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>
        <p:scale>
          <a:sx n="85" d="100"/>
          <a:sy n="85" d="100"/>
        </p:scale>
        <p:origin x="15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521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6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1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91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7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9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0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3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02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E895AC-3748-CF39-B401-2442FB4F4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s-US" dirty="0"/>
              <a:t>Nifty 100 Stocks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88F9A1-24CA-8AE8-82E5-7FED393C6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s-US" dirty="0"/>
              <a:t>By: Marwan Lloyd, Max Schleck, Skylar Shafer, Rachel Studer, James Wan</a:t>
            </a:r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7718D025-E997-2B21-B035-227F09C6A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9" b="35659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5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6743-8277-37FD-0F9F-18A01FEB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Dataset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3136A-65FB-F8F2-0ECF-76F78398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800" dirty="0">
                <a:solidFill>
                  <a:srgbClr val="FFFFFF"/>
                </a:solidFill>
              </a:rPr>
              <a:t>Nifty 100, a set of stocks in India</a:t>
            </a:r>
          </a:p>
          <a:p>
            <a:r>
              <a:rPr lang="es-US" sz="2800" dirty="0">
                <a:solidFill>
                  <a:srgbClr val="FFFFFF"/>
                </a:solidFill>
              </a:rPr>
              <a:t>Time of data collection ranges from 2015 to 2021</a:t>
            </a:r>
          </a:p>
          <a:p>
            <a:r>
              <a:rPr lang="es-US" sz="2800" dirty="0">
                <a:solidFill>
                  <a:srgbClr val="FFFFFF"/>
                </a:solidFill>
              </a:rPr>
              <a:t>60 Columns, minute by minute data</a:t>
            </a:r>
          </a:p>
          <a:p>
            <a:pPr lvl="2"/>
            <a:r>
              <a:rPr lang="es-US" sz="2800" dirty="0">
                <a:solidFill>
                  <a:srgbClr val="FFFFFF"/>
                </a:solidFill>
              </a:rPr>
              <a:t>For analysis, we used the standard stock information columns and constructed several day values from those  </a:t>
            </a:r>
          </a:p>
        </p:txBody>
      </p:sp>
    </p:spTree>
    <p:extLst>
      <p:ext uri="{BB962C8B-B14F-4D97-AF65-F5344CB8AC3E}">
        <p14:creationId xmlns:p14="http://schemas.microsoft.com/office/powerpoint/2010/main" val="223691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E5CDF-A44F-F1BD-7129-CFE3B513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Data Handling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71FF14C-B8DF-4AD0-E210-D1C512F9E0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s-US" dirty="0">
                <a:solidFill>
                  <a:srgbClr val="FFFFFF"/>
                </a:solidFill>
              </a:rPr>
              <a:t>Reduced to day-by-day data</a:t>
            </a:r>
          </a:p>
          <a:p>
            <a:r>
              <a:rPr lang="es-US" dirty="0">
                <a:solidFill>
                  <a:srgbClr val="FFFFFF"/>
                </a:solidFill>
              </a:rPr>
              <a:t>Day Open, and Day Close</a:t>
            </a:r>
          </a:p>
          <a:p>
            <a:r>
              <a:rPr lang="es-US" dirty="0">
                <a:solidFill>
                  <a:srgbClr val="FFFFFF"/>
                </a:solidFill>
              </a:rPr>
              <a:t>50 Day Moving Average</a:t>
            </a:r>
          </a:p>
          <a:p>
            <a:r>
              <a:rPr lang="es-US" dirty="0">
                <a:solidFill>
                  <a:srgbClr val="FFFFFF"/>
                </a:solidFill>
              </a:rPr>
              <a:t>List of duration periods in which the stock price was above 50-day MA for more than 2 days in a row</a:t>
            </a: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CEA4F0CE-3D2C-AF44-7E23-903842092F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71834" t="5176" r="12918" b="38002"/>
          <a:stretch/>
        </p:blipFill>
        <p:spPr>
          <a:xfrm>
            <a:off x="8563239" y="1011238"/>
            <a:ext cx="2184709" cy="5106422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718441-E0F5-9E47-5C36-5BDDA57BB915}"/>
              </a:ext>
            </a:extLst>
          </p:cNvPr>
          <p:cNvCxnSpPr/>
          <p:nvPr/>
        </p:nvCxnSpPr>
        <p:spPr>
          <a:xfrm>
            <a:off x="4856813" y="4991725"/>
            <a:ext cx="3192905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11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82205-D705-DE48-E7AB-9DE7154C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84263"/>
            <a:ext cx="4457200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Parallel Processing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F22D-7191-FB99-1ABA-0CD1BC8AF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468947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100 jobs</a:t>
            </a:r>
          </a:p>
          <a:p>
            <a:r>
              <a:rPr lang="en-US" dirty="0">
                <a:solidFill>
                  <a:srgbClr val="FFFFFF"/>
                </a:solidFill>
              </a:rPr>
              <a:t>Ran for 24 min each</a:t>
            </a:r>
          </a:p>
          <a:p>
            <a:r>
              <a:rPr lang="en-US" dirty="0">
                <a:solidFill>
                  <a:srgbClr val="FFFFFF"/>
                </a:solidFill>
              </a:rPr>
              <a:t>3.31 MB of Memory</a:t>
            </a:r>
          </a:p>
          <a:p>
            <a:r>
              <a:rPr lang="en-US" dirty="0">
                <a:solidFill>
                  <a:srgbClr val="FFFFFF"/>
                </a:solidFill>
              </a:rPr>
              <a:t>1.14 GB of Disk space</a:t>
            </a:r>
          </a:p>
        </p:txBody>
      </p:sp>
    </p:spTree>
    <p:extLst>
      <p:ext uri="{BB962C8B-B14F-4D97-AF65-F5344CB8AC3E}">
        <p14:creationId xmlns:p14="http://schemas.microsoft.com/office/powerpoint/2010/main" val="307499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DF4043-2025-520D-FEC1-D0C293C5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3910" y="540033"/>
            <a:ext cx="4426782" cy="1331604"/>
          </a:xfrm>
        </p:spPr>
        <p:txBody>
          <a:bodyPr anchor="b">
            <a:normAutofit/>
          </a:bodyPr>
          <a:lstStyle/>
          <a:p>
            <a:pPr algn="ctr"/>
            <a:r>
              <a:rPr lang="es-US" dirty="0"/>
              <a:t>Analysis</a:t>
            </a:r>
          </a:p>
        </p:txBody>
      </p:sp>
      <p:pic>
        <p:nvPicPr>
          <p:cNvPr id="4" name="Picture 3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AF1CF82C-61F5-CDBE-12AF-9F81BBC2A9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"/>
          <a:stretch/>
        </p:blipFill>
        <p:spPr>
          <a:xfrm>
            <a:off x="540000" y="314799"/>
            <a:ext cx="4996800" cy="311603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73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chart, line chart, histogram&#10;&#10;Description automatically generated">
            <a:extLst>
              <a:ext uri="{FF2B5EF4-FFF2-40B4-BE49-F238E27FC236}">
                <a16:creationId xmlns:a16="http://schemas.microsoft.com/office/drawing/2014/main" id="{1E145706-DC86-81CC-376A-F22BBA627A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"/>
          <a:stretch/>
        </p:blipFill>
        <p:spPr>
          <a:xfrm>
            <a:off x="540000" y="3427199"/>
            <a:ext cx="4996800" cy="311600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FEBBCB-B891-AEF2-6582-C3169212B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765" y="2605738"/>
            <a:ext cx="4460874" cy="3839827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s-US" dirty="0">
                <a:solidFill>
                  <a:srgbClr val="FFFFFF"/>
                </a:solidFill>
              </a:rPr>
              <a:t>All Medians = 5</a:t>
            </a:r>
          </a:p>
          <a:p>
            <a:pPr>
              <a:lnSpc>
                <a:spcPct val="115000"/>
              </a:lnSpc>
            </a:pPr>
            <a:r>
              <a:rPr lang="es-US" dirty="0">
                <a:solidFill>
                  <a:srgbClr val="FFFFFF"/>
                </a:solidFill>
              </a:rPr>
              <a:t>Largest Mean = 4.55</a:t>
            </a:r>
          </a:p>
          <a:p>
            <a:pPr>
              <a:lnSpc>
                <a:spcPct val="115000"/>
              </a:lnSpc>
            </a:pPr>
            <a:r>
              <a:rPr lang="es-US" dirty="0">
                <a:solidFill>
                  <a:srgbClr val="FFFFFF"/>
                </a:solidFill>
              </a:rPr>
              <a:t>7 of the stocks were shown to be stationary by the Augmented-Dickey Fuller Test  (p &lt; 0.05)</a:t>
            </a:r>
          </a:p>
          <a:p>
            <a:pPr>
              <a:lnSpc>
                <a:spcPct val="115000"/>
              </a:lnSpc>
            </a:pPr>
            <a:r>
              <a:rPr lang="es-US" dirty="0">
                <a:solidFill>
                  <a:srgbClr val="FFFFFF"/>
                </a:solidFill>
              </a:rPr>
              <a:t>Trends appear to exist, as seen to the right comparison of MA and raw stock prices</a:t>
            </a:r>
          </a:p>
        </p:txBody>
      </p:sp>
    </p:spTree>
    <p:extLst>
      <p:ext uri="{BB962C8B-B14F-4D97-AF65-F5344CB8AC3E}">
        <p14:creationId xmlns:p14="http://schemas.microsoft.com/office/powerpoint/2010/main" val="123664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FBB00-2B31-9DFE-D285-879EDF5B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S" dirty="0"/>
              <a:t>Conclusion</a:t>
            </a:r>
            <a:br>
              <a:rPr lang="es-US" dirty="0"/>
            </a:b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FD35F-5552-75B5-0AA5-0C77746D6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>
                <a:solidFill>
                  <a:srgbClr val="FFFFFF"/>
                </a:solidFill>
              </a:rPr>
              <a:t>From our analysis, we conclude that the movement of stock prices is </a:t>
            </a:r>
            <a:r>
              <a:rPr lang="es-US" b="1" dirty="0">
                <a:solidFill>
                  <a:srgbClr val="FFFFFF"/>
                </a:solidFill>
              </a:rPr>
              <a:t>not random.</a:t>
            </a:r>
          </a:p>
          <a:p>
            <a:r>
              <a:rPr lang="es-US" b="1" dirty="0">
                <a:solidFill>
                  <a:srgbClr val="FFFFFF"/>
                </a:solidFill>
              </a:rPr>
              <a:t>The stocks that were ”mathematically stationary” did not pass the human eye test.</a:t>
            </a:r>
          </a:p>
          <a:p>
            <a:r>
              <a:rPr lang="es-US" b="1" dirty="0">
                <a:solidFill>
                  <a:srgbClr val="FFFFFF"/>
                </a:solidFill>
              </a:rPr>
              <a:t>The industry standard 50-day MA is accurate even down to the minute level. </a:t>
            </a:r>
          </a:p>
          <a:p>
            <a:endParaRPr lang="es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18044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210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 Light</vt:lpstr>
      <vt:lpstr>Rockwell Nova Light</vt:lpstr>
      <vt:lpstr>Wingdings</vt:lpstr>
      <vt:lpstr>LeafVTI</vt:lpstr>
      <vt:lpstr>Nifty 100 Stocks</vt:lpstr>
      <vt:lpstr>Dataset</vt:lpstr>
      <vt:lpstr>Data Handling</vt:lpstr>
      <vt:lpstr>Parallel Processing</vt:lpstr>
      <vt:lpstr>Analysis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Nifty 100 Stocks</dc:title>
  <dc:creator>Iman Lloyd</dc:creator>
  <cp:lastModifiedBy>Rachel Studer</cp:lastModifiedBy>
  <cp:revision>6</cp:revision>
  <dcterms:created xsi:type="dcterms:W3CDTF">2022-12-07T14:47:42Z</dcterms:created>
  <dcterms:modified xsi:type="dcterms:W3CDTF">2022-12-09T01:37:06Z</dcterms:modified>
</cp:coreProperties>
</file>