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2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95AC-3748-CF39-B401-2442FB4F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Nifty</a:t>
            </a:r>
            <a:r>
              <a:rPr lang="es-US" dirty="0"/>
              <a:t> 100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8F9A1-24CA-8AE8-82E5-7FED393C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By</a:t>
            </a:r>
            <a:r>
              <a:rPr lang="es-US" dirty="0"/>
              <a:t>: Marwan Lloyd, Max </a:t>
            </a:r>
            <a:r>
              <a:rPr lang="es-US" dirty="0" err="1"/>
              <a:t>Schleck</a:t>
            </a:r>
            <a:r>
              <a:rPr lang="es-US" dirty="0"/>
              <a:t>, Skylar </a:t>
            </a:r>
            <a:r>
              <a:rPr lang="es-US" dirty="0" err="1"/>
              <a:t>Shafer</a:t>
            </a:r>
            <a:r>
              <a:rPr lang="es-US" dirty="0"/>
              <a:t>, Rachel </a:t>
            </a:r>
            <a:r>
              <a:rPr lang="es-US" dirty="0" err="1"/>
              <a:t>Studer</a:t>
            </a:r>
            <a:r>
              <a:rPr lang="es-US" dirty="0"/>
              <a:t>, James </a:t>
            </a:r>
            <a:r>
              <a:rPr lang="es-US" dirty="0" err="1"/>
              <a:t>Wan</a:t>
            </a:r>
            <a:endParaRPr lang="es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718D025-E997-2B21-B035-227F09C6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356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6743-8277-37FD-0F9F-18A01F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Dataset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136A-65FB-F8F2-0ECF-76F7839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 err="1"/>
              <a:t>Nifty</a:t>
            </a:r>
            <a:r>
              <a:rPr lang="es-US" sz="2800" dirty="0"/>
              <a:t> 100, a set </a:t>
            </a:r>
            <a:r>
              <a:rPr lang="es-US" sz="2800" dirty="0" err="1"/>
              <a:t>of</a:t>
            </a:r>
            <a:r>
              <a:rPr lang="es-US" sz="2800" dirty="0"/>
              <a:t> stocks in India</a:t>
            </a:r>
          </a:p>
          <a:p>
            <a:r>
              <a:rPr lang="es-US" sz="2800" dirty="0"/>
              <a:t>Time of data collection ranges from 2015 to 2021</a:t>
            </a:r>
          </a:p>
          <a:p>
            <a:r>
              <a:rPr lang="es-US" sz="2800" dirty="0"/>
              <a:t>60 Columns, minute by minute data</a:t>
            </a:r>
          </a:p>
          <a:p>
            <a:pPr lvl="2"/>
            <a:r>
              <a:rPr lang="es-US" sz="2800" dirty="0" err="1"/>
              <a:t>For</a:t>
            </a:r>
            <a:r>
              <a:rPr lang="es-US" sz="2800" dirty="0"/>
              <a:t> </a:t>
            </a:r>
            <a:r>
              <a:rPr lang="es-US" sz="2800" dirty="0" err="1"/>
              <a:t>analysis</a:t>
            </a:r>
            <a:r>
              <a:rPr lang="es-US" sz="2800" dirty="0"/>
              <a:t>, </a:t>
            </a:r>
            <a:r>
              <a:rPr lang="es-US" sz="2800" dirty="0" err="1"/>
              <a:t>we</a:t>
            </a:r>
            <a:r>
              <a:rPr lang="es-US" sz="2800" dirty="0"/>
              <a:t> </a:t>
            </a:r>
            <a:r>
              <a:rPr lang="es-US" sz="2800" dirty="0" err="1"/>
              <a:t>used</a:t>
            </a:r>
            <a:r>
              <a:rPr lang="es-US" sz="2800" dirty="0"/>
              <a:t> </a:t>
            </a:r>
            <a:r>
              <a:rPr lang="es-US" sz="2800" dirty="0" err="1"/>
              <a:t>the</a:t>
            </a:r>
            <a:r>
              <a:rPr lang="es-US" sz="2800" dirty="0"/>
              <a:t> standard stock </a:t>
            </a:r>
            <a:r>
              <a:rPr lang="es-US" sz="2800" dirty="0" err="1"/>
              <a:t>information</a:t>
            </a:r>
            <a:r>
              <a:rPr lang="es-US" sz="2800" dirty="0"/>
              <a:t> </a:t>
            </a:r>
            <a:r>
              <a:rPr lang="es-US" sz="2800" dirty="0" err="1"/>
              <a:t>columns</a:t>
            </a:r>
            <a:r>
              <a:rPr lang="es-US" sz="2800" dirty="0"/>
              <a:t> and </a:t>
            </a:r>
            <a:r>
              <a:rPr lang="es-US" sz="2800" dirty="0" err="1"/>
              <a:t>constructed</a:t>
            </a:r>
            <a:r>
              <a:rPr lang="es-US" sz="2800" dirty="0"/>
              <a:t> </a:t>
            </a:r>
            <a:r>
              <a:rPr lang="es-US" sz="2800" dirty="0" err="1"/>
              <a:t>several</a:t>
            </a:r>
            <a:r>
              <a:rPr lang="es-US" sz="2800" dirty="0"/>
              <a:t> </a:t>
            </a:r>
            <a:r>
              <a:rPr lang="es-US" sz="2800" dirty="0" err="1"/>
              <a:t>from</a:t>
            </a:r>
            <a:r>
              <a:rPr lang="es-US" sz="2800" dirty="0"/>
              <a:t> </a:t>
            </a:r>
            <a:r>
              <a:rPr lang="es-US" sz="2800" dirty="0" err="1"/>
              <a:t>those</a:t>
            </a:r>
            <a:r>
              <a:rPr lang="es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6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5CDF-A44F-F1BD-7129-CFE3B51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</a:t>
            </a:r>
            <a:r>
              <a:rPr lang="es-US" dirty="0" err="1"/>
              <a:t>Handling</a:t>
            </a:r>
            <a:endParaRPr lang="es-U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71FF14C-B8DF-4AD0-E210-D1C512F9E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US" dirty="0" err="1"/>
              <a:t>Reduced</a:t>
            </a:r>
            <a:r>
              <a:rPr lang="es-US" dirty="0"/>
              <a:t> to day-by-day data</a:t>
            </a:r>
          </a:p>
          <a:p>
            <a:r>
              <a:rPr lang="es-US" dirty="0"/>
              <a:t>Day Open, and Day Close</a:t>
            </a:r>
          </a:p>
          <a:p>
            <a:r>
              <a:rPr lang="es-US" dirty="0"/>
              <a:t>50 Day Moving Average</a:t>
            </a:r>
          </a:p>
          <a:p>
            <a:r>
              <a:rPr lang="es-US" dirty="0" err="1"/>
              <a:t>List</a:t>
            </a:r>
            <a:r>
              <a:rPr lang="es-US" dirty="0"/>
              <a:t> of duration periods in which the stock price was above 50-day MA for more than 2 days in a row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9AE8AE-5B91-895A-495F-7584F7F6E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791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3-2025-520D-FEC1-D0C293C5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Analysis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EBBCB-B891-AEF2-6582-C3169212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427220" cy="3978275"/>
          </a:xfrm>
        </p:spPr>
        <p:txBody>
          <a:bodyPr/>
          <a:lstStyle/>
          <a:p>
            <a:r>
              <a:rPr lang="es-US" dirty="0"/>
              <a:t>- 7 of the stocks were shown to be stationary by the Augmented-Dickey Fuller Test</a:t>
            </a:r>
          </a:p>
          <a:p>
            <a:r>
              <a:rPr lang="es-US" dirty="0"/>
              <a:t>- Median duration of continuous movement above the 50-day MA was 5 for all stocks</a:t>
            </a:r>
          </a:p>
          <a:p>
            <a:r>
              <a:rPr lang="es-US" dirty="0"/>
              <a:t>- Trends appear to exist, as seen to the right comparison of MA and raw stock prices</a:t>
            </a:r>
          </a:p>
        </p:txBody>
      </p: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F1CF82C-61F5-CDBE-12AF-9F81BBC2A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94" y="369043"/>
            <a:ext cx="4811395" cy="3017253"/>
          </a:xfrm>
          <a:prstGeom prst="rect">
            <a:avLst/>
          </a:prstGeom>
        </p:spPr>
      </p:pic>
      <p:pic>
        <p:nvPicPr>
          <p:cNvPr id="5" name="Picture 4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1E145706-DC86-81CC-376A-F22BBA627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55" y="3552825"/>
            <a:ext cx="4809034" cy="301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BB00-2B31-9DFE-D285-879EDF5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 err="1"/>
              <a:t>Conclusion</a:t>
            </a:r>
            <a:br>
              <a:rPr lang="es-US" dirty="0"/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FD35F-5552-75B5-0AA5-0C77746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/>
              <a:t>From</a:t>
            </a:r>
            <a:r>
              <a:rPr lang="es-US" dirty="0"/>
              <a:t> our analysis, we conclude that the movement of stock prices is </a:t>
            </a:r>
            <a:r>
              <a:rPr lang="es-US" b="1" dirty="0"/>
              <a:t>not </a:t>
            </a:r>
            <a:r>
              <a:rPr lang="es-US" b="1" dirty="0" err="1"/>
              <a:t>random</a:t>
            </a:r>
            <a:r>
              <a:rPr lang="es-US" b="1" dirty="0"/>
              <a:t>.</a:t>
            </a:r>
          </a:p>
          <a:p>
            <a:r>
              <a:rPr lang="es-US" b="1" dirty="0" err="1"/>
              <a:t>The</a:t>
            </a:r>
            <a:r>
              <a:rPr lang="es-US" b="1" dirty="0"/>
              <a:t> stocks </a:t>
            </a:r>
            <a:r>
              <a:rPr lang="es-US" b="1" dirty="0" err="1"/>
              <a:t>that</a:t>
            </a:r>
            <a:r>
              <a:rPr lang="es-US" b="1" dirty="0"/>
              <a:t> </a:t>
            </a:r>
            <a:r>
              <a:rPr lang="es-US" b="1" dirty="0" err="1"/>
              <a:t>were</a:t>
            </a:r>
            <a:r>
              <a:rPr lang="es-US" b="1" dirty="0"/>
              <a:t> ”</a:t>
            </a:r>
            <a:r>
              <a:rPr lang="es-US" b="1" dirty="0" err="1"/>
              <a:t>mathematically</a:t>
            </a:r>
            <a:r>
              <a:rPr lang="es-US" b="1" dirty="0"/>
              <a:t> </a:t>
            </a:r>
            <a:r>
              <a:rPr lang="es-US" b="1" dirty="0" err="1"/>
              <a:t>stationary</a:t>
            </a:r>
            <a:r>
              <a:rPr lang="es-US" b="1" dirty="0"/>
              <a:t>” </a:t>
            </a:r>
            <a:r>
              <a:rPr lang="es-US" b="1" dirty="0" err="1"/>
              <a:t>did</a:t>
            </a:r>
            <a:r>
              <a:rPr lang="es-US" b="1" dirty="0"/>
              <a:t> </a:t>
            </a:r>
            <a:r>
              <a:rPr lang="es-US" b="1" dirty="0" err="1"/>
              <a:t>not</a:t>
            </a:r>
            <a:r>
              <a:rPr lang="es-US" b="1" dirty="0"/>
              <a:t> </a:t>
            </a:r>
            <a:r>
              <a:rPr lang="es-US" b="1" dirty="0" err="1"/>
              <a:t>pass</a:t>
            </a:r>
            <a:r>
              <a:rPr lang="es-US" b="1" dirty="0"/>
              <a:t> </a:t>
            </a:r>
            <a:r>
              <a:rPr lang="es-US" b="1" dirty="0" err="1"/>
              <a:t>the</a:t>
            </a:r>
            <a:r>
              <a:rPr lang="es-US" b="1" dirty="0"/>
              <a:t> human </a:t>
            </a:r>
            <a:r>
              <a:rPr lang="es-US" b="1" dirty="0" err="1"/>
              <a:t>eye</a:t>
            </a:r>
            <a:r>
              <a:rPr lang="es-US" b="1" dirty="0"/>
              <a:t> test </a:t>
            </a:r>
          </a:p>
          <a:p>
            <a:endParaRPr lang="es-US" b="1" dirty="0"/>
          </a:p>
        </p:txBody>
      </p:sp>
    </p:spTree>
    <p:extLst>
      <p:ext uri="{BB962C8B-B14F-4D97-AF65-F5344CB8AC3E}">
        <p14:creationId xmlns:p14="http://schemas.microsoft.com/office/powerpoint/2010/main" val="373101804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179</Words>
  <Application>Microsoft Macintosh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Nifty 100 Stocks</vt:lpstr>
      <vt:lpstr>Dataset</vt:lpstr>
      <vt:lpstr>Data Handling</vt:lpstr>
      <vt:lpstr>Analysis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100 Stocks</dc:title>
  <dc:creator>Iman Lloyd</dc:creator>
  <cp:lastModifiedBy>Iman Lloyd</cp:lastModifiedBy>
  <cp:revision>5</cp:revision>
  <dcterms:created xsi:type="dcterms:W3CDTF">2022-12-07T14:47:42Z</dcterms:created>
  <dcterms:modified xsi:type="dcterms:W3CDTF">2022-12-08T23:33:10Z</dcterms:modified>
</cp:coreProperties>
</file>