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/>
              <a:t>Nifty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/>
              <a:t>By: Marwan Lloyd, Max Schleck, Skylar Shafer, Rachel Studer, James Wan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>
                <a:solidFill>
                  <a:srgbClr val="FFFFFF"/>
                </a:solidFill>
              </a:rPr>
              <a:t>Nifty 100, a set of stocks in India, </a:t>
            </a:r>
            <a:r>
              <a:rPr lang="es-US" sz="2800" dirty="0" err="1">
                <a:solidFill>
                  <a:srgbClr val="FFFFFF"/>
                </a:solidFill>
              </a:rPr>
              <a:t>including</a:t>
            </a:r>
            <a:r>
              <a:rPr lang="es-US" sz="2800" dirty="0">
                <a:solidFill>
                  <a:srgbClr val="FFFFFF"/>
                </a:solidFill>
              </a:rPr>
              <a:t> </a:t>
            </a:r>
            <a:r>
              <a:rPr lang="es-US" sz="2800" dirty="0" err="1">
                <a:solidFill>
                  <a:srgbClr val="FFFFFF"/>
                </a:solidFill>
              </a:rPr>
              <a:t>the</a:t>
            </a:r>
            <a:r>
              <a:rPr lang="es-US" sz="2800" dirty="0">
                <a:solidFill>
                  <a:srgbClr val="FFFFFF"/>
                </a:solidFill>
              </a:rPr>
              <a:t> </a:t>
            </a:r>
            <a:r>
              <a:rPr lang="es-US" sz="2800" dirty="0" err="1">
                <a:solidFill>
                  <a:srgbClr val="FFFFFF"/>
                </a:solidFill>
              </a:rPr>
              <a:t>Nifty</a:t>
            </a:r>
            <a:r>
              <a:rPr lang="es-US" sz="2800" dirty="0">
                <a:solidFill>
                  <a:srgbClr val="FFFFFF"/>
                </a:solidFill>
              </a:rPr>
              <a:t> 50</a:t>
            </a:r>
          </a:p>
          <a:p>
            <a:r>
              <a:rPr lang="es-US" sz="2800" dirty="0">
                <a:solidFill>
                  <a:srgbClr val="FFFFFF"/>
                </a:solidFill>
              </a:rPr>
              <a:t>Time of data collection ranges from 2015 to 2021</a:t>
            </a:r>
          </a:p>
          <a:p>
            <a:r>
              <a:rPr lang="es-US" sz="2800" dirty="0">
                <a:solidFill>
                  <a:srgbClr val="FFFFFF"/>
                </a:solidFill>
              </a:rPr>
              <a:t>60 Columns, minute by minute data</a:t>
            </a:r>
          </a:p>
          <a:p>
            <a:pPr lvl="2"/>
            <a:r>
              <a:rPr lang="es-US" sz="2800" dirty="0">
                <a:solidFill>
                  <a:srgbClr val="FFFFFF"/>
                </a:solidFill>
              </a:rPr>
              <a:t>For analysis, we used the standard stock information columns and constructed several day values from those  </a:t>
            </a:r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Handling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1FF14C-B8DF-4AD0-E210-D1C512F9E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US" dirty="0">
                <a:solidFill>
                  <a:srgbClr val="FFFFFF"/>
                </a:solidFill>
              </a:rPr>
              <a:t>Reduced to day-by-day data</a:t>
            </a:r>
          </a:p>
          <a:p>
            <a:r>
              <a:rPr lang="es-US" dirty="0">
                <a:solidFill>
                  <a:srgbClr val="FFFFFF"/>
                </a:solidFill>
              </a:rPr>
              <a:t>Day Open, and Day Close</a:t>
            </a:r>
          </a:p>
          <a:p>
            <a:r>
              <a:rPr lang="es-US" dirty="0">
                <a:solidFill>
                  <a:srgbClr val="FFFFFF"/>
                </a:solidFill>
              </a:rPr>
              <a:t>50 Day Moving Average</a:t>
            </a:r>
          </a:p>
          <a:p>
            <a:r>
              <a:rPr lang="es-US" dirty="0">
                <a:solidFill>
                  <a:srgbClr val="FFFFFF"/>
                </a:solidFill>
              </a:rPr>
              <a:t>List of duration periods in which the stock price was above 50-day MA for more than 2 days in a row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CEA4F0CE-3D2C-AF44-7E23-903842092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1834" t="5176" r="12918" b="38002"/>
          <a:stretch/>
        </p:blipFill>
        <p:spPr>
          <a:xfrm>
            <a:off x="8563239" y="1011238"/>
            <a:ext cx="2184709" cy="510642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18441-E0F5-9E47-5C36-5BDDA57BB915}"/>
              </a:ext>
            </a:extLst>
          </p:cNvPr>
          <p:cNvCxnSpPr/>
          <p:nvPr/>
        </p:nvCxnSpPr>
        <p:spPr>
          <a:xfrm>
            <a:off x="4856813" y="4991725"/>
            <a:ext cx="319290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82205-D705-DE48-E7AB-9DE7154C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Parallel 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F22D-7191-FB99-1ABA-0CD1BC8A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100 jobs</a:t>
            </a:r>
          </a:p>
          <a:p>
            <a:r>
              <a:rPr lang="en-US" dirty="0">
                <a:solidFill>
                  <a:srgbClr val="FFFFFF"/>
                </a:solidFill>
              </a:rPr>
              <a:t>Ran for 24 min each</a:t>
            </a:r>
          </a:p>
          <a:p>
            <a:r>
              <a:rPr lang="en-US" dirty="0">
                <a:solidFill>
                  <a:srgbClr val="FFFFFF"/>
                </a:solidFill>
              </a:rPr>
              <a:t>3.31 MB of Memory</a:t>
            </a:r>
          </a:p>
          <a:p>
            <a:r>
              <a:rPr lang="en-US" dirty="0">
                <a:solidFill>
                  <a:srgbClr val="FFFFFF"/>
                </a:solidFill>
              </a:rPr>
              <a:t>1.14 GB of Disk space</a:t>
            </a:r>
          </a:p>
        </p:txBody>
      </p:sp>
    </p:spTree>
    <p:extLst>
      <p:ext uri="{BB962C8B-B14F-4D97-AF65-F5344CB8AC3E}">
        <p14:creationId xmlns:p14="http://schemas.microsoft.com/office/powerpoint/2010/main" val="30749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s-US" dirty="0"/>
              <a:t>Analysis</a:t>
            </a:r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F1CF82C-61F5-CDBE-12AF-9F81BBC2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"/>
          <a:stretch/>
        </p:blipFill>
        <p:spPr>
          <a:xfrm>
            <a:off x="540000" y="314799"/>
            <a:ext cx="4996800" cy="31160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1E145706-DC86-81CC-376A-F22BBA627A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"/>
          <a:stretch/>
        </p:blipFill>
        <p:spPr>
          <a:xfrm>
            <a:off x="540000" y="3427199"/>
            <a:ext cx="4996800" cy="311600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65" y="2605738"/>
            <a:ext cx="4460874" cy="383982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All Medians = 5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Largest Mean = 4.55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7 of the stocks were shown to be stationary by the Augmented-Dickey Fuller Test  (p &lt; 0.05)</a:t>
            </a:r>
          </a:p>
          <a:p>
            <a:pPr>
              <a:lnSpc>
                <a:spcPct val="115000"/>
              </a:lnSpc>
            </a:pPr>
            <a:r>
              <a:rPr lang="es-US" dirty="0">
                <a:solidFill>
                  <a:srgbClr val="FFFFFF"/>
                </a:solidFill>
              </a:rPr>
              <a:t>Trends appear to exist, as seen to the right comparison of MA and raw stock prices</a:t>
            </a:r>
          </a:p>
        </p:txBody>
      </p:sp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Conclusion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olidFill>
                  <a:srgbClr val="FFFFFF"/>
                </a:solidFill>
              </a:rPr>
              <a:t>From our analysis, we conclude that the movement of stock prices is </a:t>
            </a:r>
            <a:r>
              <a:rPr lang="es-US" b="1" dirty="0">
                <a:solidFill>
                  <a:srgbClr val="FFFFFF"/>
                </a:solidFill>
              </a:rPr>
              <a:t>not random.</a:t>
            </a:r>
          </a:p>
          <a:p>
            <a:r>
              <a:rPr lang="es-US" b="1" dirty="0">
                <a:solidFill>
                  <a:srgbClr val="FFFFFF"/>
                </a:solidFill>
              </a:rPr>
              <a:t>The stocks that were ”mathematically stationary” did not pass the human eye test.</a:t>
            </a:r>
          </a:p>
          <a:p>
            <a:r>
              <a:rPr lang="es-US" b="1" dirty="0">
                <a:solidFill>
                  <a:srgbClr val="FFFFFF"/>
                </a:solidFill>
              </a:rPr>
              <a:t>The industry standard 50-day MA is accurate even down to the minute level. </a:t>
            </a:r>
          </a:p>
          <a:p>
            <a:endParaRPr lang="es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215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Dataset</vt:lpstr>
      <vt:lpstr>Data Handling</vt:lpstr>
      <vt:lpstr>Parallel Processing</vt:lpstr>
      <vt:lpstr>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MAXWELL J SCHLECK</cp:lastModifiedBy>
  <cp:revision>7</cp:revision>
  <dcterms:created xsi:type="dcterms:W3CDTF">2022-12-07T14:47:42Z</dcterms:created>
  <dcterms:modified xsi:type="dcterms:W3CDTF">2022-12-09T15:33:01Z</dcterms:modified>
</cp:coreProperties>
</file>