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7" r:id="rId4"/>
    <p:sldId id="258" r:id="rId5"/>
    <p:sldId id="260" r:id="rId6"/>
    <p:sldId id="265" r:id="rId7"/>
    <p:sldId id="263" r:id="rId8"/>
    <p:sldId id="266" r:id="rId9"/>
    <p:sldId id="264" r:id="rId10"/>
    <p:sldId id="26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>
        <p:guide orient="horz" pos="214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09725" y="429260"/>
            <a:ext cx="9160510" cy="20599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88110" y="1268730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Estimation of </a:t>
            </a:r>
            <a:br>
              <a:rPr lang="en-US" altLang="zh-CN" dirty="0"/>
            </a:br>
            <a:r>
              <a:rPr lang="en-US" altLang="zh-CN" dirty="0"/>
              <a:t>Body Fat Percentage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35045" y="3377565"/>
            <a:ext cx="5121910" cy="2395220"/>
          </a:xfrm>
        </p:spPr>
        <p:txBody>
          <a:bodyPr>
            <a:normAutofit/>
          </a:bodyPr>
          <a:lstStyle/>
          <a:p>
            <a:r>
              <a:rPr lang="en-US" altLang="zh-CN" dirty="0"/>
              <a:t>Group2</a:t>
            </a:r>
          </a:p>
          <a:p>
            <a:r>
              <a:rPr lang="en-US" altLang="zh-CN" dirty="0"/>
              <a:t>David Gao</a:t>
            </a:r>
          </a:p>
          <a:p>
            <a:r>
              <a:rPr lang="en-US" altLang="zh-CN" dirty="0" err="1"/>
              <a:t>Shuwei</a:t>
            </a:r>
            <a:r>
              <a:rPr lang="en-US" altLang="zh-CN" dirty="0"/>
              <a:t> Liu</a:t>
            </a:r>
          </a:p>
          <a:p>
            <a:r>
              <a:rPr lang="en-US" altLang="zh-CN" dirty="0"/>
              <a:t>Marwan Lloyd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362835" y="1600835"/>
            <a:ext cx="7296150" cy="2065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4130" y="2131695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sz="7335"/>
              <a:t>Thank you </a:t>
            </a:r>
            <a:r>
              <a:rPr lang="en-US" altLang="zh-CN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150225" y="4627245"/>
            <a:ext cx="3723640" cy="1898015"/>
          </a:xfrm>
        </p:spPr>
        <p:txBody>
          <a:bodyPr>
            <a:normAutofit lnSpcReduction="10000"/>
          </a:bodyPr>
          <a:lstStyle/>
          <a:p>
            <a:r>
              <a:rPr lang="en-US" altLang="zh-CN" sz="2000"/>
              <a:t>Group2</a:t>
            </a:r>
          </a:p>
          <a:p>
            <a:r>
              <a:rPr lang="en-US" altLang="zh-CN" sz="2000"/>
              <a:t>David Gao</a:t>
            </a:r>
          </a:p>
          <a:p>
            <a:r>
              <a:rPr lang="en-US" altLang="zh-CN" sz="2000"/>
              <a:t>Marwan Lloyd</a:t>
            </a:r>
          </a:p>
          <a:p>
            <a:r>
              <a:rPr lang="en-US" altLang="zh-CN" sz="2000"/>
              <a:t>Shuwei Liu</a:t>
            </a:r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1675" y="1627505"/>
            <a:ext cx="10440670" cy="38703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072585" y="174251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72585" y="245561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Selection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72585" y="316872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Model and Description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072585" y="388182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 Diagnostics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072585" y="459493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Strengths and Weaknesses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Cleaning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0248" y="4303063"/>
            <a:ext cx="5997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removed records for individuals 172 &amp; 182 due to their body fat not recorrecting via density 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9039501"/>
              </p:ext>
            </p:extLst>
          </p:nvPr>
        </p:nvGraphicFramePr>
        <p:xfrm>
          <a:off x="1024115" y="5065491"/>
          <a:ext cx="3013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BodyFat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8330" y="2751694"/>
            <a:ext cx="928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standardized units to metric: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8330" y="1314000"/>
            <a:ext cx="686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imputed individual 42’s height from his adiposity due to his originally recorded height being &lt;100 cm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27614620"/>
              </p:ext>
            </p:extLst>
          </p:nvPr>
        </p:nvGraphicFramePr>
        <p:xfrm>
          <a:off x="1024115" y="2011435"/>
          <a:ext cx="47294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Corrected Height 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3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74.93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8330" y="6291580"/>
            <a:ext cx="11411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Final cleaned data: n=250 </a:t>
            </a:r>
            <a:r>
              <a:rPr lang="en-US" sz="2000" dirty="0">
                <a:sym typeface="+mn-ea"/>
              </a:rPr>
              <a:t>(from n=252) with p=14 predictors (density was removed)</a:t>
            </a:r>
            <a:endParaRPr lang="en-US" altLang="zh-CN" sz="2000" dirty="0"/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37308311-31A6-E158-A90D-632DC81D49B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09047364"/>
              </p:ext>
            </p:extLst>
          </p:nvPr>
        </p:nvGraphicFramePr>
        <p:xfrm>
          <a:off x="1024116" y="3168073"/>
          <a:ext cx="3208838" cy="113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Prev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Lbs.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Kgs.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080" y="608330"/>
            <a:ext cx="5158740" cy="1616710"/>
          </a:xfrm>
        </p:spPr>
        <p:txBody>
          <a:bodyPr/>
          <a:lstStyle/>
          <a:p>
            <a:r>
              <a:rPr lang="en-US" altLang="zh-CN" sz="2000" dirty="0"/>
              <a:t>Accuracy: Adjusted R-squared</a:t>
            </a:r>
          </a:p>
          <a:p>
            <a:r>
              <a:rPr lang="en-US" altLang="zh-CN" sz="2000" dirty="0"/>
              <a:t>Interpretability</a:t>
            </a:r>
          </a:p>
          <a:p>
            <a:r>
              <a:rPr lang="en-US" altLang="zh-CN" sz="2000" dirty="0"/>
              <a:t>Simplicity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3038212"/>
              </p:ext>
            </p:extLst>
          </p:nvPr>
        </p:nvGraphicFramePr>
        <p:xfrm>
          <a:off x="608400" y="2347650"/>
          <a:ext cx="977074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Adjusted 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PCA+Stepwise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BODYFAT</a:t>
                      </a:r>
                      <a:r>
                        <a:rPr lang="en-US" altLang="zh-CN" dirty="0"/>
                        <a:t>~ PC1 + PC2 + PC3 + PC5 + PC6 + PC8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0.719</a:t>
                      </a: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>
                          <a:sym typeface="+mn-ea"/>
                        </a:rPr>
                        <a:t>BODYFAT ~ AGE + WEIGHT + NECK + ABDOMEN + THIGH + FOREARM + WRIST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AGE +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0.4434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FOREARM + WRIST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0.6926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BODYFAT ~ AGE +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BODYFAT ~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8000" y="5656580"/>
            <a:ext cx="9899650" cy="406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Model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129" y="1472565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154" y="1426845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6130" y="3870325"/>
            <a:ext cx="10114915" cy="2894965"/>
          </a:xfrm>
        </p:spPr>
        <p:txBody>
          <a:bodyPr>
            <a:normAutofit/>
          </a:bodyPr>
          <a:lstStyle/>
          <a:p>
            <a:pPr marL="0" lvl="1"/>
            <a:r>
              <a:rPr lang="en-US" sz="2000" dirty="0">
                <a:sym typeface="+mn-ea"/>
              </a:rPr>
              <a:t>If a man’s abdomen circumference increases by one cm but his weight does not change, he is expected to gain 0.91% in body fat.</a:t>
            </a:r>
          </a:p>
          <a:p>
            <a:pPr marL="0" lvl="1"/>
            <a:r>
              <a:rPr lang="en-US" sz="2000" dirty="0">
                <a:sym typeface="+mn-ea"/>
              </a:rPr>
              <a:t>If a man gains a kg without an increase in abdomen circumference, he is expected to lose 0.67% in body fat.</a:t>
            </a:r>
          </a:p>
          <a:p>
            <a:pPr marL="0" lvl="1"/>
            <a:r>
              <a:rPr lang="en-US" sz="2000" dirty="0"/>
              <a:t>Negative factor with weight: if people are gaining more weight without abdomen growth, they are probably gaining lean body tissue in other parts of their body (e.g. muscle mass) &amp; thus their overall body fat % decreases.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86130" y="222631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Abdomen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-40.47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-0.67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Standard Error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2.4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P-value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&lt; 2e-16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4.84e-12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&lt; 2e-16</a:t>
                      </a:r>
                      <a:r>
                        <a:rPr lang="en-US" altLang="zh-CN" sz="1800" dirty="0">
                          <a:sym typeface="+mn-ea"/>
                        </a:rPr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12775" y="5702300"/>
          <a:ext cx="8532495" cy="75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Abomen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VIF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c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1630045"/>
            <a:ext cx="5328920" cy="386842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Correlation</a:t>
            </a:r>
          </a:p>
        </p:txBody>
      </p:sp>
      <p:sp>
        <p:nvSpPr>
          <p:cNvPr id="9" name="矩形 8"/>
          <p:cNvSpPr/>
          <p:nvPr/>
        </p:nvSpPr>
        <p:spPr>
          <a:xfrm>
            <a:off x="612775" y="1402715"/>
            <a:ext cx="566356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4785" y="1402715"/>
            <a:ext cx="4082415" cy="3103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1&lt;VIF&lt;5, which 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suggest</a:t>
            </a: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s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 that there is a moderate correlation, but it is not severe enough to warrant corrective measures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4" name="内容占位符 3" descr="QQplot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6787515" cy="459486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1398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Normality: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Hug the 45 degree line very closely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Slightly left skewed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2 to 3)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skinny tail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5" name="图片 4" descr="Standard Residu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3815"/>
            <a:ext cx="6896100" cy="46672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2033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Linearity: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No obvious non-linear trends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Homoskedasticity: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Plausible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pattern for BodyFat%&gt;30%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Strengths and Weaknesses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94890"/>
            <a:ext cx="10766425" cy="403399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Strengths: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enough for users without heavy loss of accuracy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Explains weight and abdomen circumference of variation in body fat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 Provides explanation for differing body types via inclusion of Abdomen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Weaknesses: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units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Trained on data that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contain many extreme weights or abdomen sizes (on either end) and so extrapolation issues may arise for edge case individuals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99F9D43B-55BA-E118-851B-93B53224E988}"/>
              </a:ext>
            </a:extLst>
          </p:cNvPr>
          <p:cNvSpPr txBox="1"/>
          <p:nvPr/>
        </p:nvSpPr>
        <p:spPr>
          <a:xfrm>
            <a:off x="755307" y="1513661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987807E9-859A-A7F6-2D2C-ABDD0A4F7D67}"/>
              </a:ext>
            </a:extLst>
          </p:cNvPr>
          <p:cNvSpPr/>
          <p:nvPr/>
        </p:nvSpPr>
        <p:spPr>
          <a:xfrm>
            <a:off x="701332" y="1467941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UzYzc3OWFhNTgzMTFiYzdkZDkwOWE3ODg4MTg2YjgifQ=="/>
  <p:tag name="KSO_WPP_MARK_KEY" val="ee69e713-066c-42ba-91e8-450aa6120d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39d73f3-505c-4491-b8aa-ed24482f117b}"/>
  <p:tag name="TABLE_ENDDRAG_ORIGIN_RECT" val="388*80"/>
  <p:tag name="TABLE_ENDDRAG_RECT" val="557*366*388*8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0421ff-d427-4dda-acea-7ef52902fcd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1712fd-7e0e-4e4c-9fee-93feb55c8741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656352-de62-4216-8a67-cbfe7c970229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529</Words>
  <Application>Microsoft Macintosh PowerPoint</Application>
  <PresentationFormat>Panorámica</PresentationFormat>
  <Paragraphs>118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Microsoft JhengHei UI</vt:lpstr>
      <vt:lpstr>Arial</vt:lpstr>
      <vt:lpstr>Calibri</vt:lpstr>
      <vt:lpstr>Wingdings</vt:lpstr>
      <vt:lpstr>Office 主题​​</vt:lpstr>
      <vt:lpstr>Estimation of  Body Fat Percentage</vt:lpstr>
      <vt:lpstr>Contents</vt:lpstr>
      <vt:lpstr>Data Cleaning</vt:lpstr>
      <vt:lpstr>Model Selection</vt:lpstr>
      <vt:lpstr>Final Model</vt:lpstr>
      <vt:lpstr>Correlation</vt:lpstr>
      <vt:lpstr>Model Diagnostics</vt:lpstr>
      <vt:lpstr>Model Diagnostics</vt:lpstr>
      <vt:lpstr>Strengths and Weaknesses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Iman Lloyd</cp:lastModifiedBy>
  <cp:revision>165</cp:revision>
  <dcterms:created xsi:type="dcterms:W3CDTF">2019-06-19T02:08:00Z</dcterms:created>
  <dcterms:modified xsi:type="dcterms:W3CDTF">2022-10-17T22:57:55Z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181C526CE2154004B37E91E3BA535314</vt:lpwstr>
  </property>
</Properties>
</file>