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57" r:id="rId4"/>
    <p:sldId id="258" r:id="rId5"/>
    <p:sldId id="260" r:id="rId6"/>
    <p:sldId id="265" r:id="rId7"/>
    <p:sldId id="263" r:id="rId8"/>
    <p:sldId id="266" r:id="rId9"/>
    <p:sldId id="264" r:id="rId10"/>
    <p:sldId id="267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00" y="168"/>
      </p:cViewPr>
      <p:guideLst>
        <p:guide orient="horz" pos="2143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2022/10/17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‹Nº›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609725" y="429260"/>
            <a:ext cx="9160510" cy="20599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88110" y="1268730"/>
            <a:ext cx="9603740" cy="100457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Estimation of </a:t>
            </a:r>
            <a:br>
              <a:rPr lang="en-US" altLang="zh-CN" dirty="0"/>
            </a:br>
            <a:r>
              <a:rPr lang="en-US" altLang="zh-CN" dirty="0"/>
              <a:t>Body Fat Percentage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535045" y="3377565"/>
            <a:ext cx="5121910" cy="2395220"/>
          </a:xfrm>
        </p:spPr>
        <p:txBody>
          <a:bodyPr>
            <a:normAutofit/>
          </a:bodyPr>
          <a:lstStyle/>
          <a:p>
            <a:r>
              <a:rPr lang="en-US" altLang="zh-CN" dirty="0"/>
              <a:t>Group2</a:t>
            </a:r>
          </a:p>
          <a:p>
            <a:r>
              <a:rPr lang="en-US" altLang="zh-CN" dirty="0"/>
              <a:t>David Gao</a:t>
            </a:r>
          </a:p>
          <a:p>
            <a:r>
              <a:rPr lang="en-US" altLang="zh-CN" dirty="0" err="1"/>
              <a:t>Shuwei</a:t>
            </a:r>
            <a:r>
              <a:rPr lang="en-US" altLang="zh-CN" dirty="0"/>
              <a:t> Liu</a:t>
            </a:r>
          </a:p>
          <a:p>
            <a:r>
              <a:rPr lang="en-US" altLang="zh-CN" dirty="0"/>
              <a:t>Marwan Lloyd</a:t>
            </a:r>
          </a:p>
          <a:p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362835" y="1600835"/>
            <a:ext cx="7296150" cy="20656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94130" y="2131695"/>
            <a:ext cx="9603740" cy="1004570"/>
          </a:xfrm>
        </p:spPr>
        <p:txBody>
          <a:bodyPr>
            <a:normAutofit fontScale="90000"/>
          </a:bodyPr>
          <a:lstStyle/>
          <a:p>
            <a:r>
              <a:rPr lang="en-US" altLang="zh-CN" sz="7335"/>
              <a:t>Thank you </a:t>
            </a:r>
            <a:r>
              <a:rPr lang="en-US" altLang="zh-CN"/>
              <a:t>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8150225" y="4627245"/>
            <a:ext cx="3723640" cy="1898015"/>
          </a:xfrm>
        </p:spPr>
        <p:txBody>
          <a:bodyPr>
            <a:normAutofit lnSpcReduction="10000"/>
          </a:bodyPr>
          <a:lstStyle/>
          <a:p>
            <a:r>
              <a:rPr lang="en-US" altLang="zh-CN" sz="2000"/>
              <a:t>Group2</a:t>
            </a:r>
          </a:p>
          <a:p>
            <a:r>
              <a:rPr lang="en-US" altLang="zh-CN" sz="2000"/>
              <a:t>David Gao</a:t>
            </a:r>
          </a:p>
          <a:p>
            <a:r>
              <a:rPr lang="en-US" altLang="zh-CN" sz="2000"/>
              <a:t>Marwan Lloyd</a:t>
            </a:r>
          </a:p>
          <a:p>
            <a:r>
              <a:rPr lang="en-US" altLang="zh-CN" sz="2000"/>
              <a:t>Shuwei Liu</a:t>
            </a:r>
          </a:p>
          <a:p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701675" y="1627505"/>
            <a:ext cx="10440670" cy="38703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Contents</a:t>
            </a: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072585" y="174251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Cleaning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072585" y="245561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Selection</a:t>
            </a: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072585" y="316872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Final Model and Description</a:t>
            </a: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1072585" y="388182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ClrTx/>
              <a:buSzTx/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Model Diagnostics</a:t>
            </a: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1072585" y="459493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ClrTx/>
              <a:buSzTx/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Strengths and Weaknesses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Cleaning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0248" y="4303063"/>
            <a:ext cx="5997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We removed records for individuals 172 &amp; 182 due to their body fat not recorrecting via density 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9039501"/>
              </p:ext>
            </p:extLst>
          </p:nvPr>
        </p:nvGraphicFramePr>
        <p:xfrm>
          <a:off x="1024115" y="5065491"/>
          <a:ext cx="301362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51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err="1"/>
                        <a:t>BodyFat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1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51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08330" y="2834569"/>
            <a:ext cx="6860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We imputed individual 42’s height from his adiposity due to his originally recorded height being &lt;100 cm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72173176"/>
              </p:ext>
            </p:extLst>
          </p:nvPr>
        </p:nvGraphicFramePr>
        <p:xfrm>
          <a:off x="1024115" y="3532004"/>
          <a:ext cx="472941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5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1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Height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Corrected Height (cm)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33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74.93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176.53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08330" y="6291580"/>
            <a:ext cx="11411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Final cleaned data: n=250 </a:t>
            </a:r>
            <a:r>
              <a:rPr lang="en-US" sz="2000" dirty="0">
                <a:sym typeface="+mn-ea"/>
              </a:rPr>
              <a:t>(from n=252) with p=14 predictors (density was removed)</a:t>
            </a:r>
            <a:endParaRPr lang="en-US" altLang="zh-CN" sz="2000" dirty="0"/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AC224C3D-2F0B-1117-CB46-13F70F5AAEDD}"/>
              </a:ext>
            </a:extLst>
          </p:cNvPr>
          <p:cNvSpPr txBox="1"/>
          <p:nvPr/>
        </p:nvSpPr>
        <p:spPr>
          <a:xfrm>
            <a:off x="608330" y="1241396"/>
            <a:ext cx="9288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We standardized units to metric:</a:t>
            </a:r>
          </a:p>
        </p:txBody>
      </p:sp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EC7A7008-9388-5E69-3FAD-B793FC9F11E5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34884141"/>
              </p:ext>
            </p:extLst>
          </p:nvPr>
        </p:nvGraphicFramePr>
        <p:xfrm>
          <a:off x="1024116" y="1657775"/>
          <a:ext cx="3208838" cy="113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93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err="1"/>
                        <a:t>Prev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3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Cm.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3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Lbs.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Kgs.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Selection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5080" y="608330"/>
            <a:ext cx="5158740" cy="1616710"/>
          </a:xfrm>
        </p:spPr>
        <p:txBody>
          <a:bodyPr/>
          <a:lstStyle/>
          <a:p>
            <a:r>
              <a:rPr lang="en-US" altLang="zh-CN" sz="2000" dirty="0"/>
              <a:t>Accuracy: Adjusted R-squared</a:t>
            </a:r>
          </a:p>
          <a:p>
            <a:r>
              <a:rPr lang="en-US" altLang="zh-CN" sz="2000" dirty="0"/>
              <a:t>Interpretability</a:t>
            </a:r>
          </a:p>
          <a:p>
            <a:r>
              <a:rPr lang="en-US" altLang="zh-CN" sz="2000" dirty="0"/>
              <a:t>Simplicity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3038212"/>
              </p:ext>
            </p:extLst>
          </p:nvPr>
        </p:nvGraphicFramePr>
        <p:xfrm>
          <a:off x="608400" y="2347650"/>
          <a:ext cx="9770745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0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7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Adjusted R-squared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PCA+Stepwise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BODYFAT</a:t>
                      </a:r>
                      <a:r>
                        <a:rPr lang="en-US" altLang="zh-CN" dirty="0"/>
                        <a:t>~ PC1 + PC2 + PC3 + PC5 + PC6 + PC8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0.719</a:t>
                      </a: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Stepwise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>
                          <a:sym typeface="+mn-ea"/>
                        </a:rPr>
                        <a:t>BODYFAT ~ AGE + WEIGHT + NECK + ABDOMEN + THIGH + FOREARM + WRIST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0.7312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MLR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BODYFAT ~ AGE +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0.4434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MLR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BODYFAT ~ FOREARM + WRIST + ABDOMEN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0.6926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MLR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BODYFAT ~ AGE + WEIGHT + ABDOMEN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0.7102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MLR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BODYFAT ~ WEIGHT + ABDOMEN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0.7111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08000" y="5656580"/>
            <a:ext cx="9899650" cy="4064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Final Model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6129" y="1472565"/>
            <a:ext cx="8255129" cy="448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buNone/>
            </a:pPr>
            <a:r>
              <a:rPr lang="en-US" sz="2200" dirty="0">
                <a:sym typeface="+mn-ea"/>
              </a:rPr>
              <a:t>Body Fat% = -40.47 - 0.31 * </a:t>
            </a:r>
            <a:r>
              <a:rPr lang="zh-CN" altLang="en-US" sz="2200" dirty="0">
                <a:sym typeface="+mn-ea"/>
              </a:rPr>
              <a:t>W</a:t>
            </a:r>
            <a:r>
              <a:rPr lang="en-US" altLang="zh-CN" sz="2200" dirty="0">
                <a:sym typeface="+mn-ea"/>
              </a:rPr>
              <a:t>eight (kg)</a:t>
            </a:r>
            <a:r>
              <a:rPr lang="zh-CN" altLang="en-US" sz="2200" dirty="0">
                <a:sym typeface="+mn-ea"/>
              </a:rPr>
              <a:t> +</a:t>
            </a: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0.91</a:t>
            </a:r>
            <a:r>
              <a:rPr lang="en-US" altLang="zh-CN" sz="2200" dirty="0">
                <a:sym typeface="+mn-ea"/>
              </a:rPr>
              <a:t> * </a:t>
            </a:r>
            <a:r>
              <a:rPr lang="zh-CN" altLang="en-US" sz="2200" dirty="0">
                <a:sym typeface="+mn-ea"/>
              </a:rPr>
              <a:t>A</a:t>
            </a:r>
            <a:r>
              <a:rPr lang="en-US" altLang="zh-CN" sz="2200" dirty="0" err="1">
                <a:sym typeface="+mn-ea"/>
              </a:rPr>
              <a:t>bdomen</a:t>
            </a:r>
            <a:r>
              <a:rPr lang="en-US" altLang="zh-CN" sz="2200" dirty="0">
                <a:sym typeface="+mn-ea"/>
              </a:rPr>
              <a:t> (cm)</a:t>
            </a:r>
          </a:p>
          <a:p>
            <a:pPr>
              <a:buNone/>
            </a:pPr>
            <a:endParaRPr lang="en-US" altLang="zh-CN" sz="2400" dirty="0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32154" y="1426845"/>
            <a:ext cx="8154991" cy="5397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86130" y="3870325"/>
            <a:ext cx="10114915" cy="2894965"/>
          </a:xfrm>
        </p:spPr>
        <p:txBody>
          <a:bodyPr>
            <a:normAutofit/>
          </a:bodyPr>
          <a:lstStyle/>
          <a:p>
            <a:pPr marL="0" lvl="1"/>
            <a:r>
              <a:rPr lang="en-US" sz="2000" dirty="0">
                <a:sym typeface="+mn-ea"/>
              </a:rPr>
              <a:t>If a man’s abdomen circumference increases by one cm but his weight does not change, he is expected to gain 0.91% in body fat.</a:t>
            </a:r>
          </a:p>
          <a:p>
            <a:pPr marL="0" lvl="1"/>
            <a:r>
              <a:rPr lang="en-US" sz="2000" dirty="0">
                <a:sym typeface="+mn-ea"/>
              </a:rPr>
              <a:t>If a man gains a kg without an increase in abdomen circumference, he is expected to lose 0.67% in body fat.</a:t>
            </a:r>
          </a:p>
          <a:p>
            <a:pPr marL="0" lvl="1"/>
            <a:r>
              <a:rPr lang="en-US" sz="2000" dirty="0"/>
              <a:t>Negative factor with weight: if people are gaining more weight without abdomen growth, they are probably gaining lean body tissue in other parts of their body (e.g. muscle mass) &amp; thus their overall body fat % decreases.</a:t>
            </a: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2097713"/>
              </p:ext>
            </p:extLst>
          </p:nvPr>
        </p:nvGraphicFramePr>
        <p:xfrm>
          <a:off x="786130" y="2226310"/>
          <a:ext cx="85318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Abdomen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-40.47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-0.</a:t>
                      </a:r>
                      <a:r>
                        <a:rPr lang="en-US" altLang="zh-CN" sz="1800" dirty="0">
                          <a:sym typeface="+mn-ea"/>
                        </a:rPr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 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Standard Error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2.4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P-value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&lt; 2e-16</a:t>
                      </a:r>
                      <a:r>
                        <a:rPr lang="en-US" altLang="zh-CN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4.84e-12</a:t>
                      </a:r>
                      <a:r>
                        <a:rPr lang="en-US" altLang="zh-CN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&lt; 2e-16</a:t>
                      </a:r>
                      <a:r>
                        <a:rPr lang="en-US" altLang="zh-CN" sz="1800" dirty="0">
                          <a:sym typeface="+mn-ea"/>
                        </a:rPr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69182374"/>
              </p:ext>
            </p:extLst>
          </p:nvPr>
        </p:nvGraphicFramePr>
        <p:xfrm>
          <a:off x="6534785" y="1391408"/>
          <a:ext cx="4103063" cy="755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0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Abomen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VIF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4.73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图片 5" descr="co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30" y="1630045"/>
            <a:ext cx="5328920" cy="386842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Collinearity Check</a:t>
            </a:r>
          </a:p>
        </p:txBody>
      </p:sp>
      <p:sp>
        <p:nvSpPr>
          <p:cNvPr id="9" name="矩形 8"/>
          <p:cNvSpPr/>
          <p:nvPr/>
        </p:nvSpPr>
        <p:spPr>
          <a:xfrm>
            <a:off x="612775" y="1402715"/>
            <a:ext cx="566356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34785" y="2529010"/>
            <a:ext cx="4082415" cy="31032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000" dirty="0">
                <a:latin typeface="Microsoft JhengHei UI" panose="020B0604030504040204" charset="-120"/>
                <a:ea typeface="Microsoft JhengHei UI" panose="020B0604030504040204" charset="-120"/>
              </a:rPr>
              <a:t>1&lt;VIF&lt;5, which </a:t>
            </a:r>
            <a:r>
              <a:rPr lang="zh-CN" altLang="en-US" sz="2000" dirty="0">
                <a:latin typeface="Microsoft JhengHei UI" panose="020B0604030504040204" charset="-120"/>
                <a:ea typeface="Microsoft JhengHei UI" panose="020B0604030504040204" charset="-120"/>
              </a:rPr>
              <a:t>suggest</a:t>
            </a:r>
            <a:r>
              <a:rPr lang="en-US" altLang="zh-CN" sz="2000" dirty="0">
                <a:latin typeface="Microsoft JhengHei UI" panose="020B0604030504040204" charset="-120"/>
                <a:ea typeface="Microsoft JhengHei UI" panose="020B0604030504040204" charset="-120"/>
              </a:rPr>
              <a:t>s</a:t>
            </a:r>
            <a:r>
              <a:rPr lang="zh-CN" altLang="en-US" sz="2000" dirty="0">
                <a:latin typeface="Microsoft JhengHei UI" panose="020B0604030504040204" charset="-120"/>
                <a:ea typeface="Microsoft JhengHei UI" panose="020B0604030504040204" charset="-120"/>
              </a:rPr>
              <a:t> that there is a moderate correlation, but it is not severe enough to warrant corrective measures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Model Diagnostics</a:t>
            </a:r>
            <a:endParaRPr lang="zh-CN" altLang="en-US"/>
          </a:p>
        </p:txBody>
      </p:sp>
      <p:pic>
        <p:nvPicPr>
          <p:cNvPr id="4" name="内容占位符 3" descr="QQplot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8330" y="1313815"/>
            <a:ext cx="6787515" cy="459486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7713980" y="1313815"/>
            <a:ext cx="4143375" cy="417766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Normality: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Reasonable: Hug the 45 degree line very closely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Slightly left skewed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2 to 3)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Slight skinny tail</a:t>
            </a:r>
          </a:p>
          <a:p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Model Diagnostics</a:t>
            </a:r>
            <a:endParaRPr lang="zh-CN" altLang="en-US"/>
          </a:p>
        </p:txBody>
      </p:sp>
      <p:pic>
        <p:nvPicPr>
          <p:cNvPr id="5" name="图片 4" descr="Standard Residu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1313815"/>
            <a:ext cx="6896100" cy="46672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7720330" y="1313815"/>
            <a:ext cx="4143375" cy="417766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Linearity: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Reasonable: No obvious non-linear trends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Homoskedasticity: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Plausible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Slight pattern for BodyFat%&gt;30%</a:t>
            </a:r>
          </a:p>
          <a:p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Strengths and Weaknesses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294890"/>
            <a:ext cx="10766425" cy="403399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Strengths: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Simple enough for users without heavy loss of accuracy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Explains weight and abdomen circumference of variation in body fat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 dirty="0"/>
              <a:t> Provides explanation for differing body types via inclusion of Abdomen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Weaknesses: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Requires units</a:t>
            </a: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 dirty="0"/>
              <a:t>Trained on data that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does not contain many extreme weights or abdomen sizes (on either end) and so extrapolation issues may arise for edge case individuals</a:t>
            </a: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99F9D43B-55BA-E118-851B-93B53224E988}"/>
              </a:ext>
            </a:extLst>
          </p:cNvPr>
          <p:cNvSpPr txBox="1"/>
          <p:nvPr/>
        </p:nvSpPr>
        <p:spPr>
          <a:xfrm>
            <a:off x="755307" y="1513661"/>
            <a:ext cx="8255129" cy="448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buNone/>
            </a:pPr>
            <a:r>
              <a:rPr lang="en-US" sz="2200" dirty="0">
                <a:sym typeface="+mn-ea"/>
              </a:rPr>
              <a:t>Body Fat% = -40.47 - 0.31 * </a:t>
            </a:r>
            <a:r>
              <a:rPr lang="zh-CN" altLang="en-US" sz="2200" dirty="0">
                <a:sym typeface="+mn-ea"/>
              </a:rPr>
              <a:t>W</a:t>
            </a:r>
            <a:r>
              <a:rPr lang="en-US" altLang="zh-CN" sz="2200" dirty="0">
                <a:sym typeface="+mn-ea"/>
              </a:rPr>
              <a:t>eight (kg)</a:t>
            </a:r>
            <a:r>
              <a:rPr lang="zh-CN" altLang="en-US" sz="2200" dirty="0">
                <a:sym typeface="+mn-ea"/>
              </a:rPr>
              <a:t> +</a:t>
            </a:r>
            <a:r>
              <a:rPr lang="en-US" altLang="zh-CN" sz="2200" dirty="0"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0.91</a:t>
            </a:r>
            <a:r>
              <a:rPr lang="en-US" altLang="zh-CN" sz="2200" dirty="0">
                <a:sym typeface="+mn-ea"/>
              </a:rPr>
              <a:t> * </a:t>
            </a:r>
            <a:r>
              <a:rPr lang="zh-CN" altLang="en-US" sz="2200" dirty="0">
                <a:sym typeface="+mn-ea"/>
              </a:rPr>
              <a:t>A</a:t>
            </a:r>
            <a:r>
              <a:rPr lang="en-US" altLang="zh-CN" sz="2200" dirty="0" err="1">
                <a:sym typeface="+mn-ea"/>
              </a:rPr>
              <a:t>bdomen</a:t>
            </a:r>
            <a:r>
              <a:rPr lang="en-US" altLang="zh-CN" sz="2200" dirty="0">
                <a:sym typeface="+mn-ea"/>
              </a:rPr>
              <a:t> (cm)</a:t>
            </a:r>
          </a:p>
          <a:p>
            <a:pPr>
              <a:buNone/>
            </a:pPr>
            <a:endParaRPr lang="en-US" altLang="zh-CN" sz="2400" dirty="0">
              <a:sym typeface="+mn-ea"/>
            </a:endParaRPr>
          </a:p>
        </p:txBody>
      </p:sp>
      <p:sp>
        <p:nvSpPr>
          <p:cNvPr id="9" name="圆角矩形 5">
            <a:extLst>
              <a:ext uri="{FF2B5EF4-FFF2-40B4-BE49-F238E27FC236}">
                <a16:creationId xmlns:a16="http://schemas.microsoft.com/office/drawing/2014/main" id="{987807E9-859A-A7F6-2D2C-ABDD0A4F7D67}"/>
              </a:ext>
            </a:extLst>
          </p:cNvPr>
          <p:cNvSpPr/>
          <p:nvPr/>
        </p:nvSpPr>
        <p:spPr>
          <a:xfrm>
            <a:off x="701332" y="1467941"/>
            <a:ext cx="8154991" cy="5397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UzYzc3OWFhNTgzMTFiYzdkZDkwOWE3ODg4MTg2YjgifQ=="/>
  <p:tag name="KSO_WPP_MARK_KEY" val="ee69e713-066c-42ba-91e8-450aa6120d6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8810408-7d27-4876-89d8-56cdfc16148d}"/>
  <p:tag name="TABLE_ENDDRAG_ORIGIN_RECT" val="244*90"/>
  <p:tag name="TABLE_ENDDRAG_RECT" val="176*122*244*9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39d73f3-505c-4491-b8aa-ed24482f117b}"/>
  <p:tag name="TABLE_ENDDRAG_ORIGIN_RECT" val="388*80"/>
  <p:tag name="TABLE_ENDDRAG_RECT" val="557*366*388*8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8810408-7d27-4876-89d8-56cdfc16148d}"/>
  <p:tag name="TABLE_ENDDRAG_ORIGIN_RECT" val="244*90"/>
  <p:tag name="TABLE_ENDDRAG_RECT" val="176*122*244*9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e0421ff-d427-4dda-acea-7ef52902fcd1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91712fd-7e0e-4e4c-9fee-93feb55c8741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e656352-de62-4216-8a67-cbfe7c970229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531</Words>
  <Application>Microsoft Macintosh PowerPoint</Application>
  <PresentationFormat>Panorámica</PresentationFormat>
  <Paragraphs>119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Microsoft JhengHei UI</vt:lpstr>
      <vt:lpstr>Arial</vt:lpstr>
      <vt:lpstr>Calibri</vt:lpstr>
      <vt:lpstr>Wingdings</vt:lpstr>
      <vt:lpstr>Office 主题​​</vt:lpstr>
      <vt:lpstr>Estimation of  Body Fat Percentage</vt:lpstr>
      <vt:lpstr>Contents</vt:lpstr>
      <vt:lpstr>Data Cleaning</vt:lpstr>
      <vt:lpstr>Model Selection</vt:lpstr>
      <vt:lpstr>Final Model</vt:lpstr>
      <vt:lpstr>Collinearity Check</vt:lpstr>
      <vt:lpstr>Model Diagnostics</vt:lpstr>
      <vt:lpstr>Model Diagnostics</vt:lpstr>
      <vt:lpstr>Strengths and Weaknesses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Iman Lloyd</cp:lastModifiedBy>
  <cp:revision>167</cp:revision>
  <dcterms:created xsi:type="dcterms:W3CDTF">2019-06-19T02:08:00Z</dcterms:created>
  <dcterms:modified xsi:type="dcterms:W3CDTF">2022-10-17T23:17:52Z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181C526CE2154004B37E91E3BA535314</vt:lpwstr>
  </property>
</Properties>
</file>