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71" r:id="rId4"/>
    <p:sldId id="257" r:id="rId5"/>
    <p:sldId id="258" r:id="rId6"/>
    <p:sldId id="260" r:id="rId7"/>
    <p:sldId id="265" r:id="rId8"/>
    <p:sldId id="263" r:id="rId10"/>
    <p:sldId id="266" r:id="rId11"/>
    <p:sldId id="264" r:id="rId12"/>
    <p:sldId id="267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3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8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.png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09725" y="429260"/>
            <a:ext cx="9160510" cy="20599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88110" y="1268730"/>
            <a:ext cx="9603740" cy="1004570"/>
          </a:xfrm>
        </p:spPr>
        <p:txBody>
          <a:bodyPr>
            <a:normAutofit fontScale="90000"/>
          </a:bodyPr>
          <a:p>
            <a:r>
              <a:rPr lang="en-US" altLang="zh-CN"/>
              <a:t>Estimation of </a:t>
            </a:r>
            <a:br>
              <a:rPr lang="en-US" altLang="zh-CN"/>
            </a:br>
            <a:r>
              <a:rPr lang="en-US" altLang="zh-CN"/>
              <a:t>Percentage of Bodyfat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535045" y="3377565"/>
            <a:ext cx="5121910" cy="2395220"/>
          </a:xfrm>
        </p:spPr>
        <p:txBody>
          <a:bodyPr>
            <a:normAutofit/>
          </a:bodyPr>
          <a:p>
            <a:r>
              <a:rPr lang="en-US" altLang="zh-CN"/>
              <a:t>Group2</a:t>
            </a:r>
            <a:endParaRPr lang="en-US" altLang="zh-CN"/>
          </a:p>
          <a:p>
            <a:r>
              <a:rPr lang="en-US" altLang="zh-CN"/>
              <a:t>David Gao</a:t>
            </a:r>
            <a:endParaRPr lang="en-US" altLang="zh-CN"/>
          </a:p>
          <a:p>
            <a:r>
              <a:rPr lang="en-US" altLang="zh-CN"/>
              <a:t>Marwan Lloyd</a:t>
            </a:r>
            <a:endParaRPr lang="en-US" altLang="zh-CN"/>
          </a:p>
          <a:p>
            <a:r>
              <a:rPr lang="en-US" altLang="zh-CN"/>
              <a:t>Shuwei Liu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362835" y="1600835"/>
            <a:ext cx="7296150" cy="20656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94130" y="2131695"/>
            <a:ext cx="9603740" cy="1004570"/>
          </a:xfrm>
        </p:spPr>
        <p:txBody>
          <a:bodyPr>
            <a:normAutofit fontScale="90000"/>
          </a:bodyPr>
          <a:p>
            <a:r>
              <a:rPr lang="en-US" altLang="zh-CN" sz="7335"/>
              <a:t>Thank you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150225" y="4627245"/>
            <a:ext cx="3723640" cy="1898015"/>
          </a:xfrm>
        </p:spPr>
        <p:txBody>
          <a:bodyPr>
            <a:normAutofit lnSpcReduction="10000"/>
          </a:bodyPr>
          <a:p>
            <a:r>
              <a:rPr lang="en-US" altLang="zh-CN" sz="2000"/>
              <a:t>Group2</a:t>
            </a:r>
            <a:endParaRPr lang="en-US" altLang="zh-CN" sz="2000"/>
          </a:p>
          <a:p>
            <a:r>
              <a:rPr lang="en-US" altLang="zh-CN" sz="2000"/>
              <a:t>David Gao</a:t>
            </a:r>
            <a:endParaRPr lang="en-US" altLang="zh-CN" sz="2000"/>
          </a:p>
          <a:p>
            <a:r>
              <a:rPr lang="en-US" altLang="zh-CN" sz="2000"/>
              <a:t>Marwan Lloyd</a:t>
            </a:r>
            <a:endParaRPr lang="en-US" altLang="zh-CN" sz="2000"/>
          </a:p>
          <a:p>
            <a:r>
              <a:rPr lang="en-US" altLang="zh-CN" sz="2000"/>
              <a:t>Shuwei Liu</a:t>
            </a:r>
            <a:endParaRPr lang="en-US" altLang="zh-CN" sz="2000"/>
          </a:p>
          <a:p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701675" y="1627505"/>
            <a:ext cx="10440670" cy="38703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Contents</a:t>
            </a: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072585" y="174251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Cleaning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72585" y="245561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Selection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072585" y="316872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Model and Description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1072585" y="388182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Model Diagnostics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1072585" y="459493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Strengths and Weaknesses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Cleaning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08330" y="155892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Deleted:</a:t>
            </a:r>
            <a:endParaRPr lang="en-US" altLang="zh-CN" sz="24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407285" y="1559560"/>
          <a:ext cx="310324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835"/>
                <a:gridCol w="1219835"/>
                <a:gridCol w="104457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BodyFat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Density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182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1.10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784215" y="1559560"/>
            <a:ext cx="4971415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(Failed to recorrect it with density)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608330" y="3244850"/>
            <a:ext cx="92881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Changed the unit:   </a:t>
            </a:r>
            <a:r>
              <a:rPr lang="en-US" altLang="zh-CN" sz="2400" u="sng"/>
              <a:t>Height (inches)</a:t>
            </a:r>
            <a:r>
              <a:rPr lang="en-US" altLang="zh-CN" sz="2400"/>
              <a:t>    to    </a:t>
            </a:r>
            <a:r>
              <a:rPr lang="en-US" altLang="zh-CN" sz="2400" u="sng"/>
              <a:t>Height (cm) </a:t>
            </a:r>
            <a:endParaRPr lang="en-US" altLang="zh-CN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                                    </a:t>
            </a:r>
            <a:r>
              <a:rPr lang="en-US" altLang="zh-CN" sz="2400" u="sng"/>
              <a:t>Weight (lbs)</a:t>
            </a:r>
            <a:r>
              <a:rPr lang="en-US" altLang="zh-CN" sz="2400"/>
              <a:t>         to    </a:t>
            </a:r>
            <a:r>
              <a:rPr lang="en-US" altLang="zh-CN" sz="2400" u="sng"/>
              <a:t>Weight (kgs) </a:t>
            </a:r>
            <a:r>
              <a:rPr lang="en-US" altLang="zh-CN" sz="2400"/>
              <a:t> 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608330" y="4671695"/>
            <a:ext cx="6083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Recorrect height&lt;100cm with Adioposity:</a:t>
            </a:r>
            <a:endParaRPr lang="en-US" altLang="zh-CN" sz="2400"/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849745" y="4671695"/>
          <a:ext cx="517017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145"/>
                <a:gridCol w="1448435"/>
                <a:gridCol w="281559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Height (cm)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Recorrected Height (cm)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74.93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176.53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8330" y="6291580"/>
            <a:ext cx="11411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Final cleaned data: n=250 </a:t>
            </a:r>
            <a:r>
              <a:rPr lang="en-US" sz="2400" dirty="0">
                <a:sym typeface="+mn-ea"/>
              </a:rPr>
              <a:t>(from n=252) with p=14 predictors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608330" y="583120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Deleted DENSITY</a:t>
            </a:r>
            <a:endParaRPr lang="en-US" altLang="zh-CN" sz="240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 Selection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5080" y="608330"/>
            <a:ext cx="5158740" cy="1616710"/>
          </a:xfrm>
        </p:spPr>
        <p:txBody>
          <a:bodyPr/>
          <a:p>
            <a:r>
              <a:rPr lang="en-US" altLang="zh-CN" sz="2000"/>
              <a:t>Accuracy: Adjusted R-squared</a:t>
            </a:r>
            <a:endParaRPr lang="en-US" altLang="zh-CN" sz="2000"/>
          </a:p>
          <a:p>
            <a:r>
              <a:rPr lang="en-US" altLang="zh-CN" sz="2000"/>
              <a:t>Interpretability</a:t>
            </a:r>
            <a:endParaRPr lang="en-US" altLang="zh-CN" sz="2000"/>
          </a:p>
          <a:p>
            <a:r>
              <a:rPr lang="en-US" altLang="zh-CN" sz="2000"/>
              <a:t>Simplicity</a:t>
            </a:r>
            <a:endParaRPr lang="en-US" altLang="zh-CN" sz="20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08400" y="2347650"/>
          <a:ext cx="9770745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565"/>
                <a:gridCol w="4660265"/>
                <a:gridCol w="2367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Method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Model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Adjusted R-squared</a:t>
                      </a:r>
                      <a:endParaRPr lang="en-US" altLang="zh-CN"/>
                    </a:p>
                  </a:txBody>
                  <a:tcPr/>
                </a:tc>
              </a:tr>
              <a:tr h="4191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PCA+Stepwise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BODYFAT</a:t>
                      </a:r>
                      <a:r>
                        <a:rPr lang="en-US" altLang="zh-CN"/>
                        <a:t>~ PC1 + PC2 + PC3 + PC5 + PC6 + PC8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0.719</a:t>
                      </a: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Stepwise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>
                          <a:sym typeface="+mn-ea"/>
                        </a:rPr>
                        <a:t>BODYFAT ~ AGE + WEIGHT + NECK + ABDOMEN + THIGH + FOREARM + WRIST</a:t>
                      </a:r>
                      <a:endParaRPr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0.7312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SLR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BODYFAT ~ AGE + WEIGHT + ABDOMEN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0.7102 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SLR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BODYFAT ~ AGE + WEIGHT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0.4434 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SLR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BODYFAT ~ FOREARM + WRIST + ABDOMEN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0.6926 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SLR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BODYFAT ~ WEIGHT + ABDOMEN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0.7111 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08000" y="5656580"/>
            <a:ext cx="9899650" cy="4064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Final Model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6130" y="1472565"/>
            <a:ext cx="7816850" cy="448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buNone/>
            </a:pPr>
            <a:r>
              <a:rPr lang="en-US" sz="2400" dirty="0" err="1">
                <a:sym typeface="+mn-ea"/>
              </a:rPr>
              <a:t>BodyFat</a:t>
            </a:r>
            <a:r>
              <a:rPr lang="en-US" sz="2400" dirty="0">
                <a:sym typeface="+mn-ea"/>
              </a:rPr>
              <a:t>% = -40.47 - 0.67 * </a:t>
            </a:r>
            <a:r>
              <a:rPr lang="zh-CN" altLang="en-US" sz="2400">
                <a:sym typeface="+mn-ea"/>
              </a:rPr>
              <a:t>W</a:t>
            </a:r>
            <a:r>
              <a:rPr lang="en-US" altLang="zh-CN" sz="2400">
                <a:sym typeface="+mn-ea"/>
              </a:rPr>
              <a:t>eight</a:t>
            </a:r>
            <a:r>
              <a:rPr lang="zh-CN" altLang="en-US" sz="2400">
                <a:sym typeface="+mn-ea"/>
              </a:rPr>
              <a:t> +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0.91</a:t>
            </a:r>
            <a:r>
              <a:rPr lang="en-US" altLang="zh-CN" sz="2400">
                <a:sym typeface="+mn-ea"/>
              </a:rPr>
              <a:t> * </a:t>
            </a:r>
            <a:r>
              <a:rPr lang="zh-CN" altLang="en-US" sz="2400">
                <a:sym typeface="+mn-ea"/>
              </a:rPr>
              <a:t>A</a:t>
            </a:r>
            <a:r>
              <a:rPr lang="en-US" altLang="zh-CN" sz="2400">
                <a:sym typeface="+mn-ea"/>
              </a:rPr>
              <a:t>bdomen</a:t>
            </a:r>
            <a:endParaRPr lang="en-US" altLang="zh-CN" sz="2400">
              <a:sym typeface="+mn-ea"/>
            </a:endParaRPr>
          </a:p>
          <a:p>
            <a:pPr>
              <a:buNone/>
            </a:pPr>
            <a:endParaRPr lang="en-US" altLang="zh-CN" sz="24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04960" y="1330325"/>
            <a:ext cx="2827020" cy="591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>
                <a:cs typeface="+mn-lt"/>
              </a:rPr>
              <a:t>Weight (kgs)</a:t>
            </a:r>
            <a:endParaRPr lang="en-US" altLang="zh-CN" sz="1600">
              <a:cs typeface="+mn-lt"/>
            </a:endParaRPr>
          </a:p>
          <a:p>
            <a:r>
              <a:rPr lang="en-US" altLang="zh-CN" sz="1600">
                <a:cs typeface="+mn-lt"/>
              </a:rPr>
              <a:t>Abdomen circumference (cm)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32155" y="1426845"/>
            <a:ext cx="7740650" cy="5397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86130" y="3870325"/>
            <a:ext cx="10114915" cy="2894965"/>
          </a:xfrm>
        </p:spPr>
        <p:txBody>
          <a:bodyPr>
            <a:normAutofit/>
          </a:bodyPr>
          <a:p>
            <a:pPr marL="0" lvl="1"/>
            <a:r>
              <a:rPr lang="en-US" sz="2000" dirty="0">
                <a:sym typeface="+mn-ea"/>
              </a:rPr>
              <a:t>As men’s weight remain the same, when his abdomen circumference increases by one cm, he is expected to gain 0.91% in body fat.</a:t>
            </a:r>
            <a:endParaRPr lang="en-US" sz="2000" dirty="0">
              <a:sym typeface="+mn-ea"/>
            </a:endParaRPr>
          </a:p>
          <a:p>
            <a:pPr marL="0" lvl="1"/>
            <a:r>
              <a:rPr lang="en-US" sz="2000" dirty="0">
                <a:sym typeface="+mn-ea"/>
              </a:rPr>
              <a:t>As men’s abdomen remain the same, when his weight increases by one kg, he is expected to lose 0.67% in body fat.</a:t>
            </a:r>
            <a:endParaRPr lang="en-US" sz="2000" dirty="0">
              <a:sym typeface="+mn-ea"/>
            </a:endParaRPr>
          </a:p>
          <a:p>
            <a:pPr marL="0" lvl="1"/>
            <a:r>
              <a:rPr lang="en-US" sz="2000" dirty="0"/>
              <a:t>Negative factor with weight: if people are gaining more weight without abdomen growth, they are probably gaining lean body tissue (such as, muscles) and thus the bodyfat% decreases.</a:t>
            </a:r>
            <a:endParaRPr lang="en-US" sz="2000" dirty="0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786130" y="2226310"/>
          <a:ext cx="8531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915"/>
                <a:gridCol w="215201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Intercept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Weight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Abdomen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Estimation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-40.47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-0.67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 0.91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Standard Error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2.4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0.09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0.05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P-value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&lt; 2e-16</a:t>
                      </a:r>
                      <a:r>
                        <a:rPr lang="en-US" altLang="zh-CN"/>
                        <a:t>***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4.84e-12</a:t>
                      </a:r>
                      <a:r>
                        <a:rPr lang="en-US" altLang="zh-CN"/>
                        <a:t>***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 2e-16</a:t>
                      </a:r>
                      <a:r>
                        <a:rPr lang="en-US" altLang="zh-CN" sz="1800">
                          <a:sym typeface="+mn-ea"/>
                        </a:rPr>
                        <a:t>***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12775" y="5702300"/>
          <a:ext cx="8532495" cy="75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7401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Weight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Abomen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VIF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4.73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4.73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 descr="c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630045"/>
            <a:ext cx="5328920" cy="386842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Correlation</a:t>
            </a:r>
            <a:endParaRPr lang="en-US" altLang="zh-CN" sz="3200"/>
          </a:p>
        </p:txBody>
      </p:sp>
      <p:sp>
        <p:nvSpPr>
          <p:cNvPr id="9" name="矩形 8"/>
          <p:cNvSpPr/>
          <p:nvPr/>
        </p:nvSpPr>
        <p:spPr>
          <a:xfrm>
            <a:off x="612775" y="1402715"/>
            <a:ext cx="566356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34785" y="1402715"/>
            <a:ext cx="4082415" cy="3103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>
              <a:lnSpc>
                <a:spcPct val="90000"/>
              </a:lnSpc>
            </a:pPr>
            <a:r>
              <a:rPr lang="en-US" altLang="zh-CN" sz="2000">
                <a:latin typeface="Microsoft JhengHei UI" panose="020B0604030504040204" charset="-120"/>
                <a:ea typeface="Microsoft JhengHei UI" panose="020B0604030504040204" charset="-120"/>
              </a:rPr>
              <a:t>1&lt;VIF&lt;5, which </a:t>
            </a:r>
            <a:r>
              <a:rPr lang="zh-CN" altLang="en-US" sz="2000">
                <a:latin typeface="Microsoft JhengHei UI" panose="020B0604030504040204" charset="-120"/>
                <a:ea typeface="Microsoft JhengHei UI" panose="020B0604030504040204" charset="-120"/>
              </a:rPr>
              <a:t>suggest</a:t>
            </a:r>
            <a:r>
              <a:rPr lang="en-US" altLang="zh-CN" sz="2000">
                <a:latin typeface="Microsoft JhengHei UI" panose="020B0604030504040204" charset="-120"/>
                <a:ea typeface="Microsoft JhengHei UI" panose="020B0604030504040204" charset="-120"/>
              </a:rPr>
              <a:t>s</a:t>
            </a:r>
            <a:r>
              <a:rPr lang="zh-CN" altLang="en-US" sz="2000">
                <a:latin typeface="Microsoft JhengHei UI" panose="020B0604030504040204" charset="-120"/>
                <a:ea typeface="Microsoft JhengHei UI" panose="020B0604030504040204" charset="-120"/>
              </a:rPr>
              <a:t> that there is a moderate correlation, but it is not severe enough to warrant corrective measures</a:t>
            </a:r>
            <a:endParaRPr lang="zh-CN" altLang="en-US" sz="2000"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>
            <a:normAutofit/>
          </a:bodyPr>
          <a:p>
            <a:r>
              <a:rPr lang="en-US" dirty="0">
                <a:sym typeface="+mn-ea"/>
              </a:rPr>
              <a:t>Model Diagnostics</a:t>
            </a:r>
            <a:endParaRPr lang="zh-CN" altLang="en-US"/>
          </a:p>
        </p:txBody>
      </p:sp>
      <p:pic>
        <p:nvPicPr>
          <p:cNvPr id="4" name="内容占位符 3" descr="QQplo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313815"/>
            <a:ext cx="6787515" cy="459486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7713980" y="1313815"/>
            <a:ext cx="4143375" cy="41776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Normality: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Reasonable: Hug the 45 degree line very closely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Slightly left skewed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2 to 3)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Slight skinny tail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dirty="0">
                <a:sym typeface="+mn-ea"/>
              </a:rPr>
              <a:t>Model Diagnostics</a:t>
            </a:r>
            <a:endParaRPr lang="zh-CN" altLang="en-US"/>
          </a:p>
        </p:txBody>
      </p:sp>
      <p:pic>
        <p:nvPicPr>
          <p:cNvPr id="5" name="图片 4" descr="Standard Residu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313815"/>
            <a:ext cx="6896100" cy="46672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7720330" y="1313815"/>
            <a:ext cx="4143375" cy="41776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Linearity: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Reasonable: No obvious non-linear trends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Homoskedasticity: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Plausible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Slight pattern for BodyFat%&gt;30%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dirty="0">
                <a:sym typeface="+mn-ea"/>
              </a:rPr>
              <a:t>Strengths and Weaknesses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294890"/>
            <a:ext cx="10766425" cy="3668395"/>
          </a:xfrm>
        </p:spPr>
        <p:txBody>
          <a:bodyPr>
            <a:normAutofit/>
          </a:bodyPr>
          <a:p>
            <a:r>
              <a:rPr lang="en-US" altLang="zh-CN" sz="2000"/>
              <a:t> Strengths:</a:t>
            </a:r>
            <a:endParaRPr lang="en-US" altLang="zh-CN" sz="2000"/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Simple enough and will not lose much accuracy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Explains weight and abdomen circumference of variation in body fat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Weaknesses: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Require units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6130" y="1472565"/>
            <a:ext cx="7816850" cy="448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buNone/>
            </a:pPr>
            <a:r>
              <a:rPr lang="en-US" sz="2400" dirty="0" err="1">
                <a:sym typeface="+mn-ea"/>
              </a:rPr>
              <a:t>BodyFat</a:t>
            </a:r>
            <a:r>
              <a:rPr lang="en-US" sz="2400" dirty="0">
                <a:sym typeface="+mn-ea"/>
              </a:rPr>
              <a:t>% = -40.47 - 0.67 * </a:t>
            </a:r>
            <a:r>
              <a:rPr lang="zh-CN" altLang="en-US" sz="2400">
                <a:sym typeface="+mn-ea"/>
              </a:rPr>
              <a:t>W</a:t>
            </a:r>
            <a:r>
              <a:rPr lang="en-US" altLang="zh-CN" sz="2400">
                <a:sym typeface="+mn-ea"/>
              </a:rPr>
              <a:t>eight</a:t>
            </a:r>
            <a:r>
              <a:rPr lang="zh-CN" altLang="en-US" sz="2400">
                <a:sym typeface="+mn-ea"/>
              </a:rPr>
              <a:t> +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0.91</a:t>
            </a:r>
            <a:r>
              <a:rPr lang="en-US" altLang="zh-CN" sz="2400">
                <a:sym typeface="+mn-ea"/>
              </a:rPr>
              <a:t> * </a:t>
            </a:r>
            <a:r>
              <a:rPr lang="zh-CN" altLang="en-US" sz="2400">
                <a:sym typeface="+mn-ea"/>
              </a:rPr>
              <a:t>A</a:t>
            </a:r>
            <a:r>
              <a:rPr lang="en-US" altLang="zh-CN" sz="2400">
                <a:sym typeface="+mn-ea"/>
              </a:rPr>
              <a:t>bdomen</a:t>
            </a:r>
            <a:endParaRPr lang="en-US" altLang="zh-CN" sz="2400">
              <a:sym typeface="+mn-ea"/>
            </a:endParaRPr>
          </a:p>
          <a:p>
            <a:pPr>
              <a:buNone/>
            </a:pPr>
            <a:endParaRPr lang="en-US" altLang="zh-CN" sz="2400" dirty="0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2155" y="1426845"/>
            <a:ext cx="7740650" cy="5397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TABLE_BEAUTIFY" val="smartTable{a8810408-7d27-4876-89d8-56cdfc16148d}"/>
  <p:tag name="TABLE_ENDDRAG_ORIGIN_RECT" val="244*90"/>
  <p:tag name="TABLE_ENDDRAG_RECT" val="176*122*244*90"/>
</p:tagLst>
</file>

<file path=ppt/tags/tag68.xml><?xml version="1.0" encoding="utf-8"?>
<p:tagLst xmlns:p="http://schemas.openxmlformats.org/presentationml/2006/main">
  <p:tag name="KSO_WM_UNIT_TABLE_BEAUTIFY" val="smartTable{439d73f3-505c-4491-b8aa-ed24482f117b}"/>
  <p:tag name="TABLE_ENDDRAG_ORIGIN_RECT" val="388*80"/>
  <p:tag name="TABLE_ENDDRAG_RECT" val="557*366*388*80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7e0421ff-d427-4dda-acea-7ef52902fcd1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TABLE_BEAUTIFY" val="smartTable{b91712fd-7e0e-4e4c-9fee-93feb55c8741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UNIT_TABLE_BEAUTIFY" val="smartTable{8e656352-de62-4216-8a67-cbfe7c970229}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COMMONDATA" val="eyJoZGlkIjoiY2UzYzc3OWFhNTgzMTFiYzdkZDkwOWE3ODg4MTg2YjgifQ=="/>
  <p:tag name="KSO_WPP_MARK_KEY" val="ee69e713-066c-42ba-91e8-450aa6120d63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2259</Words>
  <Application>WPS 演示</Application>
  <PresentationFormat>宽屏</PresentationFormat>
  <Paragraphs>207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Microsoft JhengHei UI</vt:lpstr>
      <vt:lpstr>微软雅黑</vt:lpstr>
      <vt:lpstr>Arial Unicode MS</vt:lpstr>
      <vt:lpstr>Calibri</vt:lpstr>
      <vt:lpstr>Office 主题​​</vt:lpstr>
      <vt:lpstr>Estimation of  Percentage of Bodyfat </vt:lpstr>
      <vt:lpstr>Contents</vt:lpstr>
      <vt:lpstr>Data Cleaning</vt:lpstr>
      <vt:lpstr>Model Selection</vt:lpstr>
      <vt:lpstr>Final Model</vt:lpstr>
      <vt:lpstr>Correlation</vt:lpstr>
      <vt:lpstr>Model Diagnostics</vt:lpstr>
      <vt:lpstr>Model Diagnostics</vt:lpstr>
      <vt:lpstr>Strengths and Weaknesses</vt:lpstr>
      <vt:lpstr>Thank you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沧飒</cp:lastModifiedBy>
  <cp:revision>161</cp:revision>
  <dcterms:created xsi:type="dcterms:W3CDTF">2019-06-19T02:08:00Z</dcterms:created>
  <dcterms:modified xsi:type="dcterms:W3CDTF">2022-10-17T21:35:27Z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181C526CE2154004B37E91E3BA535314</vt:lpwstr>
  </property>
</Properties>
</file>