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8" r:id="rId2"/>
    <p:sldId id="268" r:id="rId3"/>
    <p:sldId id="263" r:id="rId4"/>
    <p:sldId id="258" r:id="rId5"/>
    <p:sldId id="287" r:id="rId6"/>
    <p:sldId id="288" r:id="rId7"/>
    <p:sldId id="289" r:id="rId8"/>
    <p:sldId id="269" r:id="rId9"/>
    <p:sldId id="270" r:id="rId10"/>
    <p:sldId id="271" r:id="rId11"/>
    <p:sldId id="290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78F47-7636-49C5-BEA0-5918EECEE3E7}" type="datetimeFigureOut">
              <a:rPr lang="ru-RU" smtClean="0"/>
              <a:t>01.12.2021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161B-7ADC-4B80-A0D2-6584DBD4571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985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161B-7ADC-4B80-A0D2-6584DBD4571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49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0B7-D4C0-45D0-A740-1AEC1AD1F0FC}" type="datetimeFigureOut">
              <a:rPr lang="ru-RU" smtClean="0"/>
              <a:pPr/>
              <a:t>01.12.2021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D5C-4BEF-4819-ACB8-91E46C2A2EC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76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0B7-D4C0-45D0-A740-1AEC1AD1F0FC}" type="datetimeFigureOut">
              <a:rPr lang="ru-RU" smtClean="0"/>
              <a:pPr/>
              <a:t>01.12.2021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D5C-4BEF-4819-ACB8-91E46C2A2EC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7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0B7-D4C0-45D0-A740-1AEC1AD1F0FC}" type="datetimeFigureOut">
              <a:rPr lang="ru-RU" smtClean="0"/>
              <a:pPr/>
              <a:t>01.12.2021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D5C-4BEF-4819-ACB8-91E46C2A2EC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990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0B7-D4C0-45D0-A740-1AEC1AD1F0FC}" type="datetimeFigureOut">
              <a:rPr lang="ru-RU" smtClean="0"/>
              <a:pPr/>
              <a:t>01.12.2021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D5C-4BEF-4819-ACB8-91E46C2A2EC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49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0B7-D4C0-45D0-A740-1AEC1AD1F0FC}" type="datetimeFigureOut">
              <a:rPr lang="ru-RU" smtClean="0"/>
              <a:pPr/>
              <a:t>01.12.2021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D5C-4BEF-4819-ACB8-91E46C2A2EC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078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0B7-D4C0-45D0-A740-1AEC1AD1F0FC}" type="datetimeFigureOut">
              <a:rPr lang="ru-RU" smtClean="0"/>
              <a:pPr/>
              <a:t>01.12.2021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D5C-4BEF-4819-ACB8-91E46C2A2EC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004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0B7-D4C0-45D0-A740-1AEC1AD1F0FC}" type="datetimeFigureOut">
              <a:rPr lang="ru-RU" smtClean="0"/>
              <a:pPr/>
              <a:t>01.12.2021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D5C-4BEF-4819-ACB8-91E46C2A2EC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108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0B7-D4C0-45D0-A740-1AEC1AD1F0FC}" type="datetimeFigureOut">
              <a:rPr lang="ru-RU" smtClean="0"/>
              <a:pPr/>
              <a:t>01.12.2021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D5C-4BEF-4819-ACB8-91E46C2A2EC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4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0B7-D4C0-45D0-A740-1AEC1AD1F0FC}" type="datetimeFigureOut">
              <a:rPr lang="ru-RU" smtClean="0"/>
              <a:pPr/>
              <a:t>01.12.2021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D5C-4BEF-4819-ACB8-91E46C2A2EC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8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0B7-D4C0-45D0-A740-1AEC1AD1F0FC}" type="datetimeFigureOut">
              <a:rPr lang="ru-RU" smtClean="0"/>
              <a:pPr/>
              <a:t>01.12.2021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D5C-4BEF-4819-ACB8-91E46C2A2EC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13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0B7-D4C0-45D0-A740-1AEC1AD1F0FC}" type="datetimeFigureOut">
              <a:rPr lang="ru-RU" smtClean="0"/>
              <a:pPr/>
              <a:t>01.12.2021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D5C-4BEF-4819-ACB8-91E46C2A2EC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853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BA0B7-D4C0-45D0-A740-1AEC1AD1F0FC}" type="datetimeFigureOut">
              <a:rPr lang="ru-RU" smtClean="0"/>
              <a:pPr/>
              <a:t>01.12.2021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7DD5C-4BEF-4819-ACB8-91E46C2A2EC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605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29540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ru-RU" b="1" u="sng" dirty="0" smtClean="0"/>
              <a:t>Определение.</a:t>
            </a:r>
            <a:r>
              <a:rPr lang="ru-RU" b="1" dirty="0" smtClean="0"/>
              <a:t> </a:t>
            </a:r>
            <a:r>
              <a:rPr lang="ru-RU" b="1" i="1" dirty="0" smtClean="0"/>
              <a:t>Помехоустойчивость</a:t>
            </a:r>
            <a:r>
              <a:rPr lang="ru-RU" dirty="0" smtClean="0"/>
              <a:t> – называется способность системы осуществляющей прием информации в условиях наличия помех в линиях связи.</a:t>
            </a:r>
          </a:p>
          <a:p>
            <a:pPr indent="354013"/>
            <a:endParaRPr lang="ru-RU" dirty="0" smtClean="0"/>
          </a:p>
          <a:p>
            <a:pPr indent="354013"/>
            <a:endParaRPr lang="ru-RU" dirty="0" smtClean="0"/>
          </a:p>
          <a:p>
            <a:pPr indent="354013"/>
            <a:r>
              <a:rPr lang="ru-RU" b="1" u="sng" dirty="0" smtClean="0"/>
              <a:t>Определение. </a:t>
            </a:r>
            <a:r>
              <a:rPr lang="ru-RU" b="1" dirty="0" smtClean="0"/>
              <a:t> </a:t>
            </a:r>
            <a:r>
              <a:rPr lang="ru-RU" b="1" i="1" dirty="0" smtClean="0"/>
              <a:t>Помехой</a:t>
            </a:r>
            <a:r>
              <a:rPr lang="ru-RU" dirty="0" smtClean="0"/>
              <a:t> называется сторонние возмущение, действующее в системе, препятствующее правильному приему сигналов.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999424" y="227798"/>
            <a:ext cx="3856120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Помехоустойчивое кодирование</a:t>
            </a:r>
          </a:p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Ошибки и их разновидности  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909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" y="152400"/>
            <a:ext cx="8215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кодов, исправляющих </a:t>
            </a:r>
            <a:r>
              <a:rPr lang="en-US" b="1" u="sng" dirty="0" smtClean="0"/>
              <a:t>S</a:t>
            </a:r>
            <a:r>
              <a:rPr lang="ru-RU" b="1" u="sng" dirty="0" smtClean="0"/>
              <a:t> </a:t>
            </a:r>
            <a:r>
              <a:rPr lang="ru-RU" b="1" u="sng" dirty="0"/>
              <a:t>ошибок </a:t>
            </a:r>
            <a:r>
              <a:rPr lang="ru-RU" dirty="0" smtClean="0"/>
              <a:t>(</a:t>
            </a:r>
            <a:r>
              <a:rPr lang="en-US" dirty="0" smtClean="0"/>
              <a:t>d</a:t>
            </a:r>
            <a:r>
              <a:rPr lang="ru-RU" baseline="-25000" dirty="0" smtClean="0"/>
              <a:t>0</a:t>
            </a:r>
            <a:r>
              <a:rPr lang="en-US" baseline="-25000" dirty="0" smtClean="0"/>
              <a:t>min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2</a:t>
            </a:r>
            <a:r>
              <a:rPr lang="en-US" dirty="0" smtClean="0"/>
              <a:t>S</a:t>
            </a:r>
            <a:r>
              <a:rPr lang="ru-RU" dirty="0" smtClean="0"/>
              <a:t> </a:t>
            </a:r>
            <a:r>
              <a:rPr lang="ru-RU" dirty="0"/>
              <a:t>+ 1),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1772" y="535252"/>
                <a:ext cx="7365414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</m:mr>
                            </m: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</m:mr>
                            </m: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+…+1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&lt;</m:t>
                        </m:r>
                      </m:e>
                    </m:func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+…+1</m:t>
                            </m:r>
                          </m:e>
                        </m:d>
                      </m:e>
                    </m:fun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72" y="535252"/>
                <a:ext cx="7365414" cy="5542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1524000" y="2339876"/>
            <a:ext cx="5638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ctr"/>
            <a:r>
              <a:rPr lang="ru-RU" dirty="0" smtClean="0"/>
              <a:t>В </a:t>
            </a:r>
            <a:r>
              <a:rPr lang="ru-RU" dirty="0"/>
              <a:t>настоящее время разработаны десятки кодов, которые теоретически могут обнаруживать произвольное количество ошибок</a:t>
            </a:r>
            <a:r>
              <a:rPr lang="ru-RU" dirty="0" smtClean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6410" y="1228635"/>
            <a:ext cx="86827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/>
              <a:t>Выражение  </a:t>
            </a:r>
            <a:r>
              <a:rPr lang="ru-RU" dirty="0"/>
              <a:t>слева известно как нижняя граница </a:t>
            </a:r>
            <a:r>
              <a:rPr lang="ru-RU" dirty="0" smtClean="0"/>
              <a:t>Хэмминга, </a:t>
            </a:r>
            <a:r>
              <a:rPr lang="ru-RU" dirty="0"/>
              <a:t>а </a:t>
            </a:r>
            <a:r>
              <a:rPr lang="ru-RU" dirty="0" smtClean="0"/>
              <a:t>выражение </a:t>
            </a:r>
            <a:r>
              <a:rPr lang="ru-RU" dirty="0"/>
              <a:t>справа   как верхняя граница </a:t>
            </a:r>
            <a:r>
              <a:rPr lang="ru-RU" b="1" i="1" dirty="0" err="1"/>
              <a:t>Варшамова</a:t>
            </a:r>
            <a:r>
              <a:rPr lang="ru-RU" b="1" i="1" dirty="0"/>
              <a:t> — </a:t>
            </a:r>
            <a:r>
              <a:rPr lang="ru-RU" b="1" i="1" dirty="0" smtClean="0"/>
              <a:t>Гильберта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677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86000" y="585789"/>
            <a:ext cx="5181600" cy="504753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fontAlgn="base"/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Вопросы 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по теме</a:t>
            </a:r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r>
              <a:rPr lang="ru-RU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         </a:t>
            </a:r>
            <a:r>
              <a:rPr lang="ru-RU" sz="2400" dirty="0" smtClean="0"/>
              <a:t>Помехоустойчивое кодирование </a:t>
            </a:r>
            <a:endParaRPr lang="en-US" sz="24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/>
            <a:r>
              <a:rPr lang="ru-RU" i="1" dirty="0" smtClean="0">
                <a:solidFill>
                  <a:srgbClr val="000000"/>
                </a:solidFill>
                <a:latin typeface="Roboto"/>
              </a:rPr>
              <a:t>1</a:t>
            </a:r>
            <a:r>
              <a:rPr lang="ru-RU" i="1" dirty="0">
                <a:solidFill>
                  <a:srgbClr val="000000"/>
                </a:solidFill>
                <a:latin typeface="Roboto"/>
              </a:rPr>
              <a:t>.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 Помехоустойчивость -</a:t>
            </a:r>
            <a:endParaRPr lang="ru-RU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ru-RU" dirty="0">
                <a:solidFill>
                  <a:srgbClr val="000000"/>
                </a:solidFill>
                <a:latin typeface="Roboto"/>
              </a:rPr>
              <a:t>2.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 Общее выражение для определения кодового расстояния в 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случае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одновременного обнаружения и исправления 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ошибок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?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ru-RU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ru-RU" dirty="0">
                <a:solidFill>
                  <a:srgbClr val="000000"/>
                </a:solidFill>
                <a:latin typeface="Roboto"/>
              </a:rPr>
              <a:t>3. </a:t>
            </a:r>
            <a:r>
              <a:rPr lang="ru-RU" dirty="0" smtClean="0">
                <a:solidFill>
                  <a:srgbClr val="000000"/>
                </a:solidFill>
                <a:latin typeface="+mj-lt"/>
              </a:rPr>
              <a:t>Кодовое</a:t>
            </a:r>
            <a:r>
              <a:rPr lang="ru-RU" dirty="0" smtClean="0">
                <a:solidFill>
                  <a:srgbClr val="000000"/>
                </a:solidFill>
                <a:latin typeface="Roboto"/>
              </a:rPr>
              <a:t> расстояние -</a:t>
            </a:r>
            <a:endParaRPr lang="ru-RU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ru-RU" dirty="0">
                <a:solidFill>
                  <a:srgbClr val="000000"/>
                </a:solidFill>
                <a:latin typeface="Roboto"/>
              </a:rPr>
              <a:t>4. </a:t>
            </a:r>
            <a:r>
              <a:rPr lang="ru-RU" dirty="0" smtClean="0">
                <a:solidFill>
                  <a:srgbClr val="000000"/>
                </a:solidFill>
                <a:latin typeface="Roboto"/>
              </a:rPr>
              <a:t>Контроль ошибок -</a:t>
            </a:r>
            <a:r>
              <a:rPr lang="ru-RU" dirty="0">
                <a:solidFill>
                  <a:srgbClr val="000000"/>
                </a:solidFill>
                <a:latin typeface="Roboto"/>
              </a:rPr>
              <a:t> </a:t>
            </a:r>
            <a:endParaRPr lang="ru-RU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ru-RU" dirty="0" smtClean="0">
                <a:solidFill>
                  <a:srgbClr val="000000"/>
                </a:solidFill>
                <a:latin typeface="Roboto"/>
              </a:rPr>
              <a:t>5.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Roboto"/>
              </a:rPr>
              <a:t>Каким может быть кодирование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?</a:t>
            </a:r>
            <a:r>
              <a:rPr lang="ru-RU" dirty="0">
                <a:solidFill>
                  <a:srgbClr val="000000"/>
                </a:solidFill>
                <a:latin typeface="Roboto"/>
              </a:rPr>
              <a:t> </a:t>
            </a:r>
            <a:endParaRPr lang="ru-RU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ru-RU" dirty="0" smtClean="0">
                <a:solidFill>
                  <a:srgbClr val="000000"/>
                </a:solidFill>
                <a:latin typeface="Roboto"/>
              </a:rPr>
              <a:t>6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.</a:t>
            </a:r>
            <a:r>
              <a:rPr lang="ru-RU" dirty="0">
                <a:solidFill>
                  <a:srgbClr val="000000"/>
                </a:solidFill>
                <a:latin typeface="Roboto"/>
              </a:rPr>
              <a:t> </a:t>
            </a:r>
            <a:r>
              <a:rPr lang="ru-RU" dirty="0" smtClean="0">
                <a:solidFill>
                  <a:srgbClr val="000000"/>
                </a:solidFill>
                <a:latin typeface="Roboto"/>
              </a:rPr>
              <a:t>Как называют число элементов символа кода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,</a:t>
            </a:r>
            <a:r>
              <a:rPr lang="ru-RU" dirty="0" smtClean="0">
                <a:solidFill>
                  <a:srgbClr val="000000"/>
                </a:solidFill>
                <a:latin typeface="Roboto"/>
              </a:rPr>
              <a:t> используемого для представления одного символа алфавита исходного источника сообщений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?</a:t>
            </a:r>
            <a:endParaRPr lang="ru-RU" dirty="0" smtClean="0">
              <a:solidFill>
                <a:srgbClr val="000000"/>
              </a:solidFill>
              <a:latin typeface="Roboto"/>
            </a:endParaRPr>
          </a:p>
          <a:p>
            <a:pPr fontAlgn="base"/>
            <a:r>
              <a:rPr lang="ru-RU" dirty="0" smtClean="0">
                <a:solidFill>
                  <a:srgbClr val="000000"/>
                </a:solidFill>
                <a:latin typeface="Roboto"/>
              </a:rPr>
              <a:t>7.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Roboto"/>
              </a:rPr>
              <a:t>Теория кодирования -</a:t>
            </a:r>
            <a:endParaRPr lang="ru-RU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ru-RU" dirty="0">
                <a:solidFill>
                  <a:srgbClr val="000000"/>
                </a:solidFill>
                <a:latin typeface="Roboto"/>
              </a:rPr>
              <a:t>8. </a:t>
            </a:r>
            <a:r>
              <a:rPr lang="ru-RU" dirty="0" smtClean="0">
                <a:solidFill>
                  <a:srgbClr val="000000"/>
                </a:solidFill>
                <a:latin typeface="Roboto"/>
              </a:rPr>
              <a:t>Декодирование -</a:t>
            </a:r>
            <a:endParaRPr lang="ru-RU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ru-RU" dirty="0">
                <a:solidFill>
                  <a:srgbClr val="000000"/>
                </a:solidFill>
                <a:latin typeface="Roboto"/>
              </a:rPr>
              <a:t>9</a:t>
            </a:r>
            <a:r>
              <a:rPr lang="ru-RU" dirty="0" smtClean="0">
                <a:solidFill>
                  <a:srgbClr val="000000"/>
                </a:solidFill>
                <a:latin typeface="Roboto"/>
              </a:rPr>
              <a:t>. Блочный код -</a:t>
            </a:r>
            <a:r>
              <a:rPr lang="ru-RU" dirty="0">
                <a:solidFill>
                  <a:srgbClr val="000000"/>
                </a:solidFill>
                <a:latin typeface="Roboto"/>
              </a:rPr>
              <a:t> </a:t>
            </a:r>
            <a:endParaRPr lang="ru-RU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ru-RU" dirty="0">
                <a:solidFill>
                  <a:srgbClr val="000000"/>
                </a:solidFill>
                <a:latin typeface="Roboto"/>
              </a:rPr>
              <a:t>10. </a:t>
            </a:r>
            <a:r>
              <a:rPr lang="ru-RU" dirty="0" smtClean="0">
                <a:solidFill>
                  <a:srgbClr val="000000"/>
                </a:solidFill>
                <a:latin typeface="Roboto"/>
              </a:rPr>
              <a:t>Теорема Шеннона -</a:t>
            </a:r>
            <a:endParaRPr lang="ru-R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27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" y="871478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/>
              <a:t>Идея </a:t>
            </a:r>
            <a:r>
              <a:rPr lang="ru-RU" dirty="0"/>
              <a:t>исправления ошибки в кодах-спутниках весьма проста. Главное, чтобы при искажении любой комбинации не могла быть образована соседняя рабочая комбинация. Процесс исправления ошибки заключается в том, что искаженная комбинация отождествляется с ближайшей разрешенной комбинацией. </a:t>
            </a:r>
            <a:endParaRPr lang="en-US" dirty="0" smtClean="0"/>
          </a:p>
          <a:p>
            <a:pPr indent="355600" algn="just"/>
            <a:endParaRPr lang="en-US" dirty="0"/>
          </a:p>
          <a:p>
            <a:pPr indent="355600" algn="just"/>
            <a:r>
              <a:rPr lang="ru-RU" dirty="0" smtClean="0"/>
              <a:t>Например</a:t>
            </a:r>
            <a:r>
              <a:rPr lang="ru-RU" dirty="0"/>
              <a:t>, если передавать буквы алфавита, которым соответствуют следующие комбинации двоичного кода: </a:t>
            </a:r>
            <a:r>
              <a:rPr lang="ru-RU" i="1" dirty="0"/>
              <a:t>А — </a:t>
            </a:r>
            <a:r>
              <a:rPr lang="ru-RU" dirty="0"/>
              <a:t>00000, </a:t>
            </a:r>
            <a:r>
              <a:rPr lang="ru-RU" i="1" dirty="0"/>
              <a:t>Б </a:t>
            </a:r>
            <a:r>
              <a:rPr lang="ru-RU" dirty="0"/>
              <a:t>— 00111 и </a:t>
            </a:r>
            <a:r>
              <a:rPr lang="ru-RU" i="1" dirty="0"/>
              <a:t>В — </a:t>
            </a:r>
            <a:r>
              <a:rPr lang="ru-RU" dirty="0"/>
              <a:t>11100, то при искажении любого одного знака легко определить, какая комбинация была </a:t>
            </a:r>
            <a:r>
              <a:rPr lang="ru-RU" dirty="0" smtClean="0"/>
              <a:t>передана</a:t>
            </a:r>
            <a:r>
              <a:rPr lang="ru-RU" dirty="0"/>
              <a:t>, так как каждая из них отличается друг от друга не меньше чем в трех символах (кодовое расстояние </a:t>
            </a:r>
            <a:r>
              <a:rPr lang="en-US" i="1" dirty="0" smtClean="0"/>
              <a:t>d≥</a:t>
            </a:r>
            <a:r>
              <a:rPr lang="ru-RU" dirty="0" smtClean="0"/>
              <a:t>3</a:t>
            </a:r>
            <a:r>
              <a:rPr lang="ru-RU" dirty="0"/>
              <a:t>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84261" y="228600"/>
            <a:ext cx="442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 smtClean="0"/>
              <a:t>Исправление  ошибки в кодах-спутниках</a:t>
            </a:r>
            <a:r>
              <a:rPr lang="ru-RU" u="sng" dirty="0" smtClean="0"/>
              <a:t> 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293221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6200" y="204847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14400" algn="just"/>
            <a:r>
              <a:rPr lang="ru-RU" dirty="0"/>
              <a:t>В общем случае при необходимости обнаруживать ошибки кратности до r включительно минимальное </a:t>
            </a:r>
            <a:r>
              <a:rPr lang="ru-RU" dirty="0"/>
              <a:t>хэммингово</a:t>
            </a:r>
            <a:r>
              <a:rPr lang="ru-RU" dirty="0"/>
              <a:t> расстояние между разрешенными кодовыми комбинациями должно быть по крайней мере на единицу больше </a:t>
            </a:r>
            <a:r>
              <a:rPr lang="ru-RU" dirty="0" smtClean="0"/>
              <a:t>r.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4800" y="5048071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14400" algn="just"/>
            <a:r>
              <a:rPr lang="ru-RU" dirty="0"/>
              <a:t>В общем случае для обеспечения возможности исправления всех ошибок кратности до s включительно при декодировании по методу максимального правдоподобия, каждая из ошибок должна приводить к запрещенной комбинации, относящейся к подмножеству исходной разрешенной кодовой комбинации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4484" y="76200"/>
            <a:ext cx="880711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14400" algn="just"/>
            <a:r>
              <a:rPr lang="ru-RU" dirty="0"/>
              <a:t>Декодирование после приема производится таким образом, что принятая кодовая комбинация отождествляется с той разрешенной, которая находится от нее на </a:t>
            </a:r>
            <a:r>
              <a:rPr lang="ru-RU" sz="2000" b="1" u="sng" dirty="0">
                <a:solidFill>
                  <a:srgbClr val="FF0000"/>
                </a:solidFill>
              </a:rPr>
              <a:t>наименьшем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dirty="0"/>
              <a:t>кодовом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dirty="0"/>
              <a:t>расстоянии. </a:t>
            </a:r>
            <a:endParaRPr lang="ru-RU" dirty="0" smtClean="0"/>
          </a:p>
          <a:p>
            <a:pPr indent="914400" algn="just"/>
            <a:endParaRPr lang="ru-RU" dirty="0"/>
          </a:p>
          <a:p>
            <a:pPr indent="914400" algn="just"/>
            <a:r>
              <a:rPr lang="ru-RU" dirty="0"/>
              <a:t>Такое декодирование называется декодированием </a:t>
            </a:r>
            <a:r>
              <a:rPr lang="ru-RU" b="1" i="1" dirty="0"/>
              <a:t>по методу максимального правдоподобия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42880" y="3276600"/>
            <a:ext cx="1901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/>
              <a:t>d</a:t>
            </a:r>
            <a:r>
              <a:rPr lang="ru-RU" sz="3200" b="1" baseline="-25000" dirty="0"/>
              <a:t>0 min</a:t>
            </a:r>
            <a:r>
              <a:rPr lang="ru-RU" sz="3200" b="1" dirty="0"/>
              <a:t>≥</a:t>
            </a:r>
            <a:r>
              <a:rPr lang="ru-RU" sz="3200" b="1" dirty="0" smtClean="0"/>
              <a:t>r+1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59480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0"/>
            <a:ext cx="2547192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6200" y="228600"/>
            <a:ext cx="6324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14400" algn="just"/>
            <a:r>
              <a:rPr lang="ru-RU" b="1" dirty="0" smtClean="0"/>
              <a:t>Пример. </a:t>
            </a:r>
            <a:r>
              <a:rPr lang="ru-RU" dirty="0"/>
              <a:t>Рассмотрим (</a:t>
            </a:r>
            <a:r>
              <a:rPr lang="ru-RU" dirty="0" smtClean="0"/>
              <a:t>2,3)–код </a:t>
            </a:r>
            <a:r>
              <a:rPr lang="ru-RU" dirty="0"/>
              <a:t>с проверкой на четность. </a:t>
            </a:r>
            <a:endParaRPr lang="ru-RU" dirty="0" smtClean="0"/>
          </a:p>
          <a:p>
            <a:pPr indent="914400" algn="just"/>
            <a:r>
              <a:rPr lang="ru-RU" dirty="0" smtClean="0"/>
              <a:t>Множество </a:t>
            </a:r>
            <a:r>
              <a:rPr lang="ru-RU" dirty="0"/>
              <a:t>кодовых слов есть 000, 101, 011, 110. Минимальное расстояние между кодовыми словами равно 2. Этот код способен обнаруживать однократную ошибку.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2244090"/>
            <a:ext cx="88392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/>
              <a:t>Общее выражение для определения кодового расстояния в случае одновременного обнаружения и исправления ошибок</a:t>
            </a:r>
          </a:p>
          <a:p>
            <a:pPr indent="355600" algn="ctr"/>
            <a:r>
              <a:rPr lang="en-US" sz="3200" b="1" dirty="0" smtClean="0"/>
              <a:t>d</a:t>
            </a:r>
            <a:r>
              <a:rPr lang="ru-RU" sz="3200" b="1" dirty="0" smtClean="0"/>
              <a:t> </a:t>
            </a:r>
            <a:r>
              <a:rPr lang="ru-RU" sz="3200" b="1" dirty="0"/>
              <a:t>= </a:t>
            </a:r>
            <a:r>
              <a:rPr lang="en-US" sz="3200" b="1" dirty="0" smtClean="0"/>
              <a:t>r</a:t>
            </a:r>
            <a:r>
              <a:rPr lang="ru-RU" sz="3200" b="1" dirty="0" smtClean="0"/>
              <a:t> </a:t>
            </a:r>
            <a:r>
              <a:rPr lang="ru-RU" sz="3200" b="1" dirty="0"/>
              <a:t>+ </a:t>
            </a:r>
            <a:r>
              <a:rPr lang="en-US" sz="3200" b="1" dirty="0" smtClean="0"/>
              <a:t>s </a:t>
            </a:r>
            <a:r>
              <a:rPr lang="ru-RU" sz="3200" b="1" dirty="0" smtClean="0"/>
              <a:t>+ 1</a:t>
            </a:r>
          </a:p>
          <a:p>
            <a:pPr indent="355600" algn="just"/>
            <a:r>
              <a:rPr lang="ru-RU" b="1" dirty="0" smtClean="0"/>
              <a:t>, </a:t>
            </a:r>
            <a:r>
              <a:rPr lang="ru-RU" dirty="0" smtClean="0"/>
              <a:t>где </a:t>
            </a:r>
          </a:p>
          <a:p>
            <a:pPr lvl="1" indent="355600" algn="just"/>
            <a:r>
              <a:rPr lang="en-US" dirty="0" smtClean="0"/>
              <a:t>r</a:t>
            </a:r>
            <a:r>
              <a:rPr lang="ru-RU" i="1" dirty="0" smtClean="0"/>
              <a:t> </a:t>
            </a:r>
            <a:r>
              <a:rPr lang="ru-RU" i="1" dirty="0"/>
              <a:t>— </a:t>
            </a:r>
            <a:r>
              <a:rPr lang="ru-RU" dirty="0"/>
              <a:t>число обнаруживаемых ошибок; </a:t>
            </a:r>
            <a:endParaRPr lang="ru-RU" dirty="0" smtClean="0"/>
          </a:p>
          <a:p>
            <a:pPr lvl="1" indent="355600" algn="just"/>
            <a:r>
              <a:rPr lang="en-US" dirty="0" smtClean="0"/>
              <a:t>s</a:t>
            </a:r>
            <a:r>
              <a:rPr lang="ru-RU" dirty="0" smtClean="0"/>
              <a:t> </a:t>
            </a:r>
            <a:r>
              <a:rPr lang="ru-RU" dirty="0"/>
              <a:t>— число исправляемых ошибок; </a:t>
            </a:r>
            <a:endParaRPr lang="ru-RU" dirty="0" smtClean="0"/>
          </a:p>
          <a:p>
            <a:pPr lvl="1" indent="355600" algn="just"/>
            <a:r>
              <a:rPr lang="en-US" dirty="0" smtClean="0"/>
              <a:t>d</a:t>
            </a:r>
            <a:r>
              <a:rPr lang="ru-RU" i="1" dirty="0" smtClean="0"/>
              <a:t> </a:t>
            </a:r>
            <a:r>
              <a:rPr lang="ru-RU" i="1" dirty="0"/>
              <a:t>— </a:t>
            </a:r>
            <a:r>
              <a:rPr lang="ru-RU" dirty="0"/>
              <a:t>минимальное количество элементов, в которых одна кодовая комбинация отличается от другой.</a:t>
            </a:r>
          </a:p>
          <a:p>
            <a:pPr indent="355600" algn="just"/>
            <a:endParaRPr lang="ru-RU" dirty="0" smtClean="0"/>
          </a:p>
          <a:p>
            <a:pPr indent="355600" algn="just"/>
            <a:r>
              <a:rPr lang="ru-RU" dirty="0" smtClean="0"/>
              <a:t>Если </a:t>
            </a:r>
            <a:r>
              <a:rPr lang="ru-RU" dirty="0"/>
              <a:t>требуется определить кодовое расстояние исходя только из количества исправляемых ошибок, то применяют </a:t>
            </a:r>
            <a:r>
              <a:rPr lang="ru-RU" dirty="0" smtClean="0"/>
              <a:t>формулу</a:t>
            </a:r>
            <a:endParaRPr lang="ru-RU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429000" y="5715000"/>
            <a:ext cx="1766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d = 2s + 1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2807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63888" y="0"/>
            <a:ext cx="2102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Хэмминга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24800" y="14091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0min</a:t>
            </a:r>
            <a:r>
              <a:rPr lang="en-US" dirty="0" smtClean="0"/>
              <a:t> = 3</a:t>
            </a:r>
            <a:endParaRPr lang="ru-RU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4724400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 algn="just"/>
            <a:r>
              <a:rPr lang="ru-RU" i="1" dirty="0" smtClean="0"/>
              <a:t>Когда</a:t>
            </a:r>
            <a:r>
              <a:rPr lang="en-US" i="1" dirty="0" smtClean="0"/>
              <a:t> </a:t>
            </a:r>
            <a:r>
              <a:rPr lang="ru-RU" i="1" dirty="0" smtClean="0"/>
              <a:t> при передаче кодового слова возникает одиночная ошибка, окажутся невыполненными те проверочные соотношения, в которые входит значение ошибочного разряда.</a:t>
            </a:r>
            <a:endParaRPr lang="ru-RU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162389"/>
            <a:ext cx="17840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ru-RU" b="1" i="1" dirty="0" smtClean="0">
                <a:solidFill>
                  <a:srgbClr val="FF0000"/>
                </a:solidFill>
              </a:rPr>
              <a:t>Примеры кодов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4600" y="461665"/>
            <a:ext cx="4495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Для </a:t>
            </a:r>
            <a:r>
              <a:rPr lang="ru-RU" sz="1600" dirty="0" smtClean="0">
                <a:sym typeface="Symbol"/>
              </a:rPr>
              <a:t></a:t>
            </a:r>
            <a:r>
              <a:rPr lang="en-US" sz="1600" dirty="0" smtClean="0"/>
              <a:t>m </a:t>
            </a:r>
            <a:r>
              <a:rPr lang="en-US" sz="1600" dirty="0" smtClean="0">
                <a:sym typeface="Symbol"/>
              </a:rPr>
              <a:t> </a:t>
            </a:r>
            <a:r>
              <a:rPr lang="en-US" sz="1600" dirty="0">
                <a:sym typeface="Symbol"/>
              </a:rPr>
              <a:t> </a:t>
            </a:r>
            <a:r>
              <a:rPr lang="en-US" sz="1600" b="1" dirty="0" smtClean="0">
                <a:sym typeface="Symbol"/>
              </a:rPr>
              <a:t>(2</a:t>
            </a:r>
            <a:r>
              <a:rPr lang="en-US" sz="1600" b="1" baseline="30000" dirty="0" smtClean="0">
                <a:sym typeface="Symbol"/>
              </a:rPr>
              <a:t>m</a:t>
            </a:r>
            <a:r>
              <a:rPr lang="en-US" sz="1600" b="1" dirty="0" smtClean="0">
                <a:sym typeface="Symbol"/>
              </a:rPr>
              <a:t>-1,  2</a:t>
            </a:r>
            <a:r>
              <a:rPr lang="en-US" sz="1600" b="1" baseline="30000" dirty="0" smtClean="0">
                <a:sym typeface="Symbol"/>
              </a:rPr>
              <a:t>m</a:t>
            </a:r>
            <a:r>
              <a:rPr lang="en-US" sz="1600" b="1" dirty="0" smtClean="0">
                <a:sym typeface="Symbol"/>
              </a:rPr>
              <a:t>-1-m</a:t>
            </a:r>
            <a:r>
              <a:rPr lang="en-US" sz="1600" dirty="0" smtClean="0">
                <a:sym typeface="Symbol"/>
              </a:rPr>
              <a:t>) </a:t>
            </a:r>
            <a:r>
              <a:rPr lang="en-US" sz="1600" dirty="0">
                <a:sym typeface="Symbol"/>
              </a:rPr>
              <a:t> </a:t>
            </a:r>
            <a:r>
              <a:rPr lang="ru-RU" sz="1600" dirty="0" smtClean="0">
                <a:sym typeface="Symbol"/>
              </a:rPr>
              <a:t>код Хэмминга</a:t>
            </a:r>
            <a:endParaRPr lang="ru-RU" sz="1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365877"/>
              </p:ext>
            </p:extLst>
          </p:nvPr>
        </p:nvGraphicFramePr>
        <p:xfrm>
          <a:off x="1957440" y="3276600"/>
          <a:ext cx="508000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</a:t>
                      </a:r>
                      <a:r>
                        <a:rPr lang="en-US" sz="1400" baseline="-25000" dirty="0" err="1" smtClean="0"/>
                        <a:t>k</a:t>
                      </a:r>
                      <a:endParaRPr lang="ru-RU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</a:t>
                      </a:r>
                      <a:r>
                        <a:rPr lang="en-US" sz="1400" baseline="-25000" dirty="0" smtClean="0"/>
                        <a:t>k-1</a:t>
                      </a:r>
                      <a:endParaRPr lang="ru-RU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</a:t>
                      </a:r>
                      <a:r>
                        <a:rPr lang="en-US" sz="1400" baseline="-25000" dirty="0" smtClean="0"/>
                        <a:t>2</a:t>
                      </a:r>
                      <a:endParaRPr lang="ru-RU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</a:t>
                      </a:r>
                      <a:r>
                        <a:rPr lang="en-US" sz="1400" baseline="-25000" dirty="0" smtClean="0"/>
                        <a:t>1</a:t>
                      </a:r>
                      <a:endParaRPr lang="ru-RU" sz="1400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38615" y="3572501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</a:t>
            </a:r>
            <a:r>
              <a:rPr lang="en-US" b="1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разрядное двоичное число</a:t>
            </a:r>
            <a:endParaRPr lang="ru-RU" dirty="0"/>
          </a:p>
        </p:txBody>
      </p:sp>
      <p:sp>
        <p:nvSpPr>
          <p:cNvPr id="10" name="Выноска со стрелкой вниз 9"/>
          <p:cNvSpPr/>
          <p:nvPr/>
        </p:nvSpPr>
        <p:spPr>
          <a:xfrm>
            <a:off x="76200" y="838200"/>
            <a:ext cx="8839200" cy="2362200"/>
          </a:xfrm>
          <a:prstGeom prst="downArrowCallout">
            <a:avLst>
              <a:gd name="adj1" fmla="val 54264"/>
              <a:gd name="adj2" fmla="val 47498"/>
              <a:gd name="adj3" fmla="val 11435"/>
              <a:gd name="adj4" fmla="val 8383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4013" algn="just"/>
            <a:r>
              <a:rPr lang="ru-RU" dirty="0">
                <a:solidFill>
                  <a:schemeClr val="tx1"/>
                </a:solidFill>
              </a:rPr>
              <a:t>Это систематический код, с </a:t>
            </a: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информационными и </a:t>
            </a:r>
            <a:r>
              <a:rPr lang="en-US" b="1" dirty="0">
                <a:solidFill>
                  <a:schemeClr val="tx1"/>
                </a:solidFill>
              </a:rPr>
              <a:t>k =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(n-m)</a:t>
            </a:r>
            <a:r>
              <a:rPr lang="ru-RU" dirty="0">
                <a:solidFill>
                  <a:schemeClr val="tx1"/>
                </a:solidFill>
              </a:rPr>
              <a:t> проверочными битам. Код Хэмминга является кодом с проверкой на четность, с той лишь разницей, что эта проверка производится </a:t>
            </a:r>
            <a:r>
              <a:rPr lang="en-US" b="1" dirty="0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раз.</a:t>
            </a:r>
            <a:endParaRPr lang="en-US" dirty="0">
              <a:solidFill>
                <a:schemeClr val="tx1"/>
              </a:solidFill>
            </a:endParaRPr>
          </a:p>
          <a:p>
            <a:pPr indent="354013" algn="just"/>
            <a:r>
              <a:rPr lang="ru-RU" dirty="0">
                <a:solidFill>
                  <a:schemeClr val="tx1"/>
                </a:solidFill>
              </a:rPr>
              <a:t>При каждой проверке охватывается часть информационных символов и один избыточный, при этом получается один контрольный символ. </a:t>
            </a:r>
          </a:p>
          <a:p>
            <a:pPr indent="354013" algn="just"/>
            <a:r>
              <a:rPr lang="ru-RU" dirty="0">
                <a:solidFill>
                  <a:schemeClr val="tx1"/>
                </a:solidFill>
              </a:rPr>
              <a:t>Если результат проверки дает четное число, то контрольному символу присваивается значение </a:t>
            </a:r>
            <a:r>
              <a:rPr lang="en-US" dirty="0">
                <a:solidFill>
                  <a:schemeClr val="tx1"/>
                </a:solidFill>
              </a:rPr>
              <a:t>‘</a:t>
            </a:r>
            <a:r>
              <a:rPr lang="ru-RU" b="1" dirty="0">
                <a:solidFill>
                  <a:schemeClr val="tx1"/>
                </a:solidFill>
              </a:rPr>
              <a:t>0</a:t>
            </a:r>
            <a:r>
              <a:rPr lang="en-US" b="1" dirty="0">
                <a:solidFill>
                  <a:schemeClr val="tx1"/>
                </a:solidFill>
              </a:rPr>
              <a:t>’</a:t>
            </a:r>
            <a:r>
              <a:rPr lang="ru-RU" dirty="0">
                <a:solidFill>
                  <a:schemeClr val="tx1"/>
                </a:solidFill>
              </a:rPr>
              <a:t>, если нечетное – </a:t>
            </a:r>
            <a:r>
              <a:rPr lang="en-US" dirty="0">
                <a:solidFill>
                  <a:schemeClr val="tx1"/>
                </a:solidFill>
              </a:rPr>
              <a:t>‘</a:t>
            </a:r>
            <a:r>
              <a:rPr lang="ru-RU" b="1" dirty="0">
                <a:solidFill>
                  <a:schemeClr val="tx1"/>
                </a:solidFill>
              </a:rPr>
              <a:t>1</a:t>
            </a:r>
            <a:r>
              <a:rPr lang="en-US" b="1" dirty="0">
                <a:solidFill>
                  <a:schemeClr val="tx1"/>
                </a:solidFill>
              </a:rPr>
              <a:t>’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21064" y="3997150"/>
                <a:ext cx="1349472" cy="511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064" y="3997150"/>
                <a:ext cx="1349472" cy="511615"/>
              </a:xfrm>
              <a:prstGeom prst="rect">
                <a:avLst/>
              </a:prstGeom>
              <a:blipFill rotWithShape="1">
                <a:blip r:embed="rId2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77702" y="6031468"/>
                <a:ext cx="6013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Пусть передается слово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  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nor/>
                      </m:rPr>
                      <a:rPr lang="ru-RU" dirty="0">
                        <a:sym typeface="Symbol"/>
                      </a:rPr>
                      <m:t> = </m:t>
                    </m:r>
                    <m:r>
                      <m:rPr>
                        <m:nor/>
                      </m:rPr>
                      <a:rPr lang="en-US" dirty="0">
                        <a:sym typeface="Symbol"/>
                      </a:rPr>
                      <m:t>{0,1}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702" y="6031468"/>
                <a:ext cx="601369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11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02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842" y="48006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Пример</a:t>
            </a:r>
            <a:endParaRPr lang="ru-RU" u="sng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001693"/>
              </p:ext>
            </p:extLst>
          </p:nvPr>
        </p:nvGraphicFramePr>
        <p:xfrm>
          <a:off x="304800" y="56606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09215"/>
              </p:ext>
            </p:extLst>
          </p:nvPr>
        </p:nvGraphicFramePr>
        <p:xfrm>
          <a:off x="3210675" y="1717040"/>
          <a:ext cx="5857125" cy="201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838"/>
                <a:gridCol w="467043"/>
                <a:gridCol w="467043"/>
                <a:gridCol w="467043"/>
                <a:gridCol w="392541"/>
                <a:gridCol w="392541"/>
                <a:gridCol w="392541"/>
                <a:gridCol w="392541"/>
                <a:gridCol w="392541"/>
                <a:gridCol w="392541"/>
                <a:gridCol w="392541"/>
                <a:gridCol w="392541"/>
                <a:gridCol w="3298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№</a:t>
                      </a:r>
                      <a:r>
                        <a:rPr lang="ru-RU" sz="1400" baseline="0" dirty="0" smtClean="0"/>
                        <a:t> проверок</a:t>
                      </a:r>
                      <a:endParaRPr lang="ru-RU" sz="1400" dirty="0"/>
                    </a:p>
                  </a:txBody>
                  <a:tcPr marL="0" marR="0"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Контролируемые биты</a:t>
                      </a:r>
                      <a:endParaRPr lang="ru-RU" sz="16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18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22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…</a:t>
                      </a:r>
                      <a:endParaRPr lang="ru-RU" dirty="0"/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22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…</a:t>
                      </a:r>
                      <a:endParaRPr lang="ru-RU" dirty="0"/>
                    </a:p>
                  </a:txBody>
                  <a:tcPr marL="0" marR="0" marT="0" marB="0"/>
                </a:tc>
              </a:tr>
              <a:tr h="13208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24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26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…</a:t>
                      </a:r>
                      <a:endParaRPr lang="ru-RU" dirty="0"/>
                    </a:p>
                  </a:txBody>
                  <a:tcPr marL="0" marR="0" marT="0" marB="0"/>
                </a:tc>
              </a:tr>
              <a:tr h="14732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18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22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23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24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26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33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34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35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36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37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38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39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40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41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42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Овал 8"/>
          <p:cNvSpPr/>
          <p:nvPr/>
        </p:nvSpPr>
        <p:spPr>
          <a:xfrm>
            <a:off x="387416" y="5574268"/>
            <a:ext cx="364959" cy="60960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891941" y="5574268"/>
            <a:ext cx="364959" cy="60960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901791" y="5574268"/>
            <a:ext cx="364959" cy="60960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3962400" y="5574268"/>
            <a:ext cx="364959" cy="60960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stCxn id="9" idx="4"/>
            <a:endCxn id="19" idx="0"/>
          </p:cNvCxnSpPr>
          <p:nvPr/>
        </p:nvCxnSpPr>
        <p:spPr>
          <a:xfrm>
            <a:off x="569896" y="6183868"/>
            <a:ext cx="1877480" cy="228600"/>
          </a:xfrm>
          <a:prstGeom prst="line">
            <a:avLst/>
          </a:prstGeom>
          <a:ln>
            <a:head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71600" y="6412468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Проверочные биты</a:t>
            </a:r>
            <a:endParaRPr lang="ru-RU" i="1" dirty="0"/>
          </a:p>
        </p:txBody>
      </p:sp>
      <p:cxnSp>
        <p:nvCxnSpPr>
          <p:cNvPr id="22" name="Прямая соединительная линия 21"/>
          <p:cNvCxnSpPr>
            <a:stCxn id="14" idx="5"/>
            <a:endCxn id="19" idx="0"/>
          </p:cNvCxnSpPr>
          <p:nvPr/>
        </p:nvCxnSpPr>
        <p:spPr>
          <a:xfrm>
            <a:off x="1203453" y="6094594"/>
            <a:ext cx="1243923" cy="317874"/>
          </a:xfrm>
          <a:prstGeom prst="line">
            <a:avLst/>
          </a:prstGeom>
          <a:ln>
            <a:head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6" idx="5"/>
            <a:endCxn id="19" idx="0"/>
          </p:cNvCxnSpPr>
          <p:nvPr/>
        </p:nvCxnSpPr>
        <p:spPr>
          <a:xfrm>
            <a:off x="2213303" y="6094594"/>
            <a:ext cx="234073" cy="317874"/>
          </a:xfrm>
          <a:prstGeom prst="line">
            <a:avLst/>
          </a:prstGeom>
          <a:ln>
            <a:head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8" idx="3"/>
            <a:endCxn id="19" idx="0"/>
          </p:cNvCxnSpPr>
          <p:nvPr/>
        </p:nvCxnSpPr>
        <p:spPr>
          <a:xfrm flipH="1">
            <a:off x="2447376" y="6094594"/>
            <a:ext cx="1568471" cy="317874"/>
          </a:xfrm>
          <a:prstGeom prst="line">
            <a:avLst/>
          </a:prstGeom>
          <a:ln>
            <a:head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29176" y="507402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ru-RU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409018" y="507285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933018" y="506118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ru-RU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990418" y="506118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ru-RU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167001" y="3953470"/>
            <a:ext cx="8900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ru-RU" dirty="0" smtClean="0"/>
              <a:t>Целесообразно выбирать такое размещение проверочных символов  в кодовой комбинации, при которой каждый из них включается в минимальное  число проверяемых  групп (лучше в одну).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2293243" y="76200"/>
            <a:ext cx="5348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i="1" dirty="0" smtClean="0"/>
              <a:t>Порядок проведения кодирования и проверок</a:t>
            </a:r>
            <a:endParaRPr lang="ru-RU" sz="2000" b="1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90801" y="457200"/>
            <a:ext cx="3432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 = u</a:t>
            </a:r>
            <a:r>
              <a:rPr lang="en-US" baseline="-25000" dirty="0" smtClean="0"/>
              <a:t>1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3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5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7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9</a:t>
            </a:r>
            <a:r>
              <a:rPr lang="en-US" dirty="0">
                <a:sym typeface="Symbol"/>
              </a:rPr>
              <a:t>u</a:t>
            </a:r>
            <a:r>
              <a:rPr lang="en-US" baseline="-25000" dirty="0">
                <a:sym typeface="Symbol"/>
              </a:rPr>
              <a:t>11</a:t>
            </a:r>
            <a:r>
              <a:rPr lang="en-US" dirty="0">
                <a:sym typeface="Symbol"/>
              </a:rPr>
              <a:t>  …</a:t>
            </a:r>
            <a:r>
              <a:rPr lang="en-US" dirty="0" smtClean="0"/>
              <a:t> </a:t>
            </a:r>
          </a:p>
          <a:p>
            <a:r>
              <a:rPr lang="en-US" dirty="0" smtClean="0"/>
              <a:t>s2 = u</a:t>
            </a:r>
            <a:r>
              <a:rPr lang="en-US" baseline="-25000" dirty="0" smtClean="0"/>
              <a:t>2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3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6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7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10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11</a:t>
            </a:r>
            <a:r>
              <a:rPr lang="en-US" dirty="0" smtClean="0">
                <a:sym typeface="Symbol"/>
              </a:rPr>
              <a:t>…</a:t>
            </a:r>
            <a:endParaRPr lang="en-US" dirty="0" smtClean="0"/>
          </a:p>
          <a:p>
            <a:r>
              <a:rPr lang="en-US" dirty="0" smtClean="0"/>
              <a:t>s3 = u</a:t>
            </a:r>
            <a:r>
              <a:rPr lang="en-US" baseline="-25000" dirty="0" smtClean="0"/>
              <a:t>4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5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6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7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12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13</a:t>
            </a:r>
            <a:r>
              <a:rPr lang="en-US" dirty="0" smtClean="0">
                <a:sym typeface="Symbol"/>
              </a:rPr>
              <a:t>…</a:t>
            </a:r>
            <a:endParaRPr lang="en-US" dirty="0" smtClean="0"/>
          </a:p>
          <a:p>
            <a:r>
              <a:rPr lang="en-US" dirty="0" smtClean="0"/>
              <a:t>s4 = u</a:t>
            </a:r>
            <a:r>
              <a:rPr lang="en-US" baseline="-25000" dirty="0" smtClean="0"/>
              <a:t>8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9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10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11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12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13</a:t>
            </a:r>
            <a:r>
              <a:rPr lang="en-US" dirty="0" smtClean="0">
                <a:sym typeface="Symbol"/>
              </a:rPr>
              <a:t>…</a:t>
            </a:r>
            <a:endParaRPr lang="en-US" dirty="0" smtClean="0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4436808" y="3733801"/>
            <a:ext cx="0" cy="219669"/>
          </a:xfrm>
          <a:prstGeom prst="straightConnector1">
            <a:avLst/>
          </a:prstGeom>
          <a:ln w="25400">
            <a:solidFill>
              <a:schemeClr val="tx2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endCxn id="26" idx="2"/>
          </p:cNvCxnSpPr>
          <p:nvPr/>
        </p:nvCxnSpPr>
        <p:spPr>
          <a:xfrm flipV="1">
            <a:off x="1653206" y="3355777"/>
            <a:ext cx="0" cy="597693"/>
          </a:xfrm>
          <a:prstGeom prst="straightConnector1">
            <a:avLst/>
          </a:prstGeom>
          <a:ln w="25400">
            <a:solidFill>
              <a:schemeClr val="tx2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09018" y="3048000"/>
            <a:ext cx="24883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i="1" u="sng" dirty="0"/>
              <a:t>Позиции контрольных битов</a:t>
            </a:r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1639528" y="3962400"/>
            <a:ext cx="2808000" cy="1"/>
          </a:xfrm>
          <a:prstGeom prst="straightConnector1">
            <a:avLst/>
          </a:prstGeom>
          <a:ln w="25400">
            <a:solidFill>
              <a:schemeClr val="tx2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66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533400"/>
            <a:ext cx="85426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декодирования кода Хэмминга: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Провести проверку всех битов чётности</a:t>
            </a:r>
          </a:p>
          <a:p>
            <a:pPr marL="342900" indent="-342900">
              <a:buAutoNum type="arabicPeriod"/>
            </a:pPr>
            <a:r>
              <a:rPr lang="ru-RU" dirty="0" smtClean="0"/>
              <a:t>Если все биты чётности верны, то перейти к п 5.</a:t>
            </a:r>
          </a:p>
          <a:p>
            <a:pPr marL="342900" indent="-342900">
              <a:buAutoNum type="arabicPeriod"/>
            </a:pPr>
            <a:r>
              <a:rPr lang="ru-RU" dirty="0" smtClean="0"/>
              <a:t>Вычислить сумму номеров всех неправильных битов чётности</a:t>
            </a:r>
          </a:p>
          <a:p>
            <a:pPr marL="342900" indent="-342900">
              <a:buAutoNum type="arabicPeriod"/>
            </a:pPr>
            <a:r>
              <a:rPr lang="ru-RU" dirty="0" smtClean="0"/>
              <a:t>Инвертировать содержимое бита, номер которого равен сумме, найденной в п.3</a:t>
            </a:r>
          </a:p>
          <a:p>
            <a:pPr marL="342900" indent="-342900">
              <a:buAutoNum type="arabicPeriod"/>
            </a:pPr>
            <a:r>
              <a:rPr lang="ru-RU" dirty="0" smtClean="0"/>
              <a:t>Исключить биты чётности , передать правильный информационный код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60827" y="2362200"/>
            <a:ext cx="799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Избыточность кодов Хемминга для различных длин передаваемых последовательностей</a:t>
            </a:r>
            <a:endParaRPr lang="ru-RU" sz="16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371968"/>
              </p:ext>
            </p:extLst>
          </p:nvPr>
        </p:nvGraphicFramePr>
        <p:xfrm>
          <a:off x="914400" y="2880360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0481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Число</a:t>
                      </a:r>
                      <a:r>
                        <a:rPr lang="ru-RU" sz="1200" baseline="0" dirty="0" smtClean="0"/>
                        <a:t> информационных битов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Число контрольных битов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Избыточность, </a:t>
                      </a:r>
                      <a:r>
                        <a:rPr lang="en-US" sz="1200" dirty="0" smtClean="0"/>
                        <a:t>L</a:t>
                      </a:r>
                      <a:endParaRPr lang="ru-RU" sz="1200" dirty="0"/>
                    </a:p>
                  </a:txBody>
                  <a:tcPr/>
                </a:tc>
              </a:tr>
              <a:tr h="2968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1,50</a:t>
                      </a:r>
                      <a:endParaRPr lang="ru-RU" sz="1600" dirty="0"/>
                    </a:p>
                  </a:txBody>
                  <a:tcPr/>
                </a:tc>
              </a:tr>
              <a:tr h="2968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1,31</a:t>
                      </a:r>
                      <a:endParaRPr lang="ru-RU" sz="1600" dirty="0"/>
                    </a:p>
                  </a:txBody>
                  <a:tcPr/>
                </a:tc>
              </a:tr>
              <a:tr h="2968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1,06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99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8600" y="990600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/>
              <a:t>Для обнаружения и исправления </a:t>
            </a:r>
            <a:r>
              <a:rPr lang="ru-RU" b="1" u="sng" dirty="0"/>
              <a:t>одиночной</a:t>
            </a:r>
            <a:r>
              <a:rPr lang="ru-RU" dirty="0"/>
              <a:t> ошибки соотношение между числом информационных разрядов </a:t>
            </a:r>
            <a:r>
              <a:rPr lang="en-US" dirty="0" smtClean="0"/>
              <a:t>n</a:t>
            </a:r>
            <a:r>
              <a:rPr lang="ru-RU" baseline="-25000" dirty="0" smtClean="0"/>
              <a:t>и</a:t>
            </a:r>
            <a:r>
              <a:rPr lang="ru-RU" dirty="0" smtClean="0"/>
              <a:t> </a:t>
            </a:r>
            <a:r>
              <a:rPr lang="ru-RU" dirty="0"/>
              <a:t>и числом корректирующих разрядов </a:t>
            </a:r>
            <a:r>
              <a:rPr lang="en-US" dirty="0" smtClean="0"/>
              <a:t>n</a:t>
            </a:r>
            <a:r>
              <a:rPr lang="ru-RU" baseline="-25000" dirty="0" smtClean="0"/>
              <a:t>к</a:t>
            </a:r>
            <a:r>
              <a:rPr lang="ru-RU" dirty="0" smtClean="0"/>
              <a:t> </a:t>
            </a:r>
            <a:r>
              <a:rPr lang="ru-RU" dirty="0"/>
              <a:t>должно удовлетворять следующим </a:t>
            </a:r>
            <a:r>
              <a:rPr lang="ru-RU" dirty="0" smtClean="0"/>
              <a:t>условиям</a:t>
            </a:r>
            <a:r>
              <a:rPr lang="ru-RU" dirty="0"/>
              <a:t>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" y="3429000"/>
            <a:ext cx="8839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/>
              <a:t>При этом подразумевается, что общая длина кодовой комбинации</a:t>
            </a:r>
            <a:r>
              <a:rPr lang="en-US" dirty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m+k</a:t>
            </a:r>
            <a:endParaRPr lang="ru-RU" baseline="-25000" dirty="0" smtClean="0">
              <a:latin typeface="Courier New" pitchFamily="49" charset="0"/>
              <a:cs typeface="Courier New" pitchFamily="49" charset="0"/>
            </a:endParaRPr>
          </a:p>
          <a:p>
            <a:pPr indent="355600" algn="just"/>
            <a:endParaRPr lang="ru-RU" baseline="-25000" dirty="0">
              <a:latin typeface="Courier New" pitchFamily="49" charset="0"/>
              <a:cs typeface="Courier New" pitchFamily="49" charset="0"/>
            </a:endParaRPr>
          </a:p>
          <a:p>
            <a:pPr indent="355600" algn="just"/>
            <a:r>
              <a:rPr lang="ru-RU" dirty="0" smtClean="0"/>
              <a:t>Для </a:t>
            </a:r>
            <a:r>
              <a:rPr lang="ru-RU" dirty="0"/>
              <a:t>практических расчетов при определении числа контрольных разрядов кодов с минимальным кодовым расстоянием </a:t>
            </a:r>
            <a:r>
              <a:rPr lang="en-US" dirty="0" smtClean="0"/>
              <a:t>d</a:t>
            </a:r>
            <a:r>
              <a:rPr lang="ru-RU" i="1" baseline="-25000" dirty="0" smtClean="0"/>
              <a:t>0</a:t>
            </a:r>
            <a:r>
              <a:rPr lang="en-US" i="1" baseline="-25000" dirty="0" smtClean="0"/>
              <a:t>min</a:t>
            </a:r>
            <a:r>
              <a:rPr lang="ru-RU" i="1" dirty="0" smtClean="0"/>
              <a:t> </a:t>
            </a:r>
            <a:r>
              <a:rPr lang="ru-RU" i="1" dirty="0"/>
              <a:t>= </a:t>
            </a:r>
            <a:r>
              <a:rPr lang="ru-RU" dirty="0"/>
              <a:t>3 удобно пользоваться </a:t>
            </a:r>
            <a:r>
              <a:rPr lang="ru-RU" dirty="0" smtClean="0"/>
              <a:t>выражениями</a:t>
            </a:r>
            <a:r>
              <a:rPr lang="en-US" dirty="0" smtClean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Если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ru-RU" dirty="0"/>
              <a:t>известна длина </a:t>
            </a:r>
            <a:r>
              <a:rPr lang="ru-RU" dirty="0" smtClean="0"/>
              <a:t>п</a:t>
            </a:r>
            <a:r>
              <a:rPr lang="ru-RU" dirty="0"/>
              <a:t>о</a:t>
            </a:r>
            <a:r>
              <a:rPr lang="ru-RU" dirty="0" smtClean="0"/>
              <a:t>лной </a:t>
            </a:r>
            <a:r>
              <a:rPr lang="ru-RU" dirty="0"/>
              <a:t>кодовой комбинации </a:t>
            </a:r>
            <a:r>
              <a:rPr lang="en-US" i="1" dirty="0" smtClean="0"/>
              <a:t>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981200"/>
                <a:ext cx="1325235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ru-RU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81200"/>
                <a:ext cx="1325235" cy="3742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4800" y="2362200"/>
                <a:ext cx="1373196" cy="630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  <m:r>
                        <a:rPr lang="ru-RU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362200"/>
                <a:ext cx="1373196" cy="6301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4833004"/>
                <a:ext cx="2378215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1(2)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=[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833004"/>
                <a:ext cx="2378215" cy="424796"/>
              </a:xfrm>
              <a:prstGeom prst="rect">
                <a:avLst/>
              </a:prstGeom>
              <a:blipFill rotWithShape="1">
                <a:blip r:embed="rId4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152400" y="53340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 </a:t>
            </a:r>
            <a:r>
              <a:rPr lang="ru-RU" dirty="0" smtClean="0"/>
              <a:t>Если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ru-RU" dirty="0"/>
              <a:t>при расчетах удобнее исходить из заданного числа информационных  </a:t>
            </a:r>
            <a:r>
              <a:rPr lang="ru-RU" dirty="0" smtClean="0"/>
              <a:t>символов </a:t>
            </a:r>
            <a:r>
              <a:rPr lang="en-US" dirty="0" smtClean="0"/>
              <a:t> m</a:t>
            </a:r>
            <a:endParaRPr lang="ru-RU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400" y="5976004"/>
                <a:ext cx="4263218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1(2)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{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  <m:r>
                            <a:rPr lang="ru-RU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}]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976004"/>
                <a:ext cx="4263218" cy="424796"/>
              </a:xfrm>
              <a:prstGeom prst="rect">
                <a:avLst/>
              </a:prstGeom>
              <a:blipFill rotWithShape="1">
                <a:blip r:embed="rId5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304800" y="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/>
              <a:t>При построении </a:t>
            </a:r>
            <a:r>
              <a:rPr lang="ru-RU" dirty="0" smtClean="0"/>
              <a:t>кодов </a:t>
            </a:r>
            <a:r>
              <a:rPr lang="ru-RU" dirty="0"/>
              <a:t>перед разработчиками стоит задача определения числа добавочных, корректирующих символов </a:t>
            </a:r>
            <a:r>
              <a:rPr lang="en-US" dirty="0"/>
              <a:t>k</a:t>
            </a:r>
            <a:r>
              <a:rPr lang="ru-RU" i="1" dirty="0" smtClean="0"/>
              <a:t>, </a:t>
            </a:r>
            <a:r>
              <a:rPr lang="ru-RU" dirty="0"/>
              <a:t>или исходя из числа информационных разрядов </a:t>
            </a:r>
            <a:r>
              <a:rPr lang="en-US" dirty="0" smtClean="0"/>
              <a:t>m</a:t>
            </a:r>
            <a:r>
              <a:rPr lang="ru-RU" i="1" dirty="0" smtClean="0"/>
              <a:t>, </a:t>
            </a:r>
            <a:r>
              <a:rPr lang="ru-RU" dirty="0"/>
              <a:t>либо из общей длины кода </a:t>
            </a:r>
            <a:r>
              <a:rPr lang="en-US" dirty="0"/>
              <a:t>n</a:t>
            </a:r>
            <a:r>
              <a:rPr lang="ru-RU" i="1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523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" y="1524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  кодов, обнаруживающих  все </a:t>
            </a:r>
            <a:r>
              <a:rPr lang="ru-RU" b="1" u="sng" dirty="0"/>
              <a:t>трехкратные ошибки </a:t>
            </a:r>
            <a:r>
              <a:rPr lang="ru-RU" i="1" dirty="0" smtClean="0"/>
              <a:t>(</a:t>
            </a:r>
            <a:r>
              <a:rPr lang="en-US" i="1" dirty="0" smtClean="0"/>
              <a:t>d</a:t>
            </a:r>
            <a:r>
              <a:rPr lang="en-US" i="1" baseline="-25000" dirty="0" smtClean="0"/>
              <a:t>0min</a:t>
            </a:r>
            <a:r>
              <a:rPr lang="ru-RU" i="1" dirty="0" smtClean="0"/>
              <a:t> </a:t>
            </a:r>
            <a:r>
              <a:rPr lang="en-US" i="1" dirty="0" smtClean="0"/>
              <a:t>=</a:t>
            </a:r>
            <a:r>
              <a:rPr lang="ru-RU" i="1" dirty="0" smtClean="0"/>
              <a:t> </a:t>
            </a:r>
            <a:r>
              <a:rPr lang="ru-RU" dirty="0"/>
              <a:t>4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533400"/>
                <a:ext cx="2545440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1(3)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≥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33400"/>
                <a:ext cx="2545440" cy="396006"/>
              </a:xfrm>
              <a:prstGeom prst="rect">
                <a:avLst/>
              </a:prstGeom>
              <a:blipFill rotWithShape="1"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" y="990600"/>
                <a:ext cx="4262449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1(3)</m:t>
                          </m:r>
                        </m:sub>
                      </m:sSub>
                      <m:r>
                        <a:rPr lang="ru-RU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1+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[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e>
                      </m:func>
                      <m:r>
                        <a:rPr lang="ru-RU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990600"/>
                <a:ext cx="4262449" cy="396006"/>
              </a:xfrm>
              <a:prstGeom prst="rect">
                <a:avLst/>
              </a:prstGeom>
              <a:blipFill rotWithShape="1"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141772" y="1600200"/>
            <a:ext cx="8773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кодов длиной в </a:t>
            </a:r>
            <a:r>
              <a:rPr lang="en-US" i="1" dirty="0" smtClean="0"/>
              <a:t>n</a:t>
            </a:r>
            <a:r>
              <a:rPr lang="ru-RU" i="1" dirty="0" smtClean="0"/>
              <a:t> </a:t>
            </a:r>
            <a:r>
              <a:rPr lang="ru-RU" dirty="0"/>
              <a:t>символов, исправляющих </a:t>
            </a:r>
            <a:r>
              <a:rPr lang="ru-RU" b="1" u="sng" dirty="0"/>
              <a:t>одну или две ошибки </a:t>
            </a:r>
            <a:r>
              <a:rPr lang="ru-RU" i="1" dirty="0" smtClean="0"/>
              <a:t>(</a:t>
            </a:r>
            <a:r>
              <a:rPr lang="en-US" i="1" dirty="0" smtClean="0"/>
              <a:t>d</a:t>
            </a:r>
            <a:r>
              <a:rPr lang="ru-RU" i="1" baseline="-25000" dirty="0" smtClean="0"/>
              <a:t>0</a:t>
            </a:r>
            <a:r>
              <a:rPr lang="en-US" i="1" baseline="-25000" dirty="0" smtClean="0"/>
              <a:t>min</a:t>
            </a:r>
            <a:r>
              <a:rPr lang="ru-RU" i="1" dirty="0" smtClean="0"/>
              <a:t> </a:t>
            </a:r>
            <a:r>
              <a:rPr lang="en-US" i="1" dirty="0" smtClean="0"/>
              <a:t>=</a:t>
            </a:r>
            <a:r>
              <a:rPr lang="ru-RU" i="1" dirty="0" smtClean="0"/>
              <a:t> </a:t>
            </a:r>
            <a:r>
              <a:rPr lang="ru-RU" dirty="0"/>
              <a:t>5),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0122" y="2133600"/>
                <a:ext cx="2629502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i="1" smtClean="0">
                          <a:latin typeface="Cambria Math"/>
                          <a:ea typeface="Cambria Math"/>
                        </a:rPr>
                        <m:t>≥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𝐶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+1)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22" y="2133600"/>
                <a:ext cx="2629502" cy="5542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162024" y="2798795"/>
            <a:ext cx="8296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практических расчетов можно пользоваться выражением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2335" y="3179546"/>
                <a:ext cx="24472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=[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35" y="3179546"/>
                <a:ext cx="2447273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152400" y="3962400"/>
            <a:ext cx="8773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</a:t>
            </a:r>
            <a:r>
              <a:rPr lang="ru-RU" dirty="0" smtClean="0"/>
              <a:t>кодов, </a:t>
            </a:r>
            <a:r>
              <a:rPr lang="ru-RU" dirty="0"/>
              <a:t>исправляющих </a:t>
            </a:r>
            <a:r>
              <a:rPr lang="ru-RU" b="1" u="sng" dirty="0" smtClean="0"/>
              <a:t>три ошибки </a:t>
            </a:r>
            <a:r>
              <a:rPr lang="ru-RU" i="1" dirty="0" smtClean="0"/>
              <a:t>(</a:t>
            </a:r>
            <a:r>
              <a:rPr lang="en-US" i="1" dirty="0" smtClean="0"/>
              <a:t>d</a:t>
            </a:r>
            <a:r>
              <a:rPr lang="ru-RU" i="1" baseline="-25000" dirty="0" smtClean="0"/>
              <a:t>0</a:t>
            </a:r>
            <a:r>
              <a:rPr lang="en-US" i="1" baseline="-25000" dirty="0" smtClean="0"/>
              <a:t>min</a:t>
            </a:r>
            <a:r>
              <a:rPr lang="ru-RU" i="1" dirty="0" smtClean="0"/>
              <a:t> </a:t>
            </a:r>
            <a:r>
              <a:rPr lang="en-US" i="1" dirty="0" smtClean="0"/>
              <a:t>=</a:t>
            </a:r>
            <a:r>
              <a:rPr lang="ru-RU" i="1" dirty="0" smtClean="0"/>
              <a:t> 7</a:t>
            </a:r>
            <a:r>
              <a:rPr lang="ru-RU" dirty="0" smtClean="0"/>
              <a:t>),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1236" y="4495800"/>
                <a:ext cx="2967351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=[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ru-RU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36" y="4495800"/>
                <a:ext cx="2967351" cy="64812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61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9125</TotalTime>
  <Words>970</Words>
  <Application>Microsoft Office PowerPoint</Application>
  <PresentationFormat>Экран (4:3)</PresentationFormat>
  <Paragraphs>203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Courier New</vt:lpstr>
      <vt:lpstr>Roboto</vt:lpstr>
      <vt:lpstr>Segoe UI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Veronika</dc:creator>
  <cp:lastModifiedBy>Lenovo</cp:lastModifiedBy>
  <cp:revision>107</cp:revision>
  <dcterms:created xsi:type="dcterms:W3CDTF">2011-04-19T14:37:56Z</dcterms:created>
  <dcterms:modified xsi:type="dcterms:W3CDTF">2021-12-01T14:38:14Z</dcterms:modified>
</cp:coreProperties>
</file>