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70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39861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ctrTitle"/>
          </p:nvPr>
        </p:nvSpPr>
        <p:spPr>
          <a:xfrm>
            <a:off x="0" y="2636912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Times New Roman"/>
              <a:buNone/>
            </a:pPr>
            <a:r>
              <a:rPr lang="ru-RU" sz="3959" dirty="0"/>
              <a:t>Шифрование данных с использованием шифра </a:t>
            </a:r>
            <a:br>
              <a:rPr lang="ru-RU" sz="3959" dirty="0"/>
            </a:br>
            <a:r>
              <a:rPr lang="ru-RU" sz="3959" dirty="0"/>
              <a:t>Цезаря.</a:t>
            </a:r>
            <a:br>
              <a:rPr lang="ru-RU" sz="3959" dirty="0"/>
            </a:br>
            <a:endParaRPr sz="3959" dirty="0"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"/>
          </p:nvPr>
        </p:nvSpPr>
        <p:spPr>
          <a:xfrm>
            <a:off x="5129828" y="4106937"/>
            <a:ext cx="547260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008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2000" dirty="0"/>
              <a:t>Подготовили курсант</a:t>
            </a:r>
            <a:endParaRPr dirty="0"/>
          </a:p>
          <a:p>
            <a:pPr marL="64008" lvl="0" indent="0" algn="l" rtl="0"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lang="ru-RU" sz="2000" dirty="0"/>
              <a:t>группы 133701</a:t>
            </a:r>
            <a:endParaRPr dirty="0"/>
          </a:p>
          <a:p>
            <a:pPr marL="64008" lvl="0" indent="0" algn="l" rtl="0"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lang="ru-RU" sz="2000" dirty="0"/>
              <a:t>Савицкий Н</a:t>
            </a:r>
            <a:r>
              <a:rPr lang="en-US" sz="2000" dirty="0"/>
              <a:t>.</a:t>
            </a:r>
            <a:r>
              <a:rPr lang="ru-RU" sz="2000" dirty="0"/>
              <a:t>И</a:t>
            </a:r>
            <a:r>
              <a:rPr lang="en-US" sz="2000" dirty="0"/>
              <a:t>.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ru-RU" sz="3600" b="1"/>
              <a:t>Перестановочный шифр с ключевым словом</a:t>
            </a:r>
            <a:br>
              <a:rPr lang="ru-RU" sz="3600" b="1"/>
            </a:br>
            <a:endParaRPr sz="3600"/>
          </a:p>
        </p:txBody>
      </p:sp>
      <p:sp>
        <p:nvSpPr>
          <p:cNvPr id="184" name="Google Shape;184;p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25603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lang="ru-RU" sz="1960"/>
              <a:t>Буквы открытого текста записываются в клетки прямоугольной таблицы по ее строчкам. Буквы ключевого слова пишутся над столбцами и указывают порядок этих столбцов (по возрастанию номеров букв в алфавите). Чтобы получить зашифрованный текст, надо выписывать буквы по столбцам с учетом их нумерации:</a:t>
            </a:r>
            <a:br>
              <a:rPr lang="ru-RU" sz="1960"/>
            </a:br>
            <a:r>
              <a:rPr lang="ru-RU" sz="1960"/>
              <a:t>Открытый текст: Прикладная математика Ключ: Шифр</a:t>
            </a:r>
            <a:br>
              <a:rPr lang="ru-RU" sz="1960"/>
            </a:br>
            <a:r>
              <a:rPr lang="ru-RU" sz="1960"/>
              <a:t>Ш и ф р</a:t>
            </a:r>
            <a:br>
              <a:rPr lang="ru-RU" sz="1960"/>
            </a:br>
            <a:r>
              <a:rPr lang="ru-RU" sz="1960"/>
              <a:t>4 1 3 2</a:t>
            </a:r>
            <a:br>
              <a:rPr lang="ru-RU" sz="1960"/>
            </a:br>
            <a:r>
              <a:rPr lang="ru-RU" sz="1960"/>
              <a:t>П р и к</a:t>
            </a:r>
            <a:br>
              <a:rPr lang="ru-RU" sz="1960"/>
            </a:br>
            <a:r>
              <a:rPr lang="ru-RU" sz="1960"/>
              <a:t>л а д н</a:t>
            </a:r>
            <a:br>
              <a:rPr lang="ru-RU" sz="1960"/>
            </a:br>
            <a:r>
              <a:rPr lang="ru-RU" sz="1960"/>
              <a:t>а я м а</a:t>
            </a:r>
            <a:br>
              <a:rPr lang="ru-RU" sz="1960"/>
            </a:br>
            <a:r>
              <a:rPr lang="ru-RU" sz="1960"/>
              <a:t>т е м а</a:t>
            </a:r>
            <a:br>
              <a:rPr lang="ru-RU" sz="1960"/>
            </a:br>
            <a:r>
              <a:rPr lang="ru-RU" sz="1960"/>
              <a:t>т и к а</a:t>
            </a:r>
            <a:br>
              <a:rPr lang="ru-RU" sz="1960"/>
            </a:br>
            <a:r>
              <a:rPr lang="ru-RU" sz="1960"/>
              <a:t>Криптограмма: Раяеикнаааидммкплатт</a:t>
            </a:r>
            <a:br>
              <a:rPr lang="ru-RU" sz="1960"/>
            </a:br>
            <a:r>
              <a:rPr lang="ru-RU" sz="1960"/>
              <a:t>Ключевое слово(последовательность столбцов) известно адресату, который легко сможет расшифровать сообщение.</a:t>
            </a:r>
            <a:br>
              <a:rPr lang="ru-RU" sz="1960"/>
            </a:br>
            <a:endParaRPr sz="196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F57E649-494A-4497-8539-ED0DDC3D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6" y="401935"/>
            <a:ext cx="8617974" cy="6304530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ru-RU" b="1" i="0" dirty="0">
                <a:effectLst/>
                <a:latin typeface="OpenSans"/>
              </a:rPr>
              <a:t>Вопрос 1</a:t>
            </a:r>
          </a:p>
          <a:p>
            <a:pPr algn="l"/>
            <a:r>
              <a:rPr lang="ru-RU" b="0" i="0" dirty="0">
                <a:effectLst/>
                <a:latin typeface="OpenSans"/>
              </a:rPr>
              <a:t>Используя шифр Цезаря, зашифровать фразу:</a:t>
            </a:r>
          </a:p>
          <a:p>
            <a:pPr algn="l"/>
            <a:r>
              <a:rPr lang="ru-RU" b="0" i="0" dirty="0">
                <a:effectLst/>
                <a:latin typeface="OpenSans"/>
              </a:rPr>
              <a:t>Первое сентября</a:t>
            </a:r>
          </a:p>
          <a:p>
            <a:pPr algn="l"/>
            <a:r>
              <a:rPr lang="ru-RU" b="0" i="0" dirty="0">
                <a:effectLst/>
                <a:latin typeface="OpenSans"/>
              </a:rPr>
              <a:t>(Алфавит</a:t>
            </a:r>
          </a:p>
          <a:p>
            <a:pPr algn="l"/>
            <a:r>
              <a:rPr lang="ru-RU" b="0" i="0" dirty="0">
                <a:effectLst/>
                <a:latin typeface="OpenSans"/>
              </a:rPr>
              <a:t>А Б В Г Д Е Ё Ж З И К Л М Н О П Р С Т У Ф Х Ц Ч Ш Щ ъ Ы ь Э Ю Я)</a:t>
            </a:r>
          </a:p>
          <a:p>
            <a:pPr algn="l"/>
            <a:r>
              <a:rPr lang="ru-RU" b="1" i="0" dirty="0">
                <a:effectLst/>
                <a:latin typeface="OpenSans"/>
              </a:rPr>
              <a:t>Вопрос 2</a:t>
            </a:r>
          </a:p>
          <a:p>
            <a:pPr algn="l"/>
            <a:r>
              <a:rPr lang="ru-RU" b="0" i="0" dirty="0">
                <a:effectLst/>
                <a:latin typeface="OpenSans"/>
              </a:rPr>
              <a:t>Используя шифр Цезаря декодировать фразу:</a:t>
            </a:r>
          </a:p>
          <a:p>
            <a:pPr algn="l"/>
            <a:r>
              <a:rPr lang="ru-RU" b="0" i="0" dirty="0" err="1">
                <a:effectLst/>
                <a:latin typeface="OpenSans"/>
              </a:rPr>
              <a:t>тпмочё</a:t>
            </a:r>
            <a:r>
              <a:rPr lang="ru-RU" b="0" i="0" dirty="0">
                <a:effectLst/>
                <a:latin typeface="OpenSans"/>
              </a:rPr>
              <a:t>(Алфавит</a:t>
            </a:r>
          </a:p>
          <a:p>
            <a:pPr algn="l"/>
            <a:r>
              <a:rPr lang="ru-RU" b="0" i="0" dirty="0">
                <a:effectLst/>
                <a:latin typeface="OpenSans"/>
              </a:rPr>
              <a:t>А Б В Г Д Е Ё Ж З И К Л М Н О П Р С Т У Ф Х Ц Ч Ш Щ ъ Ы ь Э Ю Я)</a:t>
            </a:r>
          </a:p>
          <a:p>
            <a:pPr algn="l"/>
            <a:r>
              <a:rPr lang="ru-RU" b="1" i="0" dirty="0">
                <a:effectLst/>
                <a:latin typeface="OpenSans"/>
              </a:rPr>
              <a:t>Вопрос 3</a:t>
            </a:r>
          </a:p>
          <a:p>
            <a:pPr algn="l"/>
            <a:r>
              <a:rPr lang="ru-RU" b="0" i="0" dirty="0">
                <a:effectLst/>
                <a:latin typeface="OpenSans"/>
              </a:rPr>
              <a:t>Используя шифр </a:t>
            </a:r>
            <a:r>
              <a:rPr lang="ru-RU" b="0" i="0" dirty="0" err="1">
                <a:effectLst/>
                <a:latin typeface="OpenSans"/>
              </a:rPr>
              <a:t>Вижинера</a:t>
            </a:r>
            <a:r>
              <a:rPr lang="ru-RU" b="0" i="0" dirty="0">
                <a:effectLst/>
                <a:latin typeface="OpenSans"/>
              </a:rPr>
              <a:t> закодировать слово КОМПЬЮТЕР (ключ ЗИМА)</a:t>
            </a:r>
          </a:p>
          <a:p>
            <a:pPr algn="l"/>
            <a:r>
              <a:rPr lang="ru-RU" b="0" i="0" dirty="0">
                <a:effectLst/>
                <a:latin typeface="OpenSans"/>
              </a:rPr>
              <a:t>(Алфавит</a:t>
            </a:r>
          </a:p>
          <a:p>
            <a:pPr algn="l"/>
            <a:r>
              <a:rPr lang="ru-RU" b="0" i="0" dirty="0">
                <a:effectLst/>
                <a:latin typeface="OpenSans"/>
              </a:rPr>
              <a:t>А Б В Г Д Е Ё Ж З И К Л М Н О П Р С Т У Ф Х Ц Ч Ш Щ ъ Ы ь Э Ю Я)</a:t>
            </a:r>
          </a:p>
          <a:p>
            <a:pPr algn="l"/>
            <a:r>
              <a:rPr lang="ru-RU" b="1" i="0" dirty="0">
                <a:effectLst/>
                <a:latin typeface="OpenSans"/>
              </a:rPr>
              <a:t>Вопрос 4</a:t>
            </a:r>
          </a:p>
          <a:p>
            <a:pPr algn="l"/>
            <a:r>
              <a:rPr lang="ru-RU" b="0" i="0" dirty="0">
                <a:effectLst/>
                <a:latin typeface="OpenSans"/>
              </a:rPr>
              <a:t>Слово ЖПЮЩЕБ получено с помощью шифра </a:t>
            </a:r>
            <a:r>
              <a:rPr lang="ru-RU" b="0" i="0" dirty="0" err="1">
                <a:effectLst/>
                <a:latin typeface="OpenSans"/>
              </a:rPr>
              <a:t>Вижинера</a:t>
            </a:r>
            <a:r>
              <a:rPr lang="ru-RU" b="0" i="0" dirty="0">
                <a:effectLst/>
                <a:latin typeface="OpenSans"/>
              </a:rPr>
              <a:t> с </a:t>
            </a:r>
            <a:r>
              <a:rPr lang="ru-RU" b="0" i="0" dirty="0" err="1">
                <a:effectLst/>
                <a:latin typeface="OpenSans"/>
              </a:rPr>
              <a:t>лючевым</a:t>
            </a:r>
            <a:r>
              <a:rPr lang="ru-RU" b="0" i="0" dirty="0">
                <a:effectLst/>
                <a:latin typeface="OpenSans"/>
              </a:rPr>
              <a:t> словом БАНК. Восстановить исходное слово.</a:t>
            </a:r>
          </a:p>
          <a:p>
            <a:pPr algn="l"/>
            <a:r>
              <a:rPr lang="ru-RU" b="0" i="0" dirty="0">
                <a:effectLst/>
                <a:latin typeface="OpenSans"/>
              </a:rPr>
              <a:t>(Алфавит</a:t>
            </a:r>
          </a:p>
          <a:p>
            <a:pPr algn="l"/>
            <a:r>
              <a:rPr lang="ru-RU" b="0" i="0" dirty="0">
                <a:effectLst/>
                <a:latin typeface="OpenSans"/>
              </a:rPr>
              <a:t>А Б В Г Д Е Ё Ж З И К Л М Н О П Р С Т У Ф Х Ц Ч Ш Щ ъ Ы ь Э Ю Я)</a:t>
            </a:r>
          </a:p>
          <a:p>
            <a:pPr algn="l"/>
            <a:r>
              <a:rPr lang="ru-RU" b="1" i="0" dirty="0">
                <a:effectLst/>
                <a:latin typeface="OpenSans"/>
              </a:rPr>
              <a:t>Вопрос 5</a:t>
            </a:r>
          </a:p>
          <a:p>
            <a:pPr algn="l"/>
            <a:r>
              <a:rPr lang="ru-RU" b="0" i="0" dirty="0">
                <a:effectLst/>
                <a:latin typeface="OpenSans"/>
              </a:rPr>
              <a:t>Используя в качестве ключа расположение букв на клавиатуре </a:t>
            </a:r>
            <a:r>
              <a:rPr lang="ru-RU" dirty="0">
                <a:latin typeface="OpenSans"/>
              </a:rPr>
              <a:t>в</a:t>
            </a:r>
            <a:r>
              <a:rPr lang="ru-RU" b="0" i="0" dirty="0">
                <a:effectLst/>
                <a:latin typeface="OpenSans"/>
              </a:rPr>
              <a:t>ашего компьютера, декодировать сообщение:</a:t>
            </a:r>
          </a:p>
          <a:p>
            <a:pPr algn="l"/>
            <a:r>
              <a:rPr lang="ru-RU" b="0" i="0" dirty="0">
                <a:effectLst/>
                <a:latin typeface="OpenSans"/>
              </a:rPr>
              <a:t>D </a:t>
            </a:r>
            <a:r>
              <a:rPr lang="ru-RU" b="0" i="0" dirty="0" err="1">
                <a:effectLst/>
                <a:latin typeface="OpenSans"/>
              </a:rPr>
              <a:t>ktce</a:t>
            </a:r>
            <a:r>
              <a:rPr lang="ru-RU" b="0" i="0" dirty="0">
                <a:effectLst/>
                <a:latin typeface="OpenSans"/>
              </a:rPr>
              <a:t> </a:t>
            </a:r>
            <a:r>
              <a:rPr lang="ru-RU" b="0" i="0" dirty="0" err="1">
                <a:effectLst/>
                <a:latin typeface="OpenSans"/>
              </a:rPr>
              <a:t>hjlbkfcm</a:t>
            </a:r>
            <a:r>
              <a:rPr lang="ru-RU" b="0" i="0" dirty="0">
                <a:effectLst/>
                <a:latin typeface="OpenSans"/>
              </a:rPr>
              <a:t> </a:t>
            </a:r>
            <a:r>
              <a:rPr lang="ru-RU" b="0" i="0" dirty="0" err="1">
                <a:effectLst/>
                <a:latin typeface="OpenSans"/>
              </a:rPr>
              <a:t>tkjxrf</a:t>
            </a:r>
            <a:endParaRPr lang="ru-RU" b="0" i="0" dirty="0">
              <a:effectLst/>
              <a:latin typeface="OpenSans"/>
            </a:endParaRPr>
          </a:p>
          <a:p>
            <a:pPr algn="l"/>
            <a:r>
              <a:rPr lang="ru-RU" b="1" i="0" dirty="0">
                <a:effectLst/>
                <a:latin typeface="OpenSans"/>
              </a:rPr>
              <a:t>Вопрос 6</a:t>
            </a:r>
          </a:p>
          <a:p>
            <a:pPr algn="l"/>
            <a:r>
              <a:rPr lang="ru-RU" b="0" i="0" dirty="0">
                <a:effectLst/>
                <a:latin typeface="OpenSans"/>
              </a:rPr>
              <a:t>Используя в качестве ключа расположение букв на клавиатуре </a:t>
            </a:r>
            <a:r>
              <a:rPr lang="ru-RU" dirty="0">
                <a:latin typeface="OpenSans"/>
              </a:rPr>
              <a:t>в</a:t>
            </a:r>
            <a:r>
              <a:rPr lang="ru-RU" b="0" i="0" dirty="0">
                <a:effectLst/>
                <a:latin typeface="OpenSans"/>
              </a:rPr>
              <a:t>ашего компьютера, закодировать сообщение:</a:t>
            </a:r>
          </a:p>
          <a:p>
            <a:pPr algn="l"/>
            <a:r>
              <a:rPr lang="ru-RU" b="0" i="0" dirty="0">
                <a:effectLst/>
                <a:latin typeface="OpenSans"/>
              </a:rPr>
              <a:t>Москва столица России</a:t>
            </a:r>
          </a:p>
          <a:p>
            <a:pPr algn="l"/>
            <a:r>
              <a:rPr lang="ru-RU" b="1" i="0" dirty="0">
                <a:effectLst/>
                <a:latin typeface="OpenSans"/>
              </a:rPr>
              <a:t>Вопрос 7</a:t>
            </a:r>
          </a:p>
          <a:p>
            <a:pPr algn="l"/>
            <a:r>
              <a:rPr lang="ru-RU" b="0" i="0" dirty="0">
                <a:effectLst/>
                <a:latin typeface="OpenSans"/>
              </a:rPr>
              <a:t>Используя в качестве шифрования шифр перестановки (осуществляется перестановкой букв в слове по одному и тому же правилу) расшифровать сообщение:</a:t>
            </a:r>
          </a:p>
          <a:p>
            <a:pPr algn="l"/>
            <a:r>
              <a:rPr lang="ru-RU" b="0" i="0" dirty="0">
                <a:effectLst/>
                <a:latin typeface="OpenSans"/>
              </a:rPr>
              <a:t>НИМАРЕЛ ЛЕТОФЕН НИЛКЙЕА НОМОТРИ РАКДНАША</a:t>
            </a:r>
          </a:p>
          <a:p>
            <a:pPr algn="l"/>
            <a:r>
              <a:rPr lang="ru-RU" b="1" i="0" dirty="0">
                <a:effectLst/>
                <a:latin typeface="OpenSans"/>
              </a:rPr>
              <a:t>Вопрос 8</a:t>
            </a:r>
          </a:p>
          <a:p>
            <a:pPr algn="l"/>
            <a:r>
              <a:rPr lang="ru-RU" b="0" i="0" dirty="0">
                <a:effectLst/>
                <a:latin typeface="OpenSans"/>
              </a:rPr>
              <a:t>Используя приведенный выше шифр перестановки, закодировать следующие слова</a:t>
            </a:r>
          </a:p>
          <a:p>
            <a:pPr algn="l"/>
            <a:r>
              <a:rPr lang="ru-RU" b="0" i="0" dirty="0">
                <a:effectLst/>
                <a:latin typeface="OpenSans"/>
              </a:rPr>
              <a:t>ГОРИЗОНТ ТЕЛЕВИЗОР МАГНИТОФОН</a:t>
            </a:r>
          </a:p>
          <a:p>
            <a:pPr algn="l"/>
            <a:r>
              <a:rPr lang="ru-RU" b="1" i="0" dirty="0">
                <a:effectLst/>
                <a:latin typeface="OpenSans"/>
              </a:rPr>
              <a:t>Вопрос 9</a:t>
            </a:r>
          </a:p>
          <a:p>
            <a:pPr algn="l"/>
            <a:r>
              <a:rPr lang="ru-RU" b="0" i="0" dirty="0">
                <a:effectLst/>
                <a:latin typeface="OpenSans"/>
              </a:rPr>
              <a:t>Определить правило шифрования и расшифровать слова</a:t>
            </a:r>
          </a:p>
          <a:p>
            <a:pPr algn="l"/>
            <a:r>
              <a:rPr lang="ru-RU" b="0" i="0" dirty="0">
                <a:effectLst/>
                <a:latin typeface="OpenSans"/>
              </a:rPr>
              <a:t>КЭРНОЦЛИТКЭЛУОНПИЕЖДАИФЯ</a:t>
            </a:r>
          </a:p>
          <a:p>
            <a:pPr algn="l"/>
            <a:r>
              <a:rPr lang="ru-RU" b="0" i="0" dirty="0">
                <a:effectLst/>
                <a:latin typeface="OpenSans"/>
              </a:rPr>
              <a:t>УКРОГРЕОШЛАЕКВИСЧТЕВМО</a:t>
            </a:r>
          </a:p>
          <a:p>
            <a:pPr algn="l"/>
            <a:r>
              <a:rPr lang="ru-RU" b="1" i="0" dirty="0">
                <a:effectLst/>
                <a:latin typeface="OpenSans"/>
              </a:rPr>
              <a:t>Вопрос 10</a:t>
            </a:r>
          </a:p>
          <a:p>
            <a:pPr algn="l"/>
            <a:r>
              <a:rPr lang="ru-RU" b="0" i="0" dirty="0">
                <a:effectLst/>
                <a:latin typeface="OpenSans"/>
              </a:rPr>
              <a:t>Используя приведенный ниже ключ, расшифровать сообщения.</a:t>
            </a:r>
          </a:p>
          <a:p>
            <a:pPr algn="l"/>
            <a:r>
              <a:rPr lang="ru-RU" b="0" i="0" dirty="0">
                <a:effectLst/>
                <a:latin typeface="OpenSans"/>
              </a:rPr>
              <a:t>Ключ РА ДЕ КИ МО НУ ЛЯ</a:t>
            </a:r>
          </a:p>
          <a:p>
            <a:pPr algn="l"/>
            <a:r>
              <a:rPr lang="ru-RU" b="0" i="0" dirty="0">
                <a:effectLst/>
                <a:latin typeface="OpenSans"/>
              </a:rPr>
              <a:t>Сообщения</a:t>
            </a:r>
          </a:p>
          <a:p>
            <a:pPr algn="l"/>
            <a:r>
              <a:rPr lang="ru-RU" b="0" i="0" dirty="0">
                <a:effectLst/>
                <a:latin typeface="OpenSans"/>
              </a:rPr>
              <a:t>АКБМУНИЯДКУМВРЛ ИКСЯМТР</a:t>
            </a:r>
          </a:p>
          <a:p>
            <a:pPr algn="l"/>
            <a:r>
              <a:rPr lang="ru-RU" b="0" i="0" dirty="0">
                <a:effectLst/>
                <a:latin typeface="OpenSans"/>
              </a:rPr>
              <a:t>ТДЯДФМУУЫЙ АРЗГМВМА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48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ru-RU" i="1"/>
              <a:t>Шифр</a:t>
            </a:r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i="1"/>
              <a:t>Шифр –</a:t>
            </a:r>
            <a:r>
              <a:rPr lang="ru-RU"/>
              <a:t> совокупность обратимых преобразований множества элементов открытого текста на множество элементов шифротекста, проиндексированных элементами из множества ключей.</a:t>
            </a:r>
            <a:endParaRPr/>
          </a:p>
          <a:p>
            <a:pPr marL="365760" lvl="0" indent="-78232" algn="l" rtl="0">
              <a:spcBef>
                <a:spcPts val="3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ru-RU" b="1"/>
              <a:t>Шифрование</a:t>
            </a:r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/>
              <a:t>Шифрование</a:t>
            </a:r>
            <a:r>
              <a:rPr lang="ru-RU"/>
              <a:t> — обратимое преобразование информации в целях сокрытия от неавторизованных лиц, с предоставлением, в </a:t>
            </a:r>
            <a:r>
              <a:rPr lang="ru-RU" b="1"/>
              <a:t>это</a:t>
            </a:r>
            <a:r>
              <a:rPr lang="ru-RU"/>
              <a:t>же время, авторизованным пользователям доступа к ней. Главным образом, </a:t>
            </a:r>
            <a:r>
              <a:rPr lang="ru-RU" b="1"/>
              <a:t>шифрование</a:t>
            </a:r>
            <a:r>
              <a:rPr lang="ru-RU"/>
              <a:t> служит задачей соблюдения конфиденциальности передаваемой информации.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ru-RU" i="1"/>
              <a:t>Криптоанализ</a:t>
            </a:r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i="1"/>
              <a:t>Криптоанализ</a:t>
            </a:r>
            <a:r>
              <a:rPr lang="ru-RU"/>
              <a:t> - наука (и практика ее применения) о методах и способах вскрытия шифров. Под вскрытием понимается задача получения по известному шифротексту соответствующего открытого текста и/или ключа шифрования.</a:t>
            </a:r>
            <a:endParaRPr/>
          </a:p>
          <a:p>
            <a:pPr marL="365760" lvl="0" indent="-78232" algn="l" rtl="0">
              <a:spcBef>
                <a:spcPts val="3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ru-RU" i="1"/>
              <a:t>Криптография</a:t>
            </a:r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i="1"/>
              <a:t>Криптография</a:t>
            </a:r>
            <a:r>
              <a:rPr lang="ru-RU"/>
              <a:t> – наука о методах и средствах преобразования информации в вид, затрудняющий или делающий невозможным несанкционированные операции с нею (чтение и/или модификацию).</a:t>
            </a:r>
            <a:endParaRPr/>
          </a:p>
          <a:p>
            <a:pPr marL="365760" lvl="0" indent="-78232" algn="l" rtl="0">
              <a:spcBef>
                <a:spcPts val="3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ru-RU" b="1"/>
              <a:t>Шифр Цезаря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Пример: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800"/>
              <a:buNone/>
            </a:pPr>
            <a:r>
              <a:rPr lang="ru-RU"/>
              <a:t>Мартынов и Облосов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800"/>
              <a:buNone/>
            </a:pPr>
            <a:r>
              <a:rPr lang="ru-RU"/>
              <a:t>+10:</a:t>
            </a:r>
            <a:endParaRPr/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800"/>
              <a:buNone/>
            </a:pPr>
            <a:r>
              <a:rPr lang="ru-RU"/>
              <a:t>Цйъьечшл т Шкхшышл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ru-RU"/>
              <a:t>Шифр Цезаря.Пример</a:t>
            </a:r>
            <a:endParaRPr/>
          </a:p>
        </p:txBody>
      </p:sp>
      <p:pic>
        <p:nvPicPr>
          <p:cNvPr id="145" name="Google Shape;145;p19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2628900" y="3124041"/>
            <a:ext cx="3124200" cy="1478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ru-RU" sz="3600" b="1"/>
              <a:t>Шифр Цезаря с ключевым словом.</a:t>
            </a:r>
            <a:endParaRPr sz="3600"/>
          </a:p>
        </p:txBody>
      </p:sp>
      <p:sp>
        <p:nvSpPr>
          <p:cNvPr id="151" name="Google Shape;151;p20"/>
          <p:cNvSpPr txBox="1">
            <a:spLocks noGrp="1"/>
          </p:cNvSpPr>
          <p:nvPr>
            <p:ph idx="1"/>
          </p:nvPr>
        </p:nvSpPr>
        <p:spPr>
          <a:xfrm>
            <a:off x="457200" y="2249424"/>
            <a:ext cx="8291264" cy="182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25603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70"/>
              <a:buNone/>
            </a:pPr>
            <a:r>
              <a:rPr lang="ru-RU" sz="2170"/>
              <a:t>В данной разновидности шифра Цезаря ключ задается числом</a:t>
            </a:r>
            <a:r>
              <a:rPr lang="ru-RU" sz="2170" i="1"/>
              <a:t> k</a:t>
            </a:r>
            <a:r>
              <a:rPr lang="ru-RU" sz="2170"/>
              <a:t> (0&lt;=</a:t>
            </a:r>
            <a:r>
              <a:rPr lang="ru-RU" sz="2170" i="1"/>
              <a:t>k</a:t>
            </a:r>
            <a:r>
              <a:rPr lang="ru-RU" sz="2170"/>
              <a:t>&lt;=</a:t>
            </a:r>
            <a:r>
              <a:rPr lang="ru-RU" sz="2170" i="1"/>
              <a:t>n</a:t>
            </a:r>
            <a:r>
              <a:rPr lang="ru-RU" sz="2170"/>
              <a:t>-1) и коротким ключевым словом или предложением. Выписывается алфавит, а под ним, начиная с</a:t>
            </a:r>
            <a:r>
              <a:rPr lang="ru-RU" sz="2170" i="1"/>
              <a:t> k+1</a:t>
            </a:r>
            <a:r>
              <a:rPr lang="ru-RU" sz="2170"/>
              <a:t>-й позиции, ключевое слово. Оставшиеся буквы записываются в алфавитном порядке после ключевого слова. </a:t>
            </a:r>
            <a:endParaRPr/>
          </a:p>
          <a:p>
            <a:pPr marL="365760" lvl="0" indent="-118236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2170"/>
              <a:buNone/>
            </a:pPr>
            <a:endParaRPr sz="2170"/>
          </a:p>
        </p:txBody>
      </p:sp>
      <p:pic>
        <p:nvPicPr>
          <p:cNvPr id="152" name="Google Shape;152;p20" descr="Screenshot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7664" y="3933056"/>
            <a:ext cx="5867350" cy="2636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title"/>
          </p:nvPr>
        </p:nvSpPr>
        <p:spPr>
          <a:xfrm>
            <a:off x="467544" y="54868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ru-RU" sz="3600"/>
              <a:t>Шифр перестановки с ключевым словом</a:t>
            </a:r>
            <a:endParaRPr sz="3600"/>
          </a:p>
        </p:txBody>
      </p:sp>
      <p:sp>
        <p:nvSpPr>
          <p:cNvPr id="176" name="Google Shape;176;p24"/>
          <p:cNvSpPr txBox="1">
            <a:spLocks noGrp="1"/>
          </p:cNvSpPr>
          <p:nvPr>
            <p:ph idx="1"/>
          </p:nvPr>
        </p:nvSpPr>
        <p:spPr>
          <a:xfrm>
            <a:off x="251520" y="1628800"/>
            <a:ext cx="8229600" cy="1756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25603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50"/>
              <a:buNone/>
            </a:pPr>
            <a:r>
              <a:rPr lang="ru-RU" sz="1750" b="1"/>
              <a:t>Шифр перестановки меняет порядок следования символов</a:t>
            </a:r>
            <a:r>
              <a:rPr lang="ru-RU" sz="1750"/>
              <a:t>.</a:t>
            </a:r>
            <a:endParaRPr/>
          </a:p>
          <a:p>
            <a:pPr marL="365760" lvl="0" indent="-25603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750"/>
              <a:buNone/>
            </a:pPr>
            <a:r>
              <a:rPr lang="ru-RU" sz="1750" b="1"/>
              <a:t>Простой столбцевой перестановочный шифр</a:t>
            </a:r>
            <a:br>
              <a:rPr lang="ru-RU" sz="1750"/>
            </a:br>
            <a:r>
              <a:rPr lang="ru-RU" sz="1750"/>
              <a:t>В данном виде шифра текст пишется на горизонтально разграфленном листе бумаги фиксированной ширины, а шифротекст считывается по вертикали. Дешифрирование заключается в записи шифротекста вертикально на листе разграфленной бумаги фиксированной ширины и затем считывании открытого текста горизонтально.</a:t>
            </a:r>
            <a:endParaRPr sz="1750"/>
          </a:p>
        </p:txBody>
      </p:sp>
      <p:pic>
        <p:nvPicPr>
          <p:cNvPr id="177" name="Google Shape;17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384" y="1988840"/>
            <a:ext cx="962025" cy="44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/>
          <p:nvPr/>
        </p:nvSpPr>
        <p:spPr>
          <a:xfrm>
            <a:off x="2123728" y="5445224"/>
            <a:ext cx="4572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Зашифрованный текст: ВДГРНДЧ РОСОСЫАЕУСЛКСТЙГСНИОИУВ ОКИТГЙДЕПГИВЕО АНЕИЙЕТ 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</TotalTime>
  <Words>695</Words>
  <Application>Microsoft Office PowerPoint</Application>
  <PresentationFormat>Экран (4:3)</PresentationFormat>
  <Paragraphs>65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Franklin Gothic Book</vt:lpstr>
      <vt:lpstr>OpenSans</vt:lpstr>
      <vt:lpstr>Times New Roman</vt:lpstr>
      <vt:lpstr>Wingdings 2</vt:lpstr>
      <vt:lpstr>Техническая</vt:lpstr>
      <vt:lpstr>Шифрование данных с использованием шифра  Цезаря. </vt:lpstr>
      <vt:lpstr>Шифр</vt:lpstr>
      <vt:lpstr>Шифрование</vt:lpstr>
      <vt:lpstr>Криптоанализ</vt:lpstr>
      <vt:lpstr>Криптография</vt:lpstr>
      <vt:lpstr>Шифр Цезаря</vt:lpstr>
      <vt:lpstr>Шифр Цезаря.Пример</vt:lpstr>
      <vt:lpstr>Шифр Цезаря с ключевым словом.</vt:lpstr>
      <vt:lpstr>Шифр перестановки с ключевым словом</vt:lpstr>
      <vt:lpstr>Перестановочный шифр с ключевым словом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Шифрование данных с использованием шифра  Цезаря.</dc:title>
  <dc:creator>hp</dc:creator>
  <cp:lastModifiedBy>Максим Петров</cp:lastModifiedBy>
  <cp:revision>3</cp:revision>
  <dcterms:modified xsi:type="dcterms:W3CDTF">2021-12-15T17:12:17Z</dcterms:modified>
</cp:coreProperties>
</file>