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3"/>
  </p:notesMasterIdLst>
  <p:sldIdLst>
    <p:sldId id="260" r:id="rId2"/>
    <p:sldId id="297" r:id="rId3"/>
    <p:sldId id="267" r:id="rId4"/>
    <p:sldId id="295" r:id="rId5"/>
    <p:sldId id="296" r:id="rId6"/>
    <p:sldId id="258" r:id="rId7"/>
    <p:sldId id="293" r:id="rId8"/>
    <p:sldId id="301" r:id="rId9"/>
    <p:sldId id="300" r:id="rId10"/>
    <p:sldId id="298" r:id="rId11"/>
    <p:sldId id="261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0" autoAdjust="0"/>
    <p:restoredTop sz="94660"/>
  </p:normalViewPr>
  <p:slideViewPr>
    <p:cSldViewPr>
      <p:cViewPr varScale="1">
        <p:scale>
          <a:sx n="83" d="100"/>
          <a:sy n="83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D6CFEA-7A1D-4320-AC10-9ED86E2B3D2B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1268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126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4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5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6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7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8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1280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128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9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9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9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9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9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9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9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9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9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1299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130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01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02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03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04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05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06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07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08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09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10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1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1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1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1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1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1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1317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1318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19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20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21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22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23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2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1325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132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32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32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32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1133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33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133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33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33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3D75F6D-4346-452C-8EC1-8D8CD7522A9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654DE-5B94-463F-A0CA-92027F90984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98FE1-4ACA-4BF1-AF89-81AC9995F9E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5C04D37-5478-42C9-811C-6884A2AA05C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4EE2B-DD93-4F15-B11A-F27345510B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67865-A0E1-46C0-8209-474367C1FC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FDEEE-F4B5-46F6-A81F-86AEBC03A8A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A28CB-0ADF-4BD4-B9DA-149339AAA26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FB527-CC49-4A88-8350-8D0EDE69471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D6ACB-39EC-4A13-9668-9DE54134932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A0216-6522-47A3-BA58-47148A861B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43EE8-8A57-461C-BC6D-193E8685CA1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244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0245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024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4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4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4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1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2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3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4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5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25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025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6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7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8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9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0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1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2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3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4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5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276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027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8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9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0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1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2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3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4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5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6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7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294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295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6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7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8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99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00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0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02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30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30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30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30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1030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0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0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1031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1031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9118177B-3282-45BC-B22A-198E671E6E71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D%D1%82%D1%80%D0%BE%D0%BB%D1%8C_%D0%BE%D1%88%D0%B8%D0%B1%D0%BE%D0%BA" TargetMode="External"/><Relationship Id="rId2" Type="http://schemas.openxmlformats.org/officeDocument/2006/relationships/hyperlink" Target="https://ru.wikipedia.org/wiki/%D0%9A%D0%BE%D0%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A%D0%BE%D0%BD%D1%82%D1%80%D0%BE%D0%BB%D1%8C%D0%BD%D0%BE%D0%B5_%D1%87%D0%B8%D1%81%D0%BB%D0%B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/>
              <a:t>Тема </a:t>
            </a:r>
            <a:r>
              <a:rPr lang="en-US" sz="5400" b="1" dirty="0" smtClean="0"/>
              <a:t>:</a:t>
            </a:r>
            <a:endParaRPr lang="ru-RU" sz="5400" b="1" dirty="0"/>
          </a:p>
        </p:txBody>
      </p:sp>
      <p:sp>
        <p:nvSpPr>
          <p:cNvPr id="17412" name="WordArt 4"/>
          <p:cNvSpPr>
            <a:spLocks noChangeArrowheads="1" noChangeShapeType="1" noTextEdit="1"/>
          </p:cNvSpPr>
          <p:nvPr/>
        </p:nvSpPr>
        <p:spPr bwMode="auto">
          <a:xfrm>
            <a:off x="468313" y="2133600"/>
            <a:ext cx="8229600" cy="2981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ru-RU" sz="3600" kern="10" dirty="0" smtClean="0">
                <a:ln/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effectLst/>
                <a:latin typeface="Times New Roman"/>
                <a:cs typeface="Times New Roman"/>
              </a:rPr>
              <a:t>Блоковые </a:t>
            </a:r>
            <a:r>
              <a:rPr lang="ru-RU" sz="3600" kern="10" dirty="0">
                <a:ln/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effectLst/>
                <a:latin typeface="Times New Roman"/>
                <a:cs typeface="Times New Roman"/>
              </a:rPr>
              <a:t>коды</a:t>
            </a:r>
          </a:p>
        </p:txBody>
      </p:sp>
    </p:spTree>
  </p:cSld>
  <p:clrMapOvr>
    <a:masterClrMapping/>
  </p:clrMapOvr>
  <p:transition advTm="16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Преимущества и недостатки блоковых кодов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buNone/>
            </a:pPr>
            <a:r>
              <a:rPr lang="ru-RU" dirty="0" smtClean="0"/>
              <a:t>	</a:t>
            </a:r>
          </a:p>
          <a:p>
            <a:pPr marL="0" algn="just">
              <a:buNone/>
            </a:pPr>
            <a:r>
              <a:rPr lang="ru-RU" dirty="0" smtClean="0"/>
              <a:t>Хотя блоковые коды, как правило, хорошо справляются с редкими, но большими </a:t>
            </a:r>
            <a:r>
              <a:rPr lang="ru-RU" i="1" dirty="0" smtClean="0"/>
              <a:t>пачками ошибок</a:t>
            </a:r>
            <a:r>
              <a:rPr lang="ru-RU" dirty="0" smtClean="0"/>
              <a:t>, их эффективность при частых, но небольших ошибках менее высока.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4213" y="620713"/>
            <a:ext cx="7772400" cy="1736725"/>
          </a:xfrm>
        </p:spPr>
        <p:txBody>
          <a:bodyPr/>
          <a:lstStyle/>
          <a:p>
            <a:r>
              <a:rPr lang="ru-RU" b="1"/>
              <a:t>Работу выполнил</a:t>
            </a:r>
            <a:r>
              <a:rPr lang="en-US" b="1"/>
              <a:t>:</a:t>
            </a:r>
            <a:endParaRPr lang="ru-RU" b="1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852738"/>
            <a:ext cx="6400800" cy="17526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ru-RU" b="1" dirty="0" smtClean="0"/>
              <a:t>Бацкалевич Р.А.</a:t>
            </a:r>
            <a:endParaRPr lang="ru-RU" b="1" dirty="0"/>
          </a:p>
          <a:p>
            <a:pPr algn="l">
              <a:buFont typeface="Wingdings" pitchFamily="2" charset="2"/>
              <a:buChar char="Ø"/>
            </a:pPr>
            <a:r>
              <a:rPr lang="ru-RU" b="1" dirty="0"/>
              <a:t>Студент </a:t>
            </a:r>
            <a:r>
              <a:rPr lang="ru-RU" b="1" dirty="0" smtClean="0"/>
              <a:t>группы 133701</a:t>
            </a:r>
            <a:endParaRPr lang="ru-RU" b="1" dirty="0"/>
          </a:p>
          <a:p>
            <a:pPr algn="l">
              <a:buFont typeface="Wingdings" pitchFamily="2" charset="2"/>
              <a:buChar char="Ø"/>
            </a:pPr>
            <a:r>
              <a:rPr lang="ru-RU" b="1" smtClean="0"/>
              <a:t>Факультета ВФ</a:t>
            </a:r>
            <a:endParaRPr lang="ru-RU" b="1" dirty="0"/>
          </a:p>
          <a:p>
            <a:pPr algn="l">
              <a:buFont typeface="Wingdings" pitchFamily="2" charset="2"/>
              <a:buChar char="Ø"/>
            </a:pPr>
            <a:endParaRPr lang="ru-RU" dirty="0"/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</p:spTree>
  </p:cSld>
  <p:clrMapOvr>
    <a:masterClrMapping/>
  </p:clrMapOvr>
  <p:transition advTm="27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357166"/>
            <a:ext cx="7829576" cy="5768997"/>
          </a:xfrm>
        </p:spPr>
        <p:txBody>
          <a:bodyPr/>
          <a:lstStyle/>
          <a:p>
            <a:pPr marL="0" algn="just">
              <a:buNone/>
            </a:pPr>
            <a:r>
              <a:rPr lang="ru-RU" sz="2400" b="1" dirty="0" smtClean="0"/>
              <a:t>Корректирующий код</a:t>
            </a:r>
            <a:r>
              <a:rPr lang="ru-RU" sz="2400" dirty="0" smtClean="0"/>
              <a:t> (также </a:t>
            </a:r>
            <a:r>
              <a:rPr lang="ru-RU" sz="2400" b="1" dirty="0" smtClean="0"/>
              <a:t>помехоустойчивый код</a:t>
            </a:r>
            <a:r>
              <a:rPr lang="ru-RU" sz="2400" dirty="0" smtClean="0"/>
              <a:t>) — </a:t>
            </a:r>
            <a:r>
              <a:rPr lang="ru-RU" sz="2400" dirty="0" err="1" smtClean="0">
                <a:hlinkClick r:id="rId2" tooltip="Код"/>
              </a:rPr>
              <a:t>код</a:t>
            </a:r>
            <a:r>
              <a:rPr lang="ru-RU" sz="2400" dirty="0" smtClean="0"/>
              <a:t>, предназначенный для </a:t>
            </a:r>
            <a:r>
              <a:rPr lang="ru-RU" sz="2400" dirty="0" smtClean="0">
                <a:hlinkClick r:id="rId3" tooltip="Контроль ошибок"/>
              </a:rPr>
              <a:t>обнаружения и исправления ошибок</a:t>
            </a:r>
            <a:r>
              <a:rPr lang="ru-RU" sz="2400" dirty="0" smtClean="0"/>
              <a:t>. </a:t>
            </a:r>
          </a:p>
          <a:p>
            <a:pPr marL="0" algn="just">
              <a:buNone/>
            </a:pPr>
            <a:endParaRPr lang="ru-RU" sz="2400" dirty="0" smtClean="0"/>
          </a:p>
          <a:p>
            <a:pPr marL="0" algn="just">
              <a:buNone/>
            </a:pPr>
            <a:r>
              <a:rPr lang="ru-RU" sz="2400" dirty="0" smtClean="0"/>
              <a:t>Основная техника — добавление при записи (передаче) в полезные данные специальным образом структурированной избыточной информации (например, </a:t>
            </a:r>
            <a:r>
              <a:rPr lang="ru-RU" sz="2400" dirty="0" smtClean="0">
                <a:hlinkClick r:id="rId4" tooltip="Контрольное число"/>
              </a:rPr>
              <a:t>контрольного числа</a:t>
            </a:r>
            <a:r>
              <a:rPr lang="ru-RU" sz="2400" dirty="0" smtClean="0"/>
              <a:t>), а при чтении (приёме) использование такой избыточной информации для обнаружения и исправления ошибки. Число ошибок, которое можно исправить, ограничено и зависит от конкретного применяемого кода.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1000107"/>
          </a:xfrm>
        </p:spPr>
        <p:txBody>
          <a:bodyPr/>
          <a:lstStyle/>
          <a:p>
            <a:r>
              <a:rPr lang="ru-RU" b="1" u="sng" dirty="0"/>
              <a:t>Классификации кодов</a:t>
            </a:r>
          </a:p>
        </p:txBody>
      </p:sp>
      <p:pic>
        <p:nvPicPr>
          <p:cNvPr id="2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928670"/>
            <a:ext cx="8429684" cy="571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Блоковые коды </a:t>
            </a:r>
            <a:r>
              <a:rPr lang="ru-RU" b="1" dirty="0" smtClean="0"/>
              <a:t>-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 smtClean="0"/>
              <a:t>   это коды, в которых передаваемое сообщение разбивается на блоки и каждому блоку соответствует своя кодовая комбинация.</a:t>
            </a:r>
          </a:p>
          <a:p>
            <a:pPr algn="just">
              <a:buNone/>
            </a:pPr>
            <a:r>
              <a:rPr lang="ru-RU" dirty="0" smtClean="0"/>
              <a:t>   		Например, в телеграфии каждой букве соответствует своя кодовая комбинация.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00042"/>
            <a:ext cx="8258204" cy="5626121"/>
          </a:xfrm>
        </p:spPr>
        <p:txBody>
          <a:bodyPr/>
          <a:lstStyle/>
          <a:p>
            <a:pPr marL="0" algn="just">
              <a:buNone/>
            </a:pPr>
            <a:r>
              <a:rPr lang="ru-RU" dirty="0" smtClean="0"/>
              <a:t>	</a:t>
            </a:r>
            <a:r>
              <a:rPr lang="ru-RU" sz="2600" dirty="0" smtClean="0"/>
              <a:t>В случае блоковых кодов процедура кодирования заключается в сопоставлении каждой букве сообщения (или последовательности из </a:t>
            </a:r>
            <a:r>
              <a:rPr lang="ru-RU" sz="2600" i="1" dirty="0" err="1" smtClean="0"/>
              <a:t>k</a:t>
            </a:r>
            <a:r>
              <a:rPr lang="ru-RU" sz="2600" dirty="0" smtClean="0"/>
              <a:t> символов, соответствующей этой букве) блока из </a:t>
            </a:r>
            <a:r>
              <a:rPr lang="ru-RU" sz="2600" i="1" dirty="0" err="1" smtClean="0"/>
              <a:t>n</a:t>
            </a:r>
            <a:r>
              <a:rPr lang="ru-RU" sz="2600" dirty="0" smtClean="0"/>
              <a:t> символов. </a:t>
            </a:r>
          </a:p>
          <a:p>
            <a:pPr marL="0" algn="just">
              <a:buNone/>
            </a:pPr>
            <a:r>
              <a:rPr lang="ru-RU" sz="2600" dirty="0" smtClean="0"/>
              <a:t>	В операциях по преобразованию принимают участие только указанные </a:t>
            </a:r>
            <a:r>
              <a:rPr lang="ru-RU" sz="2600" i="1" dirty="0" err="1" smtClean="0"/>
              <a:t>k</a:t>
            </a:r>
            <a:r>
              <a:rPr lang="ru-RU" sz="2600" dirty="0" smtClean="0"/>
              <a:t> символов, и выходная последовательность не зависит от других символов в передаваемом сообщении.</a:t>
            </a:r>
          </a:p>
          <a:p>
            <a:pPr marL="0" algn="just">
              <a:buNone/>
            </a:pPr>
            <a:r>
              <a:rPr lang="ru-RU" sz="2600" dirty="0" smtClean="0"/>
              <a:t>	Блоковый код, разбивающий информацию на фрагменты длиной </a:t>
            </a:r>
            <a:r>
              <a:rPr lang="en-US" sz="2600" dirty="0" smtClean="0"/>
              <a:t>k </a:t>
            </a:r>
            <a:r>
              <a:rPr lang="ru-RU" sz="2600" dirty="0" smtClean="0"/>
              <a:t>бит и преобразующий их в кодовые слова длиной </a:t>
            </a:r>
            <a:r>
              <a:rPr lang="en-US" sz="2600" dirty="0" smtClean="0"/>
              <a:t>n </a:t>
            </a:r>
            <a:r>
              <a:rPr lang="ru-RU" sz="2600" dirty="0" smtClean="0"/>
              <a:t>бит обычно обозначают                       (</a:t>
            </a:r>
            <a:r>
              <a:rPr lang="en-US" sz="2600" dirty="0" smtClean="0"/>
              <a:t>n, k); </a:t>
            </a:r>
            <a:r>
              <a:rPr lang="ru-RU" sz="2600" dirty="0" smtClean="0"/>
              <a:t>при этом число </a:t>
            </a:r>
            <a:r>
              <a:rPr lang="en-US" sz="2600" dirty="0" smtClean="0"/>
              <a:t>R = k</a:t>
            </a:r>
            <a:r>
              <a:rPr lang="ru-RU" sz="2600" dirty="0" smtClean="0"/>
              <a:t>/</a:t>
            </a:r>
            <a:r>
              <a:rPr lang="en-US" sz="2600" dirty="0" smtClean="0"/>
              <a:t>n </a:t>
            </a:r>
            <a:r>
              <a:rPr lang="ru-RU" sz="2600" dirty="0" smtClean="0"/>
              <a:t>называется скоростью кода.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258204" cy="1928826"/>
          </a:xfrm>
        </p:spPr>
        <p:txBody>
          <a:bodyPr>
            <a:normAutofit/>
          </a:bodyPr>
          <a:lstStyle/>
          <a:p>
            <a:pPr algn="just"/>
            <a:r>
              <a:rPr lang="ru-RU" sz="2700" b="1" dirty="0" smtClean="0"/>
              <a:t>По количеству символов в кодовых последовательностях </a:t>
            </a:r>
            <a:r>
              <a:rPr lang="ru-RU" sz="2700" b="1" u="sng" dirty="0" smtClean="0"/>
              <a:t>блоковые коды </a:t>
            </a:r>
            <a:r>
              <a:rPr lang="ru-RU" b="1" dirty="0" smtClean="0"/>
              <a:t> </a:t>
            </a:r>
            <a:r>
              <a:rPr lang="ru-RU" sz="2800" b="1" dirty="0" smtClean="0"/>
              <a:t>делятся на</a:t>
            </a:r>
            <a:r>
              <a:rPr lang="en-US" sz="2800" b="1" dirty="0" smtClean="0"/>
              <a:t>:</a:t>
            </a:r>
            <a:endParaRPr lang="ru-RU" b="1" u="sng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2500306"/>
            <a:ext cx="8105802" cy="3665544"/>
          </a:xfrm>
        </p:spPr>
        <p:txBody>
          <a:bodyPr/>
          <a:lstStyle/>
          <a:p>
            <a:r>
              <a:rPr lang="ru-RU" sz="2400" b="1" i="1" u="sng" dirty="0" smtClean="0"/>
              <a:t>равномерные;</a:t>
            </a:r>
            <a:endParaRPr lang="ru-RU" sz="2400" b="1" i="1" u="sng" dirty="0"/>
          </a:p>
          <a:p>
            <a:r>
              <a:rPr lang="ru-RU" sz="2400" b="1" i="1" u="sng" dirty="0"/>
              <a:t>неравномерные. </a:t>
            </a:r>
            <a:endParaRPr lang="ru-RU" sz="2400" b="1" i="1" u="sng" dirty="0" smtClean="0"/>
          </a:p>
          <a:p>
            <a:endParaRPr lang="ru-RU" sz="2400" b="1" dirty="0"/>
          </a:p>
          <a:p>
            <a:pPr marL="0" algn="just">
              <a:buFont typeface="Wingdings" pitchFamily="2" charset="2"/>
              <a:buNone/>
            </a:pPr>
            <a:r>
              <a:rPr lang="ru-RU" sz="2400" b="1" dirty="0" smtClean="0"/>
              <a:t>В </a:t>
            </a:r>
            <a:r>
              <a:rPr lang="ru-RU" sz="2400" b="1" i="1" u="sng" dirty="0" smtClean="0"/>
              <a:t>равномерных</a:t>
            </a:r>
            <a:r>
              <a:rPr lang="ru-RU" sz="2400" b="1" dirty="0" smtClean="0"/>
              <a:t> кодах все кодовые последовательности помехоустойчивого кода имеют одинаковую длину,                  т.е. </a:t>
            </a:r>
            <a:r>
              <a:rPr lang="ru-RU" sz="2400" b="1" dirty="0" err="1" smtClean="0"/>
              <a:t>n</a:t>
            </a:r>
            <a:r>
              <a:rPr lang="ru-RU" sz="2400" b="1" dirty="0" smtClean="0"/>
              <a:t> = </a:t>
            </a:r>
            <a:r>
              <a:rPr lang="en-US" sz="2400" b="1" dirty="0" smtClean="0"/>
              <a:t>const</a:t>
            </a:r>
            <a:r>
              <a:rPr lang="ru-RU" sz="2400" b="1" dirty="0" smtClean="0"/>
              <a:t>.</a:t>
            </a:r>
          </a:p>
          <a:p>
            <a:pPr marL="0" algn="just">
              <a:buNone/>
            </a:pPr>
            <a:endParaRPr lang="ru-RU" sz="2400" b="1" dirty="0"/>
          </a:p>
          <a:p>
            <a:pPr marL="0" algn="just">
              <a:buNone/>
            </a:pPr>
            <a:r>
              <a:rPr lang="ru-RU" sz="2400" b="1" dirty="0"/>
              <a:t>У</a:t>
            </a:r>
            <a:r>
              <a:rPr lang="ru-RU" sz="2400" b="1" dirty="0" smtClean="0"/>
              <a:t> </a:t>
            </a:r>
            <a:r>
              <a:rPr lang="ru-RU" sz="2400" b="1" i="1" u="sng" dirty="0" smtClean="0"/>
              <a:t>неравномерных</a:t>
            </a:r>
            <a:r>
              <a:rPr lang="ru-RU" sz="2400" b="1" dirty="0" smtClean="0"/>
              <a:t> кодов один и тот же помехоустойчивый код может иметь кодовые последовательности с разной длиной.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  <p:transition advTm="92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sz="2700" b="1" dirty="0" smtClean="0"/>
              <a:t>По структуре кодовых последовательностей </a:t>
            </a:r>
            <a:r>
              <a:rPr lang="ru-RU" sz="2700" b="1" u="sng" dirty="0" smtClean="0"/>
              <a:t>блоковые коды  </a:t>
            </a:r>
            <a:r>
              <a:rPr lang="ru-RU" sz="2700" b="1" dirty="0" smtClean="0"/>
              <a:t>делятся на</a:t>
            </a:r>
            <a:r>
              <a:rPr lang="en-US" sz="2700" b="1" dirty="0" smtClean="0"/>
              <a:t>:</a:t>
            </a:r>
            <a:endParaRPr lang="ru-RU" sz="2700" b="1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8229600" cy="514353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 sz="2000" b="1" dirty="0"/>
          </a:p>
          <a:p>
            <a:r>
              <a:rPr lang="ru-RU" sz="2000" b="1" i="1" u="sng" dirty="0" smtClean="0"/>
              <a:t>разделимые</a:t>
            </a:r>
            <a:r>
              <a:rPr lang="ru-RU" sz="2000" b="1" dirty="0" smtClean="0"/>
              <a:t> </a:t>
            </a:r>
            <a:r>
              <a:rPr lang="ru-RU" sz="2000" b="1" dirty="0"/>
              <a:t>(с возможностью выделения информационных и контрольных</a:t>
            </a:r>
            <a:r>
              <a:rPr lang="en-US" sz="2000" b="1" dirty="0"/>
              <a:t> </a:t>
            </a:r>
            <a:r>
              <a:rPr lang="ru-RU" sz="2000" b="1" dirty="0"/>
              <a:t>символов) </a:t>
            </a:r>
          </a:p>
          <a:p>
            <a:r>
              <a:rPr lang="ru-RU" sz="2000" b="1" i="1" u="sng" dirty="0"/>
              <a:t>неразделимые </a:t>
            </a:r>
            <a:r>
              <a:rPr lang="ru-RU" sz="2000" b="1" dirty="0"/>
              <a:t>коды. </a:t>
            </a:r>
            <a:endParaRPr lang="ru-RU" sz="2000" b="1" dirty="0" smtClean="0"/>
          </a:p>
          <a:p>
            <a:endParaRPr lang="ru-RU" sz="2000" b="1" dirty="0" smtClean="0"/>
          </a:p>
          <a:p>
            <a:pPr marL="0" algn="just">
              <a:buNone/>
            </a:pPr>
            <a:r>
              <a:rPr lang="ru-RU" sz="2000" dirty="0" smtClean="0"/>
              <a:t>	К </a:t>
            </a:r>
            <a:r>
              <a:rPr lang="ru-RU" sz="2000" b="1" i="1" u="sng" dirty="0" smtClean="0"/>
              <a:t>разделимым</a:t>
            </a:r>
            <a:r>
              <a:rPr lang="ru-RU" sz="2000" dirty="0" smtClean="0"/>
              <a:t> кодам относятся  такие помехоустойчивые коды у которых  есть  четкое  деление  на  блоки  из "</a:t>
            </a:r>
            <a:r>
              <a:rPr lang="ru-RU" sz="2000" dirty="0" err="1" smtClean="0"/>
              <a:t>k</a:t>
            </a:r>
            <a:r>
              <a:rPr lang="ru-RU" sz="2000" dirty="0" smtClean="0"/>
              <a:t>"  информационных  символов,  </a:t>
            </a:r>
            <a:r>
              <a:rPr lang="ru-RU" sz="2000" dirty="0" err="1" smtClean="0"/>
              <a:t>l</a:t>
            </a:r>
            <a:r>
              <a:rPr lang="ru-RU" sz="2000" dirty="0" smtClean="0"/>
              <a:t> - проверочных символов и на кодовые последовательности из "</a:t>
            </a:r>
            <a:r>
              <a:rPr lang="ru-RU" sz="2000" dirty="0" err="1" smtClean="0"/>
              <a:t>n</a:t>
            </a:r>
            <a:r>
              <a:rPr lang="ru-RU" sz="2000" dirty="0" smtClean="0"/>
              <a:t>" символов; такое деление  справедливо  для  всех  кодовых  последовательностей.  </a:t>
            </a:r>
          </a:p>
          <a:p>
            <a:pPr marL="0" algn="just">
              <a:buNone/>
            </a:pPr>
            <a:r>
              <a:rPr lang="ru-RU" sz="2000" dirty="0" smtClean="0"/>
              <a:t>	К  </a:t>
            </a:r>
            <a:r>
              <a:rPr lang="ru-RU" sz="2000" b="1" i="1" u="sng" dirty="0" smtClean="0"/>
              <a:t>неразделимым</a:t>
            </a:r>
            <a:r>
              <a:rPr lang="ru-RU" sz="2000" dirty="0" smtClean="0"/>
              <a:t> кодам относятся такие коды, у которых нет четкого деления на информационные, проверочные блоки и на кодовые последовательности.</a:t>
            </a:r>
          </a:p>
          <a:p>
            <a:pPr>
              <a:buNone/>
            </a:pPr>
            <a:endParaRPr lang="ru-RU" sz="2000" b="1" dirty="0"/>
          </a:p>
          <a:p>
            <a:pPr>
              <a:buFont typeface="Wingdings" pitchFamily="2" charset="2"/>
              <a:buNone/>
            </a:pPr>
            <a:endParaRPr lang="ru-RU" sz="2000" dirty="0"/>
          </a:p>
        </p:txBody>
      </p:sp>
    </p:spTree>
  </p:cSld>
  <p:clrMapOvr>
    <a:masterClrMapping/>
  </p:clrMapOvr>
  <p:transition advTm="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sz="2700" b="1" dirty="0" smtClean="0"/>
              <a:t>По способу передачи кодовых символов </a:t>
            </a:r>
            <a:r>
              <a:rPr lang="ru-RU" sz="2700" b="1" u="sng" dirty="0" smtClean="0"/>
              <a:t>блоковые коды  </a:t>
            </a:r>
            <a:r>
              <a:rPr lang="ru-RU" sz="2700" b="1" dirty="0" smtClean="0"/>
              <a:t>делятся на</a:t>
            </a:r>
            <a:r>
              <a:rPr lang="en-US" sz="2700" b="1" dirty="0" smtClean="0"/>
              <a:t>:</a:t>
            </a:r>
            <a:endParaRPr lang="ru-RU" sz="2700" b="1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/>
          <a:lstStyle/>
          <a:p>
            <a:r>
              <a:rPr lang="ru-RU" sz="2000" b="1" i="1" u="sng" dirty="0" smtClean="0"/>
              <a:t>систематические;</a:t>
            </a:r>
          </a:p>
          <a:p>
            <a:r>
              <a:rPr lang="ru-RU" sz="2000" b="1" i="1" u="sng" dirty="0" smtClean="0"/>
              <a:t>несистематические.</a:t>
            </a:r>
          </a:p>
          <a:p>
            <a:pPr marL="0" algn="just">
              <a:buNone/>
            </a:pPr>
            <a:r>
              <a:rPr lang="ru-RU" sz="2000" dirty="0" smtClean="0"/>
              <a:t>	В  </a:t>
            </a:r>
            <a:r>
              <a:rPr lang="ru-RU" sz="2000" b="1" i="1" u="sng" dirty="0" smtClean="0"/>
              <a:t>систематических  кодах</a:t>
            </a:r>
            <a:r>
              <a:rPr lang="ru-RU" sz="2000" dirty="0" smtClean="0"/>
              <a:t>  в  канал  связи  первоначально передаются информационные символы (блок из "</a:t>
            </a:r>
            <a:r>
              <a:rPr lang="ru-RU" sz="2000" dirty="0" err="1" smtClean="0"/>
              <a:t>k</a:t>
            </a:r>
            <a:r>
              <a:rPr lang="ru-RU" sz="2000" dirty="0" smtClean="0"/>
              <a:t>" информационных символов), а затем блок из "</a:t>
            </a:r>
            <a:r>
              <a:rPr lang="ru-RU" sz="2000" dirty="0" err="1" smtClean="0"/>
              <a:t>l</a:t>
            </a:r>
            <a:r>
              <a:rPr lang="ru-RU" sz="2000" dirty="0" smtClean="0"/>
              <a:t>" проверочных символов. В систематических кодах сохраняются статистические связи между "</a:t>
            </a:r>
            <a:r>
              <a:rPr lang="ru-RU" sz="2000" dirty="0" err="1" smtClean="0"/>
              <a:t>k</a:t>
            </a:r>
            <a:r>
              <a:rPr lang="ru-RU" sz="2000" dirty="0" smtClean="0"/>
              <a:t>" информационными  символами  данной  кодовой </a:t>
            </a:r>
          </a:p>
          <a:p>
            <a:pPr marL="0" algn="just">
              <a:buNone/>
            </a:pPr>
            <a:r>
              <a:rPr lang="ru-RU" sz="2000" dirty="0" smtClean="0"/>
              <a:t>последовательности. </a:t>
            </a:r>
          </a:p>
          <a:p>
            <a:pPr marL="0" algn="just">
              <a:buNone/>
            </a:pPr>
            <a:r>
              <a:rPr lang="ru-RU" sz="2000" dirty="0" smtClean="0"/>
              <a:t>	В </a:t>
            </a:r>
            <a:r>
              <a:rPr lang="ru-RU" sz="2000" b="1" i="1" u="sng" dirty="0" smtClean="0"/>
              <a:t>несистематических кодах </a:t>
            </a:r>
            <a:r>
              <a:rPr lang="ru-RU" sz="2000" dirty="0" smtClean="0"/>
              <a:t>нет  четкого  деления на  блоки информационных символов и проверочных и, следовательно, нет статистической связи  между  информационными  символами  и  в  канал  связи  кодовые  символы передаются по «псевдослучайному закону».</a:t>
            </a:r>
          </a:p>
          <a:p>
            <a:pPr marL="0" algn="just">
              <a:buNone/>
            </a:pPr>
            <a:r>
              <a:rPr lang="ru-RU" sz="2000" dirty="0" smtClean="0"/>
              <a:t> </a:t>
            </a:r>
          </a:p>
          <a:p>
            <a:pPr>
              <a:buNone/>
            </a:pPr>
            <a:endParaRPr lang="ru-RU" sz="2000" b="1" i="1" u="sng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71480"/>
            <a:ext cx="8229600" cy="4525963"/>
          </a:xfrm>
        </p:spPr>
        <p:txBody>
          <a:bodyPr/>
          <a:lstStyle/>
          <a:p>
            <a:pPr marL="0" algn="just">
              <a:buNone/>
            </a:pPr>
            <a:r>
              <a:rPr lang="ru-RU" sz="2800" dirty="0" smtClean="0"/>
              <a:t>	Задать блоковый код можно по-разному,     в том числе таблицей, где каждой совокупности из </a:t>
            </a:r>
            <a:r>
              <a:rPr lang="ru-RU" sz="2800" dirty="0" err="1" smtClean="0"/>
              <a:t>k</a:t>
            </a:r>
            <a:r>
              <a:rPr lang="ru-RU" sz="2800" dirty="0" smtClean="0"/>
              <a:t> информационных бит сопоставляется </a:t>
            </a:r>
            <a:r>
              <a:rPr lang="ru-RU" sz="2800" dirty="0" err="1" smtClean="0"/>
              <a:t>n</a:t>
            </a:r>
            <a:r>
              <a:rPr lang="ru-RU" sz="2800" dirty="0" smtClean="0"/>
              <a:t> бит кодового слова. </a:t>
            </a:r>
          </a:p>
          <a:p>
            <a:pPr marL="0" algn="just">
              <a:buNone/>
            </a:pPr>
            <a:r>
              <a:rPr lang="ru-RU" sz="2800" dirty="0" smtClean="0"/>
              <a:t>	Однако хороший код должен удовлетворять как минимум следующим критериям: </a:t>
            </a:r>
          </a:p>
          <a:p>
            <a:pPr algn="just"/>
            <a:r>
              <a:rPr lang="ru-RU" sz="2800" dirty="0" smtClean="0"/>
              <a:t>способность исправлять как можно большее число ошибок,</a:t>
            </a:r>
          </a:p>
          <a:p>
            <a:pPr algn="just"/>
            <a:r>
              <a:rPr lang="ru-RU" sz="2800" dirty="0" smtClean="0"/>
              <a:t>как можно меньшая избыточность,</a:t>
            </a:r>
          </a:p>
          <a:p>
            <a:pPr algn="just"/>
            <a:r>
              <a:rPr lang="ru-RU" sz="2800" dirty="0" smtClean="0"/>
              <a:t>простота кодирования и декодирования.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Круги">
  <a:themeElements>
    <a:clrScheme name="Круги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Круги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уги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уги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202</Words>
  <Application>Microsoft Office PowerPoint</Application>
  <PresentationFormat>Экран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Круги</vt:lpstr>
      <vt:lpstr>Тема :</vt:lpstr>
      <vt:lpstr>Презентация PowerPoint</vt:lpstr>
      <vt:lpstr>Классификации кодов</vt:lpstr>
      <vt:lpstr>Блоковые коды -</vt:lpstr>
      <vt:lpstr>Презентация PowerPoint</vt:lpstr>
      <vt:lpstr>По количеству символов в кодовых последовательностях блоковые коды  делятся на:</vt:lpstr>
      <vt:lpstr>По структуре кодовых последовательностей блоковые коды  делятся на:</vt:lpstr>
      <vt:lpstr>По способу передачи кодовых символов блоковые коды  делятся на:</vt:lpstr>
      <vt:lpstr>Презентация PowerPoint</vt:lpstr>
      <vt:lpstr>Преимущества и недостатки блоковых кодов</vt:lpstr>
      <vt:lpstr>Работу выполнил:</vt:lpstr>
    </vt:vector>
  </TitlesOfParts>
  <Company>Hostel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Сети ЭВМ и телекоммуникации</dc:title>
  <dc:creator>Deus</dc:creator>
  <cp:lastModifiedBy>Роман</cp:lastModifiedBy>
  <cp:revision>119</cp:revision>
  <dcterms:created xsi:type="dcterms:W3CDTF">2006-05-08T05:09:06Z</dcterms:created>
  <dcterms:modified xsi:type="dcterms:W3CDTF">2021-12-07T07:32:46Z</dcterms:modified>
</cp:coreProperties>
</file>