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61" autoAdjust="0"/>
  </p:normalViewPr>
  <p:slideViewPr>
    <p:cSldViewPr snapToGrid="0">
      <p:cViewPr varScale="1">
        <p:scale>
          <a:sx n="75" d="100"/>
          <a:sy n="75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4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9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858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9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64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08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337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84830C-138B-4C5D-B16B-8BC5A607A9E0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3487B9-5ABE-40A4-A394-BDE7765484C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52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93FDD-F029-4157-B769-867027D6D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9E6D36-FB35-4BA8-9930-228C02D76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8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83928-F7B8-4B7B-B8F4-7E1CAC2E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364421">
            <a:off x="-5911122" y="-1002792"/>
            <a:ext cx="10178322" cy="14921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30855-61B8-47BB-88C1-E8A55DDF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9" y="132080"/>
            <a:ext cx="9275081" cy="6593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надежной системы защиты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Стоимость средств защиты должна быть меньше, чем размеры возможного ущерба.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Каждый пользователь должен иметь минимальный набор привилегий, необходимый для работы. 3. Защита тем более эффективна, чем проще пользователю с ней работать.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Возможность отключения в экстренных случаях.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Специалисты, имеющие отношение к системе защиты должны полностью представлять себе принципы ее функционирования и в случае возникновения затруднительных ситуаций адекватно на них реагировать. Принципы надежной системы защиты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Под защитой должна находиться вся система обработки информации.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Разработчики системы защиты, не должны быть в числе тех, кого эта система будет контролировать.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Система защиты должна предоставлять доказательства корректности своей работы.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Лица, занимающиеся обеспечением информационной безопасности, должны нести личную ответственность.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Объекты защиты целесообразно разделять на группы так, чтобы нарушение защиты в одной из групп не влияло на безопасность других. Принципы надежной системы защиты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Надежная система защиты должна быть полностью протестирована и согласована.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Защита становится более эффективной и гибкой, если она допускает изменение своих параметров со стороны администратора.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Система защиты должна разрабатываться, исходя из предположения, что пользователи будут совершать серьезные ошибки и, вообще, имеют наихудшие намерения.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Наиболее важные и критические решения должны приниматься человеком.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Существование механизмов защиты должно быть по возможности скрыто от пользователей, работа которых находится под контролем.</a:t>
            </a:r>
          </a:p>
        </p:txBody>
      </p:sp>
    </p:spTree>
    <p:extLst>
      <p:ext uri="{BB962C8B-B14F-4D97-AF65-F5344CB8AC3E}">
        <p14:creationId xmlns:p14="http://schemas.microsoft.com/office/powerpoint/2010/main" val="237661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A3FED-3995-45EE-B2BE-41BE3B06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Летухан</a:t>
            </a:r>
            <a:r>
              <a:rPr lang="ru-RU" dirty="0"/>
              <a:t> (5 минут). =))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1A6ED-EB0A-4CA2-B72F-7F6A7C73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158240"/>
            <a:ext cx="10505440" cy="5618479"/>
          </a:xfrm>
        </p:spPr>
        <p:txBody>
          <a:bodyPr numCol="2"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защиты информации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защиты информации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защита информации?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информационная безопасность?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система информации Цезаря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Непрерывность защиты информации – это ..?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Законность защиты информации – это..?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Своевременность защиты информации – это..?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Обоснованность защиты информации – это..?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Специализация защиты информации – это..?</a:t>
            </a: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708BF-4DE3-4CB5-A080-3FAE494E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Защита информации и её основные принципы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E47F83-94C3-4A38-95F6-CF8AAD38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874517"/>
            <a:ext cx="10254343" cy="4759548"/>
          </a:xfrm>
        </p:spPr>
        <p:txBody>
          <a:bodyPr>
            <a:normAutofit/>
          </a:bodyPr>
          <a:lstStyle/>
          <a:p>
            <a:pPr marL="447675" lvl="1" indent="-447675">
              <a:spcBef>
                <a:spcPts val="0"/>
              </a:spcBef>
              <a:buNone/>
            </a:pPr>
            <a:r>
              <a:rPr lang="ru-RU" sz="1600" b="1" kern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информации </a:t>
            </a:r>
            <a:r>
              <a:rPr lang="ru-RU" sz="1600" b="1" kern="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kern="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по предотвращению утечки защищаемой информации, несанкционированных и непреднамеренных воздействий на защищаемый объект. </a:t>
            </a:r>
          </a:p>
          <a:p>
            <a:pPr marL="457200" lvl="1" indent="-457200">
              <a:spcBef>
                <a:spcPts val="0"/>
              </a:spcBef>
              <a:buNone/>
            </a:pPr>
            <a:r>
              <a:rPr lang="ru-RU" sz="1600" b="1" kern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безопасность </a:t>
            </a:r>
            <a:r>
              <a:rPr lang="ru-RU" sz="1600" b="1" kern="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kern="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защищенность информационной системы от случайного или преднамеренного вмешательства, наносящего ущерб владельцам или пользователям информации. 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защиты информации:</a:t>
            </a:r>
          </a:p>
          <a:p>
            <a:pPr lvl="1" indent="-238125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b="1" i="0" kern="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Непрерывность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i="0" kern="6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Активность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kern="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Законность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i="0" kern="6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Обоснованность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kern="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0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Экономическая целесообразность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i="0" kern="6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Специализация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kern="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Взаимодействие и координация деятельности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i="0" kern="6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Совершенствование</a:t>
            </a:r>
            <a:r>
              <a:rPr lang="en-US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ru-RU" sz="1600" b="1" i="0" kern="6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ru-RU" sz="1600" b="1" i="0" kern="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Централизация управления.</a:t>
            </a:r>
            <a:endParaRPr lang="ru-RU" sz="1600" kern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5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A62A-A66E-4FFC-94D1-386566A0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416048">
            <a:off x="-4178740" y="411553"/>
            <a:ext cx="4607946" cy="125980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00B88-8C96-4623-B06F-D00DBDB6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80" y="214008"/>
            <a:ext cx="10395020" cy="6643991"/>
          </a:xfrm>
        </p:spPr>
        <p:txBody>
          <a:bodyPr>
            <a:normAutofit lnSpcReduction="10000"/>
          </a:bodyPr>
          <a:lstStyle/>
          <a:p>
            <a:pPr marL="452438" indent="-4524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kern="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Комплексность п</a:t>
            </a: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редполагает:</a:t>
            </a:r>
          </a:p>
          <a:p>
            <a:pPr marL="452438" indent="-4524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обеспечение безопасности обслуживающего персонала, материальных и финансовых ресурсов от всех возможных угроз всеми доступными законными средствами, методами и мероприятиями;</a:t>
            </a:r>
          </a:p>
          <a:p>
            <a:pPr marL="452438" indent="-4524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  <a:r>
              <a:rPr lang="ru-RU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обеспечение безопасности информационных ресурсов в течение всего их жизненного цикла, во всех технологических процессах и операциях их создания, обработки, использования и уничтожения;</a:t>
            </a:r>
          </a:p>
          <a:p>
            <a:pPr marL="452438" indent="-452438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  <a:r>
              <a:rPr lang="ru-RU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способность системы защиты информации к развитию и совершенствованию в соответствии с изменяющимися внешними и внутренними условиями.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упреждающий характер мер защиты информации. Предполагает постановку задач по комплексной защите информации на стадии проектирования (создания) системы ее защиты на основе анализа известных и прогнозирования возможных угроз безопасности информации, которые могут появиться в будущем после запуска системы защиты в эксплуатацию (реализацию).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Непрерывность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постоянное поддержание работоспособности и развитие системы защиты информации.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Активность</a:t>
            </a:r>
            <a:r>
              <a:rPr lang="ru-RU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 настойчивость в достижении целей и задач защиты информации. Предполагает постоянный маневр силами и средствами защиты информации, а также принятие нестандартных мер защиты.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Законность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– разработка системы защиты информации на основе действующего законодательства, а также иных нормативных актов, регламентирующих безопасность информации. В ходе последующей реализации системы защиты информации – применение всех законных методов и средств обнаружения и пресечения правонарушений в области безопасности информации.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Обоснованность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–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Заключается в том, что все методы и средства защиты информации должны быть научно обоснованными и современными, соответствовать последним достижениям науки и техники. В своей совокупности они должны отвечать всем установленным требованиям и нормам по защите информации.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Экономическая целесообразность</a:t>
            </a:r>
            <a:r>
              <a:rPr lang="ru-RU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 затраты на разработку и реализацию (обеспечение заданных параметров) системы защиты информации не должны превышать размеры потенциального ущерба, который может наступить в результате нарушения безопасности защищаемой информации.</a:t>
            </a: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Специализация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–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Предполагает привлечение к разработке и внедрению методов и средств защиты информации специализированных субъектов, имеющих государственную лицензию на определенный вид деятельности в сфере оказания услуг по защите информации. Применяемые ими средства защиты информации должны быть сертифицированы по требованиям безопасности информации.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2438" indent="-452438" algn="l" defTabSz="361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0470F-0EF5-4AB1-815A-18B69A6F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681921">
            <a:off x="-5776999" y="-746067"/>
            <a:ext cx="10178322" cy="14921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275A61-A89B-4D96-B823-E915EFF5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13360"/>
            <a:ext cx="10178322" cy="6410959"/>
          </a:xfrm>
        </p:spPr>
        <p:txBody>
          <a:bodyPr>
            <a:normAutofit/>
          </a:bodyPr>
          <a:lstStyle/>
          <a:p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Взаимодействие и координация деятельности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Предусматривает организацию четкого взаимодействия между всеми субъектами защиты информации, действующими в рамках единой системы защиты информации, а также координацию их усилий и осуществляемых работ в этой сфере для достижения общих целей. Заключается в интеграции и последовательности деятельности по защите конкретных информ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ационных ресурсов.</a:t>
            </a: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Совершенствование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Предусматривает совершенствование и разработку новых законодательных, организационных и технических мер защиты информации под воздействием объективных и субъективных факторов.</a:t>
            </a:r>
          </a:p>
          <a:p>
            <a:r>
              <a:rPr lang="ru-RU" sz="1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Централизация управления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Предполагает наличие единого координационного центра (субъекта), занимающегося общими вопросами управления системой защиты информации, а также единых требований по обеспечению безопасности информации.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6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C60F7-AD51-40FE-A2CD-AC19637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4224D1-9074-46A1-A98C-71AD51D3B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382385"/>
            <a:ext cx="10098127" cy="6093230"/>
          </a:xfrm>
        </p:spPr>
      </p:pic>
    </p:spTree>
    <p:extLst>
      <p:ext uri="{BB962C8B-B14F-4D97-AF65-F5344CB8AC3E}">
        <p14:creationId xmlns:p14="http://schemas.microsoft.com/office/powerpoint/2010/main" val="169651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EEBE2-7C70-4604-88FC-229C6E53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F001F-83E0-4F51-84C5-704033FD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8940" algn="l">
              <a:spcAft>
                <a:spcPts val="0"/>
              </a:spcAft>
            </a:pPr>
            <a:r>
              <a:rPr lang="ru-RU" sz="1800" b="1" i="0" dirty="0">
                <a:solidFill>
                  <a:srgbClr val="6B5D40"/>
                </a:solidFill>
                <a:effectLst/>
                <a:latin typeface="Times New Roman" panose="02020603050405020304" pitchFamily="18" charset="0"/>
              </a:rPr>
              <a:t>1.</a:t>
            </a:r>
            <a:r>
              <a:rPr lang="ru-RU" sz="1800" b="0" i="0" dirty="0">
                <a:solidFill>
                  <a:srgbClr val="6B5D40"/>
                </a:solidFill>
                <a:effectLst/>
                <a:latin typeface="Times New Roman" panose="02020603050405020304" pitchFamily="18" charset="0"/>
              </a:rPr>
              <a:t>      </a:t>
            </a:r>
            <a:r>
              <a:rPr lang="ru-RU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конфиденциальности информации ограниченного доступа.</a:t>
            </a:r>
          </a:p>
          <a:p>
            <a:pPr marL="408940" algn="l">
              <a:spcBef>
                <a:spcPts val="600"/>
              </a:spcBef>
              <a:spcAft>
                <a:spcPts val="0"/>
              </a:spcAft>
            </a:pPr>
            <a:r>
              <a:rPr lang="ru-RU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Предотвращение несанкционированного доступа к информации и (или) передачи ее лицам, не имеющим права на доступ к такой информации.</a:t>
            </a:r>
          </a:p>
          <a:p>
            <a:pPr marL="408940" algn="l">
              <a:spcAft>
                <a:spcPts val="0"/>
              </a:spcAft>
            </a:pPr>
            <a:r>
              <a:rPr lang="ru-RU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Предотвращение несанкционированных действий по уничтожению, модификации, копированию, блокированию и предоставлению информации, а также иных неправомерных действий в отношении такой информации.</a:t>
            </a:r>
          </a:p>
          <a:p>
            <a:pPr marL="408940" algn="l">
              <a:spcAft>
                <a:spcPts val="0"/>
              </a:spcAft>
            </a:pPr>
            <a:r>
              <a:rPr lang="ru-RU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Реализация конституционного права граждан на доступ к информации.</a:t>
            </a:r>
          </a:p>
          <a:p>
            <a:pPr marL="408940" algn="l">
              <a:spcAft>
                <a:spcPts val="0"/>
              </a:spcAft>
            </a:pPr>
            <a:r>
              <a:rPr lang="ru-RU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Недопущение воздействия на технические средства обработки информации, в результате которого нарушается их функционирование.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56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DAA2-15F4-4966-8AF9-88EB942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системы защиты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B2B29-6893-471C-9E44-9DF3E4D1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74516"/>
            <a:ext cx="10779760" cy="4861563"/>
          </a:xfrm>
        </p:spPr>
        <p:txBody>
          <a:bodyPr>
            <a:normAutofit fontScale="85000" lnSpcReduction="10000"/>
          </a:bodyPr>
          <a:lstStyle/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Проведение единой политики, организация и координация работ по защите информации в оборонной, экономической, политической, научно-технической и других сферах деятельности.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Исключение или существенное затруднение добывания информации средствами разведки.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Предотвращение утечки информации по техническим каналам и несанкционированного доступа к ней.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Предупреждение вредоносных воздействий на информацию, ее носителей, а также технические средства ее создания, обработки, использования, передачи и защиты.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Принятие правовых актов, регулирующих общественные отношения в области защиты информации.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Анализ состояния и прогнозирование возможностей технических средств разведки, а также способов их применения.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Формирование системы информационного обмена сведениями об осведомленности иностранных разведок о силах, методах, средствах и мероприятиях, обеспечивающих защиту информации внутри страны и за ее пределами.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Организация сил, разработка научно обоснованных методов, создание средств защиты информации и контроля за ее эффективностью.</a:t>
            </a:r>
          </a:p>
          <a:p>
            <a:pPr marL="408940" algn="l">
              <a:spcAft>
                <a:spcPts val="0"/>
              </a:spcAft>
            </a:pPr>
            <a:r>
              <a:rPr lang="ru-RU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ru-RU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Контроль состояния защиты информации в органах государственной власти, учреждениях, организациях и на предприятиях всех форм собственности, использующих в своей деятельности охраняемую законом информацию.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3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27D8-0055-4841-BE06-93397D48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848585">
            <a:off x="-6489974" y="-146625"/>
            <a:ext cx="10178322" cy="14921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C0DB9-EFDF-4D11-A676-B31406F7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38" y="254001"/>
            <a:ext cx="4752882" cy="2458719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Несанкционированный доступ (НСД)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Несанкционированный доступ использует любую ошибку в системе защиты и возможен при нерациональном выборе средств защиты, их некорректной установке и настройке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A38F8-8230-4B33-8F9B-1C070B68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001"/>
            <a:ext cx="4582160" cy="317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1BC8-FE14-479D-BCA6-7A4652BC4392}"/>
              </a:ext>
            </a:extLst>
          </p:cNvPr>
          <p:cNvSpPr txBox="1"/>
          <p:nvPr/>
        </p:nvSpPr>
        <p:spPr>
          <a:xfrm>
            <a:off x="985520" y="3429000"/>
            <a:ext cx="10444480" cy="39703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каналов НСД, по которым можно осуществить хищение, изменение или уничтожение информации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человека: 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хищение носителей информации;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чтение информации с экрана или клавиатуры;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8096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чтение информации из распечатки.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Через программу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перехват паролей;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дешифровка зашифрованной информации;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копирование информации с носителя.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Через аппаратуру: 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>
              <a:tabLst>
                <a:tab pos="182563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подключение специально разработанных аппаратных средств, обеспечивающих доступ к информации;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>
              <a:tabLst>
                <a:tab pos="182563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перехват побочных электромагнитных излучений от аппаратуры, линий связи, сетей электропитания и т.д.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7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0BBC6-C5E5-4E99-AD62-4260089B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657015">
            <a:off x="-6066326" y="-135776"/>
            <a:ext cx="10178322" cy="14921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C9C91-F79E-4C3D-B2CD-02FAE4F6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23521"/>
            <a:ext cx="4940571" cy="6502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обеспечения информационной безопасности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Законодательный (законы, нормативные акты, стандарты и т.п.);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Морально-этический (всевозможные нормы поведения, несоблюдение которых ведет к падению престижа конкретного человека или целой организации);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Административный (действия общего характера, предпринимаемые руководством организации);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Физический (механические, электро- и электронно-механические препятствия на возможных путях проникновения потенциальных нарушителей);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Аппаратно-программный (электронные устройства и специальные программы защиты информации).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CCBDEC-5E34-48FE-BCEE-0C20CE59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6040"/>
            <a:ext cx="5718599" cy="38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4014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156</TotalTime>
  <Words>1301</Words>
  <Application>Microsoft Office PowerPoint</Application>
  <PresentationFormat>Широкоэкранный</PresentationFormat>
  <Paragraphs>103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Times New Roman</vt:lpstr>
      <vt:lpstr>Эмблема</vt:lpstr>
      <vt:lpstr>Защита информации</vt:lpstr>
      <vt:lpstr>Защита информации и её основные принципы</vt:lpstr>
      <vt:lpstr>Презентация PowerPoint</vt:lpstr>
      <vt:lpstr>Презентация PowerPoint</vt:lpstr>
      <vt:lpstr>Презентация PowerPoint</vt:lpstr>
      <vt:lpstr>Цели защиты информации</vt:lpstr>
      <vt:lpstr>Основные задачи системы защиты информации</vt:lpstr>
      <vt:lpstr>Презентация PowerPoint</vt:lpstr>
      <vt:lpstr>Презентация PowerPoint</vt:lpstr>
      <vt:lpstr>Презентация PowerPoint</vt:lpstr>
      <vt:lpstr>Летухан (5 минут). =))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информации</dc:title>
  <dc:creator>Максим Петров</dc:creator>
  <cp:lastModifiedBy>Максим Петров</cp:lastModifiedBy>
  <cp:revision>10</cp:revision>
  <dcterms:created xsi:type="dcterms:W3CDTF">2021-11-30T14:22:38Z</dcterms:created>
  <dcterms:modified xsi:type="dcterms:W3CDTF">2021-12-03T14:17:19Z</dcterms:modified>
</cp:coreProperties>
</file>