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4"/>
  </p:notesMasterIdLst>
  <p:sldIdLst>
    <p:sldId id="256" r:id="rId2"/>
    <p:sldId id="257" r:id="rId3"/>
    <p:sldId id="259" r:id="rId4"/>
    <p:sldId id="311" r:id="rId5"/>
    <p:sldId id="258" r:id="rId6"/>
    <p:sldId id="260" r:id="rId7"/>
    <p:sldId id="261" r:id="rId8"/>
    <p:sldId id="262" r:id="rId9"/>
    <p:sldId id="312" r:id="rId10"/>
    <p:sldId id="313" r:id="rId11"/>
    <p:sldId id="314" r:id="rId12"/>
    <p:sldId id="315" r:id="rId13"/>
  </p:sldIdLst>
  <p:sldSz cx="9144000" cy="5143500" type="screen16x9"/>
  <p:notesSz cx="6858000" cy="9144000"/>
  <p:embeddedFontLst>
    <p:embeddedFont>
      <p:font typeface="Lato" panose="020B0604020202020204" charset="0"/>
      <p:regular r:id="rId15"/>
      <p:bold r:id="rId16"/>
      <p:italic r:id="rId17"/>
      <p:boldItalic r:id="rId18"/>
    </p:embeddedFont>
    <p:embeddedFont>
      <p:font typeface="Montserrat" panose="020B0604020202020204" charset="-52"/>
      <p:regular r:id="rId19"/>
      <p:bold r:id="rId20"/>
      <p:italic r:id="rId21"/>
      <p:boldItalic r:id="rId22"/>
    </p:embeddedFont>
    <p:embeddedFont>
      <p:font typeface="Vidaloka"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A0DEDB-FFDC-458E-9113-FB3B7BC130C9}">
  <a:tblStyle styleId="{F7A0DEDB-FFDC-458E-9113-FB3B7BC130C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55" autoAdjust="0"/>
    <p:restoredTop sz="94660"/>
  </p:normalViewPr>
  <p:slideViewPr>
    <p:cSldViewPr snapToGrid="0">
      <p:cViewPr varScale="1">
        <p:scale>
          <a:sx n="85" d="100"/>
          <a:sy n="85" d="100"/>
        </p:scale>
        <p:origin x="53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178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9622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3911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336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975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4" name="Google Shape;234;p3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5" name="Google Shape;235;p32"/>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36" name="Google Shape;236;p32"/>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9" name="Google Shape;239;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0" name="Google Shape;240;p33"/>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543963"/>
            <a:ext cx="3714900" cy="64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478925"/>
            <a:ext cx="1650900" cy="9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279625"/>
            <a:ext cx="4561200" cy="39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2410500" y="2932775"/>
            <a:ext cx="43230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91" name="Google Shape;91;p14"/>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92" name="Google Shape;92;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93" name="Google Shape;93;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1994850" y="1697488"/>
            <a:ext cx="5154300" cy="112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96" name="Google Shape;96;p15"/>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97" name="Google Shape;97;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98" name="Google Shape;98;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1" name="Google Shape;231;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59" r:id="rId6"/>
    <p:sldLayoutId id="2147483660" r:id="rId7"/>
    <p:sldLayoutId id="2147483661" r:id="rId8"/>
    <p:sldLayoutId id="2147483677" r:id="rId9"/>
    <p:sldLayoutId id="2147483678" r:id="rId10"/>
    <p:sldLayoutId id="214748367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ctrTitle"/>
          </p:nvPr>
        </p:nvSpPr>
        <p:spPr>
          <a:xfrm>
            <a:off x="632412" y="784854"/>
            <a:ext cx="7879173"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u-RU" dirty="0"/>
              <a:t>Теоремы Шеннона</a:t>
            </a:r>
            <a:endParaRPr dirty="0"/>
          </a:p>
        </p:txBody>
      </p:sp>
      <p:sp>
        <p:nvSpPr>
          <p:cNvPr id="250" name="Google Shape;250;p36"/>
          <p:cNvSpPr txBox="1">
            <a:spLocks noGrp="1"/>
          </p:cNvSpPr>
          <p:nvPr>
            <p:ph type="subTitle" idx="1"/>
          </p:nvPr>
        </p:nvSpPr>
        <p:spPr>
          <a:xfrm>
            <a:off x="979989" y="2837454"/>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RU" dirty="0"/>
              <a:t>О кодировании для канала с шумами</a:t>
            </a:r>
            <a:endParaRPr dirty="0"/>
          </a:p>
        </p:txBody>
      </p:sp>
    </p:spTree>
  </p:cSld>
  <p:clrMapOvr>
    <a:masterClrMapping/>
  </p:clrMapOvr>
  <mc:AlternateContent xmlns:mc="http://schemas.openxmlformats.org/markup-compatibility/2006">
    <mc:Choice xmlns:p14="http://schemas.microsoft.com/office/powerpoint/2010/main" Requires="p14">
      <p:transition spd="slow" p14:dur="30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7"/>
          <p:cNvSpPr txBox="1">
            <a:spLocks noGrp="1"/>
          </p:cNvSpPr>
          <p:nvPr>
            <p:ph type="title"/>
          </p:nvPr>
        </p:nvSpPr>
        <p:spPr>
          <a:xfrm>
            <a:off x="585833" y="400851"/>
            <a:ext cx="608481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sz="2800" b="0" i="0" dirty="0">
                <a:solidFill>
                  <a:srgbClr val="000000"/>
                </a:solidFill>
                <a:effectLst/>
                <a:latin typeface="ff1"/>
              </a:rPr>
              <a:t>Равномерное алфавитное двоичное кодирование</a:t>
            </a:r>
            <a:endParaRPr sz="2800" dirty="0"/>
          </a:p>
        </p:txBody>
      </p:sp>
      <p:sp>
        <p:nvSpPr>
          <p:cNvPr id="256" name="Google Shape;256;p37"/>
          <p:cNvSpPr txBox="1">
            <a:spLocks noGrp="1"/>
          </p:cNvSpPr>
          <p:nvPr>
            <p:ph type="body" idx="1"/>
          </p:nvPr>
        </p:nvSpPr>
        <p:spPr>
          <a:xfrm>
            <a:off x="286031" y="1377856"/>
            <a:ext cx="7718717" cy="3295800"/>
          </a:xfrm>
          <a:prstGeom prst="rect">
            <a:avLst/>
          </a:prstGeom>
        </p:spPr>
        <p:txBody>
          <a:bodyPr spcFirstLastPara="1" wrap="square" lIns="91425" tIns="91425" rIns="91425" bIns="91425" anchor="t" anchorCtr="0">
            <a:noAutofit/>
          </a:bodyPr>
          <a:lstStyle/>
          <a:p>
            <a:pPr marL="114300" indent="0" algn="l">
              <a:buNone/>
            </a:pPr>
            <a:r>
              <a:rPr lang="ru-RU" sz="1600" b="0" i="0" dirty="0">
                <a:solidFill>
                  <a:srgbClr val="000000"/>
                </a:solidFill>
                <a:effectLst/>
                <a:latin typeface="ff1"/>
              </a:rPr>
              <a:t>   В этом случае двоичный код первичного алфавита строится цепочками </a:t>
            </a:r>
          </a:p>
          <a:p>
            <a:pPr marL="114300" indent="0" algn="l">
              <a:buNone/>
            </a:pPr>
            <a:r>
              <a:rPr lang="ru-RU" sz="1600" b="0" i="0" dirty="0">
                <a:solidFill>
                  <a:srgbClr val="000000"/>
                </a:solidFill>
                <a:effectLst/>
                <a:latin typeface="ff1"/>
              </a:rPr>
              <a:t>равной длины, т.е. со всеми знаками связано одинаковое количество информации. </a:t>
            </a:r>
          </a:p>
          <a:p>
            <a:pPr marL="114300" indent="0" algn="l">
              <a:buNone/>
            </a:pPr>
            <a:r>
              <a:rPr lang="ru-RU" sz="1600" b="0" i="0" dirty="0">
                <a:solidFill>
                  <a:srgbClr val="000000"/>
                </a:solidFill>
                <a:effectLst/>
                <a:latin typeface="ff1"/>
              </a:rPr>
              <a:t>Примером равномерного алфавитного кодирования является телеграфный </a:t>
            </a:r>
          </a:p>
          <a:p>
            <a:pPr marL="114300" indent="0" algn="l">
              <a:buNone/>
            </a:pPr>
            <a:r>
              <a:rPr lang="ru-RU" sz="1600" b="0" i="0" dirty="0">
                <a:solidFill>
                  <a:srgbClr val="000000"/>
                </a:solidFill>
                <a:effectLst/>
                <a:latin typeface="ff1"/>
              </a:rPr>
              <a:t>код Бодо.</a:t>
            </a:r>
          </a:p>
          <a:p>
            <a:pPr marL="114300" indent="0" algn="l">
              <a:buNone/>
            </a:pPr>
            <a:r>
              <a:rPr lang="ru-RU" sz="1600" b="0" i="0" dirty="0">
                <a:solidFill>
                  <a:srgbClr val="000000"/>
                </a:solidFill>
                <a:effectLst/>
                <a:latin typeface="ff2"/>
              </a:rPr>
              <a:t> </a:t>
            </a:r>
            <a:endParaRPr lang="ru-RU" sz="1600" b="0" i="0" dirty="0">
              <a:solidFill>
                <a:srgbClr val="000000"/>
              </a:solidFill>
              <a:effectLst/>
              <a:latin typeface="ff1"/>
            </a:endParaRPr>
          </a:p>
          <a:p>
            <a:pPr marL="114300" indent="0" algn="l">
              <a:buNone/>
            </a:pPr>
            <a:r>
              <a:rPr lang="ru-RU" sz="1600" b="0" i="0" dirty="0">
                <a:solidFill>
                  <a:srgbClr val="000000"/>
                </a:solidFill>
                <a:effectLst/>
                <a:latin typeface="ff1"/>
              </a:rPr>
              <a:t>  Пример его использования –</a:t>
            </a:r>
            <a:r>
              <a:rPr lang="ru-RU" sz="1600" b="0" i="0" dirty="0">
                <a:solidFill>
                  <a:srgbClr val="000000"/>
                </a:solidFill>
                <a:effectLst/>
                <a:latin typeface="ff2"/>
              </a:rPr>
              <a:t> </a:t>
            </a:r>
            <a:r>
              <a:rPr lang="ru-RU" sz="1600" b="0" i="0" dirty="0">
                <a:solidFill>
                  <a:srgbClr val="000000"/>
                </a:solidFill>
                <a:effectLst/>
                <a:latin typeface="ff1"/>
              </a:rPr>
              <a:t>представление символьной информации в </a:t>
            </a:r>
          </a:p>
          <a:p>
            <a:pPr marL="114300" indent="0" algn="l">
              <a:buNone/>
            </a:pPr>
            <a:r>
              <a:rPr lang="ru-RU" sz="1600" b="0" i="0" dirty="0">
                <a:solidFill>
                  <a:srgbClr val="000000"/>
                </a:solidFill>
                <a:effectLst/>
                <a:latin typeface="ff1"/>
              </a:rPr>
              <a:t>компьютере. Определим, какой должна быть длинна кода:</a:t>
            </a:r>
            <a:r>
              <a:rPr lang="ru-RU" sz="1600" b="0" i="0" dirty="0">
                <a:solidFill>
                  <a:srgbClr val="000000"/>
                </a:solidFill>
                <a:effectLst/>
                <a:latin typeface="ff2"/>
              </a:rPr>
              <a:t> </a:t>
            </a:r>
            <a:endParaRPr lang="ru-RU" sz="1600" b="0" i="0" dirty="0">
              <a:solidFill>
                <a:srgbClr val="000000"/>
              </a:solidFill>
              <a:effectLst/>
              <a:latin typeface="ff1"/>
            </a:endParaRPr>
          </a:p>
          <a:p>
            <a:pPr marL="114300" indent="0" algn="l">
              <a:buNone/>
            </a:pPr>
            <a:r>
              <a:rPr lang="ru-RU" sz="1600" b="0" i="0" dirty="0">
                <a:solidFill>
                  <a:srgbClr val="000000"/>
                </a:solidFill>
                <a:effectLst/>
                <a:latin typeface="ff1"/>
              </a:rPr>
              <a:t>•Компьютерный алфавит С включает 52 буквы латинского алфавита</a:t>
            </a:r>
            <a:r>
              <a:rPr lang="ru-RU" sz="1600" b="0" i="0" dirty="0">
                <a:solidFill>
                  <a:srgbClr val="000000"/>
                </a:solidFill>
                <a:effectLst/>
                <a:latin typeface="ff2"/>
              </a:rPr>
              <a:t> </a:t>
            </a:r>
            <a:endParaRPr lang="ru-RU" sz="1600" b="0" i="0" dirty="0">
              <a:solidFill>
                <a:srgbClr val="000000"/>
              </a:solidFill>
              <a:effectLst/>
              <a:latin typeface="ff1"/>
            </a:endParaRPr>
          </a:p>
          <a:p>
            <a:pPr marL="114300" indent="0" algn="l">
              <a:buNone/>
            </a:pPr>
            <a:r>
              <a:rPr lang="ru-RU" sz="1600" b="0" i="0" dirty="0">
                <a:solidFill>
                  <a:srgbClr val="000000"/>
                </a:solidFill>
                <a:effectLst/>
                <a:latin typeface="ff1"/>
              </a:rPr>
              <a:t>• 66 букв русского (прописные и строчные)</a:t>
            </a:r>
            <a:r>
              <a:rPr lang="ru-RU" sz="1600" b="0" i="0" dirty="0">
                <a:solidFill>
                  <a:srgbClr val="000000"/>
                </a:solidFill>
                <a:effectLst/>
                <a:latin typeface="ff2"/>
              </a:rPr>
              <a:t> </a:t>
            </a:r>
            <a:endParaRPr lang="ru-RU" sz="1600" b="0" i="0" dirty="0">
              <a:solidFill>
                <a:srgbClr val="000000"/>
              </a:solidFill>
              <a:effectLst/>
              <a:latin typeface="ff1"/>
            </a:endParaRPr>
          </a:p>
          <a:p>
            <a:pPr marL="114300" indent="0" algn="l">
              <a:buNone/>
            </a:pPr>
            <a:r>
              <a:rPr lang="ru-RU" sz="1600" b="0" i="0" dirty="0">
                <a:solidFill>
                  <a:srgbClr val="000000"/>
                </a:solidFill>
                <a:effectLst/>
                <a:latin typeface="ff1"/>
              </a:rPr>
              <a:t>•Цифры 0…9 –</a:t>
            </a:r>
            <a:r>
              <a:rPr lang="ru-RU" sz="1600" b="0" i="0" dirty="0">
                <a:solidFill>
                  <a:srgbClr val="000000"/>
                </a:solidFill>
                <a:effectLst/>
                <a:latin typeface="ff2"/>
              </a:rPr>
              <a:t> </a:t>
            </a:r>
            <a:r>
              <a:rPr lang="ru-RU" sz="1600" b="0" i="0" dirty="0">
                <a:solidFill>
                  <a:srgbClr val="000000"/>
                </a:solidFill>
                <a:effectLst/>
                <a:latin typeface="ff1"/>
              </a:rPr>
              <a:t>10 штук</a:t>
            </a:r>
            <a:r>
              <a:rPr lang="ru-RU" sz="1600" b="0" i="0" dirty="0">
                <a:solidFill>
                  <a:srgbClr val="000000"/>
                </a:solidFill>
                <a:effectLst/>
                <a:latin typeface="ff2"/>
              </a:rPr>
              <a:t> </a:t>
            </a:r>
            <a:endParaRPr lang="ru-RU" sz="1600" b="0" i="0" dirty="0">
              <a:solidFill>
                <a:srgbClr val="000000"/>
              </a:solidFill>
              <a:effectLst/>
              <a:latin typeface="ff1"/>
            </a:endParaRPr>
          </a:p>
          <a:p>
            <a:pPr marL="114300" indent="0" algn="l">
              <a:buNone/>
            </a:pPr>
            <a:r>
              <a:rPr lang="ru-RU" sz="1600" b="0" i="0" dirty="0">
                <a:solidFill>
                  <a:srgbClr val="000000"/>
                </a:solidFill>
                <a:effectLst/>
                <a:latin typeface="ff1"/>
              </a:rPr>
              <a:t>•Знаки математических операций, препинания, спецсимволы –</a:t>
            </a:r>
            <a:r>
              <a:rPr lang="ru-RU" sz="1600" b="0" i="0" dirty="0">
                <a:solidFill>
                  <a:srgbClr val="000000"/>
                </a:solidFill>
                <a:effectLst/>
                <a:latin typeface="ff2"/>
              </a:rPr>
              <a:t> </a:t>
            </a:r>
            <a:r>
              <a:rPr lang="ru-RU" sz="1600" b="0" i="0" dirty="0">
                <a:solidFill>
                  <a:srgbClr val="000000"/>
                </a:solidFill>
                <a:effectLst/>
                <a:latin typeface="ff1"/>
              </a:rPr>
              <a:t>20 штук</a:t>
            </a:r>
            <a:r>
              <a:rPr lang="ru-RU" sz="1600" b="0" i="0" dirty="0">
                <a:solidFill>
                  <a:srgbClr val="000000"/>
                </a:solidFill>
                <a:effectLst/>
                <a:latin typeface="ff2"/>
              </a:rPr>
              <a:t> </a:t>
            </a:r>
            <a:endParaRPr lang="ru-RU" sz="1600" b="0" i="0" dirty="0">
              <a:solidFill>
                <a:srgbClr val="000000"/>
              </a:solidFill>
              <a:effectLst/>
              <a:latin typeface="ff1"/>
            </a:endParaRPr>
          </a:p>
          <a:p>
            <a:pPr marL="114300" indent="0" algn="l">
              <a:buNone/>
            </a:pPr>
            <a:r>
              <a:rPr lang="ru-RU" sz="1600" b="0" i="0" dirty="0">
                <a:solidFill>
                  <a:srgbClr val="000000"/>
                </a:solidFill>
                <a:effectLst/>
                <a:latin typeface="ff1"/>
              </a:rPr>
              <a:t>Итого</a:t>
            </a:r>
            <a:r>
              <a:rPr lang="ru-RU" sz="1600" b="0" i="0" dirty="0">
                <a:solidFill>
                  <a:srgbClr val="000000"/>
                </a:solidFill>
                <a:effectLst/>
                <a:latin typeface="ff2"/>
              </a:rPr>
              <a:t>-</a:t>
            </a:r>
            <a:r>
              <a:rPr lang="ru-RU" sz="1600" b="0" i="0" dirty="0">
                <a:solidFill>
                  <a:srgbClr val="000000"/>
                </a:solidFill>
                <a:effectLst/>
                <a:latin typeface="ff1"/>
              </a:rPr>
              <a:t>148 символов</a:t>
            </a:r>
            <a:r>
              <a:rPr lang="en-US" sz="1600" b="0" i="0" dirty="0">
                <a:solidFill>
                  <a:srgbClr val="000000"/>
                </a:solidFill>
                <a:effectLst/>
                <a:latin typeface="ff1"/>
              </a:rPr>
              <a:t>.</a:t>
            </a:r>
            <a:endParaRPr lang="ru-RU" sz="1600" b="0" i="0" dirty="0">
              <a:solidFill>
                <a:srgbClr val="000000"/>
              </a:solidFill>
              <a:effectLst/>
              <a:latin typeface="ff1"/>
            </a:endParaRPr>
          </a:p>
          <a:p>
            <a:pPr marL="0" lvl="0" indent="0" algn="l" rtl="0">
              <a:spcBef>
                <a:spcPts val="1200"/>
              </a:spcBef>
              <a:spcAft>
                <a:spcPts val="1200"/>
              </a:spcAft>
              <a:buNone/>
            </a:pPr>
            <a:endParaRPr lang="ru-RU" dirty="0"/>
          </a:p>
        </p:txBody>
      </p:sp>
    </p:spTree>
    <p:extLst>
      <p:ext uri="{BB962C8B-B14F-4D97-AF65-F5344CB8AC3E}">
        <p14:creationId xmlns:p14="http://schemas.microsoft.com/office/powerpoint/2010/main" val="253690289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7"/>
          <p:cNvSpPr txBox="1">
            <a:spLocks noGrp="1"/>
          </p:cNvSpPr>
          <p:nvPr>
            <p:ph type="title"/>
          </p:nvPr>
        </p:nvSpPr>
        <p:spPr>
          <a:xfrm>
            <a:off x="569626" y="469844"/>
            <a:ext cx="608481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sz="2800" b="0" i="0" dirty="0">
                <a:solidFill>
                  <a:srgbClr val="000000"/>
                </a:solidFill>
                <a:effectLst/>
                <a:latin typeface="ff1"/>
              </a:rPr>
              <a:t>Блочное двоичное кодирование</a:t>
            </a:r>
            <a:endParaRPr sz="2800" dirty="0"/>
          </a:p>
        </p:txBody>
      </p:sp>
      <p:sp>
        <p:nvSpPr>
          <p:cNvPr id="5" name="TextBox 4">
            <a:extLst>
              <a:ext uri="{FF2B5EF4-FFF2-40B4-BE49-F238E27FC236}">
                <a16:creationId xmlns:a16="http://schemas.microsoft.com/office/drawing/2014/main" id="{F796699F-51E0-4492-A87D-E329D5F205A2}"/>
              </a:ext>
            </a:extLst>
          </p:cNvPr>
          <p:cNvSpPr txBox="1"/>
          <p:nvPr/>
        </p:nvSpPr>
        <p:spPr>
          <a:xfrm>
            <a:off x="367260" y="1042544"/>
            <a:ext cx="7570031" cy="1015663"/>
          </a:xfrm>
          <a:prstGeom prst="rect">
            <a:avLst/>
          </a:prstGeom>
          <a:noFill/>
        </p:spPr>
        <p:txBody>
          <a:bodyPr wrap="square">
            <a:spAutoFit/>
          </a:bodyPr>
          <a:lstStyle/>
          <a:p>
            <a:r>
              <a:rPr lang="en-US" sz="1200" dirty="0"/>
              <a:t>  </a:t>
            </a:r>
            <a:r>
              <a:rPr lang="ru-RU" sz="1200" dirty="0"/>
              <a:t>Возможны  варианты  кодирования,  при  которых  кодовый  знак  относится сразу  к  нескольким  буквам  первичного  алфавита  (будем  называть  такую комбинацию  блоком)  или  даже  к  целому  слову  первичного  языка.  Кодирование блоков понижает избыточность.  </a:t>
            </a:r>
            <a:endParaRPr lang="en-US" sz="1200" dirty="0"/>
          </a:p>
          <a:p>
            <a:r>
              <a:rPr lang="en-US" sz="1200" dirty="0"/>
              <a:t>  </a:t>
            </a:r>
            <a:r>
              <a:rPr lang="ru-RU" sz="1200" dirty="0"/>
              <a:t>Корректирующие коды - коды, служащие для обнаружения или исправления ошибок,  возникающих  при  передаче  информации  под  влиянием  помех,  а  также при её хранении</a:t>
            </a:r>
          </a:p>
        </p:txBody>
      </p:sp>
      <p:sp>
        <p:nvSpPr>
          <p:cNvPr id="9" name="TextBox 8">
            <a:extLst>
              <a:ext uri="{FF2B5EF4-FFF2-40B4-BE49-F238E27FC236}">
                <a16:creationId xmlns:a16="http://schemas.microsoft.com/office/drawing/2014/main" id="{1A48F50B-5CB1-4261-8617-19AED7D146F1}"/>
              </a:ext>
            </a:extLst>
          </p:cNvPr>
          <p:cNvSpPr txBox="1"/>
          <p:nvPr/>
        </p:nvSpPr>
        <p:spPr>
          <a:xfrm>
            <a:off x="569626" y="2295761"/>
            <a:ext cx="4766872" cy="307777"/>
          </a:xfrm>
          <a:prstGeom prst="rect">
            <a:avLst/>
          </a:prstGeom>
          <a:noFill/>
        </p:spPr>
        <p:txBody>
          <a:bodyPr wrap="square">
            <a:spAutoFit/>
          </a:bodyPr>
          <a:lstStyle/>
          <a:p>
            <a:r>
              <a:rPr lang="ru-RU" dirty="0"/>
              <a:t>Линейные блоковые коды</a:t>
            </a:r>
          </a:p>
        </p:txBody>
      </p:sp>
      <p:sp>
        <p:nvSpPr>
          <p:cNvPr id="11" name="TextBox 10">
            <a:extLst>
              <a:ext uri="{FF2B5EF4-FFF2-40B4-BE49-F238E27FC236}">
                <a16:creationId xmlns:a16="http://schemas.microsoft.com/office/drawing/2014/main" id="{00922724-609B-4273-BB5A-07B7AEB0C469}"/>
              </a:ext>
            </a:extLst>
          </p:cNvPr>
          <p:cNvSpPr txBox="1"/>
          <p:nvPr/>
        </p:nvSpPr>
        <p:spPr>
          <a:xfrm>
            <a:off x="367258" y="2578063"/>
            <a:ext cx="8124669" cy="769441"/>
          </a:xfrm>
          <a:prstGeom prst="rect">
            <a:avLst/>
          </a:prstGeom>
          <a:noFill/>
        </p:spPr>
        <p:txBody>
          <a:bodyPr wrap="square">
            <a:spAutoFit/>
          </a:bodyPr>
          <a:lstStyle/>
          <a:p>
            <a:r>
              <a:rPr lang="ru-RU" sz="1100" dirty="0"/>
              <a:t>Практически  все  используемые  коды  являются  линейными.  Это  связано  с тем,  что  нелинейные  коды  значительно  сложнее  исследовать,  и  для  них  трудно обеспечить  приемлемую  лёгкость  кодирования  и  декодирования. Линейный блоковый  код  -  такой  код,  что  множество  его  кодовых  слов  образует  k-мерное линейное</a:t>
            </a:r>
            <a:endParaRPr lang="en-US" sz="1100" dirty="0"/>
          </a:p>
          <a:p>
            <a:r>
              <a:rPr lang="ru-RU" sz="1100" dirty="0"/>
              <a:t>подпространство  в  n-мерном  линейном  пространстве,  изоморфное пространству k-битных векторов.</a:t>
            </a:r>
          </a:p>
        </p:txBody>
      </p:sp>
      <p:sp>
        <p:nvSpPr>
          <p:cNvPr id="13" name="TextBox 12">
            <a:extLst>
              <a:ext uri="{FF2B5EF4-FFF2-40B4-BE49-F238E27FC236}">
                <a16:creationId xmlns:a16="http://schemas.microsoft.com/office/drawing/2014/main" id="{E7DD9B2C-5370-4213-B324-543B19BF0601}"/>
              </a:ext>
            </a:extLst>
          </p:cNvPr>
          <p:cNvSpPr txBox="1"/>
          <p:nvPr/>
        </p:nvSpPr>
        <p:spPr>
          <a:xfrm>
            <a:off x="569626" y="3585058"/>
            <a:ext cx="4766872" cy="307777"/>
          </a:xfrm>
          <a:prstGeom prst="rect">
            <a:avLst/>
          </a:prstGeom>
          <a:noFill/>
        </p:spPr>
        <p:txBody>
          <a:bodyPr wrap="square">
            <a:spAutoFit/>
          </a:bodyPr>
          <a:lstStyle/>
          <a:p>
            <a:r>
              <a:rPr lang="ru-RU" dirty="0" err="1"/>
              <a:t>Свёрточные</a:t>
            </a:r>
            <a:r>
              <a:rPr lang="ru-RU" dirty="0"/>
              <a:t> коды </a:t>
            </a:r>
          </a:p>
        </p:txBody>
      </p:sp>
      <p:sp>
        <p:nvSpPr>
          <p:cNvPr id="15" name="TextBox 14">
            <a:extLst>
              <a:ext uri="{FF2B5EF4-FFF2-40B4-BE49-F238E27FC236}">
                <a16:creationId xmlns:a16="http://schemas.microsoft.com/office/drawing/2014/main" id="{C370922B-4809-463A-B336-7C6803CBDC04}"/>
              </a:ext>
            </a:extLst>
          </p:cNvPr>
          <p:cNvSpPr txBox="1"/>
          <p:nvPr/>
        </p:nvSpPr>
        <p:spPr>
          <a:xfrm>
            <a:off x="367259" y="3892835"/>
            <a:ext cx="8124668" cy="600164"/>
          </a:xfrm>
          <a:prstGeom prst="rect">
            <a:avLst/>
          </a:prstGeom>
          <a:noFill/>
        </p:spPr>
        <p:txBody>
          <a:bodyPr wrap="square">
            <a:spAutoFit/>
          </a:bodyPr>
          <a:lstStyle/>
          <a:p>
            <a:r>
              <a:rPr lang="ru-RU" sz="1100" dirty="0" err="1"/>
              <a:t>Свёрточный</a:t>
            </a:r>
            <a:r>
              <a:rPr lang="ru-RU" sz="1100" dirty="0"/>
              <a:t>  код  создаётся  прохождением  передаваемой  информационной последовательности  через линейный  сдвиговый  регистр  с  конечным  числом состояний. В общем, регистр сдвига состоит из ( -битовых) ячеек и линейного преобразователя, состоящего из   функциональных генераторов и выполняющего алгебраические функции.</a:t>
            </a:r>
          </a:p>
        </p:txBody>
      </p:sp>
    </p:spTree>
    <p:extLst>
      <p:ext uri="{BB962C8B-B14F-4D97-AF65-F5344CB8AC3E}">
        <p14:creationId xmlns:p14="http://schemas.microsoft.com/office/powerpoint/2010/main" val="320379237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ctrTitle"/>
          </p:nvPr>
        </p:nvSpPr>
        <p:spPr>
          <a:xfrm>
            <a:off x="632413" y="882290"/>
            <a:ext cx="7879173"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u-RU" dirty="0"/>
              <a:t>Конец</a:t>
            </a:r>
            <a:endParaRPr dirty="0"/>
          </a:p>
        </p:txBody>
      </p:sp>
    </p:spTree>
    <p:extLst>
      <p:ext uri="{BB962C8B-B14F-4D97-AF65-F5344CB8AC3E}">
        <p14:creationId xmlns:p14="http://schemas.microsoft.com/office/powerpoint/2010/main" val="197742439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7"/>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Основные понятия</a:t>
            </a:r>
            <a:endParaRPr dirty="0"/>
          </a:p>
        </p:txBody>
      </p:sp>
      <p:sp>
        <p:nvSpPr>
          <p:cNvPr id="256" name="Google Shape;256;p37"/>
          <p:cNvSpPr txBox="1">
            <a:spLocks noGrp="1"/>
          </p:cNvSpPr>
          <p:nvPr>
            <p:ph type="body" idx="1"/>
          </p:nvPr>
        </p:nvSpPr>
        <p:spPr>
          <a:xfrm>
            <a:off x="630804" y="1167994"/>
            <a:ext cx="7717500" cy="3295800"/>
          </a:xfrm>
          <a:prstGeom prst="rect">
            <a:avLst/>
          </a:prstGeom>
        </p:spPr>
        <p:txBody>
          <a:bodyPr spcFirstLastPara="1" wrap="square" lIns="91425" tIns="91425" rIns="91425" bIns="91425" anchor="t" anchorCtr="0">
            <a:noAutofit/>
          </a:bodyPr>
          <a:lstStyle/>
          <a:p>
            <a:pPr algn="l"/>
            <a:endParaRPr lang="ru-RU" b="0" i="0" dirty="0">
              <a:solidFill>
                <a:srgbClr val="000000"/>
              </a:solidFill>
              <a:effectLst/>
              <a:latin typeface="ff1"/>
            </a:endParaRPr>
          </a:p>
          <a:p>
            <a:pPr algn="l"/>
            <a:r>
              <a:rPr lang="ru-RU" b="0" i="0" dirty="0">
                <a:solidFill>
                  <a:srgbClr val="000000"/>
                </a:solidFill>
                <a:effectLst/>
                <a:latin typeface="ff1"/>
              </a:rPr>
              <a:t>Источник представляет сообщение в алфавите, который называется </a:t>
            </a:r>
          </a:p>
          <a:p>
            <a:pPr marL="114300" indent="0" algn="l">
              <a:buNone/>
            </a:pPr>
            <a:r>
              <a:rPr lang="ru-RU" b="0" i="0" dirty="0">
                <a:solidFill>
                  <a:srgbClr val="000000"/>
                </a:solidFill>
                <a:effectLst/>
                <a:latin typeface="ff1"/>
              </a:rPr>
              <a:t>           первичным, далее это сообщение попадает в устройство, преобразующее и </a:t>
            </a:r>
          </a:p>
          <a:p>
            <a:pPr marL="114300" indent="0" algn="l">
              <a:buNone/>
            </a:pPr>
            <a:r>
              <a:rPr lang="ru-RU" b="0" i="0" dirty="0">
                <a:solidFill>
                  <a:srgbClr val="000000"/>
                </a:solidFill>
                <a:effectLst/>
                <a:latin typeface="ff1"/>
              </a:rPr>
              <a:t>           представляющее его во вторичном алфавите. </a:t>
            </a:r>
          </a:p>
          <a:p>
            <a:pPr algn="l"/>
            <a:endParaRPr lang="ru-RU" b="0" i="0" dirty="0">
              <a:solidFill>
                <a:srgbClr val="000000"/>
              </a:solidFill>
              <a:effectLst/>
              <a:latin typeface="ff1"/>
            </a:endParaRPr>
          </a:p>
          <a:p>
            <a:pPr algn="l"/>
            <a:r>
              <a:rPr lang="ru-RU" b="0" i="0" dirty="0">
                <a:solidFill>
                  <a:srgbClr val="000000"/>
                </a:solidFill>
                <a:effectLst/>
                <a:latin typeface="ff1"/>
              </a:rPr>
              <a:t>Код –</a:t>
            </a:r>
            <a:r>
              <a:rPr lang="ru-RU" b="0" i="0" dirty="0">
                <a:solidFill>
                  <a:srgbClr val="000000"/>
                </a:solidFill>
                <a:effectLst/>
                <a:latin typeface="ff2"/>
              </a:rPr>
              <a:t> </a:t>
            </a:r>
            <a:r>
              <a:rPr lang="ru-RU" b="0" i="0" dirty="0">
                <a:solidFill>
                  <a:srgbClr val="000000"/>
                </a:solidFill>
                <a:effectLst/>
                <a:latin typeface="ff1"/>
              </a:rPr>
              <a:t>правило, описывающее соответствие знаков (или их сочетаний) </a:t>
            </a:r>
          </a:p>
          <a:p>
            <a:pPr marL="114300" indent="0" algn="l">
              <a:buNone/>
            </a:pPr>
            <a:r>
              <a:rPr lang="ru-RU" b="0" i="0" dirty="0">
                <a:solidFill>
                  <a:srgbClr val="000000"/>
                </a:solidFill>
                <a:effectLst/>
                <a:latin typeface="ff1"/>
              </a:rPr>
              <a:t>           первичного алфавита знаком (их сочетаниями) вторичного алфавита.</a:t>
            </a:r>
          </a:p>
          <a:p>
            <a:pPr marL="114300" indent="0" algn="l">
              <a:buNone/>
            </a:pPr>
            <a:r>
              <a:rPr lang="ru-RU" b="0" i="0" dirty="0">
                <a:solidFill>
                  <a:srgbClr val="000000"/>
                </a:solidFill>
                <a:effectLst/>
                <a:latin typeface="ff1"/>
              </a:rPr>
              <a:t>    </a:t>
            </a:r>
          </a:p>
          <a:p>
            <a:pPr algn="l"/>
            <a:r>
              <a:rPr lang="ru-RU" b="0" i="0" dirty="0">
                <a:solidFill>
                  <a:srgbClr val="000000"/>
                </a:solidFill>
                <a:effectLst/>
                <a:latin typeface="ff1"/>
              </a:rPr>
              <a:t>Кодирование –</a:t>
            </a:r>
            <a:r>
              <a:rPr lang="ru-RU" b="0" i="0" dirty="0">
                <a:solidFill>
                  <a:srgbClr val="000000"/>
                </a:solidFill>
                <a:effectLst/>
                <a:latin typeface="ff2"/>
              </a:rPr>
              <a:t> </a:t>
            </a:r>
            <a:r>
              <a:rPr lang="ru-RU" b="0" i="0" dirty="0">
                <a:solidFill>
                  <a:srgbClr val="000000"/>
                </a:solidFill>
                <a:effectLst/>
                <a:latin typeface="ff1"/>
              </a:rPr>
              <a:t>перевод информации, представленной сообщением в </a:t>
            </a:r>
          </a:p>
          <a:p>
            <a:pPr marL="114300" indent="0" algn="l">
              <a:buNone/>
            </a:pPr>
            <a:r>
              <a:rPr lang="ru-RU" b="0" i="0" dirty="0">
                <a:solidFill>
                  <a:srgbClr val="000000"/>
                </a:solidFill>
                <a:effectLst/>
                <a:latin typeface="ff1"/>
              </a:rPr>
              <a:t>           первичном алфавите, в последовательность кодов. </a:t>
            </a:r>
          </a:p>
          <a:p>
            <a:pPr algn="l"/>
            <a:endParaRPr lang="ru-RU" b="0" i="0" dirty="0">
              <a:solidFill>
                <a:srgbClr val="000000"/>
              </a:solidFill>
              <a:effectLst/>
              <a:latin typeface="ff1"/>
            </a:endParaRPr>
          </a:p>
          <a:p>
            <a:pPr algn="l"/>
            <a:r>
              <a:rPr lang="ru-RU" b="0" i="0" dirty="0">
                <a:solidFill>
                  <a:srgbClr val="000000"/>
                </a:solidFill>
                <a:effectLst/>
                <a:latin typeface="ff1"/>
              </a:rPr>
              <a:t>Декодирование –</a:t>
            </a:r>
            <a:r>
              <a:rPr lang="ru-RU" b="0" i="0" dirty="0">
                <a:solidFill>
                  <a:srgbClr val="000000"/>
                </a:solidFill>
                <a:effectLst/>
                <a:latin typeface="ff2"/>
              </a:rPr>
              <a:t> </a:t>
            </a:r>
            <a:r>
              <a:rPr lang="ru-RU" b="0" i="0" dirty="0">
                <a:solidFill>
                  <a:srgbClr val="000000"/>
                </a:solidFill>
                <a:effectLst/>
                <a:latin typeface="ff1"/>
              </a:rPr>
              <a:t>операция обратная кодированию.</a:t>
            </a:r>
          </a:p>
          <a:p>
            <a:pPr marL="114300" indent="0" algn="l">
              <a:buNone/>
            </a:pPr>
            <a:r>
              <a:rPr lang="ru-RU" b="0" i="0" dirty="0">
                <a:solidFill>
                  <a:srgbClr val="000000"/>
                </a:solidFill>
                <a:effectLst/>
                <a:latin typeface="ff1"/>
              </a:rPr>
              <a:t> </a:t>
            </a:r>
          </a:p>
          <a:p>
            <a:pPr algn="l"/>
            <a:r>
              <a:rPr lang="ru-RU" b="0" i="0" dirty="0">
                <a:solidFill>
                  <a:srgbClr val="000000"/>
                </a:solidFill>
                <a:effectLst/>
                <a:latin typeface="ff1"/>
              </a:rPr>
              <a:t>Кодер –</a:t>
            </a:r>
            <a:r>
              <a:rPr lang="ru-RU" b="0" i="0" dirty="0">
                <a:solidFill>
                  <a:srgbClr val="000000"/>
                </a:solidFill>
                <a:effectLst/>
                <a:latin typeface="ff2"/>
              </a:rPr>
              <a:t> </a:t>
            </a:r>
            <a:r>
              <a:rPr lang="ru-RU" b="0" i="0" dirty="0">
                <a:solidFill>
                  <a:srgbClr val="000000"/>
                </a:solidFill>
                <a:effectLst/>
                <a:latin typeface="ff1"/>
              </a:rPr>
              <a:t>устройство, обеспечивающее выполнение</a:t>
            </a:r>
            <a:r>
              <a:rPr lang="ru-RU" b="0" i="0" dirty="0">
                <a:solidFill>
                  <a:srgbClr val="000000"/>
                </a:solidFill>
                <a:effectLst/>
                <a:latin typeface="ff2"/>
              </a:rPr>
              <a:t> </a:t>
            </a:r>
            <a:r>
              <a:rPr lang="ru-RU" b="0" i="0" dirty="0">
                <a:solidFill>
                  <a:srgbClr val="000000"/>
                </a:solidFill>
                <a:effectLst/>
                <a:latin typeface="ff1"/>
              </a:rPr>
              <a:t>операции кодирования. </a:t>
            </a:r>
          </a:p>
          <a:p>
            <a:pPr algn="l"/>
            <a:endParaRPr lang="ru-RU" b="0" i="0" dirty="0">
              <a:solidFill>
                <a:srgbClr val="000000"/>
              </a:solidFill>
              <a:effectLst/>
              <a:latin typeface="ff1"/>
            </a:endParaRPr>
          </a:p>
          <a:p>
            <a:pPr algn="l"/>
            <a:r>
              <a:rPr lang="ru-RU" b="0" i="0" dirty="0">
                <a:solidFill>
                  <a:srgbClr val="000000"/>
                </a:solidFill>
                <a:effectLst/>
                <a:latin typeface="ff1"/>
              </a:rPr>
              <a:t>Декодер –</a:t>
            </a:r>
            <a:r>
              <a:rPr lang="ru-RU" b="0" i="0" dirty="0">
                <a:solidFill>
                  <a:srgbClr val="000000"/>
                </a:solidFill>
                <a:effectLst/>
                <a:latin typeface="ff2"/>
              </a:rPr>
              <a:t> </a:t>
            </a:r>
            <a:r>
              <a:rPr lang="ru-RU" b="0" i="0" dirty="0">
                <a:solidFill>
                  <a:srgbClr val="000000"/>
                </a:solidFill>
                <a:effectLst/>
                <a:latin typeface="ff1"/>
              </a:rPr>
              <a:t>устройство, производящее декодирование.</a:t>
            </a:r>
            <a:r>
              <a:rPr lang="ru-RU" b="0" i="0" dirty="0">
                <a:solidFill>
                  <a:srgbClr val="000000"/>
                </a:solidFill>
                <a:effectLst/>
                <a:latin typeface="ff2"/>
              </a:rPr>
              <a:t> </a:t>
            </a:r>
            <a:endParaRPr lang="ru-RU" b="0" i="0" dirty="0">
              <a:solidFill>
                <a:srgbClr val="000000"/>
              </a:solidFill>
              <a:effectLst/>
              <a:latin typeface="ff1"/>
            </a:endParaRPr>
          </a:p>
          <a:p>
            <a:pPr marL="0" lvl="0" indent="0" algn="l" rtl="0">
              <a:spcBef>
                <a:spcPts val="1200"/>
              </a:spcBef>
              <a:spcAft>
                <a:spcPts val="1200"/>
              </a:spcAft>
              <a:buNone/>
            </a:pPr>
            <a:endParaRPr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9"/>
          <p:cNvSpPr txBox="1">
            <a:spLocks noGrp="1"/>
          </p:cNvSpPr>
          <p:nvPr>
            <p:ph type="title"/>
          </p:nvPr>
        </p:nvSpPr>
        <p:spPr>
          <a:xfrm>
            <a:off x="1932272" y="909103"/>
            <a:ext cx="5279454"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dirty="0"/>
              <a:t>Эффективное кодирование</a:t>
            </a:r>
            <a:endParaRPr dirty="0"/>
          </a:p>
        </p:txBody>
      </p:sp>
      <p:sp>
        <p:nvSpPr>
          <p:cNvPr id="279" name="Google Shape;279;p39"/>
          <p:cNvSpPr txBox="1">
            <a:spLocks noGrp="1"/>
          </p:cNvSpPr>
          <p:nvPr>
            <p:ph type="subTitle" idx="1"/>
          </p:nvPr>
        </p:nvSpPr>
        <p:spPr>
          <a:xfrm>
            <a:off x="674556" y="1849016"/>
            <a:ext cx="7794886" cy="2385381"/>
          </a:xfrm>
          <a:prstGeom prst="rect">
            <a:avLst/>
          </a:prstGeom>
        </p:spPr>
        <p:txBody>
          <a:bodyPr spcFirstLastPara="1" wrap="square" lIns="91425" tIns="91425" rIns="91425" bIns="91425" anchor="t" anchorCtr="0">
            <a:noAutofit/>
          </a:bodyPr>
          <a:lstStyle/>
          <a:p>
            <a:pPr marL="114300" indent="0" algn="l"/>
            <a:r>
              <a:rPr lang="ru-RU" b="0" i="0" dirty="0">
                <a:solidFill>
                  <a:srgbClr val="000000"/>
                </a:solidFill>
                <a:effectLst/>
                <a:latin typeface="ff1"/>
              </a:rPr>
              <a:t>Этот вид кодирования используется для уменьшения объемов информации на носителе </a:t>
            </a:r>
            <a:r>
              <a:rPr lang="ru-RU" b="0" i="0" dirty="0">
                <a:solidFill>
                  <a:srgbClr val="000000"/>
                </a:solidFill>
                <a:effectLst/>
                <a:latin typeface="ff2"/>
              </a:rPr>
              <a:t>- </a:t>
            </a:r>
            <a:r>
              <a:rPr lang="ru-RU" b="0" i="0" dirty="0">
                <a:solidFill>
                  <a:srgbClr val="000000"/>
                </a:solidFill>
                <a:effectLst/>
                <a:latin typeface="ff1"/>
              </a:rPr>
              <a:t>сигнале. Для кодирования символов исходного алфавита используют двоичные коды переменной длины: чем больше частота символа, тем короче его код.</a:t>
            </a:r>
          </a:p>
          <a:p>
            <a:pPr marL="0" lvl="0" indent="0" algn="ctr" rtl="0">
              <a:spcBef>
                <a:spcPts val="0"/>
              </a:spcBef>
              <a:spcAft>
                <a:spcPts val="1200"/>
              </a:spcAft>
              <a:buNone/>
            </a:pPr>
            <a:endParaRPr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7"/>
          <p:cNvSpPr txBox="1">
            <a:spLocks noGrp="1"/>
          </p:cNvSpPr>
          <p:nvPr>
            <p:ph type="title"/>
          </p:nvPr>
        </p:nvSpPr>
        <p:spPr>
          <a:xfrm>
            <a:off x="623309" y="505353"/>
            <a:ext cx="702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b="0" i="0" dirty="0">
                <a:solidFill>
                  <a:srgbClr val="000000"/>
                </a:solidFill>
                <a:effectLst/>
                <a:latin typeface="ff1"/>
              </a:rPr>
              <a:t>Теоремы Шеннона для канала с шумами</a:t>
            </a:r>
            <a:endParaRPr dirty="0"/>
          </a:p>
        </p:txBody>
      </p:sp>
      <p:sp>
        <p:nvSpPr>
          <p:cNvPr id="4" name="Текст 2">
            <a:extLst>
              <a:ext uri="{FF2B5EF4-FFF2-40B4-BE49-F238E27FC236}">
                <a16:creationId xmlns:a16="http://schemas.microsoft.com/office/drawing/2014/main" id="{95D09517-CC53-455B-A28C-1A61E9E0BC42}"/>
              </a:ext>
            </a:extLst>
          </p:cNvPr>
          <p:cNvSpPr>
            <a:spLocks noGrp="1"/>
          </p:cNvSpPr>
          <p:nvPr>
            <p:ph type="body" idx="1"/>
          </p:nvPr>
        </p:nvSpPr>
        <p:spPr>
          <a:xfrm>
            <a:off x="282904" y="1167994"/>
            <a:ext cx="8126578" cy="3295800"/>
          </a:xfrm>
        </p:spPr>
        <p:txBody>
          <a:bodyPr/>
          <a:lstStyle/>
          <a:p>
            <a:pPr marL="114300" indent="0">
              <a:buNone/>
            </a:pPr>
            <a:r>
              <a:rPr lang="ru-RU" b="0" i="0" dirty="0">
                <a:solidFill>
                  <a:srgbClr val="000000"/>
                </a:solidFill>
                <a:effectLst/>
                <a:latin typeface="ff3"/>
              </a:rPr>
              <a:t>  </a:t>
            </a:r>
            <a:r>
              <a:rPr lang="ru-RU" sz="1400" b="0" i="0" dirty="0">
                <a:solidFill>
                  <a:srgbClr val="000000"/>
                </a:solidFill>
                <a:effectLst/>
                <a:latin typeface="ff3"/>
              </a:rPr>
              <a:t>Теоремы Шеннона для канала с шумами</a:t>
            </a:r>
            <a:r>
              <a:rPr lang="ru-RU" sz="1400" b="0" i="0" dirty="0">
                <a:solidFill>
                  <a:srgbClr val="000000"/>
                </a:solidFill>
                <a:effectLst/>
                <a:latin typeface="ff2"/>
              </a:rPr>
              <a:t> (</a:t>
            </a:r>
            <a:r>
              <a:rPr lang="ru-RU" sz="1400" b="0" i="0" dirty="0">
                <a:solidFill>
                  <a:srgbClr val="000000"/>
                </a:solidFill>
                <a:effectLst/>
                <a:latin typeface="ff3"/>
              </a:rPr>
              <a:t>теоремы Шеннона для  передачи по каналу с шумами</a:t>
            </a:r>
            <a:r>
              <a:rPr lang="ru-RU" sz="1400" b="0" i="0" dirty="0">
                <a:solidFill>
                  <a:srgbClr val="000000"/>
                </a:solidFill>
                <a:effectLst/>
                <a:latin typeface="ff1"/>
              </a:rPr>
              <a:t>) связывают пропускную</a:t>
            </a:r>
            <a:r>
              <a:rPr lang="en-US" sz="1400" b="0" i="0" dirty="0">
                <a:solidFill>
                  <a:srgbClr val="000000"/>
                </a:solidFill>
                <a:effectLst/>
                <a:latin typeface="ff1"/>
              </a:rPr>
              <a:t> </a:t>
            </a:r>
            <a:r>
              <a:rPr lang="ru-RU" sz="1400" b="0" i="0" dirty="0">
                <a:solidFill>
                  <a:srgbClr val="000000"/>
                </a:solidFill>
                <a:effectLst/>
                <a:latin typeface="ff1"/>
              </a:rPr>
              <a:t>способность канала передачи информации и существование кода, который возможно использовать для передачи информации по каналу с ошибкой, стремящейся к нулю (при увеличении длины блока)</a:t>
            </a:r>
          </a:p>
          <a:p>
            <a:endParaRPr lang="ru-RU" sz="1400" dirty="0">
              <a:solidFill>
                <a:srgbClr val="000000"/>
              </a:solidFill>
              <a:latin typeface="ff1"/>
            </a:endParaRPr>
          </a:p>
          <a:p>
            <a:pPr algn="l">
              <a:buFont typeface="Courier New" panose="02070309020205020404" pitchFamily="49" charset="0"/>
              <a:buChar char="o"/>
            </a:pPr>
            <a:r>
              <a:rPr lang="en-US" sz="1400" dirty="0">
                <a:solidFill>
                  <a:srgbClr val="000000"/>
                </a:solidFill>
                <a:latin typeface="ff1"/>
              </a:rPr>
              <a:t>  </a:t>
            </a:r>
            <a:r>
              <a:rPr lang="ru-RU" sz="1400" b="0" i="0" dirty="0">
                <a:solidFill>
                  <a:srgbClr val="000000"/>
                </a:solidFill>
                <a:effectLst/>
                <a:latin typeface="ff1"/>
              </a:rPr>
              <a:t>Формулировка теоремы</a:t>
            </a:r>
            <a:r>
              <a:rPr lang="en-US" sz="1400" b="0" i="0" dirty="0">
                <a:solidFill>
                  <a:srgbClr val="000000"/>
                </a:solidFill>
                <a:effectLst/>
                <a:latin typeface="ff1"/>
              </a:rPr>
              <a:t>:</a:t>
            </a:r>
            <a:r>
              <a:rPr lang="ru-RU" sz="1400" b="0" i="0" dirty="0">
                <a:solidFill>
                  <a:srgbClr val="000000"/>
                </a:solidFill>
                <a:effectLst/>
                <a:latin typeface="ff2"/>
              </a:rPr>
              <a:t> </a:t>
            </a:r>
            <a:endParaRPr lang="en-US" sz="1400" b="0" i="0" dirty="0">
              <a:solidFill>
                <a:srgbClr val="000000"/>
              </a:solidFill>
              <a:effectLst/>
              <a:latin typeface="ff2"/>
            </a:endParaRPr>
          </a:p>
          <a:p>
            <a:pPr algn="l">
              <a:buFont typeface="Courier New" panose="02070309020205020404" pitchFamily="49" charset="0"/>
              <a:buChar char="o"/>
            </a:pPr>
            <a:endParaRPr lang="ru-RU" sz="1400" b="0" i="0" dirty="0">
              <a:solidFill>
                <a:srgbClr val="000000"/>
              </a:solidFill>
              <a:effectLst/>
              <a:latin typeface="ff1"/>
            </a:endParaRPr>
          </a:p>
          <a:p>
            <a:pPr algn="l"/>
            <a:r>
              <a:rPr lang="ru-RU" sz="1400" b="0" i="0" dirty="0">
                <a:solidFill>
                  <a:srgbClr val="000000"/>
                </a:solidFill>
                <a:effectLst/>
                <a:latin typeface="ff2"/>
              </a:rPr>
              <a:t>K </a:t>
            </a:r>
            <a:r>
              <a:rPr lang="ru-RU" sz="1400" b="0" i="0" dirty="0">
                <a:solidFill>
                  <a:srgbClr val="000000"/>
                </a:solidFill>
                <a:effectLst/>
                <a:latin typeface="ff1"/>
              </a:rPr>
              <a:t>—</a:t>
            </a:r>
            <a:r>
              <a:rPr lang="ru-RU" sz="1400" b="0" i="0" dirty="0">
                <a:solidFill>
                  <a:srgbClr val="000000"/>
                </a:solidFill>
                <a:effectLst/>
                <a:latin typeface="ff2"/>
              </a:rPr>
              <a:t> </a:t>
            </a:r>
            <a:r>
              <a:rPr lang="ru-RU" sz="1400" b="0" i="0" dirty="0">
                <a:solidFill>
                  <a:srgbClr val="000000"/>
                </a:solidFill>
                <a:effectLst/>
                <a:latin typeface="ff1"/>
              </a:rPr>
              <a:t>длина блока, генерируемого источником</a:t>
            </a:r>
            <a:endParaRPr lang="en-US" sz="1400" b="0" i="0" dirty="0">
              <a:solidFill>
                <a:srgbClr val="000000"/>
              </a:solidFill>
              <a:effectLst/>
              <a:latin typeface="ff1"/>
            </a:endParaRPr>
          </a:p>
          <a:p>
            <a:pPr marL="114300" indent="0" algn="l">
              <a:buNone/>
            </a:pPr>
            <a:r>
              <a:rPr lang="ru-RU" sz="1400" b="0" i="0" dirty="0">
                <a:solidFill>
                  <a:srgbClr val="000000"/>
                </a:solidFill>
                <a:effectLst/>
                <a:latin typeface="ff2"/>
              </a:rPr>
              <a:t> </a:t>
            </a:r>
          </a:p>
          <a:p>
            <a:pPr algn="l"/>
            <a:r>
              <a:rPr lang="ru-RU" sz="1400" b="0" i="0" dirty="0">
                <a:solidFill>
                  <a:srgbClr val="000000"/>
                </a:solidFill>
                <a:effectLst/>
                <a:latin typeface="ff2"/>
              </a:rPr>
              <a:t>L </a:t>
            </a:r>
            <a:r>
              <a:rPr lang="ru-RU" sz="1400" b="0" i="0" dirty="0">
                <a:solidFill>
                  <a:srgbClr val="000000"/>
                </a:solidFill>
                <a:effectLst/>
                <a:latin typeface="ff1"/>
              </a:rPr>
              <a:t>—</a:t>
            </a:r>
            <a:r>
              <a:rPr lang="ru-RU" sz="1400" b="0" i="0" dirty="0">
                <a:solidFill>
                  <a:srgbClr val="000000"/>
                </a:solidFill>
                <a:effectLst/>
                <a:latin typeface="ff2"/>
              </a:rPr>
              <a:t> </a:t>
            </a:r>
            <a:r>
              <a:rPr lang="ru-RU" sz="1400" b="0" i="0" dirty="0">
                <a:solidFill>
                  <a:srgbClr val="000000"/>
                </a:solidFill>
                <a:effectLst/>
                <a:latin typeface="ff1"/>
              </a:rPr>
              <a:t>длина блока, который будет передан по каналу (после кодирования)</a:t>
            </a:r>
            <a:r>
              <a:rPr lang="ru-RU" sz="1400" b="0" i="0" dirty="0">
                <a:solidFill>
                  <a:srgbClr val="000000"/>
                </a:solidFill>
                <a:effectLst/>
                <a:latin typeface="ff2"/>
              </a:rPr>
              <a:t> </a:t>
            </a:r>
            <a:endParaRPr lang="en-US" sz="1400" b="0" i="0" dirty="0">
              <a:solidFill>
                <a:srgbClr val="000000"/>
              </a:solidFill>
              <a:effectLst/>
              <a:latin typeface="ff2"/>
            </a:endParaRPr>
          </a:p>
          <a:p>
            <a:pPr algn="l"/>
            <a:endParaRPr lang="ru-RU" sz="1400" b="0" i="0" dirty="0">
              <a:solidFill>
                <a:srgbClr val="000000"/>
              </a:solidFill>
              <a:effectLst/>
              <a:latin typeface="ff2"/>
            </a:endParaRPr>
          </a:p>
          <a:p>
            <a:pPr algn="l"/>
            <a:r>
              <a:rPr lang="ru-RU" sz="1400" b="0" i="0" dirty="0">
                <a:solidFill>
                  <a:srgbClr val="000000"/>
                </a:solidFill>
                <a:effectLst/>
                <a:latin typeface="ff2"/>
              </a:rPr>
              <a:t>R </a:t>
            </a:r>
            <a:r>
              <a:rPr lang="ru-RU" sz="1400" b="0" i="0" dirty="0">
                <a:solidFill>
                  <a:srgbClr val="000000"/>
                </a:solidFill>
                <a:effectLst/>
                <a:latin typeface="ff1"/>
              </a:rPr>
              <a:t>—</a:t>
            </a:r>
            <a:r>
              <a:rPr lang="ru-RU" sz="1400" b="0" i="0" dirty="0">
                <a:solidFill>
                  <a:srgbClr val="000000"/>
                </a:solidFill>
                <a:effectLst/>
                <a:latin typeface="ff2"/>
              </a:rPr>
              <a:t> </a:t>
            </a:r>
            <a:r>
              <a:rPr lang="ru-RU" sz="1400" b="0" i="0" dirty="0">
                <a:solidFill>
                  <a:srgbClr val="000000"/>
                </a:solidFill>
                <a:effectLst/>
                <a:latin typeface="ff1"/>
              </a:rPr>
              <a:t>скорость передачи сообщений (производительность источника)</a:t>
            </a:r>
            <a:r>
              <a:rPr lang="ru-RU" sz="1400" b="0" i="0" dirty="0">
                <a:solidFill>
                  <a:srgbClr val="000000"/>
                </a:solidFill>
                <a:effectLst/>
                <a:latin typeface="ff2"/>
              </a:rPr>
              <a:t> </a:t>
            </a:r>
            <a:endParaRPr lang="en-US" sz="1400" b="0" i="0" dirty="0">
              <a:solidFill>
                <a:srgbClr val="000000"/>
              </a:solidFill>
              <a:effectLst/>
              <a:latin typeface="ff2"/>
            </a:endParaRPr>
          </a:p>
          <a:p>
            <a:pPr algn="l"/>
            <a:endParaRPr lang="ru-RU" sz="1400" b="0" i="0" dirty="0">
              <a:solidFill>
                <a:srgbClr val="000000"/>
              </a:solidFill>
              <a:effectLst/>
              <a:latin typeface="ff2"/>
            </a:endParaRPr>
          </a:p>
          <a:p>
            <a:pPr algn="l"/>
            <a:r>
              <a:rPr lang="ru-RU" sz="1400" b="0" i="0" dirty="0">
                <a:solidFill>
                  <a:srgbClr val="000000"/>
                </a:solidFill>
                <a:effectLst/>
                <a:latin typeface="ff2"/>
              </a:rPr>
              <a:t>C</a:t>
            </a:r>
            <a:r>
              <a:rPr lang="ru-RU" sz="1400" b="0" i="0" dirty="0">
                <a:solidFill>
                  <a:srgbClr val="000000"/>
                </a:solidFill>
                <a:effectLst/>
                <a:latin typeface="ff1"/>
              </a:rPr>
              <a:t>—</a:t>
            </a:r>
            <a:r>
              <a:rPr lang="ru-RU" sz="1400" b="0" i="0" dirty="0">
                <a:solidFill>
                  <a:srgbClr val="000000"/>
                </a:solidFill>
                <a:effectLst/>
                <a:latin typeface="ff2"/>
              </a:rPr>
              <a:t> </a:t>
            </a:r>
            <a:r>
              <a:rPr lang="ru-RU" sz="1400" b="0" i="0" dirty="0">
                <a:solidFill>
                  <a:srgbClr val="000000"/>
                </a:solidFill>
                <a:effectLst/>
                <a:latin typeface="ff1"/>
              </a:rPr>
              <a:t>пропускная способность канала, определяемая как максимум</a:t>
            </a:r>
            <a:r>
              <a:rPr lang="ru-RU" sz="1400" b="0" i="0" dirty="0">
                <a:solidFill>
                  <a:srgbClr val="000000"/>
                </a:solidFill>
                <a:effectLst/>
                <a:latin typeface="ff2"/>
              </a:rPr>
              <a:t> </a:t>
            </a:r>
            <a:r>
              <a:rPr lang="ru-RU" sz="1400" b="0" i="0" dirty="0">
                <a:solidFill>
                  <a:srgbClr val="000000"/>
                </a:solidFill>
                <a:effectLst/>
                <a:latin typeface="ff1"/>
              </a:rPr>
              <a:t>взаимной </a:t>
            </a:r>
            <a:endParaRPr lang="ru-RU" sz="1400" b="0" i="0" dirty="0">
              <a:solidFill>
                <a:srgbClr val="000000"/>
              </a:solidFill>
              <a:effectLst/>
              <a:latin typeface="ff2"/>
            </a:endParaRPr>
          </a:p>
          <a:p>
            <a:pPr marL="114300" indent="0" algn="l">
              <a:buNone/>
            </a:pPr>
            <a:r>
              <a:rPr lang="en-US" sz="1400" b="0" i="0" dirty="0">
                <a:solidFill>
                  <a:srgbClr val="000000"/>
                </a:solidFill>
                <a:effectLst/>
                <a:latin typeface="ff1"/>
              </a:rPr>
              <a:t>           </a:t>
            </a:r>
            <a:r>
              <a:rPr lang="ru-RU" sz="1400" b="0" i="0" dirty="0">
                <a:solidFill>
                  <a:srgbClr val="000000"/>
                </a:solidFill>
                <a:effectLst/>
                <a:latin typeface="ff1"/>
              </a:rPr>
              <a:t>информации</a:t>
            </a:r>
            <a:r>
              <a:rPr lang="ru-RU" sz="1400" b="0" i="0" dirty="0">
                <a:solidFill>
                  <a:srgbClr val="000000"/>
                </a:solidFill>
                <a:effectLst/>
                <a:latin typeface="ff2"/>
              </a:rPr>
              <a:t> </a:t>
            </a:r>
            <a:r>
              <a:rPr lang="ru-RU" sz="1400" b="0" i="0" dirty="0">
                <a:solidFill>
                  <a:srgbClr val="000000"/>
                </a:solidFill>
                <a:effectLst/>
                <a:latin typeface="ff1"/>
              </a:rPr>
              <a:t>на входе и выходе канала (</a:t>
            </a:r>
            <a:r>
              <a:rPr lang="ru-RU" sz="1400" b="0" i="0" dirty="0">
                <a:solidFill>
                  <a:srgbClr val="000000"/>
                </a:solidFill>
                <a:effectLst/>
                <a:latin typeface="ff2"/>
              </a:rPr>
              <a:t>X </a:t>
            </a:r>
            <a:r>
              <a:rPr lang="ru-RU" sz="1400" b="0" i="0" dirty="0">
                <a:solidFill>
                  <a:srgbClr val="000000"/>
                </a:solidFill>
                <a:effectLst/>
                <a:latin typeface="ff1"/>
              </a:rPr>
              <a:t>и</a:t>
            </a:r>
            <a:r>
              <a:rPr lang="ru-RU" sz="1400" b="0" i="0" dirty="0">
                <a:solidFill>
                  <a:srgbClr val="000000"/>
                </a:solidFill>
                <a:effectLst/>
                <a:latin typeface="ff2"/>
              </a:rPr>
              <a:t> Y </a:t>
            </a:r>
            <a:r>
              <a:rPr lang="ru-RU" sz="1400" b="0" i="0" dirty="0">
                <a:solidFill>
                  <a:srgbClr val="000000"/>
                </a:solidFill>
                <a:effectLst/>
                <a:latin typeface="ff1"/>
              </a:rPr>
              <a:t>—</a:t>
            </a:r>
            <a:r>
              <a:rPr lang="ru-RU" sz="1400" b="0" i="0" dirty="0">
                <a:solidFill>
                  <a:srgbClr val="000000"/>
                </a:solidFill>
                <a:effectLst/>
                <a:latin typeface="ff2"/>
              </a:rPr>
              <a:t> </a:t>
            </a:r>
            <a:r>
              <a:rPr lang="ru-RU" sz="1400" b="0" i="0" dirty="0">
                <a:solidFill>
                  <a:srgbClr val="000000"/>
                </a:solidFill>
                <a:effectLst/>
                <a:latin typeface="ff1"/>
              </a:rPr>
              <a:t>представление входа и выхода </a:t>
            </a:r>
          </a:p>
          <a:p>
            <a:pPr marL="114300" indent="0" algn="l">
              <a:buNone/>
            </a:pPr>
            <a:r>
              <a:rPr lang="en-US" sz="1400" b="0" i="0" dirty="0">
                <a:solidFill>
                  <a:srgbClr val="000000"/>
                </a:solidFill>
                <a:effectLst/>
                <a:latin typeface="ff1"/>
              </a:rPr>
              <a:t>           </a:t>
            </a:r>
            <a:r>
              <a:rPr lang="ru-RU" sz="1400" b="0" i="0" dirty="0">
                <a:solidFill>
                  <a:srgbClr val="000000"/>
                </a:solidFill>
                <a:effectLst/>
                <a:latin typeface="ff1"/>
              </a:rPr>
              <a:t>канала как</a:t>
            </a:r>
            <a:r>
              <a:rPr lang="ru-RU" sz="1400" b="0" i="0" dirty="0">
                <a:solidFill>
                  <a:srgbClr val="000000"/>
                </a:solidFill>
                <a:effectLst/>
                <a:latin typeface="ff2"/>
              </a:rPr>
              <a:t> </a:t>
            </a:r>
            <a:r>
              <a:rPr lang="ru-RU" sz="1400" b="0" i="0" dirty="0">
                <a:solidFill>
                  <a:srgbClr val="000000"/>
                </a:solidFill>
                <a:effectLst/>
                <a:latin typeface="ff1"/>
              </a:rPr>
              <a:t>случайных</a:t>
            </a:r>
            <a:r>
              <a:rPr lang="ru-RU" sz="1400" b="0" i="0" dirty="0">
                <a:solidFill>
                  <a:srgbClr val="000000"/>
                </a:solidFill>
                <a:effectLst/>
                <a:latin typeface="ff2"/>
              </a:rPr>
              <a:t> </a:t>
            </a:r>
            <a:r>
              <a:rPr lang="ru-RU" sz="1400" b="0" i="0" dirty="0">
                <a:solidFill>
                  <a:srgbClr val="000000"/>
                </a:solidFill>
                <a:effectLst/>
                <a:latin typeface="ff1"/>
              </a:rPr>
              <a:t>величин)</a:t>
            </a:r>
          </a:p>
          <a:p>
            <a:pPr algn="l"/>
            <a:endParaRPr lang="ru-RU" b="0" i="0" dirty="0">
              <a:solidFill>
                <a:srgbClr val="000000"/>
              </a:solidFill>
              <a:effectLst/>
              <a:latin typeface="ff1"/>
            </a:endParaRPr>
          </a:p>
        </p:txBody>
      </p:sp>
    </p:spTree>
    <p:extLst>
      <p:ext uri="{BB962C8B-B14F-4D97-AF65-F5344CB8AC3E}">
        <p14:creationId xmlns:p14="http://schemas.microsoft.com/office/powerpoint/2010/main" val="173467404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2" name="Google Shape;262;p38"/>
          <p:cNvSpPr txBox="1">
            <a:spLocks noGrp="1"/>
          </p:cNvSpPr>
          <p:nvPr>
            <p:ph type="subTitle" idx="3"/>
          </p:nvPr>
        </p:nvSpPr>
        <p:spPr>
          <a:xfrm>
            <a:off x="412150" y="481384"/>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dirty="0"/>
              <a:t>Прямая теорема</a:t>
            </a:r>
            <a:endParaRPr dirty="0"/>
          </a:p>
        </p:txBody>
      </p:sp>
      <p:sp>
        <p:nvSpPr>
          <p:cNvPr id="263" name="Google Shape;263;p38"/>
          <p:cNvSpPr txBox="1">
            <a:spLocks noGrp="1"/>
          </p:cNvSpPr>
          <p:nvPr>
            <p:ph type="subTitle" idx="1"/>
          </p:nvPr>
        </p:nvSpPr>
        <p:spPr>
          <a:xfrm>
            <a:off x="295732" y="2571749"/>
            <a:ext cx="3018738"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dirty="0"/>
              <a:t>Обратная теорема</a:t>
            </a:r>
            <a:endParaRPr dirty="0"/>
          </a:p>
        </p:txBody>
      </p:sp>
      <p:sp>
        <p:nvSpPr>
          <p:cNvPr id="264" name="Google Shape;264;p38"/>
          <p:cNvSpPr txBox="1">
            <a:spLocks noGrp="1"/>
          </p:cNvSpPr>
          <p:nvPr>
            <p:ph type="subTitle" idx="2"/>
          </p:nvPr>
        </p:nvSpPr>
        <p:spPr>
          <a:xfrm>
            <a:off x="146114" y="3049213"/>
            <a:ext cx="8851772" cy="1290073"/>
          </a:xfrm>
          <a:prstGeom prst="rect">
            <a:avLst/>
          </a:prstGeom>
        </p:spPr>
        <p:txBody>
          <a:bodyPr spcFirstLastPara="1" wrap="square" lIns="91425" tIns="91425" rIns="91425" bIns="91425" anchor="t" anchorCtr="0">
            <a:noAutofit/>
          </a:bodyPr>
          <a:lstStyle/>
          <a:p>
            <a:pPr algn="l"/>
            <a:r>
              <a:rPr lang="ru-RU" sz="1800" b="0" i="0" dirty="0">
                <a:solidFill>
                  <a:srgbClr val="000000"/>
                </a:solidFill>
                <a:effectLst/>
                <a:latin typeface="ff1"/>
              </a:rPr>
              <a:t>Если скорость передачи больше пропускной способности, то есть</a:t>
            </a:r>
            <a:r>
              <a:rPr lang="ru-RU" sz="1800" b="0" i="0" dirty="0">
                <a:solidFill>
                  <a:srgbClr val="000000"/>
                </a:solidFill>
                <a:effectLst/>
                <a:latin typeface="ff2"/>
              </a:rPr>
              <a:t> </a:t>
            </a:r>
            <a:r>
              <a:rPr lang="ru-RU" sz="1800" b="0" i="0" dirty="0">
                <a:solidFill>
                  <a:srgbClr val="000000"/>
                </a:solidFill>
                <a:effectLst/>
                <a:latin typeface="ff1"/>
              </a:rPr>
              <a:t>, то не </a:t>
            </a:r>
          </a:p>
          <a:p>
            <a:pPr algn="l"/>
            <a:r>
              <a:rPr lang="ru-RU" sz="1800" b="0" i="0" dirty="0">
                <a:solidFill>
                  <a:srgbClr val="000000"/>
                </a:solidFill>
                <a:effectLst/>
                <a:latin typeface="ff1"/>
              </a:rPr>
              <a:t>существует таких способов передачи, при которых вероятность ошибки стремится </a:t>
            </a:r>
          </a:p>
          <a:p>
            <a:pPr algn="l"/>
            <a:r>
              <a:rPr lang="ru-RU" sz="1800" b="0" i="0" dirty="0">
                <a:solidFill>
                  <a:srgbClr val="000000"/>
                </a:solidFill>
                <a:effectLst/>
                <a:latin typeface="ff1"/>
              </a:rPr>
              <a:t>к нулю при увеличении длины передаваемого блока.</a:t>
            </a:r>
          </a:p>
          <a:p>
            <a:pPr marL="0" lvl="0" indent="0" algn="l" rtl="0">
              <a:spcBef>
                <a:spcPts val="0"/>
              </a:spcBef>
              <a:spcAft>
                <a:spcPts val="0"/>
              </a:spcAft>
              <a:buNone/>
            </a:pPr>
            <a:endParaRPr dirty="0"/>
          </a:p>
        </p:txBody>
      </p:sp>
      <p:sp>
        <p:nvSpPr>
          <p:cNvPr id="265" name="Google Shape;265;p38"/>
          <p:cNvSpPr txBox="1">
            <a:spLocks noGrp="1"/>
          </p:cNvSpPr>
          <p:nvPr>
            <p:ph type="subTitle" idx="4"/>
          </p:nvPr>
        </p:nvSpPr>
        <p:spPr>
          <a:xfrm>
            <a:off x="224773" y="958846"/>
            <a:ext cx="8469522" cy="1492441"/>
          </a:xfrm>
          <a:prstGeom prst="rect">
            <a:avLst/>
          </a:prstGeom>
        </p:spPr>
        <p:txBody>
          <a:bodyPr spcFirstLastPara="1" wrap="square" lIns="91425" tIns="91425" rIns="91425" bIns="91425" anchor="t" anchorCtr="0">
            <a:noAutofit/>
          </a:bodyPr>
          <a:lstStyle/>
          <a:p>
            <a:pPr algn="l"/>
            <a:r>
              <a:rPr lang="ru-RU" sz="1800" b="0" i="0" dirty="0">
                <a:solidFill>
                  <a:srgbClr val="000000"/>
                </a:solidFill>
                <a:effectLst/>
                <a:latin typeface="ff1"/>
              </a:rPr>
              <a:t>Если скорость передачи сообщений меньше пропускной способности канала </a:t>
            </a:r>
          </a:p>
          <a:p>
            <a:pPr algn="l"/>
            <a:r>
              <a:rPr lang="ru-RU" sz="1800" b="0" i="0" dirty="0">
                <a:solidFill>
                  <a:srgbClr val="000000"/>
                </a:solidFill>
                <a:effectLst/>
                <a:latin typeface="ff1"/>
              </a:rPr>
              <a:t>связи (</a:t>
            </a:r>
            <a:r>
              <a:rPr lang="ru-RU" sz="1800" b="0" i="0" dirty="0">
                <a:solidFill>
                  <a:srgbClr val="000000"/>
                </a:solidFill>
                <a:effectLst/>
                <a:latin typeface="ff2"/>
              </a:rPr>
              <a:t>R&lt;C</a:t>
            </a:r>
            <a:r>
              <a:rPr lang="ru-RU" sz="1800" b="0" i="0" dirty="0">
                <a:solidFill>
                  <a:srgbClr val="000000"/>
                </a:solidFill>
                <a:effectLst/>
                <a:latin typeface="ff1"/>
              </a:rPr>
              <a:t>), то существуют коды</a:t>
            </a:r>
            <a:r>
              <a:rPr lang="ru-RU" sz="1800" b="0" i="0" dirty="0">
                <a:solidFill>
                  <a:srgbClr val="000000"/>
                </a:solidFill>
                <a:effectLst/>
                <a:latin typeface="ff2"/>
              </a:rPr>
              <a:t> </a:t>
            </a:r>
            <a:r>
              <a:rPr lang="ru-RU" sz="1800" b="0" i="0" dirty="0">
                <a:solidFill>
                  <a:srgbClr val="000000"/>
                </a:solidFill>
                <a:effectLst/>
                <a:latin typeface="ff1"/>
              </a:rPr>
              <a:t>и методы декодирования такие, что средняя и </a:t>
            </a:r>
          </a:p>
          <a:p>
            <a:pPr algn="l"/>
            <a:r>
              <a:rPr lang="ru-RU" sz="1800" b="0" i="0" dirty="0">
                <a:solidFill>
                  <a:srgbClr val="000000"/>
                </a:solidFill>
                <a:effectLst/>
                <a:latin typeface="ff1"/>
              </a:rPr>
              <a:t>максимальная вероятности ошибки декодирования стремятся к нулю, когда длина </a:t>
            </a:r>
          </a:p>
          <a:p>
            <a:pPr algn="l"/>
            <a:r>
              <a:rPr lang="ru-RU" sz="1800" b="0" i="0" dirty="0">
                <a:solidFill>
                  <a:srgbClr val="000000"/>
                </a:solidFill>
                <a:effectLst/>
                <a:latin typeface="ff1"/>
              </a:rPr>
              <a:t>блока стремится к бесконечности.</a:t>
            </a:r>
          </a:p>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0"/>
          <p:cNvSpPr txBox="1">
            <a:spLocks noGrp="1"/>
          </p:cNvSpPr>
          <p:nvPr>
            <p:ph type="subTitle" idx="1"/>
          </p:nvPr>
        </p:nvSpPr>
        <p:spPr>
          <a:xfrm>
            <a:off x="386284" y="1182616"/>
            <a:ext cx="7491047" cy="3374393"/>
          </a:xfrm>
          <a:prstGeom prst="rect">
            <a:avLst/>
          </a:prstGeom>
        </p:spPr>
        <p:txBody>
          <a:bodyPr spcFirstLastPara="1" wrap="square" lIns="91425" tIns="91425" rIns="91425" bIns="91425" anchor="t" anchorCtr="0">
            <a:noAutofit/>
          </a:bodyPr>
          <a:lstStyle/>
          <a:p>
            <a:pPr marL="114300" indent="0" algn="l">
              <a:buNone/>
            </a:pPr>
            <a:r>
              <a:rPr lang="ru-RU" b="0" i="0" dirty="0">
                <a:solidFill>
                  <a:srgbClr val="000000"/>
                </a:solidFill>
                <a:effectLst/>
                <a:latin typeface="ff1"/>
              </a:rPr>
              <a:t>Под границей Шеннона (англ.</a:t>
            </a:r>
            <a:r>
              <a:rPr lang="ru-RU" b="0" i="0" dirty="0">
                <a:solidFill>
                  <a:srgbClr val="000000"/>
                </a:solidFill>
                <a:effectLst/>
                <a:latin typeface="ff2"/>
              </a:rPr>
              <a:t> </a:t>
            </a:r>
            <a:r>
              <a:rPr lang="ru-RU" b="0" i="0" dirty="0" err="1">
                <a:solidFill>
                  <a:srgbClr val="000000"/>
                </a:solidFill>
                <a:effectLst/>
                <a:latin typeface="ff6"/>
              </a:rPr>
              <a:t>Shannon</a:t>
            </a:r>
            <a:r>
              <a:rPr lang="ru-RU" b="0" i="0" dirty="0">
                <a:solidFill>
                  <a:srgbClr val="000000"/>
                </a:solidFill>
                <a:effectLst/>
                <a:latin typeface="ff6"/>
              </a:rPr>
              <a:t> </a:t>
            </a:r>
            <a:r>
              <a:rPr lang="ru-RU" b="0" i="0" dirty="0" err="1">
                <a:solidFill>
                  <a:srgbClr val="000000"/>
                </a:solidFill>
                <a:effectLst/>
                <a:latin typeface="ff6"/>
              </a:rPr>
              <a:t>limit</a:t>
            </a:r>
            <a:r>
              <a:rPr lang="ru-RU" b="0" i="0" dirty="0">
                <a:solidFill>
                  <a:srgbClr val="000000"/>
                </a:solidFill>
                <a:effectLst/>
                <a:latin typeface="ff1"/>
              </a:rPr>
              <a:t>) понимается максимальная </a:t>
            </a:r>
          </a:p>
          <a:p>
            <a:pPr marL="114300" indent="0" algn="l">
              <a:buNone/>
            </a:pPr>
            <a:r>
              <a:rPr lang="ru-RU" b="0" i="0" dirty="0">
                <a:solidFill>
                  <a:srgbClr val="000000"/>
                </a:solidFill>
                <a:effectLst/>
                <a:latin typeface="ff1"/>
              </a:rPr>
              <a:t>скорость передачи, для которой имеется возможность (выбрать сигнально</a:t>
            </a:r>
            <a:r>
              <a:rPr lang="ru-RU" b="0" i="0" dirty="0">
                <a:solidFill>
                  <a:srgbClr val="000000"/>
                </a:solidFill>
                <a:effectLst/>
                <a:latin typeface="ff2"/>
              </a:rPr>
              <a:t>-</a:t>
            </a:r>
            <a:endParaRPr lang="ru-RU" b="0" i="0" dirty="0">
              <a:solidFill>
                <a:srgbClr val="000000"/>
              </a:solidFill>
              <a:effectLst/>
              <a:latin typeface="ff1"/>
            </a:endParaRPr>
          </a:p>
          <a:p>
            <a:pPr marL="114300" indent="0" algn="l">
              <a:buNone/>
            </a:pPr>
            <a:r>
              <a:rPr lang="ru-RU" b="0" i="0" dirty="0">
                <a:solidFill>
                  <a:srgbClr val="000000"/>
                </a:solidFill>
                <a:effectLst/>
                <a:latin typeface="ff1"/>
              </a:rPr>
              <a:t>кодовую конструкцию) исправить ошибки в канале с заданным</a:t>
            </a:r>
            <a:r>
              <a:rPr lang="ru-RU" b="0" i="0" dirty="0">
                <a:solidFill>
                  <a:srgbClr val="000000"/>
                </a:solidFill>
                <a:effectLst/>
                <a:latin typeface="ff2"/>
              </a:rPr>
              <a:t> </a:t>
            </a:r>
            <a:r>
              <a:rPr lang="ru-RU" b="0" i="0" dirty="0">
                <a:solidFill>
                  <a:srgbClr val="000000"/>
                </a:solidFill>
                <a:effectLst/>
                <a:latin typeface="ff1"/>
              </a:rPr>
              <a:t>отношением </a:t>
            </a:r>
          </a:p>
          <a:p>
            <a:pPr marL="114300" indent="0" algn="l">
              <a:buNone/>
            </a:pPr>
            <a:r>
              <a:rPr lang="ru-RU" b="0" i="0" dirty="0">
                <a:solidFill>
                  <a:srgbClr val="000000"/>
                </a:solidFill>
                <a:effectLst/>
                <a:latin typeface="ff1"/>
              </a:rPr>
              <a:t>сигнал/шум.</a:t>
            </a:r>
          </a:p>
          <a:p>
            <a:pPr marL="114300" indent="0" algn="l">
              <a:buNone/>
            </a:pPr>
            <a:endParaRPr lang="ru-RU" dirty="0">
              <a:solidFill>
                <a:srgbClr val="000000"/>
              </a:solidFill>
              <a:latin typeface="ff1"/>
            </a:endParaRPr>
          </a:p>
          <a:p>
            <a:pPr marL="114300" indent="0" algn="l">
              <a:buNone/>
            </a:pPr>
            <a:r>
              <a:rPr lang="ru-RU" b="0" i="0" dirty="0">
                <a:solidFill>
                  <a:srgbClr val="000000"/>
                </a:solidFill>
                <a:effectLst/>
                <a:latin typeface="ff1"/>
              </a:rPr>
              <a:t> </a:t>
            </a:r>
          </a:p>
          <a:p>
            <a:pPr algn="l">
              <a:buFont typeface="Courier New" panose="02070309020205020404" pitchFamily="49" charset="0"/>
              <a:buChar char="o"/>
            </a:pPr>
            <a:r>
              <a:rPr lang="ru-RU" b="0" i="0" dirty="0">
                <a:solidFill>
                  <a:srgbClr val="000000"/>
                </a:solidFill>
                <a:effectLst/>
                <a:latin typeface="ff1"/>
              </a:rPr>
              <a:t>Для канала с адаптивным белым </a:t>
            </a:r>
            <a:r>
              <a:rPr lang="ru-RU" b="0" i="0" dirty="0" err="1">
                <a:solidFill>
                  <a:srgbClr val="000000"/>
                </a:solidFill>
                <a:effectLst/>
                <a:latin typeface="ff1"/>
              </a:rPr>
              <a:t>гаусовским</a:t>
            </a:r>
            <a:r>
              <a:rPr lang="ru-RU" b="0" i="0" dirty="0">
                <a:solidFill>
                  <a:srgbClr val="000000"/>
                </a:solidFill>
                <a:effectLst/>
                <a:latin typeface="ff1"/>
              </a:rPr>
              <a:t> шумом пропускная </a:t>
            </a:r>
          </a:p>
          <a:p>
            <a:pPr marL="114300" indent="0" algn="l">
              <a:buNone/>
            </a:pPr>
            <a:r>
              <a:rPr lang="ru-RU" b="0" i="0" dirty="0">
                <a:solidFill>
                  <a:srgbClr val="000000"/>
                </a:solidFill>
                <a:effectLst/>
                <a:latin typeface="ff1"/>
              </a:rPr>
              <a:t>       способность согласно формуле Шеннона:</a:t>
            </a:r>
            <a:r>
              <a:rPr lang="ru-RU" b="0" i="0" dirty="0">
                <a:solidFill>
                  <a:srgbClr val="000000"/>
                </a:solidFill>
                <a:effectLst/>
                <a:latin typeface="ff2"/>
              </a:rPr>
              <a:t> </a:t>
            </a:r>
            <a:endParaRPr lang="ru-RU" b="0" i="0" dirty="0">
              <a:solidFill>
                <a:srgbClr val="000000"/>
              </a:solidFill>
              <a:effectLst/>
              <a:latin typeface="ff1"/>
            </a:endParaRPr>
          </a:p>
          <a:p>
            <a:pPr algn="l"/>
            <a:r>
              <a:rPr lang="ru-RU" b="0" i="0" dirty="0">
                <a:solidFill>
                  <a:srgbClr val="000000"/>
                </a:solidFill>
                <a:effectLst/>
                <a:latin typeface="ff2"/>
              </a:rPr>
              <a:t>F </a:t>
            </a:r>
            <a:r>
              <a:rPr lang="ru-RU" b="0" i="0" dirty="0">
                <a:solidFill>
                  <a:srgbClr val="000000"/>
                </a:solidFill>
                <a:effectLst/>
                <a:latin typeface="ff1"/>
              </a:rPr>
              <a:t>—</a:t>
            </a:r>
            <a:r>
              <a:rPr lang="ru-RU" b="0" i="0" dirty="0">
                <a:solidFill>
                  <a:srgbClr val="000000"/>
                </a:solidFill>
                <a:effectLst/>
                <a:latin typeface="ff2"/>
              </a:rPr>
              <a:t> </a:t>
            </a:r>
            <a:r>
              <a:rPr lang="ru-RU" b="0" i="0" dirty="0">
                <a:solidFill>
                  <a:srgbClr val="000000"/>
                </a:solidFill>
                <a:effectLst/>
                <a:latin typeface="ff1"/>
              </a:rPr>
              <a:t>полоса частот канала, Гц,</a:t>
            </a:r>
            <a:r>
              <a:rPr lang="ru-RU" b="0" i="0" dirty="0">
                <a:solidFill>
                  <a:srgbClr val="000000"/>
                </a:solidFill>
                <a:effectLst/>
                <a:latin typeface="ff2"/>
              </a:rPr>
              <a:t> </a:t>
            </a:r>
          </a:p>
          <a:p>
            <a:pPr algn="l"/>
            <a:endParaRPr lang="ru-RU" b="0" i="0" dirty="0">
              <a:solidFill>
                <a:srgbClr val="000000"/>
              </a:solidFill>
              <a:effectLst/>
              <a:latin typeface="ff2"/>
            </a:endParaRPr>
          </a:p>
          <a:p>
            <a:pPr algn="l"/>
            <a:r>
              <a:rPr lang="ru-RU" b="0" i="0" dirty="0" err="1">
                <a:solidFill>
                  <a:srgbClr val="000000"/>
                </a:solidFill>
                <a:effectLst/>
                <a:latin typeface="ff2"/>
              </a:rPr>
              <a:t>Ps</a:t>
            </a:r>
            <a:r>
              <a:rPr lang="ru-RU" b="0" i="0" dirty="0">
                <a:solidFill>
                  <a:srgbClr val="000000"/>
                </a:solidFill>
                <a:effectLst/>
                <a:latin typeface="ff1"/>
              </a:rPr>
              <a:t>—</a:t>
            </a:r>
            <a:r>
              <a:rPr lang="ru-RU" b="0" i="0" dirty="0">
                <a:solidFill>
                  <a:srgbClr val="000000"/>
                </a:solidFill>
                <a:effectLst/>
                <a:latin typeface="ff2"/>
              </a:rPr>
              <a:t> </a:t>
            </a:r>
            <a:r>
              <a:rPr lang="ru-RU" b="0" i="0" dirty="0">
                <a:solidFill>
                  <a:srgbClr val="000000"/>
                </a:solidFill>
                <a:effectLst/>
                <a:latin typeface="ff1"/>
              </a:rPr>
              <a:t>мощность сигнала, Вт,</a:t>
            </a:r>
            <a:r>
              <a:rPr lang="ru-RU" b="0" i="0" dirty="0">
                <a:solidFill>
                  <a:srgbClr val="000000"/>
                </a:solidFill>
                <a:effectLst/>
                <a:latin typeface="ff2"/>
              </a:rPr>
              <a:t> </a:t>
            </a:r>
          </a:p>
          <a:p>
            <a:pPr algn="l"/>
            <a:endParaRPr lang="ru-RU" b="0" i="0" dirty="0">
              <a:solidFill>
                <a:srgbClr val="000000"/>
              </a:solidFill>
              <a:effectLst/>
              <a:latin typeface="ff2"/>
            </a:endParaRPr>
          </a:p>
          <a:p>
            <a:pPr algn="l"/>
            <a:r>
              <a:rPr lang="ru-RU" b="0" i="0" dirty="0" err="1">
                <a:solidFill>
                  <a:srgbClr val="000000"/>
                </a:solidFill>
                <a:effectLst/>
                <a:latin typeface="ff2"/>
              </a:rPr>
              <a:t>Pn</a:t>
            </a:r>
            <a:r>
              <a:rPr lang="ru-RU" b="0" i="0" dirty="0">
                <a:solidFill>
                  <a:srgbClr val="000000"/>
                </a:solidFill>
                <a:effectLst/>
                <a:latin typeface="ff1"/>
              </a:rPr>
              <a:t>—</a:t>
            </a:r>
            <a:r>
              <a:rPr lang="ru-RU" b="0" i="0" dirty="0">
                <a:solidFill>
                  <a:srgbClr val="000000"/>
                </a:solidFill>
                <a:effectLst/>
                <a:latin typeface="ff2"/>
              </a:rPr>
              <a:t> </a:t>
            </a:r>
            <a:r>
              <a:rPr lang="ru-RU" b="0" i="0" dirty="0">
                <a:solidFill>
                  <a:srgbClr val="000000"/>
                </a:solidFill>
                <a:effectLst/>
                <a:latin typeface="ff1"/>
              </a:rPr>
              <a:t>мощность шума, Вт,</a:t>
            </a:r>
          </a:p>
          <a:p>
            <a:pPr marL="114300" indent="0" algn="l">
              <a:buNone/>
            </a:pPr>
            <a:r>
              <a:rPr lang="ru-RU" b="0" i="0" dirty="0">
                <a:solidFill>
                  <a:srgbClr val="000000"/>
                </a:solidFill>
                <a:effectLst/>
                <a:latin typeface="ff2"/>
              </a:rPr>
              <a:t> </a:t>
            </a:r>
          </a:p>
          <a:p>
            <a:pPr algn="l"/>
            <a:r>
              <a:rPr lang="ru-RU" b="0" i="0" dirty="0">
                <a:solidFill>
                  <a:srgbClr val="000000"/>
                </a:solidFill>
                <a:effectLst/>
                <a:latin typeface="ff2"/>
              </a:rPr>
              <a:t>N0</a:t>
            </a:r>
            <a:r>
              <a:rPr lang="ru-RU" b="0" i="0" dirty="0">
                <a:solidFill>
                  <a:srgbClr val="000000"/>
                </a:solidFill>
                <a:effectLst/>
                <a:latin typeface="ff1"/>
              </a:rPr>
              <a:t>—</a:t>
            </a:r>
            <a:r>
              <a:rPr lang="ru-RU" b="0" i="0" dirty="0">
                <a:solidFill>
                  <a:srgbClr val="000000"/>
                </a:solidFill>
                <a:effectLst/>
                <a:latin typeface="ff2"/>
              </a:rPr>
              <a:t> </a:t>
            </a:r>
            <a:r>
              <a:rPr lang="ru-RU" b="0" i="0" dirty="0">
                <a:solidFill>
                  <a:srgbClr val="000000"/>
                </a:solidFill>
                <a:effectLst/>
                <a:latin typeface="ff1"/>
              </a:rPr>
              <a:t>спектральная плотность мощности шума, Вт/Гц.</a:t>
            </a:r>
            <a:endParaRPr lang="ru-RU" b="0" i="0" dirty="0">
              <a:solidFill>
                <a:srgbClr val="000000"/>
              </a:solidFill>
              <a:effectLst/>
              <a:latin typeface="ff2"/>
            </a:endParaRPr>
          </a:p>
          <a:p>
            <a:pPr marL="0" lvl="0" indent="0" algn="l" rtl="0">
              <a:spcBef>
                <a:spcPts val="0"/>
              </a:spcBef>
              <a:spcAft>
                <a:spcPts val="0"/>
              </a:spcAft>
              <a:buNone/>
            </a:pPr>
            <a:endParaRPr dirty="0"/>
          </a:p>
        </p:txBody>
      </p:sp>
      <p:sp>
        <p:nvSpPr>
          <p:cNvPr id="285" name="Google Shape;285;p40"/>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Граница </a:t>
            </a:r>
            <a:r>
              <a:rPr lang="ru-RU" dirty="0" err="1"/>
              <a:t>Ценнона</a:t>
            </a:r>
            <a:endParaRPr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2" name="Google Shape;292;p41"/>
          <p:cNvSpPr txBox="1">
            <a:spLocks noGrp="1"/>
          </p:cNvSpPr>
          <p:nvPr>
            <p:ph type="subTitle" idx="1"/>
          </p:nvPr>
        </p:nvSpPr>
        <p:spPr>
          <a:xfrm>
            <a:off x="175389" y="962356"/>
            <a:ext cx="8793222" cy="3218788"/>
          </a:xfrm>
          <a:prstGeom prst="rect">
            <a:avLst/>
          </a:prstGeom>
        </p:spPr>
        <p:txBody>
          <a:bodyPr spcFirstLastPara="1" wrap="square" lIns="91425" tIns="91425" rIns="91425" bIns="91425" anchor="t" anchorCtr="0">
            <a:noAutofit/>
          </a:bodyPr>
          <a:lstStyle/>
          <a:p>
            <a:pPr algn="l">
              <a:buFont typeface="Courier New" panose="02070309020205020404" pitchFamily="49" charset="0"/>
              <a:buChar char="o"/>
            </a:pPr>
            <a:r>
              <a:rPr lang="ru-RU" sz="1600" b="0" i="0" dirty="0">
                <a:solidFill>
                  <a:srgbClr val="000000"/>
                </a:solidFill>
                <a:effectLst/>
                <a:latin typeface="ff1"/>
              </a:rPr>
              <a:t>Максимальная пропускная способность канала с АБГШ и неограниченным </a:t>
            </a:r>
          </a:p>
          <a:p>
            <a:pPr algn="l"/>
            <a:r>
              <a:rPr lang="ru-RU" sz="1600" b="0" i="0" dirty="0">
                <a:solidFill>
                  <a:srgbClr val="000000"/>
                </a:solidFill>
                <a:effectLst/>
                <a:latin typeface="ff1"/>
              </a:rPr>
              <a:t>спектром:</a:t>
            </a:r>
            <a:r>
              <a:rPr lang="ru-RU" sz="1600" b="0" i="0" dirty="0">
                <a:solidFill>
                  <a:srgbClr val="000000"/>
                </a:solidFill>
                <a:effectLst/>
                <a:latin typeface="ff2"/>
              </a:rPr>
              <a:t> </a:t>
            </a:r>
            <a:r>
              <a:rPr lang="ru-RU" sz="1600" dirty="0">
                <a:solidFill>
                  <a:srgbClr val="000000"/>
                </a:solidFill>
                <a:latin typeface="ff1"/>
              </a:rPr>
              <a:t>в</a:t>
            </a:r>
            <a:r>
              <a:rPr lang="ru-RU" sz="1600" b="0" i="0" dirty="0">
                <a:solidFill>
                  <a:srgbClr val="000000"/>
                </a:solidFill>
                <a:effectLst/>
                <a:latin typeface="ff1"/>
              </a:rPr>
              <a:t> настоящее время максимальное приближение к этой границе даёт LDPC</a:t>
            </a:r>
            <a:r>
              <a:rPr lang="ru-RU" sz="1600" b="0" i="0" dirty="0">
                <a:solidFill>
                  <a:srgbClr val="000000"/>
                </a:solidFill>
                <a:effectLst/>
                <a:latin typeface="ff2"/>
              </a:rPr>
              <a:t>-</a:t>
            </a:r>
            <a:r>
              <a:rPr lang="ru-RU" sz="1600" b="0" i="0" dirty="0">
                <a:solidFill>
                  <a:srgbClr val="000000"/>
                </a:solidFill>
                <a:effectLst/>
                <a:latin typeface="ff1"/>
              </a:rPr>
              <a:t>код</a:t>
            </a:r>
            <a:r>
              <a:rPr lang="ru-RU" sz="1600" b="0" i="0" dirty="0">
                <a:solidFill>
                  <a:srgbClr val="000000"/>
                </a:solidFill>
                <a:effectLst/>
                <a:latin typeface="ff2"/>
              </a:rPr>
              <a:t> </a:t>
            </a:r>
            <a:r>
              <a:rPr lang="ru-RU" sz="1600" b="0" i="0" dirty="0">
                <a:solidFill>
                  <a:srgbClr val="000000"/>
                </a:solidFill>
                <a:effectLst/>
                <a:latin typeface="ff1"/>
              </a:rPr>
              <a:t>с</a:t>
            </a:r>
          </a:p>
          <a:p>
            <a:pPr algn="l"/>
            <a:r>
              <a:rPr lang="ru-RU" sz="1600" b="0" i="0" dirty="0">
                <a:solidFill>
                  <a:srgbClr val="000000"/>
                </a:solidFill>
                <a:effectLst/>
                <a:latin typeface="ff1"/>
              </a:rPr>
              <a:t>Примерной</a:t>
            </a:r>
            <a:r>
              <a:rPr lang="ru-RU" sz="1600" dirty="0">
                <a:solidFill>
                  <a:srgbClr val="000000"/>
                </a:solidFill>
                <a:latin typeface="ff1"/>
              </a:rPr>
              <a:t> </a:t>
            </a:r>
            <a:r>
              <a:rPr lang="ru-RU" sz="1600" b="0" i="0" dirty="0">
                <a:solidFill>
                  <a:srgbClr val="000000"/>
                </a:solidFill>
                <a:effectLst/>
                <a:latin typeface="ff1"/>
              </a:rPr>
              <a:t>длиной блока в 10 миллионов</a:t>
            </a:r>
            <a:r>
              <a:rPr lang="ru-RU" sz="1600" b="0" i="0" dirty="0">
                <a:solidFill>
                  <a:srgbClr val="000000"/>
                </a:solidFill>
                <a:effectLst/>
                <a:latin typeface="ff2"/>
              </a:rPr>
              <a:t> </a:t>
            </a:r>
            <a:r>
              <a:rPr lang="ru-RU" sz="1600" b="0" i="0" dirty="0">
                <a:solidFill>
                  <a:srgbClr val="000000"/>
                </a:solidFill>
                <a:effectLst/>
                <a:latin typeface="ff1"/>
              </a:rPr>
              <a:t>бит.</a:t>
            </a:r>
            <a:r>
              <a:rPr lang="ru-RU" sz="1600" b="0" i="0" dirty="0">
                <a:solidFill>
                  <a:srgbClr val="000000"/>
                </a:solidFill>
                <a:effectLst/>
                <a:latin typeface="ff2"/>
              </a:rPr>
              <a:t> </a:t>
            </a:r>
          </a:p>
          <a:p>
            <a:pPr algn="l"/>
            <a:endParaRPr lang="ru-RU" sz="1600" b="0" i="0" dirty="0">
              <a:solidFill>
                <a:srgbClr val="000000"/>
              </a:solidFill>
              <a:effectLst/>
              <a:latin typeface="ff1"/>
            </a:endParaRPr>
          </a:p>
          <a:p>
            <a:pPr algn="l">
              <a:buFont typeface="Courier New" panose="02070309020205020404" pitchFamily="49" charset="0"/>
              <a:buChar char="o"/>
            </a:pPr>
            <a:r>
              <a:rPr lang="ru-RU" sz="1600" b="0" i="0" dirty="0">
                <a:solidFill>
                  <a:srgbClr val="000000"/>
                </a:solidFill>
                <a:effectLst/>
                <a:latin typeface="ff1"/>
              </a:rPr>
              <a:t>Существуют два классических метода эффективного кодирования:</a:t>
            </a:r>
          </a:p>
          <a:p>
            <a:pPr marL="114300" indent="0" algn="l"/>
            <a:r>
              <a:rPr lang="ru-RU" sz="1600" b="0" i="0" dirty="0">
                <a:solidFill>
                  <a:srgbClr val="000000"/>
                </a:solidFill>
                <a:effectLst/>
                <a:latin typeface="ff1"/>
              </a:rPr>
              <a:t> метод Шеннона</a:t>
            </a:r>
            <a:r>
              <a:rPr lang="ru-RU" sz="1600" b="0" i="0" dirty="0">
                <a:solidFill>
                  <a:srgbClr val="000000"/>
                </a:solidFill>
                <a:effectLst/>
                <a:latin typeface="ff2"/>
              </a:rPr>
              <a:t>-</a:t>
            </a:r>
            <a:r>
              <a:rPr lang="ru-RU" sz="1600" b="0" i="0" dirty="0" err="1">
                <a:solidFill>
                  <a:srgbClr val="000000"/>
                </a:solidFill>
                <a:effectLst/>
                <a:latin typeface="ff1"/>
              </a:rPr>
              <a:t>Фано</a:t>
            </a:r>
            <a:r>
              <a:rPr lang="ru-RU" sz="1600" b="0" i="0" dirty="0">
                <a:solidFill>
                  <a:srgbClr val="000000"/>
                </a:solidFill>
                <a:effectLst/>
                <a:latin typeface="ff1"/>
              </a:rPr>
              <a:t> и метод </a:t>
            </a:r>
            <a:r>
              <a:rPr lang="ru-RU" sz="1600" b="0" i="0" dirty="0" err="1">
                <a:solidFill>
                  <a:srgbClr val="000000"/>
                </a:solidFill>
                <a:effectLst/>
                <a:latin typeface="ff1"/>
              </a:rPr>
              <a:t>Хаффмена</a:t>
            </a:r>
            <a:r>
              <a:rPr lang="ru-RU" sz="1600" b="0" i="0" dirty="0">
                <a:solidFill>
                  <a:srgbClr val="000000"/>
                </a:solidFill>
                <a:effectLst/>
                <a:latin typeface="ff1"/>
              </a:rPr>
              <a:t>. Входными данными для обоих методов </a:t>
            </a:r>
          </a:p>
          <a:p>
            <a:pPr algn="l"/>
            <a:r>
              <a:rPr lang="ru-RU" sz="1600" b="0" i="0" dirty="0">
                <a:solidFill>
                  <a:srgbClr val="000000"/>
                </a:solidFill>
                <a:effectLst/>
                <a:latin typeface="ff1"/>
              </a:rPr>
              <a:t>является заданное множество исходных символов для кодирования с их </a:t>
            </a:r>
          </a:p>
          <a:p>
            <a:pPr algn="l"/>
            <a:r>
              <a:rPr lang="ru-RU" sz="1600" b="0" i="0" dirty="0">
                <a:solidFill>
                  <a:srgbClr val="000000"/>
                </a:solidFill>
                <a:effectLst/>
                <a:latin typeface="ff1"/>
              </a:rPr>
              <a:t>частотами; результат </a:t>
            </a:r>
            <a:r>
              <a:rPr lang="ru-RU" sz="1600" b="0" i="0" dirty="0">
                <a:solidFill>
                  <a:srgbClr val="000000"/>
                </a:solidFill>
                <a:effectLst/>
                <a:latin typeface="ff2"/>
              </a:rPr>
              <a:t>- </a:t>
            </a:r>
            <a:r>
              <a:rPr lang="ru-RU" sz="1600" b="0" i="0" dirty="0">
                <a:solidFill>
                  <a:srgbClr val="000000"/>
                </a:solidFill>
                <a:effectLst/>
                <a:latin typeface="ff1"/>
              </a:rPr>
              <a:t>эффективные коды.</a:t>
            </a:r>
            <a:r>
              <a:rPr lang="ru-RU" sz="1600" b="0" i="0" dirty="0">
                <a:solidFill>
                  <a:srgbClr val="000000"/>
                </a:solidFill>
                <a:effectLst/>
                <a:latin typeface="ff2"/>
              </a:rPr>
              <a:t> </a:t>
            </a:r>
            <a:endParaRPr lang="ru-RU" sz="1600" b="0" i="0" dirty="0">
              <a:solidFill>
                <a:srgbClr val="000000"/>
              </a:solidFill>
              <a:effectLst/>
              <a:latin typeface="ff1"/>
            </a:endParaRPr>
          </a:p>
          <a:p>
            <a:pPr algn="l"/>
            <a:r>
              <a:rPr lang="ru-RU" sz="1600" b="0" i="0" dirty="0">
                <a:solidFill>
                  <a:srgbClr val="000000"/>
                </a:solidFill>
                <a:effectLst/>
                <a:latin typeface="ff1"/>
              </a:rPr>
              <a:t>         Метод </a:t>
            </a:r>
            <a:r>
              <a:rPr lang="ru-RU" sz="1600" b="0" i="0" dirty="0" err="1">
                <a:solidFill>
                  <a:srgbClr val="000000"/>
                </a:solidFill>
                <a:effectLst/>
                <a:latin typeface="ff1"/>
              </a:rPr>
              <a:t>Хаффмена</a:t>
            </a:r>
            <a:r>
              <a:rPr lang="ru-RU" sz="1600" b="0" i="0" dirty="0">
                <a:solidFill>
                  <a:srgbClr val="000000"/>
                </a:solidFill>
                <a:effectLst/>
                <a:latin typeface="ff1"/>
              </a:rPr>
              <a:t> имеет два преимущества по сравнению с методом Шеннона</a:t>
            </a:r>
            <a:r>
              <a:rPr lang="ru-RU" sz="1600" b="0" i="0" dirty="0">
                <a:solidFill>
                  <a:srgbClr val="000000"/>
                </a:solidFill>
                <a:effectLst/>
                <a:latin typeface="ff2"/>
              </a:rPr>
              <a:t>-</a:t>
            </a:r>
            <a:r>
              <a:rPr lang="ru-RU" sz="1600" b="0" i="0" dirty="0" err="1">
                <a:solidFill>
                  <a:srgbClr val="000000"/>
                </a:solidFill>
                <a:effectLst/>
                <a:latin typeface="ff1"/>
              </a:rPr>
              <a:t>Фано</a:t>
            </a:r>
            <a:r>
              <a:rPr lang="ru-RU" sz="1600" b="0" i="0" dirty="0">
                <a:solidFill>
                  <a:srgbClr val="000000"/>
                </a:solidFill>
                <a:effectLst/>
                <a:latin typeface="ff1"/>
              </a:rPr>
              <a:t>: он</a:t>
            </a:r>
          </a:p>
          <a:p>
            <a:pPr algn="l"/>
            <a:r>
              <a:rPr lang="ru-RU" sz="1600" b="0" i="0" dirty="0">
                <a:solidFill>
                  <a:srgbClr val="000000"/>
                </a:solidFill>
                <a:effectLst/>
                <a:latin typeface="ff1"/>
              </a:rPr>
              <a:t>устраняет неоднозначность кодирования, возникающую из</a:t>
            </a:r>
            <a:r>
              <a:rPr lang="ru-RU" sz="1600" b="0" i="0" dirty="0">
                <a:solidFill>
                  <a:srgbClr val="000000"/>
                </a:solidFill>
                <a:effectLst/>
                <a:latin typeface="ff2"/>
              </a:rPr>
              <a:t>-</a:t>
            </a:r>
            <a:r>
              <a:rPr lang="ru-RU" sz="1600" b="0" i="0" dirty="0">
                <a:solidFill>
                  <a:srgbClr val="000000"/>
                </a:solidFill>
                <a:effectLst/>
                <a:latin typeface="ff1"/>
              </a:rPr>
              <a:t>за примерного равенства сумм </a:t>
            </a:r>
          </a:p>
          <a:p>
            <a:pPr algn="l"/>
            <a:r>
              <a:rPr lang="ru-RU" sz="1600" b="0" i="0" dirty="0">
                <a:solidFill>
                  <a:srgbClr val="000000"/>
                </a:solidFill>
                <a:effectLst/>
                <a:latin typeface="ff1"/>
              </a:rPr>
              <a:t>частот при разделении списка на две части (линия деления проводится неоднозначно), и имеет, </a:t>
            </a:r>
          </a:p>
          <a:p>
            <a:pPr algn="l"/>
            <a:r>
              <a:rPr lang="ru-RU" sz="1600" b="0" i="0" dirty="0">
                <a:solidFill>
                  <a:srgbClr val="000000"/>
                </a:solidFill>
                <a:effectLst/>
                <a:latin typeface="ff1"/>
              </a:rPr>
              <a:t>в общем случае, большую эффективность кода.</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2"/>
          <p:cNvSpPr txBox="1">
            <a:spLocks noGrp="1"/>
          </p:cNvSpPr>
          <p:nvPr>
            <p:ph type="title"/>
          </p:nvPr>
        </p:nvSpPr>
        <p:spPr>
          <a:xfrm>
            <a:off x="1229858" y="2247300"/>
            <a:ext cx="6684283" cy="64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dirty="0"/>
              <a:t>Конкретные методы кодирования</a:t>
            </a:r>
            <a:endParaRPr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7"/>
          <p:cNvSpPr txBox="1">
            <a:spLocks noGrp="1"/>
          </p:cNvSpPr>
          <p:nvPr>
            <p:ph type="title"/>
          </p:nvPr>
        </p:nvSpPr>
        <p:spPr>
          <a:xfrm>
            <a:off x="630804" y="393356"/>
            <a:ext cx="608481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sz="2800" b="0" i="0" dirty="0">
                <a:solidFill>
                  <a:srgbClr val="000000"/>
                </a:solidFill>
                <a:effectLst/>
                <a:latin typeface="ff1"/>
              </a:rPr>
              <a:t>Алфавитное неравномерное двоичное кодирование</a:t>
            </a:r>
            <a:endParaRPr sz="2800" dirty="0"/>
          </a:p>
        </p:txBody>
      </p:sp>
      <p:sp>
        <p:nvSpPr>
          <p:cNvPr id="256" name="Google Shape;256;p37"/>
          <p:cNvSpPr txBox="1">
            <a:spLocks noGrp="1"/>
          </p:cNvSpPr>
          <p:nvPr>
            <p:ph type="body" idx="1"/>
          </p:nvPr>
        </p:nvSpPr>
        <p:spPr>
          <a:xfrm>
            <a:off x="286031" y="1377856"/>
            <a:ext cx="7718717" cy="3295800"/>
          </a:xfrm>
          <a:prstGeom prst="rect">
            <a:avLst/>
          </a:prstGeom>
        </p:spPr>
        <p:txBody>
          <a:bodyPr spcFirstLastPara="1" wrap="square" lIns="91425" tIns="91425" rIns="91425" bIns="91425" anchor="t" anchorCtr="0">
            <a:noAutofit/>
          </a:bodyPr>
          <a:lstStyle/>
          <a:p>
            <a:pPr marL="114300" indent="0" algn="l">
              <a:buNone/>
            </a:pPr>
            <a:r>
              <a:rPr lang="ru-RU" sz="1200" b="0" i="0" dirty="0">
                <a:solidFill>
                  <a:srgbClr val="000000"/>
                </a:solidFill>
                <a:effectLst/>
                <a:latin typeface="ff1"/>
              </a:rPr>
              <a:t>Как следует из названия, символы некоторого первичного алфавита</a:t>
            </a:r>
            <a:r>
              <a:rPr lang="ru-RU" sz="1200" dirty="0">
                <a:solidFill>
                  <a:srgbClr val="000000"/>
                </a:solidFill>
                <a:latin typeface="ff1"/>
              </a:rPr>
              <a:t> </a:t>
            </a:r>
            <a:r>
              <a:rPr lang="ru-RU" sz="1200" b="0" i="0" dirty="0">
                <a:solidFill>
                  <a:srgbClr val="000000"/>
                </a:solidFill>
                <a:effectLst/>
                <a:latin typeface="ff1"/>
              </a:rPr>
              <a:t>(например, русского) кодируются комбинациями символов двоичного алфавита (т.е. 0 и 1), причем, длина кодов и, соответственно, длительность передачи отдельного кода, могут различаться. </a:t>
            </a:r>
          </a:p>
          <a:p>
            <a:pPr marL="114300" indent="0" algn="l">
              <a:buNone/>
            </a:pPr>
            <a:endParaRPr lang="ru-RU" sz="1200" b="0" i="0" dirty="0">
              <a:solidFill>
                <a:srgbClr val="000000"/>
              </a:solidFill>
              <a:effectLst/>
              <a:latin typeface="ff1"/>
            </a:endParaRPr>
          </a:p>
          <a:p>
            <a:pPr marL="114300" indent="0" algn="l">
              <a:buNone/>
            </a:pPr>
            <a:r>
              <a:rPr lang="ru-RU" sz="1200" b="0" i="0" dirty="0">
                <a:solidFill>
                  <a:srgbClr val="000000"/>
                </a:solidFill>
                <a:effectLst/>
                <a:latin typeface="ff1"/>
              </a:rPr>
              <a:t>Как следует из названия, в способах кодировании, относящихся к этой группе, знаки первичного алфавита (например, русского) кодируются комбинациями символов двоичного алфавита (т.е. 0 и 1), причем, длина кодов и, соответственно, длительность передачи отдельного кода, могут различаться. Длительности элементарных сигналов при этом одинаковы (τ0 = τ1 = τ). Очевидно, для передачи информации, в среднем приходящейся на знак первичного алфавита, необходимо время K(A,2) ∙ τ. Таким образом, задачу оптимизации неравномерного кодирования можно сформулировать следующим образом: построить такую схему кодирования, в которой суммарная длительность кодов при передаче (или суммарное число кодов при хранении) данного сообщения была бы наименьшей. За счет чего возможна такая оптимизация? Очевидно, суммарная длительность сообщения будет меньше, если применить следующий подход: тем знакам первичного алфавита, которые встречаются в сообщении чаще, присвоить меньшие по длине коды, а тем, относительная частота которых меньше </a:t>
            </a:r>
            <a:r>
              <a:rPr lang="ru-RU" sz="1200" b="0" i="0" dirty="0">
                <a:solidFill>
                  <a:srgbClr val="000000"/>
                </a:solidFill>
                <a:effectLst/>
                <a:latin typeface="ff2"/>
              </a:rPr>
              <a:t>- </a:t>
            </a:r>
            <a:r>
              <a:rPr lang="ru-RU" sz="1200" b="0" i="0" dirty="0">
                <a:solidFill>
                  <a:srgbClr val="000000"/>
                </a:solidFill>
                <a:effectLst/>
                <a:latin typeface="ff1"/>
              </a:rPr>
              <a:t>коды более длинные. Другими словами, коды знаков первичного алфавита, вероятность появления которых в сообщении</a:t>
            </a:r>
            <a:r>
              <a:rPr lang="ru-RU" sz="1200" b="0" i="0" dirty="0">
                <a:solidFill>
                  <a:srgbClr val="000000"/>
                </a:solidFill>
                <a:effectLst/>
                <a:latin typeface="ff2"/>
              </a:rPr>
              <a:t> </a:t>
            </a:r>
            <a:r>
              <a:rPr lang="ru-RU" sz="1200" b="0" i="0" dirty="0">
                <a:solidFill>
                  <a:srgbClr val="000000"/>
                </a:solidFill>
                <a:effectLst/>
                <a:latin typeface="ff1"/>
              </a:rPr>
              <a:t>выше, следует строить из возможно меньшего числа элементарных сигналов, а длинные коды использовать для знаков с малыми вероятностями.</a:t>
            </a:r>
          </a:p>
          <a:p>
            <a:pPr marL="0" lvl="0" indent="0" algn="l" rtl="0">
              <a:spcBef>
                <a:spcPts val="1200"/>
              </a:spcBef>
              <a:spcAft>
                <a:spcPts val="1200"/>
              </a:spcAft>
              <a:buNone/>
            </a:pPr>
            <a:endParaRPr dirty="0"/>
          </a:p>
        </p:txBody>
      </p:sp>
    </p:spTree>
    <p:extLst>
      <p:ext uri="{BB962C8B-B14F-4D97-AF65-F5344CB8AC3E}">
        <p14:creationId xmlns:p14="http://schemas.microsoft.com/office/powerpoint/2010/main" val="258493570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1052</Words>
  <Application>Microsoft Office PowerPoint</Application>
  <PresentationFormat>Экран (16:9)</PresentationFormat>
  <Paragraphs>99</Paragraphs>
  <Slides>12</Slides>
  <Notes>12</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12</vt:i4>
      </vt:variant>
    </vt:vector>
  </HeadingPairs>
  <TitlesOfParts>
    <vt:vector size="23" baseType="lpstr">
      <vt:lpstr>Vidaloka</vt:lpstr>
      <vt:lpstr>ff2</vt:lpstr>
      <vt:lpstr>ff3</vt:lpstr>
      <vt:lpstr>Crimson Text</vt:lpstr>
      <vt:lpstr>Montserrat</vt:lpstr>
      <vt:lpstr>Lato</vt:lpstr>
      <vt:lpstr>ff1</vt:lpstr>
      <vt:lpstr>Courier New</vt:lpstr>
      <vt:lpstr>ff6</vt:lpstr>
      <vt:lpstr>Arial</vt:lpstr>
      <vt:lpstr>Minimalist Business Slides by Slidesgo</vt:lpstr>
      <vt:lpstr>Теоремы Шеннона</vt:lpstr>
      <vt:lpstr>Основные понятия</vt:lpstr>
      <vt:lpstr>Эффективное кодирование</vt:lpstr>
      <vt:lpstr>Теоремы Шеннона для канала с шумами</vt:lpstr>
      <vt:lpstr>Презентация PowerPoint</vt:lpstr>
      <vt:lpstr>Граница Ценнона</vt:lpstr>
      <vt:lpstr>Презентация PowerPoint</vt:lpstr>
      <vt:lpstr>Конкретные методы кодирования</vt:lpstr>
      <vt:lpstr>Алфавитное неравномерное двоичное кодирование</vt:lpstr>
      <vt:lpstr>Равномерное алфавитное двоичное кодирование</vt:lpstr>
      <vt:lpstr>Блочное двоичное кодирование</vt:lpstr>
      <vt:lpstr>Конец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Теоремы Шеннона</dc:title>
  <cp:lastModifiedBy>Артём Петрущенко</cp:lastModifiedBy>
  <cp:revision>2</cp:revision>
  <dcterms:modified xsi:type="dcterms:W3CDTF">2021-12-07T13:29:16Z</dcterms:modified>
</cp:coreProperties>
</file>