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8"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B4C71EC6-210F-42DE-9C53-41977AD35B3D}" type="datetimeFigureOut">
              <a:rPr lang="ru-RU" smtClean="0"/>
              <a:t>07.12.2021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ru-RU" smtClean="0"/>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07.12.2021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07.12.2021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07.12.2021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8" name="Content Placeholder 7"/>
          <p:cNvSpPr>
            <a:spLocks noGrp="1"/>
          </p:cNvSpPr>
          <p:nvPr>
            <p:ph sz="quarter" idx="13"/>
          </p:nvPr>
        </p:nvSpPr>
        <p:spPr>
          <a:xfrm>
            <a:off x="609600" y="1600200"/>
            <a:ext cx="79248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07.12.2021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07.12.2021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07.12.2021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07.12.2021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07.12.2021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07.12.2021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07.12.2021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B4C71EC6-210F-42DE-9C53-41977AD35B3D}" type="datetimeFigureOut">
              <a:rPr lang="ru-RU" smtClean="0"/>
              <a:t>07.12.2021</a:t>
            </a:fld>
            <a:endParaRPr lang="ru-RU"/>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ru-RU"/>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219200" y="4005064"/>
            <a:ext cx="6809184" cy="1633736"/>
          </a:xfrm>
        </p:spPr>
        <p:txBody>
          <a:bodyPr>
            <a:normAutofit fontScale="92500"/>
          </a:bodyPr>
          <a:lstStyle/>
          <a:p>
            <a:r>
              <a:rPr lang="en-US" dirty="0"/>
              <a:t> </a:t>
            </a:r>
            <a:endParaRPr lang="en-US" dirty="0" smtClean="0"/>
          </a:p>
          <a:p>
            <a:endParaRPr lang="en-US" dirty="0"/>
          </a:p>
          <a:p>
            <a:r>
              <a:rPr lang="ru-RU" dirty="0" smtClean="0"/>
              <a:t>     </a:t>
            </a:r>
            <a:endParaRPr lang="en-US" dirty="0" smtClean="0"/>
          </a:p>
          <a:p>
            <a:r>
              <a:rPr lang="ru-RU" dirty="0"/>
              <a:t>Студент группы </a:t>
            </a:r>
            <a:r>
              <a:rPr lang="en-US" dirty="0"/>
              <a:t>: 133701</a:t>
            </a:r>
            <a:r>
              <a:rPr lang="ru-RU" dirty="0"/>
              <a:t>     </a:t>
            </a:r>
            <a:r>
              <a:rPr lang="ru-RU" dirty="0" smtClean="0"/>
              <a:t>                                                              </a:t>
            </a:r>
            <a:r>
              <a:rPr lang="en-US" dirty="0" smtClean="0"/>
              <a:t> </a:t>
            </a:r>
            <a:r>
              <a:rPr lang="ru-RU" dirty="0" smtClean="0"/>
              <a:t> </a:t>
            </a:r>
            <a:r>
              <a:rPr lang="en-US" dirty="0" smtClean="0"/>
              <a:t>    </a:t>
            </a:r>
            <a:r>
              <a:rPr lang="ru-RU" dirty="0" smtClean="0"/>
              <a:t>Ермак А. Н.</a:t>
            </a:r>
            <a:endParaRPr lang="en-US" dirty="0"/>
          </a:p>
        </p:txBody>
      </p:sp>
      <p:sp>
        <p:nvSpPr>
          <p:cNvPr id="2" name="Заголовок 1"/>
          <p:cNvSpPr>
            <a:spLocks noGrp="1"/>
          </p:cNvSpPr>
          <p:nvPr>
            <p:ph type="ctrTitle"/>
          </p:nvPr>
        </p:nvSpPr>
        <p:spPr/>
        <p:txBody>
          <a:bodyPr/>
          <a:lstStyle/>
          <a:p>
            <a:r>
              <a:rPr lang="ru-RU" dirty="0" smtClean="0"/>
              <a:t>ЦВЕТОВЫЕ МОДЕЛИ </a:t>
            </a:r>
            <a:r>
              <a:rPr lang="en-US" dirty="0" err="1" smtClean="0"/>
              <a:t>hsb</a:t>
            </a:r>
            <a:r>
              <a:rPr lang="en-US" dirty="0" smtClean="0"/>
              <a:t>, </a:t>
            </a:r>
            <a:r>
              <a:rPr lang="en-US" dirty="0" err="1" smtClean="0"/>
              <a:t>rgb,cmyk</a:t>
            </a:r>
            <a:endParaRPr lang="ru-RU" dirty="0"/>
          </a:p>
        </p:txBody>
      </p:sp>
    </p:spTree>
    <p:extLst>
      <p:ext uri="{BB962C8B-B14F-4D97-AF65-F5344CB8AC3E}">
        <p14:creationId xmlns:p14="http://schemas.microsoft.com/office/powerpoint/2010/main" val="612437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2780928"/>
            <a:ext cx="7924800" cy="1143000"/>
          </a:xfrm>
        </p:spPr>
        <p:txBody>
          <a:bodyPr/>
          <a:lstStyle/>
          <a:p>
            <a:r>
              <a:rPr lang="ru-RU" dirty="0" smtClean="0">
                <a:solidFill>
                  <a:srgbClr val="FFFF00"/>
                </a:solidFill>
              </a:rPr>
              <a:t>            </a:t>
            </a:r>
            <a:r>
              <a:rPr lang="ru-RU" sz="4400" dirty="0" smtClean="0">
                <a:solidFill>
                  <a:srgbClr val="FFFF00"/>
                </a:solidFill>
              </a:rPr>
              <a:t>СПАСИБО ЗА ВНИМАНИЕ !!!</a:t>
            </a:r>
            <a:endParaRPr lang="ru-RU" sz="4400" dirty="0">
              <a:solidFill>
                <a:srgbClr val="FFFF00"/>
              </a:solidFill>
            </a:endParaRPr>
          </a:p>
        </p:txBody>
      </p:sp>
    </p:spTree>
    <p:extLst>
      <p:ext uri="{BB962C8B-B14F-4D97-AF65-F5344CB8AC3E}">
        <p14:creationId xmlns:p14="http://schemas.microsoft.com/office/powerpoint/2010/main" val="12378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FF00"/>
                </a:solidFill>
              </a:rPr>
              <a:t>Что такое цветовые модели и какими они </a:t>
            </a:r>
            <a:r>
              <a:rPr lang="ru-RU" dirty="0" smtClean="0">
                <a:solidFill>
                  <a:srgbClr val="FFFF00"/>
                </a:solidFill>
              </a:rPr>
              <a:t>бывают</a:t>
            </a:r>
            <a:r>
              <a:rPr lang="en-US" dirty="0" smtClean="0">
                <a:solidFill>
                  <a:srgbClr val="FFFF00"/>
                </a:solidFill>
              </a:rPr>
              <a:t>?</a:t>
            </a:r>
            <a:r>
              <a:rPr lang="ru-RU" dirty="0"/>
              <a:t/>
            </a:r>
            <a:br>
              <a:rPr lang="ru-RU" dirty="0"/>
            </a:br>
            <a:endParaRPr lang="ru-RU" dirty="0"/>
          </a:p>
        </p:txBody>
      </p:sp>
      <p:sp>
        <p:nvSpPr>
          <p:cNvPr id="3" name="Объект 2"/>
          <p:cNvSpPr>
            <a:spLocks noGrp="1"/>
          </p:cNvSpPr>
          <p:nvPr>
            <p:ph sz="quarter" idx="13"/>
          </p:nvPr>
        </p:nvSpPr>
        <p:spPr/>
        <p:txBody>
          <a:bodyPr/>
          <a:lstStyle/>
          <a:p>
            <a:pPr fontAlgn="base"/>
            <a:r>
              <a:rPr lang="ru-RU" dirty="0"/>
              <a:t>Человеческий глаз воспринимает цвет субъективно: одному цвет баклажана покажется фиолетовым, другому — бордовым, третьему — коричневым. Но электронные устройства оперируют точными значениями.</a:t>
            </a:r>
          </a:p>
          <a:p>
            <a:pPr fontAlgn="base"/>
            <a:r>
              <a:rPr lang="ru-RU" dirty="0"/>
              <a:t>Цветовые модели — это математическое описание цветов. Они нужны, чтобы при работе с цветом не возникало разночтений. Например, в </a:t>
            </a:r>
            <a:r>
              <a:rPr lang="ru-RU" dirty="0" err="1"/>
              <a:t>брендбуках</a:t>
            </a:r>
            <a:r>
              <a:rPr lang="ru-RU" dirty="0"/>
              <a:t> часто указывают фирменные цвета по координатам для цифровых носителей и для печати: благодаря этому на всех носителях они будут в точности совпадать.</a:t>
            </a:r>
          </a:p>
          <a:p>
            <a:pPr fontAlgn="base"/>
            <a:r>
              <a:rPr lang="ru-RU" dirty="0"/>
              <a:t>Цветовых моделей много: в них заложены разные принципы работы с цветами и разные возможности для их отображения. Давайте подробнее остановимся на четырёх моделях, с которыми чаще всего работают в </a:t>
            </a:r>
            <a:r>
              <a:rPr lang="ru-RU" dirty="0" err="1"/>
              <a:t>Photoshop</a:t>
            </a:r>
            <a:r>
              <a:rPr lang="ru-RU" dirty="0"/>
              <a:t> и других графических редакторах.</a:t>
            </a:r>
          </a:p>
          <a:p>
            <a:endParaRPr lang="ru-RU" dirty="0"/>
          </a:p>
        </p:txBody>
      </p:sp>
    </p:spTree>
    <p:extLst>
      <p:ext uri="{BB962C8B-B14F-4D97-AF65-F5344CB8AC3E}">
        <p14:creationId xmlns:p14="http://schemas.microsoft.com/office/powerpoint/2010/main" val="146900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rgbClr val="FFFF00"/>
                </a:solidFill>
              </a:rPr>
              <a:t>Цветовая модель HSB — воплощение гуманизма</a:t>
            </a:r>
            <a:r>
              <a:rPr lang="ru-RU" b="1" dirty="0"/>
              <a:t/>
            </a:r>
            <a:br>
              <a:rPr lang="ru-RU" b="1" dirty="0"/>
            </a:br>
            <a:endParaRPr lang="ru-RU" dirty="0"/>
          </a:p>
        </p:txBody>
      </p:sp>
      <p:sp>
        <p:nvSpPr>
          <p:cNvPr id="3" name="Объект 2"/>
          <p:cNvSpPr>
            <a:spLocks noGrp="1"/>
          </p:cNvSpPr>
          <p:nvPr>
            <p:ph sz="quarter" idx="13"/>
          </p:nvPr>
        </p:nvSpPr>
        <p:spPr/>
        <p:txBody>
          <a:bodyPr/>
          <a:lstStyle/>
          <a:p>
            <a:pPr fontAlgn="base"/>
            <a:r>
              <a:rPr lang="ru-RU" dirty="0"/>
              <a:t>При описании цвета в быту большинство из нас оперируют тремя характеристиками: это сам цветовой оттенок, степень его бледности или насыщенности и степень его яркости. На этом построена система </a:t>
            </a:r>
            <a:r>
              <a:rPr lang="ru-RU" b="1" dirty="0"/>
              <a:t>HSB:</a:t>
            </a:r>
            <a:r>
              <a:rPr lang="ru-RU" dirty="0"/>
              <a:t> есть три координаты: </a:t>
            </a:r>
            <a:r>
              <a:rPr lang="ru-RU" b="1" dirty="0" err="1"/>
              <a:t>H</a:t>
            </a:r>
            <a:r>
              <a:rPr lang="ru-RU" dirty="0" err="1"/>
              <a:t>ue</a:t>
            </a:r>
            <a:r>
              <a:rPr lang="ru-RU" dirty="0"/>
              <a:t> (цветовой тон), </a:t>
            </a:r>
            <a:r>
              <a:rPr lang="ru-RU" b="1" dirty="0" err="1"/>
              <a:t>S</a:t>
            </a:r>
            <a:r>
              <a:rPr lang="ru-RU" dirty="0" err="1"/>
              <a:t>aturation</a:t>
            </a:r>
            <a:r>
              <a:rPr lang="ru-RU" dirty="0"/>
              <a:t> (насыщенность) и</a:t>
            </a:r>
            <a:r>
              <a:rPr lang="ru-RU" b="1" dirty="0"/>
              <a:t> </a:t>
            </a:r>
            <a:r>
              <a:rPr lang="ru-RU" b="1" dirty="0" err="1"/>
              <a:t>B</a:t>
            </a:r>
            <a:r>
              <a:rPr lang="ru-RU" dirty="0" err="1"/>
              <a:t>rightness</a:t>
            </a:r>
            <a:r>
              <a:rPr lang="ru-RU" dirty="0"/>
              <a:t> (яркость).</a:t>
            </a:r>
          </a:p>
          <a:p>
            <a:pPr fontAlgn="base"/>
            <a:r>
              <a:rPr lang="ru-RU" dirty="0"/>
              <a:t>Визуально цветовую модель HSB можно представить в виде цилиндра. Насыщенность и яркость варьируются от 0 до 100%, а тон измеряется в градусах от 0 до 360.</a:t>
            </a:r>
          </a:p>
          <a:p>
            <a:r>
              <a:rPr lang="ru-RU" dirty="0"/>
              <a:t>Эта модель интуитивно понятна, в ней легко ориентироваться. Именно она используется по умолчанию для выбора цвета в </a:t>
            </a:r>
            <a:r>
              <a:rPr lang="ru-RU" dirty="0" err="1"/>
              <a:t>Photoshop</a:t>
            </a:r>
            <a:endParaRPr lang="ru-RU" dirty="0"/>
          </a:p>
        </p:txBody>
      </p:sp>
    </p:spTree>
    <p:extLst>
      <p:ext uri="{BB962C8B-B14F-4D97-AF65-F5344CB8AC3E}">
        <p14:creationId xmlns:p14="http://schemas.microsoft.com/office/powerpoint/2010/main" val="43391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83264"/>
            <a:ext cx="7968969" cy="6314088"/>
          </a:xfrm>
        </p:spPr>
        <p:txBody>
          <a:bodyPr/>
          <a:lstStyle/>
          <a:p>
            <a:r>
              <a:rPr lang="ru-RU" sz="2000" dirty="0">
                <a:solidFill>
                  <a:srgbClr val="FFFF00"/>
                </a:solidFill>
              </a:rPr>
              <a:t>Так выглядит наглядное представление цветовой модели HSB</a:t>
            </a:r>
            <a:endParaRPr lang="ru-RU" sz="2000"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7992888" cy="536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74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rgbClr val="FFFF00"/>
                </a:solidFill>
              </a:rPr>
              <a:t>Цветовая модель RGB — то, что мы видим на экране</a:t>
            </a:r>
            <a:r>
              <a:rPr lang="ru-RU" b="1" dirty="0"/>
              <a:t/>
            </a:r>
            <a:br>
              <a:rPr lang="ru-RU" b="1" dirty="0"/>
            </a:br>
            <a:endParaRPr lang="ru-RU" dirty="0"/>
          </a:p>
        </p:txBody>
      </p:sp>
      <p:sp>
        <p:nvSpPr>
          <p:cNvPr id="3" name="Объект 2"/>
          <p:cNvSpPr>
            <a:spLocks noGrp="1"/>
          </p:cNvSpPr>
          <p:nvPr>
            <p:ph sz="quarter" idx="13"/>
          </p:nvPr>
        </p:nvSpPr>
        <p:spPr/>
        <p:txBody>
          <a:bodyPr/>
          <a:lstStyle/>
          <a:p>
            <a:pPr fontAlgn="base"/>
            <a:r>
              <a:rPr lang="ru-RU" dirty="0"/>
              <a:t>Это модель для отображения цвета в цифровых устройствах — например, на мониторах или в цифровых камерах. В ней каждый цвет кодируется значениями базовых цветов: </a:t>
            </a:r>
            <a:r>
              <a:rPr lang="ru-RU" b="1" dirty="0" err="1"/>
              <a:t>R</a:t>
            </a:r>
            <a:r>
              <a:rPr lang="ru-RU" dirty="0" err="1"/>
              <a:t>ed</a:t>
            </a:r>
            <a:r>
              <a:rPr lang="ru-RU" dirty="0"/>
              <a:t> (красный), </a:t>
            </a:r>
            <a:r>
              <a:rPr lang="ru-RU" b="1" dirty="0" err="1"/>
              <a:t>G</a:t>
            </a:r>
            <a:r>
              <a:rPr lang="ru-RU" dirty="0" err="1"/>
              <a:t>reen</a:t>
            </a:r>
            <a:r>
              <a:rPr lang="ru-RU" dirty="0"/>
              <a:t> (зелёный) и </a:t>
            </a:r>
            <a:r>
              <a:rPr lang="ru-RU" b="1" dirty="0" err="1"/>
              <a:t>B</a:t>
            </a:r>
            <a:r>
              <a:rPr lang="ru-RU" dirty="0" err="1"/>
              <a:t>lue</a:t>
            </a:r>
            <a:r>
              <a:rPr lang="ru-RU" dirty="0"/>
              <a:t> (голубой). Это три оси, которые имеют градацию значений от 0 до 255. Нулевая точка этой системы координат — чёрный, а максимальные значения по всем трём осям кодируют белый цвет.</a:t>
            </a:r>
          </a:p>
          <a:p>
            <a:pPr fontAlgn="base"/>
            <a:r>
              <a:rPr lang="ru-RU" dirty="0"/>
              <a:t>Например, посмотрим, как получается ярко-красный в системе RGB. Для этого нужно высокое значение по шкале R и низкие значения по двум другим.</a:t>
            </a:r>
          </a:p>
          <a:p>
            <a:endParaRPr lang="ru-RU" dirty="0"/>
          </a:p>
        </p:txBody>
      </p:sp>
    </p:spTree>
    <p:extLst>
      <p:ext uri="{BB962C8B-B14F-4D97-AF65-F5344CB8AC3E}">
        <p14:creationId xmlns:p14="http://schemas.microsoft.com/office/powerpoint/2010/main" val="416505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fontAlgn="base"/>
            <a:r>
              <a:rPr lang="ru-RU" sz="1400" dirty="0">
                <a:solidFill>
                  <a:srgbClr val="FFFFFF"/>
                </a:solidFill>
              </a:rPr>
              <a:t/>
            </a:r>
            <a:br>
              <a:rPr lang="ru-RU" sz="1400" dirty="0">
                <a:solidFill>
                  <a:srgbClr val="FFFFFF"/>
                </a:solidFill>
              </a:rPr>
            </a:br>
            <a:endParaRPr lang="ru-RU" sz="1400" dirty="0"/>
          </a:p>
        </p:txBody>
      </p:sp>
      <p:pic>
        <p:nvPicPr>
          <p:cNvPr id="2050"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836712"/>
            <a:ext cx="7128792" cy="3284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539552" y="4797152"/>
            <a:ext cx="7776864" cy="1107996"/>
          </a:xfrm>
          <a:prstGeom prst="rect">
            <a:avLst/>
          </a:prstGeom>
        </p:spPr>
        <p:txBody>
          <a:bodyPr wrap="square">
            <a:spAutoFit/>
          </a:bodyPr>
          <a:lstStyle/>
          <a:p>
            <a:r>
              <a:rPr lang="ru-RU" sz="1100" cap="all" spc="50" dirty="0">
                <a:solidFill>
                  <a:srgbClr val="FFFF00"/>
                </a:solidFill>
                <a:ea typeface="+mj-ea"/>
                <a:cs typeface="+mj-cs"/>
              </a:rPr>
              <a:t>С RGB обычно работают графические дизайнеры. Эта модель по умолчанию используется при подготовке изображений для цифровых носителей, потому что принцип её работы аналогичен излучению монитора. Оттенки, которые мы видим на экране, состоят из трёх базовых цветов, максимальная яркость экрана — это белый цвет, а отсутствие яркости — чёрный.</a:t>
            </a:r>
            <a:br>
              <a:rPr lang="ru-RU" sz="1100" cap="all" spc="50" dirty="0">
                <a:solidFill>
                  <a:srgbClr val="FFFF00"/>
                </a:solidFill>
                <a:ea typeface="+mj-ea"/>
                <a:cs typeface="+mj-cs"/>
              </a:rPr>
            </a:br>
            <a:r>
              <a:rPr lang="ru-RU" sz="1100" cap="all" spc="50" dirty="0">
                <a:solidFill>
                  <a:srgbClr val="FFFF00"/>
                </a:solidFill>
                <a:ea typeface="+mj-ea"/>
                <a:cs typeface="+mj-cs"/>
              </a:rPr>
              <a:t>Даже при создании макетов для печати работа на компьютере преимущественно ведётся в RGB, а лишь на этапе предпечатной подготовки переводится в другую модель — CMYK</a:t>
            </a:r>
            <a:r>
              <a:rPr lang="ru-RU" sz="1100" cap="all" spc="50" dirty="0">
                <a:solidFill>
                  <a:srgbClr val="FFFFFF"/>
                </a:solidFill>
                <a:ea typeface="+mj-ea"/>
                <a:cs typeface="+mj-cs"/>
              </a:rPr>
              <a:t>.</a:t>
            </a:r>
            <a:endParaRPr lang="ru-RU" sz="1100" dirty="0"/>
          </a:p>
        </p:txBody>
      </p:sp>
    </p:spTree>
    <p:extLst>
      <p:ext uri="{BB962C8B-B14F-4D97-AF65-F5344CB8AC3E}">
        <p14:creationId xmlns:p14="http://schemas.microsoft.com/office/powerpoint/2010/main" val="307291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ru-RU" b="1" dirty="0">
                <a:solidFill>
                  <a:srgbClr val="FFFF00"/>
                </a:solidFill>
              </a:rPr>
              <a:t>Цветовая модель СMYK — так получают цвет из красок</a:t>
            </a:r>
          </a:p>
        </p:txBody>
      </p:sp>
      <p:sp>
        <p:nvSpPr>
          <p:cNvPr id="3" name="Объект 2"/>
          <p:cNvSpPr>
            <a:spLocks noGrp="1"/>
          </p:cNvSpPr>
          <p:nvPr>
            <p:ph sz="quarter" idx="13"/>
          </p:nvPr>
        </p:nvSpPr>
        <p:spPr/>
        <p:txBody>
          <a:bodyPr/>
          <a:lstStyle/>
          <a:p>
            <a:pPr fontAlgn="base"/>
            <a:r>
              <a:rPr lang="ru-RU" dirty="0"/>
              <a:t>Эта модель построена на смешении четырёх типографских красок: </a:t>
            </a:r>
            <a:r>
              <a:rPr lang="ru-RU" b="1" dirty="0" err="1"/>
              <a:t>C</a:t>
            </a:r>
            <a:r>
              <a:rPr lang="ru-RU" dirty="0" err="1"/>
              <a:t>yan</a:t>
            </a:r>
            <a:r>
              <a:rPr lang="ru-RU" dirty="0"/>
              <a:t> </a:t>
            </a:r>
            <a:r>
              <a:rPr lang="ru-RU" i="1" dirty="0"/>
              <a:t>(сине-зелёный)</a:t>
            </a:r>
            <a:r>
              <a:rPr lang="ru-RU" dirty="0"/>
              <a:t>, </a:t>
            </a:r>
            <a:r>
              <a:rPr lang="ru-RU" b="1" dirty="0" err="1"/>
              <a:t>M</a:t>
            </a:r>
            <a:r>
              <a:rPr lang="ru-RU" dirty="0" err="1"/>
              <a:t>agenta</a:t>
            </a:r>
            <a:r>
              <a:rPr lang="ru-RU" dirty="0"/>
              <a:t> </a:t>
            </a:r>
            <a:r>
              <a:rPr lang="ru-RU" i="1" dirty="0"/>
              <a:t>(пурпурный)</a:t>
            </a:r>
            <a:r>
              <a:rPr lang="ru-RU" dirty="0"/>
              <a:t>, </a:t>
            </a:r>
            <a:r>
              <a:rPr lang="ru-RU" b="1" dirty="0" err="1"/>
              <a:t>Y</a:t>
            </a:r>
            <a:r>
              <a:rPr lang="ru-RU" dirty="0" err="1"/>
              <a:t>ellow</a:t>
            </a:r>
            <a:r>
              <a:rPr lang="ru-RU" dirty="0"/>
              <a:t> </a:t>
            </a:r>
            <a:r>
              <a:rPr lang="ru-RU" i="1" dirty="0"/>
              <a:t>(жёлтый)</a:t>
            </a:r>
            <a:r>
              <a:rPr lang="ru-RU" dirty="0"/>
              <a:t> и </a:t>
            </a:r>
            <a:r>
              <a:rPr lang="ru-RU" b="1" dirty="0" err="1"/>
              <a:t>K</a:t>
            </a:r>
            <a:r>
              <a:rPr lang="ru-RU" dirty="0" err="1"/>
              <a:t>ey</a:t>
            </a:r>
            <a:r>
              <a:rPr lang="ru-RU" dirty="0"/>
              <a:t> </a:t>
            </a:r>
            <a:r>
              <a:rPr lang="ru-RU" i="1" dirty="0"/>
              <a:t>(«ключевой» цвет — чёрный)</a:t>
            </a:r>
            <a:r>
              <a:rPr lang="ru-RU" dirty="0"/>
              <a:t>. Диапазон цветов на печати гораздо более узкий, чем на современных мониторах компьютеров. Модель </a:t>
            </a:r>
            <a:r>
              <a:rPr lang="ru-RU" b="1" dirty="0"/>
              <a:t>СMYK</a:t>
            </a:r>
            <a:r>
              <a:rPr lang="ru-RU" dirty="0"/>
              <a:t> позволяет увидеть на электронных устройствах, как изменятся цвета на бумаге.</a:t>
            </a:r>
          </a:p>
          <a:p>
            <a:pPr fontAlgn="base"/>
            <a:r>
              <a:rPr lang="ru-RU" dirty="0"/>
              <a:t>В модели CMYK каждый цвет кодируется четырьмя координатами, значения которых могут быть от 0 до 100%. Разные оттенки получаются из-за разных соотношений голубого, розового, жёлтого и черного цвета в их составе. Белый цвет в модели CMYK — это отсутствие краски.</a:t>
            </a:r>
          </a:p>
          <a:p>
            <a:pPr fontAlgn="base"/>
            <a:r>
              <a:rPr lang="ru-RU" dirty="0"/>
              <a:t>Так выглядит любая напечатанная картинка при большом увеличении:</a:t>
            </a:r>
          </a:p>
          <a:p>
            <a:endParaRPr lang="ru-RU" dirty="0"/>
          </a:p>
        </p:txBody>
      </p:sp>
    </p:spTree>
    <p:extLst>
      <p:ext uri="{BB962C8B-B14F-4D97-AF65-F5344CB8AC3E}">
        <p14:creationId xmlns:p14="http://schemas.microsoft.com/office/powerpoint/2010/main" val="304346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573016"/>
            <a:ext cx="7924800" cy="2304256"/>
          </a:xfrm>
        </p:spPr>
        <p:txBody>
          <a:bodyPr/>
          <a:lstStyle/>
          <a:p>
            <a:pPr fontAlgn="base"/>
            <a:r>
              <a:rPr lang="ru-RU" sz="1000" dirty="0" smtClean="0"/>
              <a:t/>
            </a:r>
            <a:br>
              <a:rPr lang="ru-RU" sz="1000" dirty="0" smtClean="0"/>
            </a:br>
            <a:r>
              <a:rPr lang="ru-RU" sz="1000" dirty="0"/>
              <a:t> </a:t>
            </a:r>
            <a:r>
              <a:rPr lang="ru-RU" sz="1000" dirty="0" smtClean="0">
                <a:solidFill>
                  <a:srgbClr val="FFFF00"/>
                </a:solidFill>
              </a:rPr>
              <a:t>Новые </a:t>
            </a:r>
            <a:r>
              <a:rPr lang="ru-RU" sz="1000" dirty="0">
                <a:solidFill>
                  <a:srgbClr val="FFFF00"/>
                </a:solidFill>
              </a:rPr>
              <a:t>цвета получаются путём наложения трёх основных друг на друга в разных </a:t>
            </a:r>
            <a:r>
              <a:rPr lang="ru-RU" sz="1000" dirty="0" smtClean="0">
                <a:solidFill>
                  <a:srgbClr val="FFFF00"/>
                </a:solidFill>
              </a:rPr>
              <a:t>пропорциях</a:t>
            </a:r>
            <a:r>
              <a:rPr lang="ru-RU" sz="1000" dirty="0" smtClean="0"/>
              <a:t/>
            </a:r>
            <a:br>
              <a:rPr lang="ru-RU" sz="1000" dirty="0" smtClean="0"/>
            </a:br>
            <a:r>
              <a:rPr lang="ru-RU" sz="1000" dirty="0" smtClean="0">
                <a:solidFill>
                  <a:srgbClr val="FFFF00"/>
                </a:solidFill>
              </a:rPr>
              <a:t/>
            </a:r>
            <a:br>
              <a:rPr lang="ru-RU" sz="1000" dirty="0" smtClean="0">
                <a:solidFill>
                  <a:srgbClr val="FFFF00"/>
                </a:solidFill>
              </a:rPr>
            </a:br>
            <a:r>
              <a:rPr lang="ru-RU" sz="1000" dirty="0" smtClean="0"/>
              <a:t>Красители</a:t>
            </a:r>
            <a:r>
              <a:rPr lang="ru-RU" sz="1000" dirty="0"/>
              <a:t>, созданные с помощью химических веществ, не идеальны. На практике смешение трёх красок обычно даёт грязно-коричневый цвет.</a:t>
            </a:r>
            <a:br>
              <a:rPr lang="ru-RU" sz="1000" dirty="0"/>
            </a:br>
            <a:r>
              <a:rPr lang="ru-RU" sz="1000" dirty="0"/>
              <a:t>Цветные краски дороже. Например, если нам нужен тёмно-красный цвет, можно составить его из красного, синего и зелёного, а можно — из красного и чёрного. Второй вариант обойдётся дешевле при печати.</a:t>
            </a:r>
            <a:br>
              <a:rPr lang="ru-RU" sz="1000" dirty="0"/>
            </a:br>
            <a:r>
              <a:rPr lang="ru-RU" sz="1000" dirty="0"/>
              <a:t>У бумаги ограничена впитывающая способность. Чтобы получить максимально близкий к чёрному цвет, используя голубой, розовый и жёлтый, на лист нанесут 300% краски — газетная бумага такого не выдержит. А чистый чёрный цвет — это всего лишь 100% процентов краски.</a:t>
            </a:r>
            <a:br>
              <a:rPr lang="ru-RU" sz="1000" dirty="0"/>
            </a:br>
            <a:r>
              <a:rPr lang="ru-RU" sz="1000" dirty="0"/>
              <a:t>Обычно изображения не редактируют в CMYK. В эту модель конвертируют готовый файл из RGB или другой модели непосредственно перед печатью, чтобы проверить совпадение цветов и предельно допустимую сумму красок под нужный тип </a:t>
            </a:r>
            <a:r>
              <a:rPr lang="ru-RU" sz="1000" dirty="0" smtClean="0"/>
              <a:t>бумаги.</a:t>
            </a:r>
            <a:br>
              <a:rPr lang="ru-RU" sz="1000" dirty="0" smtClean="0"/>
            </a:br>
            <a:r>
              <a:rPr lang="ru-RU" sz="1000" dirty="0"/>
              <a:t/>
            </a:r>
            <a:br>
              <a:rPr lang="ru-RU" sz="1000" dirty="0"/>
            </a:br>
            <a:r>
              <a:rPr lang="ru-RU" sz="1000" dirty="0" smtClean="0"/>
              <a:t/>
            </a:r>
            <a:br>
              <a:rPr lang="ru-RU" sz="1000" dirty="0" smtClean="0"/>
            </a:br>
            <a:endParaRPr lang="ru-RU" sz="1000" dirty="0"/>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785145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6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9600" y="548680"/>
            <a:ext cx="7924800" cy="5166320"/>
          </a:xfrm>
        </p:spPr>
        <p:txBody>
          <a:bodyPr>
            <a:normAutofit fontScale="92500" lnSpcReduction="10000"/>
          </a:bodyPr>
          <a:lstStyle/>
          <a:p>
            <a:pPr fontAlgn="base"/>
            <a:r>
              <a:rPr lang="ru-RU" b="1" dirty="0">
                <a:solidFill>
                  <a:srgbClr val="FFFF00"/>
                </a:solidFill>
              </a:rPr>
              <a:t>Несовершенство цветовых </a:t>
            </a:r>
            <a:r>
              <a:rPr lang="ru-RU" b="1" dirty="0" smtClean="0">
                <a:solidFill>
                  <a:srgbClr val="FFFF00"/>
                </a:solidFill>
              </a:rPr>
              <a:t>моделей</a:t>
            </a:r>
            <a:endParaRPr lang="ru-RU" dirty="0">
              <a:solidFill>
                <a:srgbClr val="FFFF00"/>
              </a:solidFill>
            </a:endParaRPr>
          </a:p>
          <a:p>
            <a:pPr fontAlgn="base"/>
            <a:r>
              <a:rPr lang="ru-RU" dirty="0" smtClean="0"/>
              <a:t>Модели  </a:t>
            </a:r>
            <a:r>
              <a:rPr lang="ru-RU" dirty="0"/>
              <a:t>HSB, RGB и CMYK — основные, с которыми сталкиваются дизайнеры, иллюстраторы и фотографы. Они упрощают работу, но реальная цветопередача не так предсказуема. Например, RGB и CMYK, с которыми работают чаще всего, — это аппаратно-зависимые модели.</a:t>
            </a:r>
          </a:p>
          <a:p>
            <a:pPr fontAlgn="base"/>
            <a:r>
              <a:rPr lang="ru-RU" dirty="0"/>
              <a:t>Суть в том, что на смартфонах разных поколений одна и та же картинка будет различаться по цвету, на глянцевой и газетной бумаге оттенки тоже не будут совпадать. Поэтому модели RGB и CMYK включают в себя цветовые профили, максимально точно описывающие цвет под конкретный монитор или способ печати.</a:t>
            </a:r>
          </a:p>
          <a:p>
            <a:pPr fontAlgn="base"/>
            <a:r>
              <a:rPr lang="ru-RU" dirty="0"/>
              <a:t>Знать механику цветовых моделей важно любым специалистам, работающим с компьютерной графикой: веб-дизайнерам, художникам в 2D и 3D, </a:t>
            </a:r>
            <a:r>
              <a:rPr lang="ru-RU" dirty="0" err="1"/>
              <a:t>геймдизайнерам</a:t>
            </a:r>
            <a:r>
              <a:rPr lang="ru-RU" dirty="0"/>
              <a:t> и даже фотографам. Но особенно внимательная работа с цветами необходима при дизайне полиграфии: ведь по изображению на мониторе нужно понять, какой получится картинка, напечатанная красками на бумаге.</a:t>
            </a:r>
          </a:p>
          <a:p>
            <a:pPr fontAlgn="base"/>
            <a:r>
              <a:rPr lang="ru-RU" dirty="0"/>
              <a:t>Если вы в </a:t>
            </a:r>
            <a:r>
              <a:rPr lang="ru-RU" dirty="0" err="1"/>
              <a:t>Photoshop</a:t>
            </a:r>
            <a:r>
              <a:rPr lang="ru-RU" dirty="0"/>
              <a:t> переведете картинку из RGB в CMYK, цвета, скорее всего, потускнеют — на бумаге можно передать меньше оттенков, чем на экране. Но трудности на этом не заканчиваются. Даже если макет отдан в печать в нужной цветовой модели, результат может оказаться непредсказуемым, потому что модель не определяет способ печати и тип бумаги. Для точной цветопередачи приходится учитывать как цветовые модели, так и цветовые профили.</a:t>
            </a:r>
          </a:p>
          <a:p>
            <a:endParaRPr lang="ru-RU" dirty="0"/>
          </a:p>
        </p:txBody>
      </p:sp>
    </p:spTree>
    <p:extLst>
      <p:ext uri="{BB962C8B-B14F-4D97-AF65-F5344CB8AC3E}">
        <p14:creationId xmlns:p14="http://schemas.microsoft.com/office/powerpoint/2010/main" val="3778929417"/>
      </p:ext>
    </p:extLst>
  </p:cSld>
  <p:clrMapOvr>
    <a:masterClrMapping/>
  </p:clrMapOvr>
</p:sld>
</file>

<file path=ppt/theme/theme1.xml><?xml version="1.0" encoding="utf-8"?>
<a:theme xmlns:a="http://schemas.openxmlformats.org/drawingml/2006/main" name="Горизонт">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Горизонт">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Горизон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66</TotalTime>
  <Words>78</Words>
  <Application>Microsoft Office PowerPoint</Application>
  <PresentationFormat>Экран (4:3)</PresentationFormat>
  <Paragraphs>30</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Горизонт</vt:lpstr>
      <vt:lpstr>ЦВЕТОВЫЕ МОДЕЛИ hsb, rgb,cmyk</vt:lpstr>
      <vt:lpstr>Что такое цветовые модели и какими они бывают? </vt:lpstr>
      <vt:lpstr>Цветовая модель HSB — воплощение гуманизма </vt:lpstr>
      <vt:lpstr>Так выглядит наглядное представление цветовой модели HSB</vt:lpstr>
      <vt:lpstr>Цветовая модель RGB — то, что мы видим на экране </vt:lpstr>
      <vt:lpstr> </vt:lpstr>
      <vt:lpstr>Цветовая модель СMYK — так получают цвет из красок</vt:lpstr>
      <vt:lpstr>  Новые цвета получаются путём наложения трёх основных друг на друга в разных пропорциях  Красители, созданные с помощью химических веществ, не идеальны. На практике смешение трёх красок обычно даёт грязно-коричневый цвет. Цветные краски дороже. Например, если нам нужен тёмно-красный цвет, можно составить его из красного, синего и зелёного, а можно — из красного и чёрного. Второй вариант обойдётся дешевле при печати. У бумаги ограничена впитывающая способность. Чтобы получить максимально близкий к чёрному цвет, используя голубой, розовый и жёлтый, на лист нанесут 300% краски — газетная бумага такого не выдержит. А чистый чёрный цвет — это всего лишь 100% процентов краски. Обычно изображения не редактируют в CMYK. В эту модель конвертируют готовый файл из RGB или другой модели непосредственно перед печатью, чтобы проверить совпадение цветов и предельно допустимую сумму красок под нужный тип бумаги.   </vt:lpstr>
      <vt:lpstr>Презентация PowerPoint</vt:lpstr>
      <vt:lpstr>            СПАСИБО ЗА ВНИМАНИЕ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ЦВЕТОВЫЕ МОДЕЛИ hsb, rgb,cmyk</dc:title>
  <dc:creator>Admin</dc:creator>
  <cp:lastModifiedBy>Admin</cp:lastModifiedBy>
  <cp:revision>5</cp:revision>
  <dcterms:created xsi:type="dcterms:W3CDTF">2021-12-07T17:02:29Z</dcterms:created>
  <dcterms:modified xsi:type="dcterms:W3CDTF">2021-12-07T18:19:56Z</dcterms:modified>
</cp:coreProperties>
</file>