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G1ArJbCI1kg1g97ueougMcAZr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E9E95E-BFC7-459F-B463-B3F41FBFE3AC}">
  <a:tblStyle styleId="{D2E9E95E-BFC7-459F-B463-B3F41FBFE3A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41" autoAdjust="0"/>
  </p:normalViewPr>
  <p:slideViewPr>
    <p:cSldViewPr snapToGrid="0">
      <p:cViewPr>
        <p:scale>
          <a:sx n="80" d="100"/>
          <a:sy n="80" d="100"/>
        </p:scale>
        <p:origin x="35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Generally, there has been an upward trend in revenue generation over the years. The ‘Revenue Compared across Years’ chart shows that after every fourth quarter, there is a drop in revenue in the following quarter (first) of the next year. Though the revenue drop in the first quarter of the following years never got as low as that of the same quarter in the previous year, it is noteworthy that they were always lower than the amounts for the second and third quarters in the preceding year. </a:t>
            </a:r>
          </a:p>
          <a:p>
            <a:pPr marL="0" lvl="0" indent="0" algn="l" rtl="0">
              <a:spcBef>
                <a:spcPts val="0"/>
              </a:spcBef>
              <a:spcAft>
                <a:spcPts val="0"/>
              </a:spcAft>
              <a:buNone/>
            </a:pPr>
            <a:r>
              <a:rPr lang="en-GB" dirty="0"/>
              <a:t>The top city by sales is Los Angeles, however, New York is the top city by profit.</a:t>
            </a:r>
            <a:endParaRPr dirty="0"/>
          </a:p>
        </p:txBody>
      </p:sp>
      <p:sp>
        <p:nvSpPr>
          <p:cNvPr id="212" name="Google Shape;2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latin typeface="Tenorite" panose="00000500000000000000" pitchFamily="2" charset="0"/>
              </a:rPr>
              <a:t>More products were sold in the office supplies category than the other two. This might be expected considering that not only are office supplies used regularly, they come in small sizes that do not last as long home appliances or other electronic gadgets. Plus their prices can be as low as $1.</a:t>
            </a:r>
            <a:endParaRPr dirty="0"/>
          </a:p>
        </p:txBody>
      </p:sp>
      <p:sp>
        <p:nvSpPr>
          <p:cNvPr id="233" name="Google Shape;2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Smart phones constituted a large number of the top one selling product in each region. The United States was the only region that had office supplies as the best two selling products.</a:t>
            </a:r>
            <a:endParaRPr dirty="0"/>
          </a:p>
        </p:txBody>
      </p:sp>
      <p:sp>
        <p:nvSpPr>
          <p:cNvPr id="257" name="Google Shape;2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Sale of items under the technology category constituted most of the profit generated in the store. This is expected since the top two products in most of the regions are technological products or electronic devices.</a:t>
            </a:r>
            <a:endParaRPr dirty="0"/>
          </a:p>
        </p:txBody>
      </p:sp>
      <p:sp>
        <p:nvSpPr>
          <p:cNvPr id="268" name="Google Shape;2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latin typeface="Tenorite" panose="00000500000000000000" pitchFamily="2" charset="0"/>
              </a:rPr>
              <a:t>Standard class shipping mode constitutes the most requested shipping method in all orders. Maximum stated Service Level Agreement(SLA) is three days. However, the product deliveries have taken as long as 8 days on five different occasions in 2016.</a:t>
            </a: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6416040" y="4434840"/>
            <a:ext cx="4941771" cy="11222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6416041" y="5586890"/>
            <a:ext cx="4941770" cy="3966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16"/>
          <p:cNvPicPr preferRelativeResize="0"/>
          <p:nvPr/>
        </p:nvPicPr>
        <p:blipFill rotWithShape="1">
          <a:blip r:embed="rId2">
            <a:alphaModFix/>
          </a:blip>
          <a:srcRect l="9358" t="23650" b="-1"/>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genda" type="obj">
  <p:cSld name="OBJECT">
    <p:bg>
      <p:bgPr>
        <a:solidFill>
          <a:schemeClr val="dk1"/>
        </a:solidFill>
        <a:effectLst/>
      </p:bgPr>
    </p:bg>
    <p:spTree>
      <p:nvGrpSpPr>
        <p:cNvPr id="1" name="Shape 99"/>
        <p:cNvGrpSpPr/>
        <p:nvPr/>
      </p:nvGrpSpPr>
      <p:grpSpPr>
        <a:xfrm>
          <a:off x="0" y="0"/>
          <a:ext cx="0" cy="0"/>
          <a:chOff x="0" y="0"/>
          <a:chExt cx="0" cy="0"/>
        </a:xfrm>
      </p:grpSpPr>
      <p:pic>
        <p:nvPicPr>
          <p:cNvPr id="100" name="Google Shape;100;p25"/>
          <p:cNvPicPr preferRelativeResize="0"/>
          <p:nvPr/>
        </p:nvPicPr>
        <p:blipFill rotWithShape="1">
          <a:blip r:embed="rId2">
            <a:alphaModFix/>
          </a:blip>
          <a:srcRect t="18301" r="28340" b="23070"/>
          <a:stretch/>
        </p:blipFill>
        <p:spPr>
          <a:xfrm>
            <a:off x="5488815" y="0"/>
            <a:ext cx="6703185" cy="6858000"/>
          </a:xfrm>
          <a:prstGeom prst="rect">
            <a:avLst/>
          </a:prstGeom>
          <a:noFill/>
          <a:ln>
            <a:noFill/>
          </a:ln>
        </p:spPr>
      </p:pic>
      <p:sp>
        <p:nvSpPr>
          <p:cNvPr id="101" name="Google Shape;101;p25"/>
          <p:cNvSpPr txBox="1">
            <a:spLocks noGrp="1"/>
          </p:cNvSpPr>
          <p:nvPr>
            <p:ph type="title"/>
          </p:nvPr>
        </p:nvSpPr>
        <p:spPr>
          <a:xfrm>
            <a:off x="1333500" y="1020445"/>
            <a:ext cx="289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5"/>
          <p:cNvSpPr txBox="1">
            <a:spLocks noGrp="1"/>
          </p:cNvSpPr>
          <p:nvPr>
            <p:ph type="body" idx="1"/>
          </p:nvPr>
        </p:nvSpPr>
        <p:spPr>
          <a:xfrm>
            <a:off x="1333500" y="2924175"/>
            <a:ext cx="2895600" cy="2519363"/>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lt1"/>
              </a:buClr>
              <a:buSzPts val="1400"/>
              <a:buNone/>
              <a:defRPr sz="1400">
                <a:solidFill>
                  <a:schemeClr val="lt1"/>
                </a:solidFill>
              </a:defRPr>
            </a:lvl1pPr>
            <a:lvl2pPr marL="914400" lvl="1" indent="-228600" algn="l">
              <a:lnSpc>
                <a:spcPct val="150000"/>
              </a:lnSpc>
              <a:spcBef>
                <a:spcPts val="500"/>
              </a:spcBef>
              <a:spcAft>
                <a:spcPts val="0"/>
              </a:spcAft>
              <a:buClr>
                <a:schemeClr val="lt1"/>
              </a:buClr>
              <a:buSzPts val="1400"/>
              <a:buNone/>
              <a:defRPr sz="1400">
                <a:solidFill>
                  <a:schemeClr val="lt1"/>
                </a:solidFill>
              </a:defRPr>
            </a:lvl2pPr>
            <a:lvl3pPr marL="1371600" lvl="2" indent="-228600" algn="l">
              <a:lnSpc>
                <a:spcPct val="150000"/>
              </a:lnSpc>
              <a:spcBef>
                <a:spcPts val="500"/>
              </a:spcBef>
              <a:spcAft>
                <a:spcPts val="0"/>
              </a:spcAft>
              <a:buClr>
                <a:schemeClr val="lt1"/>
              </a:buClr>
              <a:buSzPts val="1400"/>
              <a:buNone/>
              <a:defRPr sz="1400">
                <a:solidFill>
                  <a:schemeClr val="lt1"/>
                </a:solidFill>
              </a:defRPr>
            </a:lvl3pPr>
            <a:lvl4pPr marL="1828800" lvl="3" indent="-228600" algn="l">
              <a:lnSpc>
                <a:spcPct val="150000"/>
              </a:lnSpc>
              <a:spcBef>
                <a:spcPts val="500"/>
              </a:spcBef>
              <a:spcAft>
                <a:spcPts val="0"/>
              </a:spcAft>
              <a:buClr>
                <a:schemeClr val="lt1"/>
              </a:buClr>
              <a:buSzPts val="1400"/>
              <a:buNone/>
              <a:defRPr sz="1400">
                <a:solidFill>
                  <a:schemeClr val="lt1"/>
                </a:solidFill>
              </a:defRPr>
            </a:lvl4pPr>
            <a:lvl5pPr marL="2286000" lvl="4" indent="-228600" algn="l">
              <a:lnSpc>
                <a:spcPct val="15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5"/>
          <p:cNvSpPr txBox="1">
            <a:spLocks noGrp="1"/>
          </p:cNvSpPr>
          <p:nvPr>
            <p:ph type="dt" idx="10"/>
          </p:nvPr>
        </p:nvSpPr>
        <p:spPr>
          <a:xfrm>
            <a:off x="1333500" y="6356350"/>
            <a:ext cx="98515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5"/>
          <p:cNvSpPr txBox="1">
            <a:spLocks noGrp="1"/>
          </p:cNvSpPr>
          <p:nvPr>
            <p:ph type="ftr" idx="11"/>
          </p:nvPr>
        </p:nvSpPr>
        <p:spPr>
          <a:xfrm>
            <a:off x="2669886" y="6356349"/>
            <a:ext cx="248284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5"/>
          <p:cNvSpPr txBox="1">
            <a:spLocks noGrp="1"/>
          </p:cNvSpPr>
          <p:nvPr>
            <p:ph type="sldNum" idx="12"/>
          </p:nvPr>
        </p:nvSpPr>
        <p:spPr>
          <a:xfrm>
            <a:off x="5536305" y="6356350"/>
            <a:ext cx="98755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Break">
  <p:cSld name="Section Break">
    <p:bg>
      <p:bgPr>
        <a:solidFill>
          <a:schemeClr val="dk1"/>
        </a:solidFill>
        <a:effectLst/>
      </p:bgPr>
    </p:bg>
    <p:spTree>
      <p:nvGrpSpPr>
        <p:cNvPr id="1" name="Shape 106"/>
        <p:cNvGrpSpPr/>
        <p:nvPr/>
      </p:nvGrpSpPr>
      <p:grpSpPr>
        <a:xfrm>
          <a:off x="0" y="0"/>
          <a:ext cx="0" cy="0"/>
          <a:chOff x="0" y="0"/>
          <a:chExt cx="0" cy="0"/>
        </a:xfrm>
      </p:grpSpPr>
      <p:sp>
        <p:nvSpPr>
          <p:cNvPr id="107" name="Google Shape;107;p26"/>
          <p:cNvSpPr txBox="1">
            <a:spLocks noGrp="1"/>
          </p:cNvSpPr>
          <p:nvPr>
            <p:ph type="ctrTitle"/>
          </p:nvPr>
        </p:nvSpPr>
        <p:spPr>
          <a:xfrm>
            <a:off x="6991350" y="2148840"/>
            <a:ext cx="4179570" cy="171553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6"/>
          <p:cNvSpPr txBox="1">
            <a:spLocks noGrp="1"/>
          </p:cNvSpPr>
          <p:nvPr>
            <p:ph type="subTitle" idx="1"/>
          </p:nvPr>
        </p:nvSpPr>
        <p:spPr>
          <a:xfrm>
            <a:off x="6991350" y="3962003"/>
            <a:ext cx="4179570" cy="36512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09" name="Google Shape;109;p26"/>
          <p:cNvPicPr preferRelativeResize="0"/>
          <p:nvPr/>
        </p:nvPicPr>
        <p:blipFill rotWithShape="1">
          <a:blip r:embed="rId2">
            <a:alphaModFix/>
          </a:blip>
          <a:srcRect/>
          <a:stretch/>
        </p:blipFill>
        <p:spPr>
          <a:xfrm>
            <a:off x="0" y="828675"/>
            <a:ext cx="5876925" cy="52006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0"/>
        <p:cNvGrpSpPr/>
        <p:nvPr/>
      </p:nvGrpSpPr>
      <p:grpSpPr>
        <a:xfrm>
          <a:off x="0" y="0"/>
          <a:ext cx="0" cy="0"/>
          <a:chOff x="0" y="0"/>
          <a:chExt cx="0" cy="0"/>
        </a:xfrm>
      </p:grpSpPr>
      <p:pic>
        <p:nvPicPr>
          <p:cNvPr id="111" name="Google Shape;111;p27"/>
          <p:cNvPicPr preferRelativeResize="0"/>
          <p:nvPr/>
        </p:nvPicPr>
        <p:blipFill rotWithShape="1">
          <a:blip r:embed="rId2">
            <a:alphaModFix/>
          </a:blip>
          <a:srcRect/>
          <a:stretch/>
        </p:blipFill>
        <p:spPr>
          <a:xfrm>
            <a:off x="0" y="0"/>
            <a:ext cx="5581650" cy="6858000"/>
          </a:xfrm>
          <a:prstGeom prst="rect">
            <a:avLst/>
          </a:prstGeom>
          <a:noFill/>
          <a:ln>
            <a:noFill/>
          </a:ln>
        </p:spPr>
      </p:pic>
      <p:sp>
        <p:nvSpPr>
          <p:cNvPr id="112" name="Google Shape;112;p27"/>
          <p:cNvSpPr txBox="1">
            <a:spLocks noGrp="1"/>
          </p:cNvSpPr>
          <p:nvPr>
            <p:ph type="title"/>
          </p:nvPr>
        </p:nvSpPr>
        <p:spPr>
          <a:xfrm>
            <a:off x="4657724" y="2809875"/>
            <a:ext cx="6696075" cy="19097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7"/>
          <p:cNvSpPr txBox="1">
            <a:spLocks noGrp="1"/>
          </p:cNvSpPr>
          <p:nvPr>
            <p:ph type="subTitle" idx="1"/>
          </p:nvPr>
        </p:nvSpPr>
        <p:spPr>
          <a:xfrm>
            <a:off x="4657725" y="5028803"/>
            <a:ext cx="6696074" cy="3651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Clr>
                <a:srgbClr val="757070"/>
              </a:buClr>
              <a:buSzPts val="1600"/>
              <a:buNone/>
              <a:defRPr sz="1600">
                <a:solidFill>
                  <a:srgbClr val="75707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4" name="Google Shape;114;p27"/>
          <p:cNvSpPr txBox="1">
            <a:spLocks noGrp="1"/>
          </p:cNvSpPr>
          <p:nvPr>
            <p:ph type="dt" idx="10"/>
          </p:nvPr>
        </p:nvSpPr>
        <p:spPr>
          <a:xfrm>
            <a:off x="4676774" y="6356350"/>
            <a:ext cx="16954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7"/>
          <p:cNvSpPr txBox="1">
            <a:spLocks noGrp="1"/>
          </p:cNvSpPr>
          <p:nvPr>
            <p:ph type="ftr" idx="11"/>
          </p:nvPr>
        </p:nvSpPr>
        <p:spPr>
          <a:xfrm>
            <a:off x="6743699" y="6356350"/>
            <a:ext cx="254317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7"/>
          <p:cNvSpPr txBox="1">
            <a:spLocks noGrp="1"/>
          </p:cNvSpPr>
          <p:nvPr>
            <p:ph type="sldNum" idx="12"/>
          </p:nvPr>
        </p:nvSpPr>
        <p:spPr>
          <a:xfrm>
            <a:off x="9658350" y="6356350"/>
            <a:ext cx="16954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117" name="Google Shape;117;p27"/>
          <p:cNvCxnSpPr/>
          <p:nvPr/>
        </p:nvCxnSpPr>
        <p:spPr>
          <a:xfrm rot="10800000" flipH="1">
            <a:off x="2209800" y="0"/>
            <a:ext cx="2438400" cy="685800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am Slide 8 People">
  <p:cSld name="Team Slide 8 People">
    <p:bg>
      <p:bgPr>
        <a:solidFill>
          <a:schemeClr val="dk1"/>
        </a:solidFill>
        <a:effectLst/>
      </p:bgPr>
    </p:bg>
    <p:spTree>
      <p:nvGrpSpPr>
        <p:cNvPr id="1" name="Shape 118"/>
        <p:cNvGrpSpPr/>
        <p:nvPr/>
      </p:nvGrpSpPr>
      <p:grpSpPr>
        <a:xfrm>
          <a:off x="0" y="0"/>
          <a:ext cx="0" cy="0"/>
          <a:chOff x="0" y="0"/>
          <a:chExt cx="0" cy="0"/>
        </a:xfrm>
      </p:grpSpPr>
      <p:grpSp>
        <p:nvGrpSpPr>
          <p:cNvPr id="119" name="Google Shape;119;p28"/>
          <p:cNvGrpSpPr/>
          <p:nvPr/>
        </p:nvGrpSpPr>
        <p:grpSpPr>
          <a:xfrm>
            <a:off x="0" y="473953"/>
            <a:ext cx="12192000" cy="5621336"/>
            <a:chOff x="0" y="473953"/>
            <a:chExt cx="12192000" cy="5621336"/>
          </a:xfrm>
        </p:grpSpPr>
        <p:pic>
          <p:nvPicPr>
            <p:cNvPr id="120" name="Google Shape;120;p28"/>
            <p:cNvPicPr preferRelativeResize="0"/>
            <p:nvPr/>
          </p:nvPicPr>
          <p:blipFill rotWithShape="1">
            <a:blip r:embed="rId2">
              <a:alphaModFix/>
            </a:blip>
            <a:srcRect/>
            <a:stretch/>
          </p:blipFill>
          <p:spPr>
            <a:xfrm>
              <a:off x="0" y="473953"/>
              <a:ext cx="2057400" cy="1647825"/>
            </a:xfrm>
            <a:prstGeom prst="rect">
              <a:avLst/>
            </a:prstGeom>
            <a:noFill/>
            <a:ln>
              <a:noFill/>
            </a:ln>
          </p:spPr>
        </p:pic>
        <p:pic>
          <p:nvPicPr>
            <p:cNvPr id="121" name="Google Shape;121;p28"/>
            <p:cNvPicPr preferRelativeResize="0"/>
            <p:nvPr/>
          </p:nvPicPr>
          <p:blipFill rotWithShape="1">
            <a:blip r:embed="rId3">
              <a:alphaModFix/>
            </a:blip>
            <a:srcRect/>
            <a:stretch/>
          </p:blipFill>
          <p:spPr>
            <a:xfrm>
              <a:off x="11049000" y="5180889"/>
              <a:ext cx="1143000" cy="914400"/>
            </a:xfrm>
            <a:prstGeom prst="rect">
              <a:avLst/>
            </a:prstGeom>
            <a:noFill/>
            <a:ln>
              <a:noFill/>
            </a:ln>
          </p:spPr>
        </p:pic>
      </p:grpSp>
      <p:sp>
        <p:nvSpPr>
          <p:cNvPr id="122" name="Google Shape;122;p28"/>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2800"/>
              <a:buFont typeface="Arial"/>
              <a:buNone/>
              <a:defRPr sz="28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8"/>
          <p:cNvSpPr>
            <a:spLocks noGrp="1"/>
          </p:cNvSpPr>
          <p:nvPr>
            <p:ph type="pic" idx="2"/>
          </p:nvPr>
        </p:nvSpPr>
        <p:spPr>
          <a:xfrm>
            <a:off x="1877176" y="2428875"/>
            <a:ext cx="1066800" cy="1066800"/>
          </a:xfrm>
          <a:prstGeom prst="rect">
            <a:avLst/>
          </a:prstGeom>
          <a:solidFill>
            <a:schemeClr val="lt1"/>
          </a:solidFill>
          <a:ln>
            <a:noFill/>
          </a:ln>
        </p:spPr>
      </p:sp>
      <p:sp>
        <p:nvSpPr>
          <p:cNvPr id="124" name="Google Shape;124;p28"/>
          <p:cNvSpPr txBox="1">
            <a:spLocks noGrp="1"/>
          </p:cNvSpPr>
          <p:nvPr>
            <p:ph type="body" idx="1"/>
          </p:nvPr>
        </p:nvSpPr>
        <p:spPr>
          <a:xfrm>
            <a:off x="1500168"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5" name="Google Shape;125;p28"/>
          <p:cNvSpPr txBox="1">
            <a:spLocks noGrp="1"/>
          </p:cNvSpPr>
          <p:nvPr>
            <p:ph type="body" idx="3"/>
          </p:nvPr>
        </p:nvSpPr>
        <p:spPr>
          <a:xfrm>
            <a:off x="1500168" y="3809747"/>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6" name="Google Shape;126;p28"/>
          <p:cNvSpPr>
            <a:spLocks noGrp="1"/>
          </p:cNvSpPr>
          <p:nvPr>
            <p:ph type="pic" idx="4"/>
          </p:nvPr>
        </p:nvSpPr>
        <p:spPr>
          <a:xfrm>
            <a:off x="4226270" y="2428875"/>
            <a:ext cx="1066800" cy="1066800"/>
          </a:xfrm>
          <a:prstGeom prst="rect">
            <a:avLst/>
          </a:prstGeom>
          <a:solidFill>
            <a:schemeClr val="lt1"/>
          </a:solidFill>
          <a:ln>
            <a:noFill/>
          </a:ln>
        </p:spPr>
      </p:sp>
      <p:sp>
        <p:nvSpPr>
          <p:cNvPr id="127" name="Google Shape;127;p28"/>
          <p:cNvSpPr txBox="1">
            <a:spLocks noGrp="1"/>
          </p:cNvSpPr>
          <p:nvPr>
            <p:ph type="body" idx="5"/>
          </p:nvPr>
        </p:nvSpPr>
        <p:spPr>
          <a:xfrm>
            <a:off x="3849262"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8" name="Google Shape;128;p28"/>
          <p:cNvSpPr txBox="1">
            <a:spLocks noGrp="1"/>
          </p:cNvSpPr>
          <p:nvPr>
            <p:ph type="body" idx="6"/>
          </p:nvPr>
        </p:nvSpPr>
        <p:spPr>
          <a:xfrm>
            <a:off x="3849262" y="3809747"/>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9" name="Google Shape;129;p28"/>
          <p:cNvSpPr>
            <a:spLocks noGrp="1"/>
          </p:cNvSpPr>
          <p:nvPr>
            <p:ph type="pic" idx="7"/>
          </p:nvPr>
        </p:nvSpPr>
        <p:spPr>
          <a:xfrm>
            <a:off x="6655584" y="2428875"/>
            <a:ext cx="1066800" cy="1066800"/>
          </a:xfrm>
          <a:prstGeom prst="rect">
            <a:avLst/>
          </a:prstGeom>
          <a:solidFill>
            <a:schemeClr val="lt1"/>
          </a:solidFill>
          <a:ln>
            <a:noFill/>
          </a:ln>
        </p:spPr>
      </p:sp>
      <p:sp>
        <p:nvSpPr>
          <p:cNvPr id="130" name="Google Shape;130;p28"/>
          <p:cNvSpPr txBox="1">
            <a:spLocks noGrp="1"/>
          </p:cNvSpPr>
          <p:nvPr>
            <p:ph type="body" idx="8"/>
          </p:nvPr>
        </p:nvSpPr>
        <p:spPr>
          <a:xfrm>
            <a:off x="6198355" y="3654378"/>
            <a:ext cx="2105135"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1" name="Google Shape;131;p28"/>
          <p:cNvSpPr txBox="1">
            <a:spLocks noGrp="1"/>
          </p:cNvSpPr>
          <p:nvPr>
            <p:ph type="body" idx="9"/>
          </p:nvPr>
        </p:nvSpPr>
        <p:spPr>
          <a:xfrm>
            <a:off x="6095999" y="3809747"/>
            <a:ext cx="2299855"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2" name="Google Shape;132;p28"/>
          <p:cNvSpPr>
            <a:spLocks noGrp="1"/>
          </p:cNvSpPr>
          <p:nvPr>
            <p:ph type="pic" idx="13"/>
          </p:nvPr>
        </p:nvSpPr>
        <p:spPr>
          <a:xfrm>
            <a:off x="9136814" y="2428875"/>
            <a:ext cx="1066800" cy="1066800"/>
          </a:xfrm>
          <a:prstGeom prst="rect">
            <a:avLst/>
          </a:prstGeom>
          <a:solidFill>
            <a:schemeClr val="lt1"/>
          </a:solidFill>
          <a:ln>
            <a:noFill/>
          </a:ln>
        </p:spPr>
      </p:sp>
      <p:sp>
        <p:nvSpPr>
          <p:cNvPr id="133" name="Google Shape;133;p28"/>
          <p:cNvSpPr txBox="1">
            <a:spLocks noGrp="1"/>
          </p:cNvSpPr>
          <p:nvPr>
            <p:ph type="body" idx="14"/>
          </p:nvPr>
        </p:nvSpPr>
        <p:spPr>
          <a:xfrm>
            <a:off x="8759806" y="3654378"/>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4" name="Google Shape;134;p28"/>
          <p:cNvSpPr txBox="1">
            <a:spLocks noGrp="1"/>
          </p:cNvSpPr>
          <p:nvPr>
            <p:ph type="body" idx="15"/>
          </p:nvPr>
        </p:nvSpPr>
        <p:spPr>
          <a:xfrm>
            <a:off x="8744480" y="3809747"/>
            <a:ext cx="184412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5" name="Google Shape;135;p28"/>
          <p:cNvSpPr>
            <a:spLocks noGrp="1"/>
          </p:cNvSpPr>
          <p:nvPr>
            <p:ph type="pic" idx="16"/>
          </p:nvPr>
        </p:nvSpPr>
        <p:spPr>
          <a:xfrm>
            <a:off x="1877176" y="4287711"/>
            <a:ext cx="1066800" cy="1066800"/>
          </a:xfrm>
          <a:prstGeom prst="rect">
            <a:avLst/>
          </a:prstGeom>
          <a:solidFill>
            <a:schemeClr val="lt1"/>
          </a:solidFill>
          <a:ln>
            <a:noFill/>
          </a:ln>
        </p:spPr>
      </p:sp>
      <p:sp>
        <p:nvSpPr>
          <p:cNvPr id="136" name="Google Shape;136;p28"/>
          <p:cNvSpPr txBox="1">
            <a:spLocks noGrp="1"/>
          </p:cNvSpPr>
          <p:nvPr>
            <p:ph type="body" idx="17"/>
          </p:nvPr>
        </p:nvSpPr>
        <p:spPr>
          <a:xfrm>
            <a:off x="1500168"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7" name="Google Shape;137;p28"/>
          <p:cNvSpPr txBox="1">
            <a:spLocks noGrp="1"/>
          </p:cNvSpPr>
          <p:nvPr>
            <p:ph type="body" idx="18"/>
          </p:nvPr>
        </p:nvSpPr>
        <p:spPr>
          <a:xfrm>
            <a:off x="1500168" y="5668583"/>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8" name="Google Shape;138;p28"/>
          <p:cNvSpPr>
            <a:spLocks noGrp="1"/>
          </p:cNvSpPr>
          <p:nvPr>
            <p:ph type="pic" idx="19"/>
          </p:nvPr>
        </p:nvSpPr>
        <p:spPr>
          <a:xfrm>
            <a:off x="4226270" y="4287711"/>
            <a:ext cx="1066800" cy="1066800"/>
          </a:xfrm>
          <a:prstGeom prst="rect">
            <a:avLst/>
          </a:prstGeom>
          <a:solidFill>
            <a:schemeClr val="lt1"/>
          </a:solidFill>
          <a:ln>
            <a:noFill/>
          </a:ln>
        </p:spPr>
      </p:sp>
      <p:sp>
        <p:nvSpPr>
          <p:cNvPr id="139" name="Google Shape;139;p28"/>
          <p:cNvSpPr txBox="1">
            <a:spLocks noGrp="1"/>
          </p:cNvSpPr>
          <p:nvPr>
            <p:ph type="body" idx="20"/>
          </p:nvPr>
        </p:nvSpPr>
        <p:spPr>
          <a:xfrm>
            <a:off x="3849262"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40" name="Google Shape;140;p28"/>
          <p:cNvSpPr txBox="1">
            <a:spLocks noGrp="1"/>
          </p:cNvSpPr>
          <p:nvPr>
            <p:ph type="body" idx="21"/>
          </p:nvPr>
        </p:nvSpPr>
        <p:spPr>
          <a:xfrm>
            <a:off x="3849262" y="5668583"/>
            <a:ext cx="1828800"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41" name="Google Shape;141;p28"/>
          <p:cNvSpPr>
            <a:spLocks noGrp="1"/>
          </p:cNvSpPr>
          <p:nvPr>
            <p:ph type="pic" idx="22"/>
          </p:nvPr>
        </p:nvSpPr>
        <p:spPr>
          <a:xfrm>
            <a:off x="6655584" y="4287711"/>
            <a:ext cx="1066800" cy="1066800"/>
          </a:xfrm>
          <a:prstGeom prst="rect">
            <a:avLst/>
          </a:prstGeom>
          <a:solidFill>
            <a:schemeClr val="lt1"/>
          </a:solidFill>
          <a:ln>
            <a:noFill/>
          </a:ln>
        </p:spPr>
      </p:sp>
      <p:sp>
        <p:nvSpPr>
          <p:cNvPr id="142" name="Google Shape;142;p28"/>
          <p:cNvSpPr txBox="1">
            <a:spLocks noGrp="1"/>
          </p:cNvSpPr>
          <p:nvPr>
            <p:ph type="body" idx="23"/>
          </p:nvPr>
        </p:nvSpPr>
        <p:spPr>
          <a:xfrm>
            <a:off x="633992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43" name="Google Shape;143;p28"/>
          <p:cNvSpPr txBox="1">
            <a:spLocks noGrp="1"/>
          </p:cNvSpPr>
          <p:nvPr>
            <p:ph type="body" idx="24"/>
          </p:nvPr>
        </p:nvSpPr>
        <p:spPr>
          <a:xfrm>
            <a:off x="6339926" y="5668583"/>
            <a:ext cx="1813474"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44" name="Google Shape;144;p28"/>
          <p:cNvSpPr>
            <a:spLocks noGrp="1"/>
          </p:cNvSpPr>
          <p:nvPr>
            <p:ph type="pic" idx="25"/>
          </p:nvPr>
        </p:nvSpPr>
        <p:spPr>
          <a:xfrm>
            <a:off x="9136814" y="4287711"/>
            <a:ext cx="1066800" cy="1066800"/>
          </a:xfrm>
          <a:prstGeom prst="rect">
            <a:avLst/>
          </a:prstGeom>
          <a:solidFill>
            <a:schemeClr val="lt1"/>
          </a:solidFill>
          <a:ln>
            <a:noFill/>
          </a:ln>
        </p:spPr>
      </p:sp>
      <p:sp>
        <p:nvSpPr>
          <p:cNvPr id="145" name="Google Shape;145;p28"/>
          <p:cNvSpPr txBox="1">
            <a:spLocks noGrp="1"/>
          </p:cNvSpPr>
          <p:nvPr>
            <p:ph type="body" idx="26"/>
          </p:nvPr>
        </p:nvSpPr>
        <p:spPr>
          <a:xfrm>
            <a:off x="8759806" y="5513214"/>
            <a:ext cx="182880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050"/>
              <a:buNone/>
              <a:defRPr sz="1050">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46" name="Google Shape;146;p28"/>
          <p:cNvSpPr txBox="1">
            <a:spLocks noGrp="1"/>
          </p:cNvSpPr>
          <p:nvPr>
            <p:ph type="body" idx="27"/>
          </p:nvPr>
        </p:nvSpPr>
        <p:spPr>
          <a:xfrm>
            <a:off x="8744480" y="5668583"/>
            <a:ext cx="184412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1"/>
              </a:buClr>
              <a:buSzPts val="900"/>
              <a:buNone/>
              <a:defRPr sz="900">
                <a:solidFill>
                  <a:schemeClr val="accen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47" name="Google Shape;1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98989"/>
                </a:solidFill>
                <a:latin typeface="Arial"/>
                <a:ea typeface="Arial"/>
                <a:cs typeface="Arial"/>
                <a:sym typeface="Arial"/>
              </a:defRPr>
            </a:lvl1pPr>
            <a:lvl2pPr marL="0" lvl="1" indent="0" algn="r">
              <a:spcBef>
                <a:spcPts val="0"/>
              </a:spcBef>
              <a:buNone/>
              <a:defRPr sz="900">
                <a:solidFill>
                  <a:srgbClr val="898989"/>
                </a:solidFill>
                <a:latin typeface="Arial"/>
                <a:ea typeface="Arial"/>
                <a:cs typeface="Arial"/>
                <a:sym typeface="Arial"/>
              </a:defRPr>
            </a:lvl2pPr>
            <a:lvl3pPr marL="0" lvl="2" indent="0" algn="r">
              <a:spcBef>
                <a:spcPts val="0"/>
              </a:spcBef>
              <a:buNone/>
              <a:defRPr sz="900">
                <a:solidFill>
                  <a:srgbClr val="898989"/>
                </a:solidFill>
                <a:latin typeface="Arial"/>
                <a:ea typeface="Arial"/>
                <a:cs typeface="Arial"/>
                <a:sym typeface="Arial"/>
              </a:defRPr>
            </a:lvl3pPr>
            <a:lvl4pPr marL="0" lvl="3" indent="0" algn="r">
              <a:spcBef>
                <a:spcPts val="0"/>
              </a:spcBef>
              <a:buNone/>
              <a:defRPr sz="900">
                <a:solidFill>
                  <a:srgbClr val="898989"/>
                </a:solidFill>
                <a:latin typeface="Arial"/>
                <a:ea typeface="Arial"/>
                <a:cs typeface="Arial"/>
                <a:sym typeface="Arial"/>
              </a:defRPr>
            </a:lvl4pPr>
            <a:lvl5pPr marL="0" lvl="4" indent="0" algn="r">
              <a:spcBef>
                <a:spcPts val="0"/>
              </a:spcBef>
              <a:buNone/>
              <a:defRPr sz="900">
                <a:solidFill>
                  <a:srgbClr val="898989"/>
                </a:solidFill>
                <a:latin typeface="Arial"/>
                <a:ea typeface="Arial"/>
                <a:cs typeface="Arial"/>
                <a:sym typeface="Arial"/>
              </a:defRPr>
            </a:lvl5pPr>
            <a:lvl6pPr marL="0" lvl="5" indent="0" algn="r">
              <a:spcBef>
                <a:spcPts val="0"/>
              </a:spcBef>
              <a:buNone/>
              <a:defRPr sz="900">
                <a:solidFill>
                  <a:srgbClr val="898989"/>
                </a:solidFill>
                <a:latin typeface="Arial"/>
                <a:ea typeface="Arial"/>
                <a:cs typeface="Arial"/>
                <a:sym typeface="Arial"/>
              </a:defRPr>
            </a:lvl6pPr>
            <a:lvl7pPr marL="0" lvl="6" indent="0" algn="r">
              <a:spcBef>
                <a:spcPts val="0"/>
              </a:spcBef>
              <a:buNone/>
              <a:defRPr sz="900">
                <a:solidFill>
                  <a:srgbClr val="898989"/>
                </a:solidFill>
                <a:latin typeface="Arial"/>
                <a:ea typeface="Arial"/>
                <a:cs typeface="Arial"/>
                <a:sym typeface="Arial"/>
              </a:defRPr>
            </a:lvl7pPr>
            <a:lvl8pPr marL="0" lvl="7" indent="0" algn="r">
              <a:spcBef>
                <a:spcPts val="0"/>
              </a:spcBef>
              <a:buNone/>
              <a:defRPr sz="900">
                <a:solidFill>
                  <a:srgbClr val="898989"/>
                </a:solidFill>
                <a:latin typeface="Arial"/>
                <a:ea typeface="Arial"/>
                <a:cs typeface="Arial"/>
                <a:sym typeface="Arial"/>
              </a:defRPr>
            </a:lvl8pPr>
            <a:lvl9pPr marL="0" lvl="8" indent="0" algn="r">
              <a:spcBef>
                <a:spcPts val="0"/>
              </a:spcBef>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50"/>
        <p:cNvGrpSpPr/>
        <p:nvPr/>
      </p:nvGrpSpPr>
      <p:grpSpPr>
        <a:xfrm>
          <a:off x="0" y="0"/>
          <a:ext cx="0" cy="0"/>
          <a:chOff x="0" y="0"/>
          <a:chExt cx="0" cy="0"/>
        </a:xfrm>
      </p:grpSpPr>
      <p:sp>
        <p:nvSpPr>
          <p:cNvPr id="151" name="Google Shape;151;p29"/>
          <p:cNvSpPr/>
          <p:nvPr/>
        </p:nvSpPr>
        <p:spPr>
          <a:xfrm>
            <a:off x="2113884" y="0"/>
            <a:ext cx="10078116" cy="6858000"/>
          </a:xfrm>
          <a:custGeom>
            <a:avLst/>
            <a:gdLst/>
            <a:ahLst/>
            <a:cxnLst/>
            <a:rect l="l" t="t" r="r" b="b"/>
            <a:pathLst>
              <a:path w="10078116" h="6858000" extrusionOk="0">
                <a:moveTo>
                  <a:pt x="3793236" y="6858000"/>
                </a:moveTo>
                <a:lnTo>
                  <a:pt x="0" y="0"/>
                </a:lnTo>
                <a:lnTo>
                  <a:pt x="10078116" y="0"/>
                </a:lnTo>
                <a:lnTo>
                  <a:pt x="10078116"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29"/>
          <p:cNvSpPr txBox="1">
            <a:spLocks noGrp="1"/>
          </p:cNvSpPr>
          <p:nvPr>
            <p:ph type="title"/>
          </p:nvPr>
        </p:nvSpPr>
        <p:spPr>
          <a:xfrm>
            <a:off x="838200" y="5509419"/>
            <a:ext cx="4082142" cy="58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9"/>
          <p:cNvSpPr txBox="1">
            <a:spLocks noGrp="1"/>
          </p:cNvSpPr>
          <p:nvPr>
            <p:ph type="body" idx="1"/>
          </p:nvPr>
        </p:nvSpPr>
        <p:spPr>
          <a:xfrm>
            <a:off x="166074" y="1507772"/>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29"/>
          <p:cNvSpPr txBox="1">
            <a:spLocks noGrp="1"/>
          </p:cNvSpPr>
          <p:nvPr>
            <p:ph type="body" idx="2"/>
          </p:nvPr>
        </p:nvSpPr>
        <p:spPr>
          <a:xfrm>
            <a:off x="732131" y="2584097"/>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29"/>
          <p:cNvSpPr txBox="1">
            <a:spLocks noGrp="1"/>
          </p:cNvSpPr>
          <p:nvPr>
            <p:ph type="body" idx="3"/>
          </p:nvPr>
        </p:nvSpPr>
        <p:spPr>
          <a:xfrm>
            <a:off x="1338556" y="3660422"/>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9"/>
          <p:cNvSpPr txBox="1">
            <a:spLocks noGrp="1"/>
          </p:cNvSpPr>
          <p:nvPr>
            <p:ph type="body" idx="4"/>
          </p:nvPr>
        </p:nvSpPr>
        <p:spPr>
          <a:xfrm>
            <a:off x="1922756" y="4736748"/>
            <a:ext cx="2141764" cy="514350"/>
          </a:xfrm>
          <a:prstGeom prst="rect">
            <a:avLst/>
          </a:prstGeom>
          <a:noFill/>
          <a:ln>
            <a:noFill/>
          </a:ln>
        </p:spPr>
        <p:txBody>
          <a:bodyPr spcFirstLastPara="1" wrap="square" lIns="91425" tIns="45700" rIns="91425" bIns="45700" anchor="ctr" anchorCtr="0">
            <a:normAutofit/>
          </a:bodyPr>
          <a:lstStyle>
            <a:lvl1pPr marL="457200" lvl="0" indent="-228600" algn="r">
              <a:lnSpc>
                <a:spcPct val="90000"/>
              </a:lnSpc>
              <a:spcBef>
                <a:spcPts val="1000"/>
              </a:spcBef>
              <a:spcAft>
                <a:spcPts val="0"/>
              </a:spcAft>
              <a:buClr>
                <a:schemeClr val="dk1"/>
              </a:buClr>
              <a:buSzPts val="2000"/>
              <a:buNone/>
              <a:defRPr sz="20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9"/>
          <p:cNvSpPr txBox="1">
            <a:spLocks noGrp="1"/>
          </p:cNvSpPr>
          <p:nvPr>
            <p:ph type="body" idx="5"/>
          </p:nvPr>
        </p:nvSpPr>
        <p:spPr>
          <a:xfrm>
            <a:off x="4401536" y="1613528"/>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29"/>
          <p:cNvSpPr txBox="1">
            <a:spLocks noGrp="1"/>
          </p:cNvSpPr>
          <p:nvPr>
            <p:ph type="body" idx="6"/>
          </p:nvPr>
        </p:nvSpPr>
        <p:spPr>
          <a:xfrm>
            <a:off x="4986029" y="2682564"/>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9"/>
          <p:cNvSpPr txBox="1">
            <a:spLocks noGrp="1"/>
          </p:cNvSpPr>
          <p:nvPr>
            <p:ph type="body" idx="7"/>
          </p:nvPr>
        </p:nvSpPr>
        <p:spPr>
          <a:xfrm>
            <a:off x="5576938" y="3755394"/>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29"/>
          <p:cNvSpPr txBox="1">
            <a:spLocks noGrp="1"/>
          </p:cNvSpPr>
          <p:nvPr>
            <p:ph type="body" idx="8"/>
          </p:nvPr>
        </p:nvSpPr>
        <p:spPr>
          <a:xfrm>
            <a:off x="6175280" y="4824430"/>
            <a:ext cx="5102680" cy="101084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8989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9"/>
          <p:cNvSpPr txBox="1">
            <a:spLocks noGrp="1"/>
          </p:cNvSpPr>
          <p:nvPr>
            <p:ph type="ftr" idx="11"/>
          </p:nvPr>
        </p:nvSpPr>
        <p:spPr>
          <a:xfrm>
            <a:off x="6749143" y="6356350"/>
            <a:ext cx="3775981"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9"/>
          <p:cNvSpPr txBox="1">
            <a:spLocks noGrp="1"/>
          </p:cNvSpPr>
          <p:nvPr>
            <p:ph type="sldNum" idx="12"/>
          </p:nvPr>
        </p:nvSpPr>
        <p:spPr>
          <a:xfrm>
            <a:off x="10810874" y="6356350"/>
            <a:ext cx="5429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cxnSp>
        <p:nvCxnSpPr>
          <p:cNvPr id="164" name="Google Shape;164;p29"/>
          <p:cNvCxnSpPr/>
          <p:nvPr/>
        </p:nvCxnSpPr>
        <p:spPr>
          <a:xfrm>
            <a:off x="4353515" y="5023933"/>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65" name="Google Shape;165;p29"/>
          <p:cNvCxnSpPr/>
          <p:nvPr/>
        </p:nvCxnSpPr>
        <p:spPr>
          <a:xfrm>
            <a:off x="3759917" y="3948451"/>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66" name="Google Shape;166;p29"/>
          <p:cNvCxnSpPr/>
          <p:nvPr/>
        </p:nvCxnSpPr>
        <p:spPr>
          <a:xfrm>
            <a:off x="3173453" y="2872686"/>
            <a:ext cx="1513211" cy="0"/>
          </a:xfrm>
          <a:prstGeom prst="straightConnector1">
            <a:avLst/>
          </a:prstGeom>
          <a:noFill/>
          <a:ln w="9525" cap="flat" cmpd="sng">
            <a:solidFill>
              <a:schemeClr val="dk1"/>
            </a:solidFill>
            <a:prstDash val="solid"/>
            <a:miter lim="800000"/>
            <a:headEnd type="none" w="sm" len="sm"/>
            <a:tailEnd type="none" w="sm" len="sm"/>
          </a:ln>
        </p:spPr>
      </p:cxnSp>
      <p:cxnSp>
        <p:nvCxnSpPr>
          <p:cNvPr id="167" name="Google Shape;167;p29"/>
          <p:cNvCxnSpPr/>
          <p:nvPr/>
        </p:nvCxnSpPr>
        <p:spPr>
          <a:xfrm>
            <a:off x="2586263" y="1796083"/>
            <a:ext cx="1513211"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54768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30"/>
          <p:cNvSpPr txBox="1">
            <a:spLocks noGrp="1"/>
          </p:cNvSpPr>
          <p:nvPr>
            <p:ph type="body" idx="1"/>
          </p:nvPr>
        </p:nvSpPr>
        <p:spPr>
          <a:xfrm>
            <a:off x="54768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grpSp>
        <p:nvGrpSpPr>
          <p:cNvPr id="171" name="Google Shape;171;p30"/>
          <p:cNvGrpSpPr/>
          <p:nvPr/>
        </p:nvGrpSpPr>
        <p:grpSpPr>
          <a:xfrm>
            <a:off x="0" y="0"/>
            <a:ext cx="4762501" cy="5186363"/>
            <a:chOff x="0" y="0"/>
            <a:chExt cx="4762501" cy="5186363"/>
          </a:xfrm>
        </p:grpSpPr>
        <p:cxnSp>
          <p:nvCxnSpPr>
            <p:cNvPr id="172" name="Google Shape;172;p30"/>
            <p:cNvCxnSpPr/>
            <p:nvPr/>
          </p:nvCxnSpPr>
          <p:spPr>
            <a:xfrm rot="10800000">
              <a:off x="0" y="876300"/>
              <a:ext cx="4762500" cy="1628775"/>
            </a:xfrm>
            <a:prstGeom prst="straightConnector1">
              <a:avLst/>
            </a:prstGeom>
            <a:noFill/>
            <a:ln w="9525" cap="flat" cmpd="sng">
              <a:solidFill>
                <a:schemeClr val="dk1"/>
              </a:solidFill>
              <a:prstDash val="solid"/>
              <a:miter lim="800000"/>
              <a:headEnd type="none" w="sm" len="sm"/>
              <a:tailEnd type="none" w="sm" len="sm"/>
            </a:ln>
          </p:spPr>
        </p:cxnSp>
        <p:cxnSp>
          <p:nvCxnSpPr>
            <p:cNvPr id="173" name="Google Shape;173;p30"/>
            <p:cNvCxnSpPr/>
            <p:nvPr/>
          </p:nvCxnSpPr>
          <p:spPr>
            <a:xfrm rot="10800000">
              <a:off x="2638425" y="0"/>
              <a:ext cx="2124076" cy="5186363"/>
            </a:xfrm>
            <a:prstGeom prst="straightConnector1">
              <a:avLst/>
            </a:prstGeom>
            <a:noFill/>
            <a:ln w="9525" cap="flat" cmpd="sng">
              <a:solidFill>
                <a:schemeClr val="dk1"/>
              </a:solidFill>
              <a:prstDash val="solid"/>
              <a:miter lim="800000"/>
              <a:headEnd type="none" w="sm" len="sm"/>
              <a:tailEnd type="none" w="sm" len="sm"/>
            </a:ln>
          </p:spPr>
        </p:cxnSp>
      </p:grpSp>
      <p:sp>
        <p:nvSpPr>
          <p:cNvPr id="174" name="Google Shape;17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type="secHead">
  <p:cSld name="SECTION_HEADER">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1362075" y="1671639"/>
            <a:ext cx="5111750" cy="12049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1362075" y="3660774"/>
            <a:ext cx="5111750" cy="1525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17"/>
          <p:cNvSpPr txBox="1">
            <a:spLocks noGrp="1"/>
          </p:cNvSpPr>
          <p:nvPr>
            <p:ph type="dt" idx="10"/>
          </p:nvPr>
        </p:nvSpPr>
        <p:spPr>
          <a:xfrm>
            <a:off x="838200" y="6356350"/>
            <a:ext cx="1219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2463800" y="6356350"/>
            <a:ext cx="3479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25" name="Google Shape;25;p17"/>
          <p:cNvGrpSpPr/>
          <p:nvPr/>
        </p:nvGrpSpPr>
        <p:grpSpPr>
          <a:xfrm>
            <a:off x="6953250" y="-25401"/>
            <a:ext cx="5238750" cy="6902451"/>
            <a:chOff x="6953250" y="-25401"/>
            <a:chExt cx="5238750" cy="6902451"/>
          </a:xfrm>
        </p:grpSpPr>
        <p:cxnSp>
          <p:nvCxnSpPr>
            <p:cNvPr id="26" name="Google Shape;26;p17"/>
            <p:cNvCxnSpPr/>
            <p:nvPr/>
          </p:nvCxnSpPr>
          <p:spPr>
            <a:xfrm>
              <a:off x="9096375" y="1497012"/>
              <a:ext cx="3095625" cy="0"/>
            </a:xfrm>
            <a:prstGeom prst="straightConnector1">
              <a:avLst/>
            </a:prstGeom>
            <a:noFill/>
            <a:ln w="9525" cap="flat" cmpd="sng">
              <a:solidFill>
                <a:schemeClr val="dk1"/>
              </a:solidFill>
              <a:prstDash val="solid"/>
              <a:miter lim="800000"/>
              <a:headEnd type="none" w="sm" len="sm"/>
              <a:tailEnd type="none" w="sm" len="sm"/>
            </a:ln>
          </p:spPr>
        </p:cxnSp>
        <p:cxnSp>
          <p:nvCxnSpPr>
            <p:cNvPr id="27" name="Google Shape;27;p17"/>
            <p:cNvCxnSpPr/>
            <p:nvPr/>
          </p:nvCxnSpPr>
          <p:spPr>
            <a:xfrm flipH="1">
              <a:off x="6953250" y="-25401"/>
              <a:ext cx="3790950" cy="6902451"/>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accent1"/>
        </a:solidFill>
        <a:effectLst/>
      </p:bgPr>
    </p:bg>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888888"/>
                </a:solidFill>
                <a:latin typeface="Arial"/>
                <a:ea typeface="Arial"/>
                <a:cs typeface="Arial"/>
                <a:sym typeface="Arial"/>
              </a:defRPr>
            </a:lvl1pPr>
            <a:lvl2pPr marL="0" lvl="1" indent="0" algn="r">
              <a:spcBef>
                <a:spcPts val="0"/>
              </a:spcBef>
              <a:buNone/>
              <a:defRPr sz="900" b="0" i="0" u="none" strike="noStrike" cap="none">
                <a:solidFill>
                  <a:srgbClr val="888888"/>
                </a:solidFill>
                <a:latin typeface="Arial"/>
                <a:ea typeface="Arial"/>
                <a:cs typeface="Arial"/>
                <a:sym typeface="Arial"/>
              </a:defRPr>
            </a:lvl2pPr>
            <a:lvl3pPr marL="0" lvl="2" indent="0" algn="r">
              <a:spcBef>
                <a:spcPts val="0"/>
              </a:spcBef>
              <a:buNone/>
              <a:defRPr sz="900" b="0" i="0" u="none" strike="noStrike" cap="none">
                <a:solidFill>
                  <a:srgbClr val="888888"/>
                </a:solidFill>
                <a:latin typeface="Arial"/>
                <a:ea typeface="Arial"/>
                <a:cs typeface="Arial"/>
                <a:sym typeface="Arial"/>
              </a:defRPr>
            </a:lvl3pPr>
            <a:lvl4pPr marL="0" lvl="3" indent="0" algn="r">
              <a:spcBef>
                <a:spcPts val="0"/>
              </a:spcBef>
              <a:buNone/>
              <a:defRPr sz="900" b="0" i="0" u="none" strike="noStrike" cap="none">
                <a:solidFill>
                  <a:srgbClr val="888888"/>
                </a:solidFill>
                <a:latin typeface="Arial"/>
                <a:ea typeface="Arial"/>
                <a:cs typeface="Arial"/>
                <a:sym typeface="Arial"/>
              </a:defRPr>
            </a:lvl4pPr>
            <a:lvl5pPr marL="0" lvl="4" indent="0" algn="r">
              <a:spcBef>
                <a:spcPts val="0"/>
              </a:spcBef>
              <a:buNone/>
              <a:defRPr sz="900" b="0" i="0" u="none" strike="noStrike" cap="none">
                <a:solidFill>
                  <a:srgbClr val="888888"/>
                </a:solidFill>
                <a:latin typeface="Arial"/>
                <a:ea typeface="Arial"/>
                <a:cs typeface="Arial"/>
                <a:sym typeface="Arial"/>
              </a:defRPr>
            </a:lvl5pPr>
            <a:lvl6pPr marL="0" lvl="5" indent="0" algn="r">
              <a:spcBef>
                <a:spcPts val="0"/>
              </a:spcBef>
              <a:buNone/>
              <a:defRPr sz="900" b="0" i="0" u="none" strike="noStrike" cap="none">
                <a:solidFill>
                  <a:srgbClr val="888888"/>
                </a:solidFill>
                <a:latin typeface="Arial"/>
                <a:ea typeface="Arial"/>
                <a:cs typeface="Arial"/>
                <a:sym typeface="Arial"/>
              </a:defRPr>
            </a:lvl6pPr>
            <a:lvl7pPr marL="0" lvl="6" indent="0" algn="r">
              <a:spcBef>
                <a:spcPts val="0"/>
              </a:spcBef>
              <a:buNone/>
              <a:defRPr sz="900" b="0" i="0" u="none" strike="noStrike" cap="none">
                <a:solidFill>
                  <a:srgbClr val="888888"/>
                </a:solidFill>
                <a:latin typeface="Arial"/>
                <a:ea typeface="Arial"/>
                <a:cs typeface="Arial"/>
                <a:sym typeface="Arial"/>
              </a:defRPr>
            </a:lvl7pPr>
            <a:lvl8pPr marL="0" lvl="7" indent="0" algn="r">
              <a:spcBef>
                <a:spcPts val="0"/>
              </a:spcBef>
              <a:buNone/>
              <a:defRPr sz="900" b="0" i="0" u="none" strike="noStrike" cap="none">
                <a:solidFill>
                  <a:srgbClr val="888888"/>
                </a:solidFill>
                <a:latin typeface="Arial"/>
                <a:ea typeface="Arial"/>
                <a:cs typeface="Arial"/>
                <a:sym typeface="Arial"/>
              </a:defRPr>
            </a:lvl8pPr>
            <a:lvl9pPr marL="0" lvl="8" indent="0" algn="r">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 name="Google Shape;33;p18"/>
          <p:cNvSpPr>
            <a:spLocks noGrp="1"/>
          </p:cNvSpPr>
          <p:nvPr>
            <p:ph type="chart" idx="2"/>
          </p:nvPr>
        </p:nvSpPr>
        <p:spPr>
          <a:xfrm>
            <a:off x="838200" y="2111608"/>
            <a:ext cx="10515600" cy="374491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lt1"/>
        </a:solidFill>
        <a:effectLst/>
      </p:bgPr>
    </p:bg>
    <p:spTree>
      <p:nvGrpSpPr>
        <p:cNvPr id="1" name="Shape 39"/>
        <p:cNvGrpSpPr/>
        <p:nvPr/>
      </p:nvGrpSpPr>
      <p:grpSpPr>
        <a:xfrm>
          <a:off x="0" y="0"/>
          <a:ext cx="0" cy="0"/>
          <a:chOff x="0" y="0"/>
          <a:chExt cx="0" cy="0"/>
        </a:xfrm>
      </p:grpSpPr>
      <p:grpSp>
        <p:nvGrpSpPr>
          <p:cNvPr id="40" name="Google Shape;40;p20"/>
          <p:cNvGrpSpPr/>
          <p:nvPr/>
        </p:nvGrpSpPr>
        <p:grpSpPr>
          <a:xfrm>
            <a:off x="0" y="0"/>
            <a:ext cx="2590800" cy="1027906"/>
            <a:chOff x="0" y="0"/>
            <a:chExt cx="2590800" cy="1027906"/>
          </a:xfrm>
        </p:grpSpPr>
        <p:cxnSp>
          <p:nvCxnSpPr>
            <p:cNvPr id="41" name="Google Shape;41;p20"/>
            <p:cNvCxnSpPr/>
            <p:nvPr/>
          </p:nvCxnSpPr>
          <p:spPr>
            <a:xfrm rot="10800000" flipH="1">
              <a:off x="0" y="0"/>
              <a:ext cx="2590800" cy="762000"/>
            </a:xfrm>
            <a:prstGeom prst="straightConnector1">
              <a:avLst/>
            </a:prstGeom>
            <a:noFill/>
            <a:ln w="9525" cap="flat" cmpd="sng">
              <a:solidFill>
                <a:schemeClr val="dk1"/>
              </a:solidFill>
              <a:prstDash val="solid"/>
              <a:miter lim="800000"/>
              <a:headEnd type="none" w="sm" len="sm"/>
              <a:tailEnd type="none" w="sm" len="sm"/>
            </a:ln>
          </p:spPr>
        </p:cxnSp>
        <p:cxnSp>
          <p:nvCxnSpPr>
            <p:cNvPr id="42" name="Google Shape;42;p20"/>
            <p:cNvCxnSpPr/>
            <p:nvPr/>
          </p:nvCxnSpPr>
          <p:spPr>
            <a:xfrm flipH="1">
              <a:off x="0" y="0"/>
              <a:ext cx="704850" cy="1027906"/>
            </a:xfrm>
            <a:prstGeom prst="straightConnector1">
              <a:avLst/>
            </a:prstGeom>
            <a:noFill/>
            <a:ln w="9525" cap="flat" cmpd="sng">
              <a:solidFill>
                <a:schemeClr val="dk1"/>
              </a:solidFill>
              <a:prstDash val="solid"/>
              <a:miter lim="800000"/>
              <a:headEnd type="none" w="sm" len="sm"/>
              <a:tailEnd type="none" w="sm" len="sm"/>
            </a:ln>
          </p:spPr>
        </p:cxnSp>
      </p:grpSp>
      <p:sp>
        <p:nvSpPr>
          <p:cNvPr id="43" name="Google Shape;4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0"/>
          <p:cNvSpPr>
            <a:spLocks noGrp="1"/>
          </p:cNvSpPr>
          <p:nvPr>
            <p:ph type="dgm" idx="2"/>
          </p:nvPr>
        </p:nvSpPr>
        <p:spPr>
          <a:xfrm>
            <a:off x="838200" y="2111375"/>
            <a:ext cx="10515600" cy="37449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am Slide 4 People">
  <p:cSld name="Team Slide 4 People">
    <p:bg>
      <p:bgPr>
        <a:solidFill>
          <a:schemeClr val="lt1"/>
        </a:solidFill>
        <a:effectLst/>
      </p:bgPr>
    </p:bg>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1"/>
          <p:cNvSpPr>
            <a:spLocks noGrp="1"/>
          </p:cNvSpPr>
          <p:nvPr>
            <p:ph type="pic" idx="2"/>
          </p:nvPr>
        </p:nvSpPr>
        <p:spPr>
          <a:xfrm>
            <a:off x="1487181" y="2886074"/>
            <a:ext cx="1845511" cy="1845511"/>
          </a:xfrm>
          <a:prstGeom prst="rect">
            <a:avLst/>
          </a:prstGeom>
          <a:solidFill>
            <a:srgbClr val="F2F2F2"/>
          </a:solidFill>
          <a:ln>
            <a:noFill/>
          </a:ln>
        </p:spPr>
      </p:sp>
      <p:sp>
        <p:nvSpPr>
          <p:cNvPr id="51" name="Google Shape;51;p21"/>
          <p:cNvSpPr txBox="1">
            <a:spLocks noGrp="1"/>
          </p:cNvSpPr>
          <p:nvPr>
            <p:ph type="body" idx="1"/>
          </p:nvPr>
        </p:nvSpPr>
        <p:spPr>
          <a:xfrm>
            <a:off x="1228568"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1"/>
          <p:cNvSpPr txBox="1">
            <a:spLocks noGrp="1"/>
          </p:cNvSpPr>
          <p:nvPr>
            <p:ph type="body" idx="3"/>
          </p:nvPr>
        </p:nvSpPr>
        <p:spPr>
          <a:xfrm>
            <a:off x="1487181" y="5464114"/>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1"/>
          <p:cNvSpPr>
            <a:spLocks noGrp="1"/>
          </p:cNvSpPr>
          <p:nvPr>
            <p:ph type="pic" idx="4"/>
          </p:nvPr>
        </p:nvSpPr>
        <p:spPr>
          <a:xfrm>
            <a:off x="3836914" y="2886074"/>
            <a:ext cx="1845511" cy="1845511"/>
          </a:xfrm>
          <a:prstGeom prst="rect">
            <a:avLst/>
          </a:prstGeom>
          <a:solidFill>
            <a:srgbClr val="F2F2F2"/>
          </a:solidFill>
          <a:ln>
            <a:noFill/>
          </a:ln>
        </p:spPr>
      </p:sp>
      <p:sp>
        <p:nvSpPr>
          <p:cNvPr id="54" name="Google Shape;54;p21"/>
          <p:cNvSpPr txBox="1">
            <a:spLocks noGrp="1"/>
          </p:cNvSpPr>
          <p:nvPr>
            <p:ph type="body" idx="5"/>
          </p:nvPr>
        </p:nvSpPr>
        <p:spPr>
          <a:xfrm>
            <a:off x="3578300" y="5084524"/>
            <a:ext cx="233081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1"/>
          <p:cNvSpPr txBox="1">
            <a:spLocks noGrp="1"/>
          </p:cNvSpPr>
          <p:nvPr>
            <p:ph type="body" idx="6"/>
          </p:nvPr>
        </p:nvSpPr>
        <p:spPr>
          <a:xfrm>
            <a:off x="3836913" y="5478796"/>
            <a:ext cx="1855949"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1"/>
          <p:cNvSpPr>
            <a:spLocks noGrp="1"/>
          </p:cNvSpPr>
          <p:nvPr>
            <p:ph type="pic" idx="7"/>
          </p:nvPr>
        </p:nvSpPr>
        <p:spPr>
          <a:xfrm>
            <a:off x="6327578" y="2886074"/>
            <a:ext cx="1845511" cy="1845511"/>
          </a:xfrm>
          <a:prstGeom prst="rect">
            <a:avLst/>
          </a:prstGeom>
          <a:solidFill>
            <a:srgbClr val="F2F2F2"/>
          </a:solidFill>
          <a:ln>
            <a:noFill/>
          </a:ln>
        </p:spPr>
      </p:sp>
      <p:sp>
        <p:nvSpPr>
          <p:cNvPr id="57" name="Google Shape;57;p21"/>
          <p:cNvSpPr txBox="1">
            <a:spLocks noGrp="1"/>
          </p:cNvSpPr>
          <p:nvPr>
            <p:ph type="body" idx="8"/>
          </p:nvPr>
        </p:nvSpPr>
        <p:spPr>
          <a:xfrm>
            <a:off x="6068964" y="5084524"/>
            <a:ext cx="2317707"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1"/>
          <p:cNvSpPr txBox="1">
            <a:spLocks noGrp="1"/>
          </p:cNvSpPr>
          <p:nvPr>
            <p:ph type="body" idx="9"/>
          </p:nvPr>
        </p:nvSpPr>
        <p:spPr>
          <a:xfrm>
            <a:off x="6327577" y="5478796"/>
            <a:ext cx="1845511"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1"/>
          <p:cNvSpPr>
            <a:spLocks noGrp="1"/>
          </p:cNvSpPr>
          <p:nvPr>
            <p:ph type="pic" idx="13"/>
          </p:nvPr>
        </p:nvSpPr>
        <p:spPr>
          <a:xfrm>
            <a:off x="8747458" y="2886074"/>
            <a:ext cx="1845511" cy="1845511"/>
          </a:xfrm>
          <a:prstGeom prst="rect">
            <a:avLst/>
          </a:prstGeom>
          <a:solidFill>
            <a:srgbClr val="F2F2F2"/>
          </a:solidFill>
          <a:ln>
            <a:noFill/>
          </a:ln>
        </p:spPr>
      </p:sp>
      <p:sp>
        <p:nvSpPr>
          <p:cNvPr id="60" name="Google Shape;60;p21"/>
          <p:cNvSpPr txBox="1">
            <a:spLocks noGrp="1"/>
          </p:cNvSpPr>
          <p:nvPr>
            <p:ph type="body" idx="14"/>
          </p:nvPr>
        </p:nvSpPr>
        <p:spPr>
          <a:xfrm>
            <a:off x="8488845" y="5084524"/>
            <a:ext cx="2317706" cy="343061"/>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21"/>
          <p:cNvSpPr txBox="1">
            <a:spLocks noGrp="1"/>
          </p:cNvSpPr>
          <p:nvPr>
            <p:ph type="body" idx="15"/>
          </p:nvPr>
        </p:nvSpPr>
        <p:spPr>
          <a:xfrm>
            <a:off x="8747458" y="5464114"/>
            <a:ext cx="1845510" cy="3430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1000"/>
              <a:buNone/>
              <a:defRPr sz="1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65" name="Google Shape;65;p21"/>
          <p:cNvGrpSpPr/>
          <p:nvPr/>
        </p:nvGrpSpPr>
        <p:grpSpPr>
          <a:xfrm>
            <a:off x="7334250" y="0"/>
            <a:ext cx="4857750" cy="1724025"/>
            <a:chOff x="7334250" y="0"/>
            <a:chExt cx="4857750" cy="1724025"/>
          </a:xfrm>
        </p:grpSpPr>
        <p:cxnSp>
          <p:nvCxnSpPr>
            <p:cNvPr id="66" name="Google Shape;66;p21"/>
            <p:cNvCxnSpPr/>
            <p:nvPr/>
          </p:nvCxnSpPr>
          <p:spPr>
            <a:xfrm rot="10800000">
              <a:off x="7334250" y="0"/>
              <a:ext cx="4857750" cy="762000"/>
            </a:xfrm>
            <a:prstGeom prst="straightConnector1">
              <a:avLst/>
            </a:prstGeom>
            <a:noFill/>
            <a:ln w="9525" cap="flat" cmpd="sng">
              <a:solidFill>
                <a:schemeClr val="dk1"/>
              </a:solidFill>
              <a:prstDash val="solid"/>
              <a:miter lim="800000"/>
              <a:headEnd type="none" w="sm" len="sm"/>
              <a:tailEnd type="none" w="sm" len="sm"/>
            </a:ln>
          </p:spPr>
        </p:cxnSp>
        <p:cxnSp>
          <p:nvCxnSpPr>
            <p:cNvPr id="67" name="Google Shape;67;p21"/>
            <p:cNvCxnSpPr/>
            <p:nvPr/>
          </p:nvCxnSpPr>
          <p:spPr>
            <a:xfrm>
              <a:off x="11487150" y="0"/>
              <a:ext cx="704850" cy="1724025"/>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ntent">
  <p:cSld name="Three Content">
    <p:bg>
      <p:bgPr>
        <a:solidFill>
          <a:schemeClr val="lt1"/>
        </a:solidFill>
        <a:effectLst/>
      </p:bgPr>
    </p:bg>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1885156" y="892177"/>
            <a:ext cx="8421688"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a:off x="1243104"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22"/>
          <p:cNvSpPr txBox="1">
            <a:spLocks noGrp="1"/>
          </p:cNvSpPr>
          <p:nvPr>
            <p:ph type="body" idx="2"/>
          </p:nvPr>
        </p:nvSpPr>
        <p:spPr>
          <a:xfrm>
            <a:off x="1243104"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22"/>
          <p:cNvSpPr txBox="1">
            <a:spLocks noGrp="1"/>
          </p:cNvSpPr>
          <p:nvPr>
            <p:ph type="body" idx="3"/>
          </p:nvPr>
        </p:nvSpPr>
        <p:spPr>
          <a:xfrm>
            <a:off x="4647665" y="2776936"/>
            <a:ext cx="289667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22"/>
          <p:cNvSpPr txBox="1">
            <a:spLocks noGrp="1"/>
          </p:cNvSpPr>
          <p:nvPr>
            <p:ph type="body" idx="4"/>
          </p:nvPr>
        </p:nvSpPr>
        <p:spPr>
          <a:xfrm>
            <a:off x="4647665" y="3834606"/>
            <a:ext cx="2896671"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body" idx="5"/>
          </p:nvPr>
        </p:nvSpPr>
        <p:spPr>
          <a:xfrm>
            <a:off x="8066421" y="2776936"/>
            <a:ext cx="2882475"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22"/>
          <p:cNvSpPr txBox="1">
            <a:spLocks noGrp="1"/>
          </p:cNvSpPr>
          <p:nvPr>
            <p:ph type="body" idx="6"/>
          </p:nvPr>
        </p:nvSpPr>
        <p:spPr>
          <a:xfrm>
            <a:off x="8066421" y="3834606"/>
            <a:ext cx="2882475"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grpSp>
        <p:nvGrpSpPr>
          <p:cNvPr id="79" name="Google Shape;79;p22"/>
          <p:cNvGrpSpPr/>
          <p:nvPr/>
        </p:nvGrpSpPr>
        <p:grpSpPr>
          <a:xfrm>
            <a:off x="0" y="0"/>
            <a:ext cx="2238376" cy="3105150"/>
            <a:chOff x="0" y="0"/>
            <a:chExt cx="2238376" cy="3105150"/>
          </a:xfrm>
        </p:grpSpPr>
        <p:cxnSp>
          <p:nvCxnSpPr>
            <p:cNvPr id="80" name="Google Shape;80;p22"/>
            <p:cNvCxnSpPr/>
            <p:nvPr/>
          </p:nvCxnSpPr>
          <p:spPr>
            <a:xfrm flipH="1">
              <a:off x="0" y="0"/>
              <a:ext cx="1238250" cy="3105150"/>
            </a:xfrm>
            <a:prstGeom prst="straightConnector1">
              <a:avLst/>
            </a:prstGeom>
            <a:noFill/>
            <a:ln w="9525" cap="flat" cmpd="sng">
              <a:solidFill>
                <a:schemeClr val="dk1"/>
              </a:solidFill>
              <a:prstDash val="solid"/>
              <a:miter lim="800000"/>
              <a:headEnd type="none" w="sm" len="sm"/>
              <a:tailEnd type="none" w="sm" len="sm"/>
            </a:ln>
          </p:spPr>
        </p:cxnSp>
        <p:cxnSp>
          <p:nvCxnSpPr>
            <p:cNvPr id="81" name="Google Shape;81;p22"/>
            <p:cNvCxnSpPr/>
            <p:nvPr/>
          </p:nvCxnSpPr>
          <p:spPr>
            <a:xfrm flipH="1">
              <a:off x="0" y="0"/>
              <a:ext cx="2238376" cy="2476500"/>
            </a:xfrm>
            <a:prstGeom prst="straightConnector1">
              <a:avLst/>
            </a:prstGeom>
            <a:noFill/>
            <a:ln w="9525" cap="flat" cmpd="sng">
              <a:solidFill>
                <a:schemeClr val="dk1"/>
              </a:solidFill>
              <a:prstDash val="solid"/>
              <a:miter lim="800000"/>
              <a:headEnd type="none" w="sm" len="sm"/>
              <a:tailEnd type="none" w="sm" len="sm"/>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TxTwoObj">
  <p:cSld name="TWO_OBJECTS_WITH_TEXT">
    <p:bg>
      <p:bgPr>
        <a:solidFill>
          <a:schemeClr val="accent1"/>
        </a:solidFill>
        <a:effectLst/>
      </p:bgPr>
    </p:bg>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2933700" y="892177"/>
            <a:ext cx="8421688"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3"/>
          <p:cNvSpPr txBox="1">
            <a:spLocks noGrp="1"/>
          </p:cNvSpPr>
          <p:nvPr>
            <p:ph type="body" idx="1"/>
          </p:nvPr>
        </p:nvSpPr>
        <p:spPr>
          <a:xfrm>
            <a:off x="2933700" y="2776936"/>
            <a:ext cx="392430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5" name="Google Shape;85;p23"/>
          <p:cNvSpPr txBox="1">
            <a:spLocks noGrp="1"/>
          </p:cNvSpPr>
          <p:nvPr>
            <p:ph type="body" idx="2"/>
          </p:nvPr>
        </p:nvSpPr>
        <p:spPr>
          <a:xfrm>
            <a:off x="2933700" y="3834606"/>
            <a:ext cx="3924300"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23"/>
          <p:cNvSpPr txBox="1">
            <a:spLocks noGrp="1"/>
          </p:cNvSpPr>
          <p:nvPr>
            <p:ph type="body" idx="3"/>
          </p:nvPr>
        </p:nvSpPr>
        <p:spPr>
          <a:xfrm>
            <a:off x="7410173" y="2776936"/>
            <a:ext cx="394362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7" name="Google Shape;87;p23"/>
          <p:cNvSpPr txBox="1">
            <a:spLocks noGrp="1"/>
          </p:cNvSpPr>
          <p:nvPr>
            <p:ph type="body" idx="4"/>
          </p:nvPr>
        </p:nvSpPr>
        <p:spPr>
          <a:xfrm>
            <a:off x="7410173" y="3834606"/>
            <a:ext cx="3943627" cy="199786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400"/>
              <a:buNone/>
              <a:defRPr sz="14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400"/>
              <a:buNone/>
              <a:defRPr sz="1400"/>
            </a:lvl3pPr>
            <a:lvl4pPr marL="1828800" lvl="3" indent="-228600" algn="l">
              <a:lnSpc>
                <a:spcPct val="100000"/>
              </a:lnSpc>
              <a:spcBef>
                <a:spcPts val="500"/>
              </a:spcBef>
              <a:spcAft>
                <a:spcPts val="0"/>
              </a:spcAft>
              <a:buClr>
                <a:schemeClr val="dk1"/>
              </a:buClr>
              <a:buSzPts val="1400"/>
              <a:buNone/>
              <a:defRPr sz="1400"/>
            </a:lvl4pPr>
            <a:lvl5pPr marL="2286000" lvl="4" indent="-228600" algn="l">
              <a:lnSpc>
                <a:spcPct val="10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1" name="Google Shape;91;p23"/>
          <p:cNvPicPr preferRelativeResize="0"/>
          <p:nvPr/>
        </p:nvPicPr>
        <p:blipFill rotWithShape="1">
          <a:blip r:embed="rId2">
            <a:alphaModFix/>
          </a:blip>
          <a:srcRect l="39434" t="20278" b="22673"/>
          <a:stretch/>
        </p:blipFill>
        <p:spPr>
          <a:xfrm>
            <a:off x="25785" y="0"/>
            <a:ext cx="4368030" cy="391239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92"/>
        <p:cNvGrpSpPr/>
        <p:nvPr/>
      </p:nvGrpSpPr>
      <p:grpSpPr>
        <a:xfrm>
          <a:off x="0" y="0"/>
          <a:ext cx="0" cy="0"/>
          <a:chOff x="0" y="0"/>
          <a:chExt cx="0" cy="0"/>
        </a:xfrm>
      </p:grpSpPr>
      <p:sp>
        <p:nvSpPr>
          <p:cNvPr id="93" name="Google Shape;93;p24"/>
          <p:cNvSpPr txBox="1">
            <a:spLocks noGrp="1"/>
          </p:cNvSpPr>
          <p:nvPr>
            <p:ph type="ctrTitle"/>
          </p:nvPr>
        </p:nvSpPr>
        <p:spPr>
          <a:xfrm>
            <a:off x="4267200" y="1615736"/>
            <a:ext cx="4179570" cy="15247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4"/>
          <p:cNvSpPr txBox="1">
            <a:spLocks noGrp="1"/>
          </p:cNvSpPr>
          <p:nvPr>
            <p:ph type="subTitle" idx="1"/>
          </p:nvPr>
        </p:nvSpPr>
        <p:spPr>
          <a:xfrm>
            <a:off x="4267200" y="3238103"/>
            <a:ext cx="4179570" cy="1371997"/>
          </a:xfrm>
          <a:prstGeom prst="rect">
            <a:avLst/>
          </a:prstGeom>
          <a:noFill/>
          <a:ln>
            <a:noFill/>
          </a:ln>
        </p:spPr>
        <p:txBody>
          <a:bodyPr spcFirstLastPara="1" wrap="square" lIns="91425" tIns="45700" rIns="91425" bIns="45700" anchor="t" anchorCtr="0">
            <a:normAutofit/>
          </a:bodyPr>
          <a:lstStyle>
            <a:lvl1pPr lvl="0" algn="l">
              <a:lnSpc>
                <a:spcPct val="150000"/>
              </a:lnSpc>
              <a:spcBef>
                <a:spcPts val="1000"/>
              </a:spcBef>
              <a:spcAft>
                <a:spcPts val="0"/>
              </a:spcAft>
              <a:buClr>
                <a:schemeClr val="lt1"/>
              </a:buClr>
              <a:buSzPts val="1400"/>
              <a:buNone/>
              <a:defRPr sz="1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95" name="Google Shape;95;p24"/>
          <p:cNvPicPr preferRelativeResize="0"/>
          <p:nvPr/>
        </p:nvPicPr>
        <p:blipFill rotWithShape="1">
          <a:blip r:embed="rId2">
            <a:alphaModFix/>
          </a:blip>
          <a:srcRect/>
          <a:stretch/>
        </p:blipFill>
        <p:spPr>
          <a:xfrm>
            <a:off x="0" y="0"/>
            <a:ext cx="3176938" cy="6858000"/>
          </a:xfrm>
          <a:prstGeom prst="rect">
            <a:avLst/>
          </a:prstGeom>
          <a:noFill/>
          <a:ln>
            <a:noFill/>
          </a:ln>
        </p:spPr>
      </p:pic>
      <p:sp>
        <p:nvSpPr>
          <p:cNvPr id="96" name="Google Shape;96;p24"/>
          <p:cNvSpPr txBox="1">
            <a:spLocks noGrp="1"/>
          </p:cNvSpPr>
          <p:nvPr>
            <p:ph type="dt" idx="10"/>
          </p:nvPr>
        </p:nvSpPr>
        <p:spPr>
          <a:xfrm>
            <a:off x="4267200" y="6356350"/>
            <a:ext cx="17743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4"/>
          <p:cNvSpPr txBox="1">
            <a:spLocks noGrp="1"/>
          </p:cNvSpPr>
          <p:nvPr>
            <p:ph type="ftr" idx="11"/>
          </p:nvPr>
        </p:nvSpPr>
        <p:spPr>
          <a:xfrm>
            <a:off x="6479721" y="6356350"/>
            <a:ext cx="26615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888888"/>
                </a:solidFill>
                <a:latin typeface="Arial"/>
                <a:ea typeface="Arial"/>
                <a:cs typeface="Arial"/>
                <a:sym typeface="Arial"/>
              </a:defRPr>
            </a:lvl1pPr>
            <a:lvl2pPr marL="0" lvl="1" indent="0" algn="r">
              <a:spcBef>
                <a:spcPts val="0"/>
              </a:spcBef>
              <a:buNone/>
              <a:defRPr sz="900">
                <a:solidFill>
                  <a:srgbClr val="888888"/>
                </a:solidFill>
                <a:latin typeface="Arial"/>
                <a:ea typeface="Arial"/>
                <a:cs typeface="Arial"/>
                <a:sym typeface="Arial"/>
              </a:defRPr>
            </a:lvl2pPr>
            <a:lvl3pPr marL="0" lvl="2" indent="0" algn="r">
              <a:spcBef>
                <a:spcPts val="0"/>
              </a:spcBef>
              <a:buNone/>
              <a:defRPr sz="900">
                <a:solidFill>
                  <a:srgbClr val="888888"/>
                </a:solidFill>
                <a:latin typeface="Arial"/>
                <a:ea typeface="Arial"/>
                <a:cs typeface="Arial"/>
                <a:sym typeface="Arial"/>
              </a:defRPr>
            </a:lvl3pPr>
            <a:lvl4pPr marL="0" lvl="3" indent="0" algn="r">
              <a:spcBef>
                <a:spcPts val="0"/>
              </a:spcBef>
              <a:buNone/>
              <a:defRPr sz="900">
                <a:solidFill>
                  <a:srgbClr val="888888"/>
                </a:solidFill>
                <a:latin typeface="Arial"/>
                <a:ea typeface="Arial"/>
                <a:cs typeface="Arial"/>
                <a:sym typeface="Arial"/>
              </a:defRPr>
            </a:lvl4pPr>
            <a:lvl5pPr marL="0" lvl="4" indent="0" algn="r">
              <a:spcBef>
                <a:spcPts val="0"/>
              </a:spcBef>
              <a:buNone/>
              <a:defRPr sz="900">
                <a:solidFill>
                  <a:srgbClr val="888888"/>
                </a:solidFill>
                <a:latin typeface="Arial"/>
                <a:ea typeface="Arial"/>
                <a:cs typeface="Arial"/>
                <a:sym typeface="Arial"/>
              </a:defRPr>
            </a:lvl5pPr>
            <a:lvl6pPr marL="0" lvl="5" indent="0" algn="r">
              <a:spcBef>
                <a:spcPts val="0"/>
              </a:spcBef>
              <a:buNone/>
              <a:defRPr sz="900">
                <a:solidFill>
                  <a:srgbClr val="888888"/>
                </a:solidFill>
                <a:latin typeface="Arial"/>
                <a:ea typeface="Arial"/>
                <a:cs typeface="Arial"/>
                <a:sym typeface="Arial"/>
              </a:defRPr>
            </a:lvl6pPr>
            <a:lvl7pPr marL="0" lvl="6" indent="0" algn="r">
              <a:spcBef>
                <a:spcPts val="0"/>
              </a:spcBef>
              <a:buNone/>
              <a:defRPr sz="900">
                <a:solidFill>
                  <a:srgbClr val="888888"/>
                </a:solidFill>
                <a:latin typeface="Arial"/>
                <a:ea typeface="Arial"/>
                <a:cs typeface="Arial"/>
                <a:sym typeface="Arial"/>
              </a:defRPr>
            </a:lvl7pPr>
            <a:lvl8pPr marL="0" lvl="7" indent="0" algn="r">
              <a:spcBef>
                <a:spcPts val="0"/>
              </a:spcBef>
              <a:buNone/>
              <a:defRPr sz="900">
                <a:solidFill>
                  <a:srgbClr val="888888"/>
                </a:solidFill>
                <a:latin typeface="Arial"/>
                <a:ea typeface="Arial"/>
                <a:cs typeface="Arial"/>
                <a:sym typeface="Arial"/>
              </a:defRPr>
            </a:lvl8pPr>
            <a:lvl9pPr marL="0" lvl="8" indent="0" algn="r">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
          <p:cNvSpPr txBox="1">
            <a:spLocks noGrp="1"/>
          </p:cNvSpPr>
          <p:nvPr>
            <p:ph type="ctrTitle"/>
          </p:nvPr>
        </p:nvSpPr>
        <p:spPr>
          <a:xfrm>
            <a:off x="4917441" y="3812540"/>
            <a:ext cx="6680200" cy="11222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2400"/>
              <a:buFont typeface="Arial"/>
              <a:buNone/>
            </a:pPr>
            <a:r>
              <a:rPr lang="en-GB" sz="2400" b="1" dirty="0">
                <a:solidFill>
                  <a:srgbClr val="3F3F3F"/>
                </a:solidFill>
                <a:latin typeface="Tenorite" panose="00000500000000000000" pitchFamily="2" charset="0"/>
              </a:rPr>
              <a:t>SUPERSTORE SALES ANALYSIS</a:t>
            </a:r>
            <a:endParaRPr dirty="0">
              <a:latin typeface="Tenorite" panose="00000500000000000000" pitchFamily="2" charset="0"/>
            </a:endParaRPr>
          </a:p>
        </p:txBody>
      </p:sp>
      <p:sp>
        <p:nvSpPr>
          <p:cNvPr id="182" name="Google Shape;182;p1"/>
          <p:cNvSpPr txBox="1">
            <a:spLocks noGrp="1"/>
          </p:cNvSpPr>
          <p:nvPr>
            <p:ph type="subTitle" idx="1"/>
          </p:nvPr>
        </p:nvSpPr>
        <p:spPr>
          <a:xfrm>
            <a:off x="4930141" y="4985542"/>
            <a:ext cx="4941770" cy="39666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1600"/>
              <a:buNone/>
            </a:pPr>
            <a:r>
              <a:rPr lang="en-GB" dirty="0">
                <a:latin typeface="Tenorite" panose="00000500000000000000" pitchFamily="2" charset="0"/>
              </a:rPr>
              <a:t>By Uchanma Igbokwe</a:t>
            </a:r>
          </a:p>
          <a:p>
            <a:pPr marL="0" lvl="0" indent="0" algn="l" rtl="0">
              <a:lnSpc>
                <a:spcPct val="90000"/>
              </a:lnSpc>
              <a:spcBef>
                <a:spcPts val="0"/>
              </a:spcBef>
              <a:spcAft>
                <a:spcPts val="0"/>
              </a:spcAft>
              <a:buClr>
                <a:schemeClr val="dk1"/>
              </a:buClr>
              <a:buSzPts val="1600"/>
              <a:buNone/>
            </a:pPr>
            <a:r>
              <a:rPr lang="en-GB" sz="900" dirty="0">
                <a:solidFill>
                  <a:schemeClr val="bg1">
                    <a:lumMod val="50000"/>
                  </a:schemeClr>
                </a:solidFill>
                <a:latin typeface="Tenorite" panose="00000500000000000000" pitchFamily="2" charset="0"/>
              </a:rPr>
              <a:t>22</a:t>
            </a:r>
            <a:r>
              <a:rPr lang="en-GB" sz="900" baseline="30000" dirty="0">
                <a:solidFill>
                  <a:schemeClr val="bg1">
                    <a:lumMod val="50000"/>
                  </a:schemeClr>
                </a:solidFill>
                <a:latin typeface="Tenorite" panose="00000500000000000000" pitchFamily="2" charset="0"/>
              </a:rPr>
              <a:t>nd</a:t>
            </a:r>
            <a:r>
              <a:rPr lang="en-GB" sz="900" dirty="0">
                <a:solidFill>
                  <a:schemeClr val="bg1">
                    <a:lumMod val="50000"/>
                  </a:schemeClr>
                </a:solidFill>
                <a:latin typeface="Tenorite" panose="00000500000000000000" pitchFamily="2" charset="0"/>
              </a:rPr>
              <a:t> December, 2022.</a:t>
            </a:r>
            <a:endParaRPr sz="900" dirty="0">
              <a:solidFill>
                <a:schemeClr val="bg1">
                  <a:lumMod val="50000"/>
                </a:schemeClr>
              </a:solidFill>
              <a:latin typeface="Tenorite"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0"/>
          <p:cNvSpPr txBox="1">
            <a:spLocks noGrp="1"/>
          </p:cNvSpPr>
          <p:nvPr>
            <p:ph type="title"/>
          </p:nvPr>
        </p:nvSpPr>
        <p:spPr>
          <a:xfrm>
            <a:off x="1885156" y="-247866"/>
            <a:ext cx="8421688"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Font typeface="Arial"/>
              <a:buNone/>
            </a:pPr>
            <a:r>
              <a:rPr lang="en-GB" sz="2400" dirty="0">
                <a:latin typeface="Tenorite" panose="00000500000000000000" pitchFamily="2" charset="0"/>
              </a:rPr>
              <a:t>CUSTOMER ANALYSIS</a:t>
            </a:r>
            <a:endParaRPr dirty="0">
              <a:latin typeface="Tenorite" panose="00000500000000000000" pitchFamily="2" charset="0"/>
            </a:endParaRPr>
          </a:p>
        </p:txBody>
      </p:sp>
      <p:sp>
        <p:nvSpPr>
          <p:cNvPr id="298" name="Google Shape;29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299" name="Google Shape;29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300" name="Google Shape;30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301" name="Google Shape;301;p10"/>
          <p:cNvSpPr txBox="1">
            <a:spLocks noGrp="1"/>
          </p:cNvSpPr>
          <p:nvPr>
            <p:ph type="body" idx="1"/>
          </p:nvPr>
        </p:nvSpPr>
        <p:spPr>
          <a:xfrm>
            <a:off x="959310" y="1791056"/>
            <a:ext cx="2698290" cy="276959"/>
          </a:xfrm>
          <a:prstGeom prst="rect">
            <a:avLst/>
          </a:prstGeom>
          <a:noFill/>
          <a:ln>
            <a:noFill/>
          </a:ln>
        </p:spPr>
        <p:txBody>
          <a:bodyPr spcFirstLastPara="1" wrap="square" lIns="91425" tIns="45700" rIns="91425" bIns="45700" anchor="t" anchorCtr="0">
            <a:spAutoFit/>
          </a:bodyPr>
          <a:lstStyle/>
          <a:p>
            <a:pPr marL="0" indent="0" algn="l">
              <a:lnSpc>
                <a:spcPct val="100000"/>
              </a:lnSpc>
              <a:spcBef>
                <a:spcPts val="0"/>
              </a:spcBef>
              <a:buClr>
                <a:srgbClr val="000000"/>
              </a:buClr>
            </a:pPr>
            <a:r>
              <a:rPr lang="en-GB" sz="1200" dirty="0">
                <a:latin typeface="Tenorite" panose="00000500000000000000" pitchFamily="2" charset="0"/>
              </a:rPr>
              <a:t>TOP 10 CUSTOMERS BY PROFIT</a:t>
            </a:r>
            <a:endParaRPr sz="1200" dirty="0">
              <a:latin typeface="Tenorite" panose="00000500000000000000" pitchFamily="2" charset="0"/>
            </a:endParaRPr>
          </a:p>
        </p:txBody>
      </p:sp>
      <p:sp>
        <p:nvSpPr>
          <p:cNvPr id="302" name="Google Shape;302;p10"/>
          <p:cNvSpPr txBox="1">
            <a:spLocks noGrp="1"/>
          </p:cNvSpPr>
          <p:nvPr>
            <p:ph type="body" idx="5"/>
          </p:nvPr>
        </p:nvSpPr>
        <p:spPr>
          <a:xfrm>
            <a:off x="4609752" y="1774182"/>
            <a:ext cx="2516010" cy="343061"/>
          </a:xfrm>
          <a:prstGeom prst="rect">
            <a:avLst/>
          </a:prstGeom>
          <a:noFill/>
          <a:ln>
            <a:noFill/>
          </a:ln>
        </p:spPr>
        <p:txBody>
          <a:bodyPr spcFirstLastPara="1" wrap="square" lIns="91425" tIns="45700" rIns="91425" bIns="45700" anchor="t" anchorCtr="0">
            <a:spAutoFit/>
          </a:bodyPr>
          <a:lstStyle/>
          <a:p>
            <a:pPr marL="0" indent="0" algn="l">
              <a:lnSpc>
                <a:spcPct val="100000"/>
              </a:lnSpc>
              <a:spcBef>
                <a:spcPts val="0"/>
              </a:spcBef>
              <a:buClr>
                <a:srgbClr val="000000"/>
              </a:buClr>
            </a:pPr>
            <a:r>
              <a:rPr lang="en-GB" sz="1200" dirty="0">
                <a:latin typeface="Tenorite" panose="00000500000000000000" pitchFamily="2" charset="0"/>
              </a:rPr>
              <a:t>TOP CUSTOMERS BY SALES</a:t>
            </a:r>
            <a:endParaRPr sz="1200" dirty="0">
              <a:latin typeface="Tenorite" panose="00000500000000000000" pitchFamily="2" charset="0"/>
            </a:endParaRPr>
          </a:p>
        </p:txBody>
      </p:sp>
      <p:sp>
        <p:nvSpPr>
          <p:cNvPr id="303" name="Google Shape;303;p10"/>
          <p:cNvSpPr txBox="1"/>
          <p:nvPr/>
        </p:nvSpPr>
        <p:spPr>
          <a:xfrm>
            <a:off x="4796175" y="842925"/>
            <a:ext cx="2516100" cy="553957"/>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rgbClr val="0070C0"/>
                </a:solidFill>
                <a:latin typeface="Tenorite" panose="00000500000000000000" pitchFamily="2" charset="0"/>
                <a:sym typeface="Arial"/>
              </a:rPr>
              <a:t>17.42K</a:t>
            </a:r>
            <a:endParaRPr sz="1800" dirty="0">
              <a:latin typeface="Tenorite" panose="00000500000000000000" pitchFamily="2" charset="0"/>
            </a:endParaRPr>
          </a:p>
          <a:p>
            <a:pPr marL="0" marR="0" lvl="0" indent="0" algn="ctr" rtl="0">
              <a:spcBef>
                <a:spcPts val="0"/>
              </a:spcBef>
              <a:spcAft>
                <a:spcPts val="0"/>
              </a:spcAft>
              <a:buNone/>
            </a:pPr>
            <a:r>
              <a:rPr lang="en-GB" sz="1200" dirty="0">
                <a:solidFill>
                  <a:schemeClr val="dk1"/>
                </a:solidFill>
                <a:latin typeface="Tenorite" panose="00000500000000000000" pitchFamily="2" charset="0"/>
                <a:sym typeface="Arial"/>
              </a:rPr>
              <a:t>NUMBER OF CUSTOMERS</a:t>
            </a:r>
            <a:endParaRPr dirty="0">
              <a:latin typeface="Tenorite" panose="00000500000000000000" pitchFamily="2" charset="0"/>
            </a:endParaRPr>
          </a:p>
        </p:txBody>
      </p:sp>
      <p:cxnSp>
        <p:nvCxnSpPr>
          <p:cNvPr id="304" name="Google Shape;304;p10"/>
          <p:cNvCxnSpPr/>
          <p:nvPr/>
        </p:nvCxnSpPr>
        <p:spPr>
          <a:xfrm>
            <a:off x="705816" y="681261"/>
            <a:ext cx="11016000" cy="0"/>
          </a:xfrm>
          <a:prstGeom prst="straightConnector1">
            <a:avLst/>
          </a:prstGeom>
          <a:noFill/>
          <a:ln w="9525" cap="flat" cmpd="sng">
            <a:solidFill>
              <a:schemeClr val="accent1"/>
            </a:solidFill>
            <a:prstDash val="solid"/>
            <a:miter lim="800000"/>
            <a:headEnd type="none" w="sm" len="sm"/>
            <a:tailEnd type="none" w="sm" len="sm"/>
          </a:ln>
        </p:spPr>
      </p:cxnSp>
      <p:pic>
        <p:nvPicPr>
          <p:cNvPr id="305" name="Google Shape;305;p10" title="This slide contains the following visuals: slicer ,card ,slicer ,Top Customers by Profit ,Top Customers by Sales ,Top Customers by Order Quantity ,card. Please refer to the notes on this slide for details"/>
          <p:cNvPicPr preferRelativeResize="0"/>
          <p:nvPr/>
        </p:nvPicPr>
        <p:blipFill rotWithShape="1">
          <a:blip r:embed="rId3">
            <a:alphaModFix/>
          </a:blip>
          <a:srcRect l="2388" t="8402" b="25662"/>
          <a:stretch/>
        </p:blipFill>
        <p:spPr>
          <a:xfrm>
            <a:off x="494929" y="2077394"/>
            <a:ext cx="10754996" cy="4076618"/>
          </a:xfrm>
          <a:prstGeom prst="rect">
            <a:avLst/>
          </a:prstGeom>
          <a:noFill/>
          <a:ln>
            <a:noFill/>
          </a:ln>
        </p:spPr>
      </p:pic>
      <p:sp>
        <p:nvSpPr>
          <p:cNvPr id="306" name="Google Shape;306;p10"/>
          <p:cNvSpPr txBox="1"/>
          <p:nvPr/>
        </p:nvSpPr>
        <p:spPr>
          <a:xfrm>
            <a:off x="7918704" y="1751218"/>
            <a:ext cx="3368166" cy="34306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a:t>TOP CUSTOMERS BY ORDER QUANTITY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1"/>
          <p:cNvSpPr txBox="1">
            <a:spLocks noGrp="1"/>
          </p:cNvSpPr>
          <p:nvPr>
            <p:ph type="title"/>
          </p:nvPr>
        </p:nvSpPr>
        <p:spPr>
          <a:xfrm>
            <a:off x="936889" y="305153"/>
            <a:ext cx="8421688" cy="8239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Font typeface="Arial"/>
              <a:buNone/>
            </a:pPr>
            <a:r>
              <a:rPr lang="en-GB" sz="2400" dirty="0">
                <a:latin typeface="Tenorite" panose="00000500000000000000" pitchFamily="2" charset="0"/>
              </a:rPr>
              <a:t>INSIGHTS</a:t>
            </a:r>
            <a:endParaRPr dirty="0">
              <a:latin typeface="Tenorite" panose="00000500000000000000" pitchFamily="2" charset="0"/>
            </a:endParaRPr>
          </a:p>
        </p:txBody>
      </p:sp>
      <p:sp>
        <p:nvSpPr>
          <p:cNvPr id="312" name="Google Shape;312;p11"/>
          <p:cNvSpPr txBox="1">
            <a:spLocks noGrp="1"/>
          </p:cNvSpPr>
          <p:nvPr>
            <p:ph type="body" idx="2"/>
          </p:nvPr>
        </p:nvSpPr>
        <p:spPr>
          <a:xfrm>
            <a:off x="1979199" y="1155543"/>
            <a:ext cx="6618764" cy="4796042"/>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lnSpc>
                <a:spcPct val="100000"/>
              </a:lnSpc>
              <a:spcBef>
                <a:spcPts val="0"/>
              </a:spcBef>
              <a:spcAft>
                <a:spcPts val="0"/>
              </a:spcAft>
              <a:buClr>
                <a:schemeClr val="dk1"/>
              </a:buClr>
              <a:buSzPct val="100000"/>
              <a:buAutoNum type="arabicPeriod"/>
            </a:pPr>
            <a:r>
              <a:rPr lang="en-GB" dirty="0">
                <a:latin typeface="Tenorite" panose="00000500000000000000" pitchFamily="2" charset="0"/>
              </a:rPr>
              <a:t>Despite a yearly growth in sales, the first month of every quarter always sees a decline in sales, according to the sales pattern.</a:t>
            </a:r>
          </a:p>
          <a:p>
            <a:pPr marL="342900" lvl="0" indent="-342900" algn="just" rtl="0">
              <a:lnSpc>
                <a:spcPct val="100000"/>
              </a:lnSpc>
              <a:spcBef>
                <a:spcPts val="0"/>
              </a:spcBef>
              <a:spcAft>
                <a:spcPts val="0"/>
              </a:spcAft>
              <a:buClr>
                <a:schemeClr val="dk1"/>
              </a:buClr>
              <a:buSzPct val="100000"/>
              <a:buAutoNum type="arabicPeriod"/>
            </a:pPr>
            <a:endParaRPr lang="en-GB" dirty="0">
              <a:latin typeface="Tenorite" panose="00000500000000000000" pitchFamily="2" charset="0"/>
            </a:endParaRPr>
          </a:p>
          <a:p>
            <a:pPr marL="342900" indent="-342900" algn="just">
              <a:spcBef>
                <a:spcPts val="0"/>
              </a:spcBef>
              <a:buSzPct val="100000"/>
              <a:buFont typeface="Arial"/>
              <a:buAutoNum type="arabicPeriod"/>
            </a:pPr>
            <a:r>
              <a:rPr lang="en-GB" dirty="0">
                <a:latin typeface="Tenorite" panose="00000500000000000000" pitchFamily="2" charset="0"/>
              </a:rPr>
              <a:t>Smart phones constituted a large number of the top one selling product in each region. The United States was the only region that had office supplies as the best two selling products.</a:t>
            </a:r>
          </a:p>
          <a:p>
            <a:pPr marL="342900" lvl="0" indent="-342900" algn="just" rtl="0">
              <a:lnSpc>
                <a:spcPct val="100000"/>
              </a:lnSpc>
              <a:spcBef>
                <a:spcPts val="0"/>
              </a:spcBef>
              <a:spcAft>
                <a:spcPts val="0"/>
              </a:spcAft>
              <a:buClr>
                <a:schemeClr val="dk1"/>
              </a:buClr>
              <a:buSzPct val="100000"/>
              <a:buAutoNum type="arabicPeriod"/>
            </a:pP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ct val="100000"/>
              <a:buAutoNum type="arabicPeriod"/>
            </a:pPr>
            <a:r>
              <a:rPr lang="en-GB" dirty="0">
                <a:latin typeface="Tenorite" panose="00000500000000000000" pitchFamily="2" charset="0"/>
              </a:rPr>
              <a:t>The top five customers for each of the four years in the dataset have varied. These top five have largely never been given a discount. However, for the top five customers in sales revenue overall, i.e., without yearly evaluation, 4 out of the five have received discounts in various years.</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ct val="100000"/>
              <a:buAutoNum type="arabicPeriod"/>
            </a:pPr>
            <a:r>
              <a:rPr lang="en-GB" dirty="0">
                <a:latin typeface="Tenorite" panose="00000500000000000000" pitchFamily="2" charset="0"/>
              </a:rPr>
              <a:t>Concerning delivery timeline:</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ct val="100000"/>
              <a:buFont typeface="Arial"/>
              <a:buAutoNum type="alphaLcPeriod"/>
            </a:pPr>
            <a:r>
              <a:rPr lang="en-GB" dirty="0">
                <a:latin typeface="Tenorite" panose="00000500000000000000" pitchFamily="2" charset="0"/>
              </a:rPr>
              <a:t>Maximum stated Service Level Agreement(SLA) is three days. However, the product deliveries have taken as long as 8 days on five different occasions in 2016.</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ct val="100000"/>
              <a:buFont typeface="Arial"/>
              <a:buAutoNum type="alphaLcPeriod"/>
            </a:pPr>
            <a:r>
              <a:rPr lang="en-GB" dirty="0">
                <a:latin typeface="Tenorite" panose="00000500000000000000" pitchFamily="2" charset="0"/>
              </a:rPr>
              <a:t>For the most recent year, 2017, the standard class shipping mode has a minimum and maximum delivery window of 4 and 7 days, respectively. 59.28% of all orders were shipped using the standard class mode. Of the 59.28% (5250), delivery within 7 days made up 10.13% and delivery within 6 days comprised 20.42%.</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ct val="100000"/>
              <a:buFont typeface="Arial"/>
              <a:buAutoNum type="alphaLcPeriod"/>
            </a:pPr>
            <a:r>
              <a:rPr lang="en-GB" dirty="0">
                <a:latin typeface="Tenorite" panose="00000500000000000000" pitchFamily="2" charset="0"/>
              </a:rPr>
              <a:t>Furthermore, the second-class shipping mode fell short of the promised SLA. The minimum and maximum delivery days were 2 and 5. Of the 1809 (42%) of total orders, second-class was the ship mode. Majority(20.56%) of these orders were delivered within 5 days and 19.85% were delivered within 4 days.</a:t>
            </a:r>
          </a:p>
          <a:p>
            <a:pPr marL="342900" lvl="0" indent="-342900" algn="just" rtl="0">
              <a:lnSpc>
                <a:spcPct val="100000"/>
              </a:lnSpc>
              <a:spcBef>
                <a:spcPts val="1000"/>
              </a:spcBef>
              <a:spcAft>
                <a:spcPts val="0"/>
              </a:spcAft>
              <a:buClr>
                <a:schemeClr val="dk1"/>
              </a:buClr>
              <a:buSzPct val="100000"/>
              <a:buFont typeface="+mj-lt"/>
              <a:buAutoNum type="arabicPeriod" startAt="5"/>
            </a:pPr>
            <a:r>
              <a:rPr lang="en-GB" dirty="0">
                <a:latin typeface="Tenorite" panose="00000500000000000000" pitchFamily="2" charset="0"/>
              </a:rPr>
              <a:t>The category with the largest sales revenue and profit was technology. More products were sold in the office supplies category than the other two. This might be expected considering that not only are office supplies used regularly, they come in small sizes that do not last as long as home appliances or other electronic gadgets. Plus their prices can be as low as $1.</a:t>
            </a:r>
          </a:p>
          <a:p>
            <a:pPr marL="342900" lvl="0" indent="-342900" algn="just" rtl="0">
              <a:lnSpc>
                <a:spcPct val="100000"/>
              </a:lnSpc>
              <a:spcBef>
                <a:spcPts val="1000"/>
              </a:spcBef>
              <a:spcAft>
                <a:spcPts val="0"/>
              </a:spcAft>
              <a:buClr>
                <a:schemeClr val="dk1"/>
              </a:buClr>
              <a:buSzPct val="100000"/>
              <a:buFont typeface="+mj-lt"/>
              <a:buAutoNum type="arabicPeriod" startAt="5"/>
            </a:pPr>
            <a:r>
              <a:rPr lang="en-GB" dirty="0">
                <a:latin typeface="Tenorite" panose="00000500000000000000" pitchFamily="2" charset="0"/>
              </a:rPr>
              <a:t>There is a weak negative correlation between sales and discount. Higher discounts did not necessarily result in higher sales amount.</a:t>
            </a:r>
            <a:endParaRPr dirty="0">
              <a:latin typeface="Tenorite" panose="00000500000000000000" pitchFamily="2" charset="0"/>
            </a:endParaRPr>
          </a:p>
          <a:p>
            <a:pPr marL="342900" lvl="0" indent="-260667" algn="just" rtl="0">
              <a:lnSpc>
                <a:spcPct val="100000"/>
              </a:lnSpc>
              <a:spcBef>
                <a:spcPts val="1000"/>
              </a:spcBef>
              <a:spcAft>
                <a:spcPts val="0"/>
              </a:spcAft>
              <a:buClr>
                <a:schemeClr val="dk1"/>
              </a:buClr>
              <a:buSzPct val="100000"/>
              <a:buFont typeface="Arial"/>
              <a:buNone/>
            </a:pPr>
            <a:endParaRPr dirty="0">
              <a:latin typeface="Tenorite" panose="00000500000000000000" pitchFamily="2" charset="0"/>
            </a:endParaRPr>
          </a:p>
        </p:txBody>
      </p:sp>
      <p:sp>
        <p:nvSpPr>
          <p:cNvPr id="313" name="Google Shape;31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314" name="Google Shape;31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315" name="Google Shape;31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11</a:t>
            </a:fld>
            <a:endParaRPr/>
          </a:p>
        </p:txBody>
      </p:sp>
      <p:cxnSp>
        <p:nvCxnSpPr>
          <p:cNvPr id="316" name="Google Shape;316;p11"/>
          <p:cNvCxnSpPr>
            <a:cxnSpLocks/>
          </p:cNvCxnSpPr>
          <p:nvPr/>
        </p:nvCxnSpPr>
        <p:spPr>
          <a:xfrm>
            <a:off x="2162079" y="1006491"/>
            <a:ext cx="644852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12"/>
          <p:cNvSpPr txBox="1">
            <a:spLocks noGrp="1"/>
          </p:cNvSpPr>
          <p:nvPr>
            <p:ph type="title"/>
          </p:nvPr>
        </p:nvSpPr>
        <p:spPr>
          <a:xfrm>
            <a:off x="1861304" y="368727"/>
            <a:ext cx="8421688" cy="9137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Font typeface="Arial"/>
              <a:buNone/>
            </a:pPr>
            <a:r>
              <a:rPr lang="en-GB" sz="2400" dirty="0">
                <a:latin typeface="Tenorite" panose="00000500000000000000" pitchFamily="2" charset="0"/>
              </a:rPr>
              <a:t>RECOMMENDATIONS</a:t>
            </a:r>
            <a:endParaRPr dirty="0">
              <a:latin typeface="Tenorite" panose="00000500000000000000" pitchFamily="2" charset="0"/>
            </a:endParaRPr>
          </a:p>
        </p:txBody>
      </p:sp>
      <p:sp>
        <p:nvSpPr>
          <p:cNvPr id="322" name="Google Shape;322;p12"/>
          <p:cNvSpPr txBox="1">
            <a:spLocks noGrp="1"/>
          </p:cNvSpPr>
          <p:nvPr>
            <p:ph type="body" idx="2"/>
          </p:nvPr>
        </p:nvSpPr>
        <p:spPr>
          <a:xfrm>
            <a:off x="2811793" y="1235927"/>
            <a:ext cx="6887633" cy="409045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1200"/>
              <a:buAutoNum type="arabicPeriod"/>
            </a:pPr>
            <a:r>
              <a:rPr lang="en-GB" sz="1200" dirty="0">
                <a:latin typeface="Tenorite" panose="00000500000000000000" pitchFamily="2" charset="0"/>
              </a:rPr>
              <a:t>As loyalty reward, the top 5 customers with the highest sales and profit can be give a gift or discount on certain purchases every year or loyalty points. These points can be redeemed during purchases.</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ts val="1200"/>
              <a:buAutoNum type="arabicPeriod"/>
            </a:pPr>
            <a:r>
              <a:rPr lang="en-GB" sz="1200" dirty="0">
                <a:latin typeface="Tenorite" panose="00000500000000000000" pitchFamily="2" charset="0"/>
              </a:rPr>
              <a:t>Optimize delivery timelines for each shipping mode, especially standard class. This will ensure the 3 days SLA is met in all the shipping modes. Evaluate delivery companies or services used and discover the root of delays in deliveries. A number of same day orders were not delivered, this needs to be improved. And all same day orders were high priority orders. Resolution of this can give the company an edge over their competitions and drive sales.</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ts val="1200"/>
              <a:buAutoNum type="arabicPeriod"/>
            </a:pPr>
            <a:r>
              <a:rPr lang="en-GB" sz="1200" dirty="0">
                <a:latin typeface="Tenorite" panose="00000500000000000000" pitchFamily="2" charset="0"/>
              </a:rPr>
              <a:t>Majority of the orders had their shipping mode as standard class. Orders by standard class shipping brought in the most sales and profit, therefore, there is need to make this shipping method more effective.</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ts val="1200"/>
              <a:buAutoNum type="arabicPeriod"/>
            </a:pPr>
            <a:r>
              <a:rPr lang="en-GB" sz="1200" dirty="0">
                <a:latin typeface="Tenorite" panose="00000500000000000000" pitchFamily="2" charset="0"/>
              </a:rPr>
              <a:t>Develop a marketing strategy for customer acquisition and retention.</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ts val="1200"/>
              <a:buAutoNum type="arabicPeriod"/>
            </a:pPr>
            <a:r>
              <a:rPr lang="en-GB" sz="1200" dirty="0">
                <a:latin typeface="Tenorite" panose="00000500000000000000" pitchFamily="2" charset="0"/>
              </a:rPr>
              <a:t>Set sales target that need to be met quarterly and yearly. At the end of each quarter and year, measure whether targets were met and by what percentage.</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ts val="1200"/>
              <a:buAutoNum type="arabicPeriod"/>
            </a:pPr>
            <a:r>
              <a:rPr lang="en-GB" sz="1200" dirty="0">
                <a:latin typeface="Tenorite" panose="00000500000000000000" pitchFamily="2" charset="0"/>
              </a:rPr>
              <a:t>Capitalize on the top 2 products that sell the most in each region and cities responsible for these sales. Drive marketing campaigns on these products. And always ensure availability.</a:t>
            </a:r>
            <a:endParaRPr dirty="0">
              <a:latin typeface="Tenorite" panose="00000500000000000000" pitchFamily="2" charset="0"/>
            </a:endParaRPr>
          </a:p>
          <a:p>
            <a:pPr marL="342900" lvl="0" indent="-342900" algn="just" rtl="0">
              <a:lnSpc>
                <a:spcPct val="100000"/>
              </a:lnSpc>
              <a:spcBef>
                <a:spcPts val="1000"/>
              </a:spcBef>
              <a:spcAft>
                <a:spcPts val="0"/>
              </a:spcAft>
              <a:buClr>
                <a:schemeClr val="dk1"/>
              </a:buClr>
              <a:buSzPts val="1200"/>
              <a:buAutoNum type="arabicPeriod"/>
            </a:pPr>
            <a:r>
              <a:rPr lang="en-GB" sz="1200" dirty="0">
                <a:latin typeface="Tenorite" panose="00000500000000000000" pitchFamily="2" charset="0"/>
              </a:rPr>
              <a:t>Conduct a customer satisfaction survey.</a:t>
            </a:r>
            <a:endParaRPr sz="1200" dirty="0">
              <a:latin typeface="Tenorite" panose="00000500000000000000" pitchFamily="2" charset="0"/>
            </a:endParaRPr>
          </a:p>
        </p:txBody>
      </p:sp>
      <p:sp>
        <p:nvSpPr>
          <p:cNvPr id="323" name="Google Shape;32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324" name="Google Shape;32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325" name="Google Shape;32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cxnSp>
        <p:nvCxnSpPr>
          <p:cNvPr id="326" name="Google Shape;326;p12"/>
          <p:cNvCxnSpPr/>
          <p:nvPr/>
        </p:nvCxnSpPr>
        <p:spPr>
          <a:xfrm rot="10800000" flipH="1">
            <a:off x="3001887" y="1078341"/>
            <a:ext cx="5842000" cy="127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3"/>
          <p:cNvSpPr txBox="1">
            <a:spLocks noGrp="1"/>
          </p:cNvSpPr>
          <p:nvPr>
            <p:ph type="title"/>
          </p:nvPr>
        </p:nvSpPr>
        <p:spPr>
          <a:xfrm>
            <a:off x="1620464" y="203550"/>
            <a:ext cx="8421688" cy="8239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GB" sz="2400" dirty="0">
                <a:latin typeface="Tenorite" panose="00000500000000000000" pitchFamily="2" charset="0"/>
              </a:rPr>
              <a:t>LIMITATIONS</a:t>
            </a:r>
            <a:endParaRPr dirty="0">
              <a:latin typeface="Tenorite" panose="00000500000000000000" pitchFamily="2" charset="0"/>
            </a:endParaRPr>
          </a:p>
        </p:txBody>
      </p:sp>
      <p:sp>
        <p:nvSpPr>
          <p:cNvPr id="332" name="Google Shape;332;p13"/>
          <p:cNvSpPr txBox="1">
            <a:spLocks noGrp="1"/>
          </p:cNvSpPr>
          <p:nvPr>
            <p:ph type="body" idx="2"/>
          </p:nvPr>
        </p:nvSpPr>
        <p:spPr>
          <a:xfrm>
            <a:off x="2537460" y="932216"/>
            <a:ext cx="7623810" cy="5265377"/>
          </a:xfrm>
          <a:prstGeom prst="rect">
            <a:avLst/>
          </a:prstGeom>
          <a:noFill/>
          <a:ln>
            <a:noFill/>
          </a:ln>
        </p:spPr>
        <p:txBody>
          <a:bodyPr spcFirstLastPara="1" wrap="square" lIns="91425" tIns="45700" rIns="91425" bIns="45700" anchor="t" anchorCtr="0">
            <a:noAutofit/>
          </a:bodyPr>
          <a:lstStyle/>
          <a:p>
            <a:pPr marL="0" lvl="0" indent="-64611" algn="just" rtl="0">
              <a:lnSpc>
                <a:spcPct val="100000"/>
              </a:lnSpc>
              <a:spcBef>
                <a:spcPts val="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It is difficult to make recommendations for order priority based on the data provided. The order priority data in the dataset indicates the level of importance of orders placed and not the priority given to each product in stocking or restocking.</a:t>
            </a:r>
            <a:endParaRPr sz="1200" dirty="0">
              <a:latin typeface="Tenorite" panose="00000500000000000000" pitchFamily="2" charset="0"/>
            </a:endParaRPr>
          </a:p>
          <a:p>
            <a:pPr marL="0" lvl="0" indent="-64611" algn="just" rtl="0">
              <a:lnSpc>
                <a:spcPct val="100000"/>
              </a:lnSpc>
              <a:spcBef>
                <a:spcPts val="100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Concerning loyalty rewards, it is not clear whether customers have been rewarded before and if so, what the rewards were. Also, the effect of the rewards given on sales.</a:t>
            </a:r>
            <a:endParaRPr sz="1200" dirty="0">
              <a:latin typeface="Tenorite" panose="00000500000000000000" pitchFamily="2" charset="0"/>
            </a:endParaRPr>
          </a:p>
          <a:p>
            <a:pPr marL="0" lvl="0" indent="-64611" algn="just" rtl="0">
              <a:lnSpc>
                <a:spcPct val="100000"/>
              </a:lnSpc>
              <a:spcBef>
                <a:spcPts val="100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Discounts cannot be explored further because it is not clear the reason for the discount given to some customers and not others. </a:t>
            </a:r>
            <a:endParaRPr sz="1200" dirty="0">
              <a:latin typeface="Tenorite" panose="00000500000000000000" pitchFamily="2" charset="0"/>
            </a:endParaRPr>
          </a:p>
          <a:p>
            <a:pPr marL="0" lvl="0" indent="-64611" algn="just" rtl="0">
              <a:lnSpc>
                <a:spcPct val="100000"/>
              </a:lnSpc>
              <a:spcBef>
                <a:spcPts val="100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The dataset does not provide information on how goods were shipped, i.e., whether by ship, freight or road. It also does not state if there were hindrances or challenges encountered during shipping. As a result, it is difficult to determine why certain shipping modes exceeded the stated SLA.</a:t>
            </a:r>
            <a:endParaRPr sz="1200" dirty="0">
              <a:latin typeface="Tenorite" panose="00000500000000000000" pitchFamily="2" charset="0"/>
            </a:endParaRPr>
          </a:p>
          <a:p>
            <a:pPr marL="0" lvl="0" indent="-64611" algn="just" rtl="0">
              <a:lnSpc>
                <a:spcPct val="100000"/>
              </a:lnSpc>
              <a:spcBef>
                <a:spcPts val="100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Customer lifetime value cannot be determined because we do not have data for customer acquisition cost. The longer existing customers are retained, the more they spend and the better sales revenue.</a:t>
            </a:r>
            <a:endParaRPr sz="1200" dirty="0">
              <a:latin typeface="Tenorite" panose="00000500000000000000" pitchFamily="2" charset="0"/>
            </a:endParaRPr>
          </a:p>
          <a:p>
            <a:pPr marL="0" lvl="0" indent="-64611" algn="just" rtl="0">
              <a:lnSpc>
                <a:spcPct val="100000"/>
              </a:lnSpc>
              <a:spcBef>
                <a:spcPts val="100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Sales target for the years preceding 2017 were not provided, this would help to show whether revenue target has been met or not.</a:t>
            </a:r>
            <a:endParaRPr sz="1200" dirty="0">
              <a:latin typeface="Tenorite" panose="00000500000000000000" pitchFamily="2" charset="0"/>
            </a:endParaRPr>
          </a:p>
          <a:p>
            <a:pPr marL="0" lvl="0" indent="-64611" algn="just" rtl="0">
              <a:lnSpc>
                <a:spcPct val="100000"/>
              </a:lnSpc>
              <a:spcBef>
                <a:spcPts val="100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There is no data on expenditure for staff and others, therefore we cannot determine the overall wellbeing of the company.</a:t>
            </a:r>
            <a:endParaRPr sz="1200" dirty="0">
              <a:latin typeface="Tenorite" panose="00000500000000000000" pitchFamily="2" charset="0"/>
            </a:endParaRPr>
          </a:p>
          <a:p>
            <a:pPr marL="0" lvl="0" indent="-64611" algn="just" rtl="0">
              <a:lnSpc>
                <a:spcPct val="100000"/>
              </a:lnSpc>
              <a:spcBef>
                <a:spcPts val="100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Would have liked to investigate further why there is a dip in sales in the first month of every new quarter. This will not be possible because of the unavailability of data for this analysis.</a:t>
            </a:r>
            <a:endParaRPr sz="1200" dirty="0">
              <a:latin typeface="Tenorite" panose="00000500000000000000" pitchFamily="2" charset="0"/>
            </a:endParaRPr>
          </a:p>
          <a:p>
            <a:pPr marL="0" lvl="0" indent="-64611" algn="just" rtl="0">
              <a:lnSpc>
                <a:spcPct val="100000"/>
              </a:lnSpc>
              <a:spcBef>
                <a:spcPts val="100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Certain variables are not clear. The segment variable has three possible values (consumer, corporate, &amp; home office), and it is not clear what these mean.</a:t>
            </a:r>
            <a:endParaRPr sz="1200" dirty="0">
              <a:latin typeface="Tenorite" panose="00000500000000000000" pitchFamily="2" charset="0"/>
            </a:endParaRPr>
          </a:p>
          <a:p>
            <a:pPr marL="0" lvl="0" indent="-64611" algn="just" rtl="0">
              <a:lnSpc>
                <a:spcPct val="100000"/>
              </a:lnSpc>
              <a:spcBef>
                <a:spcPts val="1000"/>
              </a:spcBef>
              <a:spcAft>
                <a:spcPts val="0"/>
              </a:spcAft>
              <a:buClr>
                <a:srgbClr val="252423"/>
              </a:buClr>
              <a:buSzPct val="100000"/>
              <a:buFont typeface="Arial"/>
              <a:buAutoNum type="arabicPeriod"/>
            </a:pPr>
            <a:r>
              <a:rPr lang="en-GB" sz="1200" b="0" i="0" dirty="0">
                <a:solidFill>
                  <a:srgbClr val="252423"/>
                </a:solidFill>
                <a:latin typeface="Tenorite" panose="00000500000000000000" pitchFamily="2" charset="0"/>
              </a:rPr>
              <a:t>There is no date for when each customer joined. Therefore, it is not possible to determine customer retention and activity.</a:t>
            </a:r>
            <a:endParaRPr sz="1200" dirty="0">
              <a:latin typeface="Tenorite" panose="00000500000000000000" pitchFamily="2" charset="0"/>
            </a:endParaRPr>
          </a:p>
          <a:p>
            <a:pPr marL="0" lvl="0" indent="0" algn="just" rtl="0">
              <a:lnSpc>
                <a:spcPct val="100000"/>
              </a:lnSpc>
              <a:spcBef>
                <a:spcPts val="1000"/>
              </a:spcBef>
              <a:spcAft>
                <a:spcPts val="0"/>
              </a:spcAft>
              <a:buClr>
                <a:schemeClr val="dk1"/>
              </a:buClr>
              <a:buSzPct val="100000"/>
              <a:buNone/>
            </a:pPr>
            <a:endParaRPr sz="1200" b="0" i="0" dirty="0">
              <a:solidFill>
                <a:srgbClr val="252423"/>
              </a:solidFill>
              <a:latin typeface="Tenorite" panose="00000500000000000000" pitchFamily="2" charset="0"/>
            </a:endParaRPr>
          </a:p>
          <a:p>
            <a:pPr marL="0" lvl="0" indent="0" algn="just" rtl="0">
              <a:lnSpc>
                <a:spcPct val="100000"/>
              </a:lnSpc>
              <a:spcBef>
                <a:spcPts val="1000"/>
              </a:spcBef>
              <a:spcAft>
                <a:spcPts val="0"/>
              </a:spcAft>
              <a:buClr>
                <a:schemeClr val="dk1"/>
              </a:buClr>
              <a:buSzPct val="100000"/>
              <a:buNone/>
            </a:pPr>
            <a:endParaRPr sz="1200" dirty="0">
              <a:latin typeface="Tenorite" panose="00000500000000000000" pitchFamily="2" charset="0"/>
            </a:endParaRPr>
          </a:p>
        </p:txBody>
      </p:sp>
      <p:sp>
        <p:nvSpPr>
          <p:cNvPr id="333" name="Google Shape;3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334" name="Google Shape;3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335" name="Google Shape;3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13</a:t>
            </a:fld>
            <a:endParaRPr/>
          </a:p>
        </p:txBody>
      </p:sp>
      <p:cxnSp>
        <p:nvCxnSpPr>
          <p:cNvPr id="336" name="Google Shape;336;p13"/>
          <p:cNvCxnSpPr>
            <a:cxnSpLocks/>
          </p:cNvCxnSpPr>
          <p:nvPr/>
        </p:nvCxnSpPr>
        <p:spPr>
          <a:xfrm flipV="1">
            <a:off x="2557743" y="846487"/>
            <a:ext cx="7716613" cy="33648"/>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4"/>
          <p:cNvSpPr txBox="1">
            <a:spLocks noGrp="1"/>
          </p:cNvSpPr>
          <p:nvPr>
            <p:ph type="ctrTitle"/>
          </p:nvPr>
        </p:nvSpPr>
        <p:spPr>
          <a:xfrm>
            <a:off x="4267200" y="1615736"/>
            <a:ext cx="4179570" cy="152473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3600"/>
              <a:buFont typeface="Arial"/>
              <a:buNone/>
            </a:pPr>
            <a:r>
              <a:rPr lang="en-GB"/>
              <a:t>THANK YOU</a:t>
            </a:r>
            <a:endParaRPr/>
          </a:p>
        </p:txBody>
      </p:sp>
      <p:sp>
        <p:nvSpPr>
          <p:cNvPr id="342" name="Google Shape;342;p14"/>
          <p:cNvSpPr txBox="1">
            <a:spLocks noGrp="1"/>
          </p:cNvSpPr>
          <p:nvPr>
            <p:ph type="subTitle" idx="1"/>
          </p:nvPr>
        </p:nvSpPr>
        <p:spPr>
          <a:xfrm>
            <a:off x="4367408" y="3238104"/>
            <a:ext cx="4179570" cy="91620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lt1"/>
              </a:buClr>
              <a:buSzPts val="1400"/>
              <a:buNone/>
            </a:pPr>
            <a:r>
              <a:rPr lang="en-GB"/>
              <a:t>Uchanma Igbokwe</a:t>
            </a:r>
            <a:endParaRPr/>
          </a:p>
          <a:p>
            <a:pPr marL="0" lvl="0" indent="0" algn="l" rtl="0">
              <a:lnSpc>
                <a:spcPct val="150000"/>
              </a:lnSpc>
              <a:spcBef>
                <a:spcPts val="1000"/>
              </a:spcBef>
              <a:spcAft>
                <a:spcPts val="0"/>
              </a:spcAft>
              <a:buClr>
                <a:schemeClr val="lt1"/>
              </a:buClr>
              <a:buSzPts val="1400"/>
              <a:buNone/>
            </a:pPr>
            <a:r>
              <a:rPr lang="en-GB"/>
              <a:t>mmaadeola@gmail.com</a:t>
            </a:r>
            <a:endParaRPr/>
          </a:p>
        </p:txBody>
      </p:sp>
      <p:sp>
        <p:nvSpPr>
          <p:cNvPr id="343" name="Google Shape;343;p14"/>
          <p:cNvSpPr txBox="1">
            <a:spLocks noGrp="1"/>
          </p:cNvSpPr>
          <p:nvPr>
            <p:ph type="dt" idx="10"/>
          </p:nvPr>
        </p:nvSpPr>
        <p:spPr>
          <a:xfrm>
            <a:off x="4267200" y="6356350"/>
            <a:ext cx="177437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344" name="Google Shape;344;p14"/>
          <p:cNvSpPr txBox="1">
            <a:spLocks noGrp="1"/>
          </p:cNvSpPr>
          <p:nvPr>
            <p:ph type="ftr" idx="11"/>
          </p:nvPr>
        </p:nvSpPr>
        <p:spPr>
          <a:xfrm>
            <a:off x="6479721" y="6356350"/>
            <a:ext cx="266155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345" name="Google Shape;345;p14"/>
          <p:cNvSpPr txBox="1">
            <a:spLocks noGrp="1"/>
          </p:cNvSpPr>
          <p:nvPr>
            <p:ph type="sldNum" idx="12"/>
          </p:nvPr>
        </p:nvSpPr>
        <p:spPr>
          <a:xfrm>
            <a:off x="9579428" y="6356350"/>
            <a:ext cx="17743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
          <p:cNvSpPr txBox="1">
            <a:spLocks noGrp="1"/>
          </p:cNvSpPr>
          <p:nvPr>
            <p:ph type="ctrTitle"/>
          </p:nvPr>
        </p:nvSpPr>
        <p:spPr>
          <a:xfrm>
            <a:off x="7393940" y="1715909"/>
            <a:ext cx="4941771" cy="68024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600"/>
              <a:buFont typeface="Arial"/>
              <a:buNone/>
            </a:pPr>
            <a:r>
              <a:rPr lang="en-GB" sz="2800" dirty="0">
                <a:latin typeface="Tenorite" panose="00000500000000000000" pitchFamily="2" charset="0"/>
              </a:rPr>
              <a:t>CONTENT</a:t>
            </a:r>
            <a:endParaRPr sz="3200" dirty="0">
              <a:latin typeface="Tenorite" panose="00000500000000000000" pitchFamily="2" charset="0"/>
            </a:endParaRPr>
          </a:p>
        </p:txBody>
      </p:sp>
      <p:sp>
        <p:nvSpPr>
          <p:cNvPr id="188" name="Google Shape;188;p2"/>
          <p:cNvSpPr txBox="1">
            <a:spLocks noGrp="1"/>
          </p:cNvSpPr>
          <p:nvPr>
            <p:ph type="subTitle" idx="1"/>
          </p:nvPr>
        </p:nvSpPr>
        <p:spPr>
          <a:xfrm>
            <a:off x="7393941" y="2630311"/>
            <a:ext cx="4023359" cy="3454399"/>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dk1"/>
              </a:buClr>
              <a:buSzPct val="100000"/>
              <a:buNone/>
            </a:pPr>
            <a:r>
              <a:rPr lang="en-GB" dirty="0">
                <a:latin typeface="Tenorite" panose="00000500000000000000" pitchFamily="2" charset="0"/>
              </a:rPr>
              <a:t>Introduction</a:t>
            </a:r>
            <a:r>
              <a:rPr lang="en-GB" dirty="0">
                <a:solidFill>
                  <a:schemeClr val="tx1">
                    <a:lumMod val="50000"/>
                    <a:lumOff val="50000"/>
                  </a:schemeClr>
                </a:solidFill>
                <a:latin typeface="Tenorite" panose="00000500000000000000" pitchFamily="2" charset="0"/>
              </a:rPr>
              <a:t>-----------------------------  3</a:t>
            </a:r>
            <a:endParaRPr dirty="0">
              <a:solidFill>
                <a:schemeClr val="tx1">
                  <a:lumMod val="50000"/>
                  <a:lumOff val="50000"/>
                </a:schemeClr>
              </a:solidFill>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r>
              <a:rPr lang="en-GB" dirty="0">
                <a:latin typeface="Tenorite" panose="00000500000000000000" pitchFamily="2" charset="0"/>
              </a:rPr>
              <a:t>Business problem</a:t>
            </a:r>
            <a:r>
              <a:rPr lang="en-GB" dirty="0">
                <a:solidFill>
                  <a:schemeClr val="tx1">
                    <a:lumMod val="50000"/>
                    <a:lumOff val="50000"/>
                  </a:schemeClr>
                </a:solidFill>
                <a:latin typeface="Tenorite" panose="00000500000000000000" pitchFamily="2" charset="0"/>
              </a:rPr>
              <a:t>------------------------  4</a:t>
            </a:r>
            <a:endParaRPr dirty="0">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r>
              <a:rPr lang="en-GB" dirty="0">
                <a:latin typeface="Tenorite" panose="00000500000000000000" pitchFamily="2" charset="0"/>
              </a:rPr>
              <a:t>Sales Trend </a:t>
            </a:r>
            <a:r>
              <a:rPr lang="en-GB" dirty="0">
                <a:solidFill>
                  <a:schemeClr val="tx1">
                    <a:lumMod val="50000"/>
                    <a:lumOff val="50000"/>
                  </a:schemeClr>
                </a:solidFill>
                <a:latin typeface="Tenorite" panose="00000500000000000000" pitchFamily="2" charset="0"/>
              </a:rPr>
              <a:t>-----------------------------  5</a:t>
            </a:r>
            <a:endParaRPr dirty="0">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r>
              <a:rPr lang="en-GB" dirty="0">
                <a:latin typeface="Tenorite" panose="00000500000000000000" pitchFamily="2" charset="0"/>
              </a:rPr>
              <a:t>Product Performance </a:t>
            </a:r>
            <a:r>
              <a:rPr lang="en-GB" dirty="0">
                <a:solidFill>
                  <a:schemeClr val="tx1">
                    <a:lumMod val="50000"/>
                    <a:lumOff val="50000"/>
                  </a:schemeClr>
                </a:solidFill>
                <a:latin typeface="Tenorite" panose="00000500000000000000" pitchFamily="2" charset="0"/>
              </a:rPr>
              <a:t>--------------------- 6</a:t>
            </a:r>
            <a:endParaRPr dirty="0">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r>
              <a:rPr lang="en-GB" dirty="0">
                <a:latin typeface="Tenorite" panose="00000500000000000000" pitchFamily="2" charset="0"/>
              </a:rPr>
              <a:t>Profit Analysis by Category </a:t>
            </a:r>
            <a:r>
              <a:rPr lang="en-GB" dirty="0">
                <a:solidFill>
                  <a:schemeClr val="tx1">
                    <a:lumMod val="50000"/>
                    <a:lumOff val="50000"/>
                  </a:schemeClr>
                </a:solidFill>
                <a:latin typeface="Tenorite" panose="00000500000000000000" pitchFamily="2" charset="0"/>
              </a:rPr>
              <a:t>--------------- 8</a:t>
            </a:r>
            <a:endParaRPr dirty="0">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r>
              <a:rPr lang="en-GB" dirty="0">
                <a:latin typeface="Tenorite" panose="00000500000000000000" pitchFamily="2" charset="0"/>
              </a:rPr>
              <a:t>Shipping mode analysis</a:t>
            </a:r>
            <a:r>
              <a:rPr lang="en-GB" dirty="0">
                <a:solidFill>
                  <a:schemeClr val="tx1">
                    <a:lumMod val="50000"/>
                    <a:lumOff val="50000"/>
                  </a:schemeClr>
                </a:solidFill>
                <a:latin typeface="Tenorite" panose="00000500000000000000" pitchFamily="2" charset="0"/>
              </a:rPr>
              <a:t>------------------- 9</a:t>
            </a:r>
            <a:endParaRPr dirty="0">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r>
              <a:rPr lang="en-GB" dirty="0">
                <a:latin typeface="Tenorite" panose="00000500000000000000" pitchFamily="2" charset="0"/>
              </a:rPr>
              <a:t>Customer Analysis </a:t>
            </a:r>
            <a:r>
              <a:rPr lang="en-GB" dirty="0">
                <a:solidFill>
                  <a:schemeClr val="tx1">
                    <a:lumMod val="50000"/>
                    <a:lumOff val="50000"/>
                  </a:schemeClr>
                </a:solidFill>
                <a:latin typeface="Tenorite" panose="00000500000000000000" pitchFamily="2" charset="0"/>
              </a:rPr>
              <a:t>----------------------  10</a:t>
            </a:r>
            <a:endParaRPr dirty="0">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r>
              <a:rPr lang="en-GB" dirty="0">
                <a:latin typeface="Tenorite" panose="00000500000000000000" pitchFamily="2" charset="0"/>
              </a:rPr>
              <a:t>Insights </a:t>
            </a:r>
            <a:r>
              <a:rPr lang="en-GB" dirty="0">
                <a:solidFill>
                  <a:schemeClr val="tx1">
                    <a:lumMod val="50000"/>
                    <a:lumOff val="50000"/>
                  </a:schemeClr>
                </a:solidFill>
                <a:latin typeface="Tenorite" panose="00000500000000000000" pitchFamily="2" charset="0"/>
              </a:rPr>
              <a:t>--------------------------------  11</a:t>
            </a:r>
            <a:endParaRPr dirty="0">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r>
              <a:rPr lang="en-GB" dirty="0">
                <a:latin typeface="Tenorite" panose="00000500000000000000" pitchFamily="2" charset="0"/>
              </a:rPr>
              <a:t>Recommendations </a:t>
            </a:r>
            <a:r>
              <a:rPr lang="en-GB" dirty="0">
                <a:solidFill>
                  <a:schemeClr val="tx1">
                    <a:lumMod val="50000"/>
                    <a:lumOff val="50000"/>
                  </a:schemeClr>
                </a:solidFill>
                <a:latin typeface="Tenorite" panose="00000500000000000000" pitchFamily="2" charset="0"/>
              </a:rPr>
              <a:t>---------------------- 12</a:t>
            </a:r>
            <a:endParaRPr dirty="0">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r>
              <a:rPr lang="en-GB" dirty="0">
                <a:latin typeface="Tenorite" panose="00000500000000000000" pitchFamily="2" charset="0"/>
              </a:rPr>
              <a:t>Limitations </a:t>
            </a:r>
            <a:r>
              <a:rPr lang="en-GB" dirty="0">
                <a:solidFill>
                  <a:schemeClr val="tx1">
                    <a:lumMod val="50000"/>
                    <a:lumOff val="50000"/>
                  </a:schemeClr>
                </a:solidFill>
                <a:latin typeface="Tenorite" panose="00000500000000000000" pitchFamily="2" charset="0"/>
              </a:rPr>
              <a:t>----------------------------- 13</a:t>
            </a:r>
            <a:endParaRPr dirty="0">
              <a:latin typeface="Tenorite" panose="00000500000000000000" pitchFamily="2" charset="0"/>
            </a:endParaRPr>
          </a:p>
          <a:p>
            <a:pPr marL="0" lvl="0" indent="0" algn="l" rtl="0">
              <a:lnSpc>
                <a:spcPct val="90000"/>
              </a:lnSpc>
              <a:spcBef>
                <a:spcPts val="1000"/>
              </a:spcBef>
              <a:spcAft>
                <a:spcPts val="0"/>
              </a:spcAft>
              <a:buClr>
                <a:schemeClr val="dk1"/>
              </a:buClr>
              <a:buSzPct val="100000"/>
              <a:buNone/>
            </a:pPr>
            <a:endParaRPr dirty="0">
              <a:latin typeface="Tenorite" panose="00000500000000000000" pitchFamily="2" charset="0"/>
            </a:endParaRPr>
          </a:p>
        </p:txBody>
      </p:sp>
      <p:cxnSp>
        <p:nvCxnSpPr>
          <p:cNvPr id="189" name="Google Shape;189;p2"/>
          <p:cNvCxnSpPr/>
          <p:nvPr/>
        </p:nvCxnSpPr>
        <p:spPr>
          <a:xfrm>
            <a:off x="7393940" y="2350992"/>
            <a:ext cx="455676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txBox="1">
            <a:spLocks noGrp="1"/>
          </p:cNvSpPr>
          <p:nvPr>
            <p:ph type="title"/>
          </p:nvPr>
        </p:nvSpPr>
        <p:spPr>
          <a:xfrm>
            <a:off x="1400174" y="388939"/>
            <a:ext cx="5111750" cy="1204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800"/>
              <a:buFont typeface="Arial"/>
              <a:buNone/>
            </a:pPr>
            <a:r>
              <a:rPr lang="en-GB" dirty="0">
                <a:latin typeface="Tenorite" panose="00000500000000000000" pitchFamily="2" charset="0"/>
              </a:rPr>
              <a:t>INTRODUCTION</a:t>
            </a:r>
            <a:endParaRPr dirty="0">
              <a:latin typeface="Tenorite" panose="00000500000000000000" pitchFamily="2" charset="0"/>
            </a:endParaRPr>
          </a:p>
        </p:txBody>
      </p:sp>
      <p:sp>
        <p:nvSpPr>
          <p:cNvPr id="195" name="Google Shape;195;p3"/>
          <p:cNvSpPr txBox="1">
            <a:spLocks noGrp="1"/>
          </p:cNvSpPr>
          <p:nvPr>
            <p:ph type="body" idx="1"/>
          </p:nvPr>
        </p:nvSpPr>
        <p:spPr>
          <a:xfrm>
            <a:off x="1400174" y="1854199"/>
            <a:ext cx="5889626" cy="297321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1800"/>
              <a:buNone/>
            </a:pPr>
            <a:r>
              <a:rPr lang="en-GB" sz="1800" dirty="0">
                <a:latin typeface="Tenorite" panose="00000500000000000000" pitchFamily="2" charset="0"/>
              </a:rPr>
              <a:t>A superstore with operations across major cities of the world desires to understand certain features of their business and get vital information from its data to enable them plan or focus on what is selling with a full understanding of sales trend and forecasting for the future all things being equal. </a:t>
            </a:r>
            <a:endParaRPr dirty="0">
              <a:latin typeface="Tenorite" panose="00000500000000000000" pitchFamily="2" charset="0"/>
            </a:endParaRPr>
          </a:p>
          <a:p>
            <a:pPr marL="0" lvl="0" indent="0" algn="just" rtl="0">
              <a:lnSpc>
                <a:spcPct val="100000"/>
              </a:lnSpc>
              <a:spcBef>
                <a:spcPts val="1000"/>
              </a:spcBef>
              <a:spcAft>
                <a:spcPts val="0"/>
              </a:spcAft>
              <a:buClr>
                <a:schemeClr val="dk1"/>
              </a:buClr>
              <a:buSzPts val="1800"/>
              <a:buNone/>
            </a:pPr>
            <a:r>
              <a:rPr lang="en-GB" sz="1800" dirty="0">
                <a:latin typeface="Tenorite" panose="00000500000000000000" pitchFamily="2" charset="0"/>
              </a:rPr>
              <a:t>The general aim is to reduce understocking and overstocking, also focus extremely on the selling products by taking into consideration, the demand and supply. </a:t>
            </a:r>
            <a:endParaRPr sz="1800" dirty="0">
              <a:latin typeface="Tenorite" panose="00000500000000000000" pitchFamily="2" charset="0"/>
            </a:endParaRPr>
          </a:p>
        </p:txBody>
      </p:sp>
      <p:sp>
        <p:nvSpPr>
          <p:cNvPr id="196" name="Google Shape;196;p3"/>
          <p:cNvSpPr txBox="1">
            <a:spLocks noGrp="1"/>
          </p:cNvSpPr>
          <p:nvPr>
            <p:ph type="dt" idx="10"/>
          </p:nvPr>
        </p:nvSpPr>
        <p:spPr>
          <a:xfrm>
            <a:off x="838200" y="6356350"/>
            <a:ext cx="1219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197" name="Google Shape;197;p3"/>
          <p:cNvSpPr txBox="1">
            <a:spLocks noGrp="1"/>
          </p:cNvSpPr>
          <p:nvPr>
            <p:ph type="ftr" idx="11"/>
          </p:nvPr>
        </p:nvSpPr>
        <p:spPr>
          <a:xfrm>
            <a:off x="2463800" y="6356350"/>
            <a:ext cx="3479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198" name="Google Shape;19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GB" dirty="0"/>
              <a:t>3</a:t>
            </a:r>
            <a:endParaRPr dirty="0"/>
          </a:p>
        </p:txBody>
      </p:sp>
      <p:cxnSp>
        <p:nvCxnSpPr>
          <p:cNvPr id="199" name="Google Shape;199;p3"/>
          <p:cNvCxnSpPr/>
          <p:nvPr/>
        </p:nvCxnSpPr>
        <p:spPr>
          <a:xfrm rot="10800000" flipH="1">
            <a:off x="1447800" y="1631951"/>
            <a:ext cx="5842000" cy="127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362075" y="655639"/>
            <a:ext cx="5111750" cy="1204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Font typeface="Arial"/>
              <a:buNone/>
            </a:pPr>
            <a:r>
              <a:rPr lang="en-GB" sz="2400" dirty="0">
                <a:latin typeface="Tenorite" panose="00000500000000000000" pitchFamily="2" charset="0"/>
              </a:rPr>
              <a:t>BUSINESS PROBLEM</a:t>
            </a:r>
            <a:endParaRPr dirty="0">
              <a:latin typeface="Tenorite" panose="00000500000000000000" pitchFamily="2" charset="0"/>
            </a:endParaRPr>
          </a:p>
        </p:txBody>
      </p:sp>
      <p:sp>
        <p:nvSpPr>
          <p:cNvPr id="205" name="Google Shape;205;p4"/>
          <p:cNvSpPr txBox="1">
            <a:spLocks noGrp="1"/>
          </p:cNvSpPr>
          <p:nvPr>
            <p:ph type="body" idx="1"/>
          </p:nvPr>
        </p:nvSpPr>
        <p:spPr>
          <a:xfrm>
            <a:off x="1362075" y="1962151"/>
            <a:ext cx="5292725" cy="332581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Clr>
                <a:schemeClr val="dk1"/>
              </a:buClr>
              <a:buSzPts val="1800"/>
              <a:buNone/>
            </a:pPr>
            <a:r>
              <a:rPr lang="en-GB" sz="1800" dirty="0">
                <a:latin typeface="Tenorite" panose="00000500000000000000" pitchFamily="2" charset="0"/>
              </a:rPr>
              <a:t>Evaluation and analysis to predict daily sales and know what goods customers want at a particular time and what the trend would be every day, month, and year.</a:t>
            </a:r>
            <a:endParaRPr dirty="0">
              <a:latin typeface="Tenorite" panose="00000500000000000000" pitchFamily="2" charset="0"/>
            </a:endParaRPr>
          </a:p>
          <a:p>
            <a:pPr marL="0" lvl="0" indent="0" algn="l" rtl="0">
              <a:lnSpc>
                <a:spcPct val="100000"/>
              </a:lnSpc>
              <a:spcBef>
                <a:spcPts val="1000"/>
              </a:spcBef>
              <a:spcAft>
                <a:spcPts val="0"/>
              </a:spcAft>
              <a:buClr>
                <a:schemeClr val="dk1"/>
              </a:buClr>
              <a:buSzPts val="1800"/>
              <a:buNone/>
            </a:pPr>
            <a:r>
              <a:rPr lang="en-GB" sz="1800" dirty="0">
                <a:latin typeface="Tenorite" panose="00000500000000000000" pitchFamily="2" charset="0"/>
              </a:rPr>
              <a:t>Complaints are:</a:t>
            </a:r>
            <a:endParaRPr dirty="0">
              <a:latin typeface="Tenorite" panose="00000500000000000000" pitchFamily="2" charset="0"/>
            </a:endParaRPr>
          </a:p>
          <a:p>
            <a:pPr marL="0" lvl="0" indent="0" algn="l" rtl="0">
              <a:lnSpc>
                <a:spcPct val="100000"/>
              </a:lnSpc>
              <a:spcBef>
                <a:spcPts val="1000"/>
              </a:spcBef>
              <a:spcAft>
                <a:spcPts val="0"/>
              </a:spcAft>
              <a:buClr>
                <a:schemeClr val="dk1"/>
              </a:buClr>
              <a:buSzPts val="1800"/>
              <a:buNone/>
            </a:pPr>
            <a:r>
              <a:rPr lang="en-GB" sz="1800" dirty="0">
                <a:latin typeface="Tenorite" panose="00000500000000000000" pitchFamily="2" charset="0"/>
              </a:rPr>
              <a:t>a. The shipment of products is delayed. The agreed Service Level Agreement (SLA) is a maximum of three days from the order date.</a:t>
            </a:r>
            <a:endParaRPr dirty="0">
              <a:latin typeface="Tenorite" panose="00000500000000000000" pitchFamily="2" charset="0"/>
            </a:endParaRPr>
          </a:p>
          <a:p>
            <a:pPr marL="0" lvl="0" indent="0" algn="l" rtl="0">
              <a:lnSpc>
                <a:spcPct val="100000"/>
              </a:lnSpc>
              <a:spcBef>
                <a:spcPts val="1000"/>
              </a:spcBef>
              <a:spcAft>
                <a:spcPts val="0"/>
              </a:spcAft>
              <a:buClr>
                <a:schemeClr val="dk1"/>
              </a:buClr>
              <a:buSzPts val="1800"/>
              <a:buNone/>
            </a:pPr>
            <a:r>
              <a:rPr lang="en-GB" sz="1800" dirty="0">
                <a:latin typeface="Tenorite" panose="00000500000000000000" pitchFamily="2" charset="0"/>
              </a:rPr>
              <a:t>b. The shop is unable to meet customers' demands on certain product line, as a result, market share is being lost to competition.</a:t>
            </a:r>
            <a:endParaRPr sz="1800" dirty="0">
              <a:latin typeface="Tenorite" panose="00000500000000000000" pitchFamily="2" charset="0"/>
            </a:endParaRPr>
          </a:p>
          <a:p>
            <a:pPr marL="0" lvl="0" indent="0" algn="l" rtl="0">
              <a:lnSpc>
                <a:spcPct val="100000"/>
              </a:lnSpc>
              <a:spcBef>
                <a:spcPts val="1000"/>
              </a:spcBef>
              <a:spcAft>
                <a:spcPts val="0"/>
              </a:spcAft>
              <a:buClr>
                <a:schemeClr val="dk1"/>
              </a:buClr>
              <a:buSzPts val="1800"/>
              <a:buNone/>
            </a:pPr>
            <a:endParaRPr sz="1800" dirty="0">
              <a:latin typeface="Tenorite" panose="00000500000000000000" pitchFamily="2" charset="0"/>
            </a:endParaRPr>
          </a:p>
        </p:txBody>
      </p:sp>
      <p:sp>
        <p:nvSpPr>
          <p:cNvPr id="206" name="Google Shape;206;p4"/>
          <p:cNvSpPr txBox="1">
            <a:spLocks noGrp="1"/>
          </p:cNvSpPr>
          <p:nvPr>
            <p:ph type="dt" idx="10"/>
          </p:nvPr>
        </p:nvSpPr>
        <p:spPr>
          <a:xfrm>
            <a:off x="838200" y="6356350"/>
            <a:ext cx="1219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207" name="Google Shape;207;p4"/>
          <p:cNvSpPr txBox="1">
            <a:spLocks noGrp="1"/>
          </p:cNvSpPr>
          <p:nvPr>
            <p:ph type="ftr" idx="11"/>
          </p:nvPr>
        </p:nvSpPr>
        <p:spPr>
          <a:xfrm>
            <a:off x="2463800" y="6356350"/>
            <a:ext cx="3479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208" name="Google Shape;20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GB" dirty="0"/>
              <a:t>4</a:t>
            </a:r>
            <a:endParaRPr dirty="0"/>
          </a:p>
        </p:txBody>
      </p:sp>
      <p:cxnSp>
        <p:nvCxnSpPr>
          <p:cNvPr id="209" name="Google Shape;209;p4"/>
          <p:cNvCxnSpPr/>
          <p:nvPr/>
        </p:nvCxnSpPr>
        <p:spPr>
          <a:xfrm rot="10800000" flipH="1">
            <a:off x="1414749" y="1874325"/>
            <a:ext cx="5842000" cy="1270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5"/>
          <p:cNvSpPr txBox="1">
            <a:spLocks noGrp="1"/>
          </p:cNvSpPr>
          <p:nvPr>
            <p:ph type="title"/>
          </p:nvPr>
        </p:nvSpPr>
        <p:spPr>
          <a:xfrm>
            <a:off x="838200" y="-36756"/>
            <a:ext cx="10515600" cy="8097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Font typeface="Arial"/>
              <a:buNone/>
            </a:pPr>
            <a:r>
              <a:rPr lang="en-GB" sz="2400" dirty="0">
                <a:latin typeface="Tenorite" panose="00000500000000000000" pitchFamily="2" charset="0"/>
              </a:rPr>
              <a:t>SALES TREND</a:t>
            </a:r>
            <a:endParaRPr dirty="0">
              <a:latin typeface="Tenorite" panose="00000500000000000000" pitchFamily="2" charset="0"/>
            </a:endParaRPr>
          </a:p>
        </p:txBody>
      </p:sp>
      <p:sp>
        <p:nvSpPr>
          <p:cNvPr id="215" name="Google Shape;21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216" name="Google Shape;21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SUPERSTORES SALES ANALYSIS</a:t>
            </a:r>
            <a:endParaRPr/>
          </a:p>
        </p:txBody>
      </p:sp>
      <p:sp>
        <p:nvSpPr>
          <p:cNvPr id="217" name="Google Shape;21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GB" dirty="0"/>
              <a:t>5</a:t>
            </a:r>
            <a:endParaRPr dirty="0"/>
          </a:p>
        </p:txBody>
      </p:sp>
      <p:cxnSp>
        <p:nvCxnSpPr>
          <p:cNvPr id="218" name="Google Shape;218;p5"/>
          <p:cNvCxnSpPr/>
          <p:nvPr/>
        </p:nvCxnSpPr>
        <p:spPr>
          <a:xfrm rot="10800000" flipH="1">
            <a:off x="838200" y="523032"/>
            <a:ext cx="10515600" cy="75150"/>
          </a:xfrm>
          <a:prstGeom prst="straightConnector1">
            <a:avLst/>
          </a:prstGeom>
          <a:noFill/>
          <a:ln w="9525" cap="flat" cmpd="sng">
            <a:solidFill>
              <a:schemeClr val="accent1"/>
            </a:solidFill>
            <a:prstDash val="solid"/>
            <a:miter lim="800000"/>
            <a:headEnd type="none" w="sm" len="sm"/>
            <a:tailEnd type="none" w="sm" len="sm"/>
          </a:ln>
        </p:spPr>
      </p:cxnSp>
      <p:sp>
        <p:nvSpPr>
          <p:cNvPr id="220" name="Google Shape;220;p5"/>
          <p:cNvSpPr txBox="1"/>
          <p:nvPr/>
        </p:nvSpPr>
        <p:spPr>
          <a:xfrm>
            <a:off x="8337222" y="3612125"/>
            <a:ext cx="3016500" cy="276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a:t>REVENUE AND PROFIT TREND</a:t>
            </a:r>
            <a:endParaRPr/>
          </a:p>
        </p:txBody>
      </p:sp>
      <p:grpSp>
        <p:nvGrpSpPr>
          <p:cNvPr id="5" name="Group 4">
            <a:extLst>
              <a:ext uri="{FF2B5EF4-FFF2-40B4-BE49-F238E27FC236}">
                <a16:creationId xmlns:a16="http://schemas.microsoft.com/office/drawing/2014/main" id="{69CB390F-97AE-2C52-8B3C-CCFC83982A2A}"/>
              </a:ext>
            </a:extLst>
          </p:cNvPr>
          <p:cNvGrpSpPr/>
          <p:nvPr/>
        </p:nvGrpSpPr>
        <p:grpSpPr>
          <a:xfrm>
            <a:off x="231897" y="1296371"/>
            <a:ext cx="1776226" cy="4560453"/>
            <a:chOff x="231897" y="1296371"/>
            <a:chExt cx="1776226" cy="4560453"/>
          </a:xfrm>
        </p:grpSpPr>
        <p:sp>
          <p:nvSpPr>
            <p:cNvPr id="221" name="Google Shape;221;p5"/>
            <p:cNvSpPr txBox="1"/>
            <p:nvPr/>
          </p:nvSpPr>
          <p:spPr>
            <a:xfrm>
              <a:off x="231897" y="1296371"/>
              <a:ext cx="1751173" cy="55399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rgbClr val="0070C0"/>
                  </a:solidFill>
                  <a:latin typeface="Tenorite" panose="00000500000000000000" pitchFamily="2" charset="0"/>
                  <a:sym typeface="Arial"/>
                </a:rPr>
                <a:t>$9.60M</a:t>
              </a:r>
              <a:endParaRPr dirty="0">
                <a:latin typeface="Tenorite" panose="00000500000000000000" pitchFamily="2" charset="0"/>
              </a:endParaRPr>
            </a:p>
            <a:p>
              <a:pPr marL="0" marR="0" lvl="0" indent="0" algn="ctr" rtl="0">
                <a:spcBef>
                  <a:spcPts val="0"/>
                </a:spcBef>
                <a:spcAft>
                  <a:spcPts val="0"/>
                </a:spcAft>
                <a:buNone/>
              </a:pPr>
              <a:r>
                <a:rPr lang="en-GB" sz="1200" dirty="0">
                  <a:solidFill>
                    <a:schemeClr val="dk1"/>
                  </a:solidFill>
                  <a:latin typeface="Tenorite" panose="00000500000000000000" pitchFamily="2" charset="0"/>
                  <a:sym typeface="Arial"/>
                </a:rPr>
                <a:t>SALES</a:t>
              </a:r>
              <a:endParaRPr sz="1400" dirty="0">
                <a:solidFill>
                  <a:schemeClr val="dk1"/>
                </a:solidFill>
                <a:latin typeface="Tenorite" panose="00000500000000000000" pitchFamily="2" charset="0"/>
                <a:sym typeface="Arial"/>
              </a:endParaRPr>
            </a:p>
          </p:txBody>
        </p:sp>
        <p:sp>
          <p:nvSpPr>
            <p:cNvPr id="222" name="Google Shape;222;p5"/>
            <p:cNvSpPr txBox="1"/>
            <p:nvPr/>
          </p:nvSpPr>
          <p:spPr>
            <a:xfrm>
              <a:off x="231897" y="2543513"/>
              <a:ext cx="1732665" cy="55399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rgbClr val="0070C0"/>
                  </a:solidFill>
                  <a:latin typeface="Tenorite" panose="00000500000000000000" pitchFamily="2" charset="0"/>
                  <a:sym typeface="Arial"/>
                </a:rPr>
                <a:t>25.73K</a:t>
              </a:r>
              <a:endParaRPr sz="1800" dirty="0">
                <a:latin typeface="Tenorite" panose="00000500000000000000" pitchFamily="2" charset="0"/>
              </a:endParaRPr>
            </a:p>
            <a:p>
              <a:pPr marL="0" marR="0" lvl="0" indent="0" algn="ctr" rtl="0">
                <a:spcBef>
                  <a:spcPts val="0"/>
                </a:spcBef>
                <a:spcAft>
                  <a:spcPts val="0"/>
                </a:spcAft>
                <a:buNone/>
              </a:pPr>
              <a:r>
                <a:rPr lang="en-GB" sz="1200" dirty="0">
                  <a:solidFill>
                    <a:schemeClr val="dk1"/>
                  </a:solidFill>
                  <a:latin typeface="Tenorite" panose="00000500000000000000" pitchFamily="2" charset="0"/>
                  <a:sym typeface="Arial"/>
                </a:rPr>
                <a:t>NUMBER OF SALES</a:t>
              </a:r>
              <a:endParaRPr sz="1400" dirty="0">
                <a:solidFill>
                  <a:schemeClr val="dk1"/>
                </a:solidFill>
                <a:latin typeface="Tenorite" panose="00000500000000000000" pitchFamily="2" charset="0"/>
                <a:sym typeface="Arial"/>
              </a:endParaRPr>
            </a:p>
          </p:txBody>
        </p:sp>
        <p:sp>
          <p:nvSpPr>
            <p:cNvPr id="223" name="Google Shape;223;p5"/>
            <p:cNvSpPr txBox="1"/>
            <p:nvPr/>
          </p:nvSpPr>
          <p:spPr>
            <a:xfrm>
              <a:off x="246910" y="3791055"/>
              <a:ext cx="1761213" cy="738664"/>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rgbClr val="0070C0"/>
                  </a:solidFill>
                  <a:latin typeface="Tenorite" panose="00000500000000000000" pitchFamily="2" charset="0"/>
                  <a:sym typeface="Arial"/>
                </a:rPr>
                <a:t>4.23%</a:t>
              </a:r>
              <a:endParaRPr sz="1800" dirty="0">
                <a:latin typeface="Tenorite" panose="00000500000000000000" pitchFamily="2" charset="0"/>
              </a:endParaRPr>
            </a:p>
            <a:p>
              <a:pPr marL="0" marR="0" lvl="0" indent="0" algn="ctr" rtl="0">
                <a:spcBef>
                  <a:spcPts val="0"/>
                </a:spcBef>
                <a:spcAft>
                  <a:spcPts val="0"/>
                </a:spcAft>
                <a:buNone/>
              </a:pPr>
              <a:r>
                <a:rPr lang="en-GB" sz="1200" dirty="0">
                  <a:solidFill>
                    <a:schemeClr val="dk1"/>
                  </a:solidFill>
                  <a:latin typeface="Tenorite" panose="00000500000000000000" pitchFamily="2" charset="0"/>
                  <a:sym typeface="Arial"/>
                </a:rPr>
                <a:t>MONTHLY SALES GROWTH</a:t>
              </a:r>
              <a:endParaRPr sz="1400" dirty="0">
                <a:solidFill>
                  <a:schemeClr val="dk1"/>
                </a:solidFill>
                <a:latin typeface="Tenorite" panose="00000500000000000000" pitchFamily="2" charset="0"/>
                <a:sym typeface="Arial"/>
              </a:endParaRPr>
            </a:p>
          </p:txBody>
        </p:sp>
        <p:sp>
          <p:nvSpPr>
            <p:cNvPr id="225" name="Google Shape;225;p5"/>
            <p:cNvSpPr txBox="1"/>
            <p:nvPr/>
          </p:nvSpPr>
          <p:spPr>
            <a:xfrm>
              <a:off x="246910" y="5302826"/>
              <a:ext cx="1751173" cy="55399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rgbClr val="0070C0"/>
                  </a:solidFill>
                  <a:latin typeface="Tenorite" panose="00000500000000000000" pitchFamily="2" charset="0"/>
                  <a:sym typeface="Arial"/>
                </a:rPr>
                <a:t>$373.01</a:t>
              </a:r>
              <a:endParaRPr sz="1800" dirty="0">
                <a:latin typeface="Tenorite" panose="00000500000000000000" pitchFamily="2" charset="0"/>
              </a:endParaRPr>
            </a:p>
            <a:p>
              <a:pPr marL="0" marR="0" lvl="0" indent="0" algn="ctr" rtl="0">
                <a:spcBef>
                  <a:spcPts val="0"/>
                </a:spcBef>
                <a:spcAft>
                  <a:spcPts val="0"/>
                </a:spcAft>
                <a:buNone/>
              </a:pPr>
              <a:r>
                <a:rPr lang="en-GB" sz="1200" dirty="0">
                  <a:solidFill>
                    <a:schemeClr val="dk1"/>
                  </a:solidFill>
                  <a:latin typeface="Tenorite" panose="00000500000000000000" pitchFamily="2" charset="0"/>
                  <a:sym typeface="Arial"/>
                </a:rPr>
                <a:t>AVERAGE SALES </a:t>
              </a:r>
              <a:endParaRPr sz="1400" dirty="0">
                <a:solidFill>
                  <a:schemeClr val="dk1"/>
                </a:solidFill>
                <a:latin typeface="Tenorite" panose="00000500000000000000" pitchFamily="2" charset="0"/>
                <a:sym typeface="Arial"/>
              </a:endParaRPr>
            </a:p>
          </p:txBody>
        </p:sp>
      </p:grpSp>
      <p:grpSp>
        <p:nvGrpSpPr>
          <p:cNvPr id="2" name="Group 1">
            <a:extLst>
              <a:ext uri="{FF2B5EF4-FFF2-40B4-BE49-F238E27FC236}">
                <a16:creationId xmlns:a16="http://schemas.microsoft.com/office/drawing/2014/main" id="{10650308-FA8C-4FF2-B259-6E6EDA55AD61}"/>
              </a:ext>
            </a:extLst>
          </p:cNvPr>
          <p:cNvGrpSpPr/>
          <p:nvPr/>
        </p:nvGrpSpPr>
        <p:grpSpPr>
          <a:xfrm>
            <a:off x="2242660" y="703975"/>
            <a:ext cx="4555182" cy="2775370"/>
            <a:chOff x="2242660" y="703975"/>
            <a:chExt cx="4555182" cy="2775370"/>
          </a:xfrm>
        </p:grpSpPr>
        <p:sp>
          <p:nvSpPr>
            <p:cNvPr id="224" name="Google Shape;224;p5"/>
            <p:cNvSpPr txBox="1"/>
            <p:nvPr/>
          </p:nvSpPr>
          <p:spPr>
            <a:xfrm>
              <a:off x="3552475" y="703975"/>
              <a:ext cx="2684700" cy="276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TOP 20 CITIES BY SALES</a:t>
              </a:r>
              <a:endParaRPr dirty="0"/>
            </a:p>
          </p:txBody>
        </p:sp>
        <p:pic>
          <p:nvPicPr>
            <p:cNvPr id="227" name="Google Shape;227;p5"/>
            <p:cNvPicPr preferRelativeResize="0"/>
            <p:nvPr/>
          </p:nvPicPr>
          <p:blipFill rotWithShape="1">
            <a:blip r:embed="rId3"/>
            <a:srcRect/>
            <a:stretch/>
          </p:blipFill>
          <p:spPr>
            <a:xfrm>
              <a:off x="2242660" y="1059028"/>
              <a:ext cx="4555182" cy="2420317"/>
            </a:xfrm>
            <a:prstGeom prst="rect">
              <a:avLst/>
            </a:prstGeom>
            <a:noFill/>
            <a:ln>
              <a:noFill/>
            </a:ln>
          </p:spPr>
        </p:pic>
      </p:grpSp>
      <p:grpSp>
        <p:nvGrpSpPr>
          <p:cNvPr id="4" name="Group 3">
            <a:extLst>
              <a:ext uri="{FF2B5EF4-FFF2-40B4-BE49-F238E27FC236}">
                <a16:creationId xmlns:a16="http://schemas.microsoft.com/office/drawing/2014/main" id="{FD48C51A-1920-3B9D-4A9D-86DAE35BFA73}"/>
              </a:ext>
            </a:extLst>
          </p:cNvPr>
          <p:cNvGrpSpPr/>
          <p:nvPr/>
        </p:nvGrpSpPr>
        <p:grpSpPr>
          <a:xfrm>
            <a:off x="2242660" y="3507354"/>
            <a:ext cx="4662474" cy="2911439"/>
            <a:chOff x="2242660" y="3504479"/>
            <a:chExt cx="4662474" cy="2911439"/>
          </a:xfrm>
        </p:grpSpPr>
        <p:sp>
          <p:nvSpPr>
            <p:cNvPr id="226" name="Google Shape;226;p5"/>
            <p:cNvSpPr txBox="1"/>
            <p:nvPr/>
          </p:nvSpPr>
          <p:spPr>
            <a:xfrm>
              <a:off x="3305020" y="3504479"/>
              <a:ext cx="2159698" cy="27699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TOP 10 CITIES BY SALES </a:t>
              </a:r>
              <a:endParaRPr dirty="0"/>
            </a:p>
          </p:txBody>
        </p:sp>
        <p:pic>
          <p:nvPicPr>
            <p:cNvPr id="228" name="Google Shape;228;p5" title="This slide contains the following visuals: tableEx ,Top Ten Countries by Sales ,Most Preferred Shipping Mode by Sales. Please refer to the notes on this slide for details"/>
            <p:cNvPicPr preferRelativeResize="0"/>
            <p:nvPr/>
          </p:nvPicPr>
          <p:blipFill rotWithShape="1">
            <a:blip r:embed="rId4">
              <a:alphaModFix/>
            </a:blip>
            <a:srcRect l="7214" t="38875" r="61874" b="17248"/>
            <a:stretch/>
          </p:blipFill>
          <p:spPr>
            <a:xfrm>
              <a:off x="2242660" y="3743899"/>
              <a:ext cx="4662474" cy="2672019"/>
            </a:xfrm>
            <a:prstGeom prst="rect">
              <a:avLst/>
            </a:prstGeom>
            <a:noFill/>
            <a:ln>
              <a:noFill/>
            </a:ln>
          </p:spPr>
        </p:pic>
      </p:grpSp>
      <p:grpSp>
        <p:nvGrpSpPr>
          <p:cNvPr id="3" name="Group 2">
            <a:extLst>
              <a:ext uri="{FF2B5EF4-FFF2-40B4-BE49-F238E27FC236}">
                <a16:creationId xmlns:a16="http://schemas.microsoft.com/office/drawing/2014/main" id="{4F13F20D-062A-705E-F6A2-46D8AE25450B}"/>
              </a:ext>
            </a:extLst>
          </p:cNvPr>
          <p:cNvGrpSpPr/>
          <p:nvPr/>
        </p:nvGrpSpPr>
        <p:grpSpPr>
          <a:xfrm>
            <a:off x="7077206" y="654825"/>
            <a:ext cx="4850931" cy="2771793"/>
            <a:chOff x="7077206" y="654825"/>
            <a:chExt cx="4850931" cy="2771793"/>
          </a:xfrm>
        </p:grpSpPr>
        <p:sp>
          <p:nvSpPr>
            <p:cNvPr id="219" name="Google Shape;219;p5"/>
            <p:cNvSpPr txBox="1"/>
            <p:nvPr/>
          </p:nvSpPr>
          <p:spPr>
            <a:xfrm>
              <a:off x="7829000" y="654825"/>
              <a:ext cx="3524700" cy="276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REVENUE COMPARED ACROSS YEARS</a:t>
              </a:r>
              <a:endParaRPr dirty="0"/>
            </a:p>
          </p:txBody>
        </p:sp>
        <p:pic>
          <p:nvPicPr>
            <p:cNvPr id="229" name="Google Shape;229;p5"/>
            <p:cNvPicPr preferRelativeResize="0"/>
            <p:nvPr/>
          </p:nvPicPr>
          <p:blipFill rotWithShape="1">
            <a:blip r:embed="rId5">
              <a:alphaModFix/>
            </a:blip>
            <a:srcRect/>
            <a:stretch/>
          </p:blipFill>
          <p:spPr>
            <a:xfrm>
              <a:off x="7077206" y="1095119"/>
              <a:ext cx="4850931" cy="2331499"/>
            </a:xfrm>
            <a:prstGeom prst="rect">
              <a:avLst/>
            </a:prstGeom>
            <a:noFill/>
            <a:ln>
              <a:noFill/>
            </a:ln>
          </p:spPr>
        </p:pic>
      </p:grpSp>
      <p:pic>
        <p:nvPicPr>
          <p:cNvPr id="230" name="Google Shape;230;p5"/>
          <p:cNvPicPr preferRelativeResize="0"/>
          <p:nvPr/>
        </p:nvPicPr>
        <p:blipFill rotWithShape="1">
          <a:blip r:embed="rId6">
            <a:alphaModFix/>
          </a:blip>
          <a:srcRect/>
          <a:stretch/>
        </p:blipFill>
        <p:spPr>
          <a:xfrm>
            <a:off x="6963302" y="3889114"/>
            <a:ext cx="4964835" cy="24672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838200" y="-78159"/>
            <a:ext cx="10515600" cy="9291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Font typeface="Arial"/>
              <a:buNone/>
            </a:pPr>
            <a:r>
              <a:rPr lang="en-GB" sz="2400" dirty="0">
                <a:latin typeface="Tenorite" panose="00000500000000000000" pitchFamily="2" charset="0"/>
              </a:rPr>
              <a:t>PRODUCT PERFORMANCE</a:t>
            </a:r>
            <a:endParaRPr dirty="0">
              <a:latin typeface="Tenorite" panose="00000500000000000000" pitchFamily="2" charset="0"/>
            </a:endParaRPr>
          </a:p>
        </p:txBody>
      </p:sp>
      <p:sp>
        <p:nvSpPr>
          <p:cNvPr id="236" name="Google Shape;236;p6"/>
          <p:cNvSpPr txBox="1">
            <a:spLocks noGrp="1"/>
          </p:cNvSpPr>
          <p:nvPr>
            <p:ph type="dt" idx="10"/>
          </p:nvPr>
        </p:nvSpPr>
        <p:spPr>
          <a:xfrm>
            <a:off x="838200" y="64325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237" name="Google Shape;237;p6"/>
          <p:cNvSpPr txBox="1">
            <a:spLocks noGrp="1"/>
          </p:cNvSpPr>
          <p:nvPr>
            <p:ph type="ftr" idx="11"/>
          </p:nvPr>
        </p:nvSpPr>
        <p:spPr>
          <a:xfrm>
            <a:off x="4038600" y="64325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238" name="Google Shape;238;p6"/>
          <p:cNvSpPr txBox="1">
            <a:spLocks noGrp="1"/>
          </p:cNvSpPr>
          <p:nvPr>
            <p:ph type="sldNum" idx="12"/>
          </p:nvPr>
        </p:nvSpPr>
        <p:spPr>
          <a:xfrm>
            <a:off x="8610600" y="64325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GB" dirty="0"/>
              <a:t>6</a:t>
            </a:r>
            <a:endParaRPr dirty="0"/>
          </a:p>
        </p:txBody>
      </p:sp>
      <p:grpSp>
        <p:nvGrpSpPr>
          <p:cNvPr id="2" name="Group 1">
            <a:extLst>
              <a:ext uri="{FF2B5EF4-FFF2-40B4-BE49-F238E27FC236}">
                <a16:creationId xmlns:a16="http://schemas.microsoft.com/office/drawing/2014/main" id="{3B18DA39-888A-EAA7-9103-CF9DB4B809C2}"/>
              </a:ext>
            </a:extLst>
          </p:cNvPr>
          <p:cNvGrpSpPr/>
          <p:nvPr/>
        </p:nvGrpSpPr>
        <p:grpSpPr>
          <a:xfrm>
            <a:off x="1702525" y="674150"/>
            <a:ext cx="8957125" cy="554100"/>
            <a:chOff x="1702525" y="674150"/>
            <a:chExt cx="8957125" cy="554100"/>
          </a:xfrm>
        </p:grpSpPr>
        <p:sp>
          <p:nvSpPr>
            <p:cNvPr id="239" name="Google Shape;239;p6"/>
            <p:cNvSpPr txBox="1"/>
            <p:nvPr/>
          </p:nvSpPr>
          <p:spPr>
            <a:xfrm>
              <a:off x="1702525" y="674150"/>
              <a:ext cx="2430900" cy="554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rgbClr val="0070C0"/>
                  </a:solidFill>
                  <a:latin typeface="Tenorite" panose="00000500000000000000" pitchFamily="2" charset="0"/>
                  <a:sym typeface="Arial"/>
                </a:rPr>
                <a:t>3788</a:t>
              </a:r>
              <a:endParaRPr sz="1800" dirty="0">
                <a:latin typeface="Tenorite" panose="00000500000000000000" pitchFamily="2" charset="0"/>
              </a:endParaRPr>
            </a:p>
            <a:p>
              <a:pPr marL="0" marR="0" lvl="0" indent="0" algn="ctr" rtl="0">
                <a:spcBef>
                  <a:spcPts val="0"/>
                </a:spcBef>
                <a:spcAft>
                  <a:spcPts val="0"/>
                </a:spcAft>
                <a:buNone/>
              </a:pPr>
              <a:r>
                <a:rPr lang="en-GB" sz="1200" dirty="0">
                  <a:solidFill>
                    <a:schemeClr val="dk1"/>
                  </a:solidFill>
                  <a:latin typeface="Tenorite" panose="00000500000000000000" pitchFamily="2" charset="0"/>
                  <a:sym typeface="Arial"/>
                </a:rPr>
                <a:t>NUMBER OF PRODUCTS</a:t>
              </a:r>
              <a:endParaRPr sz="1400" dirty="0">
                <a:solidFill>
                  <a:schemeClr val="dk1"/>
                </a:solidFill>
                <a:latin typeface="Tenorite" panose="00000500000000000000" pitchFamily="2" charset="0"/>
                <a:sym typeface="Arial"/>
              </a:endParaRPr>
            </a:p>
          </p:txBody>
        </p:sp>
        <p:sp>
          <p:nvSpPr>
            <p:cNvPr id="240" name="Google Shape;240;p6"/>
            <p:cNvSpPr txBox="1"/>
            <p:nvPr/>
          </p:nvSpPr>
          <p:spPr>
            <a:xfrm>
              <a:off x="7713050" y="674150"/>
              <a:ext cx="2946600" cy="554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rgbClr val="0070C0"/>
                  </a:solidFill>
                  <a:latin typeface="Tenorite" panose="00000500000000000000" pitchFamily="2" charset="0"/>
                  <a:sym typeface="Arial"/>
                </a:rPr>
                <a:t>3</a:t>
              </a:r>
              <a:endParaRPr sz="1800" dirty="0">
                <a:latin typeface="Tenorite" panose="00000500000000000000" pitchFamily="2" charset="0"/>
              </a:endParaRPr>
            </a:p>
            <a:p>
              <a:pPr marL="0" marR="0" lvl="0" indent="0" algn="ctr" rtl="0">
                <a:spcBef>
                  <a:spcPts val="0"/>
                </a:spcBef>
                <a:spcAft>
                  <a:spcPts val="0"/>
                </a:spcAft>
                <a:buNone/>
              </a:pPr>
              <a:r>
                <a:rPr lang="en-GB" sz="1200" dirty="0">
                  <a:solidFill>
                    <a:schemeClr val="dk1"/>
                  </a:solidFill>
                  <a:latin typeface="Tenorite" panose="00000500000000000000" pitchFamily="2" charset="0"/>
                  <a:sym typeface="Arial"/>
                </a:rPr>
                <a:t>NUMBER OF PRODUCT CATEGORY</a:t>
              </a:r>
              <a:endParaRPr dirty="0">
                <a:latin typeface="Tenorite" panose="00000500000000000000" pitchFamily="2" charset="0"/>
              </a:endParaRPr>
            </a:p>
          </p:txBody>
        </p:sp>
        <p:sp>
          <p:nvSpPr>
            <p:cNvPr id="241" name="Google Shape;241;p6"/>
            <p:cNvSpPr txBox="1"/>
            <p:nvPr/>
          </p:nvSpPr>
          <p:spPr>
            <a:xfrm>
              <a:off x="4210763" y="674150"/>
              <a:ext cx="3485400" cy="5541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rgbClr val="0070C0"/>
                  </a:solidFill>
                  <a:latin typeface="Tenorite" panose="00000500000000000000" pitchFamily="2" charset="0"/>
                  <a:sym typeface="Arial"/>
                </a:rPr>
                <a:t>17</a:t>
              </a:r>
              <a:endParaRPr sz="1800" dirty="0">
                <a:latin typeface="Tenorite" panose="00000500000000000000" pitchFamily="2" charset="0"/>
              </a:endParaRPr>
            </a:p>
            <a:p>
              <a:pPr marL="0" marR="0" lvl="0" indent="0" algn="ctr" rtl="0">
                <a:spcBef>
                  <a:spcPts val="0"/>
                </a:spcBef>
                <a:spcAft>
                  <a:spcPts val="0"/>
                </a:spcAft>
                <a:buNone/>
              </a:pPr>
              <a:r>
                <a:rPr lang="en-GB" sz="1200" dirty="0">
                  <a:solidFill>
                    <a:schemeClr val="dk1"/>
                  </a:solidFill>
                  <a:latin typeface="Tenorite" panose="00000500000000000000" pitchFamily="2" charset="0"/>
                  <a:sym typeface="Arial"/>
                </a:rPr>
                <a:t>NUMBER OF PRODUCT SUB-CATEGORY</a:t>
              </a:r>
              <a:endParaRPr dirty="0">
                <a:latin typeface="Tenorite" panose="00000500000000000000" pitchFamily="2" charset="0"/>
              </a:endParaRPr>
            </a:p>
          </p:txBody>
        </p:sp>
      </p:grpSp>
      <p:cxnSp>
        <p:nvCxnSpPr>
          <p:cNvPr id="242" name="Google Shape;242;p6"/>
          <p:cNvCxnSpPr/>
          <p:nvPr/>
        </p:nvCxnSpPr>
        <p:spPr>
          <a:xfrm>
            <a:off x="401013" y="587275"/>
            <a:ext cx="11634000" cy="0"/>
          </a:xfrm>
          <a:prstGeom prst="straightConnector1">
            <a:avLst/>
          </a:prstGeom>
          <a:noFill/>
          <a:ln w="9525" cap="flat" cmpd="sng">
            <a:solidFill>
              <a:schemeClr val="accent1"/>
            </a:solidFill>
            <a:prstDash val="solid"/>
            <a:miter lim="800000"/>
            <a:headEnd type="none" w="sm" len="sm"/>
            <a:tailEnd type="none" w="sm" len="sm"/>
          </a:ln>
        </p:spPr>
      </p:cxnSp>
      <p:sp>
        <p:nvSpPr>
          <p:cNvPr id="244" name="Google Shape;244;p6"/>
          <p:cNvSpPr txBox="1"/>
          <p:nvPr/>
        </p:nvSpPr>
        <p:spPr>
          <a:xfrm>
            <a:off x="452496" y="1481925"/>
            <a:ext cx="2305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dirty="0">
                <a:solidFill>
                  <a:schemeClr val="dk1"/>
                </a:solidFill>
                <a:latin typeface="Tenorite" panose="00000500000000000000" pitchFamily="2" charset="0"/>
                <a:sym typeface="Arial"/>
              </a:rPr>
              <a:t>MOST SELLING PRODUCT</a:t>
            </a:r>
            <a:endParaRPr sz="1600" dirty="0">
              <a:solidFill>
                <a:schemeClr val="dk1"/>
              </a:solidFill>
              <a:latin typeface="Tenorite" panose="00000500000000000000" pitchFamily="2" charset="0"/>
              <a:sym typeface="Arial"/>
            </a:endParaRPr>
          </a:p>
        </p:txBody>
      </p:sp>
      <p:pic>
        <p:nvPicPr>
          <p:cNvPr id="246" name="Google Shape;246;p6" descr="A picture containing iPod, electronics&#10;&#10;Description automatically generated"/>
          <p:cNvPicPr preferRelativeResize="0"/>
          <p:nvPr/>
        </p:nvPicPr>
        <p:blipFill rotWithShape="1">
          <a:blip r:embed="rId3">
            <a:alphaModFix/>
          </a:blip>
          <a:srcRect/>
          <a:stretch/>
        </p:blipFill>
        <p:spPr>
          <a:xfrm>
            <a:off x="314663" y="1571473"/>
            <a:ext cx="1006137" cy="1189287"/>
          </a:xfrm>
          <a:prstGeom prst="rect">
            <a:avLst/>
          </a:prstGeom>
          <a:noFill/>
          <a:ln>
            <a:noFill/>
          </a:ln>
        </p:spPr>
      </p:pic>
      <p:grpSp>
        <p:nvGrpSpPr>
          <p:cNvPr id="9" name="Group 8">
            <a:extLst>
              <a:ext uri="{FF2B5EF4-FFF2-40B4-BE49-F238E27FC236}">
                <a16:creationId xmlns:a16="http://schemas.microsoft.com/office/drawing/2014/main" id="{B34A3E62-818E-BEE5-F78F-47123F8A2C43}"/>
              </a:ext>
            </a:extLst>
          </p:cNvPr>
          <p:cNvGrpSpPr/>
          <p:nvPr/>
        </p:nvGrpSpPr>
        <p:grpSpPr>
          <a:xfrm>
            <a:off x="9009876" y="1402975"/>
            <a:ext cx="3108900" cy="5019528"/>
            <a:chOff x="9009876" y="1402975"/>
            <a:chExt cx="3108900" cy="5019528"/>
          </a:xfrm>
        </p:grpSpPr>
        <p:pic>
          <p:nvPicPr>
            <p:cNvPr id="251" name="Google Shape;251;p6"/>
            <p:cNvPicPr preferRelativeResize="0"/>
            <p:nvPr/>
          </p:nvPicPr>
          <p:blipFill rotWithShape="1">
            <a:blip r:embed="rId4">
              <a:alphaModFix/>
            </a:blip>
            <a:srcRect/>
            <a:stretch/>
          </p:blipFill>
          <p:spPr>
            <a:xfrm>
              <a:off x="9076810" y="1868918"/>
              <a:ext cx="2813056" cy="4553585"/>
            </a:xfrm>
            <a:prstGeom prst="rect">
              <a:avLst/>
            </a:prstGeom>
            <a:noFill/>
            <a:ln>
              <a:noFill/>
            </a:ln>
          </p:spPr>
        </p:pic>
        <p:sp>
          <p:nvSpPr>
            <p:cNvPr id="252" name="Google Shape;252;p6"/>
            <p:cNvSpPr txBox="1"/>
            <p:nvPr/>
          </p:nvSpPr>
          <p:spPr>
            <a:xfrm>
              <a:off x="9009876" y="1402975"/>
              <a:ext cx="31089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YEAR OVER YEAR (YOY)% CHANGE IN PRODUCT SUBCATEGORY</a:t>
              </a:r>
              <a:endParaRPr dirty="0"/>
            </a:p>
          </p:txBody>
        </p:sp>
      </p:grpSp>
      <p:grpSp>
        <p:nvGrpSpPr>
          <p:cNvPr id="8" name="Group 7">
            <a:extLst>
              <a:ext uri="{FF2B5EF4-FFF2-40B4-BE49-F238E27FC236}">
                <a16:creationId xmlns:a16="http://schemas.microsoft.com/office/drawing/2014/main" id="{9D4157A7-B521-4901-F60B-0ED0581A9FB3}"/>
              </a:ext>
            </a:extLst>
          </p:cNvPr>
          <p:cNvGrpSpPr/>
          <p:nvPr/>
        </p:nvGrpSpPr>
        <p:grpSpPr>
          <a:xfrm>
            <a:off x="4259886" y="1481925"/>
            <a:ext cx="4637152" cy="4851430"/>
            <a:chOff x="4259886" y="1481925"/>
            <a:chExt cx="4637152" cy="4851430"/>
          </a:xfrm>
        </p:grpSpPr>
        <p:sp>
          <p:nvSpPr>
            <p:cNvPr id="250" name="Google Shape;250;p6"/>
            <p:cNvSpPr txBox="1"/>
            <p:nvPr/>
          </p:nvSpPr>
          <p:spPr>
            <a:xfrm>
              <a:off x="4619352" y="1481925"/>
              <a:ext cx="4049100" cy="276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TOP 10 SELLING PRODUCTS BY SALES NUMBER</a:t>
              </a:r>
              <a:endParaRPr dirty="0"/>
            </a:p>
          </p:txBody>
        </p:sp>
        <p:pic>
          <p:nvPicPr>
            <p:cNvPr id="254" name="Google Shape;254;p6"/>
            <p:cNvPicPr preferRelativeResize="0"/>
            <p:nvPr/>
          </p:nvPicPr>
          <p:blipFill rotWithShape="1">
            <a:blip r:embed="rId5">
              <a:alphaModFix/>
            </a:blip>
            <a:srcRect/>
            <a:stretch/>
          </p:blipFill>
          <p:spPr>
            <a:xfrm>
              <a:off x="4259886" y="1912574"/>
              <a:ext cx="4637152" cy="4420781"/>
            </a:xfrm>
            <a:prstGeom prst="rect">
              <a:avLst/>
            </a:prstGeom>
            <a:noFill/>
            <a:ln>
              <a:noFill/>
            </a:ln>
          </p:spPr>
        </p:pic>
      </p:grpSp>
      <p:grpSp>
        <p:nvGrpSpPr>
          <p:cNvPr id="11" name="Group 10">
            <a:extLst>
              <a:ext uri="{FF2B5EF4-FFF2-40B4-BE49-F238E27FC236}">
                <a16:creationId xmlns:a16="http://schemas.microsoft.com/office/drawing/2014/main" id="{42F92CEF-7FE1-03AE-0D3C-569F1975BC79}"/>
              </a:ext>
            </a:extLst>
          </p:cNvPr>
          <p:cNvGrpSpPr/>
          <p:nvPr/>
        </p:nvGrpSpPr>
        <p:grpSpPr>
          <a:xfrm>
            <a:off x="314663" y="1483134"/>
            <a:ext cx="3896100" cy="4707009"/>
            <a:chOff x="314663" y="1483134"/>
            <a:chExt cx="3896100" cy="4707009"/>
          </a:xfrm>
        </p:grpSpPr>
        <p:grpSp>
          <p:nvGrpSpPr>
            <p:cNvPr id="7" name="Group 6">
              <a:extLst>
                <a:ext uri="{FF2B5EF4-FFF2-40B4-BE49-F238E27FC236}">
                  <a16:creationId xmlns:a16="http://schemas.microsoft.com/office/drawing/2014/main" id="{42D8E98C-0691-12A5-53A1-D8EEF5EF3F1D}"/>
                </a:ext>
              </a:extLst>
            </p:cNvPr>
            <p:cNvGrpSpPr/>
            <p:nvPr/>
          </p:nvGrpSpPr>
          <p:grpSpPr>
            <a:xfrm>
              <a:off x="314663" y="3920857"/>
              <a:ext cx="3896100" cy="2269286"/>
              <a:chOff x="314663" y="3920857"/>
              <a:chExt cx="3896100" cy="2269286"/>
            </a:xfrm>
          </p:grpSpPr>
          <p:sp>
            <p:nvSpPr>
              <p:cNvPr id="243" name="Google Shape;243;p6"/>
              <p:cNvSpPr txBox="1"/>
              <p:nvPr/>
            </p:nvSpPr>
            <p:spPr>
              <a:xfrm>
                <a:off x="314663" y="3920857"/>
                <a:ext cx="38961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NUMBER(QUANTITY) OF PRODUCTS SOLD BY CATEGORY</a:t>
                </a:r>
                <a:endParaRPr dirty="0"/>
              </a:p>
            </p:txBody>
          </p:sp>
          <p:pic>
            <p:nvPicPr>
              <p:cNvPr id="249" name="Google Shape;249;p6" title="This slide contains the following visuals: Number (Quantity) of Products sold by Category ,TOP 10 CITIES WITH HIGHEST SALES ,TOP SELLING PRODUCTS BY NUMBER OF SALES AND YEAR ,Most and Least Selling Products by Sales Amount ,map. Please refer to the notes on this slide for details"/>
              <p:cNvPicPr preferRelativeResize="0"/>
              <p:nvPr/>
            </p:nvPicPr>
            <p:blipFill rotWithShape="1">
              <a:blip r:embed="rId6">
                <a:alphaModFix/>
              </a:blip>
              <a:srcRect l="653" t="4810" r="64231" b="63195"/>
              <a:stretch/>
            </p:blipFill>
            <p:spPr>
              <a:xfrm>
                <a:off x="377293" y="4370008"/>
                <a:ext cx="3623219" cy="1820135"/>
              </a:xfrm>
              <a:prstGeom prst="rect">
                <a:avLst/>
              </a:prstGeom>
              <a:noFill/>
              <a:ln>
                <a:noFill/>
              </a:ln>
            </p:spPr>
          </p:pic>
        </p:grpSp>
        <p:grpSp>
          <p:nvGrpSpPr>
            <p:cNvPr id="10" name="Group 9">
              <a:extLst>
                <a:ext uri="{FF2B5EF4-FFF2-40B4-BE49-F238E27FC236}">
                  <a16:creationId xmlns:a16="http://schemas.microsoft.com/office/drawing/2014/main" id="{79DB03C3-A430-D8DE-0451-AF62E0A2B5BA}"/>
                </a:ext>
              </a:extLst>
            </p:cNvPr>
            <p:cNvGrpSpPr/>
            <p:nvPr/>
          </p:nvGrpSpPr>
          <p:grpSpPr>
            <a:xfrm>
              <a:off x="314663" y="1483134"/>
              <a:ext cx="3326062" cy="2260142"/>
              <a:chOff x="314663" y="1483134"/>
              <a:chExt cx="3326062" cy="2260142"/>
            </a:xfrm>
          </p:grpSpPr>
          <p:grpSp>
            <p:nvGrpSpPr>
              <p:cNvPr id="6" name="Group 5">
                <a:extLst>
                  <a:ext uri="{FF2B5EF4-FFF2-40B4-BE49-F238E27FC236}">
                    <a16:creationId xmlns:a16="http://schemas.microsoft.com/office/drawing/2014/main" id="{98B09B55-0209-8E3C-D44E-958F1D3340A6}"/>
                  </a:ext>
                </a:extLst>
              </p:cNvPr>
              <p:cNvGrpSpPr/>
              <p:nvPr/>
            </p:nvGrpSpPr>
            <p:grpSpPr>
              <a:xfrm>
                <a:off x="463926" y="2740125"/>
                <a:ext cx="2970392" cy="1003151"/>
                <a:chOff x="463926" y="2740125"/>
                <a:chExt cx="2970392" cy="1003151"/>
              </a:xfrm>
            </p:grpSpPr>
            <p:sp>
              <p:nvSpPr>
                <p:cNvPr id="245" name="Google Shape;245;p6"/>
                <p:cNvSpPr txBox="1"/>
                <p:nvPr/>
              </p:nvSpPr>
              <p:spPr>
                <a:xfrm>
                  <a:off x="463926" y="2740125"/>
                  <a:ext cx="2612400" cy="276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sz="1200">
                      <a:solidFill>
                        <a:schemeClr val="dk1"/>
                      </a:solidFill>
                      <a:latin typeface="Tenorite" panose="00000500000000000000" pitchFamily="2" charset="0"/>
                    </a:defRPr>
                  </a:lvl1pPr>
                </a:lstStyle>
                <a:p>
                  <a:r>
                    <a:rPr lang="en-GB" dirty="0"/>
                    <a:t>LEAST SELLING PRODUCT </a:t>
                  </a:r>
                  <a:endParaRPr dirty="0"/>
                </a:p>
              </p:txBody>
            </p:sp>
            <p:sp>
              <p:nvSpPr>
                <p:cNvPr id="248" name="Google Shape;248;p6"/>
                <p:cNvSpPr txBox="1"/>
                <p:nvPr/>
              </p:nvSpPr>
              <p:spPr>
                <a:xfrm>
                  <a:off x="1334918" y="3044473"/>
                  <a:ext cx="2099400" cy="6465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b="1" dirty="0"/>
                    <a:t>Name</a:t>
                  </a:r>
                  <a:r>
                    <a:rPr lang="en-GB" dirty="0"/>
                    <a:t>: Avery Binder Labels</a:t>
                  </a:r>
                  <a:endParaRPr dirty="0"/>
                </a:p>
                <a:p>
                  <a:r>
                    <a:rPr lang="en-GB" b="1" dirty="0"/>
                    <a:t>Product</a:t>
                  </a:r>
                  <a:r>
                    <a:rPr lang="en-GB" dirty="0"/>
                    <a:t> </a:t>
                  </a:r>
                  <a:r>
                    <a:rPr lang="en-GB" b="1" dirty="0"/>
                    <a:t>ID</a:t>
                  </a:r>
                  <a:r>
                    <a:rPr lang="en-GB" dirty="0"/>
                    <a:t>: OFF-BI-3250</a:t>
                  </a:r>
                  <a:endParaRPr dirty="0"/>
                </a:p>
                <a:p>
                  <a:r>
                    <a:rPr lang="en-GB" b="1" dirty="0"/>
                    <a:t>Sales</a:t>
                  </a:r>
                  <a:r>
                    <a:rPr lang="en-GB" dirty="0"/>
                    <a:t> </a:t>
                  </a:r>
                  <a:r>
                    <a:rPr lang="en-GB" b="1" dirty="0"/>
                    <a:t>Amount</a:t>
                  </a:r>
                  <a:r>
                    <a:rPr lang="en-GB" dirty="0"/>
                    <a:t>: $1.17</a:t>
                  </a:r>
                  <a:endParaRPr dirty="0"/>
                </a:p>
              </p:txBody>
            </p:sp>
            <p:pic>
              <p:nvPicPr>
                <p:cNvPr id="253" name="Google Shape;253;p6" descr="A hand holding a pen&#10;&#10;Description automatically generated with low confidence"/>
                <p:cNvPicPr preferRelativeResize="0"/>
                <p:nvPr/>
              </p:nvPicPr>
              <p:blipFill rotWithShape="1">
                <a:blip r:embed="rId7">
                  <a:alphaModFix/>
                </a:blip>
                <a:srcRect/>
                <a:stretch/>
              </p:blipFill>
              <p:spPr>
                <a:xfrm>
                  <a:off x="526099" y="3004376"/>
                  <a:ext cx="595061" cy="738900"/>
                </a:xfrm>
                <a:prstGeom prst="rect">
                  <a:avLst/>
                </a:prstGeom>
                <a:noFill/>
                <a:ln>
                  <a:noFill/>
                </a:ln>
              </p:spPr>
            </p:pic>
          </p:grpSp>
          <p:grpSp>
            <p:nvGrpSpPr>
              <p:cNvPr id="5" name="Group 4">
                <a:extLst>
                  <a:ext uri="{FF2B5EF4-FFF2-40B4-BE49-F238E27FC236}">
                    <a16:creationId xmlns:a16="http://schemas.microsoft.com/office/drawing/2014/main" id="{B880C457-77FE-A86E-7675-02F0902C1140}"/>
                  </a:ext>
                </a:extLst>
              </p:cNvPr>
              <p:cNvGrpSpPr/>
              <p:nvPr/>
            </p:nvGrpSpPr>
            <p:grpSpPr>
              <a:xfrm>
                <a:off x="314663" y="1483134"/>
                <a:ext cx="3326062" cy="1278835"/>
                <a:chOff x="314663" y="1483134"/>
                <a:chExt cx="3326062" cy="1278835"/>
              </a:xfrm>
            </p:grpSpPr>
            <p:sp>
              <p:nvSpPr>
                <p:cNvPr id="247" name="Google Shape;247;p6"/>
                <p:cNvSpPr txBox="1"/>
                <p:nvPr/>
              </p:nvSpPr>
              <p:spPr>
                <a:xfrm>
                  <a:off x="1334925" y="1826325"/>
                  <a:ext cx="23058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b="1" dirty="0">
                      <a:solidFill>
                        <a:schemeClr val="dk1"/>
                      </a:solidFill>
                      <a:latin typeface="Tenorite" panose="00000500000000000000" pitchFamily="2" charset="0"/>
                      <a:sym typeface="Arial"/>
                    </a:rPr>
                    <a:t>Name</a:t>
                  </a:r>
                  <a:r>
                    <a:rPr lang="en-GB" sz="1200" dirty="0">
                      <a:solidFill>
                        <a:schemeClr val="dk1"/>
                      </a:solidFill>
                      <a:latin typeface="Tenorite" panose="00000500000000000000" pitchFamily="2" charset="0"/>
                      <a:sym typeface="Arial"/>
                    </a:rPr>
                    <a:t>: Apple Smart Phone, Full Size</a:t>
                  </a:r>
                  <a:endParaRPr dirty="0">
                    <a:latin typeface="Tenorite" panose="00000500000000000000" pitchFamily="2" charset="0"/>
                  </a:endParaRPr>
                </a:p>
                <a:p>
                  <a:pPr marL="0" marR="0" lvl="0" indent="0" algn="l" rtl="0">
                    <a:spcBef>
                      <a:spcPts val="0"/>
                    </a:spcBef>
                    <a:spcAft>
                      <a:spcPts val="0"/>
                    </a:spcAft>
                    <a:buNone/>
                  </a:pPr>
                  <a:r>
                    <a:rPr lang="en-GB" sz="1200" b="1" dirty="0">
                      <a:solidFill>
                        <a:schemeClr val="dk1"/>
                      </a:solidFill>
                      <a:latin typeface="Tenorite" panose="00000500000000000000" pitchFamily="2" charset="0"/>
                      <a:sym typeface="Arial"/>
                    </a:rPr>
                    <a:t>Product ID:</a:t>
                  </a:r>
                  <a:r>
                    <a:rPr lang="en-GB" sz="1200" dirty="0">
                      <a:solidFill>
                        <a:schemeClr val="dk1"/>
                      </a:solidFill>
                      <a:latin typeface="Tenorite" panose="00000500000000000000" pitchFamily="2" charset="0"/>
                      <a:sym typeface="Arial"/>
                    </a:rPr>
                    <a:t>TEC-PH-3148</a:t>
                  </a:r>
                  <a:endParaRPr dirty="0">
                    <a:latin typeface="Tenorite" panose="00000500000000000000" pitchFamily="2" charset="0"/>
                  </a:endParaRPr>
                </a:p>
                <a:p>
                  <a:pPr marL="0" marR="0" lvl="0" indent="0" algn="l" rtl="0">
                    <a:spcBef>
                      <a:spcPts val="0"/>
                    </a:spcBef>
                    <a:spcAft>
                      <a:spcPts val="0"/>
                    </a:spcAft>
                    <a:buNone/>
                  </a:pPr>
                  <a:r>
                    <a:rPr lang="en-GB" sz="1200" b="1" dirty="0">
                      <a:solidFill>
                        <a:schemeClr val="dk1"/>
                      </a:solidFill>
                      <a:latin typeface="Tenorite" panose="00000500000000000000" pitchFamily="2" charset="0"/>
                      <a:sym typeface="Arial"/>
                    </a:rPr>
                    <a:t>Sales Amount:</a:t>
                  </a:r>
                  <a:r>
                    <a:rPr lang="en-GB" sz="1200" dirty="0">
                      <a:solidFill>
                        <a:schemeClr val="dk1"/>
                      </a:solidFill>
                      <a:latin typeface="Tenorite" panose="00000500000000000000" pitchFamily="2" charset="0"/>
                      <a:sym typeface="Arial"/>
                    </a:rPr>
                    <a:t> $81,632.31</a:t>
                  </a:r>
                  <a:endParaRPr dirty="0">
                    <a:latin typeface="Tenorite" panose="00000500000000000000" pitchFamily="2" charset="0"/>
                  </a:endParaRPr>
                </a:p>
              </p:txBody>
            </p:sp>
            <p:sp>
              <p:nvSpPr>
                <p:cNvPr id="3" name="Google Shape;244;p6">
                  <a:extLst>
                    <a:ext uri="{FF2B5EF4-FFF2-40B4-BE49-F238E27FC236}">
                      <a16:creationId xmlns:a16="http://schemas.microsoft.com/office/drawing/2014/main" id="{6EA2A906-E0B2-910A-4514-E496E48F7828}"/>
                    </a:ext>
                  </a:extLst>
                </p:cNvPr>
                <p:cNvSpPr txBox="1"/>
                <p:nvPr/>
              </p:nvSpPr>
              <p:spPr>
                <a:xfrm>
                  <a:off x="452496" y="1483134"/>
                  <a:ext cx="23058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200" dirty="0">
                      <a:solidFill>
                        <a:schemeClr val="dk1"/>
                      </a:solidFill>
                      <a:latin typeface="Tenorite" panose="00000500000000000000" pitchFamily="2" charset="0"/>
                      <a:sym typeface="Arial"/>
                    </a:rPr>
                    <a:t>MOST SELLING PRODUCT</a:t>
                  </a:r>
                  <a:endParaRPr sz="1600" dirty="0">
                    <a:solidFill>
                      <a:schemeClr val="dk1"/>
                    </a:solidFill>
                    <a:latin typeface="Tenorite" panose="00000500000000000000" pitchFamily="2" charset="0"/>
                    <a:sym typeface="Arial"/>
                  </a:endParaRPr>
                </a:p>
              </p:txBody>
            </p:sp>
            <p:pic>
              <p:nvPicPr>
                <p:cNvPr id="4" name="Google Shape;246;p6" descr="A picture containing iPod, electronics&#10;&#10;Description automatically generated">
                  <a:extLst>
                    <a:ext uri="{FF2B5EF4-FFF2-40B4-BE49-F238E27FC236}">
                      <a16:creationId xmlns:a16="http://schemas.microsoft.com/office/drawing/2014/main" id="{232A8AAE-E0DF-8111-3EB8-A739A0E19841}"/>
                    </a:ext>
                  </a:extLst>
                </p:cNvPr>
                <p:cNvPicPr preferRelativeResize="0"/>
                <p:nvPr/>
              </p:nvPicPr>
              <p:blipFill rotWithShape="1">
                <a:blip r:embed="rId3">
                  <a:alphaModFix/>
                </a:blip>
                <a:srcRect/>
                <a:stretch/>
              </p:blipFill>
              <p:spPr>
                <a:xfrm>
                  <a:off x="314663" y="1572682"/>
                  <a:ext cx="1006137" cy="1189287"/>
                </a:xfrm>
                <a:prstGeom prst="rect">
                  <a:avLst/>
                </a:prstGeom>
                <a:noFill/>
                <a:ln>
                  <a:noFill/>
                </a:ln>
              </p:spPr>
            </p:pic>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7"/>
          <p:cNvSpPr txBox="1">
            <a:spLocks noGrp="1"/>
          </p:cNvSpPr>
          <p:nvPr>
            <p:ph type="title"/>
          </p:nvPr>
        </p:nvSpPr>
        <p:spPr>
          <a:xfrm>
            <a:off x="678180" y="99225"/>
            <a:ext cx="10515600" cy="461624"/>
          </a:xfrm>
          <a:prstGeom prst="rect">
            <a:avLst/>
          </a:prstGeom>
          <a:noFill/>
          <a:ln>
            <a:noFill/>
          </a:ln>
        </p:spPr>
        <p:txBody>
          <a:bodyPr spcFirstLastPara="1" wrap="square" lIns="91425" tIns="45700" rIns="91425" bIns="45700" anchor="t" anchorCtr="0">
            <a:spAutoFit/>
          </a:bodyPr>
          <a:lstStyle/>
          <a:p>
            <a:pPr>
              <a:lnSpc>
                <a:spcPct val="100000"/>
              </a:lnSpc>
              <a:buClr>
                <a:srgbClr val="000000"/>
              </a:buClr>
            </a:pPr>
            <a:r>
              <a:rPr lang="en-GB" sz="2400" dirty="0">
                <a:latin typeface="Tenorite" panose="00000500000000000000" pitchFamily="2" charset="0"/>
              </a:rPr>
              <a:t>PRODUCT PERFORMANCE</a:t>
            </a:r>
            <a:endParaRPr sz="2400" dirty="0">
              <a:latin typeface="Tenorite" panose="00000500000000000000" pitchFamily="2" charset="0"/>
            </a:endParaRPr>
          </a:p>
        </p:txBody>
      </p:sp>
      <p:sp>
        <p:nvSpPr>
          <p:cNvPr id="260" name="Google Shape;26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261" name="Google Shape;26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262" name="Google Shape;26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cxnSp>
        <p:nvCxnSpPr>
          <p:cNvPr id="263" name="Google Shape;263;p7"/>
          <p:cNvCxnSpPr/>
          <p:nvPr/>
        </p:nvCxnSpPr>
        <p:spPr>
          <a:xfrm>
            <a:off x="401013" y="663475"/>
            <a:ext cx="10692103" cy="0"/>
          </a:xfrm>
          <a:prstGeom prst="straightConnector1">
            <a:avLst/>
          </a:prstGeom>
          <a:noFill/>
          <a:ln w="9525" cap="flat" cmpd="sng">
            <a:solidFill>
              <a:schemeClr val="accent1"/>
            </a:solidFill>
            <a:prstDash val="solid"/>
            <a:miter lim="800000"/>
            <a:headEnd type="none" w="sm" len="sm"/>
            <a:tailEnd type="none" w="sm" len="sm"/>
          </a:ln>
        </p:spPr>
      </p:cxnSp>
      <p:graphicFrame>
        <p:nvGraphicFramePr>
          <p:cNvPr id="264" name="Google Shape;264;p7"/>
          <p:cNvGraphicFramePr/>
          <p:nvPr>
            <p:extLst>
              <p:ext uri="{D42A27DB-BD31-4B8C-83A1-F6EECF244321}">
                <p14:modId xmlns:p14="http://schemas.microsoft.com/office/powerpoint/2010/main" val="4106144384"/>
              </p:ext>
            </p:extLst>
          </p:nvPr>
        </p:nvGraphicFramePr>
        <p:xfrm>
          <a:off x="883634" y="994441"/>
          <a:ext cx="10310145" cy="5316250"/>
        </p:xfrm>
        <a:graphic>
          <a:graphicData uri="http://schemas.openxmlformats.org/drawingml/2006/table">
            <a:tbl>
              <a:tblPr>
                <a:noFill/>
                <a:tableStyleId>{D2E9E95E-BFC7-459F-B463-B3F41FBFE3AC}</a:tableStyleId>
              </a:tblPr>
              <a:tblGrid>
                <a:gridCol w="428411">
                  <a:extLst>
                    <a:ext uri="{9D8B030D-6E8A-4147-A177-3AD203B41FA5}">
                      <a16:colId xmlns:a16="http://schemas.microsoft.com/office/drawing/2014/main" val="20000"/>
                    </a:ext>
                  </a:extLst>
                </a:gridCol>
                <a:gridCol w="1590942">
                  <a:extLst>
                    <a:ext uri="{9D8B030D-6E8A-4147-A177-3AD203B41FA5}">
                      <a16:colId xmlns:a16="http://schemas.microsoft.com/office/drawing/2014/main" val="20001"/>
                    </a:ext>
                  </a:extLst>
                </a:gridCol>
                <a:gridCol w="4299658">
                  <a:extLst>
                    <a:ext uri="{9D8B030D-6E8A-4147-A177-3AD203B41FA5}">
                      <a16:colId xmlns:a16="http://schemas.microsoft.com/office/drawing/2014/main" val="20002"/>
                    </a:ext>
                  </a:extLst>
                </a:gridCol>
                <a:gridCol w="3991134">
                  <a:extLst>
                    <a:ext uri="{9D8B030D-6E8A-4147-A177-3AD203B41FA5}">
                      <a16:colId xmlns:a16="http://schemas.microsoft.com/office/drawing/2014/main" val="20003"/>
                    </a:ext>
                  </a:extLst>
                </a:gridCol>
              </a:tblGrid>
              <a:tr h="232100">
                <a:tc>
                  <a:txBody>
                    <a:bodyPr/>
                    <a:lstStyle/>
                    <a:p>
                      <a:pPr marL="0" marR="0" lvl="0" indent="0" algn="l" rtl="0">
                        <a:spcBef>
                          <a:spcPts val="0"/>
                        </a:spcBef>
                        <a:spcAft>
                          <a:spcPts val="0"/>
                        </a:spcAft>
                        <a:buNone/>
                      </a:pPr>
                      <a:r>
                        <a:rPr lang="en-GB" sz="1100" b="1" i="0" u="none" strike="noStrike" cap="none">
                          <a:solidFill>
                            <a:srgbClr val="FFFFFF"/>
                          </a:solidFill>
                          <a:latin typeface="Arial"/>
                          <a:ea typeface="Arial"/>
                          <a:cs typeface="Arial"/>
                          <a:sym typeface="Arial"/>
                        </a:rPr>
                        <a:t>S/N</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4472C4"/>
                    </a:solidFill>
                  </a:tcPr>
                </a:tc>
                <a:tc>
                  <a:txBody>
                    <a:bodyPr/>
                    <a:lstStyle/>
                    <a:p>
                      <a:pPr marL="0" marR="0" lvl="0" indent="0" algn="l" rtl="0">
                        <a:spcBef>
                          <a:spcPts val="0"/>
                        </a:spcBef>
                        <a:spcAft>
                          <a:spcPts val="0"/>
                        </a:spcAft>
                        <a:buNone/>
                      </a:pPr>
                      <a:r>
                        <a:rPr lang="en-GB" sz="1100" b="1" i="0" u="none" strike="noStrike" cap="none">
                          <a:solidFill>
                            <a:srgbClr val="FFFFFF"/>
                          </a:solidFill>
                          <a:latin typeface="Arial"/>
                          <a:ea typeface="Arial"/>
                          <a:cs typeface="Arial"/>
                          <a:sym typeface="Arial"/>
                        </a:rPr>
                        <a:t>Region</a:t>
                      </a:r>
                      <a:endParaRPr/>
                    </a:p>
                  </a:txBody>
                  <a:tcPr marL="9050" marR="9050" marT="90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4472C4"/>
                    </a:solidFill>
                  </a:tcPr>
                </a:tc>
                <a:tc>
                  <a:txBody>
                    <a:bodyPr/>
                    <a:lstStyle/>
                    <a:p>
                      <a:pPr marL="0" marR="0" lvl="0" indent="0" algn="l" rtl="0">
                        <a:spcBef>
                          <a:spcPts val="0"/>
                        </a:spcBef>
                        <a:spcAft>
                          <a:spcPts val="0"/>
                        </a:spcAft>
                        <a:buNone/>
                      </a:pPr>
                      <a:r>
                        <a:rPr lang="en-GB" sz="1100" b="1" i="0" u="none" strike="noStrike" cap="none">
                          <a:solidFill>
                            <a:srgbClr val="FFFFFF"/>
                          </a:solidFill>
                          <a:latin typeface="Arial"/>
                          <a:ea typeface="Arial"/>
                          <a:cs typeface="Arial"/>
                          <a:sym typeface="Arial"/>
                        </a:rPr>
                        <a:t>Top 2 Products, Product 1</a:t>
                      </a:r>
                      <a:endParaRPr/>
                    </a:p>
                  </a:txBody>
                  <a:tcPr marL="9050" marR="9050" marT="90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4472C4"/>
                    </a:solidFill>
                  </a:tcPr>
                </a:tc>
                <a:tc>
                  <a:txBody>
                    <a:bodyPr/>
                    <a:lstStyle/>
                    <a:p>
                      <a:pPr marL="0" marR="0" lvl="0" indent="0" algn="l" rtl="0">
                        <a:spcBef>
                          <a:spcPts val="0"/>
                        </a:spcBef>
                        <a:spcAft>
                          <a:spcPts val="0"/>
                        </a:spcAft>
                        <a:buNone/>
                      </a:pPr>
                      <a:r>
                        <a:rPr lang="en-GB" sz="1100" b="1" i="0" u="none" strike="noStrike" cap="none">
                          <a:solidFill>
                            <a:srgbClr val="FFFFFF"/>
                          </a:solidFill>
                          <a:latin typeface="Arial"/>
                          <a:ea typeface="Arial"/>
                          <a:cs typeface="Arial"/>
                          <a:sym typeface="Arial"/>
                        </a:rPr>
                        <a:t>Top 2 Products, Product 2</a:t>
                      </a:r>
                      <a:endParaRPr/>
                    </a:p>
                  </a:txBody>
                  <a:tcPr marL="9050" marR="9050" marT="9050" marB="0" anchor="b">
                    <a:lnL w="9525" cap="flat" cmpd="sng">
                      <a:solidFill>
                        <a:srgbClr val="000000">
                          <a:alpha val="0"/>
                        </a:srgbClr>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Canada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Motorola Smart Phone, Full Size| $3863.88</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Hewlett Wireless Fax, High-Speed |  | $3783.90</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Caribbean</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Samsung Smart Phone, VoIP | $4071.94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Apple Smart Phone, Full Size |  | $2972.42</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3</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Central Afica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Cisco Smart Phone, Cordless | $3908.88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Chromcraft Wood Table, Adjustable Height |  | $3877.68</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Central America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Cisco Smart Phone, Full Size | $15309.34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Nokia Smart Phone, Full Size  | $14859.46</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5</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Central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SanDisk Memory Card, Bluetooth | $1124.10</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Motorola Headset, with Caller ID | $1116.36</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6</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Central US</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Canon image CLASS 2200 Advanced Copier | $17499.95</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Lexmark MX611dhe Monochrome Laser Printer |  | $14279.92</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7</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Eastern Africa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Samsung Smart Phone, Cordless| $3834.00</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KitchenAid Stove, White |  | $3409.74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Eastern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Samsung Smart Phone, VoIP | $13361.04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Bush Classic Bookcase, Traditional | $9450.37</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Easter Europe</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Apple Smart Phone, Full Size | $5092.26</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Hamilton Beach Microwave, Red| $3955.14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10</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Eastern US</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Canon imageCLASS 2200 Advanced Copier | $18899.95</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3D Systems Cube Printer, 2nd Generation, Magenta | $14299.89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North Africa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Canon Wireless Fax, Laser | $5301.24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Sauder Classic Bookcase, Traditional | $3923.91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12</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Northern Europe</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Nokia Smart Phone, Full Size | $16806.69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Cisco Smart Phone, Cordless | $8404.09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13</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Oceania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Nokia Smart Phone, with Caller ID | $14950.49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Motorola Smart Phone, Full Size | $14290.55</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 America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Dania Classic Bookcase, Pine | $6538.81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Harbour Creations Executive Leather Armchair, Adjustable | $6493.83</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15</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Southeastern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Nokia Smart Phone, with Caller ID | $9979.77</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Motorola Smart Phone, Full Size | $9614.64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16</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Southern Africa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Apple Smart Phone, Full Size | $4461.21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Canon Fax Machine, High-Speed | $3799.08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17</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Southern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Apple Smart Phone, Full Size | $13060.37</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Motorola Smart Phone, with Caller ID | $10974.18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7"/>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Southern Europe</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Hoover Stove, Red | $13074.81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Hamilton Beach Stove, Silver | $11947.98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8"/>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Southern US</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HP </a:t>
                      </a:r>
                      <a:r>
                        <a:rPr lang="en-GB" sz="1000" b="0" i="0" u="none" strike="noStrike" cap="none" dirty="0" err="1">
                          <a:solidFill>
                            <a:srgbClr val="000000"/>
                          </a:solidFill>
                          <a:latin typeface="Arial"/>
                          <a:ea typeface="Arial"/>
                          <a:cs typeface="Arial"/>
                          <a:sym typeface="Arial"/>
                        </a:rPr>
                        <a:t>Designjet</a:t>
                      </a:r>
                      <a:r>
                        <a:rPr lang="en-GB" sz="1000" b="0" i="0" u="none" strike="noStrike" cap="none" dirty="0">
                          <a:solidFill>
                            <a:srgbClr val="000000"/>
                          </a:solidFill>
                          <a:latin typeface="Arial"/>
                          <a:ea typeface="Arial"/>
                          <a:cs typeface="Arial"/>
                          <a:sym typeface="Arial"/>
                        </a:rPr>
                        <a:t> T520 Inkjet Large Format Printer - 24" Color | $11374.94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Cubify CubeX 3D Printer Triple Head Print | $7999.98</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9"/>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20</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Western Africa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Apple Smart Phone, Full Size | $5481.73</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Cisco Smart Phone, Full Size | $5411.70</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20"/>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Western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Cisco Smart Phone, Full Size | $7165.29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Motorola Smart Phone, Cordless | $5656.46</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21"/>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22</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Western Europe</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Nokia Smart Phone, Full Size | $13268.37</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Office Star Executive Leather Armchair, Adjustable | $12894.52</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22"/>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23</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Western US</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Canon imageCLASS 2200 Advanced Copier | $13999.96</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High Speed Automatic Electric Letter Opener | $13100.24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23"/>
                  </a:ext>
                </a:extLst>
              </a:tr>
            </a:tbl>
          </a:graphicData>
        </a:graphic>
      </p:graphicFrame>
      <p:grpSp>
        <p:nvGrpSpPr>
          <p:cNvPr id="7" name="Group 6">
            <a:extLst>
              <a:ext uri="{FF2B5EF4-FFF2-40B4-BE49-F238E27FC236}">
                <a16:creationId xmlns:a16="http://schemas.microsoft.com/office/drawing/2014/main" id="{93FF5E45-75F3-AACA-50D1-89D48253330C}"/>
              </a:ext>
            </a:extLst>
          </p:cNvPr>
          <p:cNvGrpSpPr/>
          <p:nvPr/>
        </p:nvGrpSpPr>
        <p:grpSpPr>
          <a:xfrm>
            <a:off x="818865" y="718862"/>
            <a:ext cx="10310145" cy="5591830"/>
            <a:chOff x="818865" y="718862"/>
            <a:chExt cx="10310145" cy="5591830"/>
          </a:xfrm>
        </p:grpSpPr>
        <p:sp>
          <p:nvSpPr>
            <p:cNvPr id="265" name="Google Shape;265;p7"/>
            <p:cNvSpPr txBox="1"/>
            <p:nvPr/>
          </p:nvSpPr>
          <p:spPr>
            <a:xfrm>
              <a:off x="4209343" y="718862"/>
              <a:ext cx="3017656" cy="27699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TOP 2 PRODUCTS IN EACH REGION </a:t>
              </a:r>
              <a:endParaRPr dirty="0"/>
            </a:p>
          </p:txBody>
        </p:sp>
        <p:graphicFrame>
          <p:nvGraphicFramePr>
            <p:cNvPr id="5" name="Google Shape;264;p7">
              <a:extLst>
                <a:ext uri="{FF2B5EF4-FFF2-40B4-BE49-F238E27FC236}">
                  <a16:creationId xmlns:a16="http://schemas.microsoft.com/office/drawing/2014/main" id="{7BA41420-AB78-95D3-59ED-413E20EA5647}"/>
                </a:ext>
              </a:extLst>
            </p:cNvPr>
            <p:cNvGraphicFramePr/>
            <p:nvPr>
              <p:extLst>
                <p:ext uri="{D42A27DB-BD31-4B8C-83A1-F6EECF244321}">
                  <p14:modId xmlns:p14="http://schemas.microsoft.com/office/powerpoint/2010/main" val="1522639954"/>
                </p:ext>
              </p:extLst>
            </p:nvPr>
          </p:nvGraphicFramePr>
          <p:xfrm>
            <a:off x="818865" y="994442"/>
            <a:ext cx="10310145" cy="5316250"/>
          </p:xfrm>
          <a:graphic>
            <a:graphicData uri="http://schemas.openxmlformats.org/drawingml/2006/table">
              <a:tbl>
                <a:tblPr>
                  <a:noFill/>
                  <a:tableStyleId>{D2E9E95E-BFC7-459F-B463-B3F41FBFE3AC}</a:tableStyleId>
                </a:tblPr>
                <a:tblGrid>
                  <a:gridCol w="428411">
                    <a:extLst>
                      <a:ext uri="{9D8B030D-6E8A-4147-A177-3AD203B41FA5}">
                        <a16:colId xmlns:a16="http://schemas.microsoft.com/office/drawing/2014/main" val="20000"/>
                      </a:ext>
                    </a:extLst>
                  </a:gridCol>
                  <a:gridCol w="1590942">
                    <a:extLst>
                      <a:ext uri="{9D8B030D-6E8A-4147-A177-3AD203B41FA5}">
                        <a16:colId xmlns:a16="http://schemas.microsoft.com/office/drawing/2014/main" val="20001"/>
                      </a:ext>
                    </a:extLst>
                  </a:gridCol>
                  <a:gridCol w="4299658">
                    <a:extLst>
                      <a:ext uri="{9D8B030D-6E8A-4147-A177-3AD203B41FA5}">
                        <a16:colId xmlns:a16="http://schemas.microsoft.com/office/drawing/2014/main" val="20002"/>
                      </a:ext>
                    </a:extLst>
                  </a:gridCol>
                  <a:gridCol w="3991134">
                    <a:extLst>
                      <a:ext uri="{9D8B030D-6E8A-4147-A177-3AD203B41FA5}">
                        <a16:colId xmlns:a16="http://schemas.microsoft.com/office/drawing/2014/main" val="20003"/>
                      </a:ext>
                    </a:extLst>
                  </a:gridCol>
                </a:tblGrid>
                <a:tr h="232100">
                  <a:tc>
                    <a:txBody>
                      <a:bodyPr/>
                      <a:lstStyle/>
                      <a:p>
                        <a:pPr marL="0" marR="0" lvl="0" indent="0" algn="l" rtl="0">
                          <a:spcBef>
                            <a:spcPts val="0"/>
                          </a:spcBef>
                          <a:spcAft>
                            <a:spcPts val="0"/>
                          </a:spcAft>
                          <a:buNone/>
                        </a:pPr>
                        <a:r>
                          <a:rPr lang="en-GB" sz="1100" b="1" i="0" u="none" strike="noStrike" cap="none">
                            <a:solidFill>
                              <a:srgbClr val="FFFFFF"/>
                            </a:solidFill>
                            <a:latin typeface="Arial"/>
                            <a:ea typeface="Arial"/>
                            <a:cs typeface="Arial"/>
                            <a:sym typeface="Arial"/>
                          </a:rPr>
                          <a:t>S/N</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4472C4"/>
                      </a:solidFill>
                    </a:tcPr>
                  </a:tc>
                  <a:tc>
                    <a:txBody>
                      <a:bodyPr/>
                      <a:lstStyle/>
                      <a:p>
                        <a:pPr marL="0" marR="0" lvl="0" indent="0" algn="l" rtl="0">
                          <a:spcBef>
                            <a:spcPts val="0"/>
                          </a:spcBef>
                          <a:spcAft>
                            <a:spcPts val="0"/>
                          </a:spcAft>
                          <a:buNone/>
                        </a:pPr>
                        <a:r>
                          <a:rPr lang="en-GB" sz="1100" b="1" i="0" u="none" strike="noStrike" cap="none">
                            <a:solidFill>
                              <a:srgbClr val="FFFFFF"/>
                            </a:solidFill>
                            <a:latin typeface="Arial"/>
                            <a:ea typeface="Arial"/>
                            <a:cs typeface="Arial"/>
                            <a:sym typeface="Arial"/>
                          </a:rPr>
                          <a:t>Region</a:t>
                        </a:r>
                        <a:endParaRPr/>
                      </a:p>
                    </a:txBody>
                    <a:tcPr marL="9050" marR="9050" marT="90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4472C4"/>
                      </a:solidFill>
                    </a:tcPr>
                  </a:tc>
                  <a:tc>
                    <a:txBody>
                      <a:bodyPr/>
                      <a:lstStyle/>
                      <a:p>
                        <a:pPr marL="0" marR="0" lvl="0" indent="0" algn="l" rtl="0">
                          <a:spcBef>
                            <a:spcPts val="0"/>
                          </a:spcBef>
                          <a:spcAft>
                            <a:spcPts val="0"/>
                          </a:spcAft>
                          <a:buNone/>
                        </a:pPr>
                        <a:r>
                          <a:rPr lang="en-GB" sz="1100" b="1" i="0" u="none" strike="noStrike" cap="none">
                            <a:solidFill>
                              <a:srgbClr val="FFFFFF"/>
                            </a:solidFill>
                            <a:latin typeface="Arial"/>
                            <a:ea typeface="Arial"/>
                            <a:cs typeface="Arial"/>
                            <a:sym typeface="Arial"/>
                          </a:rPr>
                          <a:t>Top 2 Products, Product 1</a:t>
                        </a:r>
                        <a:endParaRPr/>
                      </a:p>
                    </a:txBody>
                    <a:tcPr marL="9050" marR="9050" marT="90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4472C4"/>
                      </a:solidFill>
                    </a:tcPr>
                  </a:tc>
                  <a:tc>
                    <a:txBody>
                      <a:bodyPr/>
                      <a:lstStyle/>
                      <a:p>
                        <a:pPr marL="0" marR="0" lvl="0" indent="0" algn="l" rtl="0">
                          <a:spcBef>
                            <a:spcPts val="0"/>
                          </a:spcBef>
                          <a:spcAft>
                            <a:spcPts val="0"/>
                          </a:spcAft>
                          <a:buNone/>
                        </a:pPr>
                        <a:r>
                          <a:rPr lang="en-GB" sz="1100" b="1" i="0" u="none" strike="noStrike" cap="none">
                            <a:solidFill>
                              <a:srgbClr val="FFFFFF"/>
                            </a:solidFill>
                            <a:latin typeface="Arial"/>
                            <a:ea typeface="Arial"/>
                            <a:cs typeface="Arial"/>
                            <a:sym typeface="Arial"/>
                          </a:rPr>
                          <a:t>Top 2 Products, Product 2</a:t>
                        </a:r>
                        <a:endParaRPr/>
                      </a:p>
                    </a:txBody>
                    <a:tcPr marL="9050" marR="9050" marT="9050" marB="0" anchor="b">
                      <a:lnL w="9525" cap="flat" cmpd="sng">
                        <a:solidFill>
                          <a:srgbClr val="000000">
                            <a:alpha val="0"/>
                          </a:srgbClr>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Canada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Motorola Smart Phone, Full Size  | $3863.88</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Hewlett Wireless Fax, High-Speed  |  $3783.90</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Caribbean</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Samsung Smart Phone, VoIP  | $4071.94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Apple Smart Phone, Full Size  |  $2972.42</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3</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Central Afica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Cisco Smart Phone, Cordless  | $3908.88</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Chromcraft Wood Table, Adjustable Height   | $3877.68</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Central America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Cisco Smart Phone, Full Size  | $15309.34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Nokia Smart Phone, Full Size  | $14859.46</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5</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Central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SanDisk Memory Card, Bluetooth  | $1124.10</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Motorola Headset, with Caller ID | $1116.36</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6</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Central US</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Canon image CLASS 2200 Advanced Copier  | $17499.95</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Lexmark MX611dhe Monochrome Laser Printer  | $14279.92</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7</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Eastern Africa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Samsung Smart Phone, Cordless  | $3834.00</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KitchenAid Stove, White   | $3409.74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Eastern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Samsung Smart Phone, VoIP | $13361.04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Bush Classic Bookcase, Traditional  | $9450.37</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Easter Europe</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Apple Smart Phone, Full Size  | $5092.26</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Hamilton Beach Microwave, Red  | $3955.14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10</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Eastern US</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Canon imageCLASS 2200 Advanced Copier | $18899.95</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3D Systems Cube Printer, 2nd Generation, Magenta | $14299.89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North Africa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Canon Wireless Fax, Laser  | $5301.24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Sauder Classic Bookcase, Traditional  | $3923.91</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12</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Northern Europe</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Nokia Smart Phone, Full Size  | $16806.69</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Cisco Smart Phone, Cordless  | $8404.09</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13</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Oceania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Nokia Smart Phone, with Caller ID  | $14950.49</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Motorola Smart Phone, Full Size  | $14290.55</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14</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 America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Dania Classic Bookcase, Pine  | $6538.81</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Harbour Creations Executive Leather Armchair, Adjustable | $6493.83</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15</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Southeastern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Nokia Smart Phone, with Caller ID | $9979.77</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Motorola Smart Phone, Full Size  | $9614.64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16</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Southern Africa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Apple Smart Phone, Full Size  | $4461.21</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Canon Fax Machine, High-Speed  | $3799.08</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17</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Southern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Apple Smart Phone, Full Size  | $13060.37</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Motorola Smart Phone, with Caller ID | $10974.18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7"/>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Southern Europe</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Hoover Stove, Red  | $13074.81</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a:solidFill>
                              <a:srgbClr val="000000"/>
                            </a:solidFill>
                            <a:latin typeface="Arial"/>
                            <a:ea typeface="Arial"/>
                            <a:cs typeface="Arial"/>
                            <a:sym typeface="Arial"/>
                          </a:rPr>
                          <a:t>Hamilton Beach Stove, Silver | $11947.98</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8"/>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19</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Southern US</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HP DesignJet T520 Inkjet Large Format Printer - 24" Color  | $11374.94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Cubify CubeX 3D Printer Triple Head Print  | $7999.98</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19"/>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20</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Western Africa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Apple Smart Phone, Full Size  | $5481.73</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Cisco Smart Phone, Full Size  | $5411.70</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20"/>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21</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Western Asia</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Cisco Smart Phone, Full Size  | $7165.29</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Motorola Smart Phone, Cordless  | $5656.46</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21"/>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22</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Western Europe</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dirty="0">
                            <a:solidFill>
                              <a:srgbClr val="000000"/>
                            </a:solidFill>
                            <a:latin typeface="Arial"/>
                            <a:ea typeface="Arial"/>
                            <a:cs typeface="Arial"/>
                            <a:sym typeface="Arial"/>
                          </a:rPr>
                          <a:t>Nokia Smart Phone, Full Size  | $13268.37</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dirty="0">
                            <a:solidFill>
                              <a:srgbClr val="000000"/>
                            </a:solidFill>
                            <a:latin typeface="Arial"/>
                            <a:ea typeface="Arial"/>
                            <a:cs typeface="Arial"/>
                            <a:sym typeface="Arial"/>
                          </a:rPr>
                          <a:t>Office Star Executive Leather Armchair, Adjustable  | $12894.52</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22"/>
                    </a:ext>
                  </a:extLst>
                </a:tr>
                <a:tr h="221050">
                  <a:tc>
                    <a:txBody>
                      <a:bodyPr/>
                      <a:lstStyle/>
                      <a:p>
                        <a:pPr marL="0" marR="0" lvl="0" indent="0" algn="ctr" rtl="0">
                          <a:spcBef>
                            <a:spcPts val="0"/>
                          </a:spcBef>
                          <a:spcAft>
                            <a:spcPts val="0"/>
                          </a:spcAft>
                          <a:buNone/>
                        </a:pPr>
                        <a:r>
                          <a:rPr lang="en-GB" sz="1000" b="0" i="0" u="none" strike="noStrike" cap="none">
                            <a:solidFill>
                              <a:srgbClr val="000000"/>
                            </a:solidFill>
                            <a:latin typeface="Arial"/>
                            <a:ea typeface="Arial"/>
                            <a:cs typeface="Arial"/>
                            <a:sym typeface="Arial"/>
                          </a:rPr>
                          <a:t>23</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1" i="0" u="none" strike="noStrike" cap="none">
                            <a:solidFill>
                              <a:srgbClr val="000000"/>
                            </a:solidFill>
                            <a:latin typeface="Arial"/>
                            <a:ea typeface="Arial"/>
                            <a:cs typeface="Arial"/>
                            <a:sym typeface="Arial"/>
                          </a:rPr>
                          <a:t>Western US</a:t>
                        </a:r>
                        <a:endParaRPr/>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Canon imageCLASS 2200 Advanced Copier  | $13999.96</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2F2F2"/>
                      </a:solidFill>
                    </a:tcPr>
                  </a:tc>
                  <a:tc>
                    <a:txBody>
                      <a:bodyPr/>
                      <a:lstStyle/>
                      <a:p>
                        <a:pPr marL="0" marR="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High Speed Automatic Electric Letter Opener  | $13100.24</a:t>
                        </a:r>
                        <a:endParaRPr dirty="0"/>
                      </a:p>
                    </a:txBody>
                    <a:tcPr marL="9050" marR="9050" marT="9050" marB="0" anchor="b">
                      <a:lnL w="9525" cap="flat" cmpd="sng">
                        <a:solidFill>
                          <a:srgbClr val="4472C4"/>
                        </a:solidFill>
                        <a:prstDash val="solid"/>
                        <a:round/>
                        <a:headEnd type="none" w="sm" len="sm"/>
                        <a:tailEnd type="none" w="sm" len="sm"/>
                      </a:lnL>
                      <a:lnR w="9525" cap="flat" cmpd="sng">
                        <a:solidFill>
                          <a:srgbClr val="4472C4"/>
                        </a:solidFill>
                        <a:prstDash val="solid"/>
                        <a:round/>
                        <a:headEnd type="none" w="sm" len="sm"/>
                        <a:tailEnd type="none" w="sm" len="sm"/>
                      </a:lnR>
                      <a:lnT w="9525" cap="flat" cmpd="sng">
                        <a:solidFill>
                          <a:srgbClr val="4472C4"/>
                        </a:solidFill>
                        <a:prstDash val="solid"/>
                        <a:round/>
                        <a:headEnd type="none" w="sm" len="sm"/>
                        <a:tailEnd type="none" w="sm" len="sm"/>
                      </a:lnT>
                      <a:lnB w="9525" cap="flat" cmpd="sng">
                        <a:solidFill>
                          <a:srgbClr val="4472C4"/>
                        </a:solidFill>
                        <a:prstDash val="solid"/>
                        <a:round/>
                        <a:headEnd type="none" w="sm" len="sm"/>
                        <a:tailEnd type="none" w="sm" len="sm"/>
                      </a:lnB>
                      <a:solidFill>
                        <a:srgbClr val="FFF2CC"/>
                      </a:solidFill>
                    </a:tcPr>
                  </a:tc>
                  <a:extLst>
                    <a:ext uri="{0D108BD9-81ED-4DB2-BD59-A6C34878D82A}">
                      <a16:rowId xmlns:a16="http://schemas.microsoft.com/office/drawing/2014/main" val="10023"/>
                    </a:ext>
                  </a:extLst>
                </a:tr>
              </a:tbl>
            </a:graphicData>
          </a:graphic>
        </p:graphicFrame>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8"/>
          <p:cNvSpPr txBox="1">
            <a:spLocks noGrp="1"/>
          </p:cNvSpPr>
          <p:nvPr>
            <p:ph type="title"/>
          </p:nvPr>
        </p:nvSpPr>
        <p:spPr>
          <a:xfrm>
            <a:off x="838200" y="-95898"/>
            <a:ext cx="10515600" cy="11461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Font typeface="Arial"/>
              <a:buNone/>
            </a:pPr>
            <a:r>
              <a:rPr lang="en-GB" sz="2400" dirty="0">
                <a:latin typeface="Tenorite" panose="00000500000000000000" pitchFamily="2" charset="0"/>
              </a:rPr>
              <a:t>PROFIT ANALYSIS BY CATEGORY AND SUB-CATEGORY</a:t>
            </a:r>
            <a:endParaRPr dirty="0">
              <a:latin typeface="Tenorite" panose="00000500000000000000" pitchFamily="2" charset="0"/>
            </a:endParaRPr>
          </a:p>
        </p:txBody>
      </p:sp>
      <p:sp>
        <p:nvSpPr>
          <p:cNvPr id="271" name="Google Shape;27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272" name="Google Shape;27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273" name="Google Shape;27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cxnSp>
        <p:nvCxnSpPr>
          <p:cNvPr id="274" name="Google Shape;274;p8"/>
          <p:cNvCxnSpPr/>
          <p:nvPr/>
        </p:nvCxnSpPr>
        <p:spPr>
          <a:xfrm>
            <a:off x="333131" y="661859"/>
            <a:ext cx="11633982" cy="0"/>
          </a:xfrm>
          <a:prstGeom prst="straightConnector1">
            <a:avLst/>
          </a:prstGeom>
          <a:noFill/>
          <a:ln w="9525" cap="flat" cmpd="sng">
            <a:solidFill>
              <a:schemeClr val="accent1"/>
            </a:solidFill>
            <a:prstDash val="solid"/>
            <a:miter lim="800000"/>
            <a:headEnd type="none" w="sm" len="sm"/>
            <a:tailEnd type="none" w="sm" len="sm"/>
          </a:ln>
        </p:spPr>
      </p:cxnSp>
      <p:sp>
        <p:nvSpPr>
          <p:cNvPr id="277" name="Google Shape;277;p8"/>
          <p:cNvSpPr txBox="1"/>
          <p:nvPr/>
        </p:nvSpPr>
        <p:spPr>
          <a:xfrm>
            <a:off x="4263069" y="837604"/>
            <a:ext cx="1988243" cy="55399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dirty="0">
                <a:solidFill>
                  <a:srgbClr val="0070C0"/>
                </a:solidFill>
                <a:latin typeface="Tenorite" panose="00000500000000000000" pitchFamily="2" charset="0"/>
                <a:sym typeface="Arial"/>
              </a:rPr>
              <a:t>$1.10M</a:t>
            </a:r>
            <a:endParaRPr sz="1800" dirty="0">
              <a:latin typeface="Tenorite" panose="00000500000000000000" pitchFamily="2" charset="0"/>
            </a:endParaRPr>
          </a:p>
          <a:p>
            <a:pPr marL="0" marR="0" lvl="0" indent="0" algn="ctr" rtl="0">
              <a:spcBef>
                <a:spcPts val="0"/>
              </a:spcBef>
              <a:spcAft>
                <a:spcPts val="0"/>
              </a:spcAft>
              <a:buNone/>
            </a:pPr>
            <a:r>
              <a:rPr lang="en-GB" sz="1200" dirty="0">
                <a:solidFill>
                  <a:schemeClr val="dk1"/>
                </a:solidFill>
                <a:latin typeface="Tenorite" panose="00000500000000000000" pitchFamily="2" charset="0"/>
                <a:sym typeface="Arial"/>
              </a:rPr>
              <a:t>PROFIT</a:t>
            </a:r>
            <a:endParaRPr sz="1400" dirty="0">
              <a:solidFill>
                <a:schemeClr val="dk1"/>
              </a:solidFill>
              <a:latin typeface="Tenorite" panose="00000500000000000000" pitchFamily="2" charset="0"/>
              <a:sym typeface="Arial"/>
            </a:endParaRPr>
          </a:p>
        </p:txBody>
      </p:sp>
      <p:grpSp>
        <p:nvGrpSpPr>
          <p:cNvPr id="2" name="Group 1">
            <a:extLst>
              <a:ext uri="{FF2B5EF4-FFF2-40B4-BE49-F238E27FC236}">
                <a16:creationId xmlns:a16="http://schemas.microsoft.com/office/drawing/2014/main" id="{405436CD-EC9E-7745-DA7E-CC54E3AB77A4}"/>
              </a:ext>
            </a:extLst>
          </p:cNvPr>
          <p:cNvGrpSpPr/>
          <p:nvPr/>
        </p:nvGrpSpPr>
        <p:grpSpPr>
          <a:xfrm>
            <a:off x="938408" y="1448300"/>
            <a:ext cx="3982508" cy="3352300"/>
            <a:chOff x="938408" y="1448300"/>
            <a:chExt cx="3982508" cy="3352300"/>
          </a:xfrm>
        </p:grpSpPr>
        <p:sp>
          <p:nvSpPr>
            <p:cNvPr id="276" name="Google Shape;276;p8"/>
            <p:cNvSpPr txBox="1"/>
            <p:nvPr/>
          </p:nvSpPr>
          <p:spPr>
            <a:xfrm>
              <a:off x="1929000" y="1448300"/>
              <a:ext cx="2879100" cy="276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PROFIT BY CATEGORY</a:t>
              </a:r>
              <a:endParaRPr dirty="0"/>
            </a:p>
          </p:txBody>
        </p:sp>
        <p:pic>
          <p:nvPicPr>
            <p:cNvPr id="278" name="Google Shape;278;p8" title="This slide contains the following visuals: actionButton ,card ,card ,card ,card ,slicer ,slicer ,slicer ,slicer ,PROFIT BY CATEGORY ,card ,barChart. Please refer to the notes on this slide for details"/>
            <p:cNvPicPr preferRelativeResize="0"/>
            <p:nvPr/>
          </p:nvPicPr>
          <p:blipFill rotWithShape="1">
            <a:blip r:embed="rId3">
              <a:alphaModFix/>
            </a:blip>
            <a:srcRect l="1236" t="45166" r="60410" b="4979"/>
            <a:stretch/>
          </p:blipFill>
          <p:spPr>
            <a:xfrm>
              <a:off x="938408" y="1774087"/>
              <a:ext cx="3982508" cy="3026513"/>
            </a:xfrm>
            <a:prstGeom prst="rect">
              <a:avLst/>
            </a:prstGeom>
            <a:noFill/>
            <a:ln>
              <a:noFill/>
            </a:ln>
          </p:spPr>
        </p:pic>
      </p:grpSp>
      <p:grpSp>
        <p:nvGrpSpPr>
          <p:cNvPr id="3" name="Group 2">
            <a:extLst>
              <a:ext uri="{FF2B5EF4-FFF2-40B4-BE49-F238E27FC236}">
                <a16:creationId xmlns:a16="http://schemas.microsoft.com/office/drawing/2014/main" id="{71D2A0B1-3951-4078-89E7-0B01AA09DCC0}"/>
              </a:ext>
            </a:extLst>
          </p:cNvPr>
          <p:cNvGrpSpPr/>
          <p:nvPr/>
        </p:nvGrpSpPr>
        <p:grpSpPr>
          <a:xfrm>
            <a:off x="6321413" y="1391602"/>
            <a:ext cx="5473051" cy="4661629"/>
            <a:chOff x="6321413" y="1391602"/>
            <a:chExt cx="5473051" cy="4661629"/>
          </a:xfrm>
        </p:grpSpPr>
        <p:sp>
          <p:nvSpPr>
            <p:cNvPr id="275" name="Google Shape;275;p8"/>
            <p:cNvSpPr txBox="1"/>
            <p:nvPr/>
          </p:nvSpPr>
          <p:spPr>
            <a:xfrm>
              <a:off x="7265364" y="1391602"/>
              <a:ext cx="4529100" cy="2769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PROFIT ($) BY SUB-CATEGORY AND YEAR</a:t>
              </a:r>
              <a:endParaRPr dirty="0"/>
            </a:p>
          </p:txBody>
        </p:sp>
        <p:pic>
          <p:nvPicPr>
            <p:cNvPr id="279" name="Google Shape;279;p8" title="This slide contains the following visuals: actionButton ,card ,card ,card ,card ,slicer ,slicer ,slicer ,slicer ,PROFIT BY CATEGORY ,card ,barChart. Please refer to the notes on this slide for details"/>
            <p:cNvPicPr preferRelativeResize="0"/>
            <p:nvPr/>
          </p:nvPicPr>
          <p:blipFill rotWithShape="1">
            <a:blip r:embed="rId3">
              <a:alphaModFix/>
            </a:blip>
            <a:srcRect l="46259" t="9651" r="3385" b="4474"/>
            <a:stretch/>
          </p:blipFill>
          <p:spPr>
            <a:xfrm>
              <a:off x="6321413" y="1728757"/>
              <a:ext cx="5473051" cy="4324474"/>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9"/>
          <p:cNvSpPr txBox="1">
            <a:spLocks noGrp="1"/>
          </p:cNvSpPr>
          <p:nvPr>
            <p:ph type="title"/>
          </p:nvPr>
        </p:nvSpPr>
        <p:spPr>
          <a:xfrm>
            <a:off x="589842" y="35744"/>
            <a:ext cx="10515600" cy="76376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Font typeface="Arial"/>
              <a:buNone/>
            </a:pPr>
            <a:r>
              <a:rPr lang="en-GB" sz="2400" dirty="0">
                <a:latin typeface="Tenorite" panose="00000500000000000000" pitchFamily="2" charset="0"/>
              </a:rPr>
              <a:t>SHIPPING MODE ANALYSIS</a:t>
            </a:r>
            <a:endParaRPr dirty="0">
              <a:latin typeface="Tenorite" panose="00000500000000000000" pitchFamily="2" charset="0"/>
            </a:endParaRPr>
          </a:p>
        </p:txBody>
      </p:sp>
      <p:sp>
        <p:nvSpPr>
          <p:cNvPr id="285" name="Google Shape;285;p9"/>
          <p:cNvSpPr txBox="1">
            <a:spLocks noGrp="1"/>
          </p:cNvSpPr>
          <p:nvPr>
            <p:ph type="dt" idx="10"/>
          </p:nvPr>
        </p:nvSpPr>
        <p:spPr>
          <a:xfrm>
            <a:off x="838200" y="64325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2022</a:t>
            </a:r>
            <a:endParaRPr/>
          </a:p>
        </p:txBody>
      </p:sp>
      <p:sp>
        <p:nvSpPr>
          <p:cNvPr id="286" name="Google Shape;286;p9"/>
          <p:cNvSpPr txBox="1">
            <a:spLocks noGrp="1"/>
          </p:cNvSpPr>
          <p:nvPr>
            <p:ph type="ftr" idx="11"/>
          </p:nvPr>
        </p:nvSpPr>
        <p:spPr>
          <a:xfrm>
            <a:off x="4038600" y="64325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a:t>SUPERSTORE SALES ANALYSIS</a:t>
            </a:r>
            <a:endParaRPr/>
          </a:p>
        </p:txBody>
      </p:sp>
      <p:sp>
        <p:nvSpPr>
          <p:cNvPr id="287" name="Google Shape;287;p9"/>
          <p:cNvSpPr txBox="1">
            <a:spLocks noGrp="1"/>
          </p:cNvSpPr>
          <p:nvPr>
            <p:ph type="sldNum" idx="12"/>
          </p:nvPr>
        </p:nvSpPr>
        <p:spPr>
          <a:xfrm>
            <a:off x="8610600" y="64325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9</a:t>
            </a:fld>
            <a:endParaRPr/>
          </a:p>
        </p:txBody>
      </p:sp>
      <p:cxnSp>
        <p:nvCxnSpPr>
          <p:cNvPr id="289" name="Google Shape;289;p9"/>
          <p:cNvCxnSpPr/>
          <p:nvPr/>
        </p:nvCxnSpPr>
        <p:spPr>
          <a:xfrm>
            <a:off x="309141" y="664682"/>
            <a:ext cx="11633982" cy="0"/>
          </a:xfrm>
          <a:prstGeom prst="straightConnector1">
            <a:avLst/>
          </a:prstGeom>
          <a:noFill/>
          <a:ln w="9525" cap="flat" cmpd="sng">
            <a:solidFill>
              <a:schemeClr val="accent1"/>
            </a:solidFill>
            <a:prstDash val="solid"/>
            <a:miter lim="800000"/>
            <a:headEnd type="none" w="sm" len="sm"/>
            <a:tailEnd type="none" w="sm" len="sm"/>
          </a:ln>
        </p:spPr>
      </p:cxnSp>
      <p:grpSp>
        <p:nvGrpSpPr>
          <p:cNvPr id="2" name="Group 1">
            <a:extLst>
              <a:ext uri="{FF2B5EF4-FFF2-40B4-BE49-F238E27FC236}">
                <a16:creationId xmlns:a16="http://schemas.microsoft.com/office/drawing/2014/main" id="{243B0C33-91FF-3518-68AB-866F03DB27BB}"/>
              </a:ext>
            </a:extLst>
          </p:cNvPr>
          <p:cNvGrpSpPr/>
          <p:nvPr/>
        </p:nvGrpSpPr>
        <p:grpSpPr>
          <a:xfrm>
            <a:off x="1306252" y="787486"/>
            <a:ext cx="9441079" cy="2434231"/>
            <a:chOff x="1306252" y="787486"/>
            <a:chExt cx="9441079" cy="2434231"/>
          </a:xfrm>
        </p:grpSpPr>
        <p:pic>
          <p:nvPicPr>
            <p:cNvPr id="290" name="Google Shape;290;p9"/>
            <p:cNvPicPr preferRelativeResize="0"/>
            <p:nvPr/>
          </p:nvPicPr>
          <p:blipFill rotWithShape="1">
            <a:blip r:embed="rId3"/>
            <a:srcRect/>
            <a:stretch/>
          </p:blipFill>
          <p:spPr>
            <a:xfrm>
              <a:off x="1306252" y="1068153"/>
              <a:ext cx="9441079" cy="2153564"/>
            </a:xfrm>
            <a:prstGeom prst="rect">
              <a:avLst/>
            </a:prstGeom>
            <a:noFill/>
            <a:ln>
              <a:noFill/>
            </a:ln>
          </p:spPr>
        </p:pic>
        <p:sp>
          <p:nvSpPr>
            <p:cNvPr id="291" name="Google Shape;291;p9"/>
            <p:cNvSpPr txBox="1"/>
            <p:nvPr/>
          </p:nvSpPr>
          <p:spPr>
            <a:xfrm>
              <a:off x="3832842" y="787486"/>
              <a:ext cx="3475070" cy="27699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dirty="0"/>
                <a:t>ORDERS BY SHIPPING METHOD</a:t>
              </a:r>
              <a:endParaRPr dirty="0"/>
            </a:p>
          </p:txBody>
        </p:sp>
      </p:grpSp>
      <p:grpSp>
        <p:nvGrpSpPr>
          <p:cNvPr id="3" name="Group 2">
            <a:extLst>
              <a:ext uri="{FF2B5EF4-FFF2-40B4-BE49-F238E27FC236}">
                <a16:creationId xmlns:a16="http://schemas.microsoft.com/office/drawing/2014/main" id="{EF9A4571-94FF-392E-DD2D-9E6D982B0A30}"/>
              </a:ext>
            </a:extLst>
          </p:cNvPr>
          <p:cNvGrpSpPr/>
          <p:nvPr/>
        </p:nvGrpSpPr>
        <p:grpSpPr>
          <a:xfrm>
            <a:off x="3482998" y="3307117"/>
            <a:ext cx="3858648" cy="3009185"/>
            <a:chOff x="3482998" y="3307117"/>
            <a:chExt cx="3858648" cy="3009185"/>
          </a:xfrm>
        </p:grpSpPr>
        <p:sp>
          <p:nvSpPr>
            <p:cNvPr id="288" name="Google Shape;288;p9"/>
            <p:cNvSpPr txBox="1"/>
            <p:nvPr/>
          </p:nvSpPr>
          <p:spPr>
            <a:xfrm>
              <a:off x="3632406" y="3307117"/>
              <a:ext cx="3475070" cy="27695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200">
                  <a:solidFill>
                    <a:schemeClr val="dk1"/>
                  </a:solidFill>
                  <a:latin typeface="Tenorite" panose="00000500000000000000" pitchFamily="2" charset="0"/>
                </a:defRPr>
              </a:lvl1pPr>
            </a:lstStyle>
            <a:p>
              <a:r>
                <a:rPr lang="en-GB"/>
                <a:t>MOST PREFERRED SHIPPING METHOD BY SALES</a:t>
              </a:r>
              <a:endParaRPr/>
            </a:p>
          </p:txBody>
        </p:sp>
        <p:pic>
          <p:nvPicPr>
            <p:cNvPr id="292" name="Google Shape;292;p9"/>
            <p:cNvPicPr preferRelativeResize="0"/>
            <p:nvPr/>
          </p:nvPicPr>
          <p:blipFill rotWithShape="1">
            <a:blip r:embed="rId4">
              <a:alphaModFix/>
            </a:blip>
            <a:srcRect/>
            <a:stretch/>
          </p:blipFill>
          <p:spPr>
            <a:xfrm>
              <a:off x="3482998" y="3566308"/>
              <a:ext cx="3858648" cy="2749994"/>
            </a:xfrm>
            <a:prstGeom prst="rect">
              <a:avLst/>
            </a:prstGeom>
            <a:noFill/>
            <a:ln>
              <a:noFill/>
            </a:ln>
          </p:spPr>
        </p:pic>
      </p:grpSp>
    </p:spTree>
  </p:cSld>
  <p:clrMapOvr>
    <a:masterClrMapping/>
  </p:clrMapOvr>
</p:sld>
</file>

<file path=ppt/theme/theme1.xml><?xml version="1.0" encoding="utf-8"?>
<a:theme xmlns:a="http://schemas.openxmlformats.org/drawingml/2006/main"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2682</Words>
  <Application>Microsoft Office PowerPoint</Application>
  <PresentationFormat>Widescreen</PresentationFormat>
  <Paragraphs>338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SUPERSTORE SALES ANALYSIS</vt:lpstr>
      <vt:lpstr>CONTENT</vt:lpstr>
      <vt:lpstr>INTRODUCTION</vt:lpstr>
      <vt:lpstr>BUSINESS PROBLEM</vt:lpstr>
      <vt:lpstr>SALES TREND</vt:lpstr>
      <vt:lpstr>PRODUCT PERFORMANCE</vt:lpstr>
      <vt:lpstr>PRODUCT PERFORMANCE</vt:lpstr>
      <vt:lpstr>PROFIT ANALYSIS BY CATEGORY AND SUB-CATEGORY</vt:lpstr>
      <vt:lpstr>SHIPPING MODE ANALYSIS</vt:lpstr>
      <vt:lpstr>CUSTOMER ANALYSIS</vt:lpstr>
      <vt:lpstr>INSIGHTS</vt:lpstr>
      <vt:lpstr>RECOMMENDATIONS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 ANALYSIS</dc:title>
  <dc:creator>Uchanma Igbokwe</dc:creator>
  <cp:lastModifiedBy>Uchanma Igbokwe</cp:lastModifiedBy>
  <cp:revision>3</cp:revision>
  <dcterms:created xsi:type="dcterms:W3CDTF">2022-12-18T16:40:55Z</dcterms:created>
  <dcterms:modified xsi:type="dcterms:W3CDTF">2023-03-17T14:20:15Z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