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4889EA5-56F7-420C-BD83-1968B31DECBA}" type="datetimeFigureOut">
              <a:rPr lang="en-GB" smtClean="0"/>
              <a:t>13/01/2014</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E971347-0240-4D8B-AC2D-08DF6592D758}"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89EA5-56F7-420C-BD83-1968B31DECBA}" type="datetimeFigureOut">
              <a:rPr lang="en-GB" smtClean="0"/>
              <a:t>13/01/2014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971347-0240-4D8B-AC2D-08DF6592D75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89EA5-56F7-420C-BD83-1968B31DECBA}" type="datetimeFigureOut">
              <a:rPr lang="en-GB" smtClean="0"/>
              <a:t>13/01/2014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971347-0240-4D8B-AC2D-08DF6592D75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889EA5-56F7-420C-BD83-1968B31DECBA}" type="datetimeFigureOut">
              <a:rPr lang="en-GB" smtClean="0"/>
              <a:t>13/01/2014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971347-0240-4D8B-AC2D-08DF6592D75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889EA5-56F7-420C-BD83-1968B31DECBA}" type="datetimeFigureOut">
              <a:rPr lang="en-GB" smtClean="0"/>
              <a:t>13/01/2014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971347-0240-4D8B-AC2D-08DF6592D75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4889EA5-56F7-420C-BD83-1968B31DECBA}" type="datetimeFigureOut">
              <a:rPr lang="en-GB" smtClean="0"/>
              <a:t>13/01/2014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971347-0240-4D8B-AC2D-08DF6592D758}"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889EA5-56F7-420C-BD83-1968B31DECBA}" type="datetimeFigureOut">
              <a:rPr lang="en-GB" smtClean="0"/>
              <a:t>13/01/2014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971347-0240-4D8B-AC2D-08DF6592D75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889EA5-56F7-420C-BD83-1968B31DECBA}" type="datetimeFigureOut">
              <a:rPr lang="en-GB" smtClean="0"/>
              <a:t>13/01/2014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971347-0240-4D8B-AC2D-08DF6592D75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89EA5-56F7-420C-BD83-1968B31DECBA}" type="datetimeFigureOut">
              <a:rPr lang="en-GB" smtClean="0"/>
              <a:t>13/01/2014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971347-0240-4D8B-AC2D-08DF6592D75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4889EA5-56F7-420C-BD83-1968B31DECBA}" type="datetimeFigureOut">
              <a:rPr lang="en-GB" smtClean="0"/>
              <a:t>13/01/2014</a:t>
            </a:fld>
            <a:endParaRPr lang="en-GB"/>
          </a:p>
        </p:txBody>
      </p:sp>
      <p:sp>
        <p:nvSpPr>
          <p:cNvPr id="7" name="Slide Number Placeholder 6"/>
          <p:cNvSpPr>
            <a:spLocks noGrp="1"/>
          </p:cNvSpPr>
          <p:nvPr>
            <p:ph type="sldNum" sz="quarter" idx="12"/>
          </p:nvPr>
        </p:nvSpPr>
        <p:spPr/>
        <p:txBody>
          <a:bodyPr/>
          <a:lstStyle/>
          <a:p>
            <a:fld id="{EE971347-0240-4D8B-AC2D-08DF6592D758}"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889EA5-56F7-420C-BD83-1968B31DECBA}" type="datetimeFigureOut">
              <a:rPr lang="en-GB" smtClean="0"/>
              <a:t>13/01/2014</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EE971347-0240-4D8B-AC2D-08DF6592D75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4889EA5-56F7-420C-BD83-1968B31DECBA}" type="datetimeFigureOut">
              <a:rPr lang="en-GB" smtClean="0"/>
              <a:t>13/01/2014</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E971347-0240-4D8B-AC2D-08DF6592D75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rastertek.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6016" y="332656"/>
            <a:ext cx="2984376" cy="1470025"/>
          </a:xfrm>
        </p:spPr>
        <p:txBody>
          <a:bodyPr>
            <a:normAutofit fontScale="90000"/>
          </a:bodyPr>
          <a:lstStyle/>
          <a:p>
            <a:r>
              <a:rPr lang="en-GB" dirty="0" smtClean="0"/>
              <a:t>DirectX Coursework Presentation</a:t>
            </a:r>
            <a:endParaRPr lang="en-GB" dirty="0"/>
          </a:p>
        </p:txBody>
      </p:sp>
      <p:sp>
        <p:nvSpPr>
          <p:cNvPr id="3" name="Subtitle 2"/>
          <p:cNvSpPr>
            <a:spLocks noGrp="1"/>
          </p:cNvSpPr>
          <p:nvPr>
            <p:ph type="subTitle" idx="1"/>
          </p:nvPr>
        </p:nvSpPr>
        <p:spPr>
          <a:xfrm>
            <a:off x="4788024" y="2420888"/>
            <a:ext cx="2592288" cy="1752600"/>
          </a:xfrm>
        </p:spPr>
        <p:txBody>
          <a:bodyPr/>
          <a:lstStyle/>
          <a:p>
            <a:r>
              <a:rPr lang="en-GB" dirty="0" smtClean="0"/>
              <a:t>By Michael Little</a:t>
            </a:r>
            <a:endParaRPr lang="en-GB" dirty="0"/>
          </a:p>
        </p:txBody>
      </p:sp>
    </p:spTree>
    <p:extLst>
      <p:ext uri="{BB962C8B-B14F-4D97-AF65-F5344CB8AC3E}">
        <p14:creationId xmlns:p14="http://schemas.microsoft.com/office/powerpoint/2010/main" val="227047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08720"/>
            <a:ext cx="7024744" cy="685880"/>
          </a:xfrm>
        </p:spPr>
        <p:txBody>
          <a:bodyPr>
            <a:normAutofit fontScale="90000"/>
          </a:bodyPr>
          <a:lstStyle/>
          <a:p>
            <a:r>
              <a:rPr lang="en-GB" dirty="0" smtClean="0"/>
              <a:t>And Finally….</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7624" y="2420888"/>
            <a:ext cx="6840760" cy="3966232"/>
          </a:xfrm>
        </p:spPr>
      </p:pic>
      <p:sp>
        <p:nvSpPr>
          <p:cNvPr id="5" name="TextBox 4"/>
          <p:cNvSpPr txBox="1"/>
          <p:nvPr/>
        </p:nvSpPr>
        <p:spPr>
          <a:xfrm>
            <a:off x="1259632" y="1844824"/>
            <a:ext cx="3960440" cy="369332"/>
          </a:xfrm>
          <a:prstGeom prst="rect">
            <a:avLst/>
          </a:prstGeom>
          <a:noFill/>
        </p:spPr>
        <p:txBody>
          <a:bodyPr wrap="square" rtlCol="0">
            <a:spAutoFit/>
          </a:bodyPr>
          <a:lstStyle/>
          <a:p>
            <a:r>
              <a:rPr lang="en-GB" dirty="0" smtClean="0"/>
              <a:t>The final product.</a:t>
            </a:r>
            <a:endParaRPr lang="en-GB" dirty="0"/>
          </a:p>
        </p:txBody>
      </p:sp>
    </p:spTree>
    <p:extLst>
      <p:ext uri="{BB962C8B-B14F-4D97-AF65-F5344CB8AC3E}">
        <p14:creationId xmlns:p14="http://schemas.microsoft.com/office/powerpoint/2010/main" val="161967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Refrences</a:t>
            </a:r>
            <a:endParaRPr lang="en-GB" dirty="0"/>
          </a:p>
        </p:txBody>
      </p:sp>
      <p:sp>
        <p:nvSpPr>
          <p:cNvPr id="3" name="Content Placeholder 2"/>
          <p:cNvSpPr>
            <a:spLocks noGrp="1"/>
          </p:cNvSpPr>
          <p:nvPr>
            <p:ph idx="1"/>
          </p:nvPr>
        </p:nvSpPr>
        <p:spPr/>
        <p:txBody>
          <a:bodyPr>
            <a:normAutofit/>
          </a:bodyPr>
          <a:lstStyle/>
          <a:p>
            <a:r>
              <a:rPr lang="en-GB" sz="1400" dirty="0" err="1"/>
              <a:t>RasterTek</a:t>
            </a:r>
            <a:r>
              <a:rPr lang="en-GB" sz="1400" dirty="0"/>
              <a:t> - DirectX 10 and DirectX 11 Tutorials. 2014. </a:t>
            </a:r>
            <a:r>
              <a:rPr lang="en-GB" sz="1400" i="1" dirty="0" err="1"/>
              <a:t>RasterTek</a:t>
            </a:r>
            <a:r>
              <a:rPr lang="en-GB" sz="1400" i="1" dirty="0"/>
              <a:t> - DirectX 10 and DirectX 11 Tutorials</a:t>
            </a:r>
            <a:r>
              <a:rPr lang="en-GB" sz="1400" dirty="0"/>
              <a:t>. [ONLINE] Available at: </a:t>
            </a:r>
            <a:r>
              <a:rPr lang="en-GB" sz="1400" u="sng" dirty="0">
                <a:hlinkClick r:id="rId2"/>
              </a:rPr>
              <a:t>http://www.rastertek.com/</a:t>
            </a:r>
            <a:r>
              <a:rPr lang="en-GB" sz="1400" dirty="0"/>
              <a:t>. [Accessed 12 January 2014</a:t>
            </a:r>
            <a:r>
              <a:rPr lang="en-GB" sz="1400" dirty="0" smtClean="0"/>
              <a:t>].</a:t>
            </a:r>
          </a:p>
          <a:p>
            <a:endParaRPr lang="en-GB" sz="1400" smtClean="0"/>
          </a:p>
          <a:p>
            <a:endParaRPr lang="en-GB" sz="1400" dirty="0"/>
          </a:p>
          <a:p>
            <a:r>
              <a:rPr lang="en-GB" sz="1400" dirty="0" smtClean="0"/>
              <a:t>Thanks to all my friends , teacher’s assistants and Lecturer for helping me!</a:t>
            </a:r>
            <a:endParaRPr lang="en-GB" sz="1400" dirty="0"/>
          </a:p>
        </p:txBody>
      </p:sp>
    </p:spTree>
    <p:extLst>
      <p:ext uri="{BB962C8B-B14F-4D97-AF65-F5344CB8AC3E}">
        <p14:creationId xmlns:p14="http://schemas.microsoft.com/office/powerpoint/2010/main" val="12674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a:t>
            </a:r>
            <a:endParaRPr lang="en-GB" dirty="0"/>
          </a:p>
        </p:txBody>
      </p:sp>
      <p:sp>
        <p:nvSpPr>
          <p:cNvPr id="3" name="Content Placeholder 2"/>
          <p:cNvSpPr>
            <a:spLocks noGrp="1"/>
          </p:cNvSpPr>
          <p:nvPr>
            <p:ph idx="1"/>
          </p:nvPr>
        </p:nvSpPr>
        <p:spPr/>
        <p:txBody>
          <a:bodyPr>
            <a:normAutofit/>
          </a:bodyPr>
          <a:lstStyle/>
          <a:p>
            <a:pPr marL="68580" indent="0">
              <a:buNone/>
            </a:pPr>
            <a:r>
              <a:rPr lang="en-GB" sz="2000" dirty="0" smtClean="0"/>
              <a:t>For our Coursework we were asked to create a scene in DirectX 11 that shows </a:t>
            </a:r>
            <a:r>
              <a:rPr lang="en-GB" sz="2000" dirty="0" smtClean="0"/>
              <a:t>off: </a:t>
            </a:r>
          </a:p>
          <a:p>
            <a:r>
              <a:rPr lang="en-GB" sz="2000" dirty="0" smtClean="0"/>
              <a:t>our </a:t>
            </a:r>
            <a:r>
              <a:rPr lang="en-GB" sz="2000" dirty="0" smtClean="0"/>
              <a:t>knowledge of DirectX and its features </a:t>
            </a:r>
            <a:endParaRPr lang="en-GB" sz="2000" dirty="0" smtClean="0"/>
          </a:p>
          <a:p>
            <a:r>
              <a:rPr lang="en-GB" sz="2000" dirty="0" smtClean="0"/>
              <a:t>be </a:t>
            </a:r>
            <a:r>
              <a:rPr lang="en-GB" sz="2000" dirty="0" smtClean="0"/>
              <a:t>well structured and commented.</a:t>
            </a:r>
          </a:p>
          <a:p>
            <a:pPr marL="68580" indent="0">
              <a:buNone/>
            </a:pPr>
            <a:endParaRPr lang="en-GB" dirty="0"/>
          </a:p>
          <a:p>
            <a:pPr marL="68580" indent="0">
              <a:buNone/>
            </a:pPr>
            <a:r>
              <a:rPr lang="en-GB" sz="2000" dirty="0" smtClean="0"/>
              <a:t>This presentation is to Highlight three major components of the scene and how I accomplished these and conclude with my own personal thoughts.</a:t>
            </a:r>
            <a:endParaRPr lang="en-GB" sz="2000" dirty="0"/>
          </a:p>
        </p:txBody>
      </p:sp>
    </p:spTree>
    <p:extLst>
      <p:ext uri="{BB962C8B-B14F-4D97-AF65-F5344CB8AC3E}">
        <p14:creationId xmlns:p14="http://schemas.microsoft.com/office/powerpoint/2010/main" val="427295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a:t>
            </a:r>
            <a:endParaRPr lang="en-GB" dirty="0"/>
          </a:p>
        </p:txBody>
      </p:sp>
      <p:sp>
        <p:nvSpPr>
          <p:cNvPr id="3" name="Content Placeholder 2"/>
          <p:cNvSpPr>
            <a:spLocks noGrp="1"/>
          </p:cNvSpPr>
          <p:nvPr>
            <p:ph idx="1"/>
          </p:nvPr>
        </p:nvSpPr>
        <p:spPr/>
        <p:txBody>
          <a:bodyPr/>
          <a:lstStyle/>
          <a:p>
            <a:r>
              <a:rPr lang="en-GB" dirty="0" smtClean="0"/>
              <a:t>My scene is composed of several components but I’m choosing to focus on the following.</a:t>
            </a:r>
          </a:p>
          <a:p>
            <a:endParaRPr lang="en-GB" dirty="0"/>
          </a:p>
          <a:p>
            <a:r>
              <a:rPr lang="en-GB" dirty="0" smtClean="0"/>
              <a:t>1: Vertex Manipulation</a:t>
            </a:r>
          </a:p>
          <a:p>
            <a:r>
              <a:rPr lang="en-GB" dirty="0" smtClean="0"/>
              <a:t>2: </a:t>
            </a:r>
            <a:r>
              <a:rPr lang="en-GB" dirty="0" err="1" smtClean="0"/>
              <a:t>Shaders</a:t>
            </a:r>
            <a:endParaRPr lang="en-GB" dirty="0" smtClean="0"/>
          </a:p>
          <a:p>
            <a:r>
              <a:rPr lang="en-GB" dirty="0" smtClean="0"/>
              <a:t>3: </a:t>
            </a:r>
            <a:r>
              <a:rPr lang="en-GB" dirty="0" err="1" smtClean="0"/>
              <a:t>Billboarding</a:t>
            </a:r>
            <a:endParaRPr lang="en-GB" dirty="0"/>
          </a:p>
        </p:txBody>
      </p:sp>
    </p:spTree>
    <p:extLst>
      <p:ext uri="{BB962C8B-B14F-4D97-AF65-F5344CB8AC3E}">
        <p14:creationId xmlns:p14="http://schemas.microsoft.com/office/powerpoint/2010/main" val="212309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692696"/>
            <a:ext cx="7024744" cy="638944"/>
          </a:xfrm>
        </p:spPr>
        <p:txBody>
          <a:bodyPr>
            <a:normAutofit fontScale="90000"/>
          </a:bodyPr>
          <a:lstStyle/>
          <a:p>
            <a:r>
              <a:rPr lang="en-GB" dirty="0" smtClean="0"/>
              <a:t>1. Vertex Manipulation</a:t>
            </a:r>
            <a:endParaRPr lang="en-GB" dirty="0"/>
          </a:p>
        </p:txBody>
      </p:sp>
      <p:sp>
        <p:nvSpPr>
          <p:cNvPr id="3" name="Content Placeholder 2"/>
          <p:cNvSpPr>
            <a:spLocks noGrp="1"/>
          </p:cNvSpPr>
          <p:nvPr>
            <p:ph idx="1"/>
          </p:nvPr>
        </p:nvSpPr>
        <p:spPr>
          <a:xfrm>
            <a:off x="971600" y="1412776"/>
            <a:ext cx="6777317" cy="2736304"/>
          </a:xfrm>
        </p:spPr>
        <p:txBody>
          <a:bodyPr>
            <a:normAutofit/>
          </a:bodyPr>
          <a:lstStyle/>
          <a:p>
            <a:pPr marL="68580" indent="0">
              <a:buNone/>
            </a:pPr>
            <a:r>
              <a:rPr lang="en-GB" sz="1400" dirty="0" smtClean="0"/>
              <a:t>For my scene I make use of two different types of Vertex  Manipulation:</a:t>
            </a:r>
          </a:p>
          <a:p>
            <a:r>
              <a:rPr lang="en-GB" sz="1400" dirty="0" smtClean="0"/>
              <a:t>Ocean </a:t>
            </a:r>
            <a:r>
              <a:rPr lang="en-GB" sz="1400" dirty="0" err="1" smtClean="0"/>
              <a:t>Shader</a:t>
            </a:r>
            <a:endParaRPr lang="en-GB" sz="1400" dirty="0" smtClean="0"/>
          </a:p>
          <a:p>
            <a:r>
              <a:rPr lang="en-GB" sz="1400" dirty="0" smtClean="0"/>
              <a:t>Terrain Generation</a:t>
            </a:r>
          </a:p>
          <a:p>
            <a:pPr marL="68580" indent="0">
              <a:buNone/>
            </a:pPr>
            <a:endParaRPr lang="en-GB" sz="1400" dirty="0" smtClean="0"/>
          </a:p>
          <a:p>
            <a:pPr marL="68580" indent="0">
              <a:buNone/>
            </a:pPr>
            <a:r>
              <a:rPr lang="en-GB" sz="1400" b="1" u="sng" dirty="0" smtClean="0"/>
              <a:t>Ocean</a:t>
            </a:r>
            <a:endParaRPr lang="en-GB" sz="1400" b="1" u="sng" dirty="0"/>
          </a:p>
          <a:p>
            <a:pPr marL="68580" indent="0">
              <a:buNone/>
            </a:pPr>
            <a:r>
              <a:rPr lang="en-GB" sz="1400" dirty="0" smtClean="0"/>
              <a:t>The first involves taking a plane/model and manipulating its vertexes by moving them based on values generated by a cosine wave.  </a:t>
            </a:r>
            <a:endParaRPr lang="en-GB" sz="1400" dirty="0" smtClean="0"/>
          </a:p>
          <a:p>
            <a:r>
              <a:rPr lang="en-GB" sz="1400" dirty="0"/>
              <a:t>//offset position based on sine wave</a:t>
            </a:r>
          </a:p>
          <a:p>
            <a:r>
              <a:rPr lang="en-GB" sz="1400" dirty="0"/>
              <a:t>    </a:t>
            </a:r>
            <a:r>
              <a:rPr lang="en-GB" sz="1400" dirty="0" err="1"/>
              <a:t>input.position.y</a:t>
            </a:r>
            <a:r>
              <a:rPr lang="en-GB" sz="1400" dirty="0"/>
              <a:t> += </a:t>
            </a:r>
            <a:r>
              <a:rPr lang="en-GB" sz="1400" dirty="0" err="1"/>
              <a:t>waveHeight</a:t>
            </a:r>
            <a:r>
              <a:rPr lang="en-GB" sz="1400" dirty="0"/>
              <a:t>*sin(</a:t>
            </a:r>
            <a:r>
              <a:rPr lang="en-GB" sz="1400" dirty="0" err="1"/>
              <a:t>input.position.x</a:t>
            </a:r>
            <a:r>
              <a:rPr lang="en-GB" sz="1400" dirty="0"/>
              <a:t> + time);</a:t>
            </a:r>
          </a:p>
          <a:p>
            <a:pPr marL="68580" indent="0">
              <a:buNone/>
            </a:pPr>
            <a:endParaRPr lang="en-GB" sz="1400" dirty="0" smtClean="0"/>
          </a:p>
          <a:p>
            <a:pPr marL="68580" indent="0">
              <a:buNone/>
            </a:pPr>
            <a:endParaRPr lang="en-GB" dirty="0" smtClean="0"/>
          </a:p>
          <a:p>
            <a:pPr marL="68580" indent="0">
              <a:buNone/>
            </a:pPr>
            <a:endParaRPr lang="en-GB" dirty="0"/>
          </a:p>
          <a:p>
            <a:pPr marL="68580" indent="0">
              <a:buNone/>
            </a:pPr>
            <a:endParaRPr lang="en-GB" dirty="0" smtClean="0"/>
          </a:p>
          <a:p>
            <a:pPr marL="6858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789040"/>
            <a:ext cx="7200800" cy="2564904"/>
          </a:xfrm>
          <a:prstGeom prst="rect">
            <a:avLst/>
          </a:prstGeom>
        </p:spPr>
      </p:pic>
    </p:spTree>
    <p:extLst>
      <p:ext uri="{BB962C8B-B14F-4D97-AF65-F5344CB8AC3E}">
        <p14:creationId xmlns:p14="http://schemas.microsoft.com/office/powerpoint/2010/main" val="94702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08720"/>
            <a:ext cx="6777317" cy="3508977"/>
          </a:xfrm>
        </p:spPr>
        <p:txBody>
          <a:bodyPr/>
          <a:lstStyle/>
          <a:p>
            <a:pPr marL="68580" indent="0">
              <a:buNone/>
            </a:pPr>
            <a:r>
              <a:rPr lang="en-GB" sz="1200" b="1" u="sng" dirty="0" smtClean="0"/>
              <a:t>Terrain Generator</a:t>
            </a:r>
          </a:p>
          <a:p>
            <a:pPr marL="68580" indent="0">
              <a:buNone/>
            </a:pPr>
            <a:endParaRPr lang="en-GB" sz="1200" b="1" u="sng" dirty="0" smtClean="0"/>
          </a:p>
          <a:p>
            <a:pPr marL="68580" indent="0">
              <a:buNone/>
            </a:pPr>
            <a:r>
              <a:rPr lang="en-GB" sz="1200" dirty="0" smtClean="0"/>
              <a:t>The Terrain Generator uses a </a:t>
            </a:r>
            <a:r>
              <a:rPr lang="en-GB" sz="1200" dirty="0" err="1" smtClean="0"/>
              <a:t>Heightmap</a:t>
            </a:r>
            <a:r>
              <a:rPr lang="en-GB" sz="1200" dirty="0" smtClean="0"/>
              <a:t> to determine the location of the vertexes when generating a plane, each pixel in the original image represents a quad in DirectX, and the lighter the colour the higher the position</a:t>
            </a:r>
            <a:r>
              <a:rPr lang="en-GB" sz="1200" dirty="0" smtClean="0"/>
              <a:t>.</a:t>
            </a:r>
          </a:p>
          <a:p>
            <a:pPr marL="68580" indent="0">
              <a:buNone/>
            </a:pPr>
            <a:endParaRPr lang="en-GB" sz="1200" dirty="0"/>
          </a:p>
          <a:p>
            <a:r>
              <a:rPr lang="en-GB" sz="1200" dirty="0"/>
              <a:t>// Sample the pixel </a:t>
            </a:r>
            <a:r>
              <a:rPr lang="en-GB" sz="1200" dirty="0" err="1"/>
              <a:t>color</a:t>
            </a:r>
            <a:r>
              <a:rPr lang="en-GB" sz="1200" dirty="0"/>
              <a:t> from the texture using the sampler at this texture coordinate location.</a:t>
            </a:r>
          </a:p>
          <a:p>
            <a:r>
              <a:rPr lang="en-GB" sz="1200" dirty="0"/>
              <a:t>    </a:t>
            </a:r>
            <a:r>
              <a:rPr lang="en-GB" sz="1200" dirty="0" err="1"/>
              <a:t>textureColor</a:t>
            </a:r>
            <a:r>
              <a:rPr lang="en-GB" sz="1200" dirty="0"/>
              <a:t> = </a:t>
            </a:r>
            <a:r>
              <a:rPr lang="en-GB" sz="1200" dirty="0" err="1"/>
              <a:t>shaderTexture.Sample</a:t>
            </a:r>
            <a:r>
              <a:rPr lang="en-GB" sz="1200" dirty="0"/>
              <a:t>(</a:t>
            </a:r>
            <a:r>
              <a:rPr lang="en-GB" sz="1200" dirty="0" err="1"/>
              <a:t>SampleType</a:t>
            </a:r>
            <a:r>
              <a:rPr lang="en-GB" sz="1200" dirty="0"/>
              <a:t>, </a:t>
            </a:r>
            <a:r>
              <a:rPr lang="en-GB" sz="1200" dirty="0" err="1"/>
              <a:t>input.tex</a:t>
            </a:r>
            <a:r>
              <a:rPr lang="en-GB" sz="1200" dirty="0"/>
              <a:t>);</a:t>
            </a:r>
          </a:p>
          <a:p>
            <a:pPr marL="68580" indent="0">
              <a:buNone/>
            </a:pPr>
            <a:endParaRPr lang="en-GB"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996952"/>
            <a:ext cx="7200800" cy="3428158"/>
          </a:xfrm>
          <a:prstGeom prst="rect">
            <a:avLst/>
          </a:prstGeom>
        </p:spPr>
      </p:pic>
    </p:spTree>
    <p:extLst>
      <p:ext uri="{BB962C8B-B14F-4D97-AF65-F5344CB8AC3E}">
        <p14:creationId xmlns:p14="http://schemas.microsoft.com/office/powerpoint/2010/main" val="5487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836712"/>
            <a:ext cx="7024744" cy="829896"/>
          </a:xfrm>
        </p:spPr>
        <p:txBody>
          <a:bodyPr/>
          <a:lstStyle/>
          <a:p>
            <a:r>
              <a:rPr lang="en-GB" dirty="0" smtClean="0"/>
              <a:t>2. </a:t>
            </a:r>
            <a:r>
              <a:rPr lang="en-GB" dirty="0" err="1" smtClean="0"/>
              <a:t>Shaders</a:t>
            </a:r>
            <a:endParaRPr lang="en-GB" dirty="0"/>
          </a:p>
        </p:txBody>
      </p:sp>
      <p:sp>
        <p:nvSpPr>
          <p:cNvPr id="3" name="Content Placeholder 2"/>
          <p:cNvSpPr>
            <a:spLocks noGrp="1"/>
          </p:cNvSpPr>
          <p:nvPr>
            <p:ph idx="1"/>
          </p:nvPr>
        </p:nvSpPr>
        <p:spPr>
          <a:xfrm>
            <a:off x="1043608" y="1772816"/>
            <a:ext cx="6777317" cy="648072"/>
          </a:xfrm>
        </p:spPr>
        <p:txBody>
          <a:bodyPr>
            <a:normAutofit/>
          </a:bodyPr>
          <a:lstStyle/>
          <a:p>
            <a:pPr marL="68580" indent="0">
              <a:buNone/>
            </a:pPr>
            <a:r>
              <a:rPr lang="en-GB" sz="1400" dirty="0" smtClean="0"/>
              <a:t>For the Scene I implemented several different </a:t>
            </a:r>
            <a:r>
              <a:rPr lang="en-GB" sz="1400" dirty="0" err="1" smtClean="0"/>
              <a:t>shaders</a:t>
            </a:r>
            <a:r>
              <a:rPr lang="en-GB" sz="1400" dirty="0" smtClean="0"/>
              <a:t> to show off all the various abilities of DirectX</a:t>
            </a:r>
          </a:p>
          <a:p>
            <a:endParaRPr lang="en-GB" sz="1400" dirty="0"/>
          </a:p>
          <a:p>
            <a:pPr marL="68580" indent="0">
              <a:buNone/>
            </a:pPr>
            <a:endParaRPr lang="en-GB"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717033"/>
            <a:ext cx="2952328" cy="2690824"/>
          </a:xfrm>
          <a:prstGeom prst="rect">
            <a:avLst/>
          </a:prstGeom>
        </p:spPr>
      </p:pic>
      <p:sp>
        <p:nvSpPr>
          <p:cNvPr id="5" name="TextBox 4"/>
          <p:cNvSpPr txBox="1"/>
          <p:nvPr/>
        </p:nvSpPr>
        <p:spPr>
          <a:xfrm>
            <a:off x="1094791" y="2458487"/>
            <a:ext cx="3312368" cy="1508105"/>
          </a:xfrm>
          <a:prstGeom prst="rect">
            <a:avLst/>
          </a:prstGeom>
          <a:noFill/>
        </p:spPr>
        <p:txBody>
          <a:bodyPr wrap="square" rtlCol="0">
            <a:spAutoFit/>
          </a:bodyPr>
          <a:lstStyle/>
          <a:p>
            <a:pPr marL="68580" indent="0">
              <a:buNone/>
            </a:pPr>
            <a:r>
              <a:rPr lang="en-GB" sz="1400" b="1" u="sng" dirty="0" err="1" smtClean="0"/>
              <a:t>Bumpmap</a:t>
            </a:r>
            <a:endParaRPr lang="en-GB" sz="1400" b="1" u="sng" dirty="0" smtClean="0"/>
          </a:p>
          <a:p>
            <a:pPr marL="68580" indent="0">
              <a:buNone/>
            </a:pPr>
            <a:r>
              <a:rPr lang="en-GB" sz="1200" dirty="0" smtClean="0"/>
              <a:t>The </a:t>
            </a:r>
            <a:r>
              <a:rPr lang="en-GB" sz="1200" dirty="0" err="1" smtClean="0"/>
              <a:t>Bumpmap</a:t>
            </a:r>
            <a:r>
              <a:rPr lang="en-GB" sz="1200" dirty="0" smtClean="0"/>
              <a:t> </a:t>
            </a:r>
            <a:r>
              <a:rPr lang="en-GB" sz="1200" dirty="0" err="1" smtClean="0"/>
              <a:t>shader</a:t>
            </a:r>
            <a:r>
              <a:rPr lang="en-GB" sz="1200" dirty="0" smtClean="0"/>
              <a:t> takes in two textures and uses the second to determine how the light affects it, this gives the impression that the object isn't flat.</a:t>
            </a:r>
          </a:p>
          <a:p>
            <a:endParaRPr lang="en-GB" dirty="0"/>
          </a:p>
        </p:txBody>
      </p:sp>
      <p:sp>
        <p:nvSpPr>
          <p:cNvPr id="6" name="TextBox 5"/>
          <p:cNvSpPr txBox="1"/>
          <p:nvPr/>
        </p:nvSpPr>
        <p:spPr>
          <a:xfrm>
            <a:off x="4788024" y="2458487"/>
            <a:ext cx="3024336" cy="1431161"/>
          </a:xfrm>
          <a:prstGeom prst="rect">
            <a:avLst/>
          </a:prstGeom>
          <a:noFill/>
        </p:spPr>
        <p:txBody>
          <a:bodyPr wrap="square" rtlCol="0">
            <a:spAutoFit/>
          </a:bodyPr>
          <a:lstStyle/>
          <a:p>
            <a:r>
              <a:rPr lang="en-GB" sz="1400" b="1" u="sng" dirty="0" smtClean="0"/>
              <a:t>Fire</a:t>
            </a:r>
          </a:p>
          <a:p>
            <a:r>
              <a:rPr lang="en-GB" sz="1100" dirty="0" smtClean="0"/>
              <a:t>The Fire </a:t>
            </a:r>
            <a:r>
              <a:rPr lang="en-GB" sz="1100" dirty="0" err="1" smtClean="0"/>
              <a:t>Shader</a:t>
            </a:r>
            <a:r>
              <a:rPr lang="en-GB" sz="1100" dirty="0" smtClean="0"/>
              <a:t> takes in 3 textures and uses them to create the illusion of fire, the first one is used to move the fire, the second is the actual texture, and the third determines the alpha of the texture.</a:t>
            </a:r>
          </a:p>
          <a:p>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717033"/>
            <a:ext cx="3024336" cy="2690824"/>
          </a:xfrm>
          <a:prstGeom prst="rect">
            <a:avLst/>
          </a:prstGeom>
        </p:spPr>
      </p:pic>
    </p:spTree>
    <p:extLst>
      <p:ext uri="{BB962C8B-B14F-4D97-AF65-F5344CB8AC3E}">
        <p14:creationId xmlns:p14="http://schemas.microsoft.com/office/powerpoint/2010/main" val="3346084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011" y="836712"/>
            <a:ext cx="3221949" cy="1656184"/>
          </a:xfrm>
        </p:spPr>
        <p:txBody>
          <a:bodyPr>
            <a:noAutofit/>
          </a:bodyPr>
          <a:lstStyle/>
          <a:p>
            <a:pPr marL="68580" indent="0">
              <a:buNone/>
            </a:pPr>
            <a:r>
              <a:rPr lang="en-GB" sz="1400" b="1" u="sng" dirty="0" smtClean="0"/>
              <a:t>Fog </a:t>
            </a:r>
          </a:p>
          <a:p>
            <a:pPr marL="68580" indent="0">
              <a:buNone/>
            </a:pPr>
            <a:r>
              <a:rPr lang="en-GB" sz="1400" dirty="0" smtClean="0"/>
              <a:t>The Fog </a:t>
            </a:r>
            <a:r>
              <a:rPr lang="en-GB" sz="1400" dirty="0" err="1" smtClean="0"/>
              <a:t>shader</a:t>
            </a:r>
            <a:r>
              <a:rPr lang="en-GB" sz="1400" dirty="0" smtClean="0"/>
              <a:t> takes in the model’s position and the cameras position and uses them to determine the distance between them, and then use it to affect how clear the texture is.</a:t>
            </a:r>
            <a:endParaRPr lang="en-GB"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862" y="2924944"/>
            <a:ext cx="2978089" cy="2592288"/>
          </a:xfrm>
          <a:prstGeom prst="rect">
            <a:avLst/>
          </a:prstGeom>
        </p:spPr>
      </p:pic>
      <p:sp>
        <p:nvSpPr>
          <p:cNvPr id="6" name="TextBox 5"/>
          <p:cNvSpPr txBox="1"/>
          <p:nvPr/>
        </p:nvSpPr>
        <p:spPr>
          <a:xfrm>
            <a:off x="4716016" y="836712"/>
            <a:ext cx="3384376" cy="2031325"/>
          </a:xfrm>
          <a:prstGeom prst="rect">
            <a:avLst/>
          </a:prstGeom>
          <a:noFill/>
        </p:spPr>
        <p:txBody>
          <a:bodyPr wrap="square" rtlCol="0">
            <a:spAutoFit/>
          </a:bodyPr>
          <a:lstStyle/>
          <a:p>
            <a:r>
              <a:rPr lang="en-GB" sz="1400" b="1" u="sng" dirty="0" smtClean="0"/>
              <a:t>Refraction</a:t>
            </a:r>
          </a:p>
          <a:p>
            <a:r>
              <a:rPr lang="en-GB" sz="1400" dirty="0" smtClean="0"/>
              <a:t>The Refraction </a:t>
            </a:r>
            <a:r>
              <a:rPr lang="en-GB" sz="1400" dirty="0" err="1" smtClean="0"/>
              <a:t>Shader</a:t>
            </a:r>
            <a:r>
              <a:rPr lang="en-GB" sz="1400" dirty="0" smtClean="0"/>
              <a:t> is used to simulate small bodies of water as it takes objects rendered in the “render refraction to Texture” function and distorts them using a moving transparent texture that gives the impression that your looking at water.</a:t>
            </a:r>
            <a:endParaRPr lang="en-GB" sz="1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929897"/>
            <a:ext cx="3384376" cy="2587335"/>
          </a:xfrm>
          <a:prstGeom prst="rect">
            <a:avLst/>
          </a:prstGeom>
        </p:spPr>
      </p:pic>
    </p:spTree>
    <p:extLst>
      <p:ext uri="{BB962C8B-B14F-4D97-AF65-F5344CB8AC3E}">
        <p14:creationId xmlns:p14="http://schemas.microsoft.com/office/powerpoint/2010/main" val="2881652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08720"/>
            <a:ext cx="7024744" cy="685880"/>
          </a:xfrm>
        </p:spPr>
        <p:txBody>
          <a:bodyPr>
            <a:normAutofit fontScale="90000"/>
          </a:bodyPr>
          <a:lstStyle/>
          <a:p>
            <a:r>
              <a:rPr lang="en-GB" dirty="0" err="1" smtClean="0"/>
              <a:t>Billboarding</a:t>
            </a:r>
            <a:endParaRPr lang="en-GB" dirty="0"/>
          </a:p>
        </p:txBody>
      </p:sp>
      <p:sp>
        <p:nvSpPr>
          <p:cNvPr id="3" name="Content Placeholder 2"/>
          <p:cNvSpPr>
            <a:spLocks noGrp="1"/>
          </p:cNvSpPr>
          <p:nvPr>
            <p:ph idx="1"/>
          </p:nvPr>
        </p:nvSpPr>
        <p:spPr>
          <a:xfrm>
            <a:off x="971600" y="1916832"/>
            <a:ext cx="6777317" cy="3508977"/>
          </a:xfrm>
        </p:spPr>
        <p:txBody>
          <a:bodyPr/>
          <a:lstStyle/>
          <a:p>
            <a:pPr marL="68580" indent="0">
              <a:buNone/>
            </a:pPr>
            <a:r>
              <a:rPr lang="en-GB" sz="1400" dirty="0" err="1" smtClean="0">
                <a:latin typeface="Times New Roman" panose="02020603050405020304" pitchFamily="18" charset="0"/>
                <a:cs typeface="Times New Roman" panose="02020603050405020304" pitchFamily="18" charset="0"/>
              </a:rPr>
              <a:t>Billboarding</a:t>
            </a:r>
            <a:r>
              <a:rPr lang="en-GB" sz="1400" dirty="0" smtClean="0">
                <a:latin typeface="Times New Roman" panose="02020603050405020304" pitchFamily="18" charset="0"/>
                <a:cs typeface="Times New Roman" panose="02020603050405020304" pitchFamily="18" charset="0"/>
              </a:rPr>
              <a:t> is a function that takes the position of the camera and the position of the model to determine the angle and then rotate the model to face the camera, this is useful for 2D objects as it gives the impression that they’re 3D, this was used in games like doom to allow them to have 2D objects in a 3D scene</a:t>
            </a:r>
            <a:r>
              <a:rPr lang="en-GB" sz="1400" dirty="0" smtClean="0">
                <a:latin typeface="Times New Roman" panose="02020603050405020304" pitchFamily="18" charset="0"/>
                <a:cs typeface="Times New Roman" panose="02020603050405020304" pitchFamily="18" charset="0"/>
              </a:rPr>
              <a:t>.</a:t>
            </a:r>
          </a:p>
          <a:p>
            <a:r>
              <a:rPr lang="en-GB" sz="1100" dirty="0"/>
              <a:t>/ Calculate the rotation that needs to be applied to the billboard model to face the current camera position using the arc tangent function.</a:t>
            </a:r>
          </a:p>
          <a:p>
            <a:r>
              <a:rPr lang="en-GB" sz="1100" dirty="0"/>
              <a:t>angle = atan2(</a:t>
            </a:r>
            <a:r>
              <a:rPr lang="en-GB" sz="1100" dirty="0" err="1"/>
              <a:t>modelPosition.x</a:t>
            </a:r>
            <a:r>
              <a:rPr lang="en-GB" sz="1100" dirty="0"/>
              <a:t> - </a:t>
            </a:r>
            <a:r>
              <a:rPr lang="en-GB" sz="1100" dirty="0" err="1"/>
              <a:t>cameraPosition.x</a:t>
            </a:r>
            <a:r>
              <a:rPr lang="en-GB" sz="1100" dirty="0"/>
              <a:t>, </a:t>
            </a:r>
            <a:r>
              <a:rPr lang="en-GB" sz="1100" dirty="0" err="1"/>
              <a:t>modelPosition.z</a:t>
            </a:r>
            <a:r>
              <a:rPr lang="en-GB" sz="1100" dirty="0"/>
              <a:t> - </a:t>
            </a:r>
            <a:r>
              <a:rPr lang="en-GB" sz="1100" dirty="0" err="1"/>
              <a:t>cameraPosition.z</a:t>
            </a:r>
            <a:r>
              <a:rPr lang="en-GB" sz="1100" dirty="0"/>
              <a:t>) * (180.0 / D3DX_PI</a:t>
            </a:r>
            <a:r>
              <a:rPr lang="en-GB" sz="1100" dirty="0" smtClean="0"/>
              <a:t>);</a:t>
            </a:r>
            <a:endParaRPr lang="en-GB" sz="1200" dirty="0" smtClean="0"/>
          </a:p>
          <a:p>
            <a:r>
              <a:rPr lang="en-GB" sz="1400" dirty="0" smtClean="0">
                <a:latin typeface="Times New Roman" panose="02020603050405020304" pitchFamily="18" charset="0"/>
                <a:cs typeface="Times New Roman" panose="02020603050405020304" pitchFamily="18" charset="0"/>
              </a:rPr>
              <a:t>I have used this on my Particles and fire </a:t>
            </a:r>
            <a:r>
              <a:rPr lang="en-GB" sz="1400" dirty="0" err="1" smtClean="0">
                <a:latin typeface="Times New Roman" panose="02020603050405020304" pitchFamily="18" charset="0"/>
                <a:cs typeface="Times New Roman" panose="02020603050405020304" pitchFamily="18" charset="0"/>
              </a:rPr>
              <a:t>shader</a:t>
            </a:r>
            <a:r>
              <a:rPr lang="en-GB" sz="1400" dirty="0" smtClean="0">
                <a:latin typeface="Times New Roman" panose="02020603050405020304" pitchFamily="18" charset="0"/>
                <a:cs typeface="Times New Roman" panose="02020603050405020304" pitchFamily="18" charset="0"/>
              </a:rPr>
              <a:t> to give the impression that they are 3D and always face the camera (even their reflections).</a:t>
            </a:r>
          </a:p>
          <a:p>
            <a:endParaRPr lang="en-GB" sz="1200" dirty="0"/>
          </a:p>
          <a:p>
            <a:endParaRPr lang="en-GB" sz="1400" dirty="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9712" y="4149080"/>
            <a:ext cx="5148064" cy="2281436"/>
          </a:xfrm>
          <a:prstGeom prst="rect">
            <a:avLst/>
          </a:prstGeom>
        </p:spPr>
      </p:pic>
    </p:spTree>
    <p:extLst>
      <p:ext uri="{BB962C8B-B14F-4D97-AF65-F5344CB8AC3E}">
        <p14:creationId xmlns:p14="http://schemas.microsoft.com/office/powerpoint/2010/main" val="1863472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80728"/>
            <a:ext cx="7024744" cy="685880"/>
          </a:xfrm>
        </p:spPr>
        <p:txBody>
          <a:bodyPr>
            <a:normAutofit fontScale="90000"/>
          </a:bodyPr>
          <a:lstStyle/>
          <a:p>
            <a:r>
              <a:rPr lang="en-GB" dirty="0" smtClean="0"/>
              <a:t>Conclusion</a:t>
            </a:r>
            <a:endParaRPr lang="en-GB" dirty="0"/>
          </a:p>
        </p:txBody>
      </p:sp>
      <p:sp>
        <p:nvSpPr>
          <p:cNvPr id="3" name="Content Placeholder 2"/>
          <p:cNvSpPr>
            <a:spLocks noGrp="1"/>
          </p:cNvSpPr>
          <p:nvPr>
            <p:ph idx="1"/>
          </p:nvPr>
        </p:nvSpPr>
        <p:spPr>
          <a:xfrm>
            <a:off x="1043607" y="3140968"/>
            <a:ext cx="6777317" cy="3051701"/>
          </a:xfrm>
        </p:spPr>
        <p:txBody>
          <a:bodyPr>
            <a:normAutofit fontScale="92500" lnSpcReduction="20000"/>
          </a:bodyPr>
          <a:lstStyle/>
          <a:p>
            <a:pPr marL="68580" indent="0">
              <a:buNone/>
            </a:pPr>
            <a:endParaRPr lang="en-GB" dirty="0"/>
          </a:p>
          <a:p>
            <a:pPr marL="68580" indent="0">
              <a:buNone/>
            </a:pPr>
            <a:r>
              <a:rPr lang="en-GB" sz="1400" dirty="0" smtClean="0"/>
              <a:t>In conclusion creating this scene has been one of the most complicated and frustrating things I’ve ever worked on, that said seeing the final product does make it worth it as it is also one of the best looking things I’ve ever coded and the knowledge I’ve gained during this term with be invaluable to my future as a game developer.</a:t>
            </a:r>
          </a:p>
          <a:p>
            <a:pPr marL="68580" indent="0">
              <a:buNone/>
            </a:pPr>
            <a:endParaRPr lang="en-GB" sz="1400" dirty="0"/>
          </a:p>
          <a:p>
            <a:pPr marL="68580" indent="0">
              <a:buNone/>
            </a:pPr>
            <a:r>
              <a:rPr lang="en-GB" sz="1400" dirty="0" smtClean="0"/>
              <a:t>In reflection while its has been a stressful module it is also been one of the most influential and will stay with/haunt me for years to come. </a:t>
            </a:r>
          </a:p>
          <a:p>
            <a:pPr marL="68580" indent="0">
              <a:buNone/>
            </a:pPr>
            <a:endParaRPr lang="en-GB" sz="1400" dirty="0"/>
          </a:p>
          <a:p>
            <a:pPr marL="68580" indent="0">
              <a:buNone/>
            </a:pPr>
            <a:r>
              <a:rPr lang="en-GB" sz="1400" dirty="0" smtClean="0"/>
              <a:t>If I was to do this module again, I wouldn’t change much, except for maybe spend more time on implementing more features e.g. Shadow mapping. As well as improving my lighting and ocean to look more realistic, and incorporate more features such as post processing and multiple textures on my terrain. </a:t>
            </a:r>
          </a:p>
          <a:p>
            <a:pPr marL="68580" indent="0">
              <a:buNone/>
            </a:pPr>
            <a:r>
              <a:rPr lang="en-GB" sz="1400" dirty="0" smtClean="0"/>
              <a:t>But due to a lack of time I was unable to implement them successfully.</a:t>
            </a:r>
            <a:endParaRPr lang="en-GB"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628800"/>
            <a:ext cx="3086055" cy="1800199"/>
          </a:xfrm>
          <a:prstGeom prst="rect">
            <a:avLst/>
          </a:prstGeom>
        </p:spPr>
      </p:pic>
    </p:spTree>
    <p:extLst>
      <p:ext uri="{BB962C8B-B14F-4D97-AF65-F5344CB8AC3E}">
        <p14:creationId xmlns:p14="http://schemas.microsoft.com/office/powerpoint/2010/main" val="317481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153</TotalTime>
  <Words>705</Words>
  <Application>Microsoft Office PowerPoint</Application>
  <PresentationFormat>On-screen Show (4:3)</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Austin</vt:lpstr>
      <vt:lpstr>DirectX Coursework Presentation</vt:lpstr>
      <vt:lpstr>Intro</vt:lpstr>
      <vt:lpstr>Components</vt:lpstr>
      <vt:lpstr>1. Vertex Manipulation</vt:lpstr>
      <vt:lpstr>PowerPoint Presentation</vt:lpstr>
      <vt:lpstr>2. Shaders</vt:lpstr>
      <vt:lpstr>PowerPoint Presentation</vt:lpstr>
      <vt:lpstr>Billboarding</vt:lpstr>
      <vt:lpstr>Conclusion</vt:lpstr>
      <vt:lpstr>And Finally….</vt:lpstr>
      <vt:lpstr>Refrences</vt:lpstr>
    </vt:vector>
  </TitlesOfParts>
  <Company>UAD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DirectX Coursework Presentation</dc:title>
  <dc:creator>LITTLE, MICHAEL</dc:creator>
  <cp:lastModifiedBy>LITTLE, MICHAEL</cp:lastModifiedBy>
  <cp:revision>18</cp:revision>
  <dcterms:created xsi:type="dcterms:W3CDTF">2014-01-12T14:42:33Z</dcterms:created>
  <dcterms:modified xsi:type="dcterms:W3CDTF">2014-01-13T10:18:20Z</dcterms:modified>
</cp:coreProperties>
</file>