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1" r:id="rId4"/>
    <p:sldId id="264" r:id="rId5"/>
    <p:sldId id="265" r:id="rId6"/>
    <p:sldId id="262" r:id="rId7"/>
    <p:sldId id="263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D14A-446B-4FF3-AD22-1498C80816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7717B-61E0-4640-9884-02B774E0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7717B-61E0-4640-9884-02B774E078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8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192D37-0A7B-4847-A47C-C4A9F134937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8AA-F39F-B0C1-6603-CA0D570E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8" y="2958316"/>
            <a:ext cx="10058400" cy="896112"/>
          </a:xfrm>
        </p:spPr>
        <p:txBody>
          <a:bodyPr>
            <a:normAutofit/>
          </a:bodyPr>
          <a:lstStyle/>
          <a:p>
            <a:pPr algn="ctr"/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 – CLUSTER REŠENJA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2CD470-D06C-F065-EA8C-BAA0B711C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3967828"/>
            <a:ext cx="10058400" cy="1143000"/>
          </a:xfrm>
        </p:spPr>
        <p:txBody>
          <a:bodyPr/>
          <a:lstStyle/>
          <a:p>
            <a:pPr algn="ctr"/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</a:p>
          <a:p>
            <a:pPr algn="ctr"/>
            <a:r>
              <a:rPr lang="sr-Latn-R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Seminarski rad III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8A75F-6901-C82D-5D68-433EFD29FD0E}"/>
              </a:ext>
            </a:extLst>
          </p:cNvPr>
          <p:cNvSpPr txBox="1"/>
          <p:nvPr/>
        </p:nvSpPr>
        <p:spPr>
          <a:xfrm>
            <a:off x="962525" y="5511498"/>
            <a:ext cx="1026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Student:                                                                                     Mentor: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Marijana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Cvetković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br. ind. 1431                                           Doc.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Aleksandar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Stanimirović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D902-ABF0-8FE1-681F-52E151C5B3DB}"/>
              </a:ext>
            </a:extLst>
          </p:cNvPr>
          <p:cNvSpPr txBox="1"/>
          <p:nvPr/>
        </p:nvSpPr>
        <p:spPr>
          <a:xfrm>
            <a:off x="2839451" y="753673"/>
            <a:ext cx="651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 descr="Elektronski fakultet u Nisu">
            <a:extLst>
              <a:ext uri="{FF2B5EF4-FFF2-40B4-BE49-F238E27FC236}">
                <a16:creationId xmlns:a16="http://schemas.microsoft.com/office/drawing/2014/main" id="{2ECD1B14-D0EA-49E1-BF31-15000FD1D1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930" y="475565"/>
            <a:ext cx="1489464" cy="1488412"/>
          </a:xfrm>
          <a:prstGeom prst="ellipse">
            <a:avLst/>
          </a:prstGeom>
        </p:spPr>
      </p:pic>
      <p:pic>
        <p:nvPicPr>
          <p:cNvPr id="8" name="image2.png" descr="Univerzitet u Nisu">
            <a:extLst>
              <a:ext uri="{FF2B5EF4-FFF2-40B4-BE49-F238E27FC236}">
                <a16:creationId xmlns:a16="http://schemas.microsoft.com/office/drawing/2014/main" id="{A6122C57-897E-FC40-8ABC-62955D0B997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606" y="471132"/>
            <a:ext cx="1497846" cy="1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8839-76D4-EAB2-591D-80911BA1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dodavanje čvora u postojeći klaster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E5AA-D8FB-E97F-B982-D09F7332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Instaliranje Cassandre na svim čvorovima, bez pokretanja.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svojstva u datoteci cassandra-topology.properties ili cassandra-rackdc.properties.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svojstva u datoteci cassandra.yaml (auto_bootstrap, cluster_name, listen_address/broadcast_address, endpoint_snitch, num_tokens, allocate_tokens_for_local_replication_factor, seed_provider)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bootstrap čvorova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da li je čvor potpuno pokrenut uz pomoć nodetool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nodetool cleanup na svakom od čvorova da bi se uklonili ključevi koji više ne pripadaju tim čvorovima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EE0A-D0F3-67C5-7395-53259A04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zamena čvora (aktivnog čvora)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89621-8572-DB18-1E43-6982EA4D12B3}"/>
              </a:ext>
            </a:extLst>
          </p:cNvPr>
          <p:cNvSpPr txBox="1"/>
          <p:nvPr/>
        </p:nvSpPr>
        <p:spPr>
          <a:xfrm>
            <a:off x="1051560" y="1923982"/>
            <a:ext cx="1005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r-Latn-RS" sz="1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dodavanja čvora, a onda povlačenja starog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mora se prvo priprmiti i pokrenuti zamenski čvor, integrirati ga u klaster, a zatim poništiti stari čvor. Procedura je sledeća: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2C01-B1D7-211D-92D7-8931A5F10243}"/>
              </a:ext>
            </a:extLst>
          </p:cNvPr>
          <p:cNvSpPr txBox="1"/>
          <p:nvPr/>
        </p:nvSpPr>
        <p:spPr>
          <a:xfrm>
            <a:off x="1394460" y="2447202"/>
            <a:ext cx="98145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Priprema i pokretanje zamenskog čvora.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Potvrda da je zamenski čvor živ (pokretanje nodetool ring ako se ne koristi vnodes ili pokretanje status nodetool ako se koristi vnodes) i status treba da pokaže nodetool ring:UP ili status nodetool:UN.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Treba znati ID domaćina originalnog čvora, za potrebe sledećeg koraka.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Korišćenjem ID hosta originalnog čvora, poništava se rad originalnog čvora iz klastera pomoću komande nodetool za dekomicioniranje.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Pokretanje nodetool čišćenje na svim ostalim čvorovima u istom centru podataka</a:t>
            </a:r>
            <a:r>
              <a:rPr lang="sr-Latn-R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F006A-4D9B-7206-137E-501B57C5C2CB}"/>
              </a:ext>
            </a:extLst>
          </p:cNvPr>
          <p:cNvSpPr txBox="1"/>
          <p:nvPr/>
        </p:nvSpPr>
        <p:spPr>
          <a:xfrm>
            <a:off x="1394460" y="4681332"/>
            <a:ext cx="10088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Zaustavljanje Cassandre a čvoru koji se treba zameniti.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Praćenje uputstva za zamenu mrtvog čvora koristeći IP adresu starog čvora za – Dcassandra.replace_address.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Uveriti se da se nivo doslednosti ONE ne koristi na ovom čvoru.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(4)   Uklanjanje čvora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2C86E-DAA0-A63C-B145-1F1C517136AA}"/>
              </a:ext>
            </a:extLst>
          </p:cNvPr>
          <p:cNvSpPr txBox="1"/>
          <p:nvPr/>
        </p:nvSpPr>
        <p:spPr>
          <a:xfrm>
            <a:off x="1051560" y="437355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korišćenja nodetool-a za zamenu pokrenutog čvora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procedura je: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74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230CF0-FB43-709D-9705-0AE6BDB2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zamena čvora (mrtvog čvora)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8F794-FE92-CBB1-08C3-446BD72E5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07" y="1978243"/>
            <a:ext cx="6389785" cy="14507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DBEF2-AF20-7EE0-296D-A92E64177AF6}"/>
              </a:ext>
            </a:extLst>
          </p:cNvPr>
          <p:cNvSpPr txBox="1"/>
          <p:nvPr/>
        </p:nvSpPr>
        <p:spPr>
          <a:xfrm>
            <a:off x="1097279" y="3520203"/>
            <a:ext cx="10058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Beleženje podešavanja centra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zamenskog čvora u mrežu i snimanje njegove IP adrese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je mrtvi čvor bio početni, menja se konfiguracija početnog čvora klastera na svakom čvoru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Uveravanje da novi čvor ispunjava sve preduslove i zatim se instalira Cassandra na novi čvor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Cassandra.yaml fajl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novog čvora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da li je uspešno pokrenut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0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F087-7695-0A8A-2EB7-2BF4585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uklanjanje čvora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9EB45-1269-720D-4127-DD59A448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16" y="1981200"/>
            <a:ext cx="7153167" cy="1590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3EB43-9177-DEC4-3527-43CA2A74250C}"/>
              </a:ext>
            </a:extLst>
          </p:cNvPr>
          <p:cNvSpPr txBox="1"/>
          <p:nvPr/>
        </p:nvSpPr>
        <p:spPr>
          <a:xfrm>
            <a:off x="1097280" y="3571557"/>
            <a:ext cx="10058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 je čvor podignut, pokreće se nodetool decommission. Ovo dodeljuje opsege za koje je čvor bio odgovoran drugim čvorovima i na odgovarajući način replicira podatke.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arenBoth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 čvor ne radi, bira se odgovarajuća opcija: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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Ako klaster koristi vnode, uklanja se čvor pomoću naredbe </a:t>
            </a:r>
            <a:r>
              <a:rPr lang="sr-Latn-R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nodetool removenode</a:t>
            </a: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 algn="just">
              <a:buFont typeface="Symbol" panose="05050102010706020507" pitchFamily="18" charset="2"/>
              <a:buChar char=""/>
            </a:pP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Ako klaster ne koristi vnode, pre pokretana komande </a:t>
            </a:r>
            <a:r>
              <a:rPr lang="sr-Latn-R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nodetool removenode</a:t>
            </a:r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, prilagođavaju se tokeni da ravnomerno rasporede podatke na preostale čvorove kako bi se izbeglo stvaranje vruće tačke.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r>
              <a:rPr lang="sr-Latn-R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 Ako removenode ne uspe, pokreće se nodetool assassinate. To je prisilno uklanjanje mrtvih čvorova bez ponovnog repliciranja podataka. To je poslednje sredstvo ako se ne može uspešno ukloniti nodetool removenode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230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5527-1095-FBC9-BD74-4D7D03A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Komunikacja čvorova u klasteru – Gossip protokol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82B3-9EA1-3956-C881-69318325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479280" cy="185758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ehnika interne komunikacije za čvorove u klasteru da razgovaraju jedni sa drugima.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fikasan, lagan, pouzdan inter-nodalni protokol emitovanja za širenje podataka. 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Decantralizovan je ’epidemijski’, tolentiran je na greške i protokol za međusobnu komunikaciju.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2BC25-BC6F-AFEA-F756-03759D07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" b="4695"/>
          <a:stretch/>
        </p:blipFill>
        <p:spPr bwMode="auto">
          <a:xfrm>
            <a:off x="7827530" y="2774527"/>
            <a:ext cx="3328150" cy="31563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F8EF8-6260-4979-80C6-FCF9054C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29000"/>
            <a:ext cx="6288154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9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259-D3CE-2C3E-0109-01A04823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Otkrivanje kvarova i oporavak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E445-C553-0932-8AEA-B653B081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Detekcija kvara je metod za lokalno određivanje na osnovu stanja ogovaranja i istorije da li je drugi čvor u sistemu u kvaru ili se vratio.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 ogovaranja prati stanje od drugih čvorova i direktno (čvorovi koji ga ogovraju direktno) i indirektno (čvorovi o kojima komuniciraju iz druge ruke, iz treće ruke i tako dalje).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Kvarovi čvorova mogu biti posledica različitih uzroka kao što su kvarovi na hardveru i prekidi mreže. Prekidi čvorova su često prolazni, ali mogu trajati duže vreme.</a:t>
            </a:r>
            <a:endParaRPr lang="sr-Latn-R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Mehanizmi za popravku postoje za oporavak propuštenih podataka, kao što su nagoveštena primopredaja i ručna popravka sa popravkom nodetool-a. Dužina prekida će odrediti koji mehanizam popravke se koristi da bi podaci bili dosledni.</a:t>
            </a:r>
            <a:endParaRPr lang="sr-Latn-R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A156-A43E-1BC5-D105-5492B0FA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Praktični deo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E776-6FAC-E0DA-7A0C-79FEAD423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t="20838" r="30758" b="20280"/>
          <a:stretch/>
        </p:blipFill>
        <p:spPr bwMode="auto">
          <a:xfrm>
            <a:off x="6347793" y="1874733"/>
            <a:ext cx="4099560" cy="2368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8B457FE-9E4A-778D-0F5B-B80E82B11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59" y="2185727"/>
            <a:ext cx="4386250" cy="69249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endpoint_snitch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SimpleSnitch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"seeds: 192.168.0.17„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listen_address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253.1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09A56D-2FBF-39F4-A69B-E16CAC94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59" y="3038212"/>
            <a:ext cx="4386250" cy="69249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endpoint_snitch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SimpleSnitch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"seeds: 192.168.0.17"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rgbClr val="0088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listen_address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0.17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DF888B7-A5B6-E00B-A05B-953E64E9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380362"/>
            <a:ext cx="9718042" cy="189282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Datacenter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datacenter1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=======================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 State=Normal/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Leaving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Joining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Moving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Owns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effective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Rack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0.17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235.79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fb1d89bb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cbe2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488f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b2e7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da145bd2dde7  rack1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192.168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253.1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176.01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KiB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472fd4f0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9bb3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48a3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a933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9c9b07f7a9f6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rack1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0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0B4E30-5D89-B916-D62C-40D66DA8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Praktični deo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EC7FBD-3030-C3C6-2799-D22F8F1D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892749"/>
            <a:ext cx="9525000" cy="189282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KEYSPACE 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OnlineMusicConcert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REPLICATION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'class'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SimpleStrategy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replication_factor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 text,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organizator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text,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sponsor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tip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PRIMARY KEY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14CF7D-0C25-51B4-4204-EEDE353C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4945487"/>
            <a:ext cx="9525000" cy="115416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|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organizator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|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sponzor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| tip 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----------+-----------+--------------+--------------+-----------+-----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122"/>
              <a:tabLst/>
            </a:pPr>
            <a:r>
              <a:rPr kumimoji="0" lang="sr-Latn-R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Moderna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Dobrodosli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|Grad Nis     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Bmw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|20-te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133</a:t>
            </a:r>
            <a:r>
              <a:rPr kumimoji="0" lang="sr-Latn-R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UvekZabava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provod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|Stark      |Pop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144</a:t>
            </a:r>
            <a:r>
              <a:rPr kumimoji="0" lang="sr-Latn-RS" altLang="en-US" sz="12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Nikad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bolje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Dobrodosli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 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Srednjoskolci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|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Restoran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In|Razno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17EA-BF6A-B2A4-5C56-44DD3365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973116"/>
            <a:ext cx="9525000" cy="78483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,opis,organizator,sponsor,tip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1200" dirty="0">
                <a:solidFill>
                  <a:srgbClr val="66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VALUES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'122',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’Moderna’,’Dobrodosli’,’Grad Nis’,’Bmw’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'20-te’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koncertID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,opis,organizator,sponsor,tip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sr-Latn-R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'133',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’UvekZabava’,’Dobar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provod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’,’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Anoo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’,’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Stark’,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FC07-1A2C-80DC-90B9-AE54B656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9614-7EA6-2CD9-4E9C-FA6193E7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Redudantnost podataka, balansiranje opterećenja, visoka dostupnost, nadzor i automatizacija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čvorova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čvorova, zamena čvorova (aktivnog/mrtvog), brisanje čvorova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čvorova – Gossip protokol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Otkrivanje kvarova i grešaka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Dobro poznavanje Cassandra baze podataka i njenih koncepata</a:t>
            </a:r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6FD1-5E11-E4A4-63DF-CF368E01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F91A-2BCD-9639-8E42-D4A4B42C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9840"/>
          </a:xfrm>
        </p:spPr>
        <p:txBody>
          <a:bodyPr/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Marijana Cvetković, br. ind. 1431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530-FD30-F166-6EEA-71B4E9B9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FC8F-A923-19C5-1B4B-D13102C1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baze podataka – funkcionisanje arhitekture klastera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rešenja kod Apache Cassandre baze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sa više čvorove (jedan/više centra podataka)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Zamena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Uklanjnje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među čvorovima – Gossip protokol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Praktična primena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0547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E823-C2E8-F649-19CE-6AA8A358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baze podataka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F5AA-FA33-07D3-8717-0056F905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kolekcija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kojima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pokrenutog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Grupisanje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kombinovanja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povezuju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Ponekad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možda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adekvatan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količinom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brojem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tada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Glavni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razlozi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klasterisanje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prednosti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dobija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redudantnost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balansiranje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opterećenja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dostupnost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kraju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nadzor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automatizacija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Redudansa podataka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Balansiranje opterećenja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Visoka dostupnost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Monitoring i automatizacija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r-Latn-RS" sz="1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5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9367-0031-FE58-A9BF-86BD707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klastera baze podaaka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CBAA-B334-0A11-2C58-738A802C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za grešku/visoku dostupnost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Ove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vrste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klastera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profitabilne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za one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korisnike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koji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potpunosti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zavise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od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svojih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računarskih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Na primer, e-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trgovina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veb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stranice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itd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visokih performansi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proizvodnja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računarskih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proširujućim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programima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dugotrajne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proračune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Ovakvu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raznolikost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obično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preferiraju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naučne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industrije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Osnovni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cilj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inteligentno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podeliti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opterećenje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za balansiranje opterećenja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služe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distribuciju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opterećenja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između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različitih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servera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Oni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nastoje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obezbede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povećan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kapacitet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mreže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konačno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povećavajući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performanse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ovoj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mreži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integrišu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svoje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čvorove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uz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pomoć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kojih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zahtevi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korisnika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podjednako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dele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čvorove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koji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učestvuju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zajedno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već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preusmerava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zahteve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podjednako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pojave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0E69-15BB-5CEB-D27A-8A05801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rešenja kod Apache Cassandra baze podataka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D964-883F-ABE9-6F7B-39C8D0A8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distribuirani sistem za upravljanje bazom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Rukovanje velikom količinom struktuiranih podataka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dostupnost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Arhitektura prstenastog tipa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Najamnja logička jedinica je čvor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CF20A-1F2A-E624-9FD4-2B52A222E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45734"/>
            <a:ext cx="3870960" cy="44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65FB-3451-48E6-1326-1973266F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8081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je komponenta koja sadrži jedan ili više cenatara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Najspoljni kontejner za skladištenje u bazi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Čvor – nezavistan (CPU, RAM, skladište)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Virtualni čvor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08FB7-13E7-3521-0BF8-40163282B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1" t="19145" r="27864" b="13086"/>
          <a:stretch/>
        </p:blipFill>
        <p:spPr bwMode="auto">
          <a:xfrm>
            <a:off x="1066800" y="2218848"/>
            <a:ext cx="4236720" cy="3619766"/>
          </a:xfrm>
          <a:prstGeom prst="round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C9507-2BCD-6AFF-71C8-65D52370F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3" t="25622" r="18950" b="15422"/>
          <a:stretch/>
        </p:blipFill>
        <p:spPr bwMode="auto">
          <a:xfrm>
            <a:off x="6096000" y="2592494"/>
            <a:ext cx="4582592" cy="2546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77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B2A6-07E0-3763-31C5-4848467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jedan/više centar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675B-0DC0-3227-9400-00CACE7E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5552"/>
            <a:ext cx="9631680" cy="402336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sr-Latn-RS" sz="1400" b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PREDUSLOVI: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Dobro razumevanje kako Cassandra radi.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Instaliranje Cassandre na svakom čvoru.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Odabir imena za klaster.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Dobijanje IP adrese svakog čvora.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koji čvorovi će biti semenski čvorovi. Ne prave se svi čvorovi semenskim čvorovima.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strategije dojavljivanja i replikacije. Preporučeni su GossipingPropertyFileSnitch i NetworkTopologyStrategy.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konvencije imenovanja za svaki stalak. Na primer, dobra imena su RAC1, RAC2 ili R101, R102.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algn="just"/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Konfiguraciona datoteka </a:t>
            </a:r>
            <a:r>
              <a:rPr lang="sr-Latn-RS" sz="1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cassandra.yaml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datoteke svojstava kao što je </a:t>
            </a:r>
            <a:r>
              <a:rPr lang="sr-Latn-RS" sz="1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cassandra-rackdc.properties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davu više opcija za konfiguraciju.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35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FFA5B-C61E-CB7C-C63D-BDE3922F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jedan centar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2D941-7898-6ABC-F61E-5C23F7DCD13D}"/>
              </a:ext>
            </a:extLst>
          </p:cNvPr>
          <p:cNvSpPr txBox="1"/>
          <p:nvPr/>
        </p:nvSpPr>
        <p:spPr>
          <a:xfrm>
            <a:off x="1097280" y="1799336"/>
            <a:ext cx="9311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adrese čvorova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Otvaranje portova zaštitnog zida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 ime klastera za sve čvorove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 svojstava u cassandra.yaml datoteci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Dodeljivanje naziva centara podataka i rack-a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početnih čvorova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čvorova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0DEBA-C672-CC89-C5E9-82CE8CFE600D}"/>
              </a:ext>
            </a:extLst>
          </p:cNvPr>
          <p:cNvSpPr txBox="1"/>
          <p:nvPr/>
        </p:nvSpPr>
        <p:spPr>
          <a:xfrm>
            <a:off x="3723861" y="3059479"/>
            <a:ext cx="5943600" cy="26699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cluster_name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MyCassandraCluster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num_tokens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256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seed_provider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 </a:t>
            </a: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class_name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org.apache.cassandra.locator.SimpleSeedProvider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9900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parameters: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- 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seeds: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"110.82.155.0,110.82.155.3"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listen_address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rpc_address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0.0.0.0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endpoint_snitch</a:t>
            </a:r>
            <a:r>
              <a:rPr lang="en-US" sz="12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GossipingPropertyFileSnitch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AE4E6-467E-4514-7A07-3C3843F77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1025"/>
          <a:stretch/>
        </p:blipFill>
        <p:spPr bwMode="auto">
          <a:xfrm>
            <a:off x="5976731" y="1799336"/>
            <a:ext cx="6096000" cy="1377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AE345-06E6-540D-D55B-9E716F356462}"/>
              </a:ext>
            </a:extLst>
          </p:cNvPr>
          <p:cNvSpPr txBox="1"/>
          <p:nvPr/>
        </p:nvSpPr>
        <p:spPr>
          <a:xfrm>
            <a:off x="586409" y="4561836"/>
            <a:ext cx="3291840" cy="15850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node0 110.82.155.0 (seed1)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node1 110.82.155.1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node2 110.82.155.2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node3 110.82.156.3 (seed2)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node4 110.82.156.4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node5 110.82.156.5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7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9B80-2B34-BB92-7C1B-3932B1F1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više centara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4D059-4752-BB4C-74C8-3B9670FBE308}"/>
              </a:ext>
            </a:extLst>
          </p:cNvPr>
          <p:cNvSpPr txBox="1"/>
          <p:nvPr/>
        </p:nvSpPr>
        <p:spPr>
          <a:xfrm>
            <a:off x="5374752" y="2491833"/>
            <a:ext cx="6393178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cluster_name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MyCassandraCluster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num_tokens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256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seed_provider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- </a:t>
            </a: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class_name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org.apache.cassandra.locator.SimpleSeedProvider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00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parameters: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-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seeds: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"10.168.66.41,10.176.170.59"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listen_address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endpoint_snitch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GossipingPropertyFileSnitch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3EE5A-A41F-7659-07B7-6C603A0001D6}"/>
              </a:ext>
            </a:extLst>
          </p:cNvPr>
          <p:cNvSpPr txBox="1"/>
          <p:nvPr/>
        </p:nvSpPr>
        <p:spPr>
          <a:xfrm>
            <a:off x="1097280" y="1799336"/>
            <a:ext cx="9311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adrese čvorova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Otvaranje portova zaštitnog zida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 ime klastera za sve čvorove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 svojstava u cassandra.yaml datoteci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Dodeljivanje naziva cenatara podataka i rack-a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početnih čvorova, a onda i ostalih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095CA-42D2-311E-EC8B-614FB141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52" y="4469934"/>
            <a:ext cx="6487926" cy="1473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088E24-5643-D66B-15DA-EBE9B8621650}"/>
              </a:ext>
            </a:extLst>
          </p:cNvPr>
          <p:cNvSpPr txBox="1"/>
          <p:nvPr/>
        </p:nvSpPr>
        <p:spPr>
          <a:xfrm>
            <a:off x="1097280" y="3654326"/>
            <a:ext cx="3627120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node0 10.168.66.41 (seed1)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node1 10.176.43.66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node2 10.168.247.41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node3 10.176.170.59 (seed2)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node4 10.169.61.170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node5 10.169.30.138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22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1660</Words>
  <Application>Microsoft Office PowerPoint</Application>
  <PresentationFormat>Widescreen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APACHE CASSANDRA – CLUSTER REŠENJA</vt:lpstr>
      <vt:lpstr>Uvod</vt:lpstr>
      <vt:lpstr>Klaster baze podataka</vt:lpstr>
      <vt:lpstr>Tipovi klastera baze podaaka</vt:lpstr>
      <vt:lpstr>Klaster rešenja kod Apache Cassandra baze podataka</vt:lpstr>
      <vt:lpstr>PowerPoint Presentation</vt:lpstr>
      <vt:lpstr>Inicijalizacija klastera – jedan/više centar podataka</vt:lpstr>
      <vt:lpstr>Inicijalizacija klastera – jedan centar podataka</vt:lpstr>
      <vt:lpstr>Inicijalizacija klastera – više centara podataka</vt:lpstr>
      <vt:lpstr>Operacija – dodavanje čvora u postojeći klaster</vt:lpstr>
      <vt:lpstr>Operacija – zamena čvora (aktivnog čvora)</vt:lpstr>
      <vt:lpstr>Operacija – zamena čvora (mrtvog čvora)</vt:lpstr>
      <vt:lpstr>Operacija – uklanjanje čvora</vt:lpstr>
      <vt:lpstr>Komunikacja čvorova u klasteru – Gossip protokol</vt:lpstr>
      <vt:lpstr>Otkrivanje kvarova i oporavak</vt:lpstr>
      <vt:lpstr>Praktični deo</vt:lpstr>
      <vt:lpstr>Praktični deo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Marijana Cvetkovic</dc:creator>
  <cp:lastModifiedBy>Marijana Cvetkovic</cp:lastModifiedBy>
  <cp:revision>154</cp:revision>
  <dcterms:created xsi:type="dcterms:W3CDTF">2022-06-15T14:41:10Z</dcterms:created>
  <dcterms:modified xsi:type="dcterms:W3CDTF">2022-06-22T18:22:30Z</dcterms:modified>
</cp:coreProperties>
</file>