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4" r:id="rId5"/>
    <p:sldId id="265" r:id="rId6"/>
    <p:sldId id="262" r:id="rId7"/>
    <p:sldId id="263" r:id="rId8"/>
    <p:sldId id="258" r:id="rId9"/>
    <p:sldId id="259" r:id="rId10"/>
    <p:sldId id="266" r:id="rId11"/>
    <p:sldId id="267" r:id="rId12"/>
    <p:sldId id="268" r:id="rId13"/>
    <p:sldId id="269" r:id="rId14"/>
    <p:sldId id="270" r:id="rId15"/>
    <p:sldId id="27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53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2D37-0A7B-4847-A47C-C4A9F1349378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28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2D37-0A7B-4847-A47C-C4A9F1349378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6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2D37-0A7B-4847-A47C-C4A9F1349378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3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2D37-0A7B-4847-A47C-C4A9F1349378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1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2D37-0A7B-4847-A47C-C4A9F1349378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21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2D37-0A7B-4847-A47C-C4A9F1349378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2D37-0A7B-4847-A47C-C4A9F1349378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7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2D37-0A7B-4847-A47C-C4A9F1349378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2D37-0A7B-4847-A47C-C4A9F1349378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4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192D37-0A7B-4847-A47C-C4A9F1349378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0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2D37-0A7B-4847-A47C-C4A9F1349378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0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192D37-0A7B-4847-A47C-C4A9F1349378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A3E1BC-56F1-48B5-8111-77414E68ED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7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58AA-F39F-B0C1-6603-CA0D570ED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8" y="2958316"/>
            <a:ext cx="10058400" cy="896112"/>
          </a:xfrm>
        </p:spPr>
        <p:txBody>
          <a:bodyPr>
            <a:normAutofit/>
          </a:bodyPr>
          <a:lstStyle/>
          <a:p>
            <a:pPr algn="ctr"/>
            <a:r>
              <a:rPr lang="sr-Latn-R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CASSANDRA – CLUSTER REŠENJA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62CD470-D06C-F065-EA8C-BAA0B711C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98" y="3967828"/>
            <a:ext cx="10058400" cy="1143000"/>
          </a:xfrm>
        </p:spPr>
        <p:txBody>
          <a:bodyPr/>
          <a:lstStyle/>
          <a:p>
            <a:pPr algn="ctr"/>
            <a:r>
              <a:rPr lang="sr-Latn-R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upravljanje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bazama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sr-Latn-R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</a:p>
          <a:p>
            <a:pPr algn="ctr"/>
            <a:r>
              <a:rPr lang="sr-Latn-R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Seminarski rad III</a:t>
            </a:r>
            <a:endParaRPr lang="sr-Latn-R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8A75F-6901-C82D-5D68-433EFD29FD0E}"/>
              </a:ext>
            </a:extLst>
          </p:cNvPr>
          <p:cNvSpPr txBox="1"/>
          <p:nvPr/>
        </p:nvSpPr>
        <p:spPr>
          <a:xfrm>
            <a:off x="962525" y="5511498"/>
            <a:ext cx="10266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Student:                                                                                     Mentor: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Marijana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Cvetković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br. ind. 1431                                           Doc.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Aleksandar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Stanimirović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AD902-ABF0-8FE1-681F-52E151C5B3DB}"/>
              </a:ext>
            </a:extLst>
          </p:cNvPr>
          <p:cNvSpPr txBox="1"/>
          <p:nvPr/>
        </p:nvSpPr>
        <p:spPr>
          <a:xfrm>
            <a:off x="2839451" y="753673"/>
            <a:ext cx="6513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UNIVERZITET U NIŠU</a:t>
            </a:r>
          </a:p>
          <a:p>
            <a:pPr algn="ctr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ELEKTRONSKI FAKULTET</a:t>
            </a:r>
          </a:p>
          <a:p>
            <a:pPr algn="ctr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Katedra za računarstvo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1.jpeg" descr="Elektronski fakultet u Nisu">
            <a:extLst>
              <a:ext uri="{FF2B5EF4-FFF2-40B4-BE49-F238E27FC236}">
                <a16:creationId xmlns:a16="http://schemas.microsoft.com/office/drawing/2014/main" id="{2ECD1B14-D0EA-49E1-BF31-15000FD1D1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60930" y="475565"/>
            <a:ext cx="1489464" cy="1488412"/>
          </a:xfrm>
          <a:prstGeom prst="ellipse">
            <a:avLst/>
          </a:prstGeom>
        </p:spPr>
      </p:pic>
      <p:pic>
        <p:nvPicPr>
          <p:cNvPr id="8" name="image2.png" descr="Univerzitet u Nisu">
            <a:extLst>
              <a:ext uri="{FF2B5EF4-FFF2-40B4-BE49-F238E27FC236}">
                <a16:creationId xmlns:a16="http://schemas.microsoft.com/office/drawing/2014/main" id="{A6122C57-897E-FC40-8ABC-62955D0B997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1606" y="471132"/>
            <a:ext cx="1497846" cy="148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22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8839-76D4-EAB2-591D-80911BA1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Operacija – dodavanje čvora u postojeći klaster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FE5AA-D8FB-E97F-B982-D09F7332F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Instaliranje Cassandre na svim čvorovima, bez pokretanja.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Podešavanja svojstva u datoteci cassandra-topology.properties ili cassandra-rackdc.properties.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Podešavanja svojstva u datoteci cassandra.yaml (auto_bootstrap, cluster_name, listen_address/broadcast_address, endpoint_snitch, num_tokens, allocate_tokens_for_local_replication_factor, seed_provider)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Pokretanje bootstrap čvorova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Provera da li je čvor potpuno pokrenut uz pomoć nodetool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Pokretanje nodetool cleanup na svakom od čvorova da bi se uklonili ključevi koji više ne pripadaju tim čvorovima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2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EE0A-D0F3-67C5-7395-53259A04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Operacija – zamena čvora (aktivnog čvora)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606C-AE59-6FCE-5095-A33F055E5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Prilikom ažuriranja na noviji hardver ili proaktivnog održavanja, na dva načina: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Dodavanje čvora, a zatim povlačenje starog čvora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Korišćenje nodetool-a za zamenu pokrenutog čvora.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r-Latn-R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sr-Latn-R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40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E11-704D-0EB2-09A9-115A3C743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230CF0-FB43-709D-9705-0AE6BDB2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sr-Latn-R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Operacija – zamena čvora (mrtvog čvora)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20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F087-7695-0A8A-2EB7-2BF45854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Operacija – ukalnjanje čvora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A091-4821-0A72-C374-3ECCC497B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04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5527-1095-FBC9-BD74-4D7D03A6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Komunikacja čvorova u klasteru – Gossip protokol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282B3-9EA1-3956-C881-693183255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989320" cy="108034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2BC25-BC6F-AFEA-F756-03759D07E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6" b="4695"/>
          <a:stretch/>
        </p:blipFill>
        <p:spPr bwMode="auto">
          <a:xfrm>
            <a:off x="7827530" y="2585290"/>
            <a:ext cx="3328150" cy="31563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FF8EF8-6260-4979-80C6-FCF9054CF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35" y="4290907"/>
            <a:ext cx="6288154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9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A156-A43E-1BC5-D105-5492B0FA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Praktični deo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91803-4389-043E-BD50-5361FAD6B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00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6FD1-5E11-E4A4-63DF-CF368E01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HVALA NA PAŽNJI!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F91A-2BCD-9639-8E42-D4A4B42CB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9840"/>
          </a:xfrm>
        </p:spPr>
        <p:txBody>
          <a:bodyPr/>
          <a:lstStyle/>
          <a:p>
            <a:pPr algn="ctr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Marijana Cvetković, br. ind. 1431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5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6530-FD30-F166-6EEA-71B4E9B9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9FC8F-A923-19C5-1B4B-D13102C1A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Klaster baze podataka – funkcionisanje arhitekture klastera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Klaster rešenja kod Apache Cassandre baze podataka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dirty="0"/>
              <a:t>Inicijalizacija klastera sa više čvorove (jedan/više centra podataka)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dirty="0"/>
              <a:t>Dodavanje čvorova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dirty="0"/>
              <a:t>Zamena čvorova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dirty="0"/>
              <a:t>Uklanjnje čvorova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Latn-RS" dirty="0"/>
              <a:t>Komunikacija među čvorovima – Gossip protokol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Praktična primena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205472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E823-C2E8-F649-19CE-6AA8A358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Klaster baze podataka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F5AA-FA33-07D3-8717-0056F905C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Klaster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kolekcija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kojima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upravlja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jedna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instanca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pokrenutog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sr-Latn-R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Grupisanje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kombinovanja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više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od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jednog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instanci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povezuju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jednu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bazu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Ponekad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jedan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server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možda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nije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adekvatan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upravljanje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količinom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brojem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zahteva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tada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potreban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klaster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sr-Latn-R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Glavni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razlozi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klasterisanje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prednosti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server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dobija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redudantnost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balansiranje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opterećenja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visoka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dostupnost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kraju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nadzor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automatizacija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sr-Latn-R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sr-Latn-RS" sz="1400" dirty="0">
                <a:latin typeface="Times New Roman" panose="02020603050405020304" pitchFamily="18" charset="0"/>
              </a:rPr>
              <a:t>Redudansa podataka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sr-Latn-RS" sz="1400" dirty="0">
                <a:latin typeface="Times New Roman" panose="02020603050405020304" pitchFamily="18" charset="0"/>
              </a:rPr>
              <a:t>Balansiranje opterećenja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sr-Latn-RS" sz="1400" dirty="0">
                <a:latin typeface="Times New Roman" panose="02020603050405020304" pitchFamily="18" charset="0"/>
              </a:rPr>
              <a:t>Visoka dostupnost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sr-Latn-RS" sz="1400" dirty="0">
                <a:latin typeface="Times New Roman" panose="02020603050405020304" pitchFamily="18" charset="0"/>
              </a:rPr>
              <a:t>Monitoring i automatizacija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sr-Latn-RS" sz="12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5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9367-0031-FE58-A9BF-86BD7071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Tipovi klastera baze podaaka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CBAA-B334-0A11-2C58-738A802C3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sr-Latn-R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Klasteri za grešku/visoku dostupnost 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Ove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vrste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klastera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profitabilne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za one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korisnike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koji u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potpunosti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zavise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od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svojih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računarskih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sistema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. Na primer, e-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trgovina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veb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stranice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itd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.</a:t>
            </a:r>
            <a:endParaRPr lang="sr-Latn-R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sr-Latn-R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Klasteri visokih performansi 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proizvodnja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računarskih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visokih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performansi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sr-Latn-R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Oni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upravljaju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ko-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proširujućim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programima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koji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potrebni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dugotrajne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proračune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Ovakvu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raznolikost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klastera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obično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preferiraju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naučne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industrije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Osnovni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cilj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inteligentno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podeliti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opterećenje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sr-Latn-R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sr-Latn-R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Klasteri za balansiranje opterećenja </a:t>
            </a: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služe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za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distribuciju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opterećenja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između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različitih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servera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. Oni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nastoje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da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obezbede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povećan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kapacitet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mreže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konačno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povećavajući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performanse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Sistemi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u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ovoj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mreži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integrišu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svoje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čvorove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uz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pomoć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kojih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se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zahtevi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korisnika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podjednako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dele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na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čvorove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koji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učestvuju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Sistem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ne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radi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zajedno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već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preusmerava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zahteve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podjednako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kako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 se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pojave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Wingdings" panose="05000000000000000000" pitchFamily="2" charset="2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66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0E69-15BB-5CEB-D27A-8A058012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Klaster rešenja kod Apache Cassandra baze podataka</a:t>
            </a:r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1D964-883F-ABE9-6F7B-39C8D0A88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1600" dirty="0"/>
              <a:t>NoSQL distribuirani sistem za upravljanje bazom podataka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/>
              <a:t>Rukovanje velikom količinom struktuiranih podataka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/>
              <a:t>Visoka dostupnost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/>
              <a:t>Arhitektura prstenastog tipa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/>
              <a:t>Najamnja logička jedinica je čvor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CF20A-1F2A-E624-9FD4-2B52A222ED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45734"/>
            <a:ext cx="3870960" cy="44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4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765FB-3451-48E6-1326-1973266F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8081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1600" dirty="0"/>
              <a:t>Klaster je komponenta koja sadrži jedan ili više cenatara podataka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/>
              <a:t>Najspoljni kontejner za skladištenje u bazi podataka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/>
              <a:t>Čvor – nezavistan (CPU, RAM, skladište)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600" dirty="0"/>
              <a:t>Virtualni čvor</a:t>
            </a:r>
          </a:p>
          <a:p>
            <a:pPr>
              <a:buFont typeface="Arial" panose="020B0604020202020204" pitchFamily="34" charset="0"/>
              <a:buChar char="•"/>
            </a:pPr>
            <a:endParaRPr lang="sr-Latn-RS" sz="1600" dirty="0"/>
          </a:p>
          <a:p>
            <a:pPr>
              <a:buFont typeface="Arial" panose="020B0604020202020204" pitchFamily="34" charset="0"/>
              <a:buChar char="•"/>
            </a:pPr>
            <a:endParaRPr lang="sr-Latn-R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08FB7-13E7-3521-0BF8-40163282B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21" t="19145" r="27864" b="13086"/>
          <a:stretch/>
        </p:blipFill>
        <p:spPr bwMode="auto">
          <a:xfrm>
            <a:off x="6583680" y="2249328"/>
            <a:ext cx="4236720" cy="36197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DC9507-2BCD-6AFF-71C8-65D52370F9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83" t="25622" r="18950" b="15422"/>
          <a:stretch/>
        </p:blipFill>
        <p:spPr bwMode="auto">
          <a:xfrm>
            <a:off x="1520191" y="3597117"/>
            <a:ext cx="4088130" cy="22719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277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B2A6-07E0-3763-31C5-48484675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Inicijalizacija klastera – jedan centar podataka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0675B-0DC0-3227-9400-00CACE7E4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5552"/>
            <a:ext cx="9631680" cy="4023360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-</a:t>
            </a:r>
            <a:r>
              <a:rPr lang="sr-Latn-RS" sz="1400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PREDUSLOVI-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Dobro razumevanje kako Cassandra radi. 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Instaliranje Cassandre na svakom čvoru.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Odabir imena za klaster.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Dobijanje IP adrese svakog čvora.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Određivanje koji čvorovi će biti semenski čvorovi. Ne prave se svi čvorovi semenskim čvorovima. 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Određivanje strategije dojavljivanja i replikacije. Preporučeni su GossipingPropertyFileSnitch i NetworkTopologyStrategy.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mbol" panose="05050102010706020507" pitchFamily="18" charset="2"/>
              </a:rPr>
              <a:t>Određivanje konvencije imenovanja za svaki stalak. Na primer, dobra imena su RAC1, RAC2 ili R101, R102.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algn="just"/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Konfiguraciona datoteka </a:t>
            </a:r>
            <a:r>
              <a:rPr lang="sr-Latn-RS" sz="140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cassandra.yaml</a:t>
            </a: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 datoteke svojstava kao što je </a:t>
            </a:r>
            <a:r>
              <a:rPr lang="sr-Latn-RS" sz="140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cassandra-rackdc.properties</a:t>
            </a:r>
            <a:r>
              <a:rPr lang="sr-Latn-RS" sz="1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davu više opcija za konfiguraciju.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535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EFFA5B-C61E-CB7C-C63D-BDE3922F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sr-Latn-R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Inicijalizacija klastera – jedan centar podataka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4A13F49-F1F6-3B54-2C9B-C5E26C6E6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7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9B80-2B34-BB92-7C1B-3932B1F1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Inicijalizacija klastera – više centara podataka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4D059-4752-BB4C-74C8-3B9670FBE308}"/>
              </a:ext>
            </a:extLst>
          </p:cNvPr>
          <p:cNvSpPr txBox="1"/>
          <p:nvPr/>
        </p:nvSpPr>
        <p:spPr>
          <a:xfrm>
            <a:off x="2922767" y="2753443"/>
            <a:ext cx="5660666" cy="16312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cluster_name</a:t>
            </a:r>
            <a:r>
              <a:rPr lang="en-US" sz="10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0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MyCassandraCluster</a:t>
            </a:r>
            <a:r>
              <a:rPr lang="en-US" sz="10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num_tokens</a:t>
            </a:r>
            <a:r>
              <a:rPr lang="en-US" sz="10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256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seed_provider</a:t>
            </a:r>
            <a:r>
              <a:rPr lang="en-US" sz="10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- </a:t>
            </a:r>
            <a:r>
              <a:rPr lang="en-US" sz="10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class_name</a:t>
            </a:r>
            <a:r>
              <a:rPr lang="en-US" sz="10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org.apache.cassandra.locator.SimpleSeedProvider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99007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parameters: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- </a:t>
            </a:r>
            <a:r>
              <a:rPr lang="en-US" sz="10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seeds:</a:t>
            </a:r>
            <a:r>
              <a:rPr lang="en-US" sz="10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0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"10.168.66.41,10.176.170.59"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listen_address</a:t>
            </a:r>
            <a:r>
              <a:rPr lang="en-US" sz="10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Bef>
                <a:spcPts val="9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 err="1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endpoint_snitch</a:t>
            </a:r>
            <a:r>
              <a:rPr lang="en-US" sz="1000" dirty="0">
                <a:solidFill>
                  <a:srgbClr val="4169E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GossipingPropertyFileSnitch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3EE5A-A41F-7659-07B7-6C603A0001D6}"/>
              </a:ext>
            </a:extLst>
          </p:cNvPr>
          <p:cNvSpPr txBox="1"/>
          <p:nvPr/>
        </p:nvSpPr>
        <p:spPr>
          <a:xfrm>
            <a:off x="1097280" y="1799336"/>
            <a:ext cx="9311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/>
              <a:t>Ip adrese čvorova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/>
              <a:t>Otvaranje portova zaštitnog zida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/>
              <a:t>Isto ime klastera za sve čvorove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400" dirty="0"/>
              <a:t>Podešavanje svojstava u cassandra.yaml datoteci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F6D98-BEB5-8FD2-A904-645D65EC98BE}"/>
              </a:ext>
            </a:extLst>
          </p:cNvPr>
          <p:cNvSpPr txBox="1"/>
          <p:nvPr/>
        </p:nvSpPr>
        <p:spPr>
          <a:xfrm>
            <a:off x="2922767" y="4516210"/>
            <a:ext cx="566066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indent="457200">
              <a:spcBef>
                <a:spcPts val="900"/>
              </a:spcBef>
              <a:spcAft>
                <a:spcPts val="1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nodetool</a:t>
            </a:r>
            <a:r>
              <a:rPr lang="en-US" sz="1600" dirty="0">
                <a:solidFill>
                  <a:srgbClr val="2D31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status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E095CA-42D2-311E-EC8B-614FB1414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67" y="4986315"/>
            <a:ext cx="5660666" cy="128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227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</TotalTime>
  <Words>726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Retrospect</vt:lpstr>
      <vt:lpstr>APACHE CASSANDRA – CLUSTER REŠENJA</vt:lpstr>
      <vt:lpstr>Uvod</vt:lpstr>
      <vt:lpstr>Klaster baze podataka</vt:lpstr>
      <vt:lpstr>Tipovi klastera baze podaaka</vt:lpstr>
      <vt:lpstr>Klaster rešenja kod Apache Cassandra baze podataka</vt:lpstr>
      <vt:lpstr>PowerPoint Presentation</vt:lpstr>
      <vt:lpstr>Inicijalizacija klastera – jedan centar podataka</vt:lpstr>
      <vt:lpstr>Inicijalizacija klastera – jedan centar podataka</vt:lpstr>
      <vt:lpstr>Inicijalizacija klastera – više centara podataka</vt:lpstr>
      <vt:lpstr>Operacija – dodavanje čvora u postojeći klaster</vt:lpstr>
      <vt:lpstr>Operacija – zamena čvora (aktivnog čvora)</vt:lpstr>
      <vt:lpstr>Operacija – zamena čvora (mrtvog čvora)</vt:lpstr>
      <vt:lpstr>Operacija – ukalnjanje čvora</vt:lpstr>
      <vt:lpstr>Komunikacja čvorova u klasteru – Gossip protokol</vt:lpstr>
      <vt:lpstr>Praktični deo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Marijana Cvetkovic</dc:creator>
  <cp:lastModifiedBy>Marijana Cvetkovic</cp:lastModifiedBy>
  <cp:revision>77</cp:revision>
  <dcterms:created xsi:type="dcterms:W3CDTF">2022-06-15T14:41:10Z</dcterms:created>
  <dcterms:modified xsi:type="dcterms:W3CDTF">2022-06-15T21:56:17Z</dcterms:modified>
</cp:coreProperties>
</file>