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>
        <p:scale>
          <a:sx n="81" d="100"/>
          <a:sy n="81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519-79B7-485C-A24A-D56E3C8F04B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D2DF403-45FB-4651-8FAF-4D5221E6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6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519-79B7-485C-A24A-D56E3C8F04B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D2DF403-45FB-4651-8FAF-4D5221E6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6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519-79B7-485C-A24A-D56E3C8F04B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D2DF403-45FB-4651-8FAF-4D5221E6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11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519-79B7-485C-A24A-D56E3C8F04B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D2DF403-45FB-4651-8FAF-4D5221E62AA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1989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519-79B7-485C-A24A-D56E3C8F04B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D2DF403-45FB-4651-8FAF-4D5221E6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10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519-79B7-485C-A24A-D56E3C8F04B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F403-45FB-4651-8FAF-4D5221E6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4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519-79B7-485C-A24A-D56E3C8F04B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F403-45FB-4651-8FAF-4D5221E6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519-79B7-485C-A24A-D56E3C8F04B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F403-45FB-4651-8FAF-4D5221E6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3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B77F519-79B7-485C-A24A-D56E3C8F04B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D2DF403-45FB-4651-8FAF-4D5221E6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9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519-79B7-485C-A24A-D56E3C8F04B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F403-45FB-4651-8FAF-4D5221E6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8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519-79B7-485C-A24A-D56E3C8F04B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D2DF403-45FB-4651-8FAF-4D5221E6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4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519-79B7-485C-A24A-D56E3C8F04B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F403-45FB-4651-8FAF-4D5221E6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519-79B7-485C-A24A-D56E3C8F04B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F403-45FB-4651-8FAF-4D5221E6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7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519-79B7-485C-A24A-D56E3C8F04B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F403-45FB-4651-8FAF-4D5221E6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6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519-79B7-485C-A24A-D56E3C8F04B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F403-45FB-4651-8FAF-4D5221E6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0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519-79B7-485C-A24A-D56E3C8F04B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F403-45FB-4651-8FAF-4D5221E6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0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519-79B7-485C-A24A-D56E3C8F04B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F403-45FB-4651-8FAF-4D5221E6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9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7F519-79B7-485C-A24A-D56E3C8F04B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DF403-45FB-4651-8FAF-4D5221E6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6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rona-api.com/countries/AF" TargetMode="External"/><Relationship Id="rId2" Type="http://schemas.openxmlformats.org/officeDocument/2006/relationships/hyperlink" Target="https://about-corona.net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8DAC-61AE-F121-A3E9-D9363CF25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b="1" dirty="0">
                <a:solidFill>
                  <a:schemeClr val="bg1">
                    <a:lumMod val="50000"/>
                  </a:schemeClr>
                </a:solidFill>
              </a:rPr>
              <a:t>COVID19-STATISTICS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7CF5E-41D2-DF8D-CCBB-51C26F627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3932" y="4358228"/>
            <a:ext cx="8144134" cy="1117687"/>
          </a:xfrm>
        </p:spPr>
        <p:txBody>
          <a:bodyPr/>
          <a:lstStyle/>
          <a:p>
            <a:pPr algn="ctr"/>
            <a:r>
              <a:rPr lang="sr-Latn-RS" dirty="0">
                <a:solidFill>
                  <a:schemeClr val="accent4">
                    <a:lumMod val="50000"/>
                  </a:schemeClr>
                </a:solidFill>
              </a:rPr>
              <a:t>-Informacione tehnologije za razvoj sistema e-Uprave-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04811-05F1-4EEB-8428-2DBBFA7CB9A6}"/>
              </a:ext>
            </a:extLst>
          </p:cNvPr>
          <p:cNvSpPr txBox="1"/>
          <p:nvPr/>
        </p:nvSpPr>
        <p:spPr>
          <a:xfrm>
            <a:off x="986672" y="5808413"/>
            <a:ext cx="1021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accent4">
                    <a:lumMod val="50000"/>
                  </a:schemeClr>
                </a:solidFill>
              </a:rPr>
              <a:t>Student:                                                                                           Mentor:</a:t>
            </a:r>
          </a:p>
          <a:p>
            <a:r>
              <a:rPr lang="sr-Latn-RS" dirty="0">
                <a:solidFill>
                  <a:schemeClr val="accent4">
                    <a:lumMod val="50000"/>
                  </a:schemeClr>
                </a:solidFill>
              </a:rPr>
              <a:t>Marijana Cvetković, br. ind. 1431                                                      Prof. dr Leonid Stoimenov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1.jpeg" descr="Elektronski fakultet u Nisu">
            <a:extLst>
              <a:ext uri="{FF2B5EF4-FFF2-40B4-BE49-F238E27FC236}">
                <a16:creationId xmlns:a16="http://schemas.microsoft.com/office/drawing/2014/main" id="{DD12B2B2-4170-6C63-62CC-EF8429B83E0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34647" y="307498"/>
            <a:ext cx="1250652" cy="1249769"/>
          </a:xfrm>
          <a:prstGeom prst="ellipse">
            <a:avLst/>
          </a:prstGeom>
        </p:spPr>
      </p:pic>
      <p:pic>
        <p:nvPicPr>
          <p:cNvPr id="6" name="image2.png" descr="Univerzitet u Nisu">
            <a:extLst>
              <a:ext uri="{FF2B5EF4-FFF2-40B4-BE49-F238E27FC236}">
                <a16:creationId xmlns:a16="http://schemas.microsoft.com/office/drawing/2014/main" id="{1DDC282C-84A3-5C56-8271-8147413E08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206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606701" y="303967"/>
            <a:ext cx="1261243" cy="1253300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50A41EE9-7A58-89C5-2991-A30B89D04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661" y="636463"/>
            <a:ext cx="40166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UNIVERZITET U NIŠU ELEKTRONSKI FAKULTET</a:t>
            </a: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Katedra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računarstvo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7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EB64-DB50-DB93-F9F1-B9B7E377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Klijentska aplikacija - Android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3D0E-8884-32AC-B3E6-E3CC36A23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067884"/>
          </a:xfrm>
        </p:spPr>
        <p:txBody>
          <a:bodyPr>
            <a:normAutofit/>
          </a:bodyPr>
          <a:lstStyle/>
          <a:p>
            <a:r>
              <a:rPr lang="sr-Latn-R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aplikacija kreirana u Android Studio-u</a:t>
            </a:r>
          </a:p>
          <a:p>
            <a:r>
              <a:rPr lang="sr-Latn-R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Povezivanje aplikacije sa KairosDb bazom podataka i Firebase-om, kako bi se koristili podaci</a:t>
            </a:r>
          </a:p>
          <a:p>
            <a:endParaRPr lang="sr-Latn-R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r-Latn-R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Struktura aplikacije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4.jpeg">
            <a:extLst>
              <a:ext uri="{FF2B5EF4-FFF2-40B4-BE49-F238E27FC236}">
                <a16:creationId xmlns:a16="http://schemas.microsoft.com/office/drawing/2014/main" id="{A297EA64-1744-469C-799B-342446A0476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7818" y="3062551"/>
            <a:ext cx="6821975" cy="559543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49053997-7906-A59B-343A-C399DDD1D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819" y="4314938"/>
            <a:ext cx="191838" cy="43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id="{AAEC43E0-D981-43E6-A383-113C3D42F2DC}"/>
              </a:ext>
            </a:extLst>
          </p:cNvPr>
          <p:cNvGrpSpPr>
            <a:grpSpLocks/>
          </p:cNvGrpSpPr>
          <p:nvPr/>
        </p:nvGrpSpPr>
        <p:grpSpPr bwMode="auto">
          <a:xfrm>
            <a:off x="1897818" y="4142726"/>
            <a:ext cx="6821975" cy="2289384"/>
            <a:chOff x="0" y="0"/>
            <a:chExt cx="8420" cy="2579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53034BC7-CD98-8C62-B438-245920881B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742" cy="2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3" name="Picture 3">
              <a:extLst>
                <a:ext uri="{FF2B5EF4-FFF2-40B4-BE49-F238E27FC236}">
                  <a16:creationId xmlns:a16="http://schemas.microsoft.com/office/drawing/2014/main" id="{C5312568-5E29-419A-2183-252B6940A9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2" y="0"/>
              <a:ext cx="3171" cy="2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422BA802-F5C8-0DFD-8293-74E6B9DBA9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2" y="0"/>
              <a:ext cx="2378" cy="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239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FA6A39-D5DA-4D6D-84AB-4D7F4A3C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sr-Latn-R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Klijentska aplikacija - Android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28.jpeg">
            <a:extLst>
              <a:ext uri="{FF2B5EF4-FFF2-40B4-BE49-F238E27FC236}">
                <a16:creationId xmlns:a16="http://schemas.microsoft.com/office/drawing/2014/main" id="{3C417B8B-8AB0-4F73-1475-531FA36671D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321" y="2243773"/>
            <a:ext cx="4512165" cy="2759324"/>
          </a:xfrm>
          <a:prstGeom prst="rect">
            <a:avLst/>
          </a:prstGeom>
        </p:spPr>
      </p:pic>
      <p:pic>
        <p:nvPicPr>
          <p:cNvPr id="6" name="image29.jpeg">
            <a:extLst>
              <a:ext uri="{FF2B5EF4-FFF2-40B4-BE49-F238E27FC236}">
                <a16:creationId xmlns:a16="http://schemas.microsoft.com/office/drawing/2014/main" id="{BCB1648E-085F-4AA1-1723-2501CB22A0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3100" y="3979462"/>
            <a:ext cx="5345334" cy="2600952"/>
          </a:xfrm>
          <a:prstGeom prst="rect">
            <a:avLst/>
          </a:prstGeom>
        </p:spPr>
      </p:pic>
      <p:pic>
        <p:nvPicPr>
          <p:cNvPr id="7" name="image30.jpeg">
            <a:extLst>
              <a:ext uri="{FF2B5EF4-FFF2-40B4-BE49-F238E27FC236}">
                <a16:creationId xmlns:a16="http://schemas.microsoft.com/office/drawing/2014/main" id="{F2D090C4-62DD-2C21-DA71-E23BB1E4DDA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7616" y="3156528"/>
            <a:ext cx="5554960" cy="164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3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DCAD-15A8-10BE-7BAF-CD49E445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Primer rada sistema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1.jpeg">
            <a:extLst>
              <a:ext uri="{FF2B5EF4-FFF2-40B4-BE49-F238E27FC236}">
                <a16:creationId xmlns:a16="http://schemas.microsoft.com/office/drawing/2014/main" id="{F598702F-60F9-B2F0-CC3C-0A4CE984E8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2734" y="2364618"/>
            <a:ext cx="2307908" cy="41029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5B53F0-7639-4ADE-1765-453171FCC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0642" y="2202811"/>
            <a:ext cx="13305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id="{FF3E4103-6DB7-34A9-F3AA-4B522AB484A2}"/>
              </a:ext>
            </a:extLst>
          </p:cNvPr>
          <p:cNvGrpSpPr>
            <a:grpSpLocks/>
          </p:cNvGrpSpPr>
          <p:nvPr/>
        </p:nvGrpSpPr>
        <p:grpSpPr bwMode="auto">
          <a:xfrm>
            <a:off x="3693021" y="2364618"/>
            <a:ext cx="6497632" cy="4093124"/>
            <a:chOff x="0" y="0"/>
            <a:chExt cx="9377" cy="5417"/>
          </a:xfrm>
        </p:grpSpPr>
        <p:pic>
          <p:nvPicPr>
            <p:cNvPr id="8195" name="Picture 3">
              <a:extLst>
                <a:ext uri="{FF2B5EF4-FFF2-40B4-BE49-F238E27FC236}">
                  <a16:creationId xmlns:a16="http://schemas.microsoft.com/office/drawing/2014/main" id="{732D87EB-9F0B-367B-9086-044268214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047" cy="5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A1E2B7F8-2744-99A8-EB21-80057502F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" y="8"/>
              <a:ext cx="6083" cy="5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2725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73E413-F648-6749-2A21-2DA4507D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sr-Latn-R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Primer rada sistema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34.png">
            <a:extLst>
              <a:ext uri="{FF2B5EF4-FFF2-40B4-BE49-F238E27FC236}">
                <a16:creationId xmlns:a16="http://schemas.microsoft.com/office/drawing/2014/main" id="{28DDEE67-2505-17C5-D925-58C0775163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854" y="2451960"/>
            <a:ext cx="2419531" cy="3922839"/>
          </a:xfrm>
          <a:prstGeom prst="rect">
            <a:avLst/>
          </a:prstGeom>
        </p:spPr>
      </p:pic>
      <p:pic>
        <p:nvPicPr>
          <p:cNvPr id="6" name="image35.jpeg">
            <a:extLst>
              <a:ext uri="{FF2B5EF4-FFF2-40B4-BE49-F238E27FC236}">
                <a16:creationId xmlns:a16="http://schemas.microsoft.com/office/drawing/2014/main" id="{543ED6C8-1BAB-4EEC-6F36-A89AAA1F6A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4535" y="2451960"/>
            <a:ext cx="2322551" cy="3922839"/>
          </a:xfrm>
          <a:prstGeom prst="rect">
            <a:avLst/>
          </a:prstGeom>
        </p:spPr>
      </p:pic>
      <p:pic>
        <p:nvPicPr>
          <p:cNvPr id="7" name="image36.jpeg">
            <a:extLst>
              <a:ext uri="{FF2B5EF4-FFF2-40B4-BE49-F238E27FC236}">
                <a16:creationId xmlns:a16="http://schemas.microsoft.com/office/drawing/2014/main" id="{85A79F99-761B-DA8E-DF80-9485E9279CA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83236" y="2451960"/>
            <a:ext cx="2439871" cy="3922839"/>
          </a:xfrm>
          <a:prstGeom prst="rect">
            <a:avLst/>
          </a:prstGeom>
        </p:spPr>
      </p:pic>
      <p:pic>
        <p:nvPicPr>
          <p:cNvPr id="8" name="image37.png">
            <a:extLst>
              <a:ext uri="{FF2B5EF4-FFF2-40B4-BE49-F238E27FC236}">
                <a16:creationId xmlns:a16="http://schemas.microsoft.com/office/drawing/2014/main" id="{C86ABBC5-0FE0-95ED-CF17-A6E55EC8EA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79257" y="2451960"/>
            <a:ext cx="2206297" cy="39228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E4BD8-0A1F-349A-8611-17638561EC24}"/>
              </a:ext>
            </a:extLst>
          </p:cNvPr>
          <p:cNvSpPr txBox="1"/>
          <p:nvPr/>
        </p:nvSpPr>
        <p:spPr>
          <a:xfrm>
            <a:off x="680321" y="2018832"/>
            <a:ext cx="202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4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8D2124-7DCE-0CCA-0281-035017F3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sr-Latn-R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Primer rada sistema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38.png">
            <a:extLst>
              <a:ext uri="{FF2B5EF4-FFF2-40B4-BE49-F238E27FC236}">
                <a16:creationId xmlns:a16="http://schemas.microsoft.com/office/drawing/2014/main" id="{93B3604D-FC52-C984-F3D1-F171B0ECB05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239" y="2212158"/>
            <a:ext cx="3643739" cy="2200729"/>
          </a:xfrm>
          <a:prstGeom prst="rect">
            <a:avLst/>
          </a:prstGeom>
        </p:spPr>
      </p:pic>
      <p:pic>
        <p:nvPicPr>
          <p:cNvPr id="6" name="image39.jpeg">
            <a:extLst>
              <a:ext uri="{FF2B5EF4-FFF2-40B4-BE49-F238E27FC236}">
                <a16:creationId xmlns:a16="http://schemas.microsoft.com/office/drawing/2014/main" id="{7008AFE6-4DDD-2251-9B2B-FBD2AC469E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1903" y="3147921"/>
            <a:ext cx="4182377" cy="2529931"/>
          </a:xfrm>
          <a:prstGeom prst="rect">
            <a:avLst/>
          </a:prstGeom>
        </p:spPr>
      </p:pic>
      <p:pic>
        <p:nvPicPr>
          <p:cNvPr id="7" name="image40.png">
            <a:extLst>
              <a:ext uri="{FF2B5EF4-FFF2-40B4-BE49-F238E27FC236}">
                <a16:creationId xmlns:a16="http://schemas.microsoft.com/office/drawing/2014/main" id="{803F1D6C-E59E-E4D7-466F-44BE0501BEF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7090" y="4323986"/>
            <a:ext cx="4025310" cy="238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74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44F05B-BFC6-0DAC-B5C0-46E2EBD9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sr-Latn-R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Primer rada sistema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65370-FF74-51DB-31E2-A13874822E97}"/>
              </a:ext>
            </a:extLst>
          </p:cNvPr>
          <p:cNvSpPr txBox="1"/>
          <p:nvPr/>
        </p:nvSpPr>
        <p:spPr>
          <a:xfrm>
            <a:off x="680321" y="2221077"/>
            <a:ext cx="256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A819A7B4-42A5-9A70-4679-96C22DE00057}"/>
              </a:ext>
            </a:extLst>
          </p:cNvPr>
          <p:cNvGrpSpPr>
            <a:grpSpLocks/>
          </p:cNvGrpSpPr>
          <p:nvPr/>
        </p:nvGrpSpPr>
        <p:grpSpPr bwMode="auto">
          <a:xfrm>
            <a:off x="2605279" y="2589703"/>
            <a:ext cx="6981440" cy="3839724"/>
            <a:chOff x="1102" y="276"/>
            <a:chExt cx="10034" cy="5438"/>
          </a:xfrm>
        </p:grpSpPr>
        <p:pic>
          <p:nvPicPr>
            <p:cNvPr id="10243" name="Picture 3">
              <a:extLst>
                <a:ext uri="{FF2B5EF4-FFF2-40B4-BE49-F238E27FC236}">
                  <a16:creationId xmlns:a16="http://schemas.microsoft.com/office/drawing/2014/main" id="{1E2F4665-CCAF-0E74-4B52-C3508ED008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" y="276"/>
              <a:ext cx="3059" cy="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4" name="Picture 4">
              <a:extLst>
                <a:ext uri="{FF2B5EF4-FFF2-40B4-BE49-F238E27FC236}">
                  <a16:creationId xmlns:a16="http://schemas.microsoft.com/office/drawing/2014/main" id="{F8CA1D47-4D24-AE5E-491E-9AAB9037DF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" y="276"/>
              <a:ext cx="3059" cy="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5" name="Picture 5">
              <a:extLst>
                <a:ext uri="{FF2B5EF4-FFF2-40B4-BE49-F238E27FC236}">
                  <a16:creationId xmlns:a16="http://schemas.microsoft.com/office/drawing/2014/main" id="{BFCD9356-706E-11CB-79E2-C900A8035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8" y="277"/>
              <a:ext cx="3058" cy="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0551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AADC-C2D4-A405-42A9-276C6245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HVALA NA PAŽNJI!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33A3-E55D-4E86-E130-C1F1259C1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016" y="2082349"/>
            <a:ext cx="9613861" cy="3599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Marijana Cvetković, br. ind. 1431 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57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D82B-2304-8D4F-D461-4D854441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Arhitektura sistema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32039-4C31-BDFE-6B96-B6A16A6BD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325"/>
            <a:ext cx="9613861" cy="3599316"/>
          </a:xfrm>
        </p:spPr>
        <p:txBody>
          <a:bodyPr>
            <a:normAutofit/>
          </a:bodyPr>
          <a:lstStyle/>
          <a:p>
            <a:r>
              <a:rPr lang="sr-Latn-R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Izvor podataka</a:t>
            </a:r>
          </a:p>
          <a:p>
            <a:r>
              <a:rPr lang="sr-Latn-R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Skripta za prikupljanje i smeštanje podataka u bazu podataka</a:t>
            </a:r>
          </a:p>
          <a:p>
            <a:r>
              <a:rPr lang="sr-Latn-R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 podataka</a:t>
            </a:r>
          </a:p>
          <a:p>
            <a:r>
              <a:rPr lang="sr-Latn-R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aplikacija – klijentska aplikacija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0.jpeg">
            <a:extLst>
              <a:ext uri="{FF2B5EF4-FFF2-40B4-BE49-F238E27FC236}">
                <a16:creationId xmlns:a16="http://schemas.microsoft.com/office/drawing/2014/main" id="{B00726CC-65F9-3048-B9E0-7FE9DFDA529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04621" y="3883843"/>
            <a:ext cx="6782757" cy="279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3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3E85-5297-2FD3-D9AF-226FF2FB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Izvor podataka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3295-295F-5593-BFE0-C9FEE321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589850" cy="3599316"/>
          </a:xfrm>
        </p:spPr>
        <p:txBody>
          <a:bodyPr>
            <a:normAutofit/>
          </a:bodyPr>
          <a:lstStyle/>
          <a:p>
            <a:r>
              <a:rPr lang="en-US" sz="1600" u="sng" dirty="0">
                <a:solidFill>
                  <a:srgbClr val="0462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https://about-corona.net/documentation</a:t>
            </a:r>
            <a:r>
              <a:rPr lang="sr-Latn-RS" sz="1600" u="sng" dirty="0">
                <a:solidFill>
                  <a:srgbClr val="0462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rgbClr val="2E539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https://corona-api.com/countries</a:t>
            </a:r>
            <a:r>
              <a:rPr lang="en-US" sz="1600" spc="5" dirty="0">
                <a:solidFill>
                  <a:srgbClr val="2E539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sr-Latn-RS" sz="1600" spc="5" dirty="0">
              <a:solidFill>
                <a:srgbClr val="2E539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u="sng" dirty="0">
                <a:solidFill>
                  <a:srgbClr val="0462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https://corona-api.com/countries/AF</a:t>
            </a:r>
            <a:r>
              <a:rPr lang="en-US" sz="1600" spc="-285" dirty="0">
                <a:solidFill>
                  <a:srgbClr val="0462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600" dirty="0"/>
          </a:p>
        </p:txBody>
      </p:sp>
      <p:pic>
        <p:nvPicPr>
          <p:cNvPr id="4" name="image11.jpeg">
            <a:extLst>
              <a:ext uri="{FF2B5EF4-FFF2-40B4-BE49-F238E27FC236}">
                <a16:creationId xmlns:a16="http://schemas.microsoft.com/office/drawing/2014/main" id="{577219E0-68F2-EC4F-EBCC-D6F96187CA3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06" y="2178231"/>
            <a:ext cx="2326640" cy="4526280"/>
          </a:xfrm>
          <a:prstGeom prst="rect">
            <a:avLst/>
          </a:prstGeom>
        </p:spPr>
      </p:pic>
      <p:pic>
        <p:nvPicPr>
          <p:cNvPr id="5" name="image12.jpeg">
            <a:extLst>
              <a:ext uri="{FF2B5EF4-FFF2-40B4-BE49-F238E27FC236}">
                <a16:creationId xmlns:a16="http://schemas.microsoft.com/office/drawing/2014/main" id="{F90F2849-8829-53D6-59E5-CCC497C405B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96201" y="2178231"/>
            <a:ext cx="2397981" cy="452628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64B4546-DEC6-9171-00B5-633E1D345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362" y="546196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9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8168-6FF3-E49A-BD1C-E90AD2AF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Izvor podataka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BFF574-BBEB-A0EF-0ADE-68A2B3451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901647"/>
              </p:ext>
            </p:extLst>
          </p:nvPr>
        </p:nvGraphicFramePr>
        <p:xfrm>
          <a:off x="3026096" y="2329643"/>
          <a:ext cx="6139808" cy="24485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069904">
                  <a:extLst>
                    <a:ext uri="{9D8B030D-6E8A-4147-A177-3AD203B41FA5}">
                      <a16:colId xmlns:a16="http://schemas.microsoft.com/office/drawing/2014/main" val="3022842730"/>
                    </a:ext>
                  </a:extLst>
                </a:gridCol>
                <a:gridCol w="3069904">
                  <a:extLst>
                    <a:ext uri="{9D8B030D-6E8A-4147-A177-3AD203B41FA5}">
                      <a16:colId xmlns:a16="http://schemas.microsoft.com/office/drawing/2014/main" val="2513782536"/>
                    </a:ext>
                  </a:extLst>
                </a:gridCol>
              </a:tblGrid>
              <a:tr h="174625">
                <a:tc>
                  <a:txBody>
                    <a:bodyPr/>
                    <a:lstStyle/>
                    <a:p>
                      <a:pPr marL="1170305" marR="116522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Atribut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70940" marR="116522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Značenje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3513654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>
                          <a:effectLst/>
                        </a:rPr>
                        <a:t>coordinates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>
                          <a:effectLst/>
                        </a:rPr>
                        <a:t>Koordinate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države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7882908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67945">
                        <a:lnSpc>
                          <a:spcPts val="1285"/>
                        </a:lnSpc>
                        <a:spcBef>
                          <a:spcPts val="5"/>
                        </a:spcBef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85"/>
                        </a:lnSpc>
                        <a:spcBef>
                          <a:spcPts val="5"/>
                        </a:spcBef>
                      </a:pPr>
                      <a:r>
                        <a:rPr lang="en-US" sz="1200">
                          <a:effectLst/>
                        </a:rPr>
                        <a:t>Ime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države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4789958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>
                          <a:effectLst/>
                        </a:rPr>
                        <a:t>code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>
                          <a:effectLst/>
                        </a:rPr>
                        <a:t>Kod/skraćeni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naziv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7123691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 dirty="0">
                          <a:effectLst/>
                        </a:rPr>
                        <a:t>population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>
                          <a:effectLst/>
                        </a:rPr>
                        <a:t>Populacija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države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22088802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>
                          <a:effectLst/>
                        </a:rPr>
                        <a:t>updated_at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>
                          <a:effectLst/>
                        </a:rPr>
                        <a:t>Dan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poslednjeg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ažuriranja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podataka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45528615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>
                          <a:effectLst/>
                        </a:rPr>
                        <a:t>today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>
                          <a:effectLst/>
                        </a:rPr>
                        <a:t>Podaci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tog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dana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91086628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>
                          <a:effectLst/>
                        </a:rPr>
                        <a:t>latest_data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>
                          <a:effectLst/>
                        </a:rPr>
                        <a:t>Poslednji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podaci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09034505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67945">
                        <a:lnSpc>
                          <a:spcPts val="1285"/>
                        </a:lnSpc>
                        <a:spcBef>
                          <a:spcPts val="5"/>
                        </a:spcBef>
                      </a:pPr>
                      <a:r>
                        <a:rPr lang="en-US" sz="1200">
                          <a:effectLst/>
                        </a:rPr>
                        <a:t>deaths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85"/>
                        </a:lnSpc>
                        <a:spcBef>
                          <a:spcPts val="5"/>
                        </a:spcBef>
                      </a:pPr>
                      <a:r>
                        <a:rPr lang="en-US" sz="1200">
                          <a:effectLst/>
                        </a:rPr>
                        <a:t>Broj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smrtnih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slučajeva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8538415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>
                          <a:effectLst/>
                        </a:rPr>
                        <a:t>confirmed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>
                          <a:effectLst/>
                        </a:rPr>
                        <a:t>Ukupan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broj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potvrđenih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slučajeva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596056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>
                          <a:effectLst/>
                        </a:rPr>
                        <a:t>recoverd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>
                          <a:effectLst/>
                        </a:rPr>
                        <a:t>Ukupan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broj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oporavljenih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4420113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>
                          <a:effectLst/>
                        </a:rPr>
                        <a:t>critical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>
                          <a:effectLst/>
                        </a:rPr>
                        <a:t>Broj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kritičnih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slučajeva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61390717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>
                          <a:effectLst/>
                        </a:rPr>
                        <a:t>calculated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>
                          <a:effectLst/>
                        </a:rPr>
                        <a:t>Podaci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o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stopi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umrlih,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oporavljenih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10317875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 dirty="0">
                          <a:effectLst/>
                        </a:rPr>
                        <a:t>Datum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kada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su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zabeleženi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podaci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88341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D7057C-23EA-A8AC-078C-5FC19E5DF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730682"/>
              </p:ext>
            </p:extLst>
          </p:nvPr>
        </p:nvGraphicFramePr>
        <p:xfrm>
          <a:off x="3026096" y="4778203"/>
          <a:ext cx="6139808" cy="69024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069904">
                  <a:extLst>
                    <a:ext uri="{9D8B030D-6E8A-4147-A177-3AD203B41FA5}">
                      <a16:colId xmlns:a16="http://schemas.microsoft.com/office/drawing/2014/main" val="3792302775"/>
                    </a:ext>
                  </a:extLst>
                </a:gridCol>
                <a:gridCol w="3069904">
                  <a:extLst>
                    <a:ext uri="{9D8B030D-6E8A-4147-A177-3AD203B41FA5}">
                      <a16:colId xmlns:a16="http://schemas.microsoft.com/office/drawing/2014/main" val="34331456"/>
                    </a:ext>
                  </a:extLst>
                </a:gridCol>
              </a:tblGrid>
              <a:tr h="87986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>
                          <a:effectLst/>
                        </a:rPr>
                        <a:t>new_confirmed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 dirty="0" err="1">
                          <a:effectLst/>
                        </a:rPr>
                        <a:t>Potvrđeni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slučajevi</a:t>
                      </a:r>
                      <a:r>
                        <a:rPr lang="en-US" sz="1200" spc="-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tog</a:t>
                      </a:r>
                      <a:r>
                        <a:rPr lang="en-US" sz="1200" spc="-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dana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5883823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 dirty="0" err="1">
                          <a:effectLst/>
                        </a:rPr>
                        <a:t>new_recovered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 dirty="0" err="1">
                          <a:effectLst/>
                        </a:rPr>
                        <a:t>Oporavljeni</a:t>
                      </a:r>
                      <a:r>
                        <a:rPr lang="en-US" sz="1200" spc="-15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slučajevi</a:t>
                      </a:r>
                      <a:r>
                        <a:rPr lang="en-US" sz="1200" spc="-1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tog dana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3288999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>
                          <a:effectLst/>
                        </a:rPr>
                        <a:t>new_deaths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>
                          <a:effectLst/>
                        </a:rPr>
                        <a:t>Preminuli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slučajevi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tog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dana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147747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67945">
                        <a:lnSpc>
                          <a:spcPts val="1285"/>
                        </a:lnSpc>
                        <a:spcBef>
                          <a:spcPts val="5"/>
                        </a:spcBef>
                      </a:pPr>
                      <a:r>
                        <a:rPr lang="en-US" sz="1200">
                          <a:effectLst/>
                        </a:rPr>
                        <a:t>active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85"/>
                        </a:lnSpc>
                        <a:spcBef>
                          <a:spcPts val="5"/>
                        </a:spcBef>
                      </a:pPr>
                      <a:r>
                        <a:rPr lang="en-US" sz="1200" dirty="0" err="1">
                          <a:effectLst/>
                        </a:rPr>
                        <a:t>Aktivni</a:t>
                      </a:r>
                      <a:r>
                        <a:rPr lang="en-US" sz="1200" spc="-15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slučajevi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u</a:t>
                      </a:r>
                      <a:r>
                        <a:rPr lang="en-US" sz="1200" spc="-1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tom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momentu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96732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63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4C1D-D77A-1C2F-189B-3CFF0CBC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 podataka – KairosDB baza podataka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30400-A5DF-89AA-A2B5-06556BBC9492}"/>
              </a:ext>
            </a:extLst>
          </p:cNvPr>
          <p:cNvSpPr txBox="1"/>
          <p:nvPr/>
        </p:nvSpPr>
        <p:spPr>
          <a:xfrm>
            <a:off x="680321" y="2217321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6680">
              <a:spcBef>
                <a:spcPts val="70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en-US" sz="1800" spc="-2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./kairosdb.sh</a:t>
            </a:r>
            <a:r>
              <a:rPr lang="en-US" sz="1800" spc="-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run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image13.png">
            <a:extLst>
              <a:ext uri="{FF2B5EF4-FFF2-40B4-BE49-F238E27FC236}">
                <a16:creationId xmlns:a16="http://schemas.microsoft.com/office/drawing/2014/main" id="{10323ACF-A7B4-3B5A-E702-6ABA2F32E73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8786" y="2586653"/>
            <a:ext cx="4228465" cy="2771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E80A16-9172-62B1-8043-7D7A9C100E20}"/>
              </a:ext>
            </a:extLst>
          </p:cNvPr>
          <p:cNvSpPr txBox="1"/>
          <p:nvPr/>
        </p:nvSpPr>
        <p:spPr>
          <a:xfrm>
            <a:off x="680321" y="5543094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6680">
              <a:spcBef>
                <a:spcPts val="70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en-US" sz="1800" spc="-2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./kairosdb.sh</a:t>
            </a:r>
            <a:r>
              <a:rPr lang="en-US" sz="1800" spc="-2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start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FA0CDA-0114-38CD-945D-B8545F799355}"/>
              </a:ext>
            </a:extLst>
          </p:cNvPr>
          <p:cNvSpPr txBox="1"/>
          <p:nvPr/>
        </p:nvSpPr>
        <p:spPr>
          <a:xfrm>
            <a:off x="680321" y="5991755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6680">
              <a:spcBef>
                <a:spcPts val="70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en-US" sz="1800" spc="-2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./kairosdb.sh</a:t>
            </a:r>
            <a:r>
              <a:rPr lang="en-US" sz="1800" spc="-2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stop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8F56-8CCF-32F5-AD9A-39DA9F423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8190301" cy="3599316"/>
          </a:xfrm>
        </p:spPr>
        <p:txBody>
          <a:bodyPr>
            <a:normAutofit/>
          </a:bodyPr>
          <a:lstStyle/>
          <a:p>
            <a:pPr algn="just"/>
            <a:r>
              <a:rPr lang="sr-Latn-R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Skladištenje podataka po danima za svaku državu, gde se pamte podaci o brojevima zabeleženih slučajeva, preminulih i oporavljenih u tom danu</a:t>
            </a:r>
          </a:p>
          <a:p>
            <a:pPr algn="just"/>
            <a:r>
              <a:rPr lang="sr-Latn-R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Svaka od država ima tri metrike koja pamti po danima ove podatke (npr. za Austriju: at_new_confirmed, at_new_deaths, at_new recovered), kao i ukupne brojeve (at_confirmed, at_deaths, at_recovered)</a:t>
            </a:r>
          </a:p>
          <a:p>
            <a:pPr algn="just"/>
            <a:r>
              <a:rPr lang="sr-Latn-R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zahtev, </a:t>
            </a:r>
            <a:r>
              <a:rPr lang="en-US" sz="1600" u="sng" dirty="0">
                <a:solidFill>
                  <a:srgbClr val="0462C1"/>
                </a:solidFill>
                <a:effectLst/>
                <a:uFill>
                  <a:solidFill>
                    <a:srgbClr val="0462C1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http://192.168.0.27:8080/api/v1/datapoints/query</a:t>
            </a:r>
            <a:r>
              <a:rPr lang="en-US" sz="1600" spc="-45" dirty="0">
                <a:solidFill>
                  <a:srgbClr val="0462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sr-Latn-RS" sz="1600" spc="-45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80140A-FCF7-B3EF-57BA-463FAAAF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sr-Latn-R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 podataka – KairosDB baza podataka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14.png">
            <a:extLst>
              <a:ext uri="{FF2B5EF4-FFF2-40B4-BE49-F238E27FC236}">
                <a16:creationId xmlns:a16="http://schemas.microsoft.com/office/drawing/2014/main" id="{27027EBE-8908-88FD-1237-98CEF8EBE44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3955" y="3988405"/>
            <a:ext cx="3107916" cy="1565814"/>
          </a:xfrm>
          <a:prstGeom prst="rect">
            <a:avLst/>
          </a:prstGeom>
        </p:spPr>
      </p:pic>
      <p:pic>
        <p:nvPicPr>
          <p:cNvPr id="6" name="image15.png">
            <a:extLst>
              <a:ext uri="{FF2B5EF4-FFF2-40B4-BE49-F238E27FC236}">
                <a16:creationId xmlns:a16="http://schemas.microsoft.com/office/drawing/2014/main" id="{782B07D6-CC92-5DBC-3DF3-61D54B57388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05507" y="2591586"/>
            <a:ext cx="1418625" cy="3909083"/>
          </a:xfrm>
          <a:prstGeom prst="rect">
            <a:avLst/>
          </a:prstGeom>
        </p:spPr>
      </p:pic>
      <p:pic>
        <p:nvPicPr>
          <p:cNvPr id="7" name="image16.png">
            <a:extLst>
              <a:ext uri="{FF2B5EF4-FFF2-40B4-BE49-F238E27FC236}">
                <a16:creationId xmlns:a16="http://schemas.microsoft.com/office/drawing/2014/main" id="{E26B5819-40E9-B2D6-224A-ECB5688289F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99546" y="2591586"/>
            <a:ext cx="1174115" cy="390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9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8DF89-38CE-D64E-1A90-B15029A5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r-Latn-R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 pruža bekend usluge i usluge računarstva u oblaku</a:t>
            </a:r>
          </a:p>
          <a:p>
            <a:pPr algn="just"/>
            <a:r>
              <a:rPr lang="sr-Latn-R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Pruža najpre bazu podataka za rad u realnom vremenu koja pruža aplikacioni programski interfejs (API) koji omogućava programerima da skladište i sinhronizuju podatke preko različitih klijenata</a:t>
            </a:r>
          </a:p>
          <a:p>
            <a:pPr algn="just"/>
            <a:endParaRPr 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2E82FE-100B-9FB1-BF95-6186BA0B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sr-Latn-R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 podataka – Firebase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F60A39B9-844F-1926-30D8-9DB70A991D6F}"/>
              </a:ext>
            </a:extLst>
          </p:cNvPr>
          <p:cNvGrpSpPr>
            <a:grpSpLocks/>
          </p:cNvGrpSpPr>
          <p:nvPr/>
        </p:nvGrpSpPr>
        <p:grpSpPr bwMode="auto">
          <a:xfrm>
            <a:off x="2679757" y="3491747"/>
            <a:ext cx="5614987" cy="2613025"/>
            <a:chOff x="1695" y="277"/>
            <a:chExt cx="8842" cy="4115"/>
          </a:xfrm>
        </p:grpSpPr>
        <p:pic>
          <p:nvPicPr>
            <p:cNvPr id="4099" name="Picture 3">
              <a:extLst>
                <a:ext uri="{FF2B5EF4-FFF2-40B4-BE49-F238E27FC236}">
                  <a16:creationId xmlns:a16="http://schemas.microsoft.com/office/drawing/2014/main" id="{298562AB-2DD7-CA55-0E28-AAE19991BA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5" y="277"/>
              <a:ext cx="8842" cy="4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A823E379-6093-6EEB-AA4F-746C90983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" y="2585"/>
              <a:ext cx="3844" cy="1684"/>
            </a:xfrm>
            <a:custGeom>
              <a:avLst/>
              <a:gdLst>
                <a:gd name="T0" fmla="+- 0 5338 5338"/>
                <a:gd name="T1" fmla="*/ T0 w 3844"/>
                <a:gd name="T2" fmla="+- 0 3060 2585"/>
                <a:gd name="T3" fmla="*/ 3060 h 1684"/>
                <a:gd name="T4" fmla="+- 0 6805 5338"/>
                <a:gd name="T5" fmla="*/ T4 w 3844"/>
                <a:gd name="T6" fmla="+- 0 3060 2585"/>
                <a:gd name="T7" fmla="*/ 3060 h 1684"/>
                <a:gd name="T8" fmla="+- 0 6805 5338"/>
                <a:gd name="T9" fmla="*/ T8 w 3844"/>
                <a:gd name="T10" fmla="+- 0 2585 2585"/>
                <a:gd name="T11" fmla="*/ 2585 h 1684"/>
                <a:gd name="T12" fmla="+- 0 5338 5338"/>
                <a:gd name="T13" fmla="*/ T12 w 3844"/>
                <a:gd name="T14" fmla="+- 0 2585 2585"/>
                <a:gd name="T15" fmla="*/ 2585 h 1684"/>
                <a:gd name="T16" fmla="+- 0 5338 5338"/>
                <a:gd name="T17" fmla="*/ T16 w 3844"/>
                <a:gd name="T18" fmla="+- 0 3060 2585"/>
                <a:gd name="T19" fmla="*/ 3060 h 1684"/>
                <a:gd name="T20" fmla="+- 0 5338 5338"/>
                <a:gd name="T21" fmla="*/ T20 w 3844"/>
                <a:gd name="T22" fmla="+- 0 3630 2585"/>
                <a:gd name="T23" fmla="*/ 3630 h 1684"/>
                <a:gd name="T24" fmla="+- 0 7362 5338"/>
                <a:gd name="T25" fmla="*/ T24 w 3844"/>
                <a:gd name="T26" fmla="+- 0 3630 2585"/>
                <a:gd name="T27" fmla="*/ 3630 h 1684"/>
                <a:gd name="T28" fmla="+- 0 7362 5338"/>
                <a:gd name="T29" fmla="*/ T28 w 3844"/>
                <a:gd name="T30" fmla="+- 0 3141 2585"/>
                <a:gd name="T31" fmla="*/ 3141 h 1684"/>
                <a:gd name="T32" fmla="+- 0 5338 5338"/>
                <a:gd name="T33" fmla="*/ T32 w 3844"/>
                <a:gd name="T34" fmla="+- 0 3141 2585"/>
                <a:gd name="T35" fmla="*/ 3141 h 1684"/>
                <a:gd name="T36" fmla="+- 0 5338 5338"/>
                <a:gd name="T37" fmla="*/ T36 w 3844"/>
                <a:gd name="T38" fmla="+- 0 3630 2585"/>
                <a:gd name="T39" fmla="*/ 3630 h 1684"/>
                <a:gd name="T40" fmla="+- 0 5338 5338"/>
                <a:gd name="T41" fmla="*/ T40 w 3844"/>
                <a:gd name="T42" fmla="+- 0 4269 2585"/>
                <a:gd name="T43" fmla="*/ 4269 h 1684"/>
                <a:gd name="T44" fmla="+- 0 9182 5338"/>
                <a:gd name="T45" fmla="*/ T44 w 3844"/>
                <a:gd name="T46" fmla="+- 0 4269 2585"/>
                <a:gd name="T47" fmla="*/ 4269 h 1684"/>
                <a:gd name="T48" fmla="+- 0 9182 5338"/>
                <a:gd name="T49" fmla="*/ T48 w 3844"/>
                <a:gd name="T50" fmla="+- 0 3699 2585"/>
                <a:gd name="T51" fmla="*/ 3699 h 1684"/>
                <a:gd name="T52" fmla="+- 0 5338 5338"/>
                <a:gd name="T53" fmla="*/ T52 w 3844"/>
                <a:gd name="T54" fmla="+- 0 3699 2585"/>
                <a:gd name="T55" fmla="*/ 3699 h 1684"/>
                <a:gd name="T56" fmla="+- 0 5338 5338"/>
                <a:gd name="T57" fmla="*/ T56 w 3844"/>
                <a:gd name="T58" fmla="+- 0 4269 2585"/>
                <a:gd name="T59" fmla="*/ 4269 h 16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</a:cxnLst>
              <a:rect l="0" t="0" r="r" b="b"/>
              <a:pathLst>
                <a:path w="3844" h="1684">
                  <a:moveTo>
                    <a:pt x="0" y="475"/>
                  </a:moveTo>
                  <a:lnTo>
                    <a:pt x="1467" y="475"/>
                  </a:lnTo>
                  <a:lnTo>
                    <a:pt x="1467" y="0"/>
                  </a:lnTo>
                  <a:lnTo>
                    <a:pt x="0" y="0"/>
                  </a:lnTo>
                  <a:lnTo>
                    <a:pt x="0" y="475"/>
                  </a:lnTo>
                  <a:close/>
                  <a:moveTo>
                    <a:pt x="0" y="1045"/>
                  </a:moveTo>
                  <a:lnTo>
                    <a:pt x="2024" y="1045"/>
                  </a:lnTo>
                  <a:lnTo>
                    <a:pt x="2024" y="556"/>
                  </a:lnTo>
                  <a:lnTo>
                    <a:pt x="0" y="556"/>
                  </a:lnTo>
                  <a:lnTo>
                    <a:pt x="0" y="1045"/>
                  </a:lnTo>
                  <a:close/>
                  <a:moveTo>
                    <a:pt x="0" y="1684"/>
                  </a:moveTo>
                  <a:lnTo>
                    <a:pt x="3844" y="1684"/>
                  </a:lnTo>
                  <a:lnTo>
                    <a:pt x="3844" y="1114"/>
                  </a:lnTo>
                  <a:lnTo>
                    <a:pt x="0" y="1114"/>
                  </a:lnTo>
                  <a:lnTo>
                    <a:pt x="0" y="1684"/>
                  </a:lnTo>
                  <a:close/>
                </a:path>
              </a:pathLst>
            </a:custGeom>
            <a:noFill/>
            <a:ln w="19050">
              <a:solidFill>
                <a:srgbClr val="2E52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275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65EB85-2404-2247-6F58-BD17BC84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sr-Latn-R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 podataka – Firebase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18.jpeg">
            <a:extLst>
              <a:ext uri="{FF2B5EF4-FFF2-40B4-BE49-F238E27FC236}">
                <a16:creationId xmlns:a16="http://schemas.microsoft.com/office/drawing/2014/main" id="{B475B52A-7CDC-89B9-395F-74FCE140F87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8586" y="3263491"/>
            <a:ext cx="4377568" cy="3236871"/>
          </a:xfrm>
          <a:prstGeom prst="rect">
            <a:avLst/>
          </a:prstGeom>
        </p:spPr>
      </p:pic>
      <p:pic>
        <p:nvPicPr>
          <p:cNvPr id="6" name="image19.png">
            <a:extLst>
              <a:ext uri="{FF2B5EF4-FFF2-40B4-BE49-F238E27FC236}">
                <a16:creationId xmlns:a16="http://schemas.microsoft.com/office/drawing/2014/main" id="{A8975CE0-24A8-5D91-494E-475EEC1E21A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4937" y="3263492"/>
            <a:ext cx="2954620" cy="32368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034370-6D52-CDE5-4D7A-ABE0A20DE2D2}"/>
              </a:ext>
            </a:extLst>
          </p:cNvPr>
          <p:cNvSpPr txBox="1"/>
          <p:nvPr/>
        </p:nvSpPr>
        <p:spPr>
          <a:xfrm>
            <a:off x="326570" y="2188029"/>
            <a:ext cx="9967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Podaci za svaku državu: kod države (CM), koordinate, ukupan broj registrovanih slučajeva zaraze u toj državi, ukupan broj smrtnih slučajeva, broj oporavljenih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55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3D61-B1F0-F141-7582-6423547A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Skripta za prikupljanje i skladištenje podataka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4A33-419B-584D-0173-B1CE117B5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r-Latn-R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 prikupljanje podataka iz izvora podataka i skladištenje tih podataka u KairosDb i Firebase bazu podataka</a:t>
            </a:r>
          </a:p>
          <a:p>
            <a:pPr algn="just"/>
            <a:r>
              <a:rPr lang="sr-Latn-R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20.png">
            <a:extLst>
              <a:ext uri="{FF2B5EF4-FFF2-40B4-BE49-F238E27FC236}">
                <a16:creationId xmlns:a16="http://schemas.microsoft.com/office/drawing/2014/main" id="{C6F94B29-3580-4FF1-3072-B10F31AC1F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8499" b="10420"/>
          <a:stretch/>
        </p:blipFill>
        <p:spPr>
          <a:xfrm>
            <a:off x="395040" y="3423466"/>
            <a:ext cx="4277093" cy="2675772"/>
          </a:xfrm>
          <a:prstGeom prst="rect">
            <a:avLst/>
          </a:prstGeom>
        </p:spPr>
      </p:pic>
      <p:pic>
        <p:nvPicPr>
          <p:cNvPr id="7" name="image21.png">
            <a:extLst>
              <a:ext uri="{FF2B5EF4-FFF2-40B4-BE49-F238E27FC236}">
                <a16:creationId xmlns:a16="http://schemas.microsoft.com/office/drawing/2014/main" id="{F3EE0009-7B3D-42A0-15E3-C6794D1925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30235" y="3423466"/>
            <a:ext cx="2544790" cy="2675772"/>
          </a:xfrm>
          <a:prstGeom prst="rect">
            <a:avLst/>
          </a:prstGeom>
        </p:spPr>
      </p:pic>
      <p:pic>
        <p:nvPicPr>
          <p:cNvPr id="8" name="image22.jpeg">
            <a:extLst>
              <a:ext uri="{FF2B5EF4-FFF2-40B4-BE49-F238E27FC236}">
                <a16:creationId xmlns:a16="http://schemas.microsoft.com/office/drawing/2014/main" id="{45781AF7-0EEE-E680-76AB-4562B4927B3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33127" y="3423466"/>
            <a:ext cx="4035204" cy="267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092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2">
      <a:dk1>
        <a:srgbClr val="F9E7DC"/>
      </a:dk1>
      <a:lt1>
        <a:sysClr val="window" lastClr="FFFFFF"/>
      </a:lt1>
      <a:dk2>
        <a:srgbClr val="FFFFFF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109</TotalTime>
  <Words>443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Times New Roman</vt:lpstr>
      <vt:lpstr>Trebuchet MS</vt:lpstr>
      <vt:lpstr>Berlin</vt:lpstr>
      <vt:lpstr>COVID19-STATISTICS</vt:lpstr>
      <vt:lpstr>Arhitektura sistema</vt:lpstr>
      <vt:lpstr>Izvor podataka</vt:lpstr>
      <vt:lpstr>Izvor podataka</vt:lpstr>
      <vt:lpstr>Baza podataka – KairosDB baza podataka</vt:lpstr>
      <vt:lpstr>Baza podataka – KairosDB baza podataka</vt:lpstr>
      <vt:lpstr>Baza podataka – Firebase</vt:lpstr>
      <vt:lpstr>Baza podataka – Firebase</vt:lpstr>
      <vt:lpstr>Skripta za prikupljanje i skladištenje podataka</vt:lpstr>
      <vt:lpstr>Klijentska aplikacija - Android</vt:lpstr>
      <vt:lpstr>Klijentska aplikacija - Android</vt:lpstr>
      <vt:lpstr>Primer rada sistema</vt:lpstr>
      <vt:lpstr>Primer rada sistema</vt:lpstr>
      <vt:lpstr>Primer rada sistema</vt:lpstr>
      <vt:lpstr>Primer rada sistema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Marijana Cvetkovic</dc:creator>
  <cp:lastModifiedBy>Marijana Cvetkovic</cp:lastModifiedBy>
  <cp:revision>61</cp:revision>
  <dcterms:created xsi:type="dcterms:W3CDTF">2022-06-28T17:40:48Z</dcterms:created>
  <dcterms:modified xsi:type="dcterms:W3CDTF">2022-06-29T14:50:03Z</dcterms:modified>
</cp:coreProperties>
</file>