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60" r:id="rId6"/>
    <p:sldId id="261" r:id="rId7"/>
    <p:sldId id="27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9" r:id="rId18"/>
    <p:sldId id="271" r:id="rId19"/>
    <p:sldId id="272" r:id="rId20"/>
    <p:sldId id="273" r:id="rId21"/>
    <p:sldId id="274" r:id="rId22"/>
    <p:sldId id="275" r:id="rId23"/>
    <p:sldId id="280" r:id="rId24"/>
    <p:sldId id="276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7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5AA-CB15-410E-9E58-FB430E5FEF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1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5AA-CB15-410E-9E58-FB430E5FEF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0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5AA-CB15-410E-9E58-FB430E5FEF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5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5AA-CB15-410E-9E58-FB430E5FEF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8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5AA-CB15-410E-9E58-FB430E5FEF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7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5AA-CB15-410E-9E58-FB430E5FEF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7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5AA-CB15-410E-9E58-FB430E5FEF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1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5AA-CB15-410E-9E58-FB430E5FEF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7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5AA-CB15-410E-9E58-FB430E5FEF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F595AA-CB15-410E-9E58-FB430E5FEF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1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5AA-CB15-410E-9E58-FB430E5FEF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F595AA-CB15-410E-9E58-FB430E5FEFB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0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assandra.apache.org/_/downlo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8DBD-CBCC-4184-BE0E-E1CCDBC0F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532363"/>
            <a:ext cx="9144000" cy="2387600"/>
          </a:xfrm>
        </p:spPr>
        <p:txBody>
          <a:bodyPr/>
          <a:lstStyle/>
          <a:p>
            <a:pPr algn="ctr"/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 STRUKTURA I ORGANIZACIJA INDEKSA KOD APACHE CASSANDRA BAZE PODATAKA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CD6A4-738D-4156-847E-865975FE9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8" y="3967828"/>
            <a:ext cx="10058400" cy="1143000"/>
          </a:xfrm>
        </p:spPr>
        <p:txBody>
          <a:bodyPr/>
          <a:lstStyle/>
          <a:p>
            <a:pPr algn="ctr"/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upravljanje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</a:p>
          <a:p>
            <a:pPr algn="ctr"/>
            <a:r>
              <a:rPr lang="sr-Latn-R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Seminarski rad I</a:t>
            </a:r>
            <a:endParaRPr lang="sr-Latn-R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image2.png" descr="Univerzitet u Nisu">
            <a:extLst>
              <a:ext uri="{FF2B5EF4-FFF2-40B4-BE49-F238E27FC236}">
                <a16:creationId xmlns:a16="http://schemas.microsoft.com/office/drawing/2014/main" id="{F16A14E7-3A4E-4BE9-A083-909093130EA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1606" y="471132"/>
            <a:ext cx="1497846" cy="1488413"/>
          </a:xfrm>
          <a:prstGeom prst="rect">
            <a:avLst/>
          </a:prstGeom>
        </p:spPr>
      </p:pic>
      <p:pic>
        <p:nvPicPr>
          <p:cNvPr id="9" name="image1.jpeg" descr="Elektronski fakultet u Nisu">
            <a:extLst>
              <a:ext uri="{FF2B5EF4-FFF2-40B4-BE49-F238E27FC236}">
                <a16:creationId xmlns:a16="http://schemas.microsoft.com/office/drawing/2014/main" id="{4888CE09-2A28-43E2-81EE-28D9D447E4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60930" y="475565"/>
            <a:ext cx="1489464" cy="1488412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B9B4BA-6C0D-4C70-B72C-FEEF4A5E0BB9}"/>
              </a:ext>
            </a:extLst>
          </p:cNvPr>
          <p:cNvSpPr txBox="1"/>
          <p:nvPr/>
        </p:nvSpPr>
        <p:spPr>
          <a:xfrm>
            <a:off x="2839451" y="753673"/>
            <a:ext cx="6513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UNIVERZITET U NIŠU</a:t>
            </a:r>
          </a:p>
          <a:p>
            <a:pPr algn="ctr"/>
            <a:r>
              <a:rPr lang="sr-Latn-RS" dirty="0"/>
              <a:t>ELEKTRONSKI FAKULTET</a:t>
            </a:r>
          </a:p>
          <a:p>
            <a:pPr algn="ctr"/>
            <a:r>
              <a:rPr lang="sr-Latn-RS" dirty="0"/>
              <a:t>Katedra za računarstvo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1F783-17AD-4E59-91BC-3B23B2FA1C6F}"/>
              </a:ext>
            </a:extLst>
          </p:cNvPr>
          <p:cNvSpPr txBox="1"/>
          <p:nvPr/>
        </p:nvSpPr>
        <p:spPr>
          <a:xfrm>
            <a:off x="962525" y="5511498"/>
            <a:ext cx="10266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Student:                                                                                     Mentor: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Marijana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Cvetković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br. ind. 1431                                           Doc.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Aleksandar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Stanimirović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04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868B-CB8B-403E-B673-76352F9C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Indeksiranje kolekcija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3FAB-E50D-402D-A06E-D1CA1439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87013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Kolekcije se mogu indeksirati i ispitivati da bi se pronašla kolekcija koja sadrži određenu vrednost. Skupovi i liste su indeksirani malo drugačije od mapa, s obzirom na prirodu ključ/vrednost mapa.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Skupovi i liste mogu indeksirati sve vrednosti pronađene indeksiranjem kolone kolekcije.</a:t>
            </a:r>
            <a:endParaRPr lang="sr-Latn-R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Mape mogu indeksirati ključ mape, vrednost karte ili unos karte koristeći metode prikazane u nastavku.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Sva upozerenja o korišćenju sekundarnih indeksa odnose se na kolekcije indeksiranja.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1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4C21-12AF-40B8-8973-A6BB5848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Kolekcije skupova i lista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84093-2B99-4AFB-BD98-F17FD0F4ACEB}"/>
              </a:ext>
            </a:extLst>
          </p:cNvPr>
          <p:cNvSpPr txBox="1"/>
          <p:nvPr/>
        </p:nvSpPr>
        <p:spPr>
          <a:xfrm>
            <a:off x="1097278" y="2890391"/>
            <a:ext cx="9731141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team_idx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cycling.cyclist_career_teams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 teams );</a:t>
            </a:r>
            <a:endParaRPr lang="sr-Latn-RS" sz="1800" dirty="0">
              <a:solidFill>
                <a:srgbClr val="2D313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cycling.cyclist_career_teams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teams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'Nederland </a:t>
            </a:r>
            <a:r>
              <a:rPr lang="en-US" sz="1800" dirty="0" err="1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bloeit</a:t>
            </a:r>
            <a:r>
              <a:rPr lang="en-US" sz="180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1923B9-0A4C-4276-9D45-6405D5492B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8" y="4450254"/>
            <a:ext cx="9731141" cy="743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5AD9D-55E9-4B24-AE3C-98E2203D9D08}"/>
              </a:ext>
            </a:extLst>
          </p:cNvPr>
          <p:cNvSpPr txBox="1"/>
          <p:nvPr/>
        </p:nvSpPr>
        <p:spPr>
          <a:xfrm>
            <a:off x="1097278" y="2035339"/>
            <a:ext cx="487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Indeks na imenu kolone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8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B88D-781D-4D28-BB20-1868CD63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Kolekcija mapa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F7156-6B1A-4BF4-990F-65F65015384C}"/>
              </a:ext>
            </a:extLst>
          </p:cNvPr>
          <p:cNvSpPr txBox="1"/>
          <p:nvPr/>
        </p:nvSpPr>
        <p:spPr>
          <a:xfrm>
            <a:off x="1097278" y="2783892"/>
            <a:ext cx="10058399" cy="83869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team_year_idx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cycling.cyclist_teams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(teams) );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cycling.cyclist_teams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teams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2015;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752D54-C0D2-4F32-9369-A8859C9DBF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8" y="4074108"/>
            <a:ext cx="10058399" cy="2087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508F05-6BAD-4D72-84B2-7A485DFF509D}"/>
              </a:ext>
            </a:extLst>
          </p:cNvPr>
          <p:cNvSpPr txBox="1"/>
          <p:nvPr/>
        </p:nvSpPr>
        <p:spPr>
          <a:xfrm>
            <a:off x="1097278" y="1935851"/>
            <a:ext cx="636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Indeks na ključu mape, vrednosti karte ili unosu karte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8460E1-A500-4D95-8DB5-D119D966F6AB}"/>
              </a:ext>
            </a:extLst>
          </p:cNvPr>
          <p:cNvSpPr txBox="1"/>
          <p:nvPr/>
        </p:nvSpPr>
        <p:spPr>
          <a:xfrm>
            <a:off x="954505" y="480296"/>
            <a:ext cx="10282990" cy="13080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cycling.birthday_list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cyclist_name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PRIMARY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&gt;);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blist_idx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cycling.birthday_list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ENTRIES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cycling.birthday_list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'age'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= </a:t>
            </a:r>
            <a:r>
              <a:rPr lang="en-US" sz="180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'23'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55F24-1509-4BF4-A107-9EE5D75F5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5" y="1952850"/>
            <a:ext cx="10282990" cy="1416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1D80F4-3D38-41C2-A183-26A63A2490FB}"/>
              </a:ext>
            </a:extLst>
          </p:cNvPr>
          <p:cNvSpPr txBox="1"/>
          <p:nvPr/>
        </p:nvSpPr>
        <p:spPr>
          <a:xfrm>
            <a:off x="954505" y="3849898"/>
            <a:ext cx="1028299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cyclist.birthday_list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'nation'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= </a:t>
            </a:r>
            <a:r>
              <a:rPr lang="en-US" sz="180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'NETHERLANDS'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3B46B-42EA-4B84-ABC2-0FBBBDF11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5" y="4354811"/>
            <a:ext cx="10282990" cy="136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47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EC3A-53BD-4F82-8075-6A7E000D6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75713"/>
            <a:ext cx="10058400" cy="6728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Pravljenje indeksa na vrednostima karte i nalaženje biciklista koji imaju određenu vrednost koja se nalazi na navedenoj mapi. Korićenje indeksa VALUE važi samo za mape.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206FF-370D-49A3-B7F1-C3482BC890D9}"/>
              </a:ext>
            </a:extLst>
          </p:cNvPr>
          <p:cNvSpPr txBox="1"/>
          <p:nvPr/>
        </p:nvSpPr>
        <p:spPr>
          <a:xfrm>
            <a:off x="1097280" y="2053390"/>
            <a:ext cx="10058400" cy="17774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cycling.birthday_list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cyclist_name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PRIMARY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blist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blist_idx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cycling.birthday_list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cycling.birthday_list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'NETHERLANDS'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3B20B-0876-4FC8-A2EE-85764B160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305765"/>
            <a:ext cx="10058400" cy="14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9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5CB9-3F8C-450B-9F10-0B94FEB93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19039"/>
            <a:ext cx="10058400" cy="8814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Pravljenje indeksa na punom sadržaju FROZEN mape. Tabela u ovom primeru čuva broj Pro pobeda, Grand Tour traka i Klasičnih trka u kojima se biciklista takmičio. Naredba SELECT pronalazi svakog biciklistu koji ima 39 pobeda u Pro trkama, 7 strartova Grand Toura i 14 klasičnih startova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4D39A-0CDB-48EC-B959-D79C96C88EFE}"/>
              </a:ext>
            </a:extLst>
          </p:cNvPr>
          <p:cNvSpPr txBox="1"/>
          <p:nvPr/>
        </p:nvSpPr>
        <p:spPr>
          <a:xfrm>
            <a:off x="1066800" y="1978476"/>
            <a:ext cx="10058400" cy="15850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cycling.race_starts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cyclist_name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PRIMARY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rnumbers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FROZEN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&gt;&gt;);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rnumbers_idx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cycling.race_starts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FULL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rnumbers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cycling.race_starts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rnumbers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[39,7,14];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E5F54-CAF7-461D-9661-00ABD4A60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431" y="3978759"/>
            <a:ext cx="4243137" cy="10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86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6CD9-6E9B-458C-B2DE-EA90CD9D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SASI indeks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48C6-38F8-4087-BC9B-10D2C734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507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Implementacija Cassandrinog Index interfejsa koja se koristi kao alternativa postojećim implemetacijama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SASI-jevo indeksiranje i upiti poboljšavaju postojeće implementacije tako što ga posebno prilagođavaju Cassandrinim potrebama.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779FF-4054-4B60-BB2B-56A1F059F780}"/>
              </a:ext>
            </a:extLst>
          </p:cNvPr>
          <p:cNvSpPr txBox="1"/>
          <p:nvPr/>
        </p:nvSpPr>
        <p:spPr>
          <a:xfrm>
            <a:off x="647037" y="3128942"/>
            <a:ext cx="10958885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cqlsh:demo</a:t>
            </a: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 CREATE CUSTOM INDEX ON </a:t>
            </a:r>
            <a:r>
              <a:rPr lang="en-US" sz="14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sasi</a:t>
            </a: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14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first_name</a:t>
            </a: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USING '</a:t>
            </a:r>
            <a:r>
              <a:rPr lang="en-US" sz="14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org.apache.cassandra.index.sasi.SASIIndex</a:t>
            </a: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... WITH OPTIONS = {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... '</a:t>
            </a:r>
            <a:r>
              <a:rPr lang="en-US" sz="14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analyzer_class</a:t>
            </a: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...   'org.apache.cassandra.index.sasi.analyzer.NonTokenizingAnalyzer',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... '</a:t>
            </a:r>
            <a:r>
              <a:rPr lang="en-US" sz="14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case_sensitive</a:t>
            </a: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': 'false'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... };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cqlsh:demo</a:t>
            </a: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 CREATE CUSTOM INDEX ON </a:t>
            </a:r>
            <a:r>
              <a:rPr lang="en-US" sz="14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sasi</a:t>
            </a: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14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last_name</a:t>
            </a: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USING '</a:t>
            </a:r>
            <a:r>
              <a:rPr lang="en-US" sz="14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org.apache.cassandra.index.sasi.SASIIndex</a:t>
            </a: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... WITH OPTIONS = {'mode': 'CONTAINS'};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cqlsh:demo</a:t>
            </a: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 CREATE CUSTOM INDEX ON </a:t>
            </a:r>
            <a:r>
              <a:rPr lang="en-US" sz="14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sasi</a:t>
            </a: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(age) USING '</a:t>
            </a:r>
            <a:r>
              <a:rPr lang="en-US" sz="14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org.apache.cassandra.index.sasi.SASIIndex</a:t>
            </a: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';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cqlsh:demo</a:t>
            </a: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 CREATE CUSTOM INDEX ON </a:t>
            </a:r>
            <a:r>
              <a:rPr lang="en-US" sz="14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sasi</a:t>
            </a: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14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created_at</a:t>
            </a: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USING '</a:t>
            </a:r>
            <a:r>
              <a:rPr lang="en-US" sz="14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org.apache.cassandra.index.sasi.SASIIndex</a:t>
            </a:r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...  WITH OPTIONS = {'mode': 'SPARSE'};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825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10F3-ED6F-4AAB-BE5C-5F5CB607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SASI indeks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D9EAE-A895-4165-B7A0-0770FBD257AB}"/>
              </a:ext>
            </a:extLst>
          </p:cNvPr>
          <p:cNvSpPr txBox="1"/>
          <p:nvPr/>
        </p:nvSpPr>
        <p:spPr>
          <a:xfrm>
            <a:off x="861461" y="1828562"/>
            <a:ext cx="10469077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cqlsh:demo</a:t>
            </a: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 SELECT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first_name</a:t>
            </a: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last_name</a:t>
            </a: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age, height,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created_at</a:t>
            </a: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FROM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sasi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... WHERE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first_name</a:t>
            </a: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LIKE 'M%';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first_name</a:t>
            </a: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|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last_name</a:t>
            </a: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| age | height |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created_at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------------+-----------+-----+--------+---------------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Michael | 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Kjellman</a:t>
            </a: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|  26 |    180 | 1442959315021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Mikhail |  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Stepura</a:t>
            </a: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|  36 |    173 | 1442959315020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9A6C9-6533-4447-B4B4-C9986EF1E153}"/>
              </a:ext>
            </a:extLst>
          </p:cNvPr>
          <p:cNvSpPr txBox="1"/>
          <p:nvPr/>
        </p:nvSpPr>
        <p:spPr>
          <a:xfrm>
            <a:off x="861460" y="3456687"/>
            <a:ext cx="1046907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cqlsh:demo</a:t>
            </a: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 SELECT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first_name</a:t>
            </a: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last_name</a:t>
            </a: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age, height,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created_at</a:t>
            </a: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FROM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sasi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... WHERE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first_name</a:t>
            </a: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LIKE 'M%' and age &lt; 30 ALLOW FILTERING;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first_name</a:t>
            </a: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|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last_name</a:t>
            </a: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| age | height |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created_at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------------+-----------+-----+--------+---------------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Michael | 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Kjellman</a:t>
            </a: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|  26 |    180 | 1442959315021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8262FE-9E12-4C6C-B3A5-85924FABE924}"/>
              </a:ext>
            </a:extLst>
          </p:cNvPr>
          <p:cNvSpPr txBox="1"/>
          <p:nvPr/>
        </p:nvSpPr>
        <p:spPr>
          <a:xfrm>
            <a:off x="861460" y="4900146"/>
            <a:ext cx="1046907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cqlsh:demo</a:t>
            </a: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 SELECT * FROM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sasi</a:t>
            </a: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WHERE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last_name</a:t>
            </a: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LIKE '%an%';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id                                   | age |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created_at</a:t>
            </a: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|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first_name</a:t>
            </a: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| height |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last_name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--------------------------------------+-----+---------------+------------+--------+-----------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f5dfcabe-de96-4148-9b80-a1c41ed276b4 |  26 | 1442959315021 |    Michael |    180 |  </a:t>
            </a:r>
            <a:r>
              <a:rPr lang="en-US" sz="1200" spc="-4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Kjellman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-4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2970da43-e070-41a8-8bcb-35df7a0e608a |  32 | 1442959315022 |     Johnny |    175 |     Zhang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3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CD2B-4B15-4619-BBA0-B4E6C86B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Problemi sa korišćenjem indeksa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C9339-D7B2-4692-A338-DFEE036B0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Problemi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sa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korišćenjem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indeksa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kolone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visoke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kardinalnosti</a:t>
            </a:r>
            <a:endParaRPr lang="sr-Latn-RS" sz="16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sz="16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Mnogo traženja, sa mnogo malo rezultata; neefikasno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Kreiranje indeksa na koloni izuzetno niske kardinalnosti nema smisla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Problemi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sa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korišćenjem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indeksa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u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koloni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koja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se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često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ažurira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ili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briše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Problemu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sa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korišćenjem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indeksa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za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traženje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reda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u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velikoj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particiji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osim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ako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se ne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pitaju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usko</a:t>
            </a:r>
            <a:endParaRPr lang="sr-Latn-RS" sz="16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sz="1400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Smanjenje performansi</a:t>
            </a:r>
            <a:endParaRPr lang="sr-Latn-RS" sz="14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7EE44-AAAB-4CA4-8B0E-B864B98EF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886" y="4186989"/>
            <a:ext cx="2055396" cy="205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3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64BC-2CAA-491A-9781-3B7DE7F2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Praktična primena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DD1A7-ED3E-42F4-9354-5605DDEC5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503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https://cassandra.apache.org/_/download.html</a:t>
            </a:r>
            <a:endParaRPr lang="sr-Latn-RS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A4A4B-2163-4D38-A9E2-3EE86397DC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97" t="15309" r="33863" b="26079"/>
          <a:stretch/>
        </p:blipFill>
        <p:spPr bwMode="auto">
          <a:xfrm>
            <a:off x="656853" y="2690463"/>
            <a:ext cx="4813505" cy="27680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1B8F8-2BBE-4B49-B625-783680D1AF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14"/>
          <a:stretch/>
        </p:blipFill>
        <p:spPr bwMode="auto">
          <a:xfrm>
            <a:off x="6096000" y="2690462"/>
            <a:ext cx="5213684" cy="27680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6781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96FE-23CB-410E-8807-E827CF0E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BB9F-4213-4A32-BE11-43E33F6E8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25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Apache Cassandra-opšte informacije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Interna struktura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Koncept indeksiranja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Sekundarni indeks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Upotreba više indeksa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SASI indeks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Problemi sa korišćenjem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Primeri primene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Praktična primena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Pokretanje baze, Skup podataka, Unos i upotreba podataka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8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F52C-5B36-498A-A2F7-436C5BCF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Skup podataka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2E208-4A65-48D1-ACF3-6BA8397D4B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3" b="982"/>
          <a:stretch/>
        </p:blipFill>
        <p:spPr bwMode="auto">
          <a:xfrm>
            <a:off x="3986847" y="1978693"/>
            <a:ext cx="4218305" cy="4248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474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A3F3-4D07-4290-9FE7-9474EB3A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Postupak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0444A-3736-4F43-837A-8E00F22FE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Kreiranje keyspace-a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Kreiranje tabela Koncert, Bend, Izvođač, Zakazivanje, Numera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Unos podataka u tabele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Provera unetih podataka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58B4E-B95E-43E5-B50D-44C08FACC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5" t="10837" r="67631" b="41682"/>
          <a:stretch/>
        </p:blipFill>
        <p:spPr bwMode="auto">
          <a:xfrm>
            <a:off x="7796960" y="3363497"/>
            <a:ext cx="3182258" cy="26139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40CE56-E7ED-4227-9AB3-53A076F70A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53" t="37413" r="715" b="17426"/>
          <a:stretch/>
        </p:blipFill>
        <p:spPr bwMode="auto">
          <a:xfrm>
            <a:off x="1097279" y="3857414"/>
            <a:ext cx="5428123" cy="21200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894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4777-063B-4061-B9AB-0398AEFD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Upotreba indeksa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E704A-8EC3-4D65-8664-8FC3E5964696}"/>
              </a:ext>
            </a:extLst>
          </p:cNvPr>
          <p:cNvSpPr txBox="1"/>
          <p:nvPr/>
        </p:nvSpPr>
        <p:spPr>
          <a:xfrm>
            <a:off x="1097279" y="2125396"/>
            <a:ext cx="454954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CREATE INDEX ON "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Koncert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"(tip);</a:t>
            </a:r>
            <a:endParaRPr lang="en-US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A172591-996C-42B8-A7A6-07A6E1C6E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9" y="2993082"/>
            <a:ext cx="4549540" cy="323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Koncert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where tip='Pop';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18CC9-F46E-44D6-8171-D7A5C88C6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52" t="40509" r="1289" b="20518"/>
          <a:stretch/>
        </p:blipFill>
        <p:spPr bwMode="auto">
          <a:xfrm>
            <a:off x="1097280" y="3874187"/>
            <a:ext cx="4549540" cy="15471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866F07-75D2-4C57-8AC1-671DBE9219B6}"/>
              </a:ext>
            </a:extLst>
          </p:cNvPr>
          <p:cNvSpPr txBox="1"/>
          <p:nvPr/>
        </p:nvSpPr>
        <p:spPr>
          <a:xfrm>
            <a:off x="6320589" y="2125396"/>
            <a:ext cx="495701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select * from "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Koncert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" where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sponzor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='Grad Nis';</a:t>
            </a:r>
            <a:endParaRPr lang="en-US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894AD4-AD2D-4075-80BD-3FAB9DD63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5" t="35349" r="37149" b="41939"/>
          <a:stretch/>
        </p:blipFill>
        <p:spPr bwMode="auto">
          <a:xfrm>
            <a:off x="6320589" y="2928932"/>
            <a:ext cx="4957010" cy="24924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78390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0977-FB5C-4B52-900F-7AD1E531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7D71C-1128-46F5-BDE1-2520CC75E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04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DEB6-86C1-49F4-989A-717D16A7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FFA0-C960-45B0-88CA-A930BB29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Filtriranje i traženje podataka koji nisu deo particionog ključa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Kod velike količine podataka-smanjenje performansi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13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021B-A015-4FEE-AAF5-457E315E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73719"/>
            <a:ext cx="10058400" cy="1450757"/>
          </a:xfrm>
        </p:spPr>
        <p:txBody>
          <a:bodyPr/>
          <a:lstStyle/>
          <a:p>
            <a:pPr algn="ctr"/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4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E04E-3E87-4458-ACCF-114F9AA7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Cassandra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7E1AB-330D-4A19-8F35-0C9D67AA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4282"/>
            <a:ext cx="693981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Open source distribuirani sistem za upravljanje bazom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Jedno od najpopularnijih NoSQL rešenja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Razvijena od strane Facebook-a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Upravljanje velikom količinom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CQL upitni jezik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483E4-6FC5-4AF9-9274-334F6CE2F4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158" y="3429000"/>
            <a:ext cx="3327667" cy="223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0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5E79-D0A3-4458-8EEE-CE1BB131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 struktura Cassandre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7B75-F6C0-439D-AF8A-257F8632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Cassandra model podataka – šema-opcioni model podataka orijentisan na kolone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Prostor ključeva (keyspaces), porodice kolona (column family), ključevi (keys) i kolone (columns)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743-A8F4-4FEB-9A57-9E7E799E7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7" y="2766551"/>
            <a:ext cx="5532273" cy="1635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C5B892-A5EB-40DE-80BC-0EBE253B6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3188917"/>
            <a:ext cx="5303520" cy="29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4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8519-46CB-4AE0-AA03-118C884F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Koncept</a:t>
            </a:r>
            <a:r>
              <a:rPr lang="sr-Latn-RS" b="1" dirty="0"/>
              <a:t> </a:t>
            </a:r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indeksiranja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7156E-8D05-4B43-AE92-3E042A6DB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Pristup podacima koristeći atribute koji nisu deo particionog ključa za brzo i efikasno traženje podataka koji odgovaraju datom uslovu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Kolekcije, stratičke kolone, kolone za prikupljanje i bilo koje druge kolone osim kolona brojača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Brzo i efikasno traženje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6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6270-8F1F-4544-BA66-3BBDD313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Upotreba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B727-07AB-4AEA-91BB-2D0246B5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04909" cy="4023360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>
                <a:solidFill>
                  <a:srgbClr val="00B050"/>
                </a:solidFill>
              </a:rPr>
              <a:t>√</a:t>
            </a:r>
            <a:r>
              <a:rPr lang="sr-Latn-RS" sz="6400" dirty="0"/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Ugrađeni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indeksi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su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najbolja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opcija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u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tabeli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koja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ima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mnogo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redova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koji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redovi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sadrže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indeksiranu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vrednost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.</a:t>
            </a:r>
            <a:endParaRPr lang="sr-Latn-RS" sz="6400" dirty="0"/>
          </a:p>
          <a:p>
            <a:pPr algn="just"/>
            <a:r>
              <a:rPr lang="en-US" sz="6400" dirty="0">
                <a:solidFill>
                  <a:srgbClr val="00B050"/>
                </a:solidFill>
              </a:rPr>
              <a:t>√</a:t>
            </a:r>
            <a:r>
              <a:rPr lang="sr-Latn-RS" sz="6400" dirty="0"/>
              <a:t> 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U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određenoj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koloni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koja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kolona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ima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više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jedinstvenih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vrednosti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u tom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slučaju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može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se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koristiti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indeksiranje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.</a:t>
            </a:r>
            <a:endParaRPr lang="sr-Latn-RS" sz="6400" dirty="0"/>
          </a:p>
          <a:p>
            <a:r>
              <a:rPr lang="en-US" sz="6400" dirty="0">
                <a:solidFill>
                  <a:srgbClr val="00B050"/>
                </a:solidFill>
              </a:rPr>
              <a:t>√</a:t>
            </a:r>
            <a:r>
              <a:rPr lang="sr-Latn-RS" sz="6400" dirty="0"/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Tabela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koja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ima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više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troškova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zbog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nekoliko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razloga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kao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što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je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kolona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koja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ima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više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unosa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nego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u tom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slučaju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može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se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koristiti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indeksiranje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.</a:t>
            </a:r>
            <a:endParaRPr lang="sr-Latn-RS" sz="6400" dirty="0"/>
          </a:p>
          <a:p>
            <a:r>
              <a:rPr lang="en-US" sz="6400" dirty="0">
                <a:solidFill>
                  <a:srgbClr val="00B050"/>
                </a:solidFill>
              </a:rPr>
              <a:t>√</a:t>
            </a:r>
            <a:r>
              <a:rPr lang="sr-Latn-RS" sz="6400" dirty="0"/>
              <a:t> 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ispitivanje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održavanje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indeksa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može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koristiti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indeksiranje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u tom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slučaju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uvek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dobra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opcija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Latn-RS" sz="64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sr-Latn-RS" sz="6400" dirty="0">
              <a:solidFill>
                <a:srgbClr val="0D0D0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r-Latn-RS" sz="6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sr-Latn-RS" sz="6400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kolonama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visokog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kardinaliteta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jer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onda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postavljaju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upiti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velikom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broju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zapisa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mali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broj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rezultata</a:t>
            </a:r>
            <a:endParaRPr lang="sr-Latn-RS" sz="6400" dirty="0">
              <a:solidFill>
                <a:srgbClr val="0D0D0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r-Latn-RS" sz="6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sr-Latn-R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tabelama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koriste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kolonu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brojača</a:t>
            </a:r>
            <a:endParaRPr lang="sr-Latn-RS" sz="64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r-Latn-RS" sz="6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sr-Latn-RS" sz="6400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koloni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često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ažurira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briše</a:t>
            </a:r>
            <a:endParaRPr lang="sr-Latn-RS" sz="6400" dirty="0">
              <a:solidFill>
                <a:srgbClr val="0D0D0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r-Latn-RS" sz="6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bi se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pretražio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red u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velikoj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particiji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osim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ako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nije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usko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upitan</a:t>
            </a:r>
            <a:endParaRPr lang="sr-Latn-RS" sz="6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6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6D72-A57C-454E-804E-75FB64BE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Primarni i sekundarni indeks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B0C83-9426-4398-BB9B-CCF7C06F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1600" dirty="0"/>
              <a:t>Jedinstveni, particioni ključ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/>
              <a:t>Cassandra koristi particioni ključ da identifikuje čvor koji drži podatke, a zatim datoteku podataka koja čuva particiju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/>
              <a:t>Pr: </a:t>
            </a:r>
            <a:r>
              <a:rPr lang="sr-Latn-RS" sz="1600" dirty="0">
                <a:latin typeface="Times New Roman" panose="02020603050405020304" pitchFamily="18" charset="0"/>
              </a:rPr>
              <a:t>T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abel</a:t>
            </a:r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koji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sadrži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poštu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Primarni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indeks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bio bi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korisnički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ID,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ukoliko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potrebno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pristupiti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pošti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određenog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pretražiti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njihovom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ID-u</a:t>
            </a:r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Primarni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indeks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dok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sekundarni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indeks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lokalni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03395-FC2D-4069-807C-7A82FC910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460" y="3429000"/>
            <a:ext cx="4554220" cy="257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8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26F6-D9A9-400A-A733-12C8CF0E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Sekundarni indeks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242A5-84BF-4DE0-A38F-54C8E455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974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ndeksira kolona sa malom kardinalnošću od nekoliko vrednosti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reba biti svestan kada i ne treba kreirati indeks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ACCBF-6D57-402A-8C68-DCD3CEFC58D7}"/>
              </a:ext>
            </a:extLst>
          </p:cNvPr>
          <p:cNvSpPr txBox="1"/>
          <p:nvPr/>
        </p:nvSpPr>
        <p:spPr>
          <a:xfrm>
            <a:off x="3048000" y="2743200"/>
            <a:ext cx="6096000" cy="1754326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800" spc="-4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create_index_statement</a:t>
            </a:r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::= CREATE [ CUSTOM ] INDEX [ IF NOT EXISTS ] [ </a:t>
            </a:r>
            <a:r>
              <a:rPr lang="en-US" sz="1800" spc="-4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index_name</a:t>
            </a:r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]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ON </a:t>
            </a:r>
            <a:r>
              <a:rPr lang="en-US" sz="1800" spc="-4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table_name</a:t>
            </a:r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'(' </a:t>
            </a:r>
            <a:r>
              <a:rPr lang="en-US" sz="1800" spc="-4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index_identifier</a:t>
            </a:r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')'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[ USING string [ WITH OPTIONS = </a:t>
            </a:r>
            <a:r>
              <a:rPr lang="en-US" sz="1800" spc="-4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map_literal</a:t>
            </a:r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] ]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spc="-4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index_identifier</a:t>
            </a:r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::= </a:t>
            </a:r>
            <a:r>
              <a:rPr lang="en-US" sz="1800" spc="-4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column_name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| ( KEYS | VALUES | ENTRIES | FULL ) '(' </a:t>
            </a:r>
            <a:r>
              <a:rPr lang="en-US" sz="1800" spc="-4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column_name</a:t>
            </a:r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')'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C49D7-FA05-4E32-937E-CCCFF5C268E2}"/>
              </a:ext>
            </a:extLst>
          </p:cNvPr>
          <p:cNvSpPr txBox="1"/>
          <p:nvPr/>
        </p:nvSpPr>
        <p:spPr>
          <a:xfrm>
            <a:off x="1097280" y="4671717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INDEX ON Mutants (</a:t>
            </a:r>
            <a:r>
              <a:rPr lang="en-US" sz="1800" spc="-4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abilityId</a:t>
            </a:r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 </a:t>
            </a:r>
            <a:endParaRPr lang="sr-Latn-RS" sz="1800" spc="-40" dirty="0">
              <a:solidFill>
                <a:srgbClr val="55555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INDEX ON users (keys(favs));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CUSTOM INDEX ON users (email)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USING '</a:t>
            </a:r>
            <a:r>
              <a:rPr lang="en-US" sz="1800" spc="-4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path.to.the.IndexClass</a:t>
            </a:r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';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5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A0C5-2994-44F4-B85B-992A9351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Korišćenje više indeksa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4FC0-4484-496A-A5B1-8E8388FCD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493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Indeksi na više kolona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25B24-4CF4-4A29-BC2D-9D4EA7C11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9" y="2215582"/>
            <a:ext cx="10260531" cy="68474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14264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cqlsh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cycling.cyclist_alt_stats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UUID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birthday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nationality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weight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height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E9501-375E-4080-B9E1-A54BBEEACDE2}"/>
              </a:ext>
            </a:extLst>
          </p:cNvPr>
          <p:cNvSpPr txBox="1"/>
          <p:nvPr/>
        </p:nvSpPr>
        <p:spPr>
          <a:xfrm>
            <a:off x="1097277" y="3109117"/>
            <a:ext cx="10260531" cy="777136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cqlsh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birthday_idx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cycling.cyclist_alt_stats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 birthday );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CREATE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nationality_idx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cycling.cyclist_alt_stats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 nationality );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71BFB-0F65-40E5-9362-D43259E1AF9F}"/>
              </a:ext>
            </a:extLst>
          </p:cNvPr>
          <p:cNvSpPr txBox="1"/>
          <p:nvPr/>
        </p:nvSpPr>
        <p:spPr>
          <a:xfrm>
            <a:off x="1097277" y="4102804"/>
            <a:ext cx="1026053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cqlsh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cycling.cyclist_alt_stats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birthday = </a:t>
            </a:r>
            <a:r>
              <a:rPr lang="en-US" sz="160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'1982-01-29'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nationality = </a:t>
            </a:r>
            <a:r>
              <a:rPr lang="en-US" sz="160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'Russia'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16B846-F85A-4FD2-B8B9-C0D7C4424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6" y="4657909"/>
            <a:ext cx="10260529" cy="6456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C40BF5-19C5-4950-B446-46E8C19B6E44}"/>
              </a:ext>
            </a:extLst>
          </p:cNvPr>
          <p:cNvSpPr txBox="1"/>
          <p:nvPr/>
        </p:nvSpPr>
        <p:spPr>
          <a:xfrm>
            <a:off x="1097275" y="5520128"/>
            <a:ext cx="1026052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cqlsh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cycling.cyclist_alt_stats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birthday = </a:t>
            </a:r>
            <a:r>
              <a:rPr lang="en-US" sz="160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'1990-05-27'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nationality = </a:t>
            </a:r>
            <a:r>
              <a:rPr lang="en-US" sz="160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'Portugal'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FILTERING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8002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</TotalTime>
  <Words>1579</Words>
  <Application>Microsoft Office PowerPoint</Application>
  <PresentationFormat>Widescreen</PresentationFormat>
  <Paragraphs>158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INTERNA STRUKTURA I ORGANIZACIJA INDEKSA KOD APACHE CASSANDRA BAZE PODATAKA </vt:lpstr>
      <vt:lpstr>Uvod</vt:lpstr>
      <vt:lpstr>Apache Cassandra</vt:lpstr>
      <vt:lpstr>Interna struktura Cassandre</vt:lpstr>
      <vt:lpstr>Koncept indeksiranja</vt:lpstr>
      <vt:lpstr>Upotreba</vt:lpstr>
      <vt:lpstr>Primarni i sekundarni indeks</vt:lpstr>
      <vt:lpstr>Sekundarni indeks</vt:lpstr>
      <vt:lpstr>Korišćenje više indeksa</vt:lpstr>
      <vt:lpstr>Indeksiranje kolekcija</vt:lpstr>
      <vt:lpstr>Kolekcije skupova i lista</vt:lpstr>
      <vt:lpstr>Kolekcija mapa</vt:lpstr>
      <vt:lpstr>PowerPoint Presentation</vt:lpstr>
      <vt:lpstr>PowerPoint Presentation</vt:lpstr>
      <vt:lpstr>PowerPoint Presentation</vt:lpstr>
      <vt:lpstr>SASI indeks</vt:lpstr>
      <vt:lpstr>SASI indeks</vt:lpstr>
      <vt:lpstr>Problemi sa korišćenjem indeksa</vt:lpstr>
      <vt:lpstr>Praktična primena</vt:lpstr>
      <vt:lpstr>Skup podataka</vt:lpstr>
      <vt:lpstr>Postupak</vt:lpstr>
      <vt:lpstr>Upotreba indeksa</vt:lpstr>
      <vt:lpstr>PowerPoint Presentation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ORGANIZACIJA INDEKSA KOD APACHE CASSANDRA BAZE PODATAKA </dc:title>
  <dc:creator>Marijana Cvetkovic</dc:creator>
  <cp:lastModifiedBy>Marijana Cvetkovic</cp:lastModifiedBy>
  <cp:revision>145</cp:revision>
  <dcterms:created xsi:type="dcterms:W3CDTF">2022-04-17T00:34:54Z</dcterms:created>
  <dcterms:modified xsi:type="dcterms:W3CDTF">2022-04-25T23:22:08Z</dcterms:modified>
</cp:coreProperties>
</file>