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1" r:id="rId8"/>
    <p:sldId id="263" r:id="rId9"/>
    <p:sldId id="264" r:id="rId10"/>
    <p:sldId id="265" r:id="rId11"/>
    <p:sldId id="266" r:id="rId12"/>
    <p:sldId id="267" r:id="rId13"/>
  </p:sldIdLst>
  <p:sldSz cx="9144000" cy="5143500" type="screen16x9"/>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s-MX"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endParaRPr lang="es-MX" sz="4400" b="0" strike="noStrike" spc="-1">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s-MX" sz="3200" b="0" strike="noStrike" spc="-1">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s-MX"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n 6" descr="portada-gobierno.png"/>
          <p:cNvPicPr/>
          <p:nvPr/>
        </p:nvPicPr>
        <p:blipFill>
          <a:blip r:embed="rId14"/>
          <a:stretch/>
        </p:blipFill>
        <p:spPr>
          <a:xfrm>
            <a:off x="0" y="0"/>
            <a:ext cx="9142920" cy="5142600"/>
          </a:xfrm>
          <a:prstGeom prst="rect">
            <a:avLst/>
          </a:prstGeom>
          <a:ln w="0">
            <a:noFill/>
          </a:ln>
        </p:spPr>
      </p:pic>
      <p:sp>
        <p:nvSpPr>
          <p:cNvPr id="4"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es-MX" sz="1800" b="0" strike="noStrike" spc="-1">
                <a:latin typeface="Arial"/>
              </a:rPr>
              <a:t>Pulse para editar el formato del texto de título</a:t>
            </a:r>
          </a:p>
        </p:txBody>
      </p:sp>
      <p:sp>
        <p:nvSpPr>
          <p:cNvPr id="2"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18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1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1800" b="0" strike="noStrike" spc="-1">
                <a:latin typeface="Arial"/>
              </a:rPr>
              <a:t>Tercer nivel del esquema</a:t>
            </a:r>
          </a:p>
          <a:p>
            <a:pPr marL="1728000" lvl="3" indent="-216000">
              <a:spcBef>
                <a:spcPts val="567"/>
              </a:spcBef>
              <a:buClr>
                <a:srgbClr val="000000"/>
              </a:buClr>
              <a:buSzPct val="75000"/>
              <a:buFont typeface="Symbol" charset="2"/>
              <a:buChar char=""/>
            </a:pPr>
            <a:r>
              <a:rPr lang="es-MX" sz="1800" b="0" strike="noStrike" spc="-1">
                <a:latin typeface="Arial"/>
              </a:rPr>
              <a:t>Cuarto nivel del esquema</a:t>
            </a:r>
          </a:p>
          <a:p>
            <a:pPr marL="2160000" lvl="4" indent="-216000">
              <a:spcBef>
                <a:spcPts val="283"/>
              </a:spcBef>
              <a:buClr>
                <a:srgbClr val="000000"/>
              </a:buClr>
              <a:buSzPct val="45000"/>
              <a:buFont typeface="Wingdings" charset="2"/>
              <a:buChar char=""/>
            </a:pPr>
            <a:r>
              <a:rPr lang="es-MX" sz="1800" b="0" strike="noStrike" spc="-1">
                <a:latin typeface="Arial"/>
              </a:rPr>
              <a:t>Quinto nivel del esquema</a:t>
            </a:r>
          </a:p>
          <a:p>
            <a:pPr marL="2592000" lvl="5" indent="-216000">
              <a:spcBef>
                <a:spcPts val="283"/>
              </a:spcBef>
              <a:buClr>
                <a:srgbClr val="000000"/>
              </a:buClr>
              <a:buSzPct val="45000"/>
              <a:buFont typeface="Wingdings" charset="2"/>
              <a:buChar char=""/>
            </a:pPr>
            <a:r>
              <a:rPr lang="es-MX" sz="1800" b="0" strike="noStrike" spc="-1">
                <a:latin typeface="Arial"/>
              </a:rPr>
              <a:t>Sexto nivel del esquema</a:t>
            </a:r>
          </a:p>
          <a:p>
            <a:pPr marL="3024000" lvl="6" indent="-216000">
              <a:spcBef>
                <a:spcPts val="283"/>
              </a:spcBef>
              <a:buClr>
                <a:srgbClr val="000000"/>
              </a:buClr>
              <a:buSzPct val="45000"/>
              <a:buFont typeface="Wingdings" charset="2"/>
              <a:buChar char=""/>
            </a:pPr>
            <a:r>
              <a:rPr lang="es-MX"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Imagen 7" descr="interna+textura.png"/>
          <p:cNvPicPr/>
          <p:nvPr/>
        </p:nvPicPr>
        <p:blipFill>
          <a:blip r:embed="rId14"/>
          <a:stretch/>
        </p:blipFill>
        <p:spPr>
          <a:xfrm>
            <a:off x="0" y="0"/>
            <a:ext cx="9142920" cy="5142600"/>
          </a:xfrm>
          <a:prstGeom prst="rect">
            <a:avLst/>
          </a:prstGeom>
          <a:ln w="0">
            <a:noFill/>
          </a:ln>
        </p:spPr>
      </p:pic>
      <p:sp>
        <p:nvSpPr>
          <p:cNvPr id="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s-MX" sz="4400" b="0" strike="noStrike" spc="-1">
                <a:latin typeface="Arial"/>
              </a:rPr>
              <a:t>Pulse para editar el formato del texto de título</a:t>
            </a: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MX"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Imagen 4" descr="cierre.png"/>
          <p:cNvPicPr/>
          <p:nvPr/>
        </p:nvPicPr>
        <p:blipFill>
          <a:blip r:embed="rId14"/>
          <a:stretch/>
        </p:blipFill>
        <p:spPr>
          <a:xfrm>
            <a:off x="0" y="0"/>
            <a:ext cx="9142920" cy="5142600"/>
          </a:xfrm>
          <a:prstGeom prst="rect">
            <a:avLst/>
          </a:prstGeom>
          <a:ln w="0">
            <a:noFill/>
          </a:ln>
        </p:spPr>
      </p:pic>
      <p:sp>
        <p:nvSpPr>
          <p:cNvPr id="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algn="ctr">
              <a:buNone/>
            </a:pPr>
            <a:r>
              <a:rPr lang="es-MX" sz="4400" b="0" strike="noStrike" spc="-1">
                <a:latin typeface="Arial"/>
              </a:rPr>
              <a:t>Pulse para editar el formato del texto de título</a:t>
            </a: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fontScale="92000"/>
          </a:bodyPr>
          <a:lstStyle/>
          <a:p>
            <a:pPr marL="432000" indent="-324000">
              <a:spcBef>
                <a:spcPts val="1417"/>
              </a:spcBef>
              <a:buClr>
                <a:srgbClr val="000000"/>
              </a:buClr>
              <a:buSzPct val="45000"/>
              <a:buFont typeface="Wingdings" charset="2"/>
              <a:buChar char=""/>
            </a:pPr>
            <a:r>
              <a:rPr lang="es-MX"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adroTexto 6"/>
          <p:cNvSpPr/>
          <p:nvPr/>
        </p:nvSpPr>
        <p:spPr>
          <a:xfrm>
            <a:off x="5463720" y="1019520"/>
            <a:ext cx="275580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buNone/>
            </a:pPr>
            <a:r>
              <a:rPr lang="es-ES" sz="2400" b="1" strike="noStrike" spc="-1">
                <a:solidFill>
                  <a:srgbClr val="404040"/>
                </a:solidFill>
                <a:latin typeface="Roboto"/>
                <a:ea typeface="Roboto"/>
              </a:rPr>
              <a:t>Proyecto SENA</a:t>
            </a:r>
            <a:endParaRPr lang="es-MX" sz="2400" b="0" strike="noStrike" spc="-1">
              <a:latin typeface="Arial"/>
            </a:endParaRPr>
          </a:p>
          <a:p>
            <a:pPr algn="r">
              <a:lnSpc>
                <a:spcPct val="100000"/>
              </a:lnSpc>
              <a:buNone/>
            </a:pPr>
            <a:r>
              <a:rPr lang="es-ES" sz="2400" b="1" strike="noStrike" spc="-1">
                <a:solidFill>
                  <a:srgbClr val="404040"/>
                </a:solidFill>
                <a:latin typeface="Roboto"/>
                <a:ea typeface="Roboto"/>
              </a:rPr>
              <a:t>ADSI - 2338321 </a:t>
            </a:r>
            <a:endParaRPr lang="es-MX" sz="2400" b="0" strike="noStrike" spc="-1">
              <a:latin typeface="Arial"/>
            </a:endParaRPr>
          </a:p>
          <a:p>
            <a:pPr algn="r">
              <a:lnSpc>
                <a:spcPct val="100000"/>
              </a:lnSpc>
              <a:buNone/>
            </a:pPr>
            <a:r>
              <a:rPr lang="es-ES" sz="2400" b="1" strike="noStrike" spc="-1">
                <a:solidFill>
                  <a:srgbClr val="404040"/>
                </a:solidFill>
                <a:latin typeface="Roboto"/>
                <a:ea typeface="Roboto"/>
              </a:rPr>
              <a:t>Entry.MC</a:t>
            </a:r>
            <a:endParaRPr lang="es-MX" sz="2400" b="0" strike="noStrike" spc="-1">
              <a:latin typeface="Arial"/>
            </a:endParaRPr>
          </a:p>
        </p:txBody>
      </p:sp>
      <p:sp>
        <p:nvSpPr>
          <p:cNvPr id="118" name="CuadroTexto 2"/>
          <p:cNvSpPr/>
          <p:nvPr/>
        </p:nvSpPr>
        <p:spPr>
          <a:xfrm>
            <a:off x="185040" y="3403440"/>
            <a:ext cx="7466400" cy="942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1400" b="1" strike="noStrike" spc="-1">
                <a:solidFill>
                  <a:srgbClr val="404040"/>
                </a:solidFill>
                <a:latin typeface="Roboto"/>
                <a:ea typeface="Roboto"/>
              </a:rPr>
              <a:t>Carlos Andrés Olaya Pulido</a:t>
            </a:r>
            <a:endParaRPr lang="es-MX" sz="1400" b="0" strike="noStrike" spc="-1">
              <a:latin typeface="Arial"/>
            </a:endParaRPr>
          </a:p>
          <a:p>
            <a:pPr marL="457200">
              <a:lnSpc>
                <a:spcPct val="100000"/>
              </a:lnSpc>
              <a:buNone/>
            </a:pPr>
            <a:r>
              <a:rPr lang="es-ES" sz="1400" b="1" strike="noStrike" spc="-1">
                <a:solidFill>
                  <a:srgbClr val="404040"/>
                </a:solidFill>
                <a:latin typeface="Roboto"/>
                <a:ea typeface="Roboto"/>
              </a:rPr>
              <a:t>Cristian Andrés Ortega Rangel</a:t>
            </a:r>
            <a:endParaRPr lang="es-MX" sz="1400" b="0" strike="noStrike" spc="-1">
              <a:latin typeface="Arial"/>
            </a:endParaRPr>
          </a:p>
          <a:p>
            <a:pPr marL="457200">
              <a:lnSpc>
                <a:spcPct val="100000"/>
              </a:lnSpc>
              <a:buNone/>
            </a:pPr>
            <a:r>
              <a:rPr lang="es-ES" sz="1400" b="1" strike="noStrike" spc="-1">
                <a:solidFill>
                  <a:srgbClr val="404040"/>
                </a:solidFill>
                <a:latin typeface="Roboto"/>
                <a:ea typeface="Roboto"/>
              </a:rPr>
              <a:t>Marlon Martínez Ibarra</a:t>
            </a:r>
            <a:endParaRPr lang="es-MX" sz="1400" b="0" strike="noStrike" spc="-1">
              <a:latin typeface="Arial"/>
            </a:endParaRPr>
          </a:p>
          <a:p>
            <a:pPr marL="457200">
              <a:lnSpc>
                <a:spcPct val="100000"/>
              </a:lnSpc>
              <a:buNone/>
            </a:pPr>
            <a:r>
              <a:rPr lang="es-ES" sz="1400" b="1" strike="noStrike" spc="-1">
                <a:solidFill>
                  <a:srgbClr val="404040"/>
                </a:solidFill>
                <a:latin typeface="Roboto"/>
                <a:ea typeface="Roboto"/>
              </a:rPr>
              <a:t>William Arvey Álvarez Bolaños</a:t>
            </a:r>
            <a:endParaRPr lang="es-MX" sz="1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adroTexto 1"/>
          <p:cNvSpPr/>
          <p:nvPr/>
        </p:nvSpPr>
        <p:spPr>
          <a:xfrm>
            <a:off x="79488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20" name="CuadroTexto 4"/>
          <p:cNvSpPr/>
          <p:nvPr/>
        </p:nvSpPr>
        <p:spPr>
          <a:xfrm>
            <a:off x="0" y="739800"/>
            <a:ext cx="485928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gn="just">
              <a:lnSpc>
                <a:spcPct val="100000"/>
              </a:lnSpc>
              <a:buNone/>
            </a:pPr>
            <a:r>
              <a:rPr lang="es-ES" sz="3000" b="1" strike="noStrike" spc="-1">
                <a:solidFill>
                  <a:srgbClr val="404040"/>
                </a:solidFill>
                <a:latin typeface="Roboto"/>
                <a:ea typeface="Roboto"/>
              </a:rPr>
              <a:t>Objetivo General</a:t>
            </a:r>
            <a:endParaRPr lang="es-MX" sz="3000" b="0" strike="noStrike" spc="-1">
              <a:latin typeface="Arial"/>
            </a:endParaRPr>
          </a:p>
        </p:txBody>
      </p:sp>
      <p:sp>
        <p:nvSpPr>
          <p:cNvPr id="121" name="Rectángulo 5"/>
          <p:cNvSpPr/>
          <p:nvPr/>
        </p:nvSpPr>
        <p:spPr>
          <a:xfrm>
            <a:off x="0" y="942840"/>
            <a:ext cx="4570920" cy="564480"/>
          </a:xfrm>
          <a:prstGeom prst="rect">
            <a:avLst/>
          </a:prstGeom>
          <a:noFill/>
          <a:ln w="0">
            <a:noFill/>
          </a:ln>
        </p:spPr>
        <p:style>
          <a:lnRef idx="0">
            <a:scrgbClr r="0" g="0" b="0"/>
          </a:lnRef>
          <a:fillRef idx="0">
            <a:scrgbClr r="0" g="0" b="0"/>
          </a:fillRef>
          <a:effectRef idx="0">
            <a:scrgbClr r="0" g="0" b="0"/>
          </a:effectRef>
          <a:fontRef idx="minor"/>
        </p:style>
      </p:sp>
      <p:pic>
        <p:nvPicPr>
          <p:cNvPr id="122" name="Imagen 6"/>
          <p:cNvPicPr/>
          <p:nvPr/>
        </p:nvPicPr>
        <p:blipFill>
          <a:blip r:embed="rId2"/>
          <a:stretch/>
        </p:blipFill>
        <p:spPr>
          <a:xfrm>
            <a:off x="5862960" y="315360"/>
            <a:ext cx="1696320" cy="763920"/>
          </a:xfrm>
          <a:prstGeom prst="rect">
            <a:avLst/>
          </a:prstGeom>
          <a:ln w="0">
            <a:noFill/>
          </a:ln>
        </p:spPr>
      </p:pic>
      <p:sp>
        <p:nvSpPr>
          <p:cNvPr id="123" name="Rectángulo 122"/>
          <p:cNvSpPr/>
          <p:nvPr/>
        </p:nvSpPr>
        <p:spPr>
          <a:xfrm>
            <a:off x="180000" y="1821960"/>
            <a:ext cx="7739280" cy="213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s-MX" sz="1800" b="0" strike="noStrike" spc="-1">
                <a:solidFill>
                  <a:srgbClr val="000000"/>
                </a:solidFill>
                <a:latin typeface="Arial"/>
                <a:ea typeface="Source Han Sans CN"/>
              </a:rPr>
              <a:t>Establecer un sistema de información que permita normalizar   el control y seguimiento en la  entrada, estadia  y  salida del vehiculo del   patio  taller bosa brasil perteneciente al consorcio </a:t>
            </a:r>
            <a:r>
              <a:rPr lang="es-MX" sz="1800" b="1" strike="noStrike" spc="-1">
                <a:solidFill>
                  <a:srgbClr val="000000"/>
                </a:solidFill>
                <a:latin typeface="Arial"/>
                <a:ea typeface="Source Han Sans CN"/>
              </a:rPr>
              <a:t>masivo capital</a:t>
            </a:r>
            <a:r>
              <a:rPr lang="es-MX" sz="1800" b="0" strike="noStrike" spc="-1">
                <a:solidFill>
                  <a:srgbClr val="000000"/>
                </a:solidFill>
                <a:latin typeface="Arial"/>
                <a:ea typeface="Source Han Sans CN"/>
              </a:rPr>
              <a:t> </a:t>
            </a:r>
            <a:endParaRPr lang="es-MX"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adroTexto 1"/>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25" name="CuadroTexto 3"/>
          <p:cNvSpPr/>
          <p:nvPr/>
        </p:nvSpPr>
        <p:spPr>
          <a:xfrm>
            <a:off x="0" y="887011"/>
            <a:ext cx="6659280" cy="5525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dirty="0">
                <a:solidFill>
                  <a:srgbClr val="404040"/>
                </a:solidFill>
                <a:latin typeface="Roboto"/>
                <a:ea typeface="Roboto"/>
              </a:rPr>
              <a:t>Objetivos Específicos</a:t>
            </a:r>
            <a:endParaRPr lang="es-MX" sz="3000" b="0" strike="noStrike" spc="-1" dirty="0">
              <a:latin typeface="Arial"/>
            </a:endParaRPr>
          </a:p>
        </p:txBody>
      </p:sp>
      <p:sp>
        <p:nvSpPr>
          <p:cNvPr id="126" name="Rectángulo 5"/>
          <p:cNvSpPr/>
          <p:nvPr/>
        </p:nvSpPr>
        <p:spPr>
          <a:xfrm>
            <a:off x="324000" y="1409760"/>
            <a:ext cx="3818520" cy="713520"/>
          </a:xfrm>
          <a:prstGeom prst="rect">
            <a:avLst/>
          </a:prstGeom>
          <a:noFill/>
          <a:ln w="0">
            <a:noFill/>
          </a:ln>
        </p:spPr>
        <p:style>
          <a:lnRef idx="0">
            <a:scrgbClr r="0" g="0" b="0"/>
          </a:lnRef>
          <a:fillRef idx="0">
            <a:scrgbClr r="0" g="0" b="0"/>
          </a:fillRef>
          <a:effectRef idx="0">
            <a:scrgbClr r="0" g="0" b="0"/>
          </a:effectRef>
          <a:fontRef idx="minor"/>
        </p:style>
      </p:sp>
      <p:sp>
        <p:nvSpPr>
          <p:cNvPr id="127" name="Rectángulo 7"/>
          <p:cNvSpPr/>
          <p:nvPr/>
        </p:nvSpPr>
        <p:spPr>
          <a:xfrm>
            <a:off x="4381560" y="1409760"/>
            <a:ext cx="4570920" cy="1155960"/>
          </a:xfrm>
          <a:prstGeom prst="rect">
            <a:avLst/>
          </a:prstGeom>
          <a:noFill/>
          <a:ln w="0">
            <a:noFill/>
          </a:ln>
        </p:spPr>
        <p:style>
          <a:lnRef idx="0">
            <a:scrgbClr r="0" g="0" b="0"/>
          </a:lnRef>
          <a:fillRef idx="0">
            <a:scrgbClr r="0" g="0" b="0"/>
          </a:fillRef>
          <a:effectRef idx="0">
            <a:scrgbClr r="0" g="0" b="0"/>
          </a:effectRef>
          <a:fontRef idx="minor"/>
        </p:style>
      </p:sp>
      <p:sp>
        <p:nvSpPr>
          <p:cNvPr id="128" name="Rectángulo 8"/>
          <p:cNvSpPr/>
          <p:nvPr/>
        </p:nvSpPr>
        <p:spPr>
          <a:xfrm>
            <a:off x="4381560" y="2847240"/>
            <a:ext cx="4570920" cy="1353240"/>
          </a:xfrm>
          <a:prstGeom prst="rect">
            <a:avLst/>
          </a:prstGeom>
          <a:noFill/>
          <a:ln w="0">
            <a:noFill/>
          </a:ln>
        </p:spPr>
        <p:style>
          <a:lnRef idx="0">
            <a:scrgbClr r="0" g="0" b="0"/>
          </a:lnRef>
          <a:fillRef idx="0">
            <a:scrgbClr r="0" g="0" b="0"/>
          </a:fillRef>
          <a:effectRef idx="0">
            <a:scrgbClr r="0" g="0" b="0"/>
          </a:effectRef>
          <a:fontRef idx="minor"/>
        </p:style>
      </p:sp>
      <p:sp>
        <p:nvSpPr>
          <p:cNvPr id="129" name="Rectángulo 128"/>
          <p:cNvSpPr/>
          <p:nvPr/>
        </p:nvSpPr>
        <p:spPr>
          <a:xfrm>
            <a:off x="-258384" y="1551240"/>
            <a:ext cx="6312047" cy="264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996840" indent="-228600">
              <a:lnSpc>
                <a:spcPct val="100000"/>
              </a:lnSpc>
              <a:buClr>
                <a:srgbClr val="000000"/>
              </a:buClr>
              <a:buSzPct val="45000"/>
              <a:buFont typeface="Wingdings" charset="2"/>
              <a:buChar char=""/>
            </a:pPr>
            <a:r>
              <a:rPr lang="es-MX" sz="1800" b="0" strike="noStrike" spc="-1" dirty="0">
                <a:solidFill>
                  <a:srgbClr val="000000"/>
                </a:solidFill>
                <a:latin typeface="Arial"/>
                <a:ea typeface="DejaVu Sans"/>
              </a:rPr>
              <a:t>Registrar datos  del vehículo en la entrada y salida del patio taller consorcio masivo capital</a:t>
            </a:r>
            <a:endParaRPr lang="es-MX" sz="1800" b="0" strike="noStrike" spc="-1" dirty="0">
              <a:latin typeface="Arial"/>
            </a:endParaRPr>
          </a:p>
          <a:p>
            <a:pPr marL="768240">
              <a:lnSpc>
                <a:spcPct val="100000"/>
              </a:lnSpc>
              <a:buClr>
                <a:srgbClr val="000000"/>
              </a:buClr>
              <a:buSzPct val="45000"/>
            </a:pPr>
            <a:endParaRPr lang="es-MX" sz="1800" b="0" strike="noStrike" spc="-1" dirty="0">
              <a:latin typeface="Arial"/>
            </a:endParaRPr>
          </a:p>
          <a:p>
            <a:pPr marL="996840" indent="-228600">
              <a:lnSpc>
                <a:spcPct val="100000"/>
              </a:lnSpc>
              <a:buClr>
                <a:srgbClr val="000000"/>
              </a:buClr>
              <a:buSzPct val="45000"/>
              <a:buFont typeface="Wingdings" charset="2"/>
              <a:buChar char=""/>
            </a:pPr>
            <a:r>
              <a:rPr lang="es-MX" sz="1800" b="0" strike="noStrike" spc="-1" dirty="0">
                <a:solidFill>
                  <a:srgbClr val="000000"/>
                </a:solidFill>
                <a:latin typeface="Arial"/>
                <a:ea typeface="DejaVu Sans"/>
              </a:rPr>
              <a:t>establecer seguimiento y control de los alimentadores que hacen uso de los servicios de mantenimiento en el patio taller </a:t>
            </a:r>
            <a:endParaRPr lang="es-MX" sz="1800" b="0" strike="noStrike" spc="-1" dirty="0">
              <a:latin typeface="Arial"/>
            </a:endParaRPr>
          </a:p>
          <a:p>
            <a:pPr>
              <a:lnSpc>
                <a:spcPct val="100000"/>
              </a:lnSpc>
              <a:buNone/>
            </a:pPr>
            <a:endParaRPr lang="es-MX" sz="1800" b="0" strike="noStrike" spc="-1" dirty="0">
              <a:latin typeface="Arial"/>
            </a:endParaRPr>
          </a:p>
          <a:p>
            <a:pPr>
              <a:lnSpc>
                <a:spcPct val="100000"/>
              </a:lnSpc>
              <a:buNone/>
            </a:pPr>
            <a:endParaRPr lang="es-MX" sz="1800" b="0" strike="noStrike" spc="-1" dirty="0">
              <a:latin typeface="Arial"/>
            </a:endParaRPr>
          </a:p>
          <a:p>
            <a:pPr>
              <a:lnSpc>
                <a:spcPct val="100000"/>
              </a:lnSpc>
              <a:buNone/>
            </a:pPr>
            <a:endParaRPr lang="es-MX"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adroTexto 1"/>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31" name="CuadroTexto 3"/>
          <p:cNvSpPr/>
          <p:nvPr/>
        </p:nvSpPr>
        <p:spPr>
          <a:xfrm>
            <a:off x="0" y="370856"/>
            <a:ext cx="6480502" cy="55254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a:lnSpc>
                <a:spcPct val="100000"/>
              </a:lnSpc>
              <a:buNone/>
            </a:pPr>
            <a:r>
              <a:rPr lang="es-ES" sz="3000" b="1" strike="noStrike" spc="-1" dirty="0">
                <a:solidFill>
                  <a:srgbClr val="404040"/>
                </a:solidFill>
                <a:latin typeface="Roboto"/>
                <a:ea typeface="Roboto"/>
              </a:rPr>
              <a:t>Planteamiento del problema</a:t>
            </a:r>
            <a:endParaRPr lang="es-MX" sz="3000" b="0" strike="noStrike" spc="-1" dirty="0">
              <a:latin typeface="Arial"/>
            </a:endParaRPr>
          </a:p>
        </p:txBody>
      </p:sp>
      <p:sp>
        <p:nvSpPr>
          <p:cNvPr id="132" name="CuadroTexto 4"/>
          <p:cNvSpPr/>
          <p:nvPr/>
        </p:nvSpPr>
        <p:spPr>
          <a:xfrm>
            <a:off x="-533888" y="896515"/>
            <a:ext cx="7739280" cy="369186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96840" indent="-228600" algn="just">
              <a:lnSpc>
                <a:spcPct val="100000"/>
              </a:lnSpc>
              <a:buNone/>
              <a:tabLst>
                <a:tab pos="0" algn="l"/>
              </a:tabLst>
            </a:pPr>
            <a:r>
              <a:rPr lang="es-MX" sz="1800" b="1" strike="noStrike" spc="-1" dirty="0">
                <a:solidFill>
                  <a:srgbClr val="000000"/>
                </a:solidFill>
                <a:latin typeface="Arial"/>
                <a:ea typeface="DejaVu Sans"/>
              </a:rPr>
              <a:t>	</a:t>
            </a:r>
            <a:r>
              <a:rPr lang="es-MX" sz="1800" strike="noStrike" spc="-1" dirty="0">
                <a:solidFill>
                  <a:srgbClr val="000000"/>
                </a:solidFill>
                <a:latin typeface="Roboto"/>
                <a:ea typeface="DejaVu Sans"/>
              </a:rPr>
              <a:t>Determinar la relación existente entre la hora de despacho de la ruta alimentadora 9-6 av. Villavicencio con los accidentes de transito para evidenciar que pese a que esta ruta alimentadora es la que menos realizó servicios para el 2021 existe una relación perfecta entre el nivel de trafico y la salida de esta ruta alimentadora.</a:t>
            </a:r>
          </a:p>
          <a:p>
            <a:pPr marL="996840" indent="-228600" algn="just">
              <a:tabLst>
                <a:tab pos="0" algn="l"/>
              </a:tabLst>
            </a:pPr>
            <a:r>
              <a:rPr lang="es-MX" spc="-1" dirty="0">
                <a:solidFill>
                  <a:srgbClr val="000000"/>
                </a:solidFill>
                <a:latin typeface="Roboto"/>
              </a:rPr>
              <a:t>	</a:t>
            </a:r>
            <a:r>
              <a:rPr lang="es-MX" spc="-1" dirty="0">
                <a:solidFill>
                  <a:srgbClr val="000000"/>
                </a:solidFill>
              </a:rPr>
              <a:t>No obstante, al funcionar por concesionarios la operabilidad logística depende de cada prestador del servicio, esta situación ocasiona que se generen sistemas de control no normalizados  generando inconvenientes  de trafico al rededor del patio taller generando retrasos en alguna rutas alimentadoras en este caso la el servicio alimentador  ruta 9-6.</a:t>
            </a:r>
            <a:endParaRPr lang="es-MX" spc="-1" dirty="0"/>
          </a:p>
          <a:p>
            <a:pPr marL="996840" indent="-228600" algn="just">
              <a:lnSpc>
                <a:spcPct val="100000"/>
              </a:lnSpc>
              <a:buNone/>
              <a:tabLst>
                <a:tab pos="0" algn="l"/>
              </a:tabLst>
            </a:pPr>
            <a:endParaRPr lang="es-MX" sz="1800" strike="noStrike" spc="-1" dirty="0">
              <a:latin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adroTexto 18"/>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39" name="CuadroTexto 19"/>
          <p:cNvSpPr/>
          <p:nvPr/>
        </p:nvSpPr>
        <p:spPr>
          <a:xfrm>
            <a:off x="-254344" y="816631"/>
            <a:ext cx="359928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dirty="0">
                <a:solidFill>
                  <a:srgbClr val="404040"/>
                </a:solidFill>
                <a:latin typeface="Roboto"/>
                <a:ea typeface="Roboto"/>
              </a:rPr>
              <a:t>Justificación </a:t>
            </a:r>
            <a:endParaRPr lang="es-MX" sz="3000" b="0" strike="noStrike" spc="-1" dirty="0">
              <a:latin typeface="Arial"/>
            </a:endParaRPr>
          </a:p>
        </p:txBody>
      </p:sp>
      <p:sp>
        <p:nvSpPr>
          <p:cNvPr id="140" name="CuadroTexto 20"/>
          <p:cNvSpPr/>
          <p:nvPr/>
        </p:nvSpPr>
        <p:spPr>
          <a:xfrm>
            <a:off x="632880" y="1440000"/>
            <a:ext cx="6206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endParaRPr lang="es-MX" sz="1800" b="0" strike="noStrike" spc="-1">
              <a:latin typeface="Arial"/>
            </a:endParaRPr>
          </a:p>
          <a:p>
            <a:pPr>
              <a:lnSpc>
                <a:spcPct val="100000"/>
              </a:lnSpc>
              <a:buNone/>
            </a:pPr>
            <a:endParaRPr lang="es-MX" sz="1800" b="0" strike="noStrike" spc="-1">
              <a:latin typeface="Arial"/>
            </a:endParaRPr>
          </a:p>
        </p:txBody>
      </p:sp>
      <p:sp>
        <p:nvSpPr>
          <p:cNvPr id="141" name="Rectángulo 140"/>
          <p:cNvSpPr/>
          <p:nvPr/>
        </p:nvSpPr>
        <p:spPr>
          <a:xfrm>
            <a:off x="184860" y="1363111"/>
            <a:ext cx="8774280" cy="344034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0000"/>
              </a:lnSpc>
              <a:buNone/>
            </a:pPr>
            <a:r>
              <a:rPr lang="es-MX" sz="1600" spc="-1" dirty="0">
                <a:solidFill>
                  <a:srgbClr val="000000"/>
                </a:solidFill>
                <a:latin typeface="Roboto"/>
                <a:ea typeface="Source Han Sans CN"/>
              </a:rPr>
              <a:t>S</a:t>
            </a:r>
            <a:r>
              <a:rPr lang="es-MX" sz="1600" b="0" strike="noStrike" spc="-1" dirty="0">
                <a:solidFill>
                  <a:srgbClr val="000000"/>
                </a:solidFill>
                <a:latin typeface="Roboto"/>
                <a:ea typeface="Source Han Sans CN"/>
              </a:rPr>
              <a:t>istema de entrada y salida vehicular  esta compuesto de las siguientes partes: inspección visual: Frenos, Suspensión, Motor y Sistema de Combustible, Transmisión  Sistema de Dirección y Ruedas, Carrocería y Cabina Conductor, Sistema y Equipos Eléctricos, Emisiones de Gases y Ruidos, Puertas, Sillas y Pasamanos, Pisos y Tableros; Comunicación y Señalética , Equipos de Seguridad, Equipos de Recaudo y control de la operación. Aseo (Interno y Externo)</a:t>
            </a:r>
            <a:r>
              <a:rPr lang="es-MX" sz="1600" spc="-1" dirty="0">
                <a:latin typeface="Roboto"/>
              </a:rPr>
              <a:t>. </a:t>
            </a:r>
            <a:r>
              <a:rPr lang="es-MX" sz="1600" b="0" strike="noStrike" spc="-1" dirty="0">
                <a:solidFill>
                  <a:srgbClr val="000000"/>
                </a:solidFill>
                <a:latin typeface="Roboto"/>
                <a:ea typeface="Source Han Sans CN"/>
              </a:rPr>
              <a:t>(Manual de Operaciones Componente Zonal, 2014) </a:t>
            </a:r>
          </a:p>
          <a:p>
            <a:pPr algn="just">
              <a:lnSpc>
                <a:spcPct val="100000"/>
              </a:lnSpc>
              <a:buNone/>
            </a:pPr>
            <a:endParaRPr lang="es-MX" sz="1600" spc="-1" dirty="0">
              <a:solidFill>
                <a:srgbClr val="000000"/>
              </a:solidFill>
              <a:latin typeface="Roboto"/>
            </a:endParaRPr>
          </a:p>
          <a:p>
            <a:pPr algn="just">
              <a:lnSpc>
                <a:spcPct val="100000"/>
              </a:lnSpc>
              <a:buNone/>
            </a:pPr>
            <a:r>
              <a:rPr lang="es-MX" sz="1600" spc="-1" dirty="0">
                <a:solidFill>
                  <a:srgbClr val="000000"/>
                </a:solidFill>
                <a:latin typeface="Roboto"/>
                <a:ea typeface="Source Han Sans CN"/>
              </a:rPr>
              <a:t>dirigir esta serie de elementos permiten direccionar al vehículo dentro de los servicios del patio dando prioridad a los autobuses que tengan menos intervenciones a realizar ofreciendo oportunidad de disponibilidad de los buses alimentadores al sistema sin embargo, este tipo de captura de información a la entrada y la salida se realiza de forma manual generando inconvenientes de movilidad publica</a:t>
            </a:r>
            <a:endParaRPr lang="es-MX" sz="1600" b="0" strike="noStrike" spc="-1" dirty="0">
              <a:latin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adroTexto 9"/>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47" name="CuadroTexto 10"/>
          <p:cNvSpPr/>
          <p:nvPr/>
        </p:nvSpPr>
        <p:spPr>
          <a:xfrm>
            <a:off x="0" y="739260"/>
            <a:ext cx="79754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a:solidFill>
                  <a:srgbClr val="404040"/>
                </a:solidFill>
                <a:latin typeface="Roboto"/>
                <a:ea typeface="Roboto"/>
              </a:rPr>
              <a:t>Recolección de la Información </a:t>
            </a:r>
            <a:endParaRPr lang="es-MX" sz="3000" b="0" strike="noStrike" spc="-1">
              <a:latin typeface="Arial"/>
            </a:endParaRPr>
          </a:p>
        </p:txBody>
      </p:sp>
      <p:sp>
        <p:nvSpPr>
          <p:cNvPr id="148" name="CuadroTexto 11"/>
          <p:cNvSpPr/>
          <p:nvPr/>
        </p:nvSpPr>
        <p:spPr>
          <a:xfrm>
            <a:off x="504720" y="1469880"/>
            <a:ext cx="6206400" cy="229148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s-CO" sz="1600" b="0" strike="noStrike" spc="-1" dirty="0">
                <a:solidFill>
                  <a:srgbClr val="000000"/>
                </a:solidFill>
                <a:latin typeface="Roboto"/>
                <a:ea typeface="Roboto"/>
              </a:rPr>
              <a:t>Para la realización entre las variables  </a:t>
            </a:r>
            <a:r>
              <a:rPr lang="es-CO" sz="1600" b="1" strike="noStrike" spc="-1" dirty="0">
                <a:solidFill>
                  <a:srgbClr val="000000"/>
                </a:solidFill>
                <a:latin typeface="Roboto"/>
                <a:ea typeface="Roboto"/>
              </a:rPr>
              <a:t>hora de salida y congestión de trafico  entre las salidas y el nivel de trafico utilizamos dos tablas realizadas para el 2021</a:t>
            </a:r>
            <a:endParaRPr lang="es-MX" sz="1600" b="0" strike="noStrike" spc="-1" dirty="0">
              <a:latin typeface="Roboto"/>
            </a:endParaRPr>
          </a:p>
          <a:p>
            <a:pPr>
              <a:lnSpc>
                <a:spcPct val="100000"/>
              </a:lnSpc>
              <a:buNone/>
            </a:pPr>
            <a:r>
              <a:rPr lang="es-CO" sz="1600" b="0" strike="noStrike" spc="-1" dirty="0">
                <a:solidFill>
                  <a:srgbClr val="000000"/>
                </a:solidFill>
                <a:latin typeface="Roboto"/>
                <a:ea typeface="Roboto"/>
              </a:rPr>
              <a:t>La primera tabla </a:t>
            </a:r>
            <a:r>
              <a:rPr lang="es-CO" sz="1600" b="1" strike="noStrike" spc="-1" dirty="0">
                <a:solidFill>
                  <a:srgbClr val="000000"/>
                </a:solidFill>
                <a:latin typeface="Roboto"/>
                <a:ea typeface="Roboto"/>
              </a:rPr>
              <a:t>comportamiento seguridad vial </a:t>
            </a:r>
            <a:endParaRPr lang="es-MX" sz="1600" b="0" strike="noStrike" spc="-1" dirty="0">
              <a:latin typeface="Roboto"/>
            </a:endParaRPr>
          </a:p>
          <a:p>
            <a:pPr>
              <a:lnSpc>
                <a:spcPct val="100000"/>
              </a:lnSpc>
              <a:buNone/>
            </a:pPr>
            <a:r>
              <a:rPr lang="es-CO" sz="1600" b="0" strike="noStrike" spc="-1" dirty="0">
                <a:solidFill>
                  <a:srgbClr val="000000"/>
                </a:solidFill>
                <a:latin typeface="Roboto"/>
                <a:ea typeface="Roboto"/>
              </a:rPr>
              <a:t> “encuesta territorial de comportamiento en seguridad vial”  (Aparicio, 2020a) utilizando la variable percepción </a:t>
            </a:r>
            <a:r>
              <a:rPr lang="es-CO" sz="1600" b="1" strike="noStrike" spc="-1" dirty="0">
                <a:solidFill>
                  <a:srgbClr val="000000"/>
                </a:solidFill>
                <a:latin typeface="Roboto"/>
                <a:ea typeface="Roboto"/>
              </a:rPr>
              <a:t>accidentes de transito y la tabla  consolidado de salidas sistema troncal por franja horaria</a:t>
            </a:r>
            <a:r>
              <a:rPr lang="es-CO" sz="1600" b="0" strike="noStrike" spc="-1" dirty="0">
                <a:solidFill>
                  <a:srgbClr val="000000"/>
                </a:solidFill>
                <a:latin typeface="Roboto"/>
                <a:ea typeface="Roboto"/>
              </a:rPr>
              <a:t>, filtrando por la ruta </a:t>
            </a:r>
            <a:r>
              <a:rPr lang="es-CO" sz="1600" b="1" strike="noStrike" spc="-1" dirty="0">
                <a:solidFill>
                  <a:srgbClr val="000000"/>
                </a:solidFill>
                <a:latin typeface="Roboto"/>
                <a:ea typeface="Roboto"/>
              </a:rPr>
              <a:t>9-6 </a:t>
            </a:r>
            <a:r>
              <a:rPr lang="es-CO" sz="1600" b="0" strike="noStrike" spc="-1" dirty="0">
                <a:solidFill>
                  <a:srgbClr val="000000"/>
                </a:solidFill>
                <a:latin typeface="Roboto"/>
                <a:ea typeface="Roboto"/>
              </a:rPr>
              <a:t> </a:t>
            </a:r>
            <a:r>
              <a:rPr lang="es-CO" sz="1600" b="1" strike="noStrike" spc="-1" dirty="0">
                <a:solidFill>
                  <a:srgbClr val="000000"/>
                </a:solidFill>
                <a:latin typeface="Roboto"/>
                <a:ea typeface="Roboto"/>
              </a:rPr>
              <a:t>av. Villavicencio </a:t>
            </a:r>
            <a:endParaRPr lang="es-MX" sz="1600" b="0" strike="noStrike" spc="-1" dirty="0">
              <a:latin typeface="Roboto"/>
            </a:endParaRPr>
          </a:p>
          <a:p>
            <a:pPr>
              <a:lnSpc>
                <a:spcPct val="100000"/>
              </a:lnSpc>
              <a:buNone/>
            </a:pPr>
            <a:endParaRPr lang="es-MX" sz="1500" b="0" strike="noStrike" spc="-1" dirty="0">
              <a:latin typeface="Arial"/>
            </a:endParaRPr>
          </a:p>
        </p:txBody>
      </p:sp>
      <p:pic>
        <p:nvPicPr>
          <p:cNvPr id="149" name="Google Shape;46;p 1" descr="Un dibujo de un personaje de caricatura&#10;&#10;Descripción generada automáticamente con confianza baja"/>
          <p:cNvPicPr/>
          <p:nvPr/>
        </p:nvPicPr>
        <p:blipFill>
          <a:blip r:embed="rId2"/>
          <a:stretch/>
        </p:blipFill>
        <p:spPr>
          <a:xfrm>
            <a:off x="7156980" y="1570973"/>
            <a:ext cx="1636920" cy="15840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adroTexto 12"/>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51" name="CuadroTexto 13"/>
          <p:cNvSpPr/>
          <p:nvPr/>
        </p:nvSpPr>
        <p:spPr>
          <a:xfrm>
            <a:off x="-236160" y="740160"/>
            <a:ext cx="79754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a:solidFill>
                  <a:srgbClr val="404040"/>
                </a:solidFill>
                <a:latin typeface="Roboto"/>
                <a:ea typeface="Roboto"/>
              </a:rPr>
              <a:t> </a:t>
            </a:r>
            <a:endParaRPr lang="es-MX" sz="3000" b="0" strike="noStrike" spc="-1">
              <a:latin typeface="Arial"/>
            </a:endParaRPr>
          </a:p>
        </p:txBody>
      </p:sp>
      <p:pic>
        <p:nvPicPr>
          <p:cNvPr id="152" name="Imagen 151"/>
          <p:cNvPicPr/>
          <p:nvPr/>
        </p:nvPicPr>
        <p:blipFill>
          <a:blip r:embed="rId2"/>
          <a:stretch/>
        </p:blipFill>
        <p:spPr>
          <a:xfrm>
            <a:off x="180000" y="0"/>
            <a:ext cx="8819280" cy="50392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adroTexto 14"/>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54" name="CuadroTexto 15"/>
          <p:cNvSpPr/>
          <p:nvPr/>
        </p:nvSpPr>
        <p:spPr>
          <a:xfrm>
            <a:off x="-236160" y="740160"/>
            <a:ext cx="797544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a:solidFill>
                  <a:srgbClr val="404040"/>
                </a:solidFill>
                <a:latin typeface="Roboto"/>
                <a:ea typeface="Roboto"/>
              </a:rPr>
              <a:t> </a:t>
            </a:r>
            <a:endParaRPr lang="es-MX" sz="3000" b="0" strike="noStrike" spc="-1">
              <a:latin typeface="Arial"/>
            </a:endParaRPr>
          </a:p>
        </p:txBody>
      </p:sp>
      <p:pic>
        <p:nvPicPr>
          <p:cNvPr id="155" name="Imagen 154"/>
          <p:cNvPicPr/>
          <p:nvPr/>
        </p:nvPicPr>
        <p:blipFill>
          <a:blip r:embed="rId2"/>
          <a:stretch/>
        </p:blipFill>
        <p:spPr>
          <a:xfrm>
            <a:off x="180000" y="291240"/>
            <a:ext cx="8099280" cy="45680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adroTexto 1"/>
          <p:cNvSpPr/>
          <p:nvPr/>
        </p:nvSpPr>
        <p:spPr>
          <a:xfrm>
            <a:off x="509400" y="555120"/>
            <a:ext cx="2388240" cy="368280"/>
          </a:xfrm>
          <a:prstGeom prst="rect">
            <a:avLst/>
          </a:prstGeom>
          <a:noFill/>
          <a:ln w="0">
            <a:noFill/>
          </a:ln>
        </p:spPr>
        <p:style>
          <a:lnRef idx="0">
            <a:scrgbClr r="0" g="0" b="0"/>
          </a:lnRef>
          <a:fillRef idx="0">
            <a:scrgbClr r="0" g="0" b="0"/>
          </a:fillRef>
          <a:effectRef idx="0">
            <a:scrgbClr r="0" g="0" b="0"/>
          </a:effectRef>
          <a:fontRef idx="minor"/>
        </p:style>
      </p:sp>
      <p:sp>
        <p:nvSpPr>
          <p:cNvPr id="157" name="CuadroTexto 3"/>
          <p:cNvSpPr/>
          <p:nvPr/>
        </p:nvSpPr>
        <p:spPr>
          <a:xfrm>
            <a:off x="44280" y="370440"/>
            <a:ext cx="4588920" cy="546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a:lnSpc>
                <a:spcPct val="100000"/>
              </a:lnSpc>
              <a:buNone/>
            </a:pPr>
            <a:r>
              <a:rPr lang="es-ES" sz="3000" b="1" strike="noStrike" spc="-1">
                <a:solidFill>
                  <a:srgbClr val="404040"/>
                </a:solidFill>
                <a:latin typeface="Roboto"/>
                <a:ea typeface="Roboto"/>
              </a:rPr>
              <a:t>Mapa de Procesos</a:t>
            </a:r>
            <a:endParaRPr lang="es-MX" sz="3000" b="0" strike="noStrike" spc="-1">
              <a:latin typeface="Arial"/>
            </a:endParaRPr>
          </a:p>
        </p:txBody>
      </p:sp>
      <p:pic>
        <p:nvPicPr>
          <p:cNvPr id="158" name="Google Shape;82;p6"/>
          <p:cNvPicPr/>
          <p:nvPr/>
        </p:nvPicPr>
        <p:blipFill>
          <a:blip r:embed="rId2"/>
          <a:stretch/>
        </p:blipFill>
        <p:spPr>
          <a:xfrm>
            <a:off x="1231200" y="924480"/>
            <a:ext cx="6654240" cy="403344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TotalTime>
  <Words>445</Words>
  <Application>Microsoft Office PowerPoint</Application>
  <PresentationFormat>Presentación en pantalla (16:9)</PresentationFormat>
  <Paragraphs>28</Paragraphs>
  <Slides>10</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10</vt:i4>
      </vt:variant>
    </vt:vector>
  </HeadingPairs>
  <TitlesOfParts>
    <vt:vector size="19" baseType="lpstr">
      <vt:lpstr>Arial</vt:lpstr>
      <vt:lpstr>DejaVu Sans</vt:lpstr>
      <vt:lpstr>Roboto</vt:lpstr>
      <vt:lpstr>Source Han Sans CN</vt:lpstr>
      <vt:lpstr>Symbol</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Leonardo Cantor</dc:creator>
  <dc:description/>
  <cp:lastModifiedBy>Marlon Martinez</cp:lastModifiedBy>
  <cp:revision>46</cp:revision>
  <dcterms:created xsi:type="dcterms:W3CDTF">2019-11-27T03:16:21Z</dcterms:created>
  <dcterms:modified xsi:type="dcterms:W3CDTF">2022-04-05T23:25:26Z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Presentación en pantalla (16:9)</vt:lpwstr>
  </property>
  <property fmtid="{D5CDD505-2E9C-101B-9397-08002B2CF9AE}" pid="3" name="Slides">
    <vt:r8>8</vt:r8>
  </property>
</Properties>
</file>