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9" r:id="rId3"/>
    <p:sldId id="264" r:id="rId4"/>
    <p:sldId id="265" r:id="rId5"/>
    <p:sldId id="266" r:id="rId6"/>
    <p:sldId id="267" r:id="rId7"/>
    <p:sldId id="271" r:id="rId8"/>
    <p:sldId id="269" r:id="rId9"/>
    <p:sldId id="270" r:id="rId10"/>
    <p:sldId id="262" r:id="rId11"/>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23" autoAdjust="0"/>
    <p:restoredTop sz="94660"/>
  </p:normalViewPr>
  <p:slideViewPr>
    <p:cSldViewPr snapToGrid="0" snapToObjects="1">
      <p:cViewPr varScale="1">
        <p:scale>
          <a:sx n="90" d="100"/>
          <a:sy n="90" d="100"/>
        </p:scale>
        <p:origin x="528" y="8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C1AADE-60F1-445D-B71A-B3C67A91A8C8}" type="datetimeFigureOut">
              <a:rPr lang="es-CO" smtClean="0"/>
              <a:t>5/04/2022</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110391-1380-45AB-BD9F-CE24D8DACD02}" type="slidenum">
              <a:rPr lang="es-CO" smtClean="0"/>
              <a:t>‹Nº›</a:t>
            </a:fld>
            <a:endParaRPr lang="es-CO"/>
          </a:p>
        </p:txBody>
      </p:sp>
    </p:spTree>
    <p:extLst>
      <p:ext uri="{BB962C8B-B14F-4D97-AF65-F5344CB8AC3E}">
        <p14:creationId xmlns:p14="http://schemas.microsoft.com/office/powerpoint/2010/main" val="4028920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13110391-1380-45AB-BD9F-CE24D8DACD02}" type="slidenum">
              <a:rPr lang="es-CO" smtClean="0"/>
              <a:t>9</a:t>
            </a:fld>
            <a:endParaRPr lang="es-CO"/>
          </a:p>
        </p:txBody>
      </p:sp>
    </p:spTree>
    <p:extLst>
      <p:ext uri="{BB962C8B-B14F-4D97-AF65-F5344CB8AC3E}">
        <p14:creationId xmlns:p14="http://schemas.microsoft.com/office/powerpoint/2010/main" val="24937092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7" name="Imagen 6" descr="portada-gobier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9088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05/04/2022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157577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05979"/>
            <a:ext cx="2057400" cy="4388644"/>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205979"/>
            <a:ext cx="6019800" cy="4388644"/>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05/04/2022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2010572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7" name="Imagen 6" descr="portad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4242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7" name="Imagen 6" descr="intern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07085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8" name="Imagen 7" descr="interna+textur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91968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10" name="Imagen 9" descr="interna-con-f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65305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pic>
        <p:nvPicPr>
          <p:cNvPr id="6" name="Imagen 5" descr="interna-na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53561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Imagen 4" descr="cierr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337917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05/04/2022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145478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05/04/2022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2278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3030C24-9424-B24A-8613-79990C3AA492}" type="datetimeFigureOut">
              <a:rPr lang="es-ES" smtClean="0"/>
              <a:t>05/04/2022</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E4248DC-D261-1A47-8987-CC426E938172}" type="slidenum">
              <a:rPr lang="es-ES" smtClean="0"/>
              <a:t>‹Nº›</a:t>
            </a:fld>
            <a:endParaRPr lang="es-ES"/>
          </a:p>
        </p:txBody>
      </p:sp>
    </p:spTree>
    <p:extLst>
      <p:ext uri="{BB962C8B-B14F-4D97-AF65-F5344CB8AC3E}">
        <p14:creationId xmlns:p14="http://schemas.microsoft.com/office/powerpoint/2010/main" val="3745850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p:cNvSpPr txBox="1"/>
          <p:nvPr/>
        </p:nvSpPr>
        <p:spPr>
          <a:xfrm>
            <a:off x="5463843" y="1019508"/>
            <a:ext cx="2756985" cy="1200329"/>
          </a:xfrm>
          <a:prstGeom prst="rect">
            <a:avLst/>
          </a:prstGeom>
          <a:noFill/>
        </p:spPr>
        <p:txBody>
          <a:bodyPr wrap="square" rtlCol="0">
            <a:spAutoFit/>
          </a:bodyPr>
          <a:lstStyle/>
          <a:p>
            <a:pPr algn="r"/>
            <a:r>
              <a:rPr lang="es-ES" sz="2400" b="1" dirty="0">
                <a:solidFill>
                  <a:schemeClr val="tx1">
                    <a:lumMod val="75000"/>
                    <a:lumOff val="25000"/>
                  </a:schemeClr>
                </a:solidFill>
                <a:latin typeface="Roboto" panose="02000000000000000000" pitchFamily="2" charset="0"/>
                <a:ea typeface="Roboto" panose="02000000000000000000" pitchFamily="2" charset="0"/>
              </a:rPr>
              <a:t>Proyecto SENA</a:t>
            </a:r>
          </a:p>
          <a:p>
            <a:pPr algn="r"/>
            <a:r>
              <a:rPr lang="es-ES" sz="2400" b="1" dirty="0">
                <a:solidFill>
                  <a:schemeClr val="tx1">
                    <a:lumMod val="75000"/>
                    <a:lumOff val="25000"/>
                  </a:schemeClr>
                </a:solidFill>
                <a:latin typeface="Roboto" panose="02000000000000000000" pitchFamily="2" charset="0"/>
                <a:ea typeface="Roboto" panose="02000000000000000000" pitchFamily="2" charset="0"/>
              </a:rPr>
              <a:t>ADSI - 2338321 </a:t>
            </a:r>
          </a:p>
          <a:p>
            <a:pPr algn="r"/>
            <a:r>
              <a:rPr lang="es-ES" sz="2400" b="1" dirty="0">
                <a:solidFill>
                  <a:schemeClr val="tx1">
                    <a:lumMod val="75000"/>
                    <a:lumOff val="25000"/>
                  </a:schemeClr>
                </a:solidFill>
                <a:latin typeface="Roboto" panose="02000000000000000000" pitchFamily="2" charset="0"/>
                <a:ea typeface="Roboto" panose="02000000000000000000" pitchFamily="2" charset="0"/>
              </a:rPr>
              <a:t>Entry.MC</a:t>
            </a:r>
          </a:p>
        </p:txBody>
      </p:sp>
      <p:sp>
        <p:nvSpPr>
          <p:cNvPr id="3" name="CuadroTexto 2">
            <a:extLst>
              <a:ext uri="{FF2B5EF4-FFF2-40B4-BE49-F238E27FC236}">
                <a16:creationId xmlns:a16="http://schemas.microsoft.com/office/drawing/2014/main" id="{550F382D-5E69-45ED-A7FA-28FFA7034733}"/>
              </a:ext>
            </a:extLst>
          </p:cNvPr>
          <p:cNvSpPr txBox="1"/>
          <p:nvPr/>
        </p:nvSpPr>
        <p:spPr>
          <a:xfrm>
            <a:off x="184959" y="3403495"/>
            <a:ext cx="7467600" cy="954107"/>
          </a:xfrm>
          <a:prstGeom prst="rect">
            <a:avLst/>
          </a:prstGeom>
          <a:noFill/>
        </p:spPr>
        <p:txBody>
          <a:bodyPr wrap="square" rtlCol="0">
            <a:spAutoFit/>
          </a:bodyPr>
          <a:lstStyle/>
          <a:p>
            <a:pPr lvl="1"/>
            <a:r>
              <a:rPr lang="es-ES" sz="1400" b="1" dirty="0">
                <a:solidFill>
                  <a:schemeClr val="tx1">
                    <a:lumMod val="75000"/>
                    <a:lumOff val="25000"/>
                  </a:schemeClr>
                </a:solidFill>
                <a:latin typeface="Roboto" panose="02000000000000000000" pitchFamily="2" charset="0"/>
                <a:ea typeface="Roboto" panose="02000000000000000000" pitchFamily="2" charset="0"/>
              </a:rPr>
              <a:t>Carlos Andrés Olaya Pulido</a:t>
            </a:r>
          </a:p>
          <a:p>
            <a:pPr lvl="1"/>
            <a:r>
              <a:rPr lang="es-ES" sz="1400" b="1" dirty="0">
                <a:solidFill>
                  <a:schemeClr val="tx1">
                    <a:lumMod val="75000"/>
                    <a:lumOff val="25000"/>
                  </a:schemeClr>
                </a:solidFill>
                <a:latin typeface="Roboto" panose="02000000000000000000" pitchFamily="2" charset="0"/>
                <a:ea typeface="Roboto" panose="02000000000000000000" pitchFamily="2" charset="0"/>
              </a:rPr>
              <a:t>Cristian Andrés Ortega Rangel</a:t>
            </a:r>
          </a:p>
          <a:p>
            <a:pPr lvl="1"/>
            <a:r>
              <a:rPr lang="es-ES" sz="1400" b="1" dirty="0">
                <a:solidFill>
                  <a:schemeClr val="tx1">
                    <a:lumMod val="75000"/>
                    <a:lumOff val="25000"/>
                  </a:schemeClr>
                </a:solidFill>
                <a:latin typeface="Roboto" panose="02000000000000000000" pitchFamily="2" charset="0"/>
                <a:ea typeface="Roboto" panose="02000000000000000000" pitchFamily="2" charset="0"/>
              </a:rPr>
              <a:t>Marlon Martínez Ibarra</a:t>
            </a:r>
          </a:p>
          <a:p>
            <a:pPr lvl="1"/>
            <a:r>
              <a:rPr lang="es-ES" sz="1400" b="1" dirty="0">
                <a:solidFill>
                  <a:schemeClr val="tx1">
                    <a:lumMod val="75000"/>
                    <a:lumOff val="25000"/>
                  </a:schemeClr>
                </a:solidFill>
                <a:latin typeface="Roboto" panose="02000000000000000000" pitchFamily="2" charset="0"/>
                <a:ea typeface="Roboto" panose="02000000000000000000" pitchFamily="2" charset="0"/>
              </a:rPr>
              <a:t>William Arvey Álvarez Bolaños</a:t>
            </a:r>
          </a:p>
        </p:txBody>
      </p:sp>
    </p:spTree>
    <p:extLst>
      <p:ext uri="{BB962C8B-B14F-4D97-AF65-F5344CB8AC3E}">
        <p14:creationId xmlns:p14="http://schemas.microsoft.com/office/powerpoint/2010/main" val="432883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1596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794779" y="555030"/>
            <a:ext cx="2389387" cy="369332"/>
          </a:xfrm>
          <a:prstGeom prst="rect">
            <a:avLst/>
          </a:prstGeom>
          <a:noFill/>
        </p:spPr>
        <p:txBody>
          <a:bodyPr wrap="square" rtlCol="0">
            <a:spAutoFit/>
          </a:bodyPr>
          <a:lstStyle/>
          <a:p>
            <a:endParaRPr lang="es-ES" dirty="0">
              <a:solidFill>
                <a:schemeClr val="tx1">
                  <a:lumMod val="75000"/>
                  <a:lumOff val="25000"/>
                </a:schemeClr>
              </a:solidFill>
            </a:endParaRPr>
          </a:p>
        </p:txBody>
      </p:sp>
      <p:sp>
        <p:nvSpPr>
          <p:cNvPr id="5" name="CuadroTexto 4">
            <a:extLst>
              <a:ext uri="{FF2B5EF4-FFF2-40B4-BE49-F238E27FC236}">
                <a16:creationId xmlns:a16="http://schemas.microsoft.com/office/drawing/2014/main" id="{550F382D-5E69-45ED-A7FA-28FFA7034733}"/>
              </a:ext>
            </a:extLst>
          </p:cNvPr>
          <p:cNvSpPr txBox="1"/>
          <p:nvPr/>
        </p:nvSpPr>
        <p:spPr>
          <a:xfrm>
            <a:off x="0" y="739696"/>
            <a:ext cx="3054927" cy="553998"/>
          </a:xfrm>
          <a:prstGeom prst="rect">
            <a:avLst/>
          </a:prstGeom>
          <a:noFill/>
        </p:spPr>
        <p:txBody>
          <a:bodyPr wrap="square" rtlCol="0">
            <a:spAutoFit/>
          </a:bodyPr>
          <a:lstStyle/>
          <a:p>
            <a:pPr lvl="1" algn="just"/>
            <a:r>
              <a:rPr lang="es-ES" sz="3000" b="1" dirty="0">
                <a:solidFill>
                  <a:schemeClr val="tx1">
                    <a:lumMod val="75000"/>
                    <a:lumOff val="25000"/>
                  </a:schemeClr>
                </a:solidFill>
                <a:latin typeface="Roboto" panose="02000000000000000000" pitchFamily="2" charset="0"/>
                <a:ea typeface="Roboto" panose="02000000000000000000" pitchFamily="2" charset="0"/>
              </a:rPr>
              <a:t>Introducción</a:t>
            </a:r>
          </a:p>
        </p:txBody>
      </p:sp>
      <p:sp>
        <p:nvSpPr>
          <p:cNvPr id="6" name="Rectángulo 5"/>
          <p:cNvSpPr/>
          <p:nvPr/>
        </p:nvSpPr>
        <p:spPr>
          <a:xfrm>
            <a:off x="31898" y="944957"/>
            <a:ext cx="4572000" cy="565539"/>
          </a:xfrm>
          <a:prstGeom prst="rect">
            <a:avLst/>
          </a:prstGeom>
        </p:spPr>
        <p:txBody>
          <a:bodyPr>
            <a:spAutoFit/>
          </a:bodyPr>
          <a:lstStyle/>
          <a:p>
            <a:pPr marL="539750">
              <a:lnSpc>
                <a:spcPct val="200000"/>
              </a:lnSpc>
              <a:spcAft>
                <a:spcPts val="0"/>
              </a:spcAft>
            </a:pPr>
            <a:endParaRPr lang="es-CO" kern="100" dirty="0">
              <a:latin typeface="Roboto" panose="02000000000000000000" pitchFamily="2" charset="0"/>
              <a:ea typeface="Roboto" panose="02000000000000000000" pitchFamily="2" charset="0"/>
              <a:cs typeface="Noto Sans Devanagari"/>
            </a:endParaRP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1199" y="1888024"/>
            <a:ext cx="2896004" cy="1305107"/>
          </a:xfrm>
          <a:prstGeom prst="rect">
            <a:avLst/>
          </a:prstGeom>
        </p:spPr>
      </p:pic>
      <p:sp>
        <p:nvSpPr>
          <p:cNvPr id="8" name="CuadroTexto 7">
            <a:extLst>
              <a:ext uri="{FF2B5EF4-FFF2-40B4-BE49-F238E27FC236}">
                <a16:creationId xmlns:a16="http://schemas.microsoft.com/office/drawing/2014/main" id="{550F382D-5E69-45ED-A7FA-28FFA7034733}"/>
              </a:ext>
            </a:extLst>
          </p:cNvPr>
          <p:cNvSpPr txBox="1"/>
          <p:nvPr/>
        </p:nvSpPr>
        <p:spPr>
          <a:xfrm>
            <a:off x="426797" y="1625337"/>
            <a:ext cx="5268961" cy="1892826"/>
          </a:xfrm>
          <a:prstGeom prst="rect">
            <a:avLst/>
          </a:prstGeom>
          <a:noFill/>
        </p:spPr>
        <p:txBody>
          <a:bodyPr wrap="square" rtlCol="0">
            <a:spAutoFit/>
          </a:bodyPr>
          <a:lstStyle/>
          <a:p>
            <a:pPr algn="just"/>
            <a:r>
              <a:rPr lang="es-CO" sz="1300" dirty="0">
                <a:latin typeface="Roboto" panose="02000000000000000000" pitchFamily="2" charset="0"/>
                <a:ea typeface="Roboto" panose="02000000000000000000" pitchFamily="2" charset="0"/>
              </a:rPr>
              <a:t>El sistema integrado de transporte publico de Bogotá (</a:t>
            </a:r>
            <a:r>
              <a:rPr lang="es-CO" sz="1300" i="1" dirty="0">
                <a:latin typeface="Roboto" panose="02000000000000000000" pitchFamily="2" charset="0"/>
                <a:ea typeface="Roboto" panose="02000000000000000000" pitchFamily="2" charset="0"/>
              </a:rPr>
              <a:t>Transmilenio</a:t>
            </a:r>
            <a:r>
              <a:rPr lang="es-CO" sz="1300" dirty="0">
                <a:latin typeface="Roboto" panose="02000000000000000000" pitchFamily="2" charset="0"/>
                <a:ea typeface="Roboto" panose="02000000000000000000" pitchFamily="2" charset="0"/>
              </a:rPr>
              <a:t>, 2022)es gobernado a nivel administrativo por un eje central:  que tiene como visión en Bogotá “gestionar el sistema integrado de transporte publico de Bogotá orientado hacia el mejoramiento de la calidad de vida de los usuarios y procurando la integración de la ciudad con la región.</a:t>
            </a:r>
          </a:p>
          <a:p>
            <a:pPr algn="just"/>
            <a:r>
              <a:rPr lang="es-CO" sz="1300" dirty="0">
                <a:latin typeface="Roboto" panose="02000000000000000000" pitchFamily="2" charset="0"/>
                <a:ea typeface="Roboto" panose="02000000000000000000" pitchFamily="2" charset="0"/>
              </a:rPr>
              <a:t>Esta red integrada compromete una flota de: </a:t>
            </a:r>
            <a:r>
              <a:rPr lang="es-CO" sz="1300" b="1" dirty="0">
                <a:latin typeface="Roboto" panose="02000000000000000000" pitchFamily="2" charset="0"/>
                <a:ea typeface="Roboto" panose="02000000000000000000" pitchFamily="2" charset="0"/>
              </a:rPr>
              <a:t>Alimentadores, articulados y urbanos. </a:t>
            </a:r>
            <a:r>
              <a:rPr lang="es-CO" sz="1300" dirty="0">
                <a:latin typeface="Roboto" panose="02000000000000000000" pitchFamily="2" charset="0"/>
                <a:ea typeface="Roboto" panose="02000000000000000000" pitchFamily="2" charset="0"/>
              </a:rPr>
              <a:t>Que a su vez están organizados por consorcios que gobiernan ciertos corredores.</a:t>
            </a:r>
            <a:endParaRPr lang="es-ES" sz="1300" b="1" dirty="0">
              <a:solidFill>
                <a:schemeClr val="tx1">
                  <a:lumMod val="75000"/>
                  <a:lumOff val="25000"/>
                </a:schemeClr>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192973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09443" y="555030"/>
            <a:ext cx="2389387" cy="369332"/>
          </a:xfrm>
          <a:prstGeom prst="rect">
            <a:avLst/>
          </a:prstGeom>
          <a:noFill/>
        </p:spPr>
        <p:txBody>
          <a:bodyPr wrap="square" rtlCol="0">
            <a:spAutoFit/>
          </a:bodyPr>
          <a:lstStyle/>
          <a:p>
            <a:endParaRPr lang="es-ES" dirty="0">
              <a:solidFill>
                <a:schemeClr val="tx1">
                  <a:lumMod val="75000"/>
                  <a:lumOff val="25000"/>
                </a:schemeClr>
              </a:solidFill>
            </a:endParaRPr>
          </a:p>
        </p:txBody>
      </p:sp>
      <p:sp>
        <p:nvSpPr>
          <p:cNvPr id="4" name="CuadroTexto 3">
            <a:extLst>
              <a:ext uri="{FF2B5EF4-FFF2-40B4-BE49-F238E27FC236}">
                <a16:creationId xmlns:a16="http://schemas.microsoft.com/office/drawing/2014/main" id="{550F382D-5E69-45ED-A7FA-28FFA7034733}"/>
              </a:ext>
            </a:extLst>
          </p:cNvPr>
          <p:cNvSpPr txBox="1"/>
          <p:nvPr/>
        </p:nvSpPr>
        <p:spPr>
          <a:xfrm>
            <a:off x="-213783" y="462697"/>
            <a:ext cx="3835838" cy="553998"/>
          </a:xfrm>
          <a:prstGeom prst="rect">
            <a:avLst/>
          </a:prstGeom>
          <a:noFill/>
        </p:spPr>
        <p:txBody>
          <a:bodyPr wrap="square" rtlCol="0">
            <a:spAutoFit/>
          </a:bodyPr>
          <a:lstStyle/>
          <a:p>
            <a:pPr lvl="1"/>
            <a:r>
              <a:rPr lang="es-ES" sz="3000" b="1" dirty="0">
                <a:solidFill>
                  <a:schemeClr val="tx1">
                    <a:lumMod val="75000"/>
                    <a:lumOff val="25000"/>
                  </a:schemeClr>
                </a:solidFill>
                <a:latin typeface="Roboto" panose="02000000000000000000" pitchFamily="2" charset="0"/>
                <a:ea typeface="Roboto" panose="02000000000000000000" pitchFamily="2" charset="0"/>
              </a:rPr>
              <a:t>Justificación</a:t>
            </a:r>
          </a:p>
        </p:txBody>
      </p:sp>
      <p:sp>
        <p:nvSpPr>
          <p:cNvPr id="3" name="Rectángulo 2">
            <a:extLst>
              <a:ext uri="{FF2B5EF4-FFF2-40B4-BE49-F238E27FC236}">
                <a16:creationId xmlns:a16="http://schemas.microsoft.com/office/drawing/2014/main" id="{F66849B9-E765-4A11-B727-02653A16BAF1}"/>
              </a:ext>
            </a:extLst>
          </p:cNvPr>
          <p:cNvSpPr/>
          <p:nvPr/>
        </p:nvSpPr>
        <p:spPr>
          <a:xfrm>
            <a:off x="-213783" y="930964"/>
            <a:ext cx="9283355" cy="4893134"/>
          </a:xfrm>
          <a:prstGeom prst="rect">
            <a:avLst/>
          </a:prstGeom>
        </p:spPr>
        <p:txBody>
          <a:bodyPr wrap="square">
            <a:spAutoFit/>
          </a:bodyPr>
          <a:lstStyle/>
          <a:p>
            <a:pPr marL="539750" algn="just">
              <a:lnSpc>
                <a:spcPct val="200000"/>
              </a:lnSpc>
              <a:spcAft>
                <a:spcPts val="0"/>
              </a:spcAft>
            </a:pPr>
            <a:r>
              <a:rPr lang="es-ES" sz="1200" kern="150" dirty="0">
                <a:latin typeface="Roboto" panose="02000000000000000000"/>
                <a:ea typeface="Source Han Sans CN"/>
                <a:cs typeface="Noto Sans Devanagari"/>
              </a:rPr>
              <a:t>Un sistema es: “ un conjunto de partes que actúan de manera interrelacionada y forman parte de un todo y están sujetos a la influencia de algún tipo de interacción definida por un periodo de tiempo”</a:t>
            </a:r>
          </a:p>
          <a:p>
            <a:pPr marL="539750" algn="just">
              <a:lnSpc>
                <a:spcPct val="200000"/>
              </a:lnSpc>
              <a:spcAft>
                <a:spcPts val="0"/>
              </a:spcAft>
            </a:pPr>
            <a:r>
              <a:rPr lang="es-ES" sz="1200" kern="150" dirty="0">
                <a:latin typeface="Roboto" panose="02000000000000000000"/>
                <a:ea typeface="Source Han Sans CN"/>
                <a:cs typeface="Noto Sans Devanagari"/>
              </a:rPr>
              <a:t>Siendo así  el sistema de entrada y salida vehicular  esta compuesto de las siguientes partes: inspección visual: Frenos, Suspensión, Motor y Sistema de Combustible, Transmisión  Sistema de Dirección y Ruedas, Carrocería y Cabina Conductor, Sistema y Equipos Eléctricos, Emisiones de Gases y Ruidos, Puertas, Sillas y Pasamanos, Pisos y Tableros; Comunicación y Señalética , Equipos de Seguridad, Equipos de Recaudo y control de la operación. Aseo (Interno y Externo)</a:t>
            </a:r>
          </a:p>
          <a:p>
            <a:pPr marL="539750" algn="just">
              <a:lnSpc>
                <a:spcPct val="200000"/>
              </a:lnSpc>
              <a:spcAft>
                <a:spcPts val="0"/>
              </a:spcAft>
            </a:pPr>
            <a:r>
              <a:rPr lang="es-ES" sz="1200" kern="150" dirty="0">
                <a:latin typeface="Roboto" panose="02000000000000000000"/>
                <a:ea typeface="Source Han Sans CN"/>
                <a:cs typeface="Noto Sans Devanagari"/>
              </a:rPr>
              <a:t>(Manual de Operaciones Componente Zonal, 2014)</a:t>
            </a:r>
          </a:p>
          <a:p>
            <a:pPr marL="539750" algn="just">
              <a:lnSpc>
                <a:spcPct val="200000"/>
              </a:lnSpc>
              <a:spcAft>
                <a:spcPts val="0"/>
              </a:spcAft>
            </a:pPr>
            <a:r>
              <a:rPr lang="es-ES" sz="1200" kern="150" dirty="0">
                <a:latin typeface="Roboto" panose="02000000000000000000"/>
                <a:ea typeface="Source Han Sans CN"/>
                <a:cs typeface="Noto Sans Devanagari"/>
              </a:rPr>
              <a:t>esta serie de elementos permiten direccionar al vehículo dentro de los servicios del patio dando prioridad a los autobuses que tengan menos intervenciones a realizar ofreciendo oportunidad de disponibilidad de los buses alimentadores al sistema sin embargo, este tipo de captura de información a la entrada y la salida se realiza de forma manual generando inconvenientes de movilidad publica.</a:t>
            </a:r>
          </a:p>
          <a:p>
            <a:pPr marL="539750" algn="just">
              <a:lnSpc>
                <a:spcPct val="200000"/>
              </a:lnSpc>
              <a:spcAft>
                <a:spcPts val="0"/>
              </a:spcAft>
            </a:pPr>
            <a:endParaRPr lang="es-CO" sz="1300" kern="150" dirty="0">
              <a:latin typeface="Roboto" panose="02000000000000000000"/>
              <a:ea typeface="Source Han Sans CN"/>
              <a:cs typeface="Noto Sans Devanagari"/>
            </a:endParaRPr>
          </a:p>
          <a:p>
            <a:pPr marL="539750" algn="just">
              <a:lnSpc>
                <a:spcPct val="200000"/>
              </a:lnSpc>
              <a:spcAft>
                <a:spcPts val="0"/>
              </a:spcAft>
            </a:pPr>
            <a:endParaRPr lang="es-CO" sz="1300" kern="150" dirty="0">
              <a:latin typeface="Roboto" panose="02000000000000000000"/>
              <a:ea typeface="Source Han Sans CN"/>
              <a:cs typeface="Noto Sans Devanagari"/>
            </a:endParaRPr>
          </a:p>
        </p:txBody>
      </p:sp>
    </p:spTree>
    <p:extLst>
      <p:ext uri="{BB962C8B-B14F-4D97-AF65-F5344CB8AC3E}">
        <p14:creationId xmlns:p14="http://schemas.microsoft.com/office/powerpoint/2010/main" val="1648721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09443" y="555030"/>
            <a:ext cx="2389387" cy="369332"/>
          </a:xfrm>
          <a:prstGeom prst="rect">
            <a:avLst/>
          </a:prstGeom>
          <a:noFill/>
        </p:spPr>
        <p:txBody>
          <a:bodyPr wrap="square" rtlCol="0">
            <a:spAutoFit/>
          </a:bodyPr>
          <a:lstStyle/>
          <a:p>
            <a:endParaRPr lang="es-ES" dirty="0">
              <a:solidFill>
                <a:schemeClr val="tx1">
                  <a:lumMod val="75000"/>
                  <a:lumOff val="25000"/>
                </a:schemeClr>
              </a:solidFill>
            </a:endParaRPr>
          </a:p>
        </p:txBody>
      </p:sp>
      <p:sp>
        <p:nvSpPr>
          <p:cNvPr id="4" name="CuadroTexto 3">
            <a:extLst>
              <a:ext uri="{FF2B5EF4-FFF2-40B4-BE49-F238E27FC236}">
                <a16:creationId xmlns:a16="http://schemas.microsoft.com/office/drawing/2014/main" id="{550F382D-5E69-45ED-A7FA-28FFA7034733}"/>
              </a:ext>
            </a:extLst>
          </p:cNvPr>
          <p:cNvSpPr txBox="1"/>
          <p:nvPr/>
        </p:nvSpPr>
        <p:spPr>
          <a:xfrm>
            <a:off x="0" y="1164347"/>
            <a:ext cx="3835838" cy="553998"/>
          </a:xfrm>
          <a:prstGeom prst="rect">
            <a:avLst/>
          </a:prstGeom>
          <a:noFill/>
        </p:spPr>
        <p:txBody>
          <a:bodyPr wrap="square" rtlCol="0">
            <a:spAutoFit/>
          </a:bodyPr>
          <a:lstStyle/>
          <a:p>
            <a:pPr lvl="1"/>
            <a:r>
              <a:rPr lang="es-ES" sz="3000" b="1" dirty="0">
                <a:solidFill>
                  <a:schemeClr val="tx1">
                    <a:lumMod val="75000"/>
                    <a:lumOff val="25000"/>
                  </a:schemeClr>
                </a:solidFill>
                <a:latin typeface="Roboto" panose="02000000000000000000" pitchFamily="2" charset="0"/>
                <a:ea typeface="Roboto" panose="02000000000000000000" pitchFamily="2" charset="0"/>
              </a:rPr>
              <a:t>Objetivo General</a:t>
            </a:r>
          </a:p>
        </p:txBody>
      </p:sp>
      <p:sp>
        <p:nvSpPr>
          <p:cNvPr id="5" name="CuadroTexto 4">
            <a:extLst>
              <a:ext uri="{FF2B5EF4-FFF2-40B4-BE49-F238E27FC236}">
                <a16:creationId xmlns:a16="http://schemas.microsoft.com/office/drawing/2014/main" id="{550F382D-5E69-45ED-A7FA-28FFA7034733}"/>
              </a:ext>
            </a:extLst>
          </p:cNvPr>
          <p:cNvSpPr txBox="1"/>
          <p:nvPr/>
        </p:nvSpPr>
        <p:spPr>
          <a:xfrm>
            <a:off x="0" y="2008739"/>
            <a:ext cx="7474689" cy="692497"/>
          </a:xfrm>
          <a:prstGeom prst="rect">
            <a:avLst/>
          </a:prstGeom>
          <a:noFill/>
        </p:spPr>
        <p:txBody>
          <a:bodyPr wrap="square" rtlCol="0">
            <a:spAutoFit/>
          </a:bodyPr>
          <a:lstStyle/>
          <a:p>
            <a:pPr lvl="1" algn="just"/>
            <a:r>
              <a:rPr lang="es-CO" sz="1300" dirty="0">
                <a:latin typeface="Roboto" panose="02000000000000000000" pitchFamily="2" charset="0"/>
                <a:ea typeface="Roboto" panose="02000000000000000000" pitchFamily="2" charset="0"/>
              </a:rPr>
              <a:t>Establecer un sistema de información que permita evidenciar el control y seguimiento en la   entrada, reposo y salida en el patio taller de los vehículos tipo alimentador en el patio taller bosa Brasil.</a:t>
            </a:r>
          </a:p>
        </p:txBody>
      </p:sp>
    </p:spTree>
    <p:extLst>
      <p:ext uri="{BB962C8B-B14F-4D97-AF65-F5344CB8AC3E}">
        <p14:creationId xmlns:p14="http://schemas.microsoft.com/office/powerpoint/2010/main" val="621392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50F382D-5E69-45ED-A7FA-28FFA7034733}"/>
              </a:ext>
            </a:extLst>
          </p:cNvPr>
          <p:cNvSpPr txBox="1"/>
          <p:nvPr/>
        </p:nvSpPr>
        <p:spPr>
          <a:xfrm>
            <a:off x="0" y="740261"/>
            <a:ext cx="5456769" cy="553998"/>
          </a:xfrm>
          <a:prstGeom prst="rect">
            <a:avLst/>
          </a:prstGeom>
          <a:noFill/>
        </p:spPr>
        <p:txBody>
          <a:bodyPr wrap="square" rtlCol="0">
            <a:spAutoFit/>
          </a:bodyPr>
          <a:lstStyle/>
          <a:p>
            <a:pPr lvl="1"/>
            <a:r>
              <a:rPr lang="es-ES" sz="3000" b="1" dirty="0">
                <a:solidFill>
                  <a:schemeClr val="tx1">
                    <a:lumMod val="75000"/>
                    <a:lumOff val="25000"/>
                  </a:schemeClr>
                </a:solidFill>
                <a:latin typeface="Roboto" panose="02000000000000000000" pitchFamily="2" charset="0"/>
                <a:ea typeface="Roboto" panose="02000000000000000000" pitchFamily="2" charset="0"/>
              </a:rPr>
              <a:t>Objetivos Específicos</a:t>
            </a:r>
          </a:p>
        </p:txBody>
      </p:sp>
      <p:sp>
        <p:nvSpPr>
          <p:cNvPr id="5" name="CuadroTexto 4">
            <a:extLst>
              <a:ext uri="{FF2B5EF4-FFF2-40B4-BE49-F238E27FC236}">
                <a16:creationId xmlns:a16="http://schemas.microsoft.com/office/drawing/2014/main" id="{550F382D-5E69-45ED-A7FA-28FFA7034733}"/>
              </a:ext>
            </a:extLst>
          </p:cNvPr>
          <p:cNvSpPr txBox="1"/>
          <p:nvPr/>
        </p:nvSpPr>
        <p:spPr>
          <a:xfrm>
            <a:off x="547697" y="1746748"/>
            <a:ext cx="4361374" cy="1492716"/>
          </a:xfrm>
          <a:prstGeom prst="rect">
            <a:avLst/>
          </a:prstGeom>
          <a:noFill/>
        </p:spPr>
        <p:txBody>
          <a:bodyPr wrap="square" rtlCol="0">
            <a:spAutoFit/>
          </a:bodyPr>
          <a:lstStyle/>
          <a:p>
            <a:pPr marL="285750" lvl="0" indent="-285750">
              <a:buFont typeface="Arial" panose="020B0604020202020204" pitchFamily="34" charset="0"/>
              <a:buChar char="•"/>
            </a:pPr>
            <a:r>
              <a:rPr lang="es-CO" sz="1300" dirty="0">
                <a:latin typeface="Roboto" panose="02000000000000000000" pitchFamily="2" charset="0"/>
                <a:ea typeface="Roboto" panose="02000000000000000000" pitchFamily="2" charset="0"/>
              </a:rPr>
              <a:t>Registrar estado del vehículo en la entrada y salida del patio taller consorcio masivo capital</a:t>
            </a:r>
          </a:p>
          <a:p>
            <a:pPr marL="285750" lvl="0" indent="-285750">
              <a:buFont typeface="Arial" panose="020B0604020202020204" pitchFamily="34" charset="0"/>
              <a:buChar char="•"/>
            </a:pPr>
            <a:r>
              <a:rPr lang="es-CO" sz="1300" dirty="0">
                <a:latin typeface="Roboto" panose="02000000000000000000" pitchFamily="2" charset="0"/>
                <a:ea typeface="Roboto" panose="02000000000000000000" pitchFamily="2" charset="0"/>
              </a:rPr>
              <a:t>Establecer seguimiento y control a los vehículos que ingresan y salen del patio taller</a:t>
            </a:r>
          </a:p>
          <a:p>
            <a:pPr marL="285750" lvl="0" indent="-285750" algn="just">
              <a:buFont typeface="Arial" panose="020B0604020202020204" pitchFamily="34" charset="0"/>
              <a:buChar char="•"/>
            </a:pPr>
            <a:r>
              <a:rPr lang="es-CO" sz="1300" dirty="0">
                <a:latin typeface="Roboto" panose="02000000000000000000" pitchFamily="2" charset="0"/>
                <a:ea typeface="Roboto" panose="02000000000000000000" pitchFamily="2" charset="0"/>
              </a:rPr>
              <a:t>Establecer seguimiento y control cuando los vehículos hacen uso de los servicios de mantenimiento del patio taller Bosa Brasil  </a:t>
            </a:r>
          </a:p>
        </p:txBody>
      </p:sp>
      <p:pic>
        <p:nvPicPr>
          <p:cNvPr id="6" name="Google Shape;46;p2" descr="Un dibujo de un personaje de caricatura&#10;&#10;Descripción generada automáticamente con confianza baja"/>
          <p:cNvPicPr preferRelativeResize="0"/>
          <p:nvPr/>
        </p:nvPicPr>
        <p:blipFill rotWithShape="1">
          <a:blip r:embed="rId2">
            <a:alphaModFix/>
          </a:blip>
          <a:srcRect/>
          <a:stretch/>
        </p:blipFill>
        <p:spPr>
          <a:xfrm>
            <a:off x="6124979" y="1757545"/>
            <a:ext cx="1637895" cy="1585072"/>
          </a:xfrm>
          <a:prstGeom prst="rect">
            <a:avLst/>
          </a:prstGeom>
          <a:noFill/>
          <a:ln>
            <a:noFill/>
          </a:ln>
        </p:spPr>
      </p:pic>
    </p:spTree>
    <p:extLst>
      <p:ext uri="{BB962C8B-B14F-4D97-AF65-F5344CB8AC3E}">
        <p14:creationId xmlns:p14="http://schemas.microsoft.com/office/powerpoint/2010/main" val="474744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09443" y="555030"/>
            <a:ext cx="2389387" cy="369332"/>
          </a:xfrm>
          <a:prstGeom prst="rect">
            <a:avLst/>
          </a:prstGeom>
          <a:noFill/>
        </p:spPr>
        <p:txBody>
          <a:bodyPr wrap="square" rtlCol="0">
            <a:spAutoFit/>
          </a:bodyPr>
          <a:lstStyle/>
          <a:p>
            <a:endParaRPr lang="es-ES" dirty="0">
              <a:solidFill>
                <a:schemeClr val="tx1">
                  <a:lumMod val="75000"/>
                  <a:lumOff val="25000"/>
                </a:schemeClr>
              </a:solidFill>
            </a:endParaRPr>
          </a:p>
        </p:txBody>
      </p:sp>
      <p:sp>
        <p:nvSpPr>
          <p:cNvPr id="4" name="CuadroTexto 3">
            <a:extLst>
              <a:ext uri="{FF2B5EF4-FFF2-40B4-BE49-F238E27FC236}">
                <a16:creationId xmlns:a16="http://schemas.microsoft.com/office/drawing/2014/main" id="{550F382D-5E69-45ED-A7FA-28FFA7034733}"/>
              </a:ext>
            </a:extLst>
          </p:cNvPr>
          <p:cNvSpPr txBox="1"/>
          <p:nvPr/>
        </p:nvSpPr>
        <p:spPr>
          <a:xfrm>
            <a:off x="44371" y="370364"/>
            <a:ext cx="4589974" cy="553998"/>
          </a:xfrm>
          <a:prstGeom prst="rect">
            <a:avLst/>
          </a:prstGeom>
          <a:noFill/>
        </p:spPr>
        <p:txBody>
          <a:bodyPr wrap="square" rtlCol="0">
            <a:spAutoFit/>
          </a:bodyPr>
          <a:lstStyle/>
          <a:p>
            <a:pPr lvl="1"/>
            <a:r>
              <a:rPr lang="es-ES" sz="3000" b="1" dirty="0">
                <a:solidFill>
                  <a:schemeClr val="tx1">
                    <a:lumMod val="75000"/>
                    <a:lumOff val="25000"/>
                  </a:schemeClr>
                </a:solidFill>
                <a:latin typeface="Roboto" panose="02000000000000000000" pitchFamily="2" charset="0"/>
                <a:ea typeface="Roboto" panose="02000000000000000000" pitchFamily="2" charset="0"/>
              </a:rPr>
              <a:t>Mapa de Procesos</a:t>
            </a:r>
          </a:p>
        </p:txBody>
      </p:sp>
      <p:pic>
        <p:nvPicPr>
          <p:cNvPr id="7" name="Google Shape;82;p6"/>
          <p:cNvPicPr preferRelativeResize="0"/>
          <p:nvPr/>
        </p:nvPicPr>
        <p:blipFill rotWithShape="1">
          <a:blip r:embed="rId2">
            <a:alphaModFix/>
          </a:blip>
          <a:srcRect/>
          <a:stretch/>
        </p:blipFill>
        <p:spPr>
          <a:xfrm>
            <a:off x="1231270" y="924362"/>
            <a:ext cx="6655429" cy="4034472"/>
          </a:xfrm>
          <a:prstGeom prst="rect">
            <a:avLst/>
          </a:prstGeom>
          <a:noFill/>
          <a:ln>
            <a:noFill/>
          </a:ln>
        </p:spPr>
      </p:pic>
    </p:spTree>
    <p:extLst>
      <p:ext uri="{BB962C8B-B14F-4D97-AF65-F5344CB8AC3E}">
        <p14:creationId xmlns:p14="http://schemas.microsoft.com/office/powerpoint/2010/main" val="2145206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09443" y="555030"/>
            <a:ext cx="2389387" cy="369332"/>
          </a:xfrm>
          <a:prstGeom prst="rect">
            <a:avLst/>
          </a:prstGeom>
          <a:noFill/>
        </p:spPr>
        <p:txBody>
          <a:bodyPr wrap="square" rtlCol="0">
            <a:spAutoFit/>
          </a:bodyPr>
          <a:lstStyle/>
          <a:p>
            <a:endParaRPr lang="es-ES" dirty="0">
              <a:solidFill>
                <a:schemeClr val="tx1">
                  <a:lumMod val="75000"/>
                  <a:lumOff val="25000"/>
                </a:schemeClr>
              </a:solidFill>
            </a:endParaRPr>
          </a:p>
        </p:txBody>
      </p:sp>
      <p:sp>
        <p:nvSpPr>
          <p:cNvPr id="4" name="CuadroTexto 3">
            <a:extLst>
              <a:ext uri="{FF2B5EF4-FFF2-40B4-BE49-F238E27FC236}">
                <a16:creationId xmlns:a16="http://schemas.microsoft.com/office/drawing/2014/main" id="{550F382D-5E69-45ED-A7FA-28FFA7034733}"/>
              </a:ext>
            </a:extLst>
          </p:cNvPr>
          <p:cNvSpPr txBox="1"/>
          <p:nvPr/>
        </p:nvSpPr>
        <p:spPr>
          <a:xfrm>
            <a:off x="-213783" y="741636"/>
            <a:ext cx="3835838" cy="553998"/>
          </a:xfrm>
          <a:prstGeom prst="rect">
            <a:avLst/>
          </a:prstGeom>
          <a:noFill/>
        </p:spPr>
        <p:txBody>
          <a:bodyPr wrap="square" rtlCol="0">
            <a:spAutoFit/>
          </a:bodyPr>
          <a:lstStyle/>
          <a:p>
            <a:pPr lvl="1"/>
            <a:r>
              <a:rPr lang="es-ES" sz="3000" b="1" dirty="0">
                <a:solidFill>
                  <a:schemeClr val="tx1">
                    <a:lumMod val="75000"/>
                    <a:lumOff val="25000"/>
                  </a:schemeClr>
                </a:solidFill>
                <a:latin typeface="Roboto" panose="02000000000000000000" pitchFamily="2" charset="0"/>
                <a:ea typeface="Roboto" panose="02000000000000000000" pitchFamily="2" charset="0"/>
              </a:rPr>
              <a:t>Justificación</a:t>
            </a:r>
          </a:p>
        </p:txBody>
      </p:sp>
      <p:sp>
        <p:nvSpPr>
          <p:cNvPr id="6" name="Rectángulo 5"/>
          <p:cNvSpPr/>
          <p:nvPr/>
        </p:nvSpPr>
        <p:spPr>
          <a:xfrm>
            <a:off x="323849" y="1409934"/>
            <a:ext cx="3819525" cy="1323439"/>
          </a:xfrm>
          <a:prstGeom prst="rect">
            <a:avLst/>
          </a:prstGeom>
        </p:spPr>
        <p:txBody>
          <a:bodyPr wrap="square">
            <a:spAutoFit/>
          </a:bodyPr>
          <a:lstStyle/>
          <a:p>
            <a:pPr lvl="0">
              <a:spcBef>
                <a:spcPts val="1200"/>
              </a:spcBef>
              <a:spcAft>
                <a:spcPts val="600"/>
              </a:spcAft>
              <a:buSzPts val="1200"/>
            </a:pPr>
            <a:r>
              <a:rPr lang="es-CO" sz="1300" b="1" kern="100" dirty="0">
                <a:latin typeface="Roboto" panose="02000000000000000000" pitchFamily="2" charset="0"/>
                <a:ea typeface="Roboto" panose="02000000000000000000" pitchFamily="2" charset="0"/>
                <a:cs typeface="Noto Sans Devanagari"/>
              </a:rPr>
              <a:t>¿Qué sucede?</a:t>
            </a:r>
          </a:p>
          <a:p>
            <a:pPr lvl="0" algn="just">
              <a:spcBef>
                <a:spcPts val="1200"/>
              </a:spcBef>
              <a:spcAft>
                <a:spcPts val="600"/>
              </a:spcAft>
              <a:buSzPts val="1200"/>
            </a:pPr>
            <a:r>
              <a:rPr lang="es-CO" sz="1300" kern="100" dirty="0">
                <a:latin typeface="Roboto" panose="02000000000000000000" pitchFamily="2" charset="0"/>
                <a:ea typeface="Roboto" panose="02000000000000000000" pitchFamily="2" charset="0"/>
                <a:cs typeface="Wingdings" panose="05000000000000000000" pitchFamily="2" charset="2"/>
              </a:rPr>
              <a:t>La flota de 134 alimentadores de la zona de Kennedy central al llegar o salir del patio taller de bosa Brasil tienen inconvenientes para el registro y posterior seguimiento dentro del patio taller</a:t>
            </a:r>
          </a:p>
        </p:txBody>
      </p:sp>
      <p:sp>
        <p:nvSpPr>
          <p:cNvPr id="7" name="Rectángulo 6"/>
          <p:cNvSpPr/>
          <p:nvPr/>
        </p:nvSpPr>
        <p:spPr>
          <a:xfrm>
            <a:off x="323850" y="2847371"/>
            <a:ext cx="3819525" cy="1969770"/>
          </a:xfrm>
          <a:prstGeom prst="rect">
            <a:avLst/>
          </a:prstGeom>
        </p:spPr>
        <p:txBody>
          <a:bodyPr wrap="square">
            <a:spAutoFit/>
          </a:bodyPr>
          <a:lstStyle/>
          <a:p>
            <a:pPr lvl="0">
              <a:spcBef>
                <a:spcPts val="1200"/>
              </a:spcBef>
              <a:spcAft>
                <a:spcPts val="600"/>
              </a:spcAft>
              <a:buSzPts val="1200"/>
            </a:pPr>
            <a:r>
              <a:rPr lang="es-CO" sz="1300" b="1" kern="100" dirty="0">
                <a:latin typeface="Roboto" panose="02000000000000000000" pitchFamily="2" charset="0"/>
                <a:ea typeface="Roboto" panose="02000000000000000000" pitchFamily="2" charset="0"/>
                <a:cs typeface="Noto Sans Devanagari"/>
              </a:rPr>
              <a:t>¿Por qué sucede?</a:t>
            </a:r>
          </a:p>
          <a:p>
            <a:pPr lvl="0" algn="just">
              <a:spcAft>
                <a:spcPts val="700"/>
              </a:spcAft>
              <a:tabLst>
                <a:tab pos="457200" algn="l"/>
              </a:tabLst>
            </a:pPr>
            <a:r>
              <a:rPr lang="es-CO" sz="1300" kern="100" dirty="0">
                <a:latin typeface="Roboto" panose="02000000000000000000" pitchFamily="2" charset="0"/>
                <a:ea typeface="Roboto" panose="02000000000000000000" pitchFamily="2" charset="0"/>
                <a:cs typeface="Wingdings" panose="05000000000000000000" pitchFamily="2" charset="2"/>
              </a:rPr>
              <a:t>Cuando llegan los alimentadores a patio por distintas razones tienen que primero aparcar en la entrada para la captura de los datos iniciales de entrada, se llena un formulario manual que debe ser registrado por un operador que aguarda en el patio a la llegada, esta situación ha causado represamiento porque deben aguardar turno para su ingreso</a:t>
            </a:r>
          </a:p>
        </p:txBody>
      </p:sp>
      <p:sp>
        <p:nvSpPr>
          <p:cNvPr id="8" name="Rectángulo 7"/>
          <p:cNvSpPr/>
          <p:nvPr/>
        </p:nvSpPr>
        <p:spPr>
          <a:xfrm>
            <a:off x="4381500" y="1486877"/>
            <a:ext cx="4572000" cy="1169551"/>
          </a:xfrm>
          <a:prstGeom prst="rect">
            <a:avLst/>
          </a:prstGeom>
        </p:spPr>
        <p:txBody>
          <a:bodyPr>
            <a:spAutoFit/>
          </a:bodyPr>
          <a:lstStyle/>
          <a:p>
            <a:pPr lvl="0">
              <a:spcBef>
                <a:spcPts val="1200"/>
              </a:spcBef>
              <a:spcAft>
                <a:spcPts val="600"/>
              </a:spcAft>
              <a:buSzPts val="1200"/>
            </a:pPr>
            <a:r>
              <a:rPr lang="es-CO" sz="1300" b="1" kern="100" dirty="0">
                <a:latin typeface="Roboto" panose="02000000000000000000" pitchFamily="2" charset="0"/>
                <a:ea typeface="Roboto" panose="02000000000000000000" pitchFamily="2" charset="0"/>
                <a:cs typeface="Noto Sans Devanagari"/>
              </a:rPr>
              <a:t>¿A quien le sucede</a:t>
            </a:r>
          </a:p>
          <a:p>
            <a:pPr lvl="0" algn="just">
              <a:spcAft>
                <a:spcPts val="0"/>
              </a:spcAft>
              <a:tabLst>
                <a:tab pos="457200" algn="l"/>
              </a:tabLst>
            </a:pPr>
            <a:r>
              <a:rPr lang="es-CO" sz="1300" kern="100" dirty="0">
                <a:latin typeface="Roboto" panose="02000000000000000000" pitchFamily="2" charset="0"/>
                <a:ea typeface="Roboto" panose="02000000000000000000" pitchFamily="2" charset="0"/>
                <a:cs typeface="Wingdings" panose="05000000000000000000" pitchFamily="2" charset="2"/>
              </a:rPr>
              <a:t>Este problema le sucede al </a:t>
            </a:r>
            <a:r>
              <a:rPr lang="es-CO" sz="1300" b="1" kern="100" dirty="0">
                <a:latin typeface="Roboto" panose="02000000000000000000" pitchFamily="2" charset="0"/>
                <a:ea typeface="Roboto" panose="02000000000000000000" pitchFamily="2" charset="0"/>
                <a:cs typeface="Wingdings" panose="05000000000000000000" pitchFamily="2" charset="2"/>
              </a:rPr>
              <a:t>patio bosa Brasil ubicado en la dirección Bosa Brasil, Cl. 50a Sur ##89a-15, Bogotá</a:t>
            </a:r>
            <a:r>
              <a:rPr lang="es-CO" sz="1300" kern="100" dirty="0">
                <a:latin typeface="Roboto" panose="02000000000000000000" pitchFamily="2" charset="0"/>
                <a:ea typeface="Roboto" panose="02000000000000000000" pitchFamily="2" charset="0"/>
                <a:cs typeface="Wingdings" panose="05000000000000000000" pitchFamily="2" charset="2"/>
              </a:rPr>
              <a:t> pertenece al consorcio masivo capital ubicado en la ciudad de Bogotá.</a:t>
            </a:r>
            <a:r>
              <a:rPr lang="es-CO" sz="1300" kern="100" dirty="0">
                <a:latin typeface="Roboto" panose="02000000000000000000" pitchFamily="2" charset="0"/>
                <a:ea typeface="Roboto" panose="02000000000000000000" pitchFamily="2" charset="0"/>
                <a:cs typeface="Noto Sans Devanagari"/>
              </a:rPr>
              <a:t>(</a:t>
            </a:r>
            <a:r>
              <a:rPr lang="es-CO" sz="1300" i="1" kern="100" dirty="0">
                <a:latin typeface="Roboto" panose="02000000000000000000" pitchFamily="2" charset="0"/>
                <a:ea typeface="Roboto" panose="02000000000000000000" pitchFamily="2" charset="0"/>
                <a:cs typeface="Noto Sans Devanagari"/>
              </a:rPr>
              <a:t>Ubicación Patio Taller</a:t>
            </a:r>
            <a:r>
              <a:rPr lang="es-CO" sz="1300" kern="100" dirty="0">
                <a:latin typeface="Roboto" panose="02000000000000000000" pitchFamily="2" charset="0"/>
                <a:ea typeface="Roboto" panose="02000000000000000000" pitchFamily="2" charset="0"/>
                <a:cs typeface="Noto Sans Devanagari"/>
              </a:rPr>
              <a:t>, 2022).</a:t>
            </a:r>
          </a:p>
        </p:txBody>
      </p:sp>
      <p:sp>
        <p:nvSpPr>
          <p:cNvPr id="9" name="Rectángulo 8"/>
          <p:cNvSpPr/>
          <p:nvPr/>
        </p:nvSpPr>
        <p:spPr>
          <a:xfrm>
            <a:off x="4381500" y="2866482"/>
            <a:ext cx="4572000" cy="1169551"/>
          </a:xfrm>
          <a:prstGeom prst="rect">
            <a:avLst/>
          </a:prstGeom>
        </p:spPr>
        <p:txBody>
          <a:bodyPr>
            <a:spAutoFit/>
          </a:bodyPr>
          <a:lstStyle/>
          <a:p>
            <a:pPr lvl="0">
              <a:spcBef>
                <a:spcPts val="1200"/>
              </a:spcBef>
              <a:spcAft>
                <a:spcPts val="600"/>
              </a:spcAft>
              <a:buSzPts val="1200"/>
            </a:pPr>
            <a:r>
              <a:rPr lang="es-CO" sz="1300" b="1" kern="100" dirty="0">
                <a:latin typeface="Roboto" panose="02000000000000000000" pitchFamily="2" charset="0"/>
                <a:ea typeface="Roboto" panose="02000000000000000000" pitchFamily="2" charset="0"/>
                <a:cs typeface="Noto Sans Devanagari"/>
              </a:rPr>
              <a:t>¿Cómo puedo solucionarlo?</a:t>
            </a:r>
          </a:p>
          <a:p>
            <a:pPr lvl="0" algn="just">
              <a:spcAft>
                <a:spcPts val="700"/>
              </a:spcAft>
              <a:tabLst>
                <a:tab pos="457200" algn="l"/>
              </a:tabLst>
            </a:pPr>
            <a:r>
              <a:rPr lang="es-CO" sz="1300" kern="100" dirty="0">
                <a:latin typeface="Roboto" panose="02000000000000000000" pitchFamily="2" charset="0"/>
                <a:ea typeface="Roboto" panose="02000000000000000000" pitchFamily="2" charset="0"/>
                <a:cs typeface="Wingdings" panose="05000000000000000000" pitchFamily="2" charset="2"/>
              </a:rPr>
              <a:t>Esta situación se puede resolver realizando un sistema de información que puede estar soportado en un sistema de cómputo que permita capturar, controlar y vigilar los alimentadores cuando ingresan o salen del patio.</a:t>
            </a:r>
          </a:p>
        </p:txBody>
      </p:sp>
    </p:spTree>
    <p:extLst>
      <p:ext uri="{BB962C8B-B14F-4D97-AF65-F5344CB8AC3E}">
        <p14:creationId xmlns:p14="http://schemas.microsoft.com/office/powerpoint/2010/main" val="2828335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09443" y="555030"/>
            <a:ext cx="2389387" cy="369332"/>
          </a:xfrm>
          <a:prstGeom prst="rect">
            <a:avLst/>
          </a:prstGeom>
          <a:noFill/>
        </p:spPr>
        <p:txBody>
          <a:bodyPr wrap="square" rtlCol="0">
            <a:spAutoFit/>
          </a:bodyPr>
          <a:lstStyle/>
          <a:p>
            <a:endParaRPr lang="es-ES" dirty="0">
              <a:solidFill>
                <a:schemeClr val="tx1">
                  <a:lumMod val="75000"/>
                  <a:lumOff val="25000"/>
                </a:schemeClr>
              </a:solidFill>
            </a:endParaRPr>
          </a:p>
        </p:txBody>
      </p:sp>
      <p:sp>
        <p:nvSpPr>
          <p:cNvPr id="4" name="CuadroTexto 3">
            <a:extLst>
              <a:ext uri="{FF2B5EF4-FFF2-40B4-BE49-F238E27FC236}">
                <a16:creationId xmlns:a16="http://schemas.microsoft.com/office/drawing/2014/main" id="{550F382D-5E69-45ED-A7FA-28FFA7034733}"/>
              </a:ext>
            </a:extLst>
          </p:cNvPr>
          <p:cNvSpPr txBox="1"/>
          <p:nvPr/>
        </p:nvSpPr>
        <p:spPr>
          <a:xfrm>
            <a:off x="44371" y="370364"/>
            <a:ext cx="4589974" cy="553998"/>
          </a:xfrm>
          <a:prstGeom prst="rect">
            <a:avLst/>
          </a:prstGeom>
          <a:noFill/>
        </p:spPr>
        <p:txBody>
          <a:bodyPr wrap="square" rtlCol="0">
            <a:spAutoFit/>
          </a:bodyPr>
          <a:lstStyle/>
          <a:p>
            <a:pPr lvl="1"/>
            <a:r>
              <a:rPr lang="es-ES" sz="3000" b="1" dirty="0">
                <a:solidFill>
                  <a:schemeClr val="tx1">
                    <a:lumMod val="75000"/>
                    <a:lumOff val="25000"/>
                  </a:schemeClr>
                </a:solidFill>
                <a:latin typeface="Roboto" panose="02000000000000000000" pitchFamily="2" charset="0"/>
                <a:ea typeface="Roboto" panose="02000000000000000000" pitchFamily="2" charset="0"/>
              </a:rPr>
              <a:t>Conclusión</a:t>
            </a:r>
          </a:p>
        </p:txBody>
      </p:sp>
      <p:sp>
        <p:nvSpPr>
          <p:cNvPr id="7" name="Rectángulo 6">
            <a:extLst>
              <a:ext uri="{FF2B5EF4-FFF2-40B4-BE49-F238E27FC236}">
                <a16:creationId xmlns:a16="http://schemas.microsoft.com/office/drawing/2014/main" id="{CC32F8A3-4889-45D7-9FAE-5465547A2AD8}"/>
              </a:ext>
            </a:extLst>
          </p:cNvPr>
          <p:cNvSpPr/>
          <p:nvPr/>
        </p:nvSpPr>
        <p:spPr>
          <a:xfrm>
            <a:off x="63795" y="1109028"/>
            <a:ext cx="7921061" cy="3652090"/>
          </a:xfrm>
          <a:prstGeom prst="rect">
            <a:avLst/>
          </a:prstGeom>
        </p:spPr>
        <p:txBody>
          <a:bodyPr wrap="square">
            <a:spAutoFit/>
          </a:bodyPr>
          <a:lstStyle/>
          <a:p>
            <a:pPr marL="628650" lvl="1" indent="-171450" algn="just">
              <a:lnSpc>
                <a:spcPct val="200000"/>
              </a:lnSpc>
              <a:spcAft>
                <a:spcPts val="700"/>
              </a:spcAft>
              <a:buFont typeface="Arial" panose="020B0604020202020204" pitchFamily="34" charset="0"/>
              <a:buChar char="•"/>
              <a:tabLst>
                <a:tab pos="1225550" algn="l"/>
              </a:tabLst>
            </a:pPr>
            <a:r>
              <a:rPr lang="es-CO" sz="1400" kern="100" dirty="0">
                <a:latin typeface="Roboto" panose="02000000000000000000"/>
                <a:ea typeface="Source Han Sans CN"/>
                <a:cs typeface="OpenSymbol"/>
              </a:rPr>
              <a:t>Para poder buscar una necesidad primero hay que buscarla, existen tantas necesidades que ofrecen solución con tratamiento de datos que no las podemos ver, por tanto debe ser primordial buscar el beneficio en comunidad para poder tener un panorama amplio del tema</a:t>
            </a:r>
          </a:p>
          <a:p>
            <a:pPr marL="628650" lvl="1" indent="-171450" algn="just">
              <a:lnSpc>
                <a:spcPct val="200000"/>
              </a:lnSpc>
              <a:spcAft>
                <a:spcPts val="700"/>
              </a:spcAft>
              <a:buFont typeface="Arial" panose="020B0604020202020204" pitchFamily="34" charset="0"/>
              <a:buChar char="•"/>
              <a:tabLst>
                <a:tab pos="1225550" algn="l"/>
              </a:tabLst>
            </a:pPr>
            <a:r>
              <a:rPr lang="es-CO" sz="1400" kern="100" dirty="0">
                <a:latin typeface="Roboto" panose="02000000000000000000"/>
                <a:ea typeface="Source Han Sans CN"/>
                <a:cs typeface="OpenSymbol"/>
              </a:rPr>
              <a:t>Analizar la situación y diagnosticar el estatus de un entidad o sujeto real o abstracto es fundamental en el planteamiento conceptual del investigador </a:t>
            </a:r>
          </a:p>
          <a:p>
            <a:pPr marL="628650" lvl="1" indent="-171450" algn="just">
              <a:lnSpc>
                <a:spcPct val="200000"/>
              </a:lnSpc>
              <a:spcAft>
                <a:spcPts val="700"/>
              </a:spcAft>
              <a:buFont typeface="Arial" panose="020B0604020202020204" pitchFamily="34" charset="0"/>
              <a:buChar char="•"/>
              <a:tabLst>
                <a:tab pos="1225550" algn="l"/>
              </a:tabLst>
            </a:pPr>
            <a:r>
              <a:rPr lang="es-CO" sz="1400" kern="100" dirty="0">
                <a:latin typeface="Roboto" panose="02000000000000000000"/>
                <a:ea typeface="Source Han Sans CN"/>
                <a:cs typeface="OpenSymbol"/>
              </a:rPr>
              <a:t>para mejorar deben existir cifras por lo tanto la estadística es un factor crucial para el escarnio o aprobación de cualquier proyecto</a:t>
            </a:r>
            <a:endParaRPr lang="es-CO" sz="1400" kern="100" dirty="0">
              <a:effectLst/>
              <a:latin typeface="Roboto" panose="02000000000000000000"/>
              <a:ea typeface="Source Han Sans CN"/>
              <a:cs typeface="OpenSymbol"/>
            </a:endParaRPr>
          </a:p>
        </p:txBody>
      </p:sp>
    </p:spTree>
    <p:extLst>
      <p:ext uri="{BB962C8B-B14F-4D97-AF65-F5344CB8AC3E}">
        <p14:creationId xmlns:p14="http://schemas.microsoft.com/office/powerpoint/2010/main" val="2351621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09443" y="555030"/>
            <a:ext cx="2389387" cy="369332"/>
          </a:xfrm>
          <a:prstGeom prst="rect">
            <a:avLst/>
          </a:prstGeom>
          <a:noFill/>
        </p:spPr>
        <p:txBody>
          <a:bodyPr wrap="square" rtlCol="0">
            <a:spAutoFit/>
          </a:bodyPr>
          <a:lstStyle/>
          <a:p>
            <a:endParaRPr lang="es-ES" dirty="0">
              <a:solidFill>
                <a:schemeClr val="tx1">
                  <a:lumMod val="75000"/>
                  <a:lumOff val="25000"/>
                </a:schemeClr>
              </a:solidFill>
            </a:endParaRPr>
          </a:p>
        </p:txBody>
      </p:sp>
      <p:sp>
        <p:nvSpPr>
          <p:cNvPr id="4" name="CuadroTexto 3">
            <a:extLst>
              <a:ext uri="{FF2B5EF4-FFF2-40B4-BE49-F238E27FC236}">
                <a16:creationId xmlns:a16="http://schemas.microsoft.com/office/drawing/2014/main" id="{550F382D-5E69-45ED-A7FA-28FFA7034733}"/>
              </a:ext>
            </a:extLst>
          </p:cNvPr>
          <p:cNvSpPr txBox="1"/>
          <p:nvPr/>
        </p:nvSpPr>
        <p:spPr>
          <a:xfrm>
            <a:off x="44371" y="759186"/>
            <a:ext cx="4589974" cy="553998"/>
          </a:xfrm>
          <a:prstGeom prst="rect">
            <a:avLst/>
          </a:prstGeom>
          <a:noFill/>
        </p:spPr>
        <p:txBody>
          <a:bodyPr wrap="square" rtlCol="0">
            <a:spAutoFit/>
          </a:bodyPr>
          <a:lstStyle/>
          <a:p>
            <a:pPr lvl="1"/>
            <a:r>
              <a:rPr lang="es-ES" sz="3000" b="1" dirty="0">
                <a:solidFill>
                  <a:schemeClr val="tx1">
                    <a:lumMod val="75000"/>
                    <a:lumOff val="25000"/>
                  </a:schemeClr>
                </a:solidFill>
                <a:latin typeface="Roboto" panose="02000000000000000000" pitchFamily="2" charset="0"/>
                <a:ea typeface="Roboto" panose="02000000000000000000" pitchFamily="2" charset="0"/>
              </a:rPr>
              <a:t>Alcance</a:t>
            </a:r>
          </a:p>
        </p:txBody>
      </p:sp>
      <p:sp>
        <p:nvSpPr>
          <p:cNvPr id="3" name="Rectángulo 2">
            <a:extLst>
              <a:ext uri="{FF2B5EF4-FFF2-40B4-BE49-F238E27FC236}">
                <a16:creationId xmlns:a16="http://schemas.microsoft.com/office/drawing/2014/main" id="{FD3C00FC-71BA-4C73-B529-B67D22EFFD64}"/>
              </a:ext>
            </a:extLst>
          </p:cNvPr>
          <p:cNvSpPr/>
          <p:nvPr/>
        </p:nvSpPr>
        <p:spPr>
          <a:xfrm>
            <a:off x="0" y="1424092"/>
            <a:ext cx="8984512" cy="1630703"/>
          </a:xfrm>
          <a:prstGeom prst="rect">
            <a:avLst/>
          </a:prstGeom>
        </p:spPr>
        <p:txBody>
          <a:bodyPr wrap="square">
            <a:spAutoFit/>
          </a:bodyPr>
          <a:lstStyle/>
          <a:p>
            <a:pPr marL="539750" algn="just">
              <a:lnSpc>
                <a:spcPct val="200000"/>
              </a:lnSpc>
              <a:spcAft>
                <a:spcPts val="0"/>
              </a:spcAft>
            </a:pPr>
            <a:r>
              <a:rPr lang="es-CO" sz="1300" kern="150" dirty="0">
                <a:latin typeface="Roboto" panose="02000000000000000000"/>
                <a:ea typeface="Source Han Sans CN"/>
                <a:cs typeface="Noto Sans Devanagari"/>
              </a:rPr>
              <a:t>El alcance del proyecto inicia siendo de tipo descriptivo porque existen datos asociados al funcionamiento de la disponibilidad de los autobuses de tipo alimentador y nivel de accidentalidad.</a:t>
            </a:r>
          </a:p>
          <a:p>
            <a:pPr marL="539750" algn="just">
              <a:lnSpc>
                <a:spcPct val="200000"/>
              </a:lnSpc>
              <a:spcAft>
                <a:spcPts val="0"/>
              </a:spcAft>
            </a:pPr>
            <a:r>
              <a:rPr lang="es-CO" sz="1300" kern="150" dirty="0">
                <a:latin typeface="Roboto" panose="02000000000000000000"/>
                <a:ea typeface="Source Han Sans CN"/>
                <a:cs typeface="Noto Sans Devanagari"/>
              </a:rPr>
              <a:t>También tendrá un enfoque correccional porque la disponibilidad de la flota va muy ligada con la calidad del servicio de transporte de alimentadores de la ruta 9-5 av. Villavicencio</a:t>
            </a:r>
          </a:p>
        </p:txBody>
      </p:sp>
    </p:spTree>
    <p:extLst>
      <p:ext uri="{BB962C8B-B14F-4D97-AF65-F5344CB8AC3E}">
        <p14:creationId xmlns:p14="http://schemas.microsoft.com/office/powerpoint/2010/main" val="270086905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TotalTime>
  <Words>736</Words>
  <Application>Microsoft Office PowerPoint</Application>
  <PresentationFormat>Presentación en pantalla (16:9)</PresentationFormat>
  <Paragraphs>39</Paragraphs>
  <Slides>10</Slides>
  <Notes>1</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10</vt:i4>
      </vt:variant>
    </vt:vector>
  </HeadingPairs>
  <TitlesOfParts>
    <vt:vector size="18" baseType="lpstr">
      <vt:lpstr>Arial</vt:lpstr>
      <vt:lpstr>Calibri</vt:lpstr>
      <vt:lpstr>Noto Sans Devanagari</vt:lpstr>
      <vt:lpstr>OpenSymbol</vt:lpstr>
      <vt:lpstr>Roboto</vt:lpstr>
      <vt:lpstr>Source Han Sans CN</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Marlon Martinez</cp:lastModifiedBy>
  <cp:revision>44</cp:revision>
  <dcterms:created xsi:type="dcterms:W3CDTF">2019-11-27T03:16:21Z</dcterms:created>
  <dcterms:modified xsi:type="dcterms:W3CDTF">2022-04-05T18:35:58Z</dcterms:modified>
</cp:coreProperties>
</file>