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Robo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mqcDnRY35riCjHZcI0kGldRwJZ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 name="Google Shape;2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edf4b3e5c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gedf4b3e5c8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 name="Google Shape;4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2B2B2B"/>
        </a:solidFill>
        <a:effectLst/>
      </p:bgPr>
    </p:bg>
    <p:spTree>
      <p:nvGrpSpPr>
        <p:cNvPr id="1" name="Shape 12"/>
        <p:cNvGrpSpPr/>
        <p:nvPr/>
      </p:nvGrpSpPr>
      <p:grpSpPr>
        <a:xfrm>
          <a:off x="0" y="0"/>
          <a:ext cx="0" cy="0"/>
          <a:chOff x="0" y="0"/>
          <a:chExt cx="0" cy="0"/>
        </a:xfrm>
      </p:grpSpPr>
      <p:sp>
        <p:nvSpPr>
          <p:cNvPr id="13" name="Google Shape;13;p14" title="Page Number Shape"/>
          <p:cNvSpPr/>
          <p:nvPr/>
        </p:nvSpPr>
        <p:spPr>
          <a:xfrm>
            <a:off x="11784011" y="5783564"/>
            <a:ext cx="407988" cy="81915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cxnSp>
        <p:nvCxnSpPr>
          <p:cNvPr id="14" name="Google Shape;14;p14" title="Verticle Rule Line"/>
          <p:cNvCxnSpPr/>
          <p:nvPr/>
        </p:nvCxnSpPr>
        <p:spPr>
          <a:xfrm>
            <a:off x="758952" y="1280160"/>
            <a:ext cx="0" cy="5577840"/>
          </a:xfrm>
          <a:prstGeom prst="straightConnector1">
            <a:avLst/>
          </a:prstGeom>
          <a:noFill/>
          <a:ln w="19050" cap="flat" cmpd="sng">
            <a:solidFill>
              <a:schemeClr val="lt2"/>
            </a:solidFill>
            <a:prstDash val="solid"/>
            <a:miter lim="800000"/>
            <a:headEnd type="none" w="sm" len="sm"/>
            <a:tailEnd type="none" w="sm" len="sm"/>
          </a:ln>
        </p:spPr>
      </p:cxnSp>
      <p:sp>
        <p:nvSpPr>
          <p:cNvPr id="15" name="Google Shape;15;p14"/>
          <p:cNvSpPr txBox="1">
            <a:spLocks noGrp="1"/>
          </p:cNvSpPr>
          <p:nvPr>
            <p:ph type="ctrTitle"/>
          </p:nvPr>
        </p:nvSpPr>
        <p:spPr>
          <a:xfrm>
            <a:off x="1078992" y="1143000"/>
            <a:ext cx="6720840" cy="37307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FEFEFE"/>
              </a:buClr>
              <a:buSzPts val="7200"/>
              <a:buFont typeface="Arial"/>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4"/>
          <p:cNvSpPr txBox="1">
            <a:spLocks noGrp="1"/>
          </p:cNvSpPr>
          <p:nvPr>
            <p:ph type="subTitle" idx="1"/>
          </p:nvPr>
        </p:nvSpPr>
        <p:spPr>
          <a:xfrm>
            <a:off x="1078992" y="5010912"/>
            <a:ext cx="6720840" cy="70408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FEFEFE"/>
              </a:buClr>
              <a:buSzPts val="2200"/>
              <a:buNone/>
              <a:defRPr sz="2200"/>
            </a:lvl1pPr>
            <a:lvl2pPr lvl="1" algn="ctr">
              <a:lnSpc>
                <a:spcPct val="110000"/>
              </a:lnSpc>
              <a:spcBef>
                <a:spcPts val="400"/>
              </a:spcBef>
              <a:spcAft>
                <a:spcPts val="0"/>
              </a:spcAft>
              <a:buClr>
                <a:srgbClr val="FEFEFE"/>
              </a:buClr>
              <a:buSzPts val="2000"/>
              <a:buNone/>
              <a:defRPr sz="2000"/>
            </a:lvl2pPr>
            <a:lvl3pPr lvl="2" algn="ctr">
              <a:lnSpc>
                <a:spcPct val="110000"/>
              </a:lnSpc>
              <a:spcBef>
                <a:spcPts val="400"/>
              </a:spcBef>
              <a:spcAft>
                <a:spcPts val="0"/>
              </a:spcAft>
              <a:buClr>
                <a:srgbClr val="FEFEFE"/>
              </a:buClr>
              <a:buSzPts val="1800"/>
              <a:buNone/>
              <a:defRPr sz="1800"/>
            </a:lvl3pPr>
            <a:lvl4pPr lvl="3" algn="ctr">
              <a:lnSpc>
                <a:spcPct val="110000"/>
              </a:lnSpc>
              <a:spcBef>
                <a:spcPts val="400"/>
              </a:spcBef>
              <a:spcAft>
                <a:spcPts val="0"/>
              </a:spcAft>
              <a:buClr>
                <a:srgbClr val="FEFEFE"/>
              </a:buClr>
              <a:buSzPts val="1600"/>
              <a:buNone/>
              <a:defRPr sz="1600"/>
            </a:lvl4pPr>
            <a:lvl5pPr lvl="4" algn="ctr">
              <a:lnSpc>
                <a:spcPct val="110000"/>
              </a:lnSpc>
              <a:spcBef>
                <a:spcPts val="400"/>
              </a:spcBef>
              <a:spcAft>
                <a:spcPts val="0"/>
              </a:spcAft>
              <a:buClr>
                <a:srgbClr val="FEFEFE"/>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7" name="Google Shape;17;p14"/>
          <p:cNvSpPr txBox="1">
            <a:spLocks noGrp="1"/>
          </p:cNvSpPr>
          <p:nvPr>
            <p:ph type="dt" idx="10"/>
          </p:nvPr>
        </p:nvSpPr>
        <p:spPr>
          <a:xfrm>
            <a:off x="8286356" y="6007608"/>
            <a:ext cx="31436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4"/>
          <p:cNvSpPr txBox="1">
            <a:spLocks noGrp="1"/>
          </p:cNvSpPr>
          <p:nvPr>
            <p:ph type="ftr" idx="11"/>
          </p:nvPr>
        </p:nvSpPr>
        <p:spPr>
          <a:xfrm>
            <a:off x="1078991" y="6007608"/>
            <a:ext cx="672083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sldNum" idx="12"/>
          </p:nvPr>
        </p:nvSpPr>
        <p:spPr>
          <a:xfrm>
            <a:off x="11786616" y="6007608"/>
            <a:ext cx="411480" cy="365125"/>
          </a:xfrm>
          <a:prstGeom prst="rect">
            <a:avLst/>
          </a:prstGeom>
          <a:noFill/>
          <a:ln>
            <a:noFill/>
          </a:ln>
        </p:spPr>
        <p:txBody>
          <a:bodyPr spcFirstLastPara="1" wrap="square" lIns="45700" tIns="45700" rIns="45700" bIns="45700" anchor="ctr" anchorCtr="0">
            <a:noAutofit/>
          </a:bodyPr>
          <a:lstStyle>
            <a:lvl1pPr marL="0" marR="0" lvl="0" indent="0" algn="ctr">
              <a:spcBef>
                <a:spcPts val="0"/>
              </a:spcBef>
              <a:buNone/>
              <a:defRPr sz="900" b="1">
                <a:solidFill>
                  <a:schemeClr val="dk1"/>
                </a:solidFill>
                <a:latin typeface="Avenir"/>
                <a:ea typeface="Avenir"/>
                <a:cs typeface="Avenir"/>
                <a:sym typeface="Avenir"/>
              </a:defRPr>
            </a:lvl1pPr>
            <a:lvl2pPr marL="0" marR="0" lvl="1" indent="0" algn="ctr">
              <a:spcBef>
                <a:spcPts val="0"/>
              </a:spcBef>
              <a:buNone/>
              <a:defRPr sz="900" b="1">
                <a:solidFill>
                  <a:schemeClr val="dk1"/>
                </a:solidFill>
                <a:latin typeface="Avenir"/>
                <a:ea typeface="Avenir"/>
                <a:cs typeface="Avenir"/>
                <a:sym typeface="Avenir"/>
              </a:defRPr>
            </a:lvl2pPr>
            <a:lvl3pPr marL="0" marR="0" lvl="2" indent="0" algn="ctr">
              <a:spcBef>
                <a:spcPts val="0"/>
              </a:spcBef>
              <a:buNone/>
              <a:defRPr sz="900" b="1">
                <a:solidFill>
                  <a:schemeClr val="dk1"/>
                </a:solidFill>
                <a:latin typeface="Avenir"/>
                <a:ea typeface="Avenir"/>
                <a:cs typeface="Avenir"/>
                <a:sym typeface="Avenir"/>
              </a:defRPr>
            </a:lvl3pPr>
            <a:lvl4pPr marL="0" marR="0" lvl="3" indent="0" algn="ctr">
              <a:spcBef>
                <a:spcPts val="0"/>
              </a:spcBef>
              <a:buNone/>
              <a:defRPr sz="900" b="1">
                <a:solidFill>
                  <a:schemeClr val="dk1"/>
                </a:solidFill>
                <a:latin typeface="Avenir"/>
                <a:ea typeface="Avenir"/>
                <a:cs typeface="Avenir"/>
                <a:sym typeface="Avenir"/>
              </a:defRPr>
            </a:lvl4pPr>
            <a:lvl5pPr marL="0" marR="0" lvl="4" indent="0" algn="ctr">
              <a:spcBef>
                <a:spcPts val="0"/>
              </a:spcBef>
              <a:buNone/>
              <a:defRPr sz="900" b="1">
                <a:solidFill>
                  <a:schemeClr val="dk1"/>
                </a:solidFill>
                <a:latin typeface="Avenir"/>
                <a:ea typeface="Avenir"/>
                <a:cs typeface="Avenir"/>
                <a:sym typeface="Avenir"/>
              </a:defRPr>
            </a:lvl5pPr>
            <a:lvl6pPr marL="0" marR="0" lvl="5" indent="0" algn="ctr">
              <a:spcBef>
                <a:spcPts val="0"/>
              </a:spcBef>
              <a:buNone/>
              <a:defRPr sz="900" b="1">
                <a:solidFill>
                  <a:schemeClr val="dk1"/>
                </a:solidFill>
                <a:latin typeface="Avenir"/>
                <a:ea typeface="Avenir"/>
                <a:cs typeface="Avenir"/>
                <a:sym typeface="Avenir"/>
              </a:defRPr>
            </a:lvl6pPr>
            <a:lvl7pPr marL="0" marR="0" lvl="6" indent="0" algn="ctr">
              <a:spcBef>
                <a:spcPts val="0"/>
              </a:spcBef>
              <a:buNone/>
              <a:defRPr sz="900" b="1">
                <a:solidFill>
                  <a:schemeClr val="dk1"/>
                </a:solidFill>
                <a:latin typeface="Avenir"/>
                <a:ea typeface="Avenir"/>
                <a:cs typeface="Avenir"/>
                <a:sym typeface="Avenir"/>
              </a:defRPr>
            </a:lvl7pPr>
            <a:lvl8pPr marL="0" marR="0" lvl="7" indent="0" algn="ctr">
              <a:spcBef>
                <a:spcPts val="0"/>
              </a:spcBef>
              <a:buNone/>
              <a:defRPr sz="900" b="1">
                <a:solidFill>
                  <a:schemeClr val="dk1"/>
                </a:solidFill>
                <a:latin typeface="Avenir"/>
                <a:ea typeface="Avenir"/>
                <a:cs typeface="Avenir"/>
                <a:sym typeface="Avenir"/>
              </a:defRPr>
            </a:lvl8pPr>
            <a:lvl9pPr marL="0" marR="0" lvl="8" indent="0" algn="ctr">
              <a:spcBef>
                <a:spcPts val="0"/>
              </a:spcBef>
              <a:buNone/>
              <a:defRPr sz="900" b="1">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2" title="Page Number Shape"/>
          <p:cNvSpPr/>
          <p:nvPr/>
        </p:nvSpPr>
        <p:spPr>
          <a:xfrm>
            <a:off x="11784011" y="5778801"/>
            <a:ext cx="407988" cy="81915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7" name="Google Shape;7;p12"/>
          <p:cNvSpPr txBox="1">
            <a:spLocks noGrp="1"/>
          </p:cNvSpPr>
          <p:nvPr>
            <p:ph type="title"/>
          </p:nvPr>
        </p:nvSpPr>
        <p:spPr>
          <a:xfrm>
            <a:off x="758952" y="758952"/>
            <a:ext cx="3831336" cy="475488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FEFEFE"/>
              </a:buClr>
              <a:buSzPts val="6000"/>
              <a:buFont typeface="Arial"/>
              <a:buNone/>
              <a:defRPr sz="6000" b="0" i="1" u="none" strike="noStrike" cap="none">
                <a:solidFill>
                  <a:srgbClr val="FEFEFE"/>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2"/>
          <p:cNvSpPr txBox="1">
            <a:spLocks noGrp="1"/>
          </p:cNvSpPr>
          <p:nvPr>
            <p:ph type="body" idx="1"/>
          </p:nvPr>
        </p:nvSpPr>
        <p:spPr>
          <a:xfrm>
            <a:off x="5184648" y="758952"/>
            <a:ext cx="6245352" cy="475488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400"/>
              </a:spcBef>
              <a:spcAft>
                <a:spcPts val="0"/>
              </a:spcAft>
              <a:buClr>
                <a:srgbClr val="FEFEFE"/>
              </a:buClr>
              <a:buSzPts val="2000"/>
              <a:buFont typeface="Arial"/>
              <a:buChar char="•"/>
              <a:defRPr sz="2000" b="0" i="0" u="none" strike="noStrike" cap="none">
                <a:solidFill>
                  <a:srgbClr val="FEFEFE"/>
                </a:solidFill>
                <a:latin typeface="Avenir"/>
                <a:ea typeface="Avenir"/>
                <a:cs typeface="Avenir"/>
                <a:sym typeface="Avenir"/>
              </a:defRPr>
            </a:lvl1pPr>
            <a:lvl2pPr marL="914400" marR="0" lvl="1" indent="-228600" algn="l" rtl="0">
              <a:lnSpc>
                <a:spcPct val="110000"/>
              </a:lnSpc>
              <a:spcBef>
                <a:spcPts val="400"/>
              </a:spcBef>
              <a:spcAft>
                <a:spcPts val="0"/>
              </a:spcAft>
              <a:buClr>
                <a:srgbClr val="FEFEFE"/>
              </a:buClr>
              <a:buSzPts val="1800"/>
              <a:buFont typeface="Arial"/>
              <a:buNone/>
              <a:defRPr sz="1800" b="0" i="1" u="none" strike="noStrike" cap="none">
                <a:solidFill>
                  <a:srgbClr val="FEFEFE"/>
                </a:solidFill>
                <a:latin typeface="Avenir"/>
                <a:ea typeface="Avenir"/>
                <a:cs typeface="Avenir"/>
                <a:sym typeface="Avenir"/>
              </a:defRPr>
            </a:lvl2pPr>
            <a:lvl3pPr marL="1371600" marR="0" lvl="2" indent="-330200" algn="l" rtl="0">
              <a:lnSpc>
                <a:spcPct val="110000"/>
              </a:lnSpc>
              <a:spcBef>
                <a:spcPts val="400"/>
              </a:spcBef>
              <a:spcAft>
                <a:spcPts val="0"/>
              </a:spcAft>
              <a:buClr>
                <a:srgbClr val="FEFEFE"/>
              </a:buClr>
              <a:buSzPts val="1600"/>
              <a:buFont typeface="Arial"/>
              <a:buChar char="•"/>
              <a:defRPr sz="1600" b="0" i="0" u="none" strike="noStrike" cap="none">
                <a:solidFill>
                  <a:srgbClr val="FEFEFE"/>
                </a:solidFill>
                <a:latin typeface="Avenir"/>
                <a:ea typeface="Avenir"/>
                <a:cs typeface="Avenir"/>
                <a:sym typeface="Avenir"/>
              </a:defRPr>
            </a:lvl3pPr>
            <a:lvl4pPr marL="1828800" marR="0" lvl="3" indent="-228600" algn="l" rtl="0">
              <a:lnSpc>
                <a:spcPct val="110000"/>
              </a:lnSpc>
              <a:spcBef>
                <a:spcPts val="400"/>
              </a:spcBef>
              <a:spcAft>
                <a:spcPts val="0"/>
              </a:spcAft>
              <a:buClr>
                <a:srgbClr val="FEFEFE"/>
              </a:buClr>
              <a:buSzPts val="1400"/>
              <a:buFont typeface="Arial"/>
              <a:buNone/>
              <a:defRPr sz="1400" b="0" i="1" u="none" strike="noStrike" cap="none">
                <a:solidFill>
                  <a:srgbClr val="FEFEFE"/>
                </a:solidFill>
                <a:latin typeface="Avenir"/>
                <a:ea typeface="Avenir"/>
                <a:cs typeface="Avenir"/>
                <a:sym typeface="Avenir"/>
              </a:defRPr>
            </a:lvl4pPr>
            <a:lvl5pPr marL="2286000" marR="0" lvl="4" indent="-317500" algn="l" rtl="0">
              <a:lnSpc>
                <a:spcPct val="110000"/>
              </a:lnSpc>
              <a:spcBef>
                <a:spcPts val="400"/>
              </a:spcBef>
              <a:spcAft>
                <a:spcPts val="0"/>
              </a:spcAft>
              <a:buClr>
                <a:srgbClr val="FEFEFE"/>
              </a:buClr>
              <a:buSzPts val="1400"/>
              <a:buFont typeface="Arial"/>
              <a:buChar char="•"/>
              <a:defRPr sz="1400" b="0" i="0" u="none" strike="noStrike" cap="none">
                <a:solidFill>
                  <a:srgbClr val="FEFEFE"/>
                </a:solidFill>
                <a:latin typeface="Avenir"/>
                <a:ea typeface="Avenir"/>
                <a:cs typeface="Avenir"/>
                <a:sym typeface="Avenir"/>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9pPr>
          </a:lstStyle>
          <a:p>
            <a:endParaRPr/>
          </a:p>
        </p:txBody>
      </p:sp>
      <p:sp>
        <p:nvSpPr>
          <p:cNvPr id="9" name="Google Shape;9;p12"/>
          <p:cNvSpPr txBox="1">
            <a:spLocks noGrp="1"/>
          </p:cNvSpPr>
          <p:nvPr>
            <p:ph type="dt" idx="10"/>
          </p:nvPr>
        </p:nvSpPr>
        <p:spPr>
          <a:xfrm>
            <a:off x="7616952" y="6007608"/>
            <a:ext cx="3813048"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a:solidFill>
                  <a:srgbClr val="FEFEFE"/>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0" name="Google Shape;10;p12"/>
          <p:cNvSpPr txBox="1">
            <a:spLocks noGrp="1"/>
          </p:cNvSpPr>
          <p:nvPr>
            <p:ph type="ftr" idx="11"/>
          </p:nvPr>
        </p:nvSpPr>
        <p:spPr>
          <a:xfrm>
            <a:off x="758952" y="6007608"/>
            <a:ext cx="383133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a:solidFill>
                  <a:srgbClr val="FEFEFE"/>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1" name="Google Shape;11;p12"/>
          <p:cNvSpPr txBox="1">
            <a:spLocks noGrp="1"/>
          </p:cNvSpPr>
          <p:nvPr>
            <p:ph type="sldNum" idx="12"/>
          </p:nvPr>
        </p:nvSpPr>
        <p:spPr>
          <a:xfrm>
            <a:off x="11786616" y="6007608"/>
            <a:ext cx="411480" cy="3651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900" b="1" u="none">
                <a:solidFill>
                  <a:schemeClr val="dk1"/>
                </a:solidFill>
                <a:latin typeface="Avenir"/>
                <a:ea typeface="Avenir"/>
                <a:cs typeface="Avenir"/>
                <a:sym typeface="Avenir"/>
              </a:defRPr>
            </a:lvl1pPr>
            <a:lvl2pPr marL="0" marR="0" lvl="1" indent="0" algn="ctr" rtl="0">
              <a:spcBef>
                <a:spcPts val="0"/>
              </a:spcBef>
              <a:buNone/>
              <a:defRPr sz="900" b="1" u="none">
                <a:solidFill>
                  <a:schemeClr val="dk1"/>
                </a:solidFill>
                <a:latin typeface="Avenir"/>
                <a:ea typeface="Avenir"/>
                <a:cs typeface="Avenir"/>
                <a:sym typeface="Avenir"/>
              </a:defRPr>
            </a:lvl2pPr>
            <a:lvl3pPr marL="0" marR="0" lvl="2" indent="0" algn="ctr" rtl="0">
              <a:spcBef>
                <a:spcPts val="0"/>
              </a:spcBef>
              <a:buNone/>
              <a:defRPr sz="900" b="1" u="none">
                <a:solidFill>
                  <a:schemeClr val="dk1"/>
                </a:solidFill>
                <a:latin typeface="Avenir"/>
                <a:ea typeface="Avenir"/>
                <a:cs typeface="Avenir"/>
                <a:sym typeface="Avenir"/>
              </a:defRPr>
            </a:lvl3pPr>
            <a:lvl4pPr marL="0" marR="0" lvl="3" indent="0" algn="ctr" rtl="0">
              <a:spcBef>
                <a:spcPts val="0"/>
              </a:spcBef>
              <a:buNone/>
              <a:defRPr sz="900" b="1" u="none">
                <a:solidFill>
                  <a:schemeClr val="dk1"/>
                </a:solidFill>
                <a:latin typeface="Avenir"/>
                <a:ea typeface="Avenir"/>
                <a:cs typeface="Avenir"/>
                <a:sym typeface="Avenir"/>
              </a:defRPr>
            </a:lvl4pPr>
            <a:lvl5pPr marL="0" marR="0" lvl="4" indent="0" algn="ctr" rtl="0">
              <a:spcBef>
                <a:spcPts val="0"/>
              </a:spcBef>
              <a:buNone/>
              <a:defRPr sz="900" b="1" u="none">
                <a:solidFill>
                  <a:schemeClr val="dk1"/>
                </a:solidFill>
                <a:latin typeface="Avenir"/>
                <a:ea typeface="Avenir"/>
                <a:cs typeface="Avenir"/>
                <a:sym typeface="Avenir"/>
              </a:defRPr>
            </a:lvl5pPr>
            <a:lvl6pPr marL="0" marR="0" lvl="5" indent="0" algn="ctr" rtl="0">
              <a:spcBef>
                <a:spcPts val="0"/>
              </a:spcBef>
              <a:buNone/>
              <a:defRPr sz="900" b="1" u="none">
                <a:solidFill>
                  <a:schemeClr val="dk1"/>
                </a:solidFill>
                <a:latin typeface="Avenir"/>
                <a:ea typeface="Avenir"/>
                <a:cs typeface="Avenir"/>
                <a:sym typeface="Avenir"/>
              </a:defRPr>
            </a:lvl6pPr>
            <a:lvl7pPr marL="0" marR="0" lvl="6" indent="0" algn="ctr" rtl="0">
              <a:spcBef>
                <a:spcPts val="0"/>
              </a:spcBef>
              <a:buNone/>
              <a:defRPr sz="900" b="1" u="none">
                <a:solidFill>
                  <a:schemeClr val="dk1"/>
                </a:solidFill>
                <a:latin typeface="Avenir"/>
                <a:ea typeface="Avenir"/>
                <a:cs typeface="Avenir"/>
                <a:sym typeface="Avenir"/>
              </a:defRPr>
            </a:lvl7pPr>
            <a:lvl8pPr marL="0" marR="0" lvl="7" indent="0" algn="ctr" rtl="0">
              <a:spcBef>
                <a:spcPts val="0"/>
              </a:spcBef>
              <a:buNone/>
              <a:defRPr sz="900" b="1" u="none">
                <a:solidFill>
                  <a:schemeClr val="dk1"/>
                </a:solidFill>
                <a:latin typeface="Avenir"/>
                <a:ea typeface="Avenir"/>
                <a:cs typeface="Avenir"/>
                <a:sym typeface="Avenir"/>
              </a:defRPr>
            </a:lvl8pPr>
            <a:lvl9pPr marL="0" marR="0" lvl="8" indent="0" algn="ctr" rtl="0">
              <a:spcBef>
                <a:spcPts val="0"/>
              </a:spcBef>
              <a:buNone/>
              <a:defRPr sz="900" b="1" u="none">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23"/>
        <p:cNvGrpSpPr/>
        <p:nvPr/>
      </p:nvGrpSpPr>
      <p:grpSpPr>
        <a:xfrm>
          <a:off x="0" y="0"/>
          <a:ext cx="0" cy="0"/>
          <a:chOff x="0" y="0"/>
          <a:chExt cx="0" cy="0"/>
        </a:xfrm>
      </p:grpSpPr>
      <p:sp>
        <p:nvSpPr>
          <p:cNvPr id="24" name="Google Shape;24;p1"/>
          <p:cNvSpPr/>
          <p:nvPr/>
        </p:nvSpPr>
        <p:spPr>
          <a:xfrm>
            <a:off x="0" y="0"/>
            <a:ext cx="12192000" cy="6858000"/>
          </a:xfrm>
          <a:prstGeom prst="rect">
            <a:avLst/>
          </a:prstGeom>
          <a:solidFill>
            <a:srgbClr val="2B2B2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5" name="Google Shape;25;p1"/>
          <p:cNvSpPr txBox="1">
            <a:spLocks noGrp="1"/>
          </p:cNvSpPr>
          <p:nvPr>
            <p:ph type="ctrTitle"/>
          </p:nvPr>
        </p:nvSpPr>
        <p:spPr>
          <a:xfrm>
            <a:off x="4207090" y="2135243"/>
            <a:ext cx="4358400" cy="37308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EFEFE"/>
              </a:buClr>
              <a:buSzPts val="1800"/>
              <a:buFont typeface="Roboto"/>
              <a:buNone/>
            </a:pPr>
            <a:br>
              <a:rPr lang="es-CO" sz="1800" i="0">
                <a:latin typeface="Roboto"/>
                <a:ea typeface="Roboto"/>
                <a:cs typeface="Roboto"/>
                <a:sym typeface="Roboto"/>
              </a:rPr>
            </a:br>
            <a:br>
              <a:rPr lang="es-CO" sz="1800" i="0">
                <a:latin typeface="Roboto"/>
                <a:ea typeface="Roboto"/>
                <a:cs typeface="Roboto"/>
                <a:sym typeface="Roboto"/>
              </a:rPr>
            </a:br>
            <a:r>
              <a:rPr lang="es-CO" sz="2000" b="1" i="0">
                <a:latin typeface="Roboto"/>
                <a:ea typeface="Roboto"/>
                <a:cs typeface="Roboto"/>
                <a:sym typeface="Roboto"/>
              </a:rPr>
              <a:t>ENTRY QR</a:t>
            </a:r>
            <a:br>
              <a:rPr lang="es-CO" sz="2000" b="1">
                <a:latin typeface="Roboto"/>
                <a:ea typeface="Roboto"/>
                <a:cs typeface="Roboto"/>
                <a:sym typeface="Roboto"/>
              </a:rPr>
            </a:br>
            <a:endParaRPr sz="1800" b="1" i="0">
              <a:latin typeface="Roboto"/>
              <a:ea typeface="Roboto"/>
              <a:cs typeface="Roboto"/>
              <a:sym typeface="Roboto"/>
            </a:endParaRPr>
          </a:p>
          <a:p>
            <a:pPr marL="0" lvl="0" indent="0" algn="ctr" rtl="0">
              <a:lnSpc>
                <a:spcPct val="90000"/>
              </a:lnSpc>
              <a:spcBef>
                <a:spcPts val="0"/>
              </a:spcBef>
              <a:spcAft>
                <a:spcPts val="0"/>
              </a:spcAft>
              <a:buClr>
                <a:srgbClr val="FEFEFE"/>
              </a:buClr>
              <a:buSzPts val="1800"/>
              <a:buFont typeface="Roboto"/>
              <a:buNone/>
            </a:pPr>
            <a:r>
              <a:rPr lang="es-CO" sz="1800">
                <a:latin typeface="Roboto"/>
                <a:ea typeface="Roboto"/>
                <a:cs typeface="Roboto"/>
                <a:sym typeface="Roboto"/>
              </a:rPr>
              <a:t>Andrés Olaya</a:t>
            </a:r>
            <a:endParaRPr sz="1800">
              <a:latin typeface="Roboto"/>
              <a:ea typeface="Roboto"/>
              <a:cs typeface="Roboto"/>
              <a:sym typeface="Roboto"/>
            </a:endParaRPr>
          </a:p>
          <a:p>
            <a:pPr marL="0" lvl="0" indent="0" algn="ctr" rtl="0">
              <a:lnSpc>
                <a:spcPct val="90000"/>
              </a:lnSpc>
              <a:spcBef>
                <a:spcPts val="0"/>
              </a:spcBef>
              <a:spcAft>
                <a:spcPts val="0"/>
              </a:spcAft>
              <a:buClr>
                <a:srgbClr val="FEFEFE"/>
              </a:buClr>
              <a:buSzPts val="1800"/>
              <a:buFont typeface="Roboto"/>
              <a:buNone/>
            </a:pPr>
            <a:endParaRPr sz="1800">
              <a:latin typeface="Calibri"/>
              <a:ea typeface="Calibri"/>
              <a:cs typeface="Calibri"/>
              <a:sym typeface="Calibri"/>
            </a:endParaRPr>
          </a:p>
          <a:p>
            <a:pPr marL="0" lvl="0" indent="0" algn="ctr" rtl="0">
              <a:lnSpc>
                <a:spcPct val="90000"/>
              </a:lnSpc>
              <a:spcBef>
                <a:spcPts val="0"/>
              </a:spcBef>
              <a:spcAft>
                <a:spcPts val="0"/>
              </a:spcAft>
              <a:buClr>
                <a:srgbClr val="FEFEFE"/>
              </a:buClr>
              <a:buSzPts val="1800"/>
              <a:buFont typeface="Roboto"/>
              <a:buNone/>
            </a:pPr>
            <a:r>
              <a:rPr lang="es-CO" sz="1800">
                <a:latin typeface="Roboto"/>
                <a:ea typeface="Roboto"/>
                <a:cs typeface="Roboto"/>
                <a:sym typeface="Roboto"/>
              </a:rPr>
              <a:t>Cristian Andrés Ortega Rangel</a:t>
            </a:r>
            <a:endParaRPr sz="1800">
              <a:latin typeface="Roboto"/>
              <a:ea typeface="Roboto"/>
              <a:cs typeface="Roboto"/>
              <a:sym typeface="Roboto"/>
            </a:endParaRPr>
          </a:p>
          <a:p>
            <a:pPr marL="0" lvl="0" indent="0" algn="ctr" rtl="0">
              <a:lnSpc>
                <a:spcPct val="90000"/>
              </a:lnSpc>
              <a:spcBef>
                <a:spcPts val="0"/>
              </a:spcBef>
              <a:spcAft>
                <a:spcPts val="0"/>
              </a:spcAft>
              <a:buClr>
                <a:srgbClr val="FEFEFE"/>
              </a:buClr>
              <a:buSzPts val="1800"/>
              <a:buFont typeface="Roboto"/>
              <a:buNone/>
            </a:pPr>
            <a:endParaRPr sz="1800">
              <a:latin typeface="Roboto"/>
              <a:ea typeface="Roboto"/>
              <a:cs typeface="Roboto"/>
              <a:sym typeface="Roboto"/>
            </a:endParaRPr>
          </a:p>
          <a:p>
            <a:pPr marL="0" lvl="0" indent="0" algn="ctr" rtl="0">
              <a:lnSpc>
                <a:spcPct val="90000"/>
              </a:lnSpc>
              <a:spcBef>
                <a:spcPts val="0"/>
              </a:spcBef>
              <a:spcAft>
                <a:spcPts val="0"/>
              </a:spcAft>
              <a:buClr>
                <a:srgbClr val="FEFEFE"/>
              </a:buClr>
              <a:buSzPts val="1800"/>
              <a:buFont typeface="Roboto"/>
              <a:buNone/>
            </a:pPr>
            <a:r>
              <a:rPr lang="es-CO" sz="1800">
                <a:latin typeface="Roboto"/>
                <a:ea typeface="Roboto"/>
                <a:cs typeface="Roboto"/>
                <a:sym typeface="Roboto"/>
              </a:rPr>
              <a:t>Marlon Martínez Ibarra </a:t>
            </a:r>
            <a:endParaRPr sz="1800">
              <a:latin typeface="Roboto"/>
              <a:ea typeface="Roboto"/>
              <a:cs typeface="Roboto"/>
              <a:sym typeface="Roboto"/>
            </a:endParaRPr>
          </a:p>
          <a:p>
            <a:pPr marL="0" lvl="0" indent="0" algn="ctr" rtl="0">
              <a:lnSpc>
                <a:spcPct val="90000"/>
              </a:lnSpc>
              <a:spcBef>
                <a:spcPts val="0"/>
              </a:spcBef>
              <a:spcAft>
                <a:spcPts val="0"/>
              </a:spcAft>
              <a:buClr>
                <a:srgbClr val="FEFEFE"/>
              </a:buClr>
              <a:buSzPts val="1800"/>
              <a:buFont typeface="Roboto"/>
              <a:buNone/>
            </a:pPr>
            <a:endParaRPr sz="1800">
              <a:latin typeface="Roboto"/>
              <a:ea typeface="Roboto"/>
              <a:cs typeface="Roboto"/>
              <a:sym typeface="Roboto"/>
            </a:endParaRPr>
          </a:p>
          <a:p>
            <a:pPr marL="0" lvl="0" indent="0" algn="ctr" rtl="0">
              <a:lnSpc>
                <a:spcPct val="90000"/>
              </a:lnSpc>
              <a:spcBef>
                <a:spcPts val="0"/>
              </a:spcBef>
              <a:spcAft>
                <a:spcPts val="0"/>
              </a:spcAft>
              <a:buClr>
                <a:srgbClr val="FEFEFE"/>
              </a:buClr>
              <a:buSzPts val="1800"/>
              <a:buFont typeface="Roboto"/>
              <a:buNone/>
            </a:pPr>
            <a:r>
              <a:rPr lang="es-CO" sz="1800">
                <a:latin typeface="Roboto"/>
                <a:ea typeface="Roboto"/>
                <a:cs typeface="Roboto"/>
                <a:sym typeface="Roboto"/>
              </a:rPr>
              <a:t>William Arvey Alvarez Bolaños</a:t>
            </a:r>
            <a:endParaRPr sz="1800">
              <a:latin typeface="Roboto"/>
              <a:ea typeface="Roboto"/>
              <a:cs typeface="Roboto"/>
              <a:sym typeface="Roboto"/>
            </a:endParaRPr>
          </a:p>
          <a:p>
            <a:pPr marL="0" lvl="0" indent="0" algn="ctr" rtl="0">
              <a:lnSpc>
                <a:spcPct val="90000"/>
              </a:lnSpc>
              <a:spcBef>
                <a:spcPts val="0"/>
              </a:spcBef>
              <a:spcAft>
                <a:spcPts val="0"/>
              </a:spcAft>
              <a:buClr>
                <a:srgbClr val="FEFEFE"/>
              </a:buClr>
              <a:buSzPts val="1800"/>
              <a:buFont typeface="Roboto"/>
              <a:buNone/>
            </a:pPr>
            <a:endParaRPr sz="1800">
              <a:latin typeface="Calibri"/>
              <a:ea typeface="Calibri"/>
              <a:cs typeface="Calibri"/>
              <a:sym typeface="Calibri"/>
            </a:endParaRPr>
          </a:p>
          <a:p>
            <a:pPr marL="0" lvl="0" indent="0" algn="ctr" rtl="0">
              <a:lnSpc>
                <a:spcPct val="90000"/>
              </a:lnSpc>
              <a:spcBef>
                <a:spcPts val="0"/>
              </a:spcBef>
              <a:spcAft>
                <a:spcPts val="0"/>
              </a:spcAft>
              <a:buClr>
                <a:srgbClr val="FEFEFE"/>
              </a:buClr>
              <a:buSzPts val="1800"/>
              <a:buFont typeface="Roboto"/>
              <a:buNone/>
            </a:pPr>
            <a:r>
              <a:rPr lang="es-CO" sz="1800">
                <a:latin typeface="Calibri"/>
                <a:ea typeface="Calibri"/>
                <a:cs typeface="Calibri"/>
                <a:sym typeface="Calibri"/>
              </a:rPr>
              <a:t>23/09/2021</a:t>
            </a:r>
            <a:br>
              <a:rPr lang="es-CO" sz="1800">
                <a:latin typeface="Calibri"/>
                <a:ea typeface="Calibri"/>
                <a:cs typeface="Calibri"/>
                <a:sym typeface="Calibri"/>
              </a:rPr>
            </a:br>
            <a:endParaRPr sz="1800"/>
          </a:p>
        </p:txBody>
      </p:sp>
      <p:cxnSp>
        <p:nvCxnSpPr>
          <p:cNvPr id="26" name="Google Shape;26;p1"/>
          <p:cNvCxnSpPr/>
          <p:nvPr/>
        </p:nvCxnSpPr>
        <p:spPr>
          <a:xfrm>
            <a:off x="758952" y="1143293"/>
            <a:ext cx="0" cy="5714707"/>
          </a:xfrm>
          <a:prstGeom prst="straightConnector1">
            <a:avLst/>
          </a:prstGeom>
          <a:noFill/>
          <a:ln w="19050" cap="flat" cmpd="sng">
            <a:solidFill>
              <a:srgbClr val="FFFFFF"/>
            </a:solidFill>
            <a:prstDash val="solid"/>
            <a:miter lim="800000"/>
            <a:headEnd type="none" w="sm" len="sm"/>
            <a:tailEnd type="none" w="sm" len="sm"/>
          </a:ln>
        </p:spPr>
      </p:cxnSp>
      <p:sp>
        <p:nvSpPr>
          <p:cNvPr id="27" name="Google Shape;27;p1"/>
          <p:cNvSpPr/>
          <p:nvPr/>
        </p:nvSpPr>
        <p:spPr>
          <a:xfrm>
            <a:off x="11784011" y="1143293"/>
            <a:ext cx="407988" cy="81915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pic>
        <p:nvPicPr>
          <p:cNvPr id="28" name="Google Shape;28;p1" descr="Código QR&#10;&#10;Descripción generada automáticamente"/>
          <p:cNvPicPr preferRelativeResize="0"/>
          <p:nvPr/>
        </p:nvPicPr>
        <p:blipFill rotWithShape="1">
          <a:blip r:embed="rId3">
            <a:alphaModFix/>
          </a:blip>
          <a:srcRect/>
          <a:stretch/>
        </p:blipFill>
        <p:spPr>
          <a:xfrm>
            <a:off x="5949701" y="1828976"/>
            <a:ext cx="873201" cy="767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ctrTitle"/>
          </p:nvPr>
        </p:nvSpPr>
        <p:spPr>
          <a:xfrm>
            <a:off x="1078992" y="1143000"/>
            <a:ext cx="6720840" cy="3730752"/>
          </a:xfrm>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0"/>
              </a:spcBef>
              <a:spcAft>
                <a:spcPts val="0"/>
              </a:spcAft>
              <a:buClr>
                <a:srgbClr val="FEFEFE"/>
              </a:buClr>
              <a:buSzPts val="2000"/>
              <a:buFont typeface="Roboto"/>
              <a:buNone/>
            </a:pPr>
            <a:br>
              <a:rPr lang="es-CO" sz="2000" b="1">
                <a:latin typeface="Roboto"/>
                <a:ea typeface="Roboto"/>
                <a:cs typeface="Roboto"/>
                <a:sym typeface="Roboto"/>
              </a:rPr>
            </a:br>
            <a:br>
              <a:rPr lang="es-CO" sz="1600">
                <a:latin typeface="Roboto"/>
                <a:ea typeface="Roboto"/>
                <a:cs typeface="Roboto"/>
                <a:sym typeface="Roboto"/>
              </a:rPr>
            </a:br>
            <a:br>
              <a:rPr lang="es-CO" sz="1800">
                <a:latin typeface="Calibri"/>
                <a:ea typeface="Calibri"/>
                <a:cs typeface="Calibri"/>
                <a:sym typeface="Calibri"/>
              </a:rPr>
            </a:br>
            <a:br>
              <a:rPr lang="es-CO" sz="1600">
                <a:latin typeface="Roboto"/>
                <a:ea typeface="Roboto"/>
                <a:cs typeface="Roboto"/>
                <a:sym typeface="Roboto"/>
              </a:rPr>
            </a:br>
            <a:br>
              <a:rPr lang="es-CO" sz="1800">
                <a:latin typeface="Calibri"/>
                <a:ea typeface="Calibri"/>
                <a:cs typeface="Calibri"/>
                <a:sym typeface="Calibri"/>
              </a:rPr>
            </a:br>
            <a:br>
              <a:rPr lang="es-CO" sz="1800">
                <a:latin typeface="Calibri"/>
                <a:ea typeface="Calibri"/>
                <a:cs typeface="Calibri"/>
                <a:sym typeface="Calibri"/>
              </a:rPr>
            </a:br>
            <a:br>
              <a:rPr lang="es-CO" sz="1600" u="none" strike="noStrike">
                <a:latin typeface="Roboto"/>
                <a:ea typeface="Roboto"/>
                <a:cs typeface="Roboto"/>
                <a:sym typeface="Roboto"/>
              </a:rPr>
            </a:br>
            <a:br>
              <a:rPr lang="es-CO" sz="1600" u="none" strike="noStrike">
                <a:latin typeface="Roboto"/>
                <a:ea typeface="Roboto"/>
                <a:cs typeface="Roboto"/>
                <a:sym typeface="Roboto"/>
              </a:rPr>
            </a:br>
            <a:endParaRPr sz="1600">
              <a:latin typeface="Roboto"/>
              <a:ea typeface="Roboto"/>
              <a:cs typeface="Roboto"/>
              <a:sym typeface="Roboto"/>
            </a:endParaRPr>
          </a:p>
        </p:txBody>
      </p:sp>
      <p:sp>
        <p:nvSpPr>
          <p:cNvPr id="102" name="Google Shape;102;p9"/>
          <p:cNvSpPr txBox="1">
            <a:spLocks noGrp="1"/>
          </p:cNvSpPr>
          <p:nvPr>
            <p:ph type="subTitle" idx="1"/>
          </p:nvPr>
        </p:nvSpPr>
        <p:spPr>
          <a:xfrm>
            <a:off x="911225" y="1692450"/>
            <a:ext cx="6720900" cy="3473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EFEFE"/>
              </a:buClr>
              <a:buSzPts val="2000"/>
              <a:buNone/>
            </a:pPr>
            <a:r>
              <a:rPr lang="es-CO" sz="2000" b="1" i="1">
                <a:latin typeface="Roboto"/>
                <a:ea typeface="Roboto"/>
                <a:cs typeface="Roboto"/>
                <a:sym typeface="Roboto"/>
              </a:rPr>
              <a:t>Supervisor de Mantenimiento:</a:t>
            </a:r>
            <a:endParaRPr sz="2000" b="1" i="1">
              <a:latin typeface="Roboto"/>
              <a:ea typeface="Roboto"/>
              <a:cs typeface="Roboto"/>
              <a:sym typeface="Roboto"/>
            </a:endParaRPr>
          </a:p>
          <a:p>
            <a:pPr marL="0" lvl="0" indent="0" algn="l" rtl="0">
              <a:lnSpc>
                <a:spcPct val="100000"/>
              </a:lnSpc>
              <a:spcBef>
                <a:spcPts val="0"/>
              </a:spcBef>
              <a:spcAft>
                <a:spcPts val="0"/>
              </a:spcAft>
              <a:buClr>
                <a:srgbClr val="FEFEFE"/>
              </a:buClr>
              <a:buSzPts val="2000"/>
              <a:buNone/>
            </a:pPr>
            <a:endParaRPr sz="2000" b="1" i="1">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s-CO" sz="1600" i="1">
                <a:latin typeface="Roboto"/>
                <a:ea typeface="Roboto"/>
                <a:cs typeface="Roboto"/>
                <a:sym typeface="Roboto"/>
              </a:rPr>
              <a:t>¿Capacidad de articulados en los patios?</a:t>
            </a:r>
            <a:endParaRPr sz="1600" i="1">
              <a:latin typeface="Roboto"/>
              <a:ea typeface="Roboto"/>
              <a:cs typeface="Roboto"/>
              <a:sym typeface="Roboto"/>
            </a:endParaRPr>
          </a:p>
          <a:p>
            <a:pPr marL="0" lvl="0" indent="0" algn="l" rtl="0">
              <a:lnSpc>
                <a:spcPct val="100000"/>
              </a:lnSpc>
              <a:spcBef>
                <a:spcPts val="0"/>
              </a:spcBef>
              <a:spcAft>
                <a:spcPts val="0"/>
              </a:spcAft>
              <a:buClr>
                <a:schemeClr val="dk1"/>
              </a:buClr>
              <a:buSzPts val="1100"/>
              <a:buNone/>
            </a:pPr>
            <a:r>
              <a:rPr lang="es-CO" sz="1600" i="1">
                <a:latin typeface="Roboto"/>
                <a:ea typeface="Roboto"/>
                <a:cs typeface="Roboto"/>
                <a:sym typeface="Roboto"/>
              </a:rPr>
              <a:t>RTA: la capacidad está entre 150 a 185 vehículos</a:t>
            </a:r>
            <a:endParaRPr sz="1600" i="1">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s-CO" sz="1600" i="1">
                <a:latin typeface="Roboto"/>
                <a:ea typeface="Roboto"/>
                <a:cs typeface="Roboto"/>
                <a:sym typeface="Roboto"/>
              </a:rPr>
              <a:t> </a:t>
            </a:r>
            <a:endParaRPr sz="1600" i="1">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s-CO" sz="1600" i="1">
                <a:latin typeface="Roboto"/>
                <a:ea typeface="Roboto"/>
                <a:cs typeface="Roboto"/>
                <a:sym typeface="Roboto"/>
              </a:rPr>
              <a:t>¿Número de personas que trabajan por articulado cuando este presenta una falla?</a:t>
            </a:r>
            <a:endParaRPr sz="1600" i="1">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s-CO" sz="1600" i="1">
                <a:latin typeface="Roboto"/>
                <a:ea typeface="Roboto"/>
                <a:cs typeface="Roboto"/>
                <a:sym typeface="Roboto"/>
              </a:rPr>
              <a:t>RTA: entre 1 o 2 técnicos  dependiendo la falla del vehículo </a:t>
            </a:r>
            <a:endParaRPr sz="1600" i="1">
              <a:latin typeface="Roboto"/>
              <a:ea typeface="Roboto"/>
              <a:cs typeface="Roboto"/>
              <a:sym typeface="Roboto"/>
            </a:endParaRPr>
          </a:p>
          <a:p>
            <a:pPr marL="0" lvl="0" indent="0" algn="l" rtl="0">
              <a:lnSpc>
                <a:spcPct val="100000"/>
              </a:lnSpc>
              <a:spcBef>
                <a:spcPts val="0"/>
              </a:spcBef>
              <a:spcAft>
                <a:spcPts val="0"/>
              </a:spcAft>
              <a:buClr>
                <a:schemeClr val="dk1"/>
              </a:buClr>
              <a:buSzPts val="1100"/>
              <a:buNone/>
            </a:pPr>
            <a:endParaRPr sz="1600" i="1">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s-CO" sz="1600" i="1">
                <a:latin typeface="Roboto"/>
                <a:ea typeface="Roboto"/>
                <a:cs typeface="Roboto"/>
                <a:sym typeface="Roboto"/>
              </a:rPr>
              <a:t>¿cuantos tipos de técnicos hay en los patios?</a:t>
            </a:r>
            <a:endParaRPr sz="1600" i="1">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s-CO" sz="1600" i="1">
                <a:latin typeface="Roboto"/>
                <a:ea typeface="Roboto"/>
                <a:cs typeface="Roboto"/>
                <a:sym typeface="Roboto"/>
              </a:rPr>
              <a:t>RTA: tenemos 3 tipos de técnicos ( carroceros, mecánicos, eléctrico)</a:t>
            </a:r>
            <a:endParaRPr sz="1600" i="1">
              <a:latin typeface="Roboto"/>
              <a:ea typeface="Roboto"/>
              <a:cs typeface="Roboto"/>
              <a:sym typeface="Roboto"/>
            </a:endParaRPr>
          </a:p>
          <a:p>
            <a:pPr marL="0" lvl="0" indent="0" algn="l" rtl="0">
              <a:lnSpc>
                <a:spcPct val="100000"/>
              </a:lnSpc>
              <a:spcBef>
                <a:spcPts val="0"/>
              </a:spcBef>
              <a:spcAft>
                <a:spcPts val="0"/>
              </a:spcAft>
              <a:buClr>
                <a:srgbClr val="FEFEFE"/>
              </a:buClr>
              <a:buSzPts val="2000"/>
              <a:buNone/>
            </a:pPr>
            <a:endParaRPr sz="2000" b="1" i="1">
              <a:latin typeface="Roboto"/>
              <a:ea typeface="Roboto"/>
              <a:cs typeface="Roboto"/>
              <a:sym typeface="Roboto"/>
            </a:endParaRPr>
          </a:p>
        </p:txBody>
      </p:sp>
      <p:pic>
        <p:nvPicPr>
          <p:cNvPr id="103" name="Google Shape;103;p9"/>
          <p:cNvPicPr preferRelativeResize="0"/>
          <p:nvPr/>
        </p:nvPicPr>
        <p:blipFill rotWithShape="1">
          <a:blip r:embed="rId3">
            <a:alphaModFix/>
          </a:blip>
          <a:srcRect/>
          <a:stretch/>
        </p:blipFill>
        <p:spPr>
          <a:xfrm>
            <a:off x="7632125" y="2444227"/>
            <a:ext cx="4187800" cy="196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107"/>
        <p:cNvGrpSpPr/>
        <p:nvPr/>
      </p:nvGrpSpPr>
      <p:grpSpPr>
        <a:xfrm>
          <a:off x="0" y="0"/>
          <a:ext cx="0" cy="0"/>
          <a:chOff x="0" y="0"/>
          <a:chExt cx="0" cy="0"/>
        </a:xfrm>
      </p:grpSpPr>
      <p:pic>
        <p:nvPicPr>
          <p:cNvPr id="108" name="Google Shape;108;p10"/>
          <p:cNvPicPr preferRelativeResize="0"/>
          <p:nvPr/>
        </p:nvPicPr>
        <p:blipFill rotWithShape="1">
          <a:blip r:embed="rId3">
            <a:alphaModFix/>
          </a:blip>
          <a:srcRect/>
          <a:stretch/>
        </p:blipFill>
        <p:spPr>
          <a:xfrm>
            <a:off x="4090987" y="138112"/>
            <a:ext cx="4010026" cy="6581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31D305-2EAA-40B0-9F6A-ABC8AEFEE399}"/>
              </a:ext>
            </a:extLst>
          </p:cNvPr>
          <p:cNvSpPr>
            <a:spLocks noGrp="1"/>
          </p:cNvSpPr>
          <p:nvPr>
            <p:ph type="ctrTitle"/>
          </p:nvPr>
        </p:nvSpPr>
        <p:spPr>
          <a:xfrm>
            <a:off x="909955" y="210608"/>
            <a:ext cx="2702433" cy="457201"/>
          </a:xfrm>
        </p:spPr>
        <p:txBody>
          <a:bodyPr>
            <a:normAutofit/>
          </a:bodyPr>
          <a:lstStyle/>
          <a:p>
            <a:r>
              <a:rPr lang="es-CO" sz="2000" b="1" dirty="0">
                <a:latin typeface="Roboto" pitchFamily="2" charset="0"/>
                <a:ea typeface="Roboto" pitchFamily="2" charset="0"/>
              </a:rPr>
              <a:t>Control de versiones. </a:t>
            </a:r>
          </a:p>
        </p:txBody>
      </p:sp>
      <p:pic>
        <p:nvPicPr>
          <p:cNvPr id="4" name="Imagen 3" descr="Texto&#10;&#10;Descripción generada automáticamente">
            <a:extLst>
              <a:ext uri="{FF2B5EF4-FFF2-40B4-BE49-F238E27FC236}">
                <a16:creationId xmlns:a16="http://schemas.microsoft.com/office/drawing/2014/main" id="{8BB6E964-AF2B-466E-B8AD-6B7E3D70EFF2}"/>
              </a:ext>
            </a:extLst>
          </p:cNvPr>
          <p:cNvPicPr/>
          <p:nvPr/>
        </p:nvPicPr>
        <p:blipFill>
          <a:blip r:embed="rId2"/>
          <a:stretch>
            <a:fillRect/>
          </a:stretch>
        </p:blipFill>
        <p:spPr>
          <a:xfrm>
            <a:off x="909955" y="728396"/>
            <a:ext cx="4452620" cy="2693988"/>
          </a:xfrm>
          <a:prstGeom prst="rect">
            <a:avLst/>
          </a:prstGeom>
        </p:spPr>
      </p:pic>
      <p:pic>
        <p:nvPicPr>
          <p:cNvPr id="5" name="Imagen 4" descr="Texto&#10;&#10;Descripción generada automáticamente">
            <a:extLst>
              <a:ext uri="{FF2B5EF4-FFF2-40B4-BE49-F238E27FC236}">
                <a16:creationId xmlns:a16="http://schemas.microsoft.com/office/drawing/2014/main" id="{2DB4B806-0407-4238-8344-FAD676D8CD2C}"/>
              </a:ext>
            </a:extLst>
          </p:cNvPr>
          <p:cNvPicPr/>
          <p:nvPr/>
        </p:nvPicPr>
        <p:blipFill>
          <a:blip r:embed="rId3"/>
          <a:stretch>
            <a:fillRect/>
          </a:stretch>
        </p:blipFill>
        <p:spPr>
          <a:xfrm>
            <a:off x="5541601" y="728396"/>
            <a:ext cx="4612513" cy="2693988"/>
          </a:xfrm>
          <a:prstGeom prst="rect">
            <a:avLst/>
          </a:prstGeom>
        </p:spPr>
      </p:pic>
      <p:pic>
        <p:nvPicPr>
          <p:cNvPr id="6" name="Imagen 5">
            <a:extLst>
              <a:ext uri="{FF2B5EF4-FFF2-40B4-BE49-F238E27FC236}">
                <a16:creationId xmlns:a16="http://schemas.microsoft.com/office/drawing/2014/main" id="{2A6E7FB4-CD5D-4528-BD00-E41A058270AF}"/>
              </a:ext>
            </a:extLst>
          </p:cNvPr>
          <p:cNvPicPr>
            <a:picLocks noChangeAspect="1"/>
          </p:cNvPicPr>
          <p:nvPr/>
        </p:nvPicPr>
        <p:blipFill>
          <a:blip r:embed="rId4"/>
          <a:stretch>
            <a:fillRect/>
          </a:stretch>
        </p:blipFill>
        <p:spPr>
          <a:xfrm>
            <a:off x="909955" y="3588807"/>
            <a:ext cx="4452620" cy="2874603"/>
          </a:xfrm>
          <a:prstGeom prst="rect">
            <a:avLst/>
          </a:prstGeom>
        </p:spPr>
      </p:pic>
      <p:pic>
        <p:nvPicPr>
          <p:cNvPr id="7" name="Imagen 6" descr="Texto&#10;&#10;Descripción generada automáticamente">
            <a:extLst>
              <a:ext uri="{FF2B5EF4-FFF2-40B4-BE49-F238E27FC236}">
                <a16:creationId xmlns:a16="http://schemas.microsoft.com/office/drawing/2014/main" id="{92025702-DAF1-44F1-B2FA-8A35169B18A0}"/>
              </a:ext>
            </a:extLst>
          </p:cNvPr>
          <p:cNvPicPr/>
          <p:nvPr/>
        </p:nvPicPr>
        <p:blipFill>
          <a:blip r:embed="rId5"/>
          <a:stretch>
            <a:fillRect/>
          </a:stretch>
        </p:blipFill>
        <p:spPr>
          <a:xfrm>
            <a:off x="5681980" y="3588807"/>
            <a:ext cx="4472134" cy="2874603"/>
          </a:xfrm>
          <a:prstGeom prst="rect">
            <a:avLst/>
          </a:prstGeom>
        </p:spPr>
      </p:pic>
    </p:spTree>
    <p:extLst>
      <p:ext uri="{BB962C8B-B14F-4D97-AF65-F5344CB8AC3E}">
        <p14:creationId xmlns:p14="http://schemas.microsoft.com/office/powerpoint/2010/main" val="375522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Texto&#10;&#10;Descripción generada automáticamente">
            <a:extLst>
              <a:ext uri="{FF2B5EF4-FFF2-40B4-BE49-F238E27FC236}">
                <a16:creationId xmlns:a16="http://schemas.microsoft.com/office/drawing/2014/main" id="{D9DBB9A1-7849-496A-BE1B-1B720C207190}"/>
              </a:ext>
            </a:extLst>
          </p:cNvPr>
          <p:cNvPicPr/>
          <p:nvPr/>
        </p:nvPicPr>
        <p:blipFill>
          <a:blip r:embed="rId2"/>
          <a:stretch>
            <a:fillRect/>
          </a:stretch>
        </p:blipFill>
        <p:spPr>
          <a:xfrm>
            <a:off x="1005205" y="815340"/>
            <a:ext cx="4671695" cy="2956560"/>
          </a:xfrm>
          <a:prstGeom prst="rect">
            <a:avLst/>
          </a:prstGeom>
        </p:spPr>
      </p:pic>
      <p:pic>
        <p:nvPicPr>
          <p:cNvPr id="5" name="Imagen 4">
            <a:extLst>
              <a:ext uri="{FF2B5EF4-FFF2-40B4-BE49-F238E27FC236}">
                <a16:creationId xmlns:a16="http://schemas.microsoft.com/office/drawing/2014/main" id="{282B53F7-68A2-4602-8CD9-E8FA6493C0C3}"/>
              </a:ext>
            </a:extLst>
          </p:cNvPr>
          <p:cNvPicPr/>
          <p:nvPr/>
        </p:nvPicPr>
        <p:blipFill>
          <a:blip r:embed="rId3"/>
          <a:stretch>
            <a:fillRect/>
          </a:stretch>
        </p:blipFill>
        <p:spPr>
          <a:xfrm>
            <a:off x="5996305" y="815340"/>
            <a:ext cx="4852670" cy="2956560"/>
          </a:xfrm>
          <a:prstGeom prst="rect">
            <a:avLst/>
          </a:prstGeom>
        </p:spPr>
      </p:pic>
      <p:pic>
        <p:nvPicPr>
          <p:cNvPr id="6" name="Imagen 5" descr="Captura de pantalla de computadora&#10;&#10;Descripción generada automáticamente">
            <a:extLst>
              <a:ext uri="{FF2B5EF4-FFF2-40B4-BE49-F238E27FC236}">
                <a16:creationId xmlns:a16="http://schemas.microsoft.com/office/drawing/2014/main" id="{8AC07FD9-B347-4C4C-B290-1DFEC095D4BE}"/>
              </a:ext>
            </a:extLst>
          </p:cNvPr>
          <p:cNvPicPr/>
          <p:nvPr/>
        </p:nvPicPr>
        <p:blipFill>
          <a:blip r:embed="rId4"/>
          <a:stretch>
            <a:fillRect/>
          </a:stretch>
        </p:blipFill>
        <p:spPr>
          <a:xfrm>
            <a:off x="3704113" y="3921760"/>
            <a:ext cx="4288473" cy="2650490"/>
          </a:xfrm>
          <a:prstGeom prst="rect">
            <a:avLst/>
          </a:prstGeom>
        </p:spPr>
      </p:pic>
    </p:spTree>
    <p:extLst>
      <p:ext uri="{BB962C8B-B14F-4D97-AF65-F5344CB8AC3E}">
        <p14:creationId xmlns:p14="http://schemas.microsoft.com/office/powerpoint/2010/main" val="201041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32"/>
        <p:cNvGrpSpPr/>
        <p:nvPr/>
      </p:nvGrpSpPr>
      <p:grpSpPr>
        <a:xfrm>
          <a:off x="0" y="0"/>
          <a:ext cx="0" cy="0"/>
          <a:chOff x="0" y="0"/>
          <a:chExt cx="0" cy="0"/>
        </a:xfrm>
      </p:grpSpPr>
      <p:sp>
        <p:nvSpPr>
          <p:cNvPr id="33" name="Google Shape;33;gedf4b3e5c8_3_0"/>
          <p:cNvSpPr/>
          <p:nvPr/>
        </p:nvSpPr>
        <p:spPr>
          <a:xfrm>
            <a:off x="0" y="0"/>
            <a:ext cx="12192000" cy="6858000"/>
          </a:xfrm>
          <a:prstGeom prst="rect">
            <a:avLst/>
          </a:prstGeom>
          <a:solidFill>
            <a:srgbClr val="2B2B2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4" name="Google Shape;34;gedf4b3e5c8_3_0"/>
          <p:cNvSpPr txBox="1">
            <a:spLocks noGrp="1"/>
          </p:cNvSpPr>
          <p:nvPr>
            <p:ph type="ctrTitle"/>
          </p:nvPr>
        </p:nvSpPr>
        <p:spPr>
          <a:xfrm>
            <a:off x="1112965" y="1552868"/>
            <a:ext cx="4358400" cy="3730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EFEFE"/>
              </a:buClr>
              <a:buSzPts val="1800"/>
              <a:buFont typeface="Roboto"/>
              <a:buNone/>
            </a:pPr>
            <a:br>
              <a:rPr lang="es-CO" sz="1800" i="0">
                <a:latin typeface="Roboto"/>
                <a:ea typeface="Roboto"/>
                <a:cs typeface="Roboto"/>
                <a:sym typeface="Roboto"/>
              </a:rPr>
            </a:br>
            <a:br>
              <a:rPr lang="es-CO" sz="1800" i="0">
                <a:latin typeface="Roboto"/>
                <a:ea typeface="Roboto"/>
                <a:cs typeface="Roboto"/>
                <a:sym typeface="Roboto"/>
              </a:rPr>
            </a:br>
            <a:r>
              <a:rPr lang="es-CO" sz="2000" b="1">
                <a:latin typeface="Roboto"/>
                <a:ea typeface="Roboto"/>
                <a:cs typeface="Roboto"/>
                <a:sym typeface="Roboto"/>
              </a:rPr>
              <a:t>Objetivo General</a:t>
            </a:r>
            <a:br>
              <a:rPr lang="es-CO" sz="2000" b="1">
                <a:latin typeface="Roboto"/>
                <a:ea typeface="Roboto"/>
                <a:cs typeface="Roboto"/>
                <a:sym typeface="Roboto"/>
              </a:rPr>
            </a:br>
            <a:br>
              <a:rPr lang="es-CO" sz="1800" b="1" i="0">
                <a:latin typeface="Roboto"/>
                <a:ea typeface="Roboto"/>
                <a:cs typeface="Roboto"/>
                <a:sym typeface="Roboto"/>
              </a:rPr>
            </a:br>
            <a:r>
              <a:rPr lang="es-CO" sz="1800">
                <a:latin typeface="Roboto"/>
                <a:ea typeface="Roboto"/>
                <a:cs typeface="Roboto"/>
                <a:sym typeface="Roboto"/>
              </a:rPr>
              <a:t>Llevar a cabo un mejoramiento con un software que permita el registro del movimiento de los automotores para agilizar la salida de aquellos que son aptos para su circulación y llevar la trazabilidad de sus intervenciones mecánicas. </a:t>
            </a:r>
            <a:br>
              <a:rPr lang="es-CO" sz="1800">
                <a:latin typeface="Calibri"/>
                <a:ea typeface="Calibri"/>
                <a:cs typeface="Calibri"/>
                <a:sym typeface="Calibri"/>
              </a:rPr>
            </a:br>
            <a:endParaRPr sz="1800"/>
          </a:p>
        </p:txBody>
      </p:sp>
      <p:cxnSp>
        <p:nvCxnSpPr>
          <p:cNvPr id="35" name="Google Shape;35;gedf4b3e5c8_3_0"/>
          <p:cNvCxnSpPr/>
          <p:nvPr/>
        </p:nvCxnSpPr>
        <p:spPr>
          <a:xfrm>
            <a:off x="758952" y="1143293"/>
            <a:ext cx="0" cy="5714700"/>
          </a:xfrm>
          <a:prstGeom prst="straightConnector1">
            <a:avLst/>
          </a:prstGeom>
          <a:noFill/>
          <a:ln w="19050" cap="flat" cmpd="sng">
            <a:solidFill>
              <a:srgbClr val="FFFFFF"/>
            </a:solidFill>
            <a:prstDash val="solid"/>
            <a:miter lim="800000"/>
            <a:headEnd type="none" w="sm" len="sm"/>
            <a:tailEnd type="none" w="sm" len="sm"/>
          </a:ln>
        </p:spPr>
      </p:cxnSp>
      <p:pic>
        <p:nvPicPr>
          <p:cNvPr id="36" name="Google Shape;36;gedf4b3e5c8_3_0" descr="Código QR&#10;&#10;Descripción generada automáticamente"/>
          <p:cNvPicPr preferRelativeResize="0"/>
          <p:nvPr/>
        </p:nvPicPr>
        <p:blipFill rotWithShape="1">
          <a:blip r:embed="rId3">
            <a:alphaModFix/>
          </a:blip>
          <a:srcRect/>
          <a:stretch/>
        </p:blipFill>
        <p:spPr>
          <a:xfrm>
            <a:off x="6080933" y="1082063"/>
            <a:ext cx="5349066" cy="4699620"/>
          </a:xfrm>
          <a:prstGeom prst="rect">
            <a:avLst/>
          </a:prstGeom>
          <a:noFill/>
          <a:ln>
            <a:noFill/>
          </a:ln>
        </p:spPr>
      </p:pic>
      <p:sp>
        <p:nvSpPr>
          <p:cNvPr id="37" name="Google Shape;37;gedf4b3e5c8_3_0"/>
          <p:cNvSpPr/>
          <p:nvPr/>
        </p:nvSpPr>
        <p:spPr>
          <a:xfrm>
            <a:off x="11784011" y="1143293"/>
            <a:ext cx="407986" cy="819147"/>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41"/>
        <p:cNvGrpSpPr/>
        <p:nvPr/>
      </p:nvGrpSpPr>
      <p:grpSpPr>
        <a:xfrm>
          <a:off x="0" y="0"/>
          <a:ext cx="0" cy="0"/>
          <a:chOff x="0" y="0"/>
          <a:chExt cx="0" cy="0"/>
        </a:xfrm>
      </p:grpSpPr>
      <p:sp>
        <p:nvSpPr>
          <p:cNvPr id="42" name="Google Shape;42;p2"/>
          <p:cNvSpPr/>
          <p:nvPr/>
        </p:nvSpPr>
        <p:spPr>
          <a:xfrm>
            <a:off x="0" y="0"/>
            <a:ext cx="12192000" cy="6858000"/>
          </a:xfrm>
          <a:prstGeom prst="rect">
            <a:avLst/>
          </a:prstGeom>
          <a:solidFill>
            <a:srgbClr val="2B2B2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3" name="Google Shape;43;p2"/>
          <p:cNvSpPr txBox="1">
            <a:spLocks noGrp="1"/>
          </p:cNvSpPr>
          <p:nvPr>
            <p:ph type="ctrTitle"/>
          </p:nvPr>
        </p:nvSpPr>
        <p:spPr>
          <a:xfrm>
            <a:off x="1094650" y="1962448"/>
            <a:ext cx="4358400" cy="35784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7000"/>
              </a:lnSpc>
              <a:spcBef>
                <a:spcPts val="0"/>
              </a:spcBef>
              <a:spcAft>
                <a:spcPts val="0"/>
              </a:spcAft>
              <a:buClr>
                <a:srgbClr val="FEFEFE"/>
              </a:buClr>
              <a:buSzPct val="100000"/>
              <a:buFont typeface="Roboto"/>
              <a:buNone/>
            </a:pPr>
            <a:r>
              <a:rPr lang="es-CO" sz="2000" b="1">
                <a:latin typeface="Roboto"/>
                <a:ea typeface="Roboto"/>
                <a:cs typeface="Roboto"/>
                <a:sym typeface="Roboto"/>
              </a:rPr>
              <a:t>Objetivos Específicos</a:t>
            </a:r>
            <a:endParaRPr sz="2000" b="1">
              <a:latin typeface="Roboto"/>
              <a:ea typeface="Roboto"/>
              <a:cs typeface="Roboto"/>
              <a:sym typeface="Roboto"/>
            </a:endParaRPr>
          </a:p>
          <a:p>
            <a:pPr marL="0" lvl="0" indent="0" algn="l" rtl="0">
              <a:lnSpc>
                <a:spcPct val="107000"/>
              </a:lnSpc>
              <a:spcBef>
                <a:spcPts val="0"/>
              </a:spcBef>
              <a:spcAft>
                <a:spcPts val="0"/>
              </a:spcAft>
              <a:buClr>
                <a:srgbClr val="FEFEFE"/>
              </a:buClr>
              <a:buSzPct val="125000"/>
              <a:buFont typeface="Roboto"/>
              <a:buNone/>
            </a:pPr>
            <a:r>
              <a:rPr lang="es-CO" sz="1600">
                <a:latin typeface="Roboto"/>
                <a:ea typeface="Roboto"/>
                <a:cs typeface="Roboto"/>
                <a:sym typeface="Roboto"/>
              </a:rPr>
              <a:t>Investigar y analizar los datos, sobre el procedimiento que tiene implementado transporte masivo para la salida de buses.</a:t>
            </a:r>
            <a:br>
              <a:rPr lang="es-CO" sz="1600">
                <a:latin typeface="Roboto"/>
                <a:ea typeface="Roboto"/>
                <a:cs typeface="Roboto"/>
                <a:sym typeface="Roboto"/>
              </a:rPr>
            </a:br>
            <a:br>
              <a:rPr lang="es-CO" sz="1600">
                <a:latin typeface="Roboto"/>
                <a:ea typeface="Roboto"/>
                <a:cs typeface="Roboto"/>
                <a:sym typeface="Roboto"/>
              </a:rPr>
            </a:br>
            <a:r>
              <a:rPr lang="es-CO" sz="1600">
                <a:latin typeface="Roboto"/>
                <a:ea typeface="Roboto"/>
                <a:cs typeface="Roboto"/>
                <a:sym typeface="Roboto"/>
              </a:rPr>
              <a:t>- Crear una herramienta en software que permita a las personas encargadas agilidad en el ingreso y salida de automotores.</a:t>
            </a:r>
            <a:br>
              <a:rPr lang="es-CO" sz="1600">
                <a:latin typeface="Roboto"/>
                <a:ea typeface="Roboto"/>
                <a:cs typeface="Roboto"/>
                <a:sym typeface="Roboto"/>
              </a:rPr>
            </a:br>
            <a:br>
              <a:rPr lang="es-CO" sz="1600">
                <a:latin typeface="Roboto"/>
                <a:ea typeface="Roboto"/>
                <a:cs typeface="Roboto"/>
                <a:sym typeface="Roboto"/>
              </a:rPr>
            </a:br>
            <a:r>
              <a:rPr lang="es-CO" sz="1600">
                <a:latin typeface="Roboto"/>
                <a:ea typeface="Roboto"/>
                <a:cs typeface="Roboto"/>
                <a:sym typeface="Roboto"/>
              </a:rPr>
              <a:t>-Establecer iniciativas de 0 papel e implementar repositorios en un sistema de información basado en un ordenador </a:t>
            </a:r>
            <a:br>
              <a:rPr lang="es-CO" sz="1600">
                <a:latin typeface="Roboto"/>
                <a:ea typeface="Roboto"/>
                <a:cs typeface="Roboto"/>
                <a:sym typeface="Roboto"/>
              </a:rPr>
            </a:br>
            <a:br>
              <a:rPr lang="es-CO" sz="1600">
                <a:latin typeface="Roboto"/>
                <a:ea typeface="Roboto"/>
                <a:cs typeface="Roboto"/>
                <a:sym typeface="Roboto"/>
              </a:rPr>
            </a:br>
            <a:br>
              <a:rPr lang="es-CO" sz="1600" u="none" strike="noStrike">
                <a:latin typeface="Roboto"/>
                <a:ea typeface="Roboto"/>
                <a:cs typeface="Roboto"/>
                <a:sym typeface="Roboto"/>
              </a:rPr>
            </a:br>
            <a:br>
              <a:rPr lang="es-CO" sz="1600" u="none" strike="noStrike">
                <a:latin typeface="Roboto"/>
                <a:ea typeface="Roboto"/>
                <a:cs typeface="Roboto"/>
                <a:sym typeface="Roboto"/>
              </a:rPr>
            </a:br>
            <a:r>
              <a:rPr lang="es-CO" sz="1600">
                <a:latin typeface="Roboto"/>
                <a:ea typeface="Roboto"/>
                <a:cs typeface="Roboto"/>
                <a:sym typeface="Roboto"/>
              </a:rPr>
              <a:t> </a:t>
            </a:r>
            <a:endParaRPr/>
          </a:p>
        </p:txBody>
      </p:sp>
      <p:cxnSp>
        <p:nvCxnSpPr>
          <p:cNvPr id="44" name="Google Shape;44;p2"/>
          <p:cNvCxnSpPr/>
          <p:nvPr/>
        </p:nvCxnSpPr>
        <p:spPr>
          <a:xfrm>
            <a:off x="758952" y="1143293"/>
            <a:ext cx="0" cy="5714707"/>
          </a:xfrm>
          <a:prstGeom prst="straightConnector1">
            <a:avLst/>
          </a:prstGeom>
          <a:noFill/>
          <a:ln w="19050" cap="flat" cmpd="sng">
            <a:solidFill>
              <a:srgbClr val="FFFFFF"/>
            </a:solidFill>
            <a:prstDash val="solid"/>
            <a:miter lim="800000"/>
            <a:headEnd type="none" w="sm" len="sm"/>
            <a:tailEnd type="none" w="sm" len="sm"/>
          </a:ln>
        </p:spPr>
      </p:cxnSp>
      <p:sp>
        <p:nvSpPr>
          <p:cNvPr id="45" name="Google Shape;45;p2"/>
          <p:cNvSpPr/>
          <p:nvPr/>
        </p:nvSpPr>
        <p:spPr>
          <a:xfrm>
            <a:off x="11784011" y="1143293"/>
            <a:ext cx="407988" cy="81915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pic>
        <p:nvPicPr>
          <p:cNvPr id="46" name="Google Shape;46;p2" descr="Un dibujo de un personaje de caricatura&#10;&#10;Descripción generada automáticamente con confianza baja"/>
          <p:cNvPicPr preferRelativeResize="0"/>
          <p:nvPr/>
        </p:nvPicPr>
        <p:blipFill rotWithShape="1">
          <a:blip r:embed="rId3">
            <a:alphaModFix/>
          </a:blip>
          <a:srcRect/>
          <a:stretch/>
        </p:blipFill>
        <p:spPr>
          <a:xfrm>
            <a:off x="7770004" y="2136234"/>
            <a:ext cx="2667426" cy="25855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50"/>
        <p:cNvGrpSpPr/>
        <p:nvPr/>
      </p:nvGrpSpPr>
      <p:grpSpPr>
        <a:xfrm>
          <a:off x="0" y="0"/>
          <a:ext cx="0" cy="0"/>
          <a:chOff x="0" y="0"/>
          <a:chExt cx="0" cy="0"/>
        </a:xfrm>
      </p:grpSpPr>
      <p:sp>
        <p:nvSpPr>
          <p:cNvPr id="51" name="Google Shape;51;p3"/>
          <p:cNvSpPr/>
          <p:nvPr/>
        </p:nvSpPr>
        <p:spPr>
          <a:xfrm>
            <a:off x="0" y="0"/>
            <a:ext cx="12192000" cy="6858000"/>
          </a:xfrm>
          <a:prstGeom prst="rect">
            <a:avLst/>
          </a:prstGeom>
          <a:solidFill>
            <a:srgbClr val="2B2B2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2" name="Google Shape;52;p3"/>
          <p:cNvSpPr txBox="1">
            <a:spLocks noGrp="1"/>
          </p:cNvSpPr>
          <p:nvPr>
            <p:ph type="ctrTitle"/>
          </p:nvPr>
        </p:nvSpPr>
        <p:spPr>
          <a:xfrm>
            <a:off x="1103026" y="1391625"/>
            <a:ext cx="4358472" cy="40747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7000"/>
              </a:lnSpc>
              <a:spcBef>
                <a:spcPts val="0"/>
              </a:spcBef>
              <a:spcAft>
                <a:spcPts val="0"/>
              </a:spcAft>
              <a:buClr>
                <a:srgbClr val="FEFEFE"/>
              </a:buClr>
              <a:buSzPct val="100000"/>
              <a:buFont typeface="Roboto"/>
              <a:buNone/>
            </a:pPr>
            <a:r>
              <a:rPr lang="es-CO" sz="2000" b="1">
                <a:latin typeface="Roboto"/>
                <a:ea typeface="Roboto"/>
                <a:cs typeface="Roboto"/>
                <a:sym typeface="Roboto"/>
              </a:rPr>
              <a:t>Planteamiento del Problema</a:t>
            </a:r>
            <a:br>
              <a:rPr lang="es-CO" sz="1600">
                <a:latin typeface="Roboto"/>
                <a:ea typeface="Roboto"/>
                <a:cs typeface="Roboto"/>
                <a:sym typeface="Roboto"/>
              </a:rPr>
            </a:br>
            <a:br>
              <a:rPr lang="es-CO" sz="1600">
                <a:latin typeface="Roboto"/>
                <a:ea typeface="Roboto"/>
                <a:cs typeface="Roboto"/>
                <a:sym typeface="Roboto"/>
              </a:rPr>
            </a:br>
            <a:r>
              <a:rPr lang="es-CO" sz="1800">
                <a:latin typeface="Roboto"/>
                <a:ea typeface="Roboto"/>
                <a:cs typeface="Roboto"/>
                <a:sym typeface="Roboto"/>
              </a:rPr>
              <a:t>El problema que presenta la empresa de transporte masivo capital es la hora de entrada y salida de los articulados de los patios. Debido a esto se generan demoras y largas filas de articulados al momento de salir e ingresar. Para este proceso se está utilizando la libreta, papel y lápiz.</a:t>
            </a:r>
            <a:br>
              <a:rPr lang="es-CO" sz="1800">
                <a:latin typeface="Calibri"/>
                <a:ea typeface="Calibri"/>
                <a:cs typeface="Calibri"/>
                <a:sym typeface="Calibri"/>
              </a:rPr>
            </a:br>
            <a:r>
              <a:rPr lang="es-CO" sz="1800">
                <a:latin typeface="Roboto"/>
                <a:ea typeface="Roboto"/>
                <a:cs typeface="Roboto"/>
                <a:sym typeface="Roboto"/>
              </a:rPr>
              <a:t>También se genera demoras debido a que se hace una inspección de los articulados ejemplo: daños, estado de llantas, arreglos, etc.</a:t>
            </a:r>
            <a:br>
              <a:rPr lang="es-CO" sz="1800">
                <a:latin typeface="Calibri"/>
                <a:ea typeface="Calibri"/>
                <a:cs typeface="Calibri"/>
                <a:sym typeface="Calibri"/>
              </a:rPr>
            </a:br>
            <a:br>
              <a:rPr lang="es-CO" sz="1600" u="none" strike="noStrike">
                <a:latin typeface="Roboto"/>
                <a:ea typeface="Roboto"/>
                <a:cs typeface="Roboto"/>
                <a:sym typeface="Roboto"/>
              </a:rPr>
            </a:br>
            <a:br>
              <a:rPr lang="es-CO" sz="1600" u="none" strike="noStrike">
                <a:latin typeface="Roboto"/>
                <a:ea typeface="Roboto"/>
                <a:cs typeface="Roboto"/>
                <a:sym typeface="Roboto"/>
              </a:rPr>
            </a:br>
            <a:r>
              <a:rPr lang="es-CO" sz="1600">
                <a:latin typeface="Roboto"/>
                <a:ea typeface="Roboto"/>
                <a:cs typeface="Roboto"/>
                <a:sym typeface="Roboto"/>
              </a:rPr>
              <a:t> </a:t>
            </a:r>
            <a:endParaRPr/>
          </a:p>
        </p:txBody>
      </p:sp>
      <p:cxnSp>
        <p:nvCxnSpPr>
          <p:cNvPr id="53" name="Google Shape;53;p3"/>
          <p:cNvCxnSpPr/>
          <p:nvPr/>
        </p:nvCxnSpPr>
        <p:spPr>
          <a:xfrm>
            <a:off x="758952" y="1143293"/>
            <a:ext cx="0" cy="5714707"/>
          </a:xfrm>
          <a:prstGeom prst="straightConnector1">
            <a:avLst/>
          </a:prstGeom>
          <a:noFill/>
          <a:ln w="19050" cap="flat" cmpd="sng">
            <a:solidFill>
              <a:srgbClr val="FFFFFF"/>
            </a:solidFill>
            <a:prstDash val="solid"/>
            <a:miter lim="800000"/>
            <a:headEnd type="none" w="sm" len="sm"/>
            <a:tailEnd type="none" w="sm" len="sm"/>
          </a:ln>
        </p:spPr>
      </p:cxnSp>
      <p:sp>
        <p:nvSpPr>
          <p:cNvPr id="54" name="Google Shape;54;p3"/>
          <p:cNvSpPr/>
          <p:nvPr/>
        </p:nvSpPr>
        <p:spPr>
          <a:xfrm>
            <a:off x="11784011" y="1143293"/>
            <a:ext cx="407988" cy="81915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pic>
        <p:nvPicPr>
          <p:cNvPr id="55" name="Google Shape;55;p3" descr="pasos para realizar el planteamiento del problema - planteamiento del  problema"/>
          <p:cNvPicPr preferRelativeResize="0"/>
          <p:nvPr/>
        </p:nvPicPr>
        <p:blipFill rotWithShape="1">
          <a:blip r:embed="rId3">
            <a:alphaModFix/>
          </a:blip>
          <a:srcRect/>
          <a:stretch/>
        </p:blipFill>
        <p:spPr>
          <a:xfrm>
            <a:off x="6958248" y="1356081"/>
            <a:ext cx="3409070" cy="41102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59"/>
        <p:cNvGrpSpPr/>
        <p:nvPr/>
      </p:nvGrpSpPr>
      <p:grpSpPr>
        <a:xfrm>
          <a:off x="0" y="0"/>
          <a:ext cx="0" cy="0"/>
          <a:chOff x="0" y="0"/>
          <a:chExt cx="0" cy="0"/>
        </a:xfrm>
      </p:grpSpPr>
      <p:sp>
        <p:nvSpPr>
          <p:cNvPr id="60" name="Google Shape;60;p4"/>
          <p:cNvSpPr/>
          <p:nvPr/>
        </p:nvSpPr>
        <p:spPr>
          <a:xfrm>
            <a:off x="0" y="0"/>
            <a:ext cx="12192000" cy="6858000"/>
          </a:xfrm>
          <a:prstGeom prst="rect">
            <a:avLst/>
          </a:prstGeom>
          <a:solidFill>
            <a:srgbClr val="2B2B2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61" name="Google Shape;61;p4"/>
          <p:cNvSpPr txBox="1">
            <a:spLocks noGrp="1"/>
          </p:cNvSpPr>
          <p:nvPr>
            <p:ph type="ctrTitle"/>
          </p:nvPr>
        </p:nvSpPr>
        <p:spPr>
          <a:xfrm>
            <a:off x="1083147" y="1552868"/>
            <a:ext cx="4358472" cy="4074750"/>
          </a:xfrm>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0"/>
              </a:spcBef>
              <a:spcAft>
                <a:spcPts val="0"/>
              </a:spcAft>
              <a:buClr>
                <a:srgbClr val="FEFEFE"/>
              </a:buClr>
              <a:buSzPts val="2000"/>
              <a:buFont typeface="Roboto"/>
              <a:buNone/>
            </a:pPr>
            <a:r>
              <a:rPr lang="es-CO" sz="2000" b="1">
                <a:latin typeface="Roboto"/>
                <a:ea typeface="Roboto"/>
                <a:cs typeface="Roboto"/>
                <a:sym typeface="Roboto"/>
              </a:rPr>
              <a:t>Alcance del Proyecto</a:t>
            </a:r>
            <a:br>
              <a:rPr lang="es-CO" sz="1600">
                <a:latin typeface="Roboto"/>
                <a:ea typeface="Roboto"/>
                <a:cs typeface="Roboto"/>
                <a:sym typeface="Roboto"/>
              </a:rPr>
            </a:br>
            <a:br>
              <a:rPr lang="es-CO" sz="1600">
                <a:latin typeface="Roboto"/>
                <a:ea typeface="Roboto"/>
                <a:cs typeface="Roboto"/>
                <a:sym typeface="Roboto"/>
              </a:rPr>
            </a:br>
            <a:r>
              <a:rPr lang="es-CO" sz="1600">
                <a:latin typeface="Roboto"/>
                <a:ea typeface="Roboto"/>
                <a:cs typeface="Roboto"/>
                <a:sym typeface="Roboto"/>
              </a:rPr>
              <a:t>El alcance de este proyecto es llegar a varias empresas de transporte del país, para así mejorar la fluidez de los vehículos para su respectiva circulación. también para que haya un mejor control de los vehículos con fallas, reparaciones. </a:t>
            </a:r>
            <a:br>
              <a:rPr lang="es-CO" sz="1800">
                <a:latin typeface="Calibri"/>
                <a:ea typeface="Calibri"/>
                <a:cs typeface="Calibri"/>
                <a:sym typeface="Calibri"/>
              </a:rPr>
            </a:br>
            <a:br>
              <a:rPr lang="es-CO" sz="1800">
                <a:latin typeface="Calibri"/>
                <a:ea typeface="Calibri"/>
                <a:cs typeface="Calibri"/>
                <a:sym typeface="Calibri"/>
              </a:rPr>
            </a:br>
            <a:br>
              <a:rPr lang="es-CO" sz="1600" u="none" strike="noStrike">
                <a:latin typeface="Roboto"/>
                <a:ea typeface="Roboto"/>
                <a:cs typeface="Roboto"/>
                <a:sym typeface="Roboto"/>
              </a:rPr>
            </a:br>
            <a:br>
              <a:rPr lang="es-CO" sz="1600" u="none" strike="noStrike">
                <a:latin typeface="Roboto"/>
                <a:ea typeface="Roboto"/>
                <a:cs typeface="Roboto"/>
                <a:sym typeface="Roboto"/>
              </a:rPr>
            </a:br>
            <a:r>
              <a:rPr lang="es-CO" sz="1600">
                <a:latin typeface="Roboto"/>
                <a:ea typeface="Roboto"/>
                <a:cs typeface="Roboto"/>
                <a:sym typeface="Roboto"/>
              </a:rPr>
              <a:t> </a:t>
            </a:r>
            <a:endParaRPr/>
          </a:p>
        </p:txBody>
      </p:sp>
      <p:cxnSp>
        <p:nvCxnSpPr>
          <p:cNvPr id="62" name="Google Shape;62;p4"/>
          <p:cNvCxnSpPr/>
          <p:nvPr/>
        </p:nvCxnSpPr>
        <p:spPr>
          <a:xfrm>
            <a:off x="758952" y="1143293"/>
            <a:ext cx="0" cy="5714707"/>
          </a:xfrm>
          <a:prstGeom prst="straightConnector1">
            <a:avLst/>
          </a:prstGeom>
          <a:noFill/>
          <a:ln w="19050" cap="flat" cmpd="sng">
            <a:solidFill>
              <a:srgbClr val="FFFFFF"/>
            </a:solidFill>
            <a:prstDash val="solid"/>
            <a:miter lim="800000"/>
            <a:headEnd type="none" w="sm" len="sm"/>
            <a:tailEnd type="none" w="sm" len="sm"/>
          </a:ln>
        </p:spPr>
      </p:cxnSp>
      <p:sp>
        <p:nvSpPr>
          <p:cNvPr id="63" name="Google Shape;63;p4"/>
          <p:cNvSpPr/>
          <p:nvPr/>
        </p:nvSpPr>
        <p:spPr>
          <a:xfrm>
            <a:off x="11784011" y="1143293"/>
            <a:ext cx="407988" cy="81915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pic>
        <p:nvPicPr>
          <p:cNvPr id="64" name="Google Shape;64;p4" descr="➤ Alcance de un Proyecto: Definición y Ejemplos – ComparaSoftware"/>
          <p:cNvPicPr preferRelativeResize="0"/>
          <p:nvPr/>
        </p:nvPicPr>
        <p:blipFill rotWithShape="1">
          <a:blip r:embed="rId3">
            <a:alphaModFix/>
          </a:blip>
          <a:srcRect/>
          <a:stretch/>
        </p:blipFill>
        <p:spPr>
          <a:xfrm>
            <a:off x="7111695" y="2082393"/>
            <a:ext cx="3595497" cy="20224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68"/>
        <p:cNvGrpSpPr/>
        <p:nvPr/>
      </p:nvGrpSpPr>
      <p:grpSpPr>
        <a:xfrm>
          <a:off x="0" y="0"/>
          <a:ext cx="0" cy="0"/>
          <a:chOff x="0" y="0"/>
          <a:chExt cx="0" cy="0"/>
        </a:xfrm>
      </p:grpSpPr>
      <p:sp>
        <p:nvSpPr>
          <p:cNvPr id="69" name="Google Shape;69;p5"/>
          <p:cNvSpPr/>
          <p:nvPr/>
        </p:nvSpPr>
        <p:spPr>
          <a:xfrm>
            <a:off x="0" y="0"/>
            <a:ext cx="12192000" cy="6858000"/>
          </a:xfrm>
          <a:prstGeom prst="rect">
            <a:avLst/>
          </a:prstGeom>
          <a:solidFill>
            <a:srgbClr val="2B2B2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0" name="Google Shape;70;p5"/>
          <p:cNvSpPr txBox="1">
            <a:spLocks noGrp="1"/>
          </p:cNvSpPr>
          <p:nvPr>
            <p:ph type="ctrTitle"/>
          </p:nvPr>
        </p:nvSpPr>
        <p:spPr>
          <a:xfrm>
            <a:off x="904241" y="994205"/>
            <a:ext cx="6341381" cy="5555682"/>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7000"/>
              </a:lnSpc>
              <a:spcBef>
                <a:spcPts val="0"/>
              </a:spcBef>
              <a:spcAft>
                <a:spcPts val="0"/>
              </a:spcAft>
              <a:buClr>
                <a:srgbClr val="FEFEFE"/>
              </a:buClr>
              <a:buSzPct val="100000"/>
              <a:buFont typeface="Roboto"/>
              <a:buNone/>
            </a:pPr>
            <a:r>
              <a:rPr lang="es-CO" sz="2200" b="1" dirty="0">
                <a:latin typeface="Roboto"/>
                <a:ea typeface="Roboto"/>
                <a:cs typeface="Roboto"/>
                <a:sym typeface="Roboto"/>
              </a:rPr>
              <a:t>Justificación</a:t>
            </a:r>
            <a:br>
              <a:rPr lang="es-CO" sz="2000" b="1" dirty="0">
                <a:latin typeface="Roboto"/>
                <a:ea typeface="Roboto"/>
                <a:cs typeface="Roboto"/>
                <a:sym typeface="Roboto"/>
              </a:rPr>
            </a:br>
            <a:br>
              <a:rPr lang="es-CO" sz="1600" dirty="0">
                <a:latin typeface="Roboto"/>
                <a:ea typeface="Roboto"/>
                <a:cs typeface="Roboto"/>
                <a:sym typeface="Roboto"/>
              </a:rPr>
            </a:br>
            <a:r>
              <a:rPr lang="es-CO" sz="1800" dirty="0">
                <a:latin typeface="Roboto"/>
                <a:ea typeface="Roboto"/>
                <a:cs typeface="Roboto"/>
                <a:sym typeface="Roboto"/>
              </a:rPr>
              <a:t>Entry es un programa que dará la fluidez de los articulados al salir e ingresar de los patios, de esta forma permitiendo una velocidad al instante de registrar los datos del transporte y sus propiedades, Para desarrollar el plan es necesario entendimiento principal en idiomas de programación como (HTML, PHP, JAVASCRIPT, CSS). Llevando a cabo el método de ingreso y estado de los buses con plantillas a mano, llegando a que el proceso sea más retardado, Este plan de programa se crea gracias a la problemática que se visualiza en el transporte masivo capital. De esta forma permitiendo una fluidez inmediata en los patios al instante de salir e ingresar , Este plan de programa lo recibirá la compañía de transporte masivo capital (TM) que se encuentra en la dirección </a:t>
            </a:r>
            <a:r>
              <a:rPr lang="es-CO" sz="1800" dirty="0">
                <a:solidFill>
                  <a:schemeClr val="lt1"/>
                </a:solidFill>
                <a:latin typeface="Arial"/>
                <a:ea typeface="Arial"/>
                <a:cs typeface="Arial"/>
                <a:sym typeface="Arial"/>
              </a:rPr>
              <a:t>Cl. 49 Sur #89-53, Bogotá</a:t>
            </a:r>
            <a:r>
              <a:rPr lang="es-CO" sz="1800" dirty="0">
                <a:solidFill>
                  <a:schemeClr val="lt1"/>
                </a:solidFill>
                <a:latin typeface="Roboto"/>
                <a:ea typeface="Roboto"/>
                <a:cs typeface="Roboto"/>
                <a:sym typeface="Roboto"/>
              </a:rPr>
              <a:t> </a:t>
            </a:r>
            <a:r>
              <a:rPr lang="es-CO" sz="1800" dirty="0">
                <a:latin typeface="Roboto"/>
                <a:ea typeface="Roboto"/>
                <a:cs typeface="Roboto"/>
                <a:sym typeface="Roboto"/>
              </a:rPr>
              <a:t>se le entregará más específico al coordinador de mantenimiento Ing. Eduard Salcedo. El tiempo estimado para realizar este proyecto esta establecida desde el día 19/07/2021 hasta el día 18/07/2023.</a:t>
            </a:r>
            <a:br>
              <a:rPr lang="es-CO" sz="1800" dirty="0">
                <a:latin typeface="Calibri"/>
                <a:ea typeface="Calibri"/>
                <a:cs typeface="Calibri"/>
                <a:sym typeface="Calibri"/>
              </a:rPr>
            </a:br>
            <a:br>
              <a:rPr lang="es-CO" sz="1600" dirty="0">
                <a:latin typeface="Roboto"/>
                <a:ea typeface="Roboto"/>
                <a:cs typeface="Roboto"/>
                <a:sym typeface="Roboto"/>
              </a:rPr>
            </a:br>
            <a:br>
              <a:rPr lang="es-CO" sz="1800" dirty="0">
                <a:latin typeface="Calibri"/>
                <a:ea typeface="Calibri"/>
                <a:cs typeface="Calibri"/>
                <a:sym typeface="Calibri"/>
              </a:rPr>
            </a:br>
            <a:br>
              <a:rPr lang="es-CO" sz="1800" dirty="0">
                <a:latin typeface="Calibri"/>
                <a:ea typeface="Calibri"/>
                <a:cs typeface="Calibri"/>
                <a:sym typeface="Calibri"/>
              </a:rPr>
            </a:br>
            <a:br>
              <a:rPr lang="es-CO" sz="1600" u="none" strike="noStrike" dirty="0">
                <a:latin typeface="Roboto"/>
                <a:ea typeface="Roboto"/>
                <a:cs typeface="Roboto"/>
                <a:sym typeface="Roboto"/>
              </a:rPr>
            </a:br>
            <a:br>
              <a:rPr lang="es-CO" sz="1600" u="none" strike="noStrike" dirty="0">
                <a:latin typeface="Roboto"/>
                <a:ea typeface="Roboto"/>
                <a:cs typeface="Roboto"/>
                <a:sym typeface="Roboto"/>
              </a:rPr>
            </a:br>
            <a:r>
              <a:rPr lang="es-CO" sz="1600" dirty="0">
                <a:latin typeface="Roboto"/>
                <a:ea typeface="Roboto"/>
                <a:cs typeface="Roboto"/>
                <a:sym typeface="Roboto"/>
              </a:rPr>
              <a:t> </a:t>
            </a:r>
            <a:endParaRPr dirty="0"/>
          </a:p>
        </p:txBody>
      </p:sp>
      <p:cxnSp>
        <p:nvCxnSpPr>
          <p:cNvPr id="71" name="Google Shape;71;p5"/>
          <p:cNvCxnSpPr/>
          <p:nvPr/>
        </p:nvCxnSpPr>
        <p:spPr>
          <a:xfrm>
            <a:off x="758952" y="1143293"/>
            <a:ext cx="0" cy="5714707"/>
          </a:xfrm>
          <a:prstGeom prst="straightConnector1">
            <a:avLst/>
          </a:prstGeom>
          <a:noFill/>
          <a:ln w="19050" cap="flat" cmpd="sng">
            <a:solidFill>
              <a:srgbClr val="FFFFFF"/>
            </a:solidFill>
            <a:prstDash val="solid"/>
            <a:miter lim="800000"/>
            <a:headEnd type="none" w="sm" len="sm"/>
            <a:tailEnd type="none" w="sm" len="sm"/>
          </a:ln>
        </p:spPr>
      </p:cxnSp>
      <p:sp>
        <p:nvSpPr>
          <p:cNvPr id="72" name="Google Shape;72;p5"/>
          <p:cNvSpPr/>
          <p:nvPr/>
        </p:nvSpPr>
        <p:spPr>
          <a:xfrm>
            <a:off x="11784011" y="1143293"/>
            <a:ext cx="407988" cy="81915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pic>
        <p:nvPicPr>
          <p:cNvPr id="73" name="Google Shape;73;p5" descr="Maria&amp;#39;s nice site: SPEAKING TESTS FOR 4º ESO."/>
          <p:cNvPicPr preferRelativeResize="0"/>
          <p:nvPr/>
        </p:nvPicPr>
        <p:blipFill rotWithShape="1">
          <a:blip r:embed="rId3">
            <a:alphaModFix/>
          </a:blip>
          <a:srcRect/>
          <a:stretch/>
        </p:blipFill>
        <p:spPr>
          <a:xfrm>
            <a:off x="8535921" y="2107095"/>
            <a:ext cx="2643809" cy="26438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77"/>
        <p:cNvGrpSpPr/>
        <p:nvPr/>
      </p:nvGrpSpPr>
      <p:grpSpPr>
        <a:xfrm>
          <a:off x="0" y="0"/>
          <a:ext cx="0" cy="0"/>
          <a:chOff x="0" y="0"/>
          <a:chExt cx="0" cy="0"/>
        </a:xfrm>
      </p:grpSpPr>
      <p:sp>
        <p:nvSpPr>
          <p:cNvPr id="78" name="Google Shape;78;p6"/>
          <p:cNvSpPr/>
          <p:nvPr/>
        </p:nvSpPr>
        <p:spPr>
          <a:xfrm>
            <a:off x="0" y="0"/>
            <a:ext cx="12192000" cy="6858000"/>
          </a:xfrm>
          <a:prstGeom prst="rect">
            <a:avLst/>
          </a:prstGeom>
          <a:solidFill>
            <a:srgbClr val="2B2B2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9" name="Google Shape;79;p6"/>
          <p:cNvSpPr txBox="1">
            <a:spLocks noGrp="1"/>
          </p:cNvSpPr>
          <p:nvPr>
            <p:ph type="ctrTitle"/>
          </p:nvPr>
        </p:nvSpPr>
        <p:spPr>
          <a:xfrm>
            <a:off x="4580174" y="596514"/>
            <a:ext cx="3031652" cy="424483"/>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7000"/>
              </a:lnSpc>
              <a:spcBef>
                <a:spcPts val="0"/>
              </a:spcBef>
              <a:spcAft>
                <a:spcPts val="0"/>
              </a:spcAft>
              <a:buClr>
                <a:srgbClr val="FEFEFE"/>
              </a:buClr>
              <a:buSzPct val="100000"/>
              <a:buFont typeface="Roboto"/>
              <a:buNone/>
            </a:pPr>
            <a:r>
              <a:rPr lang="es-CO" sz="2200" b="1">
                <a:latin typeface="Roboto"/>
                <a:ea typeface="Roboto"/>
                <a:cs typeface="Roboto"/>
                <a:sym typeface="Roboto"/>
              </a:rPr>
              <a:t>MAPA DE PROCESOS</a:t>
            </a:r>
            <a:br>
              <a:rPr lang="es-CO" sz="2000" b="1">
                <a:latin typeface="Roboto"/>
                <a:ea typeface="Roboto"/>
                <a:cs typeface="Roboto"/>
                <a:sym typeface="Roboto"/>
              </a:rPr>
            </a:br>
            <a:br>
              <a:rPr lang="es-CO" sz="1600">
                <a:latin typeface="Roboto"/>
                <a:ea typeface="Roboto"/>
                <a:cs typeface="Roboto"/>
                <a:sym typeface="Roboto"/>
              </a:rPr>
            </a:br>
            <a:br>
              <a:rPr lang="es-CO" sz="1800">
                <a:latin typeface="Calibri"/>
                <a:ea typeface="Calibri"/>
                <a:cs typeface="Calibri"/>
                <a:sym typeface="Calibri"/>
              </a:rPr>
            </a:br>
            <a:br>
              <a:rPr lang="es-CO" sz="1600">
                <a:latin typeface="Roboto"/>
                <a:ea typeface="Roboto"/>
                <a:cs typeface="Roboto"/>
                <a:sym typeface="Roboto"/>
              </a:rPr>
            </a:br>
            <a:br>
              <a:rPr lang="es-CO" sz="1800">
                <a:latin typeface="Calibri"/>
                <a:ea typeface="Calibri"/>
                <a:cs typeface="Calibri"/>
                <a:sym typeface="Calibri"/>
              </a:rPr>
            </a:br>
            <a:br>
              <a:rPr lang="es-CO" sz="1800">
                <a:latin typeface="Calibri"/>
                <a:ea typeface="Calibri"/>
                <a:cs typeface="Calibri"/>
                <a:sym typeface="Calibri"/>
              </a:rPr>
            </a:br>
            <a:br>
              <a:rPr lang="es-CO" sz="1600" u="none" strike="noStrike">
                <a:latin typeface="Roboto"/>
                <a:ea typeface="Roboto"/>
                <a:cs typeface="Roboto"/>
                <a:sym typeface="Roboto"/>
              </a:rPr>
            </a:br>
            <a:br>
              <a:rPr lang="es-CO" sz="1600" u="none" strike="noStrike">
                <a:latin typeface="Roboto"/>
                <a:ea typeface="Roboto"/>
                <a:cs typeface="Roboto"/>
                <a:sym typeface="Roboto"/>
              </a:rPr>
            </a:br>
            <a:r>
              <a:rPr lang="es-CO" sz="1600">
                <a:latin typeface="Roboto"/>
                <a:ea typeface="Roboto"/>
                <a:cs typeface="Roboto"/>
                <a:sym typeface="Roboto"/>
              </a:rPr>
              <a:t> </a:t>
            </a:r>
            <a:endParaRPr/>
          </a:p>
        </p:txBody>
      </p:sp>
      <p:cxnSp>
        <p:nvCxnSpPr>
          <p:cNvPr id="80" name="Google Shape;80;p6"/>
          <p:cNvCxnSpPr/>
          <p:nvPr/>
        </p:nvCxnSpPr>
        <p:spPr>
          <a:xfrm>
            <a:off x="758952" y="1143293"/>
            <a:ext cx="0" cy="5714707"/>
          </a:xfrm>
          <a:prstGeom prst="straightConnector1">
            <a:avLst/>
          </a:prstGeom>
          <a:noFill/>
          <a:ln w="19050" cap="flat" cmpd="sng">
            <a:solidFill>
              <a:srgbClr val="FFFFFF"/>
            </a:solidFill>
            <a:prstDash val="solid"/>
            <a:miter lim="800000"/>
            <a:headEnd type="none" w="sm" len="sm"/>
            <a:tailEnd type="none" w="sm" len="sm"/>
          </a:ln>
        </p:spPr>
      </p:cxnSp>
      <p:sp>
        <p:nvSpPr>
          <p:cNvPr id="81" name="Google Shape;81;p6"/>
          <p:cNvSpPr/>
          <p:nvPr/>
        </p:nvSpPr>
        <p:spPr>
          <a:xfrm>
            <a:off x="11784011" y="1143293"/>
            <a:ext cx="407988" cy="81915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pic>
        <p:nvPicPr>
          <p:cNvPr id="82" name="Google Shape;82;p6"/>
          <p:cNvPicPr preferRelativeResize="0"/>
          <p:nvPr/>
        </p:nvPicPr>
        <p:blipFill rotWithShape="1">
          <a:blip r:embed="rId3">
            <a:alphaModFix/>
          </a:blip>
          <a:srcRect/>
          <a:stretch/>
        </p:blipFill>
        <p:spPr>
          <a:xfrm>
            <a:off x="1907546" y="1143293"/>
            <a:ext cx="8184034" cy="56090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86"/>
        <p:cNvGrpSpPr/>
        <p:nvPr/>
      </p:nvGrpSpPr>
      <p:grpSpPr>
        <a:xfrm>
          <a:off x="0" y="0"/>
          <a:ext cx="0" cy="0"/>
          <a:chOff x="0" y="0"/>
          <a:chExt cx="0" cy="0"/>
        </a:xfrm>
      </p:grpSpPr>
      <p:sp>
        <p:nvSpPr>
          <p:cNvPr id="87" name="Google Shape;87;p7"/>
          <p:cNvSpPr txBox="1">
            <a:spLocks noGrp="1"/>
          </p:cNvSpPr>
          <p:nvPr>
            <p:ph type="ctrTitle"/>
          </p:nvPr>
        </p:nvSpPr>
        <p:spPr>
          <a:xfrm>
            <a:off x="1078992" y="1143000"/>
            <a:ext cx="6720840" cy="3730752"/>
          </a:xfrm>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0"/>
              </a:spcBef>
              <a:spcAft>
                <a:spcPts val="0"/>
              </a:spcAft>
              <a:buClr>
                <a:srgbClr val="FEFEFE"/>
              </a:buClr>
              <a:buSzPts val="2000"/>
              <a:buFont typeface="Roboto"/>
              <a:buNone/>
            </a:pPr>
            <a:br>
              <a:rPr lang="es-CO" sz="2000" b="1">
                <a:latin typeface="Roboto"/>
                <a:ea typeface="Roboto"/>
                <a:cs typeface="Roboto"/>
                <a:sym typeface="Roboto"/>
              </a:rPr>
            </a:br>
            <a:br>
              <a:rPr lang="es-CO" sz="1600">
                <a:latin typeface="Roboto"/>
                <a:ea typeface="Roboto"/>
                <a:cs typeface="Roboto"/>
                <a:sym typeface="Roboto"/>
              </a:rPr>
            </a:br>
            <a:br>
              <a:rPr lang="es-CO" sz="1800">
                <a:latin typeface="Calibri"/>
                <a:ea typeface="Calibri"/>
                <a:cs typeface="Calibri"/>
                <a:sym typeface="Calibri"/>
              </a:rPr>
            </a:br>
            <a:br>
              <a:rPr lang="es-CO" sz="1600">
                <a:latin typeface="Roboto"/>
                <a:ea typeface="Roboto"/>
                <a:cs typeface="Roboto"/>
                <a:sym typeface="Roboto"/>
              </a:rPr>
            </a:br>
            <a:br>
              <a:rPr lang="es-CO" sz="1800">
                <a:latin typeface="Calibri"/>
                <a:ea typeface="Calibri"/>
                <a:cs typeface="Calibri"/>
                <a:sym typeface="Calibri"/>
              </a:rPr>
            </a:br>
            <a:br>
              <a:rPr lang="es-CO" sz="1800">
                <a:latin typeface="Calibri"/>
                <a:ea typeface="Calibri"/>
                <a:cs typeface="Calibri"/>
                <a:sym typeface="Calibri"/>
              </a:rPr>
            </a:br>
            <a:br>
              <a:rPr lang="es-CO" sz="1600" u="none" strike="noStrike">
                <a:latin typeface="Roboto"/>
                <a:ea typeface="Roboto"/>
                <a:cs typeface="Roboto"/>
                <a:sym typeface="Roboto"/>
              </a:rPr>
            </a:br>
            <a:br>
              <a:rPr lang="es-CO" sz="1600" u="none" strike="noStrike">
                <a:latin typeface="Roboto"/>
                <a:ea typeface="Roboto"/>
                <a:cs typeface="Roboto"/>
                <a:sym typeface="Roboto"/>
              </a:rPr>
            </a:br>
            <a:endParaRPr sz="1600">
              <a:latin typeface="Roboto"/>
              <a:ea typeface="Roboto"/>
              <a:cs typeface="Roboto"/>
              <a:sym typeface="Roboto"/>
            </a:endParaRPr>
          </a:p>
        </p:txBody>
      </p:sp>
      <p:sp>
        <p:nvSpPr>
          <p:cNvPr id="88" name="Google Shape;88;p7"/>
          <p:cNvSpPr txBox="1">
            <a:spLocks noGrp="1"/>
          </p:cNvSpPr>
          <p:nvPr>
            <p:ph type="subTitle" idx="1"/>
          </p:nvPr>
        </p:nvSpPr>
        <p:spPr>
          <a:xfrm>
            <a:off x="1079000" y="1782003"/>
            <a:ext cx="6458400" cy="3113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EFEFE"/>
              </a:buClr>
              <a:buSzPts val="2000"/>
              <a:buNone/>
            </a:pPr>
            <a:r>
              <a:rPr lang="es-CO" sz="2000" b="1" i="1">
                <a:latin typeface="Roboto"/>
                <a:ea typeface="Roboto"/>
                <a:cs typeface="Roboto"/>
                <a:sym typeface="Roboto"/>
              </a:rPr>
              <a:t>Técnico:</a:t>
            </a:r>
            <a:endParaRPr sz="2000" b="1" i="1">
              <a:latin typeface="Roboto"/>
              <a:ea typeface="Roboto"/>
              <a:cs typeface="Roboto"/>
              <a:sym typeface="Roboto"/>
            </a:endParaRPr>
          </a:p>
          <a:p>
            <a:pPr marL="0" lvl="0" indent="0" algn="l" rtl="0">
              <a:lnSpc>
                <a:spcPct val="100000"/>
              </a:lnSpc>
              <a:spcBef>
                <a:spcPts val="0"/>
              </a:spcBef>
              <a:spcAft>
                <a:spcPts val="0"/>
              </a:spcAft>
              <a:buClr>
                <a:srgbClr val="FEFEFE"/>
              </a:buClr>
              <a:buSzPts val="2000"/>
              <a:buNone/>
            </a:pPr>
            <a:endParaRPr sz="2000" b="1" i="1">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s-CO" sz="1600" i="1">
                <a:latin typeface="Roboto"/>
                <a:ea typeface="Roboto"/>
                <a:cs typeface="Roboto"/>
                <a:sym typeface="Roboto"/>
              </a:rPr>
              <a:t>¿Falla más común en un articulado?</a:t>
            </a:r>
            <a:endParaRPr sz="1600" i="1">
              <a:latin typeface="Roboto"/>
              <a:ea typeface="Roboto"/>
              <a:cs typeface="Roboto"/>
              <a:sym typeface="Roboto"/>
            </a:endParaRPr>
          </a:p>
          <a:p>
            <a:pPr marL="0" lvl="0" indent="0" algn="l" rtl="0">
              <a:lnSpc>
                <a:spcPct val="100000"/>
              </a:lnSpc>
              <a:spcBef>
                <a:spcPts val="0"/>
              </a:spcBef>
              <a:spcAft>
                <a:spcPts val="0"/>
              </a:spcAft>
              <a:buNone/>
            </a:pPr>
            <a:r>
              <a:rPr lang="es-CO" sz="1600" i="1">
                <a:latin typeface="Roboto"/>
                <a:ea typeface="Roboto"/>
                <a:cs typeface="Roboto"/>
                <a:sym typeface="Roboto"/>
              </a:rPr>
              <a:t>RTA: ingresa con problemas mas que todo mecanicos en algunas ocasiones se pueden varar en  circulación</a:t>
            </a:r>
            <a:r>
              <a:rPr lang="es-CO" sz="2000" b="1" i="1">
                <a:latin typeface="Roboto"/>
                <a:ea typeface="Roboto"/>
                <a:cs typeface="Roboto"/>
                <a:sym typeface="Roboto"/>
              </a:rPr>
              <a:t> </a:t>
            </a:r>
            <a:endParaRPr sz="2000" b="1" i="1">
              <a:latin typeface="Roboto"/>
              <a:ea typeface="Roboto"/>
              <a:cs typeface="Roboto"/>
              <a:sym typeface="Roboto"/>
            </a:endParaRPr>
          </a:p>
          <a:p>
            <a:pPr marL="0" lvl="0" indent="0" algn="l" rtl="0">
              <a:lnSpc>
                <a:spcPct val="100000"/>
              </a:lnSpc>
              <a:spcBef>
                <a:spcPts val="0"/>
              </a:spcBef>
              <a:spcAft>
                <a:spcPts val="0"/>
              </a:spcAft>
              <a:buClr>
                <a:srgbClr val="FEFEFE"/>
              </a:buClr>
              <a:buSzPts val="2000"/>
              <a:buNone/>
            </a:pPr>
            <a:endParaRPr sz="2000" b="1" i="1">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s-CO" sz="1600" i="1">
                <a:latin typeface="Roboto"/>
                <a:ea typeface="Roboto"/>
                <a:cs typeface="Roboto"/>
                <a:sym typeface="Roboto"/>
              </a:rPr>
              <a:t>¿Tiempo que se demoran en arreglar una falla? (dependiendo de ella)</a:t>
            </a:r>
            <a:endParaRPr sz="1600" i="1">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s-CO" sz="1600" i="1">
                <a:latin typeface="Roboto"/>
                <a:ea typeface="Roboto"/>
                <a:cs typeface="Roboto"/>
                <a:sym typeface="Roboto"/>
              </a:rPr>
              <a:t>RTA: no hay una hora exacta en el cual se demore el mantenimiento dependiendo el problema, se intenta sacar el mismo dia que ingresa el automóvil </a:t>
            </a:r>
            <a:endParaRPr sz="1600" i="1">
              <a:latin typeface="Roboto"/>
              <a:ea typeface="Roboto"/>
              <a:cs typeface="Roboto"/>
              <a:sym typeface="Roboto"/>
            </a:endParaRPr>
          </a:p>
          <a:p>
            <a:pPr marL="0" lvl="0" indent="0" algn="l" rtl="0">
              <a:lnSpc>
                <a:spcPct val="100000"/>
              </a:lnSpc>
              <a:spcBef>
                <a:spcPts val="0"/>
              </a:spcBef>
              <a:spcAft>
                <a:spcPts val="0"/>
              </a:spcAft>
              <a:buClr>
                <a:srgbClr val="FEFEFE"/>
              </a:buClr>
              <a:buSzPts val="2000"/>
              <a:buNone/>
            </a:pPr>
            <a:endParaRPr sz="2000" b="1" i="1">
              <a:latin typeface="Roboto"/>
              <a:ea typeface="Roboto"/>
              <a:cs typeface="Roboto"/>
              <a:sym typeface="Roboto"/>
            </a:endParaRPr>
          </a:p>
        </p:txBody>
      </p:sp>
      <p:pic>
        <p:nvPicPr>
          <p:cNvPr id="89" name="Google Shape;89;p7"/>
          <p:cNvPicPr preferRelativeResize="0"/>
          <p:nvPr/>
        </p:nvPicPr>
        <p:blipFill rotWithShape="1">
          <a:blip r:embed="rId3">
            <a:alphaModFix/>
          </a:blip>
          <a:srcRect/>
          <a:stretch/>
        </p:blipFill>
        <p:spPr>
          <a:xfrm>
            <a:off x="7899726" y="2630099"/>
            <a:ext cx="3855450" cy="184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93"/>
        <p:cNvGrpSpPr/>
        <p:nvPr/>
      </p:nvGrpSpPr>
      <p:grpSpPr>
        <a:xfrm>
          <a:off x="0" y="0"/>
          <a:ext cx="0" cy="0"/>
          <a:chOff x="0" y="0"/>
          <a:chExt cx="0" cy="0"/>
        </a:xfrm>
      </p:grpSpPr>
      <p:sp>
        <p:nvSpPr>
          <p:cNvPr id="94" name="Google Shape;94;p8"/>
          <p:cNvSpPr txBox="1">
            <a:spLocks noGrp="1"/>
          </p:cNvSpPr>
          <p:nvPr>
            <p:ph type="ctrTitle"/>
          </p:nvPr>
        </p:nvSpPr>
        <p:spPr>
          <a:xfrm>
            <a:off x="1078992" y="1143000"/>
            <a:ext cx="6720840" cy="3730752"/>
          </a:xfrm>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0"/>
              </a:spcBef>
              <a:spcAft>
                <a:spcPts val="0"/>
              </a:spcAft>
              <a:buClr>
                <a:srgbClr val="FEFEFE"/>
              </a:buClr>
              <a:buSzPts val="2000"/>
              <a:buFont typeface="Roboto"/>
              <a:buNone/>
            </a:pPr>
            <a:br>
              <a:rPr lang="es-CO" sz="2000" b="1">
                <a:latin typeface="Roboto"/>
                <a:ea typeface="Roboto"/>
                <a:cs typeface="Roboto"/>
                <a:sym typeface="Roboto"/>
              </a:rPr>
            </a:br>
            <a:br>
              <a:rPr lang="es-CO" sz="1600">
                <a:latin typeface="Roboto"/>
                <a:ea typeface="Roboto"/>
                <a:cs typeface="Roboto"/>
                <a:sym typeface="Roboto"/>
              </a:rPr>
            </a:br>
            <a:br>
              <a:rPr lang="es-CO" sz="1800">
                <a:latin typeface="Calibri"/>
                <a:ea typeface="Calibri"/>
                <a:cs typeface="Calibri"/>
                <a:sym typeface="Calibri"/>
              </a:rPr>
            </a:br>
            <a:br>
              <a:rPr lang="es-CO" sz="1600">
                <a:latin typeface="Roboto"/>
                <a:ea typeface="Roboto"/>
                <a:cs typeface="Roboto"/>
                <a:sym typeface="Roboto"/>
              </a:rPr>
            </a:br>
            <a:br>
              <a:rPr lang="es-CO" sz="1800">
                <a:latin typeface="Calibri"/>
                <a:ea typeface="Calibri"/>
                <a:cs typeface="Calibri"/>
                <a:sym typeface="Calibri"/>
              </a:rPr>
            </a:br>
            <a:br>
              <a:rPr lang="es-CO" sz="1800">
                <a:latin typeface="Calibri"/>
                <a:ea typeface="Calibri"/>
                <a:cs typeface="Calibri"/>
                <a:sym typeface="Calibri"/>
              </a:rPr>
            </a:br>
            <a:br>
              <a:rPr lang="es-CO" sz="1600" u="none" strike="noStrike">
                <a:latin typeface="Roboto"/>
                <a:ea typeface="Roboto"/>
                <a:cs typeface="Roboto"/>
                <a:sym typeface="Roboto"/>
              </a:rPr>
            </a:br>
            <a:br>
              <a:rPr lang="es-CO" sz="1600" u="none" strike="noStrike">
                <a:latin typeface="Roboto"/>
                <a:ea typeface="Roboto"/>
                <a:cs typeface="Roboto"/>
                <a:sym typeface="Roboto"/>
              </a:rPr>
            </a:br>
            <a:endParaRPr sz="1600">
              <a:latin typeface="Roboto"/>
              <a:ea typeface="Roboto"/>
              <a:cs typeface="Roboto"/>
              <a:sym typeface="Roboto"/>
            </a:endParaRPr>
          </a:p>
        </p:txBody>
      </p:sp>
      <p:sp>
        <p:nvSpPr>
          <p:cNvPr id="95" name="Google Shape;95;p8"/>
          <p:cNvSpPr txBox="1">
            <a:spLocks noGrp="1"/>
          </p:cNvSpPr>
          <p:nvPr>
            <p:ph type="subTitle" idx="1"/>
          </p:nvPr>
        </p:nvSpPr>
        <p:spPr>
          <a:xfrm>
            <a:off x="1078963" y="1897675"/>
            <a:ext cx="6720900" cy="3285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EFEFE"/>
              </a:buClr>
              <a:buSzPts val="2000"/>
              <a:buNone/>
            </a:pPr>
            <a:r>
              <a:rPr lang="es-CO" sz="2000" b="1" i="1">
                <a:latin typeface="Roboto"/>
                <a:ea typeface="Roboto"/>
                <a:cs typeface="Roboto"/>
                <a:sym typeface="Roboto"/>
              </a:rPr>
              <a:t>Inspector de Mantenimiento:</a:t>
            </a:r>
            <a:endParaRPr sz="2000" b="1" i="1">
              <a:latin typeface="Roboto"/>
              <a:ea typeface="Roboto"/>
              <a:cs typeface="Roboto"/>
              <a:sym typeface="Roboto"/>
            </a:endParaRPr>
          </a:p>
          <a:p>
            <a:pPr marL="0" lvl="0" indent="0" algn="l" rtl="0">
              <a:lnSpc>
                <a:spcPct val="100000"/>
              </a:lnSpc>
              <a:spcBef>
                <a:spcPts val="0"/>
              </a:spcBef>
              <a:spcAft>
                <a:spcPts val="0"/>
              </a:spcAft>
              <a:buClr>
                <a:srgbClr val="FEFEFE"/>
              </a:buClr>
              <a:buSzPts val="2000"/>
              <a:buNone/>
            </a:pPr>
            <a:endParaRPr sz="2000" b="1" i="1">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s-CO" sz="1600" i="1">
                <a:latin typeface="Roboto"/>
                <a:ea typeface="Roboto"/>
                <a:cs typeface="Roboto"/>
                <a:sym typeface="Roboto"/>
              </a:rPr>
              <a:t>¿Tiempo de salir e ingresar un articulado?</a:t>
            </a:r>
            <a:endParaRPr sz="1600" i="1">
              <a:latin typeface="Roboto"/>
              <a:ea typeface="Roboto"/>
              <a:cs typeface="Roboto"/>
              <a:sym typeface="Roboto"/>
            </a:endParaRPr>
          </a:p>
          <a:p>
            <a:pPr marL="0" lvl="0" indent="0" algn="l" rtl="0">
              <a:lnSpc>
                <a:spcPct val="100000"/>
              </a:lnSpc>
              <a:spcBef>
                <a:spcPts val="0"/>
              </a:spcBef>
              <a:spcAft>
                <a:spcPts val="0"/>
              </a:spcAft>
              <a:buClr>
                <a:schemeClr val="dk1"/>
              </a:buClr>
              <a:buSzPts val="1100"/>
              <a:buNone/>
            </a:pPr>
            <a:r>
              <a:rPr lang="es-CO" sz="1600" i="1">
                <a:latin typeface="Roboto"/>
                <a:ea typeface="Roboto"/>
                <a:cs typeface="Roboto"/>
                <a:sym typeface="Roboto"/>
              </a:rPr>
              <a:t>rta:  con la plantilla se demora aproximadamente  de 5 a 10 min mientras se deja todo escrito</a:t>
            </a:r>
            <a:endParaRPr sz="1600" i="1">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endParaRPr sz="2000" b="1" i="1">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s-CO" sz="1600" i="1">
                <a:latin typeface="Roboto"/>
                <a:ea typeface="Roboto"/>
                <a:cs typeface="Roboto"/>
                <a:sym typeface="Roboto"/>
              </a:rPr>
              <a:t>¿Qué plantilla utiliza al ingreso de el vehículo?</a:t>
            </a:r>
            <a:endParaRPr sz="1600" i="1">
              <a:latin typeface="Roboto"/>
              <a:ea typeface="Roboto"/>
              <a:cs typeface="Roboto"/>
              <a:sym typeface="Roboto"/>
            </a:endParaRPr>
          </a:p>
          <a:p>
            <a:pPr marL="0" lvl="0" indent="0" algn="l" rtl="0">
              <a:lnSpc>
                <a:spcPct val="100000"/>
              </a:lnSpc>
              <a:spcBef>
                <a:spcPts val="0"/>
              </a:spcBef>
              <a:spcAft>
                <a:spcPts val="0"/>
              </a:spcAft>
              <a:buClr>
                <a:schemeClr val="dk1"/>
              </a:buClr>
              <a:buSzPts val="1100"/>
              <a:buNone/>
            </a:pPr>
            <a:r>
              <a:rPr lang="es-CO" sz="1600" i="1">
                <a:latin typeface="Roboto"/>
                <a:ea typeface="Roboto"/>
                <a:cs typeface="Roboto"/>
                <a:sym typeface="Roboto"/>
              </a:rPr>
              <a:t>rta: la plantilla se llama fmt 45</a:t>
            </a:r>
            <a:endParaRPr sz="1600" i="1">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endParaRPr sz="2000" b="1" i="1">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s-CO" sz="1600" i="1">
                <a:latin typeface="Roboto"/>
                <a:ea typeface="Roboto"/>
                <a:cs typeface="Roboto"/>
                <a:sym typeface="Roboto"/>
              </a:rPr>
              <a:t>¿Hay turnos de relevo de personal?</a:t>
            </a:r>
            <a:endParaRPr sz="1600" i="1">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s-CO" sz="1600" i="1">
                <a:latin typeface="Roboto"/>
                <a:ea typeface="Roboto"/>
                <a:cs typeface="Roboto"/>
                <a:sym typeface="Roboto"/>
              </a:rPr>
              <a:t>rta:  hay 3 turnos mañana, tarde, noche</a:t>
            </a:r>
            <a:endParaRPr sz="1600" i="1">
              <a:latin typeface="Roboto"/>
              <a:ea typeface="Roboto"/>
              <a:cs typeface="Roboto"/>
              <a:sym typeface="Roboto"/>
            </a:endParaRPr>
          </a:p>
          <a:p>
            <a:pPr marL="0" lvl="0" indent="0" algn="l" rtl="0">
              <a:lnSpc>
                <a:spcPct val="100000"/>
              </a:lnSpc>
              <a:spcBef>
                <a:spcPts val="0"/>
              </a:spcBef>
              <a:spcAft>
                <a:spcPts val="0"/>
              </a:spcAft>
              <a:buClr>
                <a:srgbClr val="FEFEFE"/>
              </a:buClr>
              <a:buSzPts val="2000"/>
              <a:buNone/>
            </a:pPr>
            <a:endParaRPr sz="2000" b="1" i="1">
              <a:latin typeface="Roboto"/>
              <a:ea typeface="Roboto"/>
              <a:cs typeface="Roboto"/>
              <a:sym typeface="Roboto"/>
            </a:endParaRPr>
          </a:p>
        </p:txBody>
      </p:sp>
      <p:pic>
        <p:nvPicPr>
          <p:cNvPr id="96" name="Google Shape;96;p8"/>
          <p:cNvPicPr preferRelativeResize="0"/>
          <p:nvPr/>
        </p:nvPicPr>
        <p:blipFill>
          <a:blip r:embed="rId3">
            <a:alphaModFix/>
          </a:blip>
          <a:stretch>
            <a:fillRect/>
          </a:stretch>
        </p:blipFill>
        <p:spPr>
          <a:xfrm>
            <a:off x="7942349" y="2212750"/>
            <a:ext cx="3652050" cy="2215700"/>
          </a:xfrm>
          <a:prstGeom prst="rect">
            <a:avLst/>
          </a:prstGeom>
          <a:noFill/>
          <a:ln>
            <a:noFill/>
          </a:ln>
        </p:spPr>
      </p:pic>
    </p:spTree>
  </p:cSld>
  <p:clrMapOvr>
    <a:masterClrMapping/>
  </p:clrMapOvr>
</p:sld>
</file>

<file path=ppt/theme/theme1.xml><?xml version="1.0" encoding="utf-8"?>
<a:theme xmlns:a="http://schemas.openxmlformats.org/drawingml/2006/main" name="HeadlinesVTI">
  <a:themeElements>
    <a:clrScheme name="Headlines">
      <a:dk1>
        <a:srgbClr val="000000"/>
      </a:dk1>
      <a:lt1>
        <a:srgbClr val="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721</Words>
  <Application>Microsoft Office PowerPoint</Application>
  <PresentationFormat>Panorámica</PresentationFormat>
  <Paragraphs>48</Paragraphs>
  <Slides>13</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Avenir</vt:lpstr>
      <vt:lpstr>Calibri</vt:lpstr>
      <vt:lpstr>Roboto</vt:lpstr>
      <vt:lpstr>Arial</vt:lpstr>
      <vt:lpstr>HeadlinesVTI</vt:lpstr>
      <vt:lpstr>  ENTRY QR  Andrés Olaya  Cristian Andrés Ortega Rangel  Marlon Martínez Ibarra   William Arvey Alvarez Bolaños  23/09/2021 </vt:lpstr>
      <vt:lpstr>  Objetivo General  Llevar a cabo un mejoramiento con un software que permita el registro del movimiento de los automotores para agilizar la salida de aquellos que son aptos para su circulación y llevar la trazabilidad de sus intervenciones mecánicas.  </vt:lpstr>
      <vt:lpstr>Objetivos Específicos Investigar y analizar los datos, sobre el procedimiento que tiene implementado transporte masivo para la salida de buses.  - Crear una herramienta en software que permita a las personas encargadas agilidad en el ingreso y salida de automotores.  -Establecer iniciativas de 0 papel e implementar repositorios en un sistema de información basado en un ordenador      </vt:lpstr>
      <vt:lpstr>Planteamiento del Problema  El problema que presenta la empresa de transporte masivo capital es la hora de entrada y salida de los articulados de los patios. Debido a esto se generan demoras y largas filas de articulados al momento de salir e ingresar. Para este proceso se está utilizando la libreta, papel y lápiz. También se genera demoras debido a que se hace una inspección de los articulados ejemplo: daños, estado de llantas, arreglos, etc.    </vt:lpstr>
      <vt:lpstr>Alcance del Proyecto  El alcance de este proyecto es llegar a varias empresas de transporte del país, para así mejorar la fluidez de los vehículos para su respectiva circulación. también para que haya un mejor control de los vehículos con fallas, reparaciones.      </vt:lpstr>
      <vt:lpstr>Justificación  Entry es un programa que dará la fluidez de los articulados al salir e ingresar de los patios, de esta forma permitiendo una velocidad al instante de registrar los datos del transporte y sus propiedades, Para desarrollar el plan es necesario entendimiento principal en idiomas de programación como (HTML, PHP, JAVASCRIPT, CSS). Llevando a cabo el método de ingreso y estado de los buses con plantillas a mano, llegando a que el proceso sea más retardado, Este plan de programa se crea gracias a la problemática que se visualiza en el transporte masivo capital. De esta forma permitiendo una fluidez inmediata en los patios al instante de salir e ingresar , Este plan de programa lo recibirá la compañía de transporte masivo capital (TM) que se encuentra en la dirección Cl. 49 Sur #89-53, Bogotá se le entregará más específico al coordinador de mantenimiento Ing. Eduard Salcedo. El tiempo estimado para realizar este proyecto esta establecida desde el día 19/07/2021 hasta el día 18/07/2023.       </vt:lpstr>
      <vt:lpstr>MAPA DE PROCESOS         </vt:lpstr>
      <vt:lpstr>        </vt:lpstr>
      <vt:lpstr>        </vt:lpstr>
      <vt:lpstr>        </vt:lpstr>
      <vt:lpstr>Presentación de PowerPoint</vt:lpstr>
      <vt:lpstr>Control de versiones.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ENTRY QR  Andrés Olaya  Cristian Andrés Ortega Rangel  Marlon Martínez Ibarra   William Arvey Alvarez Bolaños  23/09/2021 </dc:title>
  <dc:creator>Marlon  Martinez</dc:creator>
  <cp:lastModifiedBy>Marlon  Martinez</cp:lastModifiedBy>
  <cp:revision>1</cp:revision>
  <dcterms:created xsi:type="dcterms:W3CDTF">2021-09-19T14:03:53Z</dcterms:created>
  <dcterms:modified xsi:type="dcterms:W3CDTF">2021-09-25T23:32:26Z</dcterms:modified>
</cp:coreProperties>
</file>