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64" r:id="rId4"/>
    <p:sldId id="265" r:id="rId5"/>
    <p:sldId id="266" r:id="rId6"/>
    <p:sldId id="267" r:id="rId7"/>
    <p:sldId id="268" r:id="rId8"/>
    <p:sldId id="262" r:id="rId9"/>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23" autoAdjust="0"/>
    <p:restoredTop sz="94660"/>
  </p:normalViewPr>
  <p:slideViewPr>
    <p:cSldViewPr snapToGrid="0" snapToObjects="1">
      <p:cViewPr varScale="1">
        <p:scale>
          <a:sx n="92" d="100"/>
          <a:sy n="92" d="100"/>
        </p:scale>
        <p:origin x="468" y="7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7" name="Imagen 6" descr="portada-gobier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9088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03/04/2022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157577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05979"/>
            <a:ext cx="2057400" cy="4388644"/>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205979"/>
            <a:ext cx="6019800" cy="4388644"/>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03/04/2022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2010572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7" name="Imagen 6" descr="portad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4242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7" name="Imagen 6" descr="intern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07085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8" name="Imagen 7" descr="interna+textur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91968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10" name="Imagen 9" descr="interna-con-f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65305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pic>
        <p:nvPicPr>
          <p:cNvPr id="6" name="Imagen 5" descr="interna-na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53561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Imagen 4" descr="cierr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337917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03/04/2022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145478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03/04/2022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2278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3030C24-9424-B24A-8613-79990C3AA492}" type="datetimeFigureOut">
              <a:rPr lang="es-ES" smtClean="0"/>
              <a:t>03/04/2022</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E4248DC-D261-1A47-8987-CC426E938172}" type="slidenum">
              <a:rPr lang="es-ES" smtClean="0"/>
              <a:t>‹Nº›</a:t>
            </a:fld>
            <a:endParaRPr lang="es-ES"/>
          </a:p>
        </p:txBody>
      </p:sp>
    </p:spTree>
    <p:extLst>
      <p:ext uri="{BB962C8B-B14F-4D97-AF65-F5344CB8AC3E}">
        <p14:creationId xmlns:p14="http://schemas.microsoft.com/office/powerpoint/2010/main" val="3745850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p:cNvSpPr txBox="1"/>
          <p:nvPr/>
        </p:nvSpPr>
        <p:spPr>
          <a:xfrm>
            <a:off x="5463843" y="1019508"/>
            <a:ext cx="2756985" cy="1200329"/>
          </a:xfrm>
          <a:prstGeom prst="rect">
            <a:avLst/>
          </a:prstGeom>
          <a:noFill/>
        </p:spPr>
        <p:txBody>
          <a:bodyPr wrap="square" rtlCol="0">
            <a:spAutoFit/>
          </a:bodyPr>
          <a:lstStyle/>
          <a:p>
            <a:pPr algn="r"/>
            <a:r>
              <a:rPr lang="es-ES" sz="2400" b="1" dirty="0">
                <a:solidFill>
                  <a:schemeClr val="tx1">
                    <a:lumMod val="75000"/>
                    <a:lumOff val="25000"/>
                  </a:schemeClr>
                </a:solidFill>
                <a:latin typeface="Roboto" panose="02000000000000000000" pitchFamily="2" charset="0"/>
                <a:ea typeface="Roboto" panose="02000000000000000000" pitchFamily="2" charset="0"/>
              </a:rPr>
              <a:t>Proyecto SENA</a:t>
            </a:r>
          </a:p>
          <a:p>
            <a:pPr algn="r"/>
            <a:r>
              <a:rPr lang="es-ES" sz="2400" b="1" dirty="0" smtClean="0">
                <a:solidFill>
                  <a:schemeClr val="tx1">
                    <a:lumMod val="75000"/>
                    <a:lumOff val="25000"/>
                  </a:schemeClr>
                </a:solidFill>
                <a:latin typeface="Roboto" panose="02000000000000000000" pitchFamily="2" charset="0"/>
                <a:ea typeface="Roboto" panose="02000000000000000000" pitchFamily="2" charset="0"/>
              </a:rPr>
              <a:t>ADSI - 2338321 </a:t>
            </a:r>
            <a:endParaRPr lang="es-ES" sz="2400" b="1" dirty="0">
              <a:solidFill>
                <a:schemeClr val="tx1">
                  <a:lumMod val="75000"/>
                  <a:lumOff val="25000"/>
                </a:schemeClr>
              </a:solidFill>
              <a:latin typeface="Roboto" panose="02000000000000000000" pitchFamily="2" charset="0"/>
              <a:ea typeface="Roboto" panose="02000000000000000000" pitchFamily="2" charset="0"/>
            </a:endParaRPr>
          </a:p>
          <a:p>
            <a:pPr algn="r"/>
            <a:r>
              <a:rPr lang="es-ES" sz="2400" b="1" dirty="0">
                <a:solidFill>
                  <a:schemeClr val="tx1">
                    <a:lumMod val="75000"/>
                    <a:lumOff val="25000"/>
                  </a:schemeClr>
                </a:solidFill>
                <a:latin typeface="Roboto" panose="02000000000000000000" pitchFamily="2" charset="0"/>
                <a:ea typeface="Roboto" panose="02000000000000000000" pitchFamily="2" charset="0"/>
              </a:rPr>
              <a:t>Entry.MC</a:t>
            </a:r>
          </a:p>
        </p:txBody>
      </p:sp>
      <p:sp>
        <p:nvSpPr>
          <p:cNvPr id="3" name="CuadroTexto 2">
            <a:extLst>
              <a:ext uri="{FF2B5EF4-FFF2-40B4-BE49-F238E27FC236}">
                <a16:creationId xmlns:a16="http://schemas.microsoft.com/office/drawing/2014/main" id="{550F382D-5E69-45ED-A7FA-28FFA7034733}"/>
              </a:ext>
            </a:extLst>
          </p:cNvPr>
          <p:cNvSpPr txBox="1"/>
          <p:nvPr/>
        </p:nvSpPr>
        <p:spPr>
          <a:xfrm>
            <a:off x="184959" y="3403495"/>
            <a:ext cx="7467600" cy="954107"/>
          </a:xfrm>
          <a:prstGeom prst="rect">
            <a:avLst/>
          </a:prstGeom>
          <a:noFill/>
        </p:spPr>
        <p:txBody>
          <a:bodyPr wrap="square" rtlCol="0">
            <a:spAutoFit/>
          </a:bodyPr>
          <a:lstStyle/>
          <a:p>
            <a:pPr lvl="1"/>
            <a:r>
              <a:rPr lang="es-ES" sz="1400" b="1" dirty="0">
                <a:solidFill>
                  <a:schemeClr val="tx1">
                    <a:lumMod val="75000"/>
                    <a:lumOff val="25000"/>
                  </a:schemeClr>
                </a:solidFill>
                <a:latin typeface="Roboto" panose="02000000000000000000" pitchFamily="2" charset="0"/>
                <a:ea typeface="Roboto" panose="02000000000000000000" pitchFamily="2" charset="0"/>
              </a:rPr>
              <a:t>Carlos Andrés Olaya Pulido</a:t>
            </a:r>
          </a:p>
          <a:p>
            <a:pPr lvl="1"/>
            <a:r>
              <a:rPr lang="es-ES" sz="1400" b="1" dirty="0">
                <a:solidFill>
                  <a:schemeClr val="tx1">
                    <a:lumMod val="75000"/>
                    <a:lumOff val="25000"/>
                  </a:schemeClr>
                </a:solidFill>
                <a:latin typeface="Roboto" panose="02000000000000000000" pitchFamily="2" charset="0"/>
                <a:ea typeface="Roboto" panose="02000000000000000000" pitchFamily="2" charset="0"/>
              </a:rPr>
              <a:t>Cristian Andrés Ortega Rangel</a:t>
            </a:r>
          </a:p>
          <a:p>
            <a:pPr lvl="1"/>
            <a:r>
              <a:rPr lang="es-ES" sz="1400" b="1" dirty="0">
                <a:solidFill>
                  <a:schemeClr val="tx1">
                    <a:lumMod val="75000"/>
                    <a:lumOff val="25000"/>
                  </a:schemeClr>
                </a:solidFill>
                <a:latin typeface="Roboto" panose="02000000000000000000" pitchFamily="2" charset="0"/>
                <a:ea typeface="Roboto" panose="02000000000000000000" pitchFamily="2" charset="0"/>
              </a:rPr>
              <a:t>Marlon Martínez Ibarra</a:t>
            </a:r>
          </a:p>
          <a:p>
            <a:pPr lvl="1"/>
            <a:r>
              <a:rPr lang="es-ES" sz="1400" b="1" dirty="0">
                <a:solidFill>
                  <a:schemeClr val="tx1">
                    <a:lumMod val="75000"/>
                    <a:lumOff val="25000"/>
                  </a:schemeClr>
                </a:solidFill>
                <a:latin typeface="Roboto" panose="02000000000000000000" pitchFamily="2" charset="0"/>
                <a:ea typeface="Roboto" panose="02000000000000000000" pitchFamily="2" charset="0"/>
              </a:rPr>
              <a:t>William Arvey Álvarez Bolaños</a:t>
            </a:r>
          </a:p>
        </p:txBody>
      </p:sp>
    </p:spTree>
    <p:extLst>
      <p:ext uri="{BB962C8B-B14F-4D97-AF65-F5344CB8AC3E}">
        <p14:creationId xmlns:p14="http://schemas.microsoft.com/office/powerpoint/2010/main" val="4328830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794779" y="555030"/>
            <a:ext cx="2389387" cy="369332"/>
          </a:xfrm>
          <a:prstGeom prst="rect">
            <a:avLst/>
          </a:prstGeom>
          <a:noFill/>
        </p:spPr>
        <p:txBody>
          <a:bodyPr wrap="square" rtlCol="0">
            <a:spAutoFit/>
          </a:bodyPr>
          <a:lstStyle/>
          <a:p>
            <a:endParaRPr lang="es-ES" dirty="0">
              <a:solidFill>
                <a:schemeClr val="tx1">
                  <a:lumMod val="75000"/>
                  <a:lumOff val="25000"/>
                </a:schemeClr>
              </a:solidFill>
            </a:endParaRPr>
          </a:p>
        </p:txBody>
      </p:sp>
      <p:sp>
        <p:nvSpPr>
          <p:cNvPr id="5" name="CuadroTexto 4">
            <a:extLst>
              <a:ext uri="{FF2B5EF4-FFF2-40B4-BE49-F238E27FC236}">
                <a16:creationId xmlns:a16="http://schemas.microsoft.com/office/drawing/2014/main" id="{550F382D-5E69-45ED-A7FA-28FFA7034733}"/>
              </a:ext>
            </a:extLst>
          </p:cNvPr>
          <p:cNvSpPr txBox="1"/>
          <p:nvPr/>
        </p:nvSpPr>
        <p:spPr>
          <a:xfrm>
            <a:off x="0" y="739696"/>
            <a:ext cx="3054927" cy="553998"/>
          </a:xfrm>
          <a:prstGeom prst="rect">
            <a:avLst/>
          </a:prstGeom>
          <a:noFill/>
        </p:spPr>
        <p:txBody>
          <a:bodyPr wrap="square" rtlCol="0">
            <a:spAutoFit/>
          </a:bodyPr>
          <a:lstStyle/>
          <a:p>
            <a:pPr lvl="1" algn="just"/>
            <a:r>
              <a:rPr lang="es-ES" sz="3000" b="1" dirty="0" smtClean="0">
                <a:solidFill>
                  <a:schemeClr val="tx1">
                    <a:lumMod val="75000"/>
                    <a:lumOff val="25000"/>
                  </a:schemeClr>
                </a:solidFill>
                <a:latin typeface="Roboto" panose="02000000000000000000" pitchFamily="2" charset="0"/>
                <a:ea typeface="Roboto" panose="02000000000000000000" pitchFamily="2" charset="0"/>
              </a:rPr>
              <a:t>Introducción</a:t>
            </a:r>
          </a:p>
        </p:txBody>
      </p:sp>
      <p:sp>
        <p:nvSpPr>
          <p:cNvPr id="6" name="Rectángulo 5"/>
          <p:cNvSpPr/>
          <p:nvPr/>
        </p:nvSpPr>
        <p:spPr>
          <a:xfrm>
            <a:off x="0" y="942733"/>
            <a:ext cx="4572000" cy="565539"/>
          </a:xfrm>
          <a:prstGeom prst="rect">
            <a:avLst/>
          </a:prstGeom>
        </p:spPr>
        <p:txBody>
          <a:bodyPr>
            <a:spAutoFit/>
          </a:bodyPr>
          <a:lstStyle/>
          <a:p>
            <a:pPr marL="539750">
              <a:lnSpc>
                <a:spcPct val="200000"/>
              </a:lnSpc>
              <a:spcAft>
                <a:spcPts val="0"/>
              </a:spcAft>
            </a:pPr>
            <a:endParaRPr lang="es-CO" kern="100" dirty="0">
              <a:latin typeface="Roboto" panose="02000000000000000000" pitchFamily="2" charset="0"/>
              <a:ea typeface="Roboto" panose="02000000000000000000" pitchFamily="2" charset="0"/>
              <a:cs typeface="Noto Sans Devanagari"/>
            </a:endParaRP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1199" y="1888024"/>
            <a:ext cx="2896004" cy="1305107"/>
          </a:xfrm>
          <a:prstGeom prst="rect">
            <a:avLst/>
          </a:prstGeom>
        </p:spPr>
      </p:pic>
      <p:sp>
        <p:nvSpPr>
          <p:cNvPr id="8" name="CuadroTexto 7">
            <a:extLst>
              <a:ext uri="{FF2B5EF4-FFF2-40B4-BE49-F238E27FC236}">
                <a16:creationId xmlns:a16="http://schemas.microsoft.com/office/drawing/2014/main" id="{550F382D-5E69-45ED-A7FA-28FFA7034733}"/>
              </a:ext>
            </a:extLst>
          </p:cNvPr>
          <p:cNvSpPr txBox="1"/>
          <p:nvPr/>
        </p:nvSpPr>
        <p:spPr>
          <a:xfrm>
            <a:off x="420446" y="1478360"/>
            <a:ext cx="5268961" cy="2631490"/>
          </a:xfrm>
          <a:prstGeom prst="rect">
            <a:avLst/>
          </a:prstGeom>
          <a:noFill/>
        </p:spPr>
        <p:txBody>
          <a:bodyPr wrap="square" rtlCol="0">
            <a:spAutoFit/>
          </a:bodyPr>
          <a:lstStyle/>
          <a:p>
            <a:pPr algn="just"/>
            <a:r>
              <a:rPr lang="es-CO" sz="1500" dirty="0">
                <a:latin typeface="Roboto" panose="02000000000000000000" pitchFamily="2" charset="0"/>
                <a:ea typeface="Roboto" panose="02000000000000000000" pitchFamily="2" charset="0"/>
              </a:rPr>
              <a:t>El sistema integrado de transporte publico de Bogotá (</a:t>
            </a:r>
            <a:r>
              <a:rPr lang="es-CO" sz="1500" i="1" dirty="0">
                <a:latin typeface="Roboto" panose="02000000000000000000" pitchFamily="2" charset="0"/>
                <a:ea typeface="Roboto" panose="02000000000000000000" pitchFamily="2" charset="0"/>
              </a:rPr>
              <a:t>Transmilenio</a:t>
            </a:r>
            <a:r>
              <a:rPr lang="es-CO" sz="1500" dirty="0">
                <a:latin typeface="Roboto" panose="02000000000000000000" pitchFamily="2" charset="0"/>
                <a:ea typeface="Roboto" panose="02000000000000000000" pitchFamily="2" charset="0"/>
              </a:rPr>
              <a:t>, 2022)es gobernado a nivel administrativo por un eje central:  que tiene como visión en Bogotá “gestionar el sistema integrado de transporte publico de Bogotá orientado hacia el mejoramiento de la calidad de vida de los usuarios y procurando la integración de la ciudad con la región.</a:t>
            </a:r>
          </a:p>
          <a:p>
            <a:pPr algn="just"/>
            <a:r>
              <a:rPr lang="es-CO" sz="1500" dirty="0">
                <a:latin typeface="Roboto" panose="02000000000000000000" pitchFamily="2" charset="0"/>
                <a:ea typeface="Roboto" panose="02000000000000000000" pitchFamily="2" charset="0"/>
              </a:rPr>
              <a:t>Esta red integrada compromete una flota de: </a:t>
            </a:r>
            <a:r>
              <a:rPr lang="es-CO" sz="1500" b="1" dirty="0">
                <a:latin typeface="Roboto" panose="02000000000000000000" pitchFamily="2" charset="0"/>
                <a:ea typeface="Roboto" panose="02000000000000000000" pitchFamily="2" charset="0"/>
              </a:rPr>
              <a:t>Alimentadores, articulados y urbanos. </a:t>
            </a:r>
            <a:r>
              <a:rPr lang="es-CO" sz="1500" dirty="0">
                <a:latin typeface="Roboto" panose="02000000000000000000" pitchFamily="2" charset="0"/>
                <a:ea typeface="Roboto" panose="02000000000000000000" pitchFamily="2" charset="0"/>
              </a:rPr>
              <a:t>Que a su vez </a:t>
            </a:r>
            <a:r>
              <a:rPr lang="es-CO" sz="1500" dirty="0" smtClean="0">
                <a:latin typeface="Roboto" panose="02000000000000000000" pitchFamily="2" charset="0"/>
                <a:ea typeface="Roboto" panose="02000000000000000000" pitchFamily="2" charset="0"/>
              </a:rPr>
              <a:t>están </a:t>
            </a:r>
            <a:r>
              <a:rPr lang="es-CO" sz="1500" dirty="0">
                <a:latin typeface="Roboto" panose="02000000000000000000" pitchFamily="2" charset="0"/>
                <a:ea typeface="Roboto" panose="02000000000000000000" pitchFamily="2" charset="0"/>
              </a:rPr>
              <a:t>organizados por consorcios que gobiernan ciertos </a:t>
            </a:r>
            <a:r>
              <a:rPr lang="es-CO" sz="1500" dirty="0" smtClean="0">
                <a:latin typeface="Roboto" panose="02000000000000000000" pitchFamily="2" charset="0"/>
                <a:ea typeface="Roboto" panose="02000000000000000000" pitchFamily="2" charset="0"/>
              </a:rPr>
              <a:t>corredores.</a:t>
            </a:r>
            <a:endParaRPr lang="es-ES" sz="1500" b="1" dirty="0" smtClean="0">
              <a:solidFill>
                <a:schemeClr val="tx1">
                  <a:lumMod val="75000"/>
                  <a:lumOff val="25000"/>
                </a:schemeClr>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1929738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09443" y="555030"/>
            <a:ext cx="2389387" cy="369332"/>
          </a:xfrm>
          <a:prstGeom prst="rect">
            <a:avLst/>
          </a:prstGeom>
          <a:noFill/>
        </p:spPr>
        <p:txBody>
          <a:bodyPr wrap="square" rtlCol="0">
            <a:spAutoFit/>
          </a:bodyPr>
          <a:lstStyle/>
          <a:p>
            <a:endParaRPr lang="es-ES" dirty="0">
              <a:solidFill>
                <a:schemeClr val="tx1">
                  <a:lumMod val="75000"/>
                  <a:lumOff val="25000"/>
                </a:schemeClr>
              </a:solidFill>
            </a:endParaRPr>
          </a:p>
        </p:txBody>
      </p:sp>
      <p:sp>
        <p:nvSpPr>
          <p:cNvPr id="4" name="CuadroTexto 3">
            <a:extLst>
              <a:ext uri="{FF2B5EF4-FFF2-40B4-BE49-F238E27FC236}">
                <a16:creationId xmlns:a16="http://schemas.microsoft.com/office/drawing/2014/main" id="{550F382D-5E69-45ED-A7FA-28FFA7034733}"/>
              </a:ext>
            </a:extLst>
          </p:cNvPr>
          <p:cNvSpPr txBox="1"/>
          <p:nvPr/>
        </p:nvSpPr>
        <p:spPr>
          <a:xfrm>
            <a:off x="-213783" y="741636"/>
            <a:ext cx="3835838" cy="553998"/>
          </a:xfrm>
          <a:prstGeom prst="rect">
            <a:avLst/>
          </a:prstGeom>
          <a:noFill/>
        </p:spPr>
        <p:txBody>
          <a:bodyPr wrap="square" rtlCol="0">
            <a:spAutoFit/>
          </a:bodyPr>
          <a:lstStyle/>
          <a:p>
            <a:pPr lvl="1"/>
            <a:r>
              <a:rPr lang="es-ES" sz="3000" b="1" dirty="0" smtClean="0">
                <a:solidFill>
                  <a:schemeClr val="tx1">
                    <a:lumMod val="75000"/>
                    <a:lumOff val="25000"/>
                  </a:schemeClr>
                </a:solidFill>
                <a:latin typeface="Roboto" panose="02000000000000000000" pitchFamily="2" charset="0"/>
                <a:ea typeface="Roboto" panose="02000000000000000000" pitchFamily="2" charset="0"/>
              </a:rPr>
              <a:t>Justificación</a:t>
            </a:r>
            <a:endParaRPr lang="es-ES" sz="3000" b="1" dirty="0">
              <a:solidFill>
                <a:schemeClr val="tx1">
                  <a:lumMod val="75000"/>
                  <a:lumOff val="25000"/>
                </a:schemeClr>
              </a:solidFill>
              <a:latin typeface="Roboto" panose="02000000000000000000" pitchFamily="2" charset="0"/>
              <a:ea typeface="Roboto" panose="02000000000000000000" pitchFamily="2" charset="0"/>
            </a:endParaRPr>
          </a:p>
        </p:txBody>
      </p:sp>
      <p:sp>
        <p:nvSpPr>
          <p:cNvPr id="6" name="Rectángulo 5"/>
          <p:cNvSpPr/>
          <p:nvPr/>
        </p:nvSpPr>
        <p:spPr>
          <a:xfrm>
            <a:off x="323849" y="1409934"/>
            <a:ext cx="3819525" cy="1323439"/>
          </a:xfrm>
          <a:prstGeom prst="rect">
            <a:avLst/>
          </a:prstGeom>
        </p:spPr>
        <p:txBody>
          <a:bodyPr wrap="square">
            <a:spAutoFit/>
          </a:bodyPr>
          <a:lstStyle/>
          <a:p>
            <a:pPr lvl="0">
              <a:spcBef>
                <a:spcPts val="1200"/>
              </a:spcBef>
              <a:spcAft>
                <a:spcPts val="600"/>
              </a:spcAft>
              <a:buSzPts val="1200"/>
            </a:pPr>
            <a:r>
              <a:rPr lang="es-CO" sz="1300" b="1" kern="100" dirty="0" smtClean="0">
                <a:latin typeface="Roboto" panose="02000000000000000000" pitchFamily="2" charset="0"/>
                <a:ea typeface="Roboto" panose="02000000000000000000" pitchFamily="2" charset="0"/>
                <a:cs typeface="Noto Sans Devanagari"/>
              </a:rPr>
              <a:t>¿Qué sucede?</a:t>
            </a:r>
          </a:p>
          <a:p>
            <a:pPr lvl="0" algn="just">
              <a:spcBef>
                <a:spcPts val="1200"/>
              </a:spcBef>
              <a:spcAft>
                <a:spcPts val="600"/>
              </a:spcAft>
              <a:buSzPts val="1200"/>
            </a:pPr>
            <a:r>
              <a:rPr lang="es-CO" sz="1300" kern="100" dirty="0" smtClean="0">
                <a:latin typeface="Roboto" panose="02000000000000000000" pitchFamily="2" charset="0"/>
                <a:ea typeface="Roboto" panose="02000000000000000000" pitchFamily="2" charset="0"/>
                <a:cs typeface="Wingdings" panose="05000000000000000000" pitchFamily="2" charset="2"/>
              </a:rPr>
              <a:t>La </a:t>
            </a:r>
            <a:r>
              <a:rPr lang="es-CO" sz="1300" kern="100" dirty="0">
                <a:latin typeface="Roboto" panose="02000000000000000000" pitchFamily="2" charset="0"/>
                <a:ea typeface="Roboto" panose="02000000000000000000" pitchFamily="2" charset="0"/>
                <a:cs typeface="Wingdings" panose="05000000000000000000" pitchFamily="2" charset="2"/>
              </a:rPr>
              <a:t>flota de 134 alimentadores de la zona de Kennedy central al llegar o salir del patio taller de bosa Brasil tienen inconvenientes para el registro y posterior seguimiento dentro del patio taller</a:t>
            </a:r>
          </a:p>
        </p:txBody>
      </p:sp>
      <p:sp>
        <p:nvSpPr>
          <p:cNvPr id="7" name="Rectángulo 6"/>
          <p:cNvSpPr/>
          <p:nvPr/>
        </p:nvSpPr>
        <p:spPr>
          <a:xfrm>
            <a:off x="323850" y="2847371"/>
            <a:ext cx="3819525" cy="1969770"/>
          </a:xfrm>
          <a:prstGeom prst="rect">
            <a:avLst/>
          </a:prstGeom>
        </p:spPr>
        <p:txBody>
          <a:bodyPr wrap="square">
            <a:spAutoFit/>
          </a:bodyPr>
          <a:lstStyle/>
          <a:p>
            <a:pPr lvl="0">
              <a:spcBef>
                <a:spcPts val="1200"/>
              </a:spcBef>
              <a:spcAft>
                <a:spcPts val="600"/>
              </a:spcAft>
              <a:buSzPts val="1200"/>
            </a:pPr>
            <a:r>
              <a:rPr lang="es-CO" sz="1300" b="1" kern="100" dirty="0" smtClean="0">
                <a:latin typeface="Roboto" panose="02000000000000000000" pitchFamily="2" charset="0"/>
                <a:ea typeface="Roboto" panose="02000000000000000000" pitchFamily="2" charset="0"/>
                <a:cs typeface="Noto Sans Devanagari"/>
              </a:rPr>
              <a:t>¿Por qué sucede?</a:t>
            </a:r>
            <a:endParaRPr lang="es-CO" sz="1300" b="1" kern="100" dirty="0">
              <a:latin typeface="Roboto" panose="02000000000000000000" pitchFamily="2" charset="0"/>
              <a:ea typeface="Roboto" panose="02000000000000000000" pitchFamily="2" charset="0"/>
              <a:cs typeface="Noto Sans Devanagari"/>
            </a:endParaRPr>
          </a:p>
          <a:p>
            <a:pPr lvl="0" algn="just">
              <a:spcAft>
                <a:spcPts val="700"/>
              </a:spcAft>
              <a:tabLst>
                <a:tab pos="457200" algn="l"/>
              </a:tabLst>
            </a:pPr>
            <a:r>
              <a:rPr lang="es-CO" sz="1300" kern="100" dirty="0">
                <a:latin typeface="Roboto" panose="02000000000000000000" pitchFamily="2" charset="0"/>
                <a:ea typeface="Roboto" panose="02000000000000000000" pitchFamily="2" charset="0"/>
                <a:cs typeface="Wingdings" panose="05000000000000000000" pitchFamily="2" charset="2"/>
              </a:rPr>
              <a:t>Cuando llegan los alimentadores a patio por distintas razones tienen que primero aparcar en la entrada para la captura de los datos iniciales de entrada, se llena un formulario manual que debe ser registrado por un operador que aguarda en el patio a la llegada, esta situación ha causado represamiento porque deben aguardar turno para su ingreso</a:t>
            </a:r>
          </a:p>
        </p:txBody>
      </p:sp>
      <p:sp>
        <p:nvSpPr>
          <p:cNvPr id="8" name="Rectángulo 7"/>
          <p:cNvSpPr/>
          <p:nvPr/>
        </p:nvSpPr>
        <p:spPr>
          <a:xfrm>
            <a:off x="4381500" y="1409934"/>
            <a:ext cx="4572000" cy="1169551"/>
          </a:xfrm>
          <a:prstGeom prst="rect">
            <a:avLst/>
          </a:prstGeom>
        </p:spPr>
        <p:txBody>
          <a:bodyPr>
            <a:spAutoFit/>
          </a:bodyPr>
          <a:lstStyle/>
          <a:p>
            <a:pPr lvl="0">
              <a:spcBef>
                <a:spcPts val="1200"/>
              </a:spcBef>
              <a:spcAft>
                <a:spcPts val="600"/>
              </a:spcAft>
              <a:buSzPts val="1200"/>
            </a:pPr>
            <a:r>
              <a:rPr lang="es-CO" sz="1300" b="1" kern="100" dirty="0" smtClean="0">
                <a:latin typeface="Roboto" panose="02000000000000000000" pitchFamily="2" charset="0"/>
                <a:ea typeface="Roboto" panose="02000000000000000000" pitchFamily="2" charset="0"/>
                <a:cs typeface="Noto Sans Devanagari"/>
              </a:rPr>
              <a:t>¿A quien le sucede</a:t>
            </a:r>
            <a:endParaRPr lang="es-CO" sz="1300" b="1" kern="100" dirty="0">
              <a:latin typeface="Roboto" panose="02000000000000000000" pitchFamily="2" charset="0"/>
              <a:ea typeface="Roboto" panose="02000000000000000000" pitchFamily="2" charset="0"/>
              <a:cs typeface="Noto Sans Devanagari"/>
            </a:endParaRPr>
          </a:p>
          <a:p>
            <a:pPr lvl="0" algn="just">
              <a:spcAft>
                <a:spcPts val="0"/>
              </a:spcAft>
              <a:tabLst>
                <a:tab pos="457200" algn="l"/>
              </a:tabLst>
            </a:pPr>
            <a:r>
              <a:rPr lang="es-CO" sz="1300" kern="100" dirty="0" smtClean="0">
                <a:latin typeface="Roboto" panose="02000000000000000000" pitchFamily="2" charset="0"/>
                <a:ea typeface="Roboto" panose="02000000000000000000" pitchFamily="2" charset="0"/>
                <a:cs typeface="Wingdings" panose="05000000000000000000" pitchFamily="2" charset="2"/>
              </a:rPr>
              <a:t>Este </a:t>
            </a:r>
            <a:r>
              <a:rPr lang="es-CO" sz="1300" kern="100" dirty="0">
                <a:latin typeface="Roboto" panose="02000000000000000000" pitchFamily="2" charset="0"/>
                <a:ea typeface="Roboto" panose="02000000000000000000" pitchFamily="2" charset="0"/>
                <a:cs typeface="Wingdings" panose="05000000000000000000" pitchFamily="2" charset="2"/>
              </a:rPr>
              <a:t>problema le sucede al </a:t>
            </a:r>
            <a:r>
              <a:rPr lang="es-CO" sz="1300" b="1" kern="100" dirty="0">
                <a:latin typeface="Roboto" panose="02000000000000000000" pitchFamily="2" charset="0"/>
                <a:ea typeface="Roboto" panose="02000000000000000000" pitchFamily="2" charset="0"/>
                <a:cs typeface="Wingdings" panose="05000000000000000000" pitchFamily="2" charset="2"/>
              </a:rPr>
              <a:t>patio bosa Brasil ubicado en la dirección Bosa Brasil, Cl. 50a Sur ##89a-15, Bogotá</a:t>
            </a:r>
            <a:r>
              <a:rPr lang="es-CO" sz="1300" kern="100" dirty="0">
                <a:latin typeface="Roboto" panose="02000000000000000000" pitchFamily="2" charset="0"/>
                <a:ea typeface="Roboto" panose="02000000000000000000" pitchFamily="2" charset="0"/>
                <a:cs typeface="Wingdings" panose="05000000000000000000" pitchFamily="2" charset="2"/>
              </a:rPr>
              <a:t> pertenece al consorcio masivo capital ubicado en la ciudad de </a:t>
            </a:r>
            <a:r>
              <a:rPr lang="es-CO" sz="1300" kern="100" dirty="0" smtClean="0">
                <a:latin typeface="Roboto" panose="02000000000000000000" pitchFamily="2" charset="0"/>
                <a:ea typeface="Roboto" panose="02000000000000000000" pitchFamily="2" charset="0"/>
                <a:cs typeface="Wingdings" panose="05000000000000000000" pitchFamily="2" charset="2"/>
              </a:rPr>
              <a:t>Bogotá.</a:t>
            </a:r>
            <a:r>
              <a:rPr lang="es-CO" sz="1300" kern="100" dirty="0" smtClean="0">
                <a:latin typeface="Roboto" panose="02000000000000000000" pitchFamily="2" charset="0"/>
                <a:ea typeface="Roboto" panose="02000000000000000000" pitchFamily="2" charset="0"/>
                <a:cs typeface="Noto Sans Devanagari"/>
              </a:rPr>
              <a:t>(</a:t>
            </a:r>
            <a:r>
              <a:rPr lang="es-CO" sz="1300" i="1" kern="100" dirty="0" smtClean="0">
                <a:latin typeface="Roboto" panose="02000000000000000000" pitchFamily="2" charset="0"/>
                <a:ea typeface="Roboto" panose="02000000000000000000" pitchFamily="2" charset="0"/>
                <a:cs typeface="Noto Sans Devanagari"/>
              </a:rPr>
              <a:t>Ubicación </a:t>
            </a:r>
            <a:r>
              <a:rPr lang="es-CO" sz="1300" i="1" kern="100" dirty="0">
                <a:latin typeface="Roboto" panose="02000000000000000000" pitchFamily="2" charset="0"/>
                <a:ea typeface="Roboto" panose="02000000000000000000" pitchFamily="2" charset="0"/>
                <a:cs typeface="Noto Sans Devanagari"/>
              </a:rPr>
              <a:t>Patio Taller</a:t>
            </a:r>
            <a:r>
              <a:rPr lang="es-CO" sz="1300" kern="100" dirty="0">
                <a:latin typeface="Roboto" panose="02000000000000000000" pitchFamily="2" charset="0"/>
                <a:ea typeface="Roboto" panose="02000000000000000000" pitchFamily="2" charset="0"/>
                <a:cs typeface="Noto Sans Devanagari"/>
              </a:rPr>
              <a:t>, 2022</a:t>
            </a:r>
            <a:r>
              <a:rPr lang="es-CO" sz="1300" kern="100" dirty="0" smtClean="0">
                <a:latin typeface="Roboto" panose="02000000000000000000" pitchFamily="2" charset="0"/>
                <a:ea typeface="Roboto" panose="02000000000000000000" pitchFamily="2" charset="0"/>
                <a:cs typeface="Noto Sans Devanagari"/>
              </a:rPr>
              <a:t>).</a:t>
            </a:r>
            <a:endParaRPr lang="es-CO" sz="1300" kern="100" dirty="0">
              <a:latin typeface="Roboto" panose="02000000000000000000" pitchFamily="2" charset="0"/>
              <a:ea typeface="Roboto" panose="02000000000000000000" pitchFamily="2" charset="0"/>
              <a:cs typeface="Noto Sans Devanagari"/>
            </a:endParaRPr>
          </a:p>
        </p:txBody>
      </p:sp>
      <p:sp>
        <p:nvSpPr>
          <p:cNvPr id="9" name="Rectángulo 8"/>
          <p:cNvSpPr/>
          <p:nvPr/>
        </p:nvSpPr>
        <p:spPr>
          <a:xfrm>
            <a:off x="4381500" y="2847371"/>
            <a:ext cx="4572000" cy="1169551"/>
          </a:xfrm>
          <a:prstGeom prst="rect">
            <a:avLst/>
          </a:prstGeom>
        </p:spPr>
        <p:txBody>
          <a:bodyPr>
            <a:spAutoFit/>
          </a:bodyPr>
          <a:lstStyle/>
          <a:p>
            <a:pPr lvl="0">
              <a:spcBef>
                <a:spcPts val="1200"/>
              </a:spcBef>
              <a:spcAft>
                <a:spcPts val="600"/>
              </a:spcAft>
              <a:buSzPts val="1200"/>
            </a:pPr>
            <a:r>
              <a:rPr lang="es-CO" sz="1300" b="1" kern="100" dirty="0">
                <a:latin typeface="Roboto" panose="02000000000000000000" pitchFamily="2" charset="0"/>
                <a:ea typeface="Roboto" panose="02000000000000000000" pitchFamily="2" charset="0"/>
                <a:cs typeface="Noto Sans Devanagari"/>
              </a:rPr>
              <a:t>¿cómo puedo solucionarlo?</a:t>
            </a:r>
          </a:p>
          <a:p>
            <a:pPr lvl="0" algn="just">
              <a:spcAft>
                <a:spcPts val="700"/>
              </a:spcAft>
              <a:tabLst>
                <a:tab pos="457200" algn="l"/>
              </a:tabLst>
            </a:pPr>
            <a:r>
              <a:rPr lang="es-CO" sz="1300" kern="100" dirty="0">
                <a:latin typeface="Roboto" panose="02000000000000000000" pitchFamily="2" charset="0"/>
                <a:ea typeface="Roboto" panose="02000000000000000000" pitchFamily="2" charset="0"/>
                <a:cs typeface="Wingdings" panose="05000000000000000000" pitchFamily="2" charset="2"/>
              </a:rPr>
              <a:t>Esta situación se puede resolver realizando un sistema de información que puede estar soportado en un sistema de cómputo que permita capturar, controlar y vigilar los alimentadores cuando ingresan o salen del </a:t>
            </a:r>
            <a:r>
              <a:rPr lang="es-CO" sz="1300" kern="100" dirty="0" smtClean="0">
                <a:latin typeface="Roboto" panose="02000000000000000000" pitchFamily="2" charset="0"/>
                <a:ea typeface="Roboto" panose="02000000000000000000" pitchFamily="2" charset="0"/>
                <a:cs typeface="Wingdings" panose="05000000000000000000" pitchFamily="2" charset="2"/>
              </a:rPr>
              <a:t>patio.</a:t>
            </a:r>
            <a:endParaRPr lang="es-CO" sz="1300" kern="100" dirty="0">
              <a:latin typeface="Roboto" panose="02000000000000000000" pitchFamily="2" charset="0"/>
              <a:ea typeface="Roboto" panose="02000000000000000000" pitchFamily="2" charset="0"/>
              <a:cs typeface="Wingdings" panose="05000000000000000000" pitchFamily="2" charset="2"/>
            </a:endParaRPr>
          </a:p>
        </p:txBody>
      </p:sp>
    </p:spTree>
    <p:extLst>
      <p:ext uri="{BB962C8B-B14F-4D97-AF65-F5344CB8AC3E}">
        <p14:creationId xmlns:p14="http://schemas.microsoft.com/office/powerpoint/2010/main" val="16487212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09443" y="555030"/>
            <a:ext cx="2389387" cy="369332"/>
          </a:xfrm>
          <a:prstGeom prst="rect">
            <a:avLst/>
          </a:prstGeom>
          <a:noFill/>
        </p:spPr>
        <p:txBody>
          <a:bodyPr wrap="square" rtlCol="0">
            <a:spAutoFit/>
          </a:bodyPr>
          <a:lstStyle/>
          <a:p>
            <a:endParaRPr lang="es-ES" dirty="0">
              <a:solidFill>
                <a:schemeClr val="tx1">
                  <a:lumMod val="75000"/>
                  <a:lumOff val="25000"/>
                </a:schemeClr>
              </a:solidFill>
            </a:endParaRPr>
          </a:p>
        </p:txBody>
      </p:sp>
      <p:sp>
        <p:nvSpPr>
          <p:cNvPr id="4" name="CuadroTexto 3">
            <a:extLst>
              <a:ext uri="{FF2B5EF4-FFF2-40B4-BE49-F238E27FC236}">
                <a16:creationId xmlns:a16="http://schemas.microsoft.com/office/drawing/2014/main" id="{550F382D-5E69-45ED-A7FA-28FFA7034733}"/>
              </a:ext>
            </a:extLst>
          </p:cNvPr>
          <p:cNvSpPr txBox="1"/>
          <p:nvPr/>
        </p:nvSpPr>
        <p:spPr>
          <a:xfrm>
            <a:off x="0" y="1164347"/>
            <a:ext cx="3835838" cy="553998"/>
          </a:xfrm>
          <a:prstGeom prst="rect">
            <a:avLst/>
          </a:prstGeom>
          <a:noFill/>
        </p:spPr>
        <p:txBody>
          <a:bodyPr wrap="square" rtlCol="0">
            <a:spAutoFit/>
          </a:bodyPr>
          <a:lstStyle/>
          <a:p>
            <a:pPr lvl="1"/>
            <a:r>
              <a:rPr lang="es-ES" sz="3000" b="1" dirty="0" smtClean="0">
                <a:solidFill>
                  <a:schemeClr val="tx1">
                    <a:lumMod val="75000"/>
                    <a:lumOff val="25000"/>
                  </a:schemeClr>
                </a:solidFill>
                <a:latin typeface="Roboto" panose="02000000000000000000" pitchFamily="2" charset="0"/>
                <a:ea typeface="Roboto" panose="02000000000000000000" pitchFamily="2" charset="0"/>
              </a:rPr>
              <a:t>Objetivo General</a:t>
            </a:r>
            <a:endParaRPr lang="es-ES" sz="3000" b="1" dirty="0">
              <a:solidFill>
                <a:schemeClr val="tx1">
                  <a:lumMod val="75000"/>
                  <a:lumOff val="25000"/>
                </a:schemeClr>
              </a:solidFill>
              <a:latin typeface="Roboto" panose="02000000000000000000" pitchFamily="2" charset="0"/>
              <a:ea typeface="Roboto" panose="02000000000000000000" pitchFamily="2" charset="0"/>
            </a:endParaRPr>
          </a:p>
        </p:txBody>
      </p:sp>
      <p:sp>
        <p:nvSpPr>
          <p:cNvPr id="5" name="CuadroTexto 4">
            <a:extLst>
              <a:ext uri="{FF2B5EF4-FFF2-40B4-BE49-F238E27FC236}">
                <a16:creationId xmlns:a16="http://schemas.microsoft.com/office/drawing/2014/main" id="{550F382D-5E69-45ED-A7FA-28FFA7034733}"/>
              </a:ext>
            </a:extLst>
          </p:cNvPr>
          <p:cNvSpPr txBox="1"/>
          <p:nvPr/>
        </p:nvSpPr>
        <p:spPr>
          <a:xfrm>
            <a:off x="0" y="1953637"/>
            <a:ext cx="3835838" cy="1477328"/>
          </a:xfrm>
          <a:prstGeom prst="rect">
            <a:avLst/>
          </a:prstGeom>
          <a:noFill/>
        </p:spPr>
        <p:txBody>
          <a:bodyPr wrap="square" rtlCol="0">
            <a:spAutoFit/>
          </a:bodyPr>
          <a:lstStyle/>
          <a:p>
            <a:pPr lvl="1" algn="just"/>
            <a:r>
              <a:rPr lang="es-CO" sz="1500" dirty="0">
                <a:latin typeface="Roboto" panose="02000000000000000000" pitchFamily="2" charset="0"/>
                <a:ea typeface="Roboto" panose="02000000000000000000" pitchFamily="2" charset="0"/>
              </a:rPr>
              <a:t>Establecer un sistema de información que permita evidenciar el control y seguimiento en la   entrada, reposo y salida en el patio taller de los vehículos tipo alimentador en el patio taller bosa </a:t>
            </a:r>
            <a:r>
              <a:rPr lang="es-CO" sz="1500" dirty="0" smtClean="0">
                <a:latin typeface="Roboto" panose="02000000000000000000" pitchFamily="2" charset="0"/>
                <a:ea typeface="Roboto" panose="02000000000000000000" pitchFamily="2" charset="0"/>
              </a:rPr>
              <a:t>Brasil.</a:t>
            </a:r>
            <a:endParaRPr lang="es-CO" sz="15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6213924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09443" y="555030"/>
            <a:ext cx="2389387" cy="369332"/>
          </a:xfrm>
          <a:prstGeom prst="rect">
            <a:avLst/>
          </a:prstGeom>
          <a:noFill/>
        </p:spPr>
        <p:txBody>
          <a:bodyPr wrap="square" rtlCol="0">
            <a:spAutoFit/>
          </a:bodyPr>
          <a:lstStyle/>
          <a:p>
            <a:endParaRPr lang="es-ES" dirty="0">
              <a:solidFill>
                <a:schemeClr val="tx1">
                  <a:lumMod val="75000"/>
                  <a:lumOff val="25000"/>
                </a:schemeClr>
              </a:solidFill>
            </a:endParaRPr>
          </a:p>
        </p:txBody>
      </p:sp>
      <p:sp>
        <p:nvSpPr>
          <p:cNvPr id="4" name="CuadroTexto 3">
            <a:extLst>
              <a:ext uri="{FF2B5EF4-FFF2-40B4-BE49-F238E27FC236}">
                <a16:creationId xmlns:a16="http://schemas.microsoft.com/office/drawing/2014/main" id="{550F382D-5E69-45ED-A7FA-28FFA7034733}"/>
              </a:ext>
            </a:extLst>
          </p:cNvPr>
          <p:cNvSpPr txBox="1"/>
          <p:nvPr/>
        </p:nvSpPr>
        <p:spPr>
          <a:xfrm>
            <a:off x="-236183" y="740261"/>
            <a:ext cx="4589974" cy="553998"/>
          </a:xfrm>
          <a:prstGeom prst="rect">
            <a:avLst/>
          </a:prstGeom>
          <a:noFill/>
        </p:spPr>
        <p:txBody>
          <a:bodyPr wrap="square" rtlCol="0">
            <a:spAutoFit/>
          </a:bodyPr>
          <a:lstStyle/>
          <a:p>
            <a:pPr lvl="1"/>
            <a:r>
              <a:rPr lang="es-ES" sz="3000" b="1" dirty="0" smtClean="0">
                <a:solidFill>
                  <a:schemeClr val="tx1">
                    <a:lumMod val="75000"/>
                    <a:lumOff val="25000"/>
                  </a:schemeClr>
                </a:solidFill>
                <a:latin typeface="Roboto" panose="02000000000000000000" pitchFamily="2" charset="0"/>
                <a:ea typeface="Roboto" panose="02000000000000000000" pitchFamily="2" charset="0"/>
              </a:rPr>
              <a:t>Objetivos Específicos</a:t>
            </a:r>
            <a:endParaRPr lang="es-ES" sz="3000" b="1" dirty="0">
              <a:solidFill>
                <a:schemeClr val="tx1">
                  <a:lumMod val="75000"/>
                  <a:lumOff val="25000"/>
                </a:schemeClr>
              </a:solidFill>
              <a:latin typeface="Roboto" panose="02000000000000000000" pitchFamily="2" charset="0"/>
              <a:ea typeface="Roboto" panose="02000000000000000000" pitchFamily="2" charset="0"/>
            </a:endParaRPr>
          </a:p>
        </p:txBody>
      </p:sp>
      <p:sp>
        <p:nvSpPr>
          <p:cNvPr id="5" name="CuadroTexto 4">
            <a:extLst>
              <a:ext uri="{FF2B5EF4-FFF2-40B4-BE49-F238E27FC236}">
                <a16:creationId xmlns:a16="http://schemas.microsoft.com/office/drawing/2014/main" id="{550F382D-5E69-45ED-A7FA-28FFA7034733}"/>
              </a:ext>
            </a:extLst>
          </p:cNvPr>
          <p:cNvSpPr txBox="1"/>
          <p:nvPr/>
        </p:nvSpPr>
        <p:spPr>
          <a:xfrm>
            <a:off x="272971" y="1849901"/>
            <a:ext cx="4361374" cy="1938992"/>
          </a:xfrm>
          <a:prstGeom prst="rect">
            <a:avLst/>
          </a:prstGeom>
          <a:noFill/>
        </p:spPr>
        <p:txBody>
          <a:bodyPr wrap="square" rtlCol="0">
            <a:spAutoFit/>
          </a:bodyPr>
          <a:lstStyle/>
          <a:p>
            <a:pPr marL="285750" lvl="0" indent="-285750">
              <a:buFont typeface="Arial" panose="020B0604020202020204" pitchFamily="34" charset="0"/>
              <a:buChar char="•"/>
            </a:pPr>
            <a:r>
              <a:rPr lang="es-CO" sz="1500" dirty="0" smtClean="0">
                <a:latin typeface="Roboto" panose="02000000000000000000" pitchFamily="2" charset="0"/>
                <a:ea typeface="Roboto" panose="02000000000000000000" pitchFamily="2" charset="0"/>
              </a:rPr>
              <a:t>Registrar </a:t>
            </a:r>
            <a:r>
              <a:rPr lang="es-CO" sz="1500" dirty="0">
                <a:latin typeface="Roboto" panose="02000000000000000000" pitchFamily="2" charset="0"/>
                <a:ea typeface="Roboto" panose="02000000000000000000" pitchFamily="2" charset="0"/>
              </a:rPr>
              <a:t>estado del vehículo en la entrada y salida del patio taller consorcio masivo capital</a:t>
            </a:r>
          </a:p>
          <a:p>
            <a:pPr marL="285750" lvl="0" indent="-285750">
              <a:buFont typeface="Arial" panose="020B0604020202020204" pitchFamily="34" charset="0"/>
              <a:buChar char="•"/>
            </a:pPr>
            <a:r>
              <a:rPr lang="es-CO" sz="1500" dirty="0">
                <a:latin typeface="Roboto" panose="02000000000000000000" pitchFamily="2" charset="0"/>
                <a:ea typeface="Roboto" panose="02000000000000000000" pitchFamily="2" charset="0"/>
              </a:rPr>
              <a:t>E</a:t>
            </a:r>
            <a:r>
              <a:rPr lang="es-CO" sz="1500" dirty="0" smtClean="0">
                <a:latin typeface="Roboto" panose="02000000000000000000" pitchFamily="2" charset="0"/>
                <a:ea typeface="Roboto" panose="02000000000000000000" pitchFamily="2" charset="0"/>
              </a:rPr>
              <a:t>stablecer </a:t>
            </a:r>
            <a:r>
              <a:rPr lang="es-CO" sz="1500" dirty="0">
                <a:latin typeface="Roboto" panose="02000000000000000000" pitchFamily="2" charset="0"/>
                <a:ea typeface="Roboto" panose="02000000000000000000" pitchFamily="2" charset="0"/>
              </a:rPr>
              <a:t>seguimiento y control a los vehículos que ingresan y salen del patio taller</a:t>
            </a:r>
          </a:p>
          <a:p>
            <a:pPr marL="285750" lvl="0" indent="-285750" algn="just">
              <a:buFont typeface="Arial" panose="020B0604020202020204" pitchFamily="34" charset="0"/>
              <a:buChar char="•"/>
            </a:pPr>
            <a:r>
              <a:rPr lang="es-CO" sz="1500" dirty="0">
                <a:latin typeface="Roboto" panose="02000000000000000000" pitchFamily="2" charset="0"/>
                <a:ea typeface="Roboto" panose="02000000000000000000" pitchFamily="2" charset="0"/>
              </a:rPr>
              <a:t>E</a:t>
            </a:r>
            <a:r>
              <a:rPr lang="es-CO" sz="1500" dirty="0" smtClean="0">
                <a:latin typeface="Roboto" panose="02000000000000000000" pitchFamily="2" charset="0"/>
                <a:ea typeface="Roboto" panose="02000000000000000000" pitchFamily="2" charset="0"/>
              </a:rPr>
              <a:t>stablecer </a:t>
            </a:r>
            <a:r>
              <a:rPr lang="es-CO" sz="1500" dirty="0">
                <a:latin typeface="Roboto" panose="02000000000000000000" pitchFamily="2" charset="0"/>
                <a:ea typeface="Roboto" panose="02000000000000000000" pitchFamily="2" charset="0"/>
              </a:rPr>
              <a:t>seguimiento y control cuando los vehículos hacen uso de los servicios de mantenimiento del patio taller Bosa Brasil  </a:t>
            </a:r>
          </a:p>
        </p:txBody>
      </p:sp>
      <p:pic>
        <p:nvPicPr>
          <p:cNvPr id="6" name="Google Shape;46;p2" descr="Un dibujo de un personaje de caricatura&#10;&#10;Descripción generada automáticamente con confianza baja"/>
          <p:cNvPicPr preferRelativeResize="0"/>
          <p:nvPr/>
        </p:nvPicPr>
        <p:blipFill rotWithShape="1">
          <a:blip r:embed="rId2">
            <a:alphaModFix/>
          </a:blip>
          <a:srcRect/>
          <a:stretch/>
        </p:blipFill>
        <p:spPr>
          <a:xfrm>
            <a:off x="6124979" y="2043953"/>
            <a:ext cx="1637895" cy="1585072"/>
          </a:xfrm>
          <a:prstGeom prst="rect">
            <a:avLst/>
          </a:prstGeom>
          <a:noFill/>
          <a:ln>
            <a:noFill/>
          </a:ln>
        </p:spPr>
      </p:pic>
    </p:spTree>
    <p:extLst>
      <p:ext uri="{BB962C8B-B14F-4D97-AF65-F5344CB8AC3E}">
        <p14:creationId xmlns:p14="http://schemas.microsoft.com/office/powerpoint/2010/main" val="4747446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09443" y="555030"/>
            <a:ext cx="2389387" cy="369332"/>
          </a:xfrm>
          <a:prstGeom prst="rect">
            <a:avLst/>
          </a:prstGeom>
          <a:noFill/>
        </p:spPr>
        <p:txBody>
          <a:bodyPr wrap="square" rtlCol="0">
            <a:spAutoFit/>
          </a:bodyPr>
          <a:lstStyle/>
          <a:p>
            <a:endParaRPr lang="es-ES" dirty="0">
              <a:solidFill>
                <a:schemeClr val="tx1">
                  <a:lumMod val="75000"/>
                  <a:lumOff val="25000"/>
                </a:schemeClr>
              </a:solidFill>
            </a:endParaRPr>
          </a:p>
        </p:txBody>
      </p:sp>
      <p:sp>
        <p:nvSpPr>
          <p:cNvPr id="4" name="CuadroTexto 3">
            <a:extLst>
              <a:ext uri="{FF2B5EF4-FFF2-40B4-BE49-F238E27FC236}">
                <a16:creationId xmlns:a16="http://schemas.microsoft.com/office/drawing/2014/main" id="{550F382D-5E69-45ED-A7FA-28FFA7034733}"/>
              </a:ext>
            </a:extLst>
          </p:cNvPr>
          <p:cNvSpPr txBox="1"/>
          <p:nvPr/>
        </p:nvSpPr>
        <p:spPr>
          <a:xfrm>
            <a:off x="44371" y="370364"/>
            <a:ext cx="4589974" cy="553998"/>
          </a:xfrm>
          <a:prstGeom prst="rect">
            <a:avLst/>
          </a:prstGeom>
          <a:noFill/>
        </p:spPr>
        <p:txBody>
          <a:bodyPr wrap="square" rtlCol="0">
            <a:spAutoFit/>
          </a:bodyPr>
          <a:lstStyle/>
          <a:p>
            <a:pPr lvl="1"/>
            <a:r>
              <a:rPr lang="es-ES" sz="3000" b="1" dirty="0" smtClean="0">
                <a:solidFill>
                  <a:schemeClr val="tx1">
                    <a:lumMod val="75000"/>
                    <a:lumOff val="25000"/>
                  </a:schemeClr>
                </a:solidFill>
                <a:latin typeface="Roboto" panose="02000000000000000000" pitchFamily="2" charset="0"/>
                <a:ea typeface="Roboto" panose="02000000000000000000" pitchFamily="2" charset="0"/>
              </a:rPr>
              <a:t>Mapa de Procesos</a:t>
            </a:r>
            <a:endParaRPr lang="es-ES" sz="3000" b="1" dirty="0">
              <a:solidFill>
                <a:schemeClr val="tx1">
                  <a:lumMod val="75000"/>
                  <a:lumOff val="25000"/>
                </a:schemeClr>
              </a:solidFill>
              <a:latin typeface="Roboto" panose="02000000000000000000" pitchFamily="2" charset="0"/>
              <a:ea typeface="Roboto" panose="02000000000000000000" pitchFamily="2" charset="0"/>
            </a:endParaRPr>
          </a:p>
        </p:txBody>
      </p:sp>
      <p:pic>
        <p:nvPicPr>
          <p:cNvPr id="7" name="Google Shape;82;p6"/>
          <p:cNvPicPr preferRelativeResize="0"/>
          <p:nvPr/>
        </p:nvPicPr>
        <p:blipFill rotWithShape="1">
          <a:blip r:embed="rId2">
            <a:alphaModFix/>
          </a:blip>
          <a:srcRect/>
          <a:stretch/>
        </p:blipFill>
        <p:spPr>
          <a:xfrm>
            <a:off x="1231270" y="924362"/>
            <a:ext cx="6655429" cy="4034472"/>
          </a:xfrm>
          <a:prstGeom prst="rect">
            <a:avLst/>
          </a:prstGeom>
          <a:noFill/>
          <a:ln>
            <a:noFill/>
          </a:ln>
        </p:spPr>
      </p:pic>
    </p:spTree>
    <p:extLst>
      <p:ext uri="{BB962C8B-B14F-4D97-AF65-F5344CB8AC3E}">
        <p14:creationId xmlns:p14="http://schemas.microsoft.com/office/powerpoint/2010/main" val="21452061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09443" y="555030"/>
            <a:ext cx="2389387" cy="369332"/>
          </a:xfrm>
          <a:prstGeom prst="rect">
            <a:avLst/>
          </a:prstGeom>
          <a:noFill/>
        </p:spPr>
        <p:txBody>
          <a:bodyPr wrap="square" rtlCol="0">
            <a:spAutoFit/>
          </a:bodyPr>
          <a:lstStyle/>
          <a:p>
            <a:endParaRPr lang="es-ES" dirty="0">
              <a:solidFill>
                <a:schemeClr val="tx1">
                  <a:lumMod val="75000"/>
                  <a:lumOff val="25000"/>
                </a:schemeClr>
              </a:solidFill>
            </a:endParaRPr>
          </a:p>
        </p:txBody>
      </p:sp>
      <p:sp>
        <p:nvSpPr>
          <p:cNvPr id="4" name="CuadroTexto 3">
            <a:extLst>
              <a:ext uri="{FF2B5EF4-FFF2-40B4-BE49-F238E27FC236}">
                <a16:creationId xmlns:a16="http://schemas.microsoft.com/office/drawing/2014/main" id="{550F382D-5E69-45ED-A7FA-28FFA7034733}"/>
              </a:ext>
            </a:extLst>
          </p:cNvPr>
          <p:cNvSpPr txBox="1"/>
          <p:nvPr/>
        </p:nvSpPr>
        <p:spPr>
          <a:xfrm>
            <a:off x="44371" y="370364"/>
            <a:ext cx="4589974" cy="553998"/>
          </a:xfrm>
          <a:prstGeom prst="rect">
            <a:avLst/>
          </a:prstGeom>
          <a:noFill/>
        </p:spPr>
        <p:txBody>
          <a:bodyPr wrap="square" rtlCol="0">
            <a:spAutoFit/>
          </a:bodyPr>
          <a:lstStyle/>
          <a:p>
            <a:pPr lvl="1"/>
            <a:r>
              <a:rPr lang="es-ES" sz="3000" b="1" dirty="0" smtClean="0">
                <a:solidFill>
                  <a:schemeClr val="tx1">
                    <a:lumMod val="75000"/>
                    <a:lumOff val="25000"/>
                  </a:schemeClr>
                </a:solidFill>
                <a:latin typeface="Roboto" panose="02000000000000000000" pitchFamily="2" charset="0"/>
                <a:ea typeface="Roboto" panose="02000000000000000000" pitchFamily="2" charset="0"/>
              </a:rPr>
              <a:t>¿Preguntas?</a:t>
            </a:r>
            <a:endParaRPr lang="es-ES" sz="3000" b="1" dirty="0">
              <a:solidFill>
                <a:schemeClr val="tx1">
                  <a:lumMod val="75000"/>
                  <a:lumOff val="25000"/>
                </a:schemeClr>
              </a:solidFill>
              <a:latin typeface="Roboto" panose="02000000000000000000" pitchFamily="2" charset="0"/>
              <a:ea typeface="Roboto" panose="02000000000000000000" pitchFamily="2" charset="0"/>
            </a:endParaRPr>
          </a:p>
        </p:txBody>
      </p:sp>
      <p:sp>
        <p:nvSpPr>
          <p:cNvPr id="3" name="Rectángulo 2"/>
          <p:cNvSpPr/>
          <p:nvPr/>
        </p:nvSpPr>
        <p:spPr>
          <a:xfrm>
            <a:off x="509443" y="1106480"/>
            <a:ext cx="3511839" cy="1292662"/>
          </a:xfrm>
          <a:prstGeom prst="rect">
            <a:avLst/>
          </a:prstGeom>
        </p:spPr>
        <p:txBody>
          <a:bodyPr wrap="square">
            <a:spAutoFit/>
          </a:bodyPr>
          <a:lstStyle/>
          <a:p>
            <a:pPr lvl="0" algn="just">
              <a:buClr>
                <a:srgbClr val="FEFEFE"/>
              </a:buClr>
              <a:buSzPts val="2000"/>
            </a:pPr>
            <a:r>
              <a:rPr lang="es-CO" sz="1300" b="1" dirty="0" smtClean="0">
                <a:latin typeface="Roboto"/>
                <a:ea typeface="Roboto"/>
                <a:cs typeface="Roboto"/>
                <a:sym typeface="Roboto"/>
              </a:rPr>
              <a:t>Técnico</a:t>
            </a:r>
            <a:endParaRPr lang="es-CO" sz="1300" b="1" dirty="0">
              <a:latin typeface="Roboto"/>
              <a:ea typeface="Roboto"/>
              <a:cs typeface="Roboto"/>
              <a:sym typeface="Roboto"/>
            </a:endParaRPr>
          </a:p>
          <a:p>
            <a:pPr lvl="0" algn="just">
              <a:buClr>
                <a:srgbClr val="FEFEFE"/>
              </a:buClr>
              <a:buSzPts val="2000"/>
            </a:pPr>
            <a:endParaRPr lang="es-CO" sz="1300" b="1" dirty="0">
              <a:latin typeface="Roboto"/>
              <a:ea typeface="Roboto"/>
              <a:cs typeface="Roboto"/>
              <a:sym typeface="Roboto"/>
            </a:endParaRPr>
          </a:p>
          <a:p>
            <a:pPr lvl="0" algn="just">
              <a:buClr>
                <a:schemeClr val="dk1"/>
              </a:buClr>
              <a:buSzPts val="1100"/>
            </a:pPr>
            <a:r>
              <a:rPr lang="es-CO" sz="1300" b="1" dirty="0" smtClean="0">
                <a:latin typeface="Roboto"/>
                <a:ea typeface="Roboto"/>
                <a:cs typeface="Roboto"/>
                <a:sym typeface="Roboto"/>
              </a:rPr>
              <a:t>¿Falla más común en un articulado?</a:t>
            </a:r>
            <a:endParaRPr lang="es-CO" sz="1300" b="1" dirty="0">
              <a:latin typeface="Roboto"/>
              <a:ea typeface="Roboto"/>
              <a:cs typeface="Roboto"/>
              <a:sym typeface="Roboto"/>
            </a:endParaRPr>
          </a:p>
          <a:p>
            <a:pPr lvl="0" algn="just"/>
            <a:r>
              <a:rPr lang="es-CO" sz="1300" dirty="0" smtClean="0">
                <a:latin typeface="Roboto"/>
                <a:ea typeface="Roboto"/>
                <a:cs typeface="Roboto"/>
                <a:sym typeface="Roboto"/>
              </a:rPr>
              <a:t>Ingresa </a:t>
            </a:r>
            <a:r>
              <a:rPr lang="es-CO" sz="1300" dirty="0">
                <a:latin typeface="Roboto"/>
                <a:ea typeface="Roboto"/>
                <a:cs typeface="Roboto"/>
                <a:sym typeface="Roboto"/>
              </a:rPr>
              <a:t>con problemas mas que todo </a:t>
            </a:r>
            <a:r>
              <a:rPr lang="es-CO" sz="1300" dirty="0" smtClean="0">
                <a:latin typeface="Roboto"/>
                <a:ea typeface="Roboto"/>
                <a:cs typeface="Roboto"/>
                <a:sym typeface="Roboto"/>
              </a:rPr>
              <a:t>mecánicos </a:t>
            </a:r>
            <a:r>
              <a:rPr lang="es-CO" sz="1300" dirty="0">
                <a:latin typeface="Roboto"/>
                <a:ea typeface="Roboto"/>
                <a:cs typeface="Roboto"/>
                <a:sym typeface="Roboto"/>
              </a:rPr>
              <a:t>en algunas ocasiones se pueden </a:t>
            </a:r>
            <a:r>
              <a:rPr lang="es-CO" sz="1300" dirty="0" smtClean="0">
                <a:latin typeface="Roboto"/>
                <a:ea typeface="Roboto"/>
                <a:cs typeface="Roboto"/>
                <a:sym typeface="Roboto"/>
              </a:rPr>
              <a:t>varar </a:t>
            </a:r>
            <a:r>
              <a:rPr lang="es-CO" sz="1300" dirty="0">
                <a:latin typeface="Roboto"/>
                <a:ea typeface="Roboto"/>
                <a:cs typeface="Roboto"/>
                <a:sym typeface="Roboto"/>
              </a:rPr>
              <a:t>en </a:t>
            </a:r>
            <a:r>
              <a:rPr lang="es-CO" sz="1300" dirty="0" smtClean="0">
                <a:latin typeface="Roboto"/>
                <a:ea typeface="Roboto"/>
                <a:cs typeface="Roboto"/>
                <a:sym typeface="Roboto"/>
              </a:rPr>
              <a:t>circulación</a:t>
            </a:r>
            <a:r>
              <a:rPr lang="es-CO" sz="1300" b="1" dirty="0" smtClean="0">
                <a:latin typeface="Roboto"/>
                <a:ea typeface="Roboto"/>
                <a:cs typeface="Roboto"/>
                <a:sym typeface="Roboto"/>
              </a:rPr>
              <a:t> </a:t>
            </a:r>
            <a:endParaRPr lang="es-CO" sz="1300" b="1" dirty="0">
              <a:latin typeface="Roboto"/>
              <a:ea typeface="Roboto"/>
              <a:cs typeface="Roboto"/>
              <a:sym typeface="Roboto"/>
            </a:endParaRPr>
          </a:p>
        </p:txBody>
      </p:sp>
      <p:sp>
        <p:nvSpPr>
          <p:cNvPr id="5" name="Rectángulo 4"/>
          <p:cNvSpPr/>
          <p:nvPr/>
        </p:nvSpPr>
        <p:spPr>
          <a:xfrm>
            <a:off x="509443" y="2818808"/>
            <a:ext cx="3782002" cy="1692771"/>
          </a:xfrm>
          <a:prstGeom prst="rect">
            <a:avLst/>
          </a:prstGeom>
        </p:spPr>
        <p:txBody>
          <a:bodyPr wrap="square">
            <a:spAutoFit/>
          </a:bodyPr>
          <a:lstStyle/>
          <a:p>
            <a:pPr lvl="0" algn="just">
              <a:buClr>
                <a:srgbClr val="FEFEFE"/>
              </a:buClr>
              <a:buSzPts val="2000"/>
            </a:pPr>
            <a:r>
              <a:rPr lang="es-CO" sz="1300" b="1" dirty="0">
                <a:latin typeface="Roboto"/>
                <a:ea typeface="Roboto"/>
                <a:cs typeface="Roboto"/>
                <a:sym typeface="Roboto"/>
              </a:rPr>
              <a:t>Inspector de </a:t>
            </a:r>
            <a:r>
              <a:rPr lang="es-CO" sz="1300" b="1" dirty="0" smtClean="0">
                <a:latin typeface="Roboto"/>
                <a:ea typeface="Roboto"/>
                <a:cs typeface="Roboto"/>
                <a:sym typeface="Roboto"/>
              </a:rPr>
              <a:t>Mantenimiento</a:t>
            </a:r>
            <a:endParaRPr lang="es-CO" sz="1300" b="1" dirty="0">
              <a:latin typeface="Roboto"/>
              <a:ea typeface="Roboto"/>
              <a:cs typeface="Roboto"/>
              <a:sym typeface="Roboto"/>
            </a:endParaRPr>
          </a:p>
          <a:p>
            <a:pPr lvl="0" algn="just">
              <a:buClr>
                <a:srgbClr val="FEFEFE"/>
              </a:buClr>
              <a:buSzPts val="2000"/>
            </a:pPr>
            <a:endParaRPr lang="es-CO" sz="1300" b="1" dirty="0">
              <a:latin typeface="Roboto"/>
              <a:ea typeface="Roboto"/>
              <a:cs typeface="Roboto"/>
              <a:sym typeface="Roboto"/>
            </a:endParaRPr>
          </a:p>
          <a:p>
            <a:pPr lvl="0" algn="just">
              <a:buClr>
                <a:schemeClr val="dk1"/>
              </a:buClr>
              <a:buSzPts val="1100"/>
            </a:pPr>
            <a:r>
              <a:rPr lang="es-CO" sz="1300" b="1" dirty="0">
                <a:latin typeface="Roboto"/>
                <a:ea typeface="Roboto"/>
                <a:cs typeface="Roboto"/>
                <a:sym typeface="Roboto"/>
              </a:rPr>
              <a:t>¿Tiempo de salir e ingresar un articulado?</a:t>
            </a:r>
          </a:p>
          <a:p>
            <a:pPr lvl="0" algn="just">
              <a:buClr>
                <a:schemeClr val="dk1"/>
              </a:buClr>
              <a:buSzPts val="1100"/>
            </a:pPr>
            <a:r>
              <a:rPr lang="es-CO" sz="1300" dirty="0">
                <a:latin typeface="Roboto"/>
                <a:ea typeface="Roboto"/>
                <a:cs typeface="Roboto"/>
                <a:sym typeface="Roboto"/>
              </a:rPr>
              <a:t>C</a:t>
            </a:r>
            <a:r>
              <a:rPr lang="es-CO" sz="1300" dirty="0" smtClean="0">
                <a:latin typeface="Roboto"/>
                <a:ea typeface="Roboto"/>
                <a:cs typeface="Roboto"/>
                <a:sym typeface="Roboto"/>
              </a:rPr>
              <a:t>on </a:t>
            </a:r>
            <a:r>
              <a:rPr lang="es-CO" sz="1300" dirty="0">
                <a:latin typeface="Roboto"/>
                <a:ea typeface="Roboto"/>
                <a:cs typeface="Roboto"/>
                <a:sym typeface="Roboto"/>
              </a:rPr>
              <a:t>la plantilla se demora aproximadamente  de 5 a 10 min mientras se deja todo escrito</a:t>
            </a:r>
          </a:p>
          <a:p>
            <a:pPr lvl="0" algn="just">
              <a:buClr>
                <a:schemeClr val="dk1"/>
              </a:buClr>
              <a:buSzPts val="1100"/>
            </a:pPr>
            <a:endParaRPr lang="es-CO" sz="1300" b="1" dirty="0">
              <a:latin typeface="Roboto"/>
              <a:ea typeface="Roboto"/>
              <a:cs typeface="Roboto"/>
              <a:sym typeface="Roboto"/>
            </a:endParaRPr>
          </a:p>
          <a:p>
            <a:pPr lvl="0" algn="just">
              <a:buClr>
                <a:schemeClr val="dk1"/>
              </a:buClr>
              <a:buSzPts val="1100"/>
            </a:pPr>
            <a:r>
              <a:rPr lang="es-CO" sz="1300" b="1" dirty="0">
                <a:latin typeface="Roboto"/>
                <a:ea typeface="Roboto"/>
                <a:cs typeface="Roboto"/>
                <a:sym typeface="Roboto"/>
              </a:rPr>
              <a:t>¿Qué plantilla utiliza al ingreso de el vehículo?</a:t>
            </a:r>
          </a:p>
          <a:p>
            <a:pPr lvl="0" algn="just">
              <a:buClr>
                <a:schemeClr val="dk1"/>
              </a:buClr>
              <a:buSzPts val="1100"/>
            </a:pPr>
            <a:r>
              <a:rPr lang="es-CO" sz="1300" dirty="0">
                <a:latin typeface="Roboto"/>
                <a:ea typeface="Roboto"/>
                <a:cs typeface="Roboto"/>
                <a:sym typeface="Roboto"/>
              </a:rPr>
              <a:t>l</a:t>
            </a:r>
            <a:r>
              <a:rPr lang="es-CO" sz="1300" dirty="0" smtClean="0">
                <a:latin typeface="Roboto"/>
                <a:ea typeface="Roboto"/>
                <a:cs typeface="Roboto"/>
                <a:sym typeface="Roboto"/>
              </a:rPr>
              <a:t>a </a:t>
            </a:r>
            <a:r>
              <a:rPr lang="es-CO" sz="1300" dirty="0">
                <a:latin typeface="Roboto"/>
                <a:ea typeface="Roboto"/>
                <a:cs typeface="Roboto"/>
                <a:sym typeface="Roboto"/>
              </a:rPr>
              <a:t>plantilla se llama fmt 45</a:t>
            </a:r>
            <a:endParaRPr lang="es-CO" sz="1300" dirty="0">
              <a:latin typeface="Roboto"/>
              <a:ea typeface="Roboto"/>
              <a:cs typeface="Roboto"/>
              <a:sym typeface="Roboto"/>
            </a:endParaRPr>
          </a:p>
        </p:txBody>
      </p:sp>
      <p:sp>
        <p:nvSpPr>
          <p:cNvPr id="6" name="Rectángulo 5"/>
          <p:cNvSpPr/>
          <p:nvPr/>
        </p:nvSpPr>
        <p:spPr>
          <a:xfrm>
            <a:off x="4738254" y="1878904"/>
            <a:ext cx="4031673" cy="1692771"/>
          </a:xfrm>
          <a:prstGeom prst="rect">
            <a:avLst/>
          </a:prstGeom>
        </p:spPr>
        <p:txBody>
          <a:bodyPr wrap="square">
            <a:spAutoFit/>
          </a:bodyPr>
          <a:lstStyle/>
          <a:p>
            <a:pPr lvl="0">
              <a:buClr>
                <a:srgbClr val="FEFEFE"/>
              </a:buClr>
              <a:buSzPts val="2000"/>
            </a:pPr>
            <a:r>
              <a:rPr lang="es-CO" sz="1300" b="1" dirty="0">
                <a:latin typeface="Roboto"/>
                <a:ea typeface="Roboto"/>
                <a:cs typeface="Roboto"/>
                <a:sym typeface="Roboto"/>
              </a:rPr>
              <a:t>Supervisor de Mantenimiento</a:t>
            </a:r>
            <a:r>
              <a:rPr lang="es-CO" sz="1300" b="1" dirty="0" smtClean="0">
                <a:latin typeface="Roboto"/>
                <a:ea typeface="Roboto"/>
                <a:cs typeface="Roboto"/>
                <a:sym typeface="Roboto"/>
              </a:rPr>
              <a:t>:</a:t>
            </a:r>
          </a:p>
          <a:p>
            <a:pPr lvl="0">
              <a:buClr>
                <a:srgbClr val="FEFEFE"/>
              </a:buClr>
              <a:buSzPts val="2000"/>
            </a:pPr>
            <a:endParaRPr lang="es-CO" sz="1300" b="1" dirty="0">
              <a:latin typeface="Roboto"/>
              <a:ea typeface="Roboto"/>
              <a:cs typeface="Roboto"/>
              <a:sym typeface="Roboto"/>
            </a:endParaRPr>
          </a:p>
          <a:p>
            <a:pPr lvl="0">
              <a:buClr>
                <a:schemeClr val="dk1"/>
              </a:buClr>
              <a:buSzPts val="1100"/>
            </a:pPr>
            <a:r>
              <a:rPr lang="es-CO" sz="1300" b="1" dirty="0">
                <a:latin typeface="Roboto"/>
                <a:ea typeface="Roboto"/>
                <a:cs typeface="Roboto"/>
                <a:sym typeface="Roboto"/>
              </a:rPr>
              <a:t>¿Capacidad de articulados en los patios?</a:t>
            </a:r>
          </a:p>
          <a:p>
            <a:pPr lvl="0">
              <a:buClr>
                <a:schemeClr val="dk1"/>
              </a:buClr>
              <a:buSzPts val="1100"/>
            </a:pPr>
            <a:r>
              <a:rPr lang="es-CO" sz="1300" dirty="0" smtClean="0">
                <a:latin typeface="Roboto"/>
                <a:ea typeface="Roboto"/>
                <a:cs typeface="Roboto"/>
                <a:sym typeface="Roboto"/>
              </a:rPr>
              <a:t>La </a:t>
            </a:r>
            <a:r>
              <a:rPr lang="es-CO" sz="1300" dirty="0">
                <a:latin typeface="Roboto"/>
                <a:ea typeface="Roboto"/>
                <a:cs typeface="Roboto"/>
                <a:sym typeface="Roboto"/>
              </a:rPr>
              <a:t>capacidad está entre 150 a 185 </a:t>
            </a:r>
            <a:r>
              <a:rPr lang="es-CO" sz="1300" dirty="0" smtClean="0">
                <a:latin typeface="Roboto"/>
                <a:ea typeface="Roboto"/>
                <a:cs typeface="Roboto"/>
                <a:sym typeface="Roboto"/>
              </a:rPr>
              <a:t>vehículos</a:t>
            </a:r>
          </a:p>
          <a:p>
            <a:pPr lvl="0">
              <a:buClr>
                <a:schemeClr val="dk1"/>
              </a:buClr>
              <a:buSzPts val="1100"/>
            </a:pPr>
            <a:endParaRPr lang="es-CO" sz="1300" dirty="0">
              <a:latin typeface="Roboto"/>
              <a:ea typeface="Roboto"/>
              <a:cs typeface="Roboto"/>
              <a:sym typeface="Roboto"/>
            </a:endParaRPr>
          </a:p>
          <a:p>
            <a:pPr lvl="0" algn="just">
              <a:buClr>
                <a:schemeClr val="dk1"/>
              </a:buClr>
              <a:buSzPts val="1100"/>
            </a:pPr>
            <a:r>
              <a:rPr lang="es-CO" sz="1300" b="1" dirty="0" smtClean="0">
                <a:latin typeface="Roboto"/>
                <a:ea typeface="Roboto"/>
                <a:cs typeface="Roboto"/>
                <a:sym typeface="Roboto"/>
              </a:rPr>
              <a:t>¿Cuantos </a:t>
            </a:r>
            <a:r>
              <a:rPr lang="es-CO" sz="1300" b="1" dirty="0">
                <a:latin typeface="Roboto"/>
                <a:ea typeface="Roboto"/>
                <a:cs typeface="Roboto"/>
                <a:sym typeface="Roboto"/>
              </a:rPr>
              <a:t>tipos de técnicos hay en los patios?</a:t>
            </a:r>
          </a:p>
          <a:p>
            <a:pPr lvl="0">
              <a:buClr>
                <a:schemeClr val="dk1"/>
              </a:buClr>
              <a:buSzPts val="1100"/>
            </a:pPr>
            <a:r>
              <a:rPr lang="es-CO" sz="1300" dirty="0" smtClean="0">
                <a:latin typeface="Roboto"/>
                <a:ea typeface="Roboto"/>
                <a:cs typeface="Roboto"/>
                <a:sym typeface="Roboto"/>
              </a:rPr>
              <a:t>Tenemos </a:t>
            </a:r>
            <a:r>
              <a:rPr lang="es-CO" sz="1300" dirty="0">
                <a:latin typeface="Roboto"/>
                <a:ea typeface="Roboto"/>
                <a:cs typeface="Roboto"/>
                <a:sym typeface="Roboto"/>
              </a:rPr>
              <a:t>3 tipos de técnicos ( carroceros, mecánicos, eléctrico)</a:t>
            </a:r>
            <a:endParaRPr lang="es-CO" sz="1300" dirty="0">
              <a:latin typeface="Roboto"/>
              <a:ea typeface="Roboto"/>
              <a:cs typeface="Roboto"/>
              <a:sym typeface="Roboto"/>
            </a:endParaRPr>
          </a:p>
        </p:txBody>
      </p:sp>
    </p:spTree>
    <p:extLst>
      <p:ext uri="{BB962C8B-B14F-4D97-AF65-F5344CB8AC3E}">
        <p14:creationId xmlns:p14="http://schemas.microsoft.com/office/powerpoint/2010/main" val="41962788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159674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146</TotalTime>
  <Words>500</Words>
  <Application>Microsoft Office PowerPoint</Application>
  <PresentationFormat>Presentación en pantalla (16:9)</PresentationFormat>
  <Paragraphs>45</Paragraphs>
  <Slides>8</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8</vt:i4>
      </vt:variant>
    </vt:vector>
  </HeadingPairs>
  <TitlesOfParts>
    <vt:vector size="14" baseType="lpstr">
      <vt:lpstr>Arial</vt:lpstr>
      <vt:lpstr>Calibri</vt:lpstr>
      <vt:lpstr>Noto Sans Devanagari</vt:lpstr>
      <vt:lpstr>Roboto</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Usuario</cp:lastModifiedBy>
  <cp:revision>37</cp:revision>
  <dcterms:created xsi:type="dcterms:W3CDTF">2019-11-27T03:16:21Z</dcterms:created>
  <dcterms:modified xsi:type="dcterms:W3CDTF">2022-04-04T01:49:10Z</dcterms:modified>
</cp:coreProperties>
</file>