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66" r:id="rId5"/>
    <p:sldId id="265" r:id="rId6"/>
    <p:sldId id="264" r:id="rId7"/>
    <p:sldId id="263" r:id="rId8"/>
    <p:sldId id="261" r:id="rId9"/>
    <p:sldId id="260" r:id="rId10"/>
    <p:sldId id="258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9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C23D-839A-4874-ABC8-C862B355A473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E581C56-D04C-4137-972D-E61AC3B3E33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86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C23D-839A-4874-ABC8-C862B355A473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1C56-D04C-4137-972D-E61AC3B3E33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07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C23D-839A-4874-ABC8-C862B355A473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1C56-D04C-4137-972D-E61AC3B3E33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C23D-839A-4874-ABC8-C862B355A473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1C56-D04C-4137-972D-E61AC3B3E33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77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C23D-839A-4874-ABC8-C862B355A473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1C56-D04C-4137-972D-E61AC3B3E33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52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C23D-839A-4874-ABC8-C862B355A473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1C56-D04C-4137-972D-E61AC3B3E33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01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C23D-839A-4874-ABC8-C862B355A473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1C56-D04C-4137-972D-E61AC3B3E33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09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C23D-839A-4874-ABC8-C862B355A473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1C56-D04C-4137-972D-E61AC3B3E33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7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C23D-839A-4874-ABC8-C862B355A473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1C56-D04C-4137-972D-E61AC3B3E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53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C23D-839A-4874-ABC8-C862B355A473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1C56-D04C-4137-972D-E61AC3B3E33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90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F93C23D-839A-4874-ABC8-C862B355A473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1C56-D04C-4137-972D-E61AC3B3E33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70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C23D-839A-4874-ABC8-C862B355A473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E581C56-D04C-4137-972D-E61AC3B3E33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80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7061-7CA0-AE35-DBEA-A181B92EA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b="1" i="0" dirty="0">
                <a:effectLst/>
                <a:latin typeface="Söhne"/>
              </a:rPr>
              <a:t>Naive Bayes Classifier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0E6A0-0F01-555E-4B86-3891D5241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Mohammed Munavar</a:t>
            </a:r>
          </a:p>
        </p:txBody>
      </p:sp>
    </p:spTree>
    <p:extLst>
      <p:ext uri="{BB962C8B-B14F-4D97-AF65-F5344CB8AC3E}">
        <p14:creationId xmlns:p14="http://schemas.microsoft.com/office/powerpoint/2010/main" val="246887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3FA6-B2CA-4FB0-A62B-E0B87537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i="0" dirty="0">
                <a:solidFill>
                  <a:srgbClr val="000000"/>
                </a:solidFill>
                <a:effectLst/>
                <a:latin typeface="Helvetica Neue"/>
              </a:rPr>
              <a:t>Limitations of Naive Bayes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1C4F7-06FA-91E7-5E53-169D9C63E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Strong Assumption: Assumes features are independent, which may not always hold true.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Inability to Learn Interactions: Unable to capture interactions between features.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Sensitivity to Irrelevant Features: Sensitive to irrelevant features in the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44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A69F-BBE9-D396-D650-88157D3F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i="0" dirty="0">
                <a:solidFill>
                  <a:srgbClr val="000000"/>
                </a:solidFill>
                <a:effectLst/>
                <a:latin typeface="Helvetica Neue"/>
              </a:rPr>
              <a:t>Applications of Naive Bayes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CA435-695E-D9E9-834A-1632203AC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Helvetica Neue"/>
              </a:rPr>
              <a:t>  Email Spam Detection.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rgbClr val="000000"/>
                </a:solidFill>
                <a:latin typeface="Helvetica Neue"/>
              </a:rPr>
              <a:t> 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Helvetica Neue"/>
              </a:rPr>
              <a:t>Text Classification (e.g., sentiment analysis, document categorization).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rgbClr val="000000"/>
                </a:solidFill>
                <a:latin typeface="Helvetica Neue"/>
              </a:rPr>
              <a:t> 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Helvetica Neue"/>
              </a:rPr>
              <a:t>Medical Diagnosis.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Helvetica Neue"/>
              </a:rPr>
              <a:t>  Recommendation Systems.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rgbClr val="000000"/>
                </a:solidFill>
                <a:latin typeface="Helvetica Neue"/>
              </a:rPr>
              <a:t> 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Helvetica Neue"/>
              </a:rPr>
              <a:t>Fraud Detection.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776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6EE3-8196-A631-8AE5-FC8F17A5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8E2E1-583C-3091-632F-70A11CA9E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Recap: Naive Bayes Classifier is a powerful probabilistic algorithm used for classification tasks.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  Despite its simplicity and assumptions, Naive Bayes performs well in various real-world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55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9CBE-96B4-2589-4D0E-C0E1434B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A0C5A-60A0-2AB0-D96C-90BAAF50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GB" sz="2400" b="0" i="0" dirty="0">
                <a:effectLst/>
                <a:latin typeface="Söhne"/>
              </a:rPr>
              <a:t> Definition: Naive Bayes is a probabilistic classifier based on Bayes' Theorem, used for classification tasks.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GB" sz="2400" dirty="0">
                <a:latin typeface="Söhne"/>
              </a:rPr>
              <a:t> </a:t>
            </a:r>
            <a:r>
              <a:rPr lang="en-GB" sz="2400" b="0" i="0" dirty="0">
                <a:effectLst/>
                <a:latin typeface="Söhne"/>
              </a:rPr>
              <a:t>Purpose: It predicts the probability of each class label given the input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75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3225-BCB1-8142-49E8-F9DD78BB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Why Bayes' Theorem?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ACE01-F8D9-A30B-70D6-F4B061602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  Bayes' Theorem: Provides a principled way of calculating conditional probabilities.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rgbClr val="000000"/>
                </a:solidFill>
                <a:latin typeface="Helvetica Neue"/>
              </a:rPr>
              <a:t> 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Importance: Enables updating prior beliefs with new evidence to obtain posterior probabilities.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45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D420-DA8D-AAB0-C568-3AC0F263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Posteriors and Priors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9A70D-F319-EC1E-AD26-698C257CE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Prior Probability (Priors): Probability assigned to an event before evidence is taken into account.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Posterior Probability (Posteriors): Probability of an event occurring after taking into account new evidence.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997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4683-F36C-098F-1CEF-C42DEF66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A2F64-1761-5332-D96F-DCC1F7F83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Scenario: Classifying emails as "Spam" or "Not Spam".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rgbClr val="000000"/>
                </a:solidFill>
                <a:latin typeface="Helvetica Neue"/>
              </a:rPr>
              <a:t> 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Illustration: Prior probabilities and posterior probabilities calculation using Bayes' Theorem.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98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A4F4-F062-9997-8A4E-7B8F03B9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i="0" dirty="0">
                <a:solidFill>
                  <a:srgbClr val="000000"/>
                </a:solidFill>
                <a:effectLst/>
                <a:latin typeface="Helvetica Neue"/>
              </a:rPr>
              <a:t>Types of Naive Bayes Classifiers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6B39B-8EE4-0C74-3232-18BC432B9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Gaussian Naive Bayes: Assumes features follow a Gaussian (normal) distribution.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rgbClr val="000000"/>
                </a:solidFill>
                <a:latin typeface="Helvetica Neue"/>
              </a:rPr>
              <a:t> 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Multinomial Naive Bayes: Suitable for features representing counts or frequencies.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rgbClr val="000000"/>
                </a:solidFill>
                <a:latin typeface="Helvetica Neue"/>
              </a:rPr>
              <a:t> 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Bernoulli Naive Bayes: Assumes binary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6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1B0C-DB69-C73A-E48B-7191065C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Working of Naive Bayes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BA64-6978-2500-C8E8-966053BE7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 </a:t>
            </a:r>
            <a:r>
              <a:rPr lang="en-GB" sz="2800" b="1" i="0" dirty="0">
                <a:solidFill>
                  <a:srgbClr val="000000"/>
                </a:solidFill>
                <a:effectLst/>
                <a:latin typeface="Helvetica Neue"/>
              </a:rPr>
              <a:t>Training Phase: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Calculate class priors (Priors) and conditional probabilities for each feature given the class.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GB" sz="2800" b="0" i="0" dirty="0">
                <a:solidFill>
                  <a:srgbClr val="000000"/>
                </a:solidFill>
                <a:effectLst/>
                <a:latin typeface="Helvetica Neue"/>
              </a:rPr>
              <a:t>  </a:t>
            </a:r>
            <a:r>
              <a:rPr lang="en-GB" sz="2800" b="1" i="0" dirty="0">
                <a:solidFill>
                  <a:srgbClr val="000000"/>
                </a:solidFill>
                <a:effectLst/>
                <a:latin typeface="Helvetica Neue"/>
              </a:rPr>
              <a:t>Prediction Phase: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Calculate the posterior probability of each class using Bayes' Theorem.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Select the class with the highest posterior probability as the predicted class.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10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C338-B19F-9F72-98E1-1220E428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i="0" dirty="0">
                <a:solidFill>
                  <a:srgbClr val="000000"/>
                </a:solidFill>
                <a:effectLst/>
                <a:latin typeface="Helvetica Neue"/>
              </a:rPr>
              <a:t>Working Formula with Example</a:t>
            </a:r>
            <a:endParaRPr lang="en-IN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D260E-6FF4-907F-4499-670D1E6E0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Helvetica Neue"/>
              </a:rPr>
              <a:t>Bayes' Theorem Formula : 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IN" sz="24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Wingdings" panose="05000000000000000000" pitchFamily="2" charset="2"/>
              <a:buChar char="v"/>
            </a:pPr>
            <a:endParaRPr lang="en-IN" sz="2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Wingdings" panose="05000000000000000000" pitchFamily="2" charset="2"/>
              <a:buChar char="v"/>
            </a:pPr>
            <a:endParaRPr lang="en-IN" sz="24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Wingdings" panose="05000000000000000000" pitchFamily="2" charset="2"/>
              <a:buChar char="v"/>
            </a:pPr>
            <a:endParaRPr lang="en-IN" sz="2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Wingdings" panose="05000000000000000000" pitchFamily="2" charset="2"/>
              <a:buChar char="v"/>
            </a:pPr>
            <a:endParaRPr lang="en-IN" sz="2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Helvetica Neue"/>
              </a:rPr>
              <a:t>Example: Calculating posterior probabilities for "Spam" and "Not Spam" classes given new email features</a:t>
            </a:r>
          </a:p>
          <a:p>
            <a:endParaRPr lang="en-IN" dirty="0"/>
          </a:p>
        </p:txBody>
      </p:sp>
      <p:pic>
        <p:nvPicPr>
          <p:cNvPr id="1028" name="Picture 4" descr="Naïve Bayes Algorithm. Exploring Naive Bayes: Mathematics, How… | by  Bassant Gamal | Analytics Vidhya | Medium">
            <a:extLst>
              <a:ext uri="{FF2B5EF4-FFF2-40B4-BE49-F238E27FC236}">
                <a16:creationId xmlns:a16="http://schemas.microsoft.com/office/drawing/2014/main" id="{62AE3A5A-FA75-2D6D-2D6E-393944368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893" y="2307658"/>
            <a:ext cx="4218214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32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D016-295A-C360-781C-9868BAB6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i="0" dirty="0">
                <a:solidFill>
                  <a:srgbClr val="000000"/>
                </a:solidFill>
                <a:effectLst/>
                <a:latin typeface="Helvetica Neue"/>
              </a:rPr>
              <a:t>Advantages of Naive Bayes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4B3D1-B5C0-17DB-3305-A9988BF2E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000000"/>
                </a:solidFill>
                <a:latin typeface="Helvetica Neue"/>
              </a:rPr>
              <a:t> 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Simplicity: Easy to implement and understand.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Efficiency: Requires a small amount of training data.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Versatility: Handles both categorical and numerical data efficiently.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9863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</TotalTime>
  <Words>412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Gill Sans MT</vt:lpstr>
      <vt:lpstr>Helvetica Neue</vt:lpstr>
      <vt:lpstr>Söhne</vt:lpstr>
      <vt:lpstr>Wingdings</vt:lpstr>
      <vt:lpstr>Gallery</vt:lpstr>
      <vt:lpstr>Naive Bayes Classifier</vt:lpstr>
      <vt:lpstr>Introduction</vt:lpstr>
      <vt:lpstr>Why Bayes' Theorem?</vt:lpstr>
      <vt:lpstr>Posteriors and Priors</vt:lpstr>
      <vt:lpstr>Example</vt:lpstr>
      <vt:lpstr>Types of Naive Bayes Classifiers</vt:lpstr>
      <vt:lpstr>Working of Naive Bayes</vt:lpstr>
      <vt:lpstr>Working Formula with Example</vt:lpstr>
      <vt:lpstr>Advantages of Naive Bayes</vt:lpstr>
      <vt:lpstr>Limitations of Naive Bayes</vt:lpstr>
      <vt:lpstr>Applications of Naive Bayes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Naive Bayes Classifier</dc:title>
  <dc:creator>Mohammed Munavar b s a</dc:creator>
  <cp:lastModifiedBy>Mohammed Munavar b s a</cp:lastModifiedBy>
  <cp:revision>1</cp:revision>
  <dcterms:created xsi:type="dcterms:W3CDTF">2024-03-03T02:22:06Z</dcterms:created>
  <dcterms:modified xsi:type="dcterms:W3CDTF">2024-03-03T03:17:34Z</dcterms:modified>
</cp:coreProperties>
</file>