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8288000" cy="10287000"/>
  <p:notesSz cx="6858000" cy="9144000"/>
  <p:embeddedFontLst>
    <p:embeddedFont>
      <p:font typeface="Arimo" charset="1" panose="020B0604020202020204"/>
      <p:regular r:id="rId6"/>
      <p:bold r:id="rId7"/>
      <p:italic r:id="rId8"/>
      <p:boldItalic r:id="rId9"/>
    </p:embeddedFont>
    <p:embeddedFont>
      <p:font typeface="Poppins Light" charset="1" panose="02000000000000000000"/>
      <p:regular r:id="rId10"/>
      <p:bold r:id="rId11"/>
    </p:embeddedFont>
    <p:embeddedFont>
      <p:font typeface="Poppins Medium" charset="1" panose="02000000000000000000"/>
      <p:regular r:id="rId12"/>
      <p:bold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0786" y="990600"/>
            <a:ext cx="1299190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b="true" sz="3200" i="false" spc="160">
                <a:solidFill>
                  <a:srgbClr val="FFFFFF"/>
                </a:solidFill>
                <a:latin typeface="Poppins Medium"/>
              </a:rPr>
              <a:t>October 2, 2019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5311" y="8655967"/>
            <a:ext cx="12991904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false" sz="2800" i="false" spc="392">
                <a:solidFill>
                  <a:srgbClr val="FFFFFF"/>
                </a:solidFill>
                <a:latin typeface="Poppins Light"/>
              </a:rPr>
              <a:t>CODEFLUENCER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453807"/>
            <a:ext cx="16186428" cy="5379387"/>
            <a:chOff x="0" y="0"/>
            <a:chExt cx="21581904" cy="717251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/>
                  </a:solidFill>
                  <a:latin typeface="Poppins Bold"/>
                </a:rPr>
                <a:t>ALGORITHM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65300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ALGORITHM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641916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ALGORITHM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407216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ALGORITHM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16171252" y="1028700"/>
            <a:ext cx="1065962" cy="2450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1050786" y="8772837"/>
            <a:ext cx="1065962" cy="2450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384" y="3003050"/>
            <a:ext cx="9683286" cy="4280899"/>
            <a:chOff x="0" y="0"/>
            <a:chExt cx="12911048" cy="57078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/>
                  </a:solidFill>
                  <a:latin typeface="Poppins Bold"/>
                </a:rPr>
                <a:t>String algorithm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86697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69804"/>
                    </a:srgbClr>
                  </a:solidFill>
                  <a:latin typeface="Poppins Bold"/>
                </a:rPr>
                <a:t>String algorithm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82919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0000"/>
                    </a:srgbClr>
                  </a:solidFill>
                  <a:latin typeface="Poppins Bold"/>
                </a:rPr>
                <a:t>String algorithm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479141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9804"/>
                    </a:srgbClr>
                  </a:solidFill>
                  <a:latin typeface="Poppins Bold"/>
                </a:rPr>
                <a:t>String algorithm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973559" y="-340382"/>
            <a:ext cx="7654823" cy="10872689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1892422" y="2827617"/>
            <a:ext cx="5366878" cy="4536691"/>
            <a:chOff x="0" y="0"/>
            <a:chExt cx="7155837" cy="60489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7155837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ЖИШЭЭ БОДЛОГО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34072"/>
              <a:ext cx="7155837" cy="451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FFFFFF"/>
                  </a:solidFill>
                  <a:latin typeface="Poppins Light"/>
                </a:rPr>
                <a:t>Чамд гурван тэмдэгт мөр өгөгдөнө. Хэрэв эхний хоёр тэмдэгт мөрөнд орсн бүх үсэг гурав дах тэмдэгт мөрөнд байх бол тийм үгүй бол үгүй гэж хэвлэнэ үү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5128197" y="9013251"/>
            <a:ext cx="1065962" cy="24504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5128197" y="1028700"/>
            <a:ext cx="1065962" cy="2450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8796"/>
            <a:ext cx="7369597" cy="3457877"/>
            <a:chOff x="0" y="0"/>
            <a:chExt cx="9826129" cy="4610503"/>
          </a:xfrm>
        </p:grpSpPr>
        <p:sp>
          <p:nvSpPr>
            <p:cNvPr name="AutoShape 3" id="3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20544" y="1326966"/>
            <a:ext cx="6336644" cy="2789677"/>
            <a:chOff x="0" y="0"/>
            <a:chExt cx="8448859" cy="371957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24325"/>
              <a:ext cx="8448859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Хамгийн ход нүднээс эхлэн урагш тохирох хамагийн ихийг хайна Selection sorttoi дөстэй гэхдээ байнга swap хийдэгээрээ онцлог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BUBLE SORT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11950" y="1128796"/>
            <a:ext cx="7369597" cy="3457877"/>
            <a:chOff x="0" y="0"/>
            <a:chExt cx="9826129" cy="4610503"/>
          </a:xfrm>
        </p:grpSpPr>
        <p:sp>
          <p:nvSpPr>
            <p:cNvPr name="AutoShape 11" id="11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5700326"/>
            <a:ext cx="7369597" cy="3457877"/>
            <a:chOff x="0" y="0"/>
            <a:chExt cx="9826129" cy="4610503"/>
          </a:xfrm>
        </p:grpSpPr>
        <p:sp>
          <p:nvSpPr>
            <p:cNvPr name="AutoShape 16" id="16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511950" y="5700326"/>
            <a:ext cx="7369597" cy="3457877"/>
            <a:chOff x="0" y="0"/>
            <a:chExt cx="9826129" cy="4610503"/>
          </a:xfrm>
        </p:grpSpPr>
        <p:sp>
          <p:nvSpPr>
            <p:cNvPr name="AutoShape 21" id="21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23" id="23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24" id="24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28427" y="1270289"/>
            <a:ext cx="6336644" cy="2789677"/>
            <a:chOff x="0" y="0"/>
            <a:chExt cx="8448859" cy="371957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124325"/>
              <a:ext cx="8448859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Урагш явна. Өмнөх хэсэгээ сотрлогдсон гэж үзээд тийм биш элэмэнт урд гарж ирвэл тохирох газар байрлуулна.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INSERTION SORT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028427" y="6210888"/>
            <a:ext cx="6336644" cy="1799077"/>
            <a:chOff x="0" y="0"/>
            <a:chExt cx="8448859" cy="2398770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1124325"/>
              <a:ext cx="844885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Recursion, Divide and Conquer аргаар бодогддог өвөрмөц сорт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MERGE SORT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45177" y="6210888"/>
            <a:ext cx="6336644" cy="2294377"/>
            <a:chOff x="0" y="0"/>
            <a:chExt cx="8448859" cy="305917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1124325"/>
              <a:ext cx="8448859" cy="193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Тодорхой нүднээс эхлэн хамгийн багыг хайж олж тэр нүдэндээ тавин урагшлана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SELECTION SORT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8796"/>
            <a:ext cx="7369597" cy="3457877"/>
            <a:chOff x="0" y="0"/>
            <a:chExt cx="9826129" cy="4610503"/>
          </a:xfrm>
        </p:grpSpPr>
        <p:sp>
          <p:nvSpPr>
            <p:cNvPr name="AutoShape 3" id="3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20544" y="1752049"/>
            <a:ext cx="6336644" cy="1303777"/>
            <a:chOff x="0" y="0"/>
            <a:chExt cx="8448859" cy="173837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24325"/>
              <a:ext cx="8448859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Партишнд салган сортолдог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QUICK SORT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11950" y="1128796"/>
            <a:ext cx="7369597" cy="3457877"/>
            <a:chOff x="0" y="0"/>
            <a:chExt cx="9826129" cy="4610503"/>
          </a:xfrm>
        </p:grpSpPr>
        <p:sp>
          <p:nvSpPr>
            <p:cNvPr name="AutoShape 11" id="11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5700326"/>
            <a:ext cx="7369597" cy="3457877"/>
            <a:chOff x="0" y="0"/>
            <a:chExt cx="9826129" cy="4610503"/>
          </a:xfrm>
        </p:grpSpPr>
        <p:sp>
          <p:nvSpPr>
            <p:cNvPr name="AutoShape 16" id="16"/>
            <p:cNvSpPr/>
            <p:nvPr/>
          </p:nvSpPr>
          <p:spPr>
            <a:xfrm rot="0">
              <a:off x="0" y="762000"/>
              <a:ext cx="9826129" cy="3848503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0" y="508000"/>
              <a:ext cx="9826129" cy="3848503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0" y="254000"/>
              <a:ext cx="9826129" cy="3848503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0" y="0"/>
              <a:ext cx="9826129" cy="3848503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028427" y="1752049"/>
            <a:ext cx="6336644" cy="1799077"/>
            <a:chOff x="0" y="0"/>
            <a:chExt cx="8448859" cy="239877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124325"/>
              <a:ext cx="844885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Тоо бүрээс хэд байгааг тоолох замаар сортолдог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COUTING SORT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45177" y="6210888"/>
            <a:ext cx="6336644" cy="1303777"/>
            <a:chOff x="0" y="0"/>
            <a:chExt cx="8448859" cy="173837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124325"/>
              <a:ext cx="8448859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Хоёртын модны сорт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66675"/>
              <a:ext cx="844885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HEAP SORT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32668"/>
            <a:ext cx="8314207" cy="4821664"/>
            <a:chOff x="0" y="0"/>
            <a:chExt cx="11085609" cy="64288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" y="-9525"/>
              <a:ext cx="1108560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FFFFFF"/>
                  </a:solidFill>
                  <a:latin typeface="Poppins Bold"/>
                </a:rPr>
                <a:t>Searching algorithm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75170"/>
              <a:ext cx="11085609" cy="3053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ӨГӨГДСӨН ӨГӨГДӨЛ ДЭЭР СУУРИЛАН ЗҮЙ ТОГТОЛ ГАРГАН ЗОРИЛТОД ӨГӨДӨЛӨӨ АШИГТАЙ ХАЙХ АРГА</a:t>
              </a:r>
            </a:p>
          </p:txBody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3132" t="34123" r="6071" b="36678"/>
            <a:stretch>
              <a:fillRect/>
            </a:stretch>
          </p:blipFill>
          <p:spPr>
            <a:xfrm flipH="false" flipV="false" rot="0">
              <a:off x="0" y="2248280"/>
              <a:ext cx="1421283" cy="32673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836867" y="-534806"/>
            <a:ext cx="9066900" cy="11585141"/>
            <a:chOff x="0" y="0"/>
            <a:chExt cx="12089200" cy="15446855"/>
          </a:xfrm>
        </p:grpSpPr>
        <p:sp>
          <p:nvSpPr>
            <p:cNvPr name="TextBox 7" id="7"/>
            <p:cNvSpPr txBox="true"/>
            <p:nvPr/>
          </p:nvSpPr>
          <p:spPr>
            <a:xfrm rot="5400000">
              <a:off x="29988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9804"/>
                    </a:srgbClr>
                  </a:solidFill>
                  <a:latin typeface="Poppins Bold"/>
                </a:rPr>
                <a:t>SEARCHING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5400000">
              <a:off x="536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34902"/>
                    </a:srgbClr>
                  </a:solidFill>
                  <a:latin typeface="Poppins Bold"/>
                </a:rPr>
                <a:t>SEARCHING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5400000">
              <a:off x="-2994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19608"/>
                    </a:srgbClr>
                  </a:solidFill>
                  <a:latin typeface="Poppins Bold"/>
                </a:rPr>
                <a:t>SEARCHING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5400000">
              <a:off x="-6042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706"/>
                    </a:srgbClr>
                  </a:solidFill>
                  <a:latin typeface="Poppins Bold"/>
                </a:rPr>
                <a:t>SEARCHING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42837" y="-207025"/>
            <a:ext cx="181917" cy="10663524"/>
          </a:xfrm>
          <a:prstGeom prst="rect">
            <a:avLst/>
          </a:prstGeom>
          <a:solidFill>
            <a:srgbClr val="18272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1493" t="0" r="21493" b="0"/>
          <a:stretch>
            <a:fillRect/>
          </a:stretch>
        </p:blipFill>
        <p:spPr>
          <a:xfrm flipH="false" flipV="false" rot="0">
            <a:off x="10324754" y="-225788"/>
            <a:ext cx="8134788" cy="107010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373435" y="-397426"/>
            <a:ext cx="9417076" cy="3710658"/>
            <a:chOff x="0" y="0"/>
            <a:chExt cx="12556101" cy="49475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9804"/>
                    </a:srgbClr>
                  </a:solidFill>
                  <a:latin typeface="Poppins Bold"/>
                </a:rPr>
                <a:t>GRAPH THEORY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33256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34902"/>
                    </a:srgbClr>
                  </a:solidFill>
                  <a:latin typeface="Poppins Bold"/>
                </a:rPr>
                <a:t>GRAPH THEORY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76038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19608"/>
                    </a:srgbClr>
                  </a:solidFill>
                  <a:latin typeface="Poppins Bold"/>
                </a:rPr>
                <a:t>GRAPH THEORY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18819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706"/>
                    </a:srgbClr>
                  </a:solidFill>
                  <a:latin typeface="Poppins Bold"/>
                </a:rPr>
                <a:t>GRAPH THEORY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7249986"/>
            <a:ext cx="8181102" cy="2008314"/>
            <a:chOff x="0" y="0"/>
            <a:chExt cx="10908135" cy="267775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0908135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182722"/>
                  </a:solidFill>
                  <a:latin typeface="Poppins Bold"/>
                </a:rPr>
                <a:t>ТӨГС ТӨГӨЛДӨР АЛГОРИТМ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10902"/>
              <a:ext cx="10908135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Цуг шулуунаар бүх зүйлийг хийсвэрээр төсөөлж олох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3337" y="-679582"/>
            <a:ext cx="18854674" cy="10320204"/>
            <a:chOff x="0" y="0"/>
            <a:chExt cx="25139565" cy="13760272"/>
          </a:xfrm>
        </p:grpSpPr>
        <p:sp>
          <p:nvSpPr>
            <p:cNvPr name="AutoShape 3" id="3"/>
            <p:cNvSpPr/>
            <p:nvPr/>
          </p:nvSpPr>
          <p:spPr>
            <a:xfrm rot="0">
              <a:off x="0" y="936676"/>
              <a:ext cx="25139565" cy="12823596"/>
            </a:xfrm>
            <a:prstGeom prst="rect">
              <a:avLst/>
            </a:prstGeom>
            <a:solidFill>
              <a:srgbClr val="182722">
                <a:alpha val="9803"/>
              </a:srgbClr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607549"/>
              <a:ext cx="25139565" cy="12823596"/>
            </a:xfrm>
            <a:prstGeom prst="rect">
              <a:avLst/>
            </a:prstGeom>
            <a:solidFill>
              <a:srgbClr val="182722">
                <a:alpha val="40000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0" y="303775"/>
              <a:ext cx="25139565" cy="12823596"/>
            </a:xfrm>
            <a:prstGeom prst="rect">
              <a:avLst/>
            </a:prstGeom>
            <a:solidFill>
              <a:srgbClr val="182722">
                <a:alpha val="69803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25139565" cy="12823596"/>
            </a:xfrm>
            <a:prstGeom prst="rect">
              <a:avLst/>
            </a:prstGeom>
            <a:solidFill>
              <a:srgbClr val="18272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865361" y="1237865"/>
            <a:ext cx="6793005" cy="1816813"/>
            <a:chOff x="0" y="0"/>
            <a:chExt cx="9057339" cy="24224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905733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DFS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47972"/>
              <a:ext cx="905733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Гүний нэвтрэлт. Төөрдөг байшинд байна гэж бодий. 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297362"/>
            <a:ext cx="423931" cy="42393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E09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466295" y="1237865"/>
            <a:ext cx="6793005" cy="2312113"/>
            <a:chOff x="0" y="0"/>
            <a:chExt cx="9057339" cy="308281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905733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BFS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47972"/>
              <a:ext cx="9057339" cy="193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Төөрдөг байшинд эрдэнэс байна гэж бодход тэр эрдэнэсийг олох хамгийн дөт замийг олох алгоритм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29634" y="1297362"/>
            <a:ext cx="423931" cy="42393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E09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865361" y="5029410"/>
            <a:ext cx="6793005" cy="1321513"/>
            <a:chOff x="0" y="0"/>
            <a:chExt cx="9057339" cy="176201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905733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DIJKSTRA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147972"/>
              <a:ext cx="9057339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Төгс төгөлдөр дөт зам олох алгоритм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5088907"/>
            <a:ext cx="423931" cy="423931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E09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466295" y="5029410"/>
            <a:ext cx="6793005" cy="1321513"/>
            <a:chOff x="0" y="0"/>
            <a:chExt cx="9057339" cy="1762017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905733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MINIMUM SPANNING TREE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147972"/>
              <a:ext cx="9057339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FFFFFF"/>
                  </a:solidFill>
                  <a:latin typeface="Poppins Light"/>
                </a:rPr>
                <a:t>Чингис хааны шуудан харилцаа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29634" y="5088907"/>
            <a:ext cx="423931" cy="423931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E091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662" y="-639339"/>
            <a:ext cx="18943607" cy="6210300"/>
            <a:chOff x="0" y="0"/>
            <a:chExt cx="25258143" cy="82804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182722">
                      <a:alpha val="49804"/>
                    </a:srgbClr>
                  </a:solidFill>
                  <a:latin typeface="Poppins Bold"/>
                </a:rPr>
                <a:t>RECURSION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701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182722">
                      <a:alpha val="34902"/>
                    </a:srgbClr>
                  </a:solidFill>
                  <a:latin typeface="Poppins Bold"/>
                </a:rPr>
                <a:t>RECURSION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402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182722">
                      <a:alpha val="19608"/>
                    </a:srgbClr>
                  </a:solidFill>
                  <a:latin typeface="Poppins Bold"/>
                </a:rPr>
                <a:t>RECURSION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103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182722">
                      <a:alpha val="4706"/>
                    </a:srgbClr>
                  </a:solidFill>
                  <a:latin typeface="Poppins Bold"/>
                </a:rPr>
                <a:t>RECURSION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18807" r="0" b="18807"/>
          <a:stretch>
            <a:fillRect/>
          </a:stretch>
        </p:blipFill>
        <p:spPr>
          <a:xfrm flipH="false" flipV="false" rot="0">
            <a:off x="1028700" y="1028700"/>
            <a:ext cx="8895389" cy="819106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922656" y="7562850"/>
            <a:ext cx="633664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b="false" sz="3000" i="false" spc="30">
                <a:solidFill>
                  <a:srgbClr val="182722"/>
                </a:solidFill>
                <a:latin typeface="Poppins Light"/>
              </a:rPr>
              <a:t>Хамгийн жижиг тохолдол хүртэл өөрийгөө ахин дахин дуудах замаар ажилладаг алгоритм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0786" y="990600"/>
            <a:ext cx="1299190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b="true" sz="3200" i="false" spc="160">
                <a:solidFill>
                  <a:srgbClr val="FFFFFF"/>
                </a:solidFill>
                <a:latin typeface="Poppins Medium"/>
              </a:rPr>
              <a:t>Octover 2, 2018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5311" y="8655967"/>
            <a:ext cx="12991904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false" sz="2800" i="false" spc="392">
                <a:solidFill>
                  <a:srgbClr val="FFFFFF"/>
                </a:solidFill>
                <a:latin typeface="Poppins Light"/>
              </a:rPr>
              <a:t>CODEFLUENCER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453807"/>
            <a:ext cx="16186428" cy="5379387"/>
            <a:chOff x="0" y="0"/>
            <a:chExt cx="21581904" cy="717251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/>
                  </a:solidFill>
                  <a:latin typeface="Poppins Bold"/>
                </a:rPr>
                <a:t>USEFUL DATA STRUCTURES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65300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USEFUL DATA STRUCTURES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641916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USEFUL DATA STRUCTURES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407216"/>
              <a:ext cx="21581904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40"/>
                </a:lnSpc>
              </a:pPr>
              <a:r>
                <a:rPr lang="en-US" b="true" sz="8700" i="true" spc="-86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USEFUL DATA STRUCTURES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16171252" y="1028700"/>
            <a:ext cx="1065962" cy="2450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1050786" y="8772837"/>
            <a:ext cx="1065962" cy="2450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04205"/>
            <a:ext cx="8314207" cy="3078589"/>
            <a:chOff x="0" y="0"/>
            <a:chExt cx="11085609" cy="41047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" y="-9525"/>
              <a:ext cx="1108560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FFFFFF"/>
                  </a:solidFill>
                  <a:latin typeface="Poppins Bold"/>
                </a:rPr>
                <a:t>Stack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75170"/>
              <a:ext cx="1108560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МИНИЙ ХАЙРТАЙ ХОГИЙН САВ</a:t>
              </a:r>
            </a:p>
          </p:txBody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3132" t="34123" r="6071" b="36678"/>
            <a:stretch>
              <a:fillRect/>
            </a:stretch>
          </p:blipFill>
          <p:spPr>
            <a:xfrm flipH="false" flipV="false" rot="0">
              <a:off x="0" y="2248280"/>
              <a:ext cx="1421283" cy="32673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836867" y="-534806"/>
            <a:ext cx="9066900" cy="11585141"/>
            <a:chOff x="0" y="0"/>
            <a:chExt cx="12089200" cy="15446855"/>
          </a:xfrm>
        </p:grpSpPr>
        <p:sp>
          <p:nvSpPr>
            <p:cNvPr name="TextBox 7" id="7"/>
            <p:cNvSpPr txBox="true"/>
            <p:nvPr/>
          </p:nvSpPr>
          <p:spPr>
            <a:xfrm rot="5400000">
              <a:off x="29988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9804"/>
                    </a:srgbClr>
                  </a:solidFill>
                  <a:latin typeface="Poppins Bold"/>
                </a:rPr>
                <a:t>STACK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5400000">
              <a:off x="536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34902"/>
                    </a:srgbClr>
                  </a:solidFill>
                  <a:latin typeface="Poppins Bold"/>
                </a:rPr>
                <a:t>STACK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5400000">
              <a:off x="-2994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19608"/>
                    </a:srgbClr>
                  </a:solidFill>
                  <a:latin typeface="Poppins Bold"/>
                </a:rPr>
                <a:t>STACK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5400000">
              <a:off x="-6042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706"/>
                    </a:srgbClr>
                  </a:solidFill>
                  <a:latin typeface="Poppins Bold"/>
                </a:rPr>
                <a:t>STACK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21554" t="0" r="21554" b="0"/>
          <a:stretch>
            <a:fillRect/>
          </a:stretch>
        </p:blipFill>
        <p:spPr>
          <a:xfrm flipH="false" flipV="false" rot="0">
            <a:off x="11424810" y="1484893"/>
            <a:ext cx="5891015" cy="6860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35799" y="-278926"/>
            <a:ext cx="18759599" cy="1726461"/>
          </a:xfrm>
          <a:prstGeom prst="rect">
            <a:avLst/>
          </a:prstGeom>
          <a:solidFill>
            <a:srgbClr val="18272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-147161" y="485775"/>
            <a:ext cx="1858232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b="false" sz="3600" i="true" spc="179">
                <a:solidFill>
                  <a:srgbClr val="00E091">
                    <a:alpha val="49804"/>
                  </a:srgbClr>
                </a:solidFill>
                <a:latin typeface="Poppins Bold"/>
              </a:rPr>
              <a:t>VECTOR VECTOR VECTOR VECTOR VETOR VECTOR VECTOR VECTOR VECT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36271" t="0" r="1203" b="0"/>
          <a:stretch>
            <a:fillRect/>
          </a:stretch>
        </p:blipFill>
        <p:spPr>
          <a:xfrm flipH="false" flipV="false" rot="0">
            <a:off x="1028700" y="2266282"/>
            <a:ext cx="6366390" cy="678395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564787" y="1806687"/>
            <a:ext cx="8466330" cy="5278479"/>
            <a:chOff x="0" y="0"/>
            <a:chExt cx="11288440" cy="70379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288432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/>
                  </a:solidFill>
                  <a:latin typeface="Poppins Bold"/>
                </a:rPr>
                <a:t>Vector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" y="3209558"/>
              <a:ext cx="11288436" cy="3828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ARRAY ҮҮСГЭХЭД ҮРГЭЛЖ УРТ НЬ ТОГТМОЛ БАЙДАГ БОЛ VECTOR НЬ ТОГТМОЛ БАЙХ АЛБАГҮЙ ӨӨРЧЛӨГДӨЖ БОЛОХ ХҮСНЭГТ ЮМ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83132" t="34123" r="6071" b="36678"/>
            <a:stretch>
              <a:fillRect/>
            </a:stretch>
          </p:blipFill>
          <p:spPr>
            <a:xfrm flipH="false" flipV="false" rot="0">
              <a:off x="61642" y="2014921"/>
              <a:ext cx="1421283" cy="326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384" y="3003050"/>
            <a:ext cx="9683286" cy="4280899"/>
            <a:chOff x="0" y="0"/>
            <a:chExt cx="12911048" cy="57078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/>
                  </a:solidFill>
                  <a:latin typeface="Poppins Bold"/>
                </a:rPr>
                <a:t>Алгоритм гэж юу вэ?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86697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69804"/>
                    </a:srgbClr>
                  </a:solidFill>
                  <a:latin typeface="Poppins Bold"/>
                </a:rPr>
                <a:t>Алгоритм гэж юу вэ?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82919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0000"/>
                    </a:srgbClr>
                  </a:solidFill>
                  <a:latin typeface="Poppins Bold"/>
                </a:rPr>
                <a:t>Алгоритм гэж юу вэ?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479141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9804"/>
                    </a:srgbClr>
                  </a:solidFill>
                  <a:latin typeface="Poppins Bold"/>
                </a:rPr>
                <a:t>Алгоритм гэж юу вэ?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973559" y="-340382"/>
            <a:ext cx="7654823" cy="10872689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1892422" y="3127654"/>
            <a:ext cx="5366878" cy="3936616"/>
            <a:chOff x="0" y="0"/>
            <a:chExt cx="7155837" cy="52488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7155837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FFFFFF"/>
                  </a:solidFill>
                  <a:latin typeface="Poppins Bold"/>
                </a:rPr>
                <a:t>ХИЙХ ҮЙЛДЭЛИЙН ЦУГЛУУЛГА?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57972"/>
              <a:ext cx="7155837" cy="299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FFFFFF"/>
                  </a:solidFill>
                  <a:latin typeface="Poppins Light"/>
                </a:rPr>
                <a:t>Алгоритм гэдэг нь тодорхой үр дүнд хүрэхийн тулд хийх үйлдэлийн цуглуулга юм.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5128197" y="9013251"/>
            <a:ext cx="1065962" cy="24504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5128197" y="1028700"/>
            <a:ext cx="1065962" cy="2450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51643"/>
            <a:ext cx="8314207" cy="5983714"/>
            <a:chOff x="0" y="0"/>
            <a:chExt cx="11085609" cy="79782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" y="-9525"/>
              <a:ext cx="1108560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FFFFFF"/>
                  </a:solidFill>
                  <a:latin typeface="Poppins Bold"/>
                </a:rPr>
                <a:t>Queue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75170"/>
              <a:ext cx="11085609" cy="460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ДАРААЛАЛ. ДОТОРОО ХОЁР САЛЖ АВЧ ҮЗЭГДДЭГ. НЭГ НЬ МОНГОЛ ДАРААЛАЛ НӨГӨӨ НЬ ГАДААД ДАРААЛАЛ</a:t>
              </a:r>
            </a:p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PRIORITY QUEUE</a:t>
              </a:r>
            </a:p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QUEUE</a:t>
              </a:r>
            </a:p>
          </p:txBody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3132" t="34123" r="6071" b="36678"/>
            <a:stretch>
              <a:fillRect/>
            </a:stretch>
          </p:blipFill>
          <p:spPr>
            <a:xfrm flipH="false" flipV="false" rot="0">
              <a:off x="0" y="2248280"/>
              <a:ext cx="1421283" cy="32673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836867" y="-534806"/>
            <a:ext cx="9066900" cy="11585141"/>
            <a:chOff x="0" y="0"/>
            <a:chExt cx="12089200" cy="15446855"/>
          </a:xfrm>
        </p:grpSpPr>
        <p:sp>
          <p:nvSpPr>
            <p:cNvPr name="TextBox 7" id="7"/>
            <p:cNvSpPr txBox="true"/>
            <p:nvPr/>
          </p:nvSpPr>
          <p:spPr>
            <a:xfrm rot="5400000">
              <a:off x="29988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9804"/>
                    </a:srgbClr>
                  </a:solidFill>
                  <a:latin typeface="Poppins Bold"/>
                </a:rPr>
                <a:t>QUEUE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5400000">
              <a:off x="536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34902"/>
                    </a:srgbClr>
                  </a:solidFill>
                  <a:latin typeface="Poppins Bold"/>
                </a:rPr>
                <a:t>QUEUE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5400000">
              <a:off x="-2994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19608"/>
                    </a:srgbClr>
                  </a:solidFill>
                  <a:latin typeface="Poppins Bold"/>
                </a:rPr>
                <a:t>QUEUE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5400000">
              <a:off x="-6042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706"/>
                    </a:srgbClr>
                  </a:solidFill>
                  <a:latin typeface="Poppins Bold"/>
                </a:rPr>
                <a:t>QUEUE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18333" t="0" r="18333" b="0"/>
          <a:stretch>
            <a:fillRect/>
          </a:stretch>
        </p:blipFill>
        <p:spPr>
          <a:xfrm flipH="false" flipV="false" rot="0">
            <a:off x="11424810" y="1484893"/>
            <a:ext cx="5891015" cy="68600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42837" y="-207025"/>
            <a:ext cx="181917" cy="10663524"/>
          </a:xfrm>
          <a:prstGeom prst="rect">
            <a:avLst/>
          </a:prstGeom>
          <a:solidFill>
            <a:srgbClr val="18272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8619" t="0" r="28619" b="0"/>
          <a:stretch>
            <a:fillRect/>
          </a:stretch>
        </p:blipFill>
        <p:spPr>
          <a:xfrm flipH="false" flipV="false" rot="0">
            <a:off x="10324754" y="-225788"/>
            <a:ext cx="8134788" cy="107010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373435" y="-397426"/>
            <a:ext cx="9417076" cy="3710658"/>
            <a:chOff x="0" y="0"/>
            <a:chExt cx="12556101" cy="49475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9804"/>
                    </a:srgbClr>
                  </a:solidFill>
                  <a:latin typeface="Poppins Bold"/>
                </a:rPr>
                <a:t>Buyer Persona in Focus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33256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34902"/>
                    </a:srgbClr>
                  </a:solidFill>
                  <a:latin typeface="Poppins Bold"/>
                </a:rPr>
                <a:t>Buyer Persona in Focus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76038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19608"/>
                    </a:srgbClr>
                  </a:solidFill>
                  <a:latin typeface="Poppins Bold"/>
                </a:rPr>
                <a:t>Buyer Persona in Focus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18819"/>
              <a:ext cx="1255610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182722">
                      <a:alpha val="4706"/>
                    </a:srgbClr>
                  </a:solidFill>
                  <a:latin typeface="Poppins Bold"/>
                </a:rPr>
                <a:t>Buyer Persona in Focus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963986"/>
            <a:ext cx="8181102" cy="4294314"/>
            <a:chOff x="0" y="0"/>
            <a:chExt cx="10908135" cy="572575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0908135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182722"/>
                  </a:solidFill>
                  <a:latin typeface="Poppins Bold"/>
                </a:rPr>
                <a:t>SET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10902"/>
              <a:ext cx="10908135" cy="451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Олонлог. Энэ нь математик олонлогтой төстэй санаатай. Дотороо мөн хоёр янз байдаг. Давхардал хадгалах олонлог давхардалгүй энгийн олонлог</a:t>
              </a:r>
            </a:p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multi set</a:t>
              </a:r>
            </a:p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set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69370" y="-311859"/>
            <a:ext cx="9613370" cy="10910719"/>
          </a:xfrm>
          <a:prstGeom prst="rect">
            <a:avLst/>
          </a:prstGeom>
          <a:solidFill>
            <a:srgbClr val="18272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36164" t="0" r="36164" b="0"/>
          <a:stretch>
            <a:fillRect/>
          </a:stretch>
        </p:blipFill>
        <p:spPr>
          <a:xfrm flipH="false" flipV="false" rot="0">
            <a:off x="7212496" y="-292592"/>
            <a:ext cx="4540948" cy="1087218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2729084" y="5432005"/>
            <a:ext cx="4530216" cy="3826295"/>
            <a:chOff x="0" y="0"/>
            <a:chExt cx="6040288" cy="51017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6040288" cy="2171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b="false" sz="3600" i="true" spc="179">
                  <a:solidFill>
                    <a:srgbClr val="182722"/>
                  </a:solidFill>
                  <a:latin typeface="Poppins Bold"/>
                </a:rPr>
                <a:t>ЭНГИЙН ДҮРСҮҮДЭЭР ДҮРСЛЭХ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872877"/>
              <a:ext cx="6014935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Эсвэл бидний энгийн хэлээр ярьдагтай адил гаргалгаа хийх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09824" y="1028700"/>
            <a:ext cx="6469746" cy="4153417"/>
            <a:chOff x="0" y="0"/>
            <a:chExt cx="8626328" cy="553789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62632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/>
                  </a:solidFill>
                  <a:latin typeface="Poppins Bold"/>
                </a:rPr>
                <a:t>Хэрхэн хийдэг вэ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30038"/>
              <a:ext cx="862632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Хэрхэн хийдэг вэ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869602"/>
              <a:ext cx="862632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Хэрхэн хийдэг вэ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309165"/>
              <a:ext cx="862632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Хэрхэн хийдэг вэ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83132" t="34123" r="6071" b="36678"/>
          <a:stretch>
            <a:fillRect/>
          </a:stretch>
        </p:blipFill>
        <p:spPr>
          <a:xfrm flipH="false" flipV="false" rot="0">
            <a:off x="1028700" y="9013251"/>
            <a:ext cx="1065962" cy="24504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83132" t="34123" r="6071" b="36678"/>
          <a:stretch>
            <a:fillRect/>
          </a:stretch>
        </p:blipFill>
        <p:spPr>
          <a:xfrm flipH="false" flipV="false" rot="0">
            <a:off x="16193338" y="1028700"/>
            <a:ext cx="1065962" cy="24504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8188136" y="1028700"/>
            <a:ext cx="4540948" cy="1407511"/>
            <a:chOff x="0" y="0"/>
            <a:chExt cx="1056051" cy="327333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056051" cy="327333"/>
            </a:xfrm>
            <a:custGeom>
              <a:avLst/>
              <a:gdLst/>
              <a:ahLst/>
              <a:cxnLst/>
              <a:rect r="r" b="b" t="t" l="l"/>
              <a:pathLst>
                <a:path h="327333" w="1056051">
                  <a:moveTo>
                    <a:pt x="0" y="0"/>
                  </a:moveTo>
                  <a:lnTo>
                    <a:pt x="1056051" y="0"/>
                  </a:lnTo>
                  <a:lnTo>
                    <a:pt x="1056051" y="327333"/>
                  </a:lnTo>
                  <a:lnTo>
                    <a:pt x="0" y="32733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481765" y="2777530"/>
            <a:ext cx="2753479" cy="1927435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5400000">
            <a:off x="10545788" y="4090470"/>
            <a:ext cx="2183296" cy="218329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500367" y="5636612"/>
            <a:ext cx="4045421" cy="127430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8188136" y="7738944"/>
            <a:ext cx="4045421" cy="1274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86692" y="-340382"/>
            <a:ext cx="5449079" cy="10967764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3269862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b="false" sz="3600" i="true" spc="179">
                <a:solidFill>
                  <a:srgbClr val="182722"/>
                </a:solidFill>
                <a:latin typeface="Poppins Bold"/>
              </a:rPr>
              <a:t>ИХЭНХ ҮЕД БИДНЭЭС АСУУЖ БАЙГАА ЗҮЙЛ ӨӨРӨӨ ХАРИУЛТ НЬ БАЙДАГ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3140" y="7885215"/>
            <a:ext cx="106340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 i="false" spc="330">
                <a:solidFill>
                  <a:srgbClr val="FFFFFF"/>
                </a:solidFill>
                <a:latin typeface="Poppins Light"/>
              </a:rPr>
              <a:t>АЛГОРИТМ ДЭЭР АСУУЛТ НЬ ҮРГЭЛЖ ХАРИУЛТЫН НЭГ ХЭСЭГ БАЙДАГ.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477132" y="2533650"/>
            <a:ext cx="10630048" cy="3048000"/>
            <a:chOff x="0" y="0"/>
            <a:chExt cx="14173398" cy="40640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417339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/>
                  </a:solidFill>
                  <a:latin typeface="Poppins Bold"/>
                </a:rPr>
                <a:t>QUESTION IS ANSWER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16000"/>
              <a:ext cx="1417339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QUESTION IS ANWSER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32000"/>
              <a:ext cx="1417339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QUESTION IS ANSWER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48000"/>
              <a:ext cx="1417339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QUESTION IS ANSWER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 flipH="false" flipV="false" rot="0">
            <a:off x="1028700" y="9013251"/>
            <a:ext cx="1065962" cy="245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30532" y="-283337"/>
            <a:ext cx="5791350" cy="10758599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-3269256" y="3307850"/>
            <a:ext cx="9683286" cy="3671299"/>
            <a:chOff x="0" y="0"/>
            <a:chExt cx="12911048" cy="48950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291104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/>
                  </a:solidFill>
                  <a:latin typeface="Poppins Bold"/>
                </a:rPr>
                <a:t>N хүртэлх анхны бүх тоог ол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93022"/>
              <a:ext cx="1291104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N хүртэлх анхны бүх тоог ол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586044"/>
              <a:ext cx="1291104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N хүртэлх анхны бүх тоог ол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879066"/>
              <a:ext cx="12911048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5000" i="true" spc="-50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N хүртэлх анхны бүх тоог ол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023180"/>
            <a:ext cx="8314207" cy="4240639"/>
            <a:chOff x="0" y="0"/>
            <a:chExt cx="11085609" cy="56541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" y="-9525"/>
              <a:ext cx="1108560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FFFFFF"/>
                  </a:solidFill>
                  <a:latin typeface="Poppins Bold"/>
                </a:rPr>
                <a:t>Divide and Conquer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75170"/>
              <a:ext cx="11085609" cy="2279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FFFFFF"/>
                  </a:solidFill>
                  <a:latin typeface="Poppins Light"/>
                </a:rPr>
                <a:t>БОДЛОГОО ДЭД БОДЛОГУУДАД ХУВААН БОДОЖ ТЭДГЭЭРИЙГ НЭГТЭГЭ</a:t>
              </a:r>
            </a:p>
          </p:txBody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3132" t="34123" r="6071" b="36678"/>
            <a:stretch>
              <a:fillRect/>
            </a:stretch>
          </p:blipFill>
          <p:spPr>
            <a:xfrm flipH="false" flipV="false" rot="0">
              <a:off x="0" y="2248280"/>
              <a:ext cx="1421283" cy="32673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836867" y="-534806"/>
            <a:ext cx="9066900" cy="11585141"/>
            <a:chOff x="0" y="0"/>
            <a:chExt cx="12089200" cy="15446855"/>
          </a:xfrm>
        </p:grpSpPr>
        <p:sp>
          <p:nvSpPr>
            <p:cNvPr name="TextBox 7" id="7"/>
            <p:cNvSpPr txBox="true"/>
            <p:nvPr/>
          </p:nvSpPr>
          <p:spPr>
            <a:xfrm rot="5400000">
              <a:off x="29988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9804"/>
                    </a:srgbClr>
                  </a:solidFill>
                  <a:latin typeface="Poppins Bold"/>
                </a:rPr>
                <a:t>БОД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5400000">
              <a:off x="53688" y="6042312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34902"/>
                    </a:srgbClr>
                  </a:solidFill>
                  <a:latin typeface="Poppins Bold"/>
                </a:rPr>
                <a:t>БОД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5400000">
              <a:off x="-2994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19608"/>
                    </a:srgbClr>
                  </a:solidFill>
                  <a:latin typeface="Poppins Bold"/>
                </a:rPr>
                <a:t>БОД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5400000">
              <a:off x="-6042312" y="6347018"/>
              <a:ext cx="15142148" cy="305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b="true" sz="15000" i="true" spc="-150">
                  <a:solidFill>
                    <a:srgbClr val="00E091">
                      <a:alpha val="4706"/>
                    </a:srgbClr>
                  </a:solidFill>
                  <a:latin typeface="Poppins Bold"/>
                </a:rPr>
                <a:t>БОД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662" y="-639339"/>
            <a:ext cx="18943607" cy="6210300"/>
            <a:chOff x="0" y="0"/>
            <a:chExt cx="25258143" cy="82804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82745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701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58038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402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32941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103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8235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8" id="8"/>
          <p:cNvSpPr/>
          <p:nvPr/>
        </p:nvSpPr>
        <p:spPr>
          <a:xfrm rot="0">
            <a:off x="1028700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9" id="9"/>
          <p:cNvSpPr/>
          <p:nvPr/>
        </p:nvSpPr>
        <p:spPr>
          <a:xfrm rot="0">
            <a:off x="6567467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0" id="10"/>
          <p:cNvSpPr/>
          <p:nvPr/>
        </p:nvSpPr>
        <p:spPr>
          <a:xfrm rot="0">
            <a:off x="6603608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1" id="11"/>
          <p:cNvSpPr/>
          <p:nvPr/>
        </p:nvSpPr>
        <p:spPr>
          <a:xfrm rot="0">
            <a:off x="12106233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2" id="12"/>
          <p:cNvSpPr/>
          <p:nvPr/>
        </p:nvSpPr>
        <p:spPr>
          <a:xfrm rot="0">
            <a:off x="12106233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39783" y="1550246"/>
            <a:ext cx="4130901" cy="2183907"/>
            <a:chOff x="0" y="0"/>
            <a:chExt cx="5507868" cy="291187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IMPLEMENTATION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77031"/>
              <a:ext cx="5507868" cy="193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Бидний алгоритм. си дээр бичдэг бүх бодлогуудын 90%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78550" y="1550246"/>
            <a:ext cx="4130901" cy="1688607"/>
            <a:chOff x="0" y="0"/>
            <a:chExt cx="5507868" cy="225147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STRINGS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77031"/>
              <a:ext cx="5507868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Тэмдэгт мөр дээр үйлдэл хийж боддог бодлого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617316" y="1550246"/>
            <a:ext cx="4130901" cy="3174507"/>
            <a:chOff x="0" y="0"/>
            <a:chExt cx="5507868" cy="423267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SORTING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77031"/>
              <a:ext cx="5507868" cy="3255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Сорт хийснээр бодогддог эсвэл сорт хийсний дараагаар бодогодоход дөхөм болдог бодлогууд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75925" y="5828977"/>
            <a:ext cx="4130901" cy="1688607"/>
            <a:chOff x="0" y="0"/>
            <a:chExt cx="5507868" cy="225147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SEARCH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77031"/>
              <a:ext cx="5507868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Тохиромжтой өгөгдлийг хайж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114691" y="5828977"/>
            <a:ext cx="4130901" cy="1688607"/>
            <a:chOff x="0" y="0"/>
            <a:chExt cx="5507868" cy="225147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GRAPH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77031"/>
              <a:ext cx="5507868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Програмчлалын гайхамжигт бодлогууд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653458" y="5828977"/>
            <a:ext cx="4130901" cy="2679207"/>
            <a:chOff x="0" y="0"/>
            <a:chExt cx="5507868" cy="357227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GREEDY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977031"/>
              <a:ext cx="5507868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Үр дүнд хүрэхдээ хамагийн ашигтай байдлаар хүрэх аргыг олдог бодлого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82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662" y="-639339"/>
            <a:ext cx="18943607" cy="6210300"/>
            <a:chOff x="0" y="0"/>
            <a:chExt cx="25258143" cy="82804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82745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701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58038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402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32941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10300"/>
              <a:ext cx="25258143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b="true" sz="10200" i="true" spc="-102">
                  <a:solidFill>
                    <a:srgbClr val="FFFFFF">
                      <a:alpha val="8235"/>
                    </a:srgbClr>
                  </a:solidFill>
                  <a:latin typeface="Poppins Bold"/>
                </a:rPr>
                <a:t>АЛГОРИТМ ТӨРЛҮҮД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8" id="8"/>
          <p:cNvSpPr/>
          <p:nvPr/>
        </p:nvSpPr>
        <p:spPr>
          <a:xfrm rot="0">
            <a:off x="1028700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9" id="9"/>
          <p:cNvSpPr/>
          <p:nvPr/>
        </p:nvSpPr>
        <p:spPr>
          <a:xfrm rot="0">
            <a:off x="6567467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0" id="10"/>
          <p:cNvSpPr/>
          <p:nvPr/>
        </p:nvSpPr>
        <p:spPr>
          <a:xfrm rot="0">
            <a:off x="6603608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1" id="11"/>
          <p:cNvSpPr/>
          <p:nvPr/>
        </p:nvSpPr>
        <p:spPr>
          <a:xfrm rot="0">
            <a:off x="12106233" y="1028700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sp>
        <p:nvSpPr>
          <p:cNvPr name="AutoShape 12" id="12"/>
          <p:cNvSpPr/>
          <p:nvPr/>
        </p:nvSpPr>
        <p:spPr>
          <a:xfrm rot="0">
            <a:off x="12106233" y="5338867"/>
            <a:ext cx="5153067" cy="3919433"/>
          </a:xfrm>
          <a:prstGeom prst="rect">
            <a:avLst/>
          </a:prstGeom>
          <a:solidFill>
            <a:srgbClr val="00E09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39783" y="1550246"/>
            <a:ext cx="4130901" cy="2764932"/>
            <a:chOff x="0" y="0"/>
            <a:chExt cx="5507868" cy="368657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5507868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DYNAMIC PROGRAMMING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51731"/>
              <a:ext cx="5507868" cy="193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Өмнөх үйлдэлээсээ хамаарж хариу нь өөрчлөгддөг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78550" y="1550246"/>
            <a:ext cx="4130901" cy="3260232"/>
            <a:chOff x="0" y="0"/>
            <a:chExt cx="5507868" cy="434697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5507868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CONSTRUCTIVE ALGORITHM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51731"/>
              <a:ext cx="5507868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Шинэхэн төрөл. Аливаа зүйлийн оршин тогтнолыг батлахдаа байгуулах аргаар батлах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617316" y="1550246"/>
            <a:ext cx="4130901" cy="3260232"/>
            <a:chOff x="0" y="0"/>
            <a:chExt cx="5507868" cy="434697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5507868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BIT MANIPULATION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751731"/>
              <a:ext cx="5507868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Бит эсвэл логик үйлдэлүүд дээр суурилан бодогддог бодлогууд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75925" y="5828977"/>
            <a:ext cx="4130901" cy="2679207"/>
            <a:chOff x="0" y="0"/>
            <a:chExt cx="5507868" cy="357227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RECURSION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77031"/>
              <a:ext cx="5507868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Рекурсив байдлаар буюу өөрөө өөрийгөө ахин дуудах байдлаар бодогддог бодлого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114691" y="5828977"/>
            <a:ext cx="4130901" cy="2679207"/>
            <a:chOff x="0" y="0"/>
            <a:chExt cx="5507868" cy="357227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GAME THEORY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77031"/>
              <a:ext cx="5507868" cy="2595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Аливаа тоглоомын хувьд ялалтад хүрэх хамагын зөв аргыг олох бодлого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653458" y="5828977"/>
            <a:ext cx="4130901" cy="3174507"/>
            <a:chOff x="0" y="0"/>
            <a:chExt cx="5507868" cy="423267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66675"/>
              <a:ext cx="550786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NP COMPLETE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977031"/>
              <a:ext cx="5507868" cy="3255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b="false" sz="2600" i="false" spc="26">
                  <a:solidFill>
                    <a:srgbClr val="182722"/>
                  </a:solidFill>
                  <a:latin typeface="Poppins Light"/>
                </a:rPr>
                <a:t>Би сайн мэдэхгүй илүү онол талдаа Turing Machine тай холбоо хамаарал өндөртэй бодлого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E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30532" y="-283337"/>
            <a:ext cx="5791350" cy="10758599"/>
          </a:xfrm>
          <a:prstGeom prst="rect">
            <a:avLst/>
          </a:prstGeom>
          <a:solidFill>
            <a:srgbClr val="182722"/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-2964456" y="3003050"/>
            <a:ext cx="9683286" cy="4280899"/>
            <a:chOff x="0" y="0"/>
            <a:chExt cx="12911048" cy="57078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/>
                  </a:solidFill>
                  <a:latin typeface="Poppins Bold"/>
                </a:rPr>
                <a:t>Dynamic Programming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86697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69804"/>
                    </a:srgbClr>
                  </a:solidFill>
                  <a:latin typeface="Poppins Bold"/>
                </a:rPr>
                <a:t>Dynamic Programming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982919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40000"/>
                    </a:srgbClr>
                  </a:solidFill>
                  <a:latin typeface="Poppins Bold"/>
                </a:rPr>
                <a:t>Dynamic Programming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479141"/>
              <a:ext cx="12911048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60">
                  <a:solidFill>
                    <a:srgbClr val="00E091">
                      <a:alpha val="9804"/>
                    </a:srgbClr>
                  </a:solidFill>
                  <a:latin typeface="Poppins Bold"/>
                </a:rPr>
                <a:t>Dynamic Programming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92155" y="1643734"/>
            <a:ext cx="10653055" cy="6904457"/>
            <a:chOff x="0" y="0"/>
            <a:chExt cx="14204074" cy="920594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4204074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FIBONACCI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8810"/>
              <a:ext cx="1420407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Fibonacci-ийн Дурын гишүүнийг олох алгоритм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594496"/>
              <a:ext cx="14204074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DICE PROBLEM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629981"/>
              <a:ext cx="14204074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N удаа шоог хаяхад M гэсэн нийлбэртэй байхаар хэдэн ялгаатай байдлаар буух боломжтой вэ?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941607"/>
              <a:ext cx="14204074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true" sz="3300" i="false" spc="330">
                  <a:solidFill>
                    <a:srgbClr val="182722"/>
                  </a:solidFill>
                  <a:latin typeface="Poppins Light"/>
                </a:rPr>
                <a:t>COIN CHANGE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977092"/>
              <a:ext cx="14204074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b="false" sz="3000" i="false" spc="30">
                  <a:solidFill>
                    <a:srgbClr val="182722"/>
                  </a:solidFill>
                  <a:latin typeface="Poppins Light"/>
                </a:rPr>
                <a:t>Банк N төрлийн мөнгөн дэвсгэрттэй ба чиний дансанд M төгрөг байгаа бол банк чамд мөнгийг чинь хэдэн ялгаатай янзаар гараж өгж болох вэ?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DADnD_s5JJo</dc:identifier>
  <dcterms:modified xsi:type="dcterms:W3CDTF">2011-08-01T06:04:30Z</dcterms:modified>
  <cp:revision>1</cp:revision>
  <dc:title>Let's Talk about algorithm</dc:title>
</cp:coreProperties>
</file>