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487" r:id="rId3"/>
    <p:sldId id="486" r:id="rId4"/>
    <p:sldId id="390" r:id="rId6"/>
    <p:sldId id="396" r:id="rId7"/>
    <p:sldId id="260" r:id="rId8"/>
    <p:sldId id="332" r:id="rId9"/>
    <p:sldId id="333" r:id="rId10"/>
    <p:sldId id="287" r:id="rId11"/>
    <p:sldId id="257" r:id="rId12"/>
    <p:sldId id="334" r:id="rId13"/>
    <p:sldId id="335" r:id="rId14"/>
    <p:sldId id="336" r:id="rId15"/>
    <p:sldId id="343" r:id="rId16"/>
    <p:sldId id="321" r:id="rId17"/>
    <p:sldId id="322" r:id="rId18"/>
    <p:sldId id="323" r:id="rId19"/>
    <p:sldId id="324" r:id="rId20"/>
    <p:sldId id="325" r:id="rId21"/>
    <p:sldId id="326" r:id="rId22"/>
    <p:sldId id="337" r:id="rId23"/>
    <p:sldId id="327" r:id="rId24"/>
    <p:sldId id="328" r:id="rId25"/>
    <p:sldId id="329" r:id="rId26"/>
    <p:sldId id="391" r:id="rId27"/>
    <p:sldId id="330" r:id="rId28"/>
    <p:sldId id="338" r:id="rId29"/>
    <p:sldId id="341" r:id="rId30"/>
    <p:sldId id="400" r:id="rId31"/>
    <p:sldId id="347" r:id="rId32"/>
    <p:sldId id="349" r:id="rId33"/>
    <p:sldId id="348" r:id="rId34"/>
    <p:sldId id="262" r:id="rId35"/>
    <p:sldId id="289" r:id="rId36"/>
    <p:sldId id="288" r:id="rId37"/>
    <p:sldId id="350" r:id="rId38"/>
    <p:sldId id="344" r:id="rId39"/>
    <p:sldId id="345" r:id="rId40"/>
    <p:sldId id="307" r:id="rId41"/>
    <p:sldId id="370" r:id="rId42"/>
    <p:sldId id="308" r:id="rId43"/>
    <p:sldId id="311" r:id="rId44"/>
    <p:sldId id="357" r:id="rId45"/>
    <p:sldId id="358" r:id="rId46"/>
    <p:sldId id="312" r:id="rId47"/>
    <p:sldId id="314" r:id="rId48"/>
    <p:sldId id="371" r:id="rId49"/>
    <p:sldId id="346" r:id="rId50"/>
    <p:sldId id="285" r:id="rId51"/>
    <p:sldId id="315" r:id="rId52"/>
    <p:sldId id="316" r:id="rId53"/>
    <p:sldId id="368" r:id="rId54"/>
    <p:sldId id="317" r:id="rId55"/>
    <p:sldId id="318" r:id="rId56"/>
    <p:sldId id="297" r:id="rId57"/>
    <p:sldId id="365" r:id="rId58"/>
    <p:sldId id="290" r:id="rId59"/>
    <p:sldId id="369" r:id="rId60"/>
    <p:sldId id="375" r:id="rId61"/>
    <p:sldId id="376" r:id="rId62"/>
    <p:sldId id="366" r:id="rId63"/>
    <p:sldId id="299" r:id="rId64"/>
    <p:sldId id="377" r:id="rId65"/>
    <p:sldId id="385" r:id="rId66"/>
    <p:sldId id="384" r:id="rId67"/>
    <p:sldId id="298" r:id="rId68"/>
    <p:sldId id="372" r:id="rId69"/>
    <p:sldId id="373" r:id="rId70"/>
    <p:sldId id="378" r:id="rId71"/>
    <p:sldId id="379" r:id="rId72"/>
    <p:sldId id="381" r:id="rId73"/>
    <p:sldId id="320" r:id="rId74"/>
    <p:sldId id="276" r:id="rId75"/>
    <p:sldId id="282" r:id="rId76"/>
    <p:sldId id="283" r:id="rId77"/>
    <p:sldId id="387" r:id="rId78"/>
    <p:sldId id="351" r:id="rId79"/>
    <p:sldId id="354" r:id="rId80"/>
    <p:sldId id="353" r:id="rId81"/>
    <p:sldId id="355" r:id="rId82"/>
    <p:sldId id="359" r:id="rId83"/>
    <p:sldId id="361" r:id="rId84"/>
    <p:sldId id="360" r:id="rId85"/>
    <p:sldId id="389" r:id="rId86"/>
    <p:sldId id="397" r:id="rId87"/>
    <p:sldId id="398" r:id="rId88"/>
    <p:sldId id="356" r:id="rId89"/>
    <p:sldId id="364" r:id="rId90"/>
    <p:sldId id="399" r:id="rId91"/>
    <p:sldId id="383" r:id="rId92"/>
    <p:sldId id="393" r:id="rId93"/>
    <p:sldId id="394" r:id="rId94"/>
    <p:sldId id="395" r:id="rId95"/>
    <p:sldId id="392" r:id="rId9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86"/>
    <p:restoredTop sz="94428"/>
  </p:normalViewPr>
  <p:slideViewPr>
    <p:cSldViewPr snapToGrid="0" snapToObjects="1">
      <p:cViewPr varScale="1">
        <p:scale>
          <a:sx n="70" d="100"/>
          <a:sy n="70" d="100"/>
        </p:scale>
        <p:origin x="16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tableStyles" Target="tableStyles.xml"/><Relationship Id="rId98" Type="http://schemas.openxmlformats.org/officeDocument/2006/relationships/viewProps" Target="viewProps.xml"/><Relationship Id="rId97" Type="http://schemas.openxmlformats.org/officeDocument/2006/relationships/presProps" Target="presProps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DF699-E8A4-1344-9447-07BF0B668A9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7EEC0-0C63-8947-A0E4-84015CF24BF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7EEC0-0C63-8947-A0E4-84015CF24BF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7EEC0-0C63-8947-A0E4-84015CF24BF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7EEC0-0C63-8947-A0E4-84015CF24BF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281-D9B3-234B-BD8F-320EE1C6C88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6A5B796-14E0-4148-9B88-1EA880AD590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281-D9B3-234B-BD8F-320EE1C6C88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6A5B796-14E0-4148-9B88-1EA880AD590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281-D9B3-234B-BD8F-320EE1C6C88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6A5B796-14E0-4148-9B88-1EA880AD5905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281-D9B3-234B-BD8F-320EE1C6C88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A5B796-14E0-4148-9B88-1EA880AD590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281-D9B3-234B-BD8F-320EE1C6C88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A5B796-14E0-4148-9B88-1EA880AD5905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281-D9B3-234B-BD8F-320EE1C6C88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A5B796-14E0-4148-9B88-1EA880AD590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281-D9B3-234B-BD8F-320EE1C6C88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B796-14E0-4148-9B88-1EA880AD590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281-D9B3-234B-BD8F-320EE1C6C88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B796-14E0-4148-9B88-1EA880AD590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281-D9B3-234B-BD8F-320EE1C6C88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B796-14E0-4148-9B88-1EA880AD590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281-D9B3-234B-BD8F-320EE1C6C88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6A5B796-14E0-4148-9B88-1EA880AD590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281-D9B3-234B-BD8F-320EE1C6C88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6A5B796-14E0-4148-9B88-1EA880AD590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281-D9B3-234B-BD8F-320EE1C6C88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6A5B796-14E0-4148-9B88-1EA880AD590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281-D9B3-234B-BD8F-320EE1C6C88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B796-14E0-4148-9B88-1EA880AD590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281-D9B3-234B-BD8F-320EE1C6C88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B796-14E0-4148-9B88-1EA880AD590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281-D9B3-234B-BD8F-320EE1C6C88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B796-14E0-4148-9B88-1EA880AD590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281-D9B3-234B-BD8F-320EE1C6C88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A5B796-14E0-4148-9B88-1EA880AD590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D7281-D9B3-234B-BD8F-320EE1C6C88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6A5B796-14E0-4148-9B88-1EA880AD590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0600" y="228600"/>
            <a:ext cx="8361045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8768" y="154379"/>
            <a:ext cx="2369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RDD</a:t>
            </a:r>
            <a:r>
              <a:rPr kumimoji="1" lang="zh-CN" altLang="en-US" sz="2400" dirty="0" smtClean="0"/>
              <a:t>的创建方式</a:t>
            </a:r>
            <a:endParaRPr kumimoji="1"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3158836" y="2055628"/>
            <a:ext cx="4690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dirty="0" smtClean="0"/>
              <a:t>1:</a:t>
            </a:r>
            <a:r>
              <a:rPr lang="zh-CN" altLang="en-US" dirty="0" smtClean="0"/>
              <a:t> </a:t>
            </a:r>
            <a:r>
              <a:rPr lang="zh-CN" altLang="zh-CN" dirty="0" smtClean="0"/>
              <a:t>从</a:t>
            </a:r>
            <a:r>
              <a:rPr lang="zh-CN" altLang="zh-CN" dirty="0"/>
              <a:t>一个稳定的存储系统中，比如</a:t>
            </a:r>
            <a:r>
              <a:rPr lang="en-US" altLang="zh-CN" dirty="0"/>
              <a:t>HDFS</a:t>
            </a:r>
            <a:r>
              <a:rPr lang="zh-CN" altLang="zh-CN" dirty="0" smtClean="0"/>
              <a:t>文件</a:t>
            </a:r>
            <a:endParaRPr lang="zh-CN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3158836" y="4089254"/>
            <a:ext cx="3773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dirty="0"/>
              <a:t>3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zh-CN" altLang="zh-CN" dirty="0" smtClean="0"/>
              <a:t>从</a:t>
            </a:r>
            <a:r>
              <a:rPr lang="zh-CN" altLang="zh-CN" dirty="0"/>
              <a:t>内存中已经存在的</a:t>
            </a:r>
            <a:r>
              <a:rPr lang="zh-CN" altLang="zh-CN"/>
              <a:t>序列</a:t>
            </a:r>
            <a:r>
              <a:rPr lang="zh-CN" altLang="zh-CN" smtClean="0"/>
              <a:t>列表中</a:t>
            </a:r>
            <a:endParaRPr lang="zh-CN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3158836" y="3072441"/>
            <a:ext cx="4406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zh-CN" altLang="zh-CN" dirty="0" smtClean="0"/>
              <a:t>从</a:t>
            </a:r>
            <a:r>
              <a:rPr lang="zh-CN" altLang="zh-CN" dirty="0"/>
              <a:t>一个存在的</a:t>
            </a:r>
            <a:r>
              <a:rPr lang="en-US" altLang="zh-CN" dirty="0"/>
              <a:t>RDD</a:t>
            </a:r>
            <a:r>
              <a:rPr lang="zh-CN" altLang="zh-CN" dirty="0"/>
              <a:t>上可以创建一个</a:t>
            </a:r>
            <a:r>
              <a:rPr lang="en-US" altLang="zh-CN" dirty="0"/>
              <a:t>RDD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8768" y="154379"/>
            <a:ext cx="5894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RDD</a:t>
            </a:r>
            <a:r>
              <a:rPr kumimoji="1" lang="zh-CN" altLang="en-US" sz="2400" dirty="0" smtClean="0"/>
              <a:t>的创建方式 </a:t>
            </a:r>
            <a:r>
              <a:rPr kumimoji="1" lang="en-US" altLang="zh-CN" sz="2400" dirty="0" smtClean="0"/>
              <a:t>-</a:t>
            </a:r>
            <a:r>
              <a:rPr kumimoji="1" lang="zh-CN" altLang="en-US" sz="2400" dirty="0" smtClean="0"/>
              <a:t> </a:t>
            </a:r>
            <a:r>
              <a:rPr lang="en-US" altLang="zh-CN" sz="2400" dirty="0" err="1"/>
              <a:t>ParallelCollectionRDD</a:t>
            </a:r>
            <a:endParaRPr kumimoji="1"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2576945" y="1460665"/>
            <a:ext cx="5636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val</a:t>
            </a:r>
            <a:r>
              <a:rPr lang="en-US" altLang="zh-CN" b="1" dirty="0"/>
              <a:t> </a:t>
            </a:r>
            <a:r>
              <a:rPr lang="en-US" altLang="zh-CN" dirty="0" err="1"/>
              <a:t>listRDD</a:t>
            </a:r>
            <a:r>
              <a:rPr lang="en-US" altLang="zh-CN" dirty="0"/>
              <a:t> = </a:t>
            </a:r>
            <a:r>
              <a:rPr lang="en-US" altLang="zh-CN" dirty="0" err="1"/>
              <a:t>sc.parallelize</a:t>
            </a:r>
            <a:r>
              <a:rPr lang="en-US" altLang="zh-CN" dirty="0"/>
              <a:t>[</a:t>
            </a:r>
            <a:r>
              <a:rPr lang="en-US" altLang="zh-CN" dirty="0" err="1"/>
              <a:t>Int</a:t>
            </a:r>
            <a:r>
              <a:rPr lang="en-US" altLang="zh-CN" dirty="0"/>
              <a:t>](</a:t>
            </a:r>
            <a:r>
              <a:rPr lang="en-US" altLang="zh-CN" dirty="0" err="1"/>
              <a:t>Seq</a:t>
            </a:r>
            <a:r>
              <a:rPr lang="en-US" altLang="zh-CN" dirty="0"/>
              <a:t>(1, 2, 3, </a:t>
            </a:r>
            <a:r>
              <a:rPr lang="en-US" altLang="zh-CN" dirty="0" smtClean="0"/>
              <a:t>3, 4), </a:t>
            </a:r>
            <a:r>
              <a:rPr lang="en-US" altLang="zh-CN" dirty="0"/>
              <a:t>2)</a:t>
            </a:r>
            <a:endParaRPr kumimoji="1"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080731" y="3097987"/>
          <a:ext cx="2502599" cy="444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897"/>
                <a:gridCol w="523012"/>
                <a:gridCol w="452206"/>
                <a:gridCol w="493242"/>
                <a:gridCol w="493242"/>
              </a:tblGrid>
              <a:tr h="44411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左大括号 7"/>
          <p:cNvSpPr/>
          <p:nvPr/>
        </p:nvSpPr>
        <p:spPr>
          <a:xfrm rot="16200000">
            <a:off x="4438136" y="3381230"/>
            <a:ext cx="220230" cy="736272"/>
          </a:xfrm>
          <a:prstGeom prst="leftBrace">
            <a:avLst>
              <a:gd name="adj1" fmla="val 8333"/>
              <a:gd name="adj2" fmla="val 512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左大括号 8"/>
          <p:cNvSpPr/>
          <p:nvPr/>
        </p:nvSpPr>
        <p:spPr>
          <a:xfrm rot="16200000">
            <a:off x="5726615" y="3256544"/>
            <a:ext cx="220230" cy="985643"/>
          </a:xfrm>
          <a:prstGeom prst="leftBrace">
            <a:avLst>
              <a:gd name="adj1" fmla="val 8333"/>
              <a:gd name="adj2" fmla="val 512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120741" y="395662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分区一</a:t>
            </a:r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452389" y="39566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分区二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102122" y="4740487"/>
            <a:ext cx="914400" cy="439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Nil</a:t>
            </a:r>
            <a:endParaRPr kumimoji="1" lang="en-US" altLang="zh-CN" dirty="0" smtClean="0"/>
          </a:p>
        </p:txBody>
      </p:sp>
      <p:sp>
        <p:nvSpPr>
          <p:cNvPr id="13" name="矩形 12"/>
          <p:cNvSpPr/>
          <p:nvPr/>
        </p:nvSpPr>
        <p:spPr>
          <a:xfrm>
            <a:off x="5433770" y="4754595"/>
            <a:ext cx="914400" cy="439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Nil</a:t>
            </a:r>
            <a:endParaRPr kumimoji="1" lang="en-US" altLang="zh-CN" smtClean="0"/>
          </a:p>
        </p:txBody>
      </p:sp>
      <p:cxnSp>
        <p:nvCxnSpPr>
          <p:cNvPr id="15" name="直线箭头连接符 14"/>
          <p:cNvCxnSpPr>
            <a:stCxn id="10" idx="2"/>
            <a:endCxn id="12" idx="0"/>
          </p:cNvCxnSpPr>
          <p:nvPr/>
        </p:nvCxnSpPr>
        <p:spPr>
          <a:xfrm flipH="1">
            <a:off x="4559322" y="4325961"/>
            <a:ext cx="1" cy="414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11" idx="2"/>
            <a:endCxn id="13" idx="0"/>
          </p:cNvCxnSpPr>
          <p:nvPr/>
        </p:nvCxnSpPr>
        <p:spPr>
          <a:xfrm flipH="1">
            <a:off x="5890970" y="4325960"/>
            <a:ext cx="1" cy="428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181072" y="478962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每一</a:t>
            </a:r>
            <a:r>
              <a:rPr kumimoji="1" lang="zh-CN" altLang="en-US" smtClean="0"/>
              <a:t>个分区数据所在的机器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  <p:bldP spid="12" grpId="0" animBg="1"/>
      <p:bldP spid="13" grpId="0" animBg="1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8768" y="154379"/>
            <a:ext cx="5894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RDD</a:t>
            </a:r>
            <a:r>
              <a:rPr kumimoji="1" lang="zh-CN" altLang="en-US" sz="2400" dirty="0" smtClean="0"/>
              <a:t>的创建方式 </a:t>
            </a:r>
            <a:r>
              <a:rPr kumimoji="1" lang="en-US" altLang="zh-CN" sz="2400" dirty="0" smtClean="0"/>
              <a:t>-</a:t>
            </a:r>
            <a:r>
              <a:rPr kumimoji="1" lang="zh-CN" altLang="en-US" sz="2400" dirty="0" smtClean="0"/>
              <a:t> </a:t>
            </a:r>
            <a:r>
              <a:rPr lang="en-US" altLang="zh-CN" sz="2400" dirty="0" err="1"/>
              <a:t>ParallelCollectionRDD</a:t>
            </a:r>
            <a:endParaRPr kumimoji="1"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186340" y="1659259"/>
            <a:ext cx="9175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/>
              <a:t>val</a:t>
            </a:r>
            <a:r>
              <a:rPr lang="en-US" altLang="zh-CN" sz="1600" b="1" dirty="0"/>
              <a:t> </a:t>
            </a:r>
            <a:r>
              <a:rPr lang="en-US" altLang="zh-CN" sz="1600" dirty="0" err="1"/>
              <a:t>makeRDDWithLocations</a:t>
            </a:r>
            <a:r>
              <a:rPr lang="en-US" altLang="zh-CN" sz="1600" dirty="0"/>
              <a:t> </a:t>
            </a:r>
            <a:endParaRPr lang="en-US" altLang="zh-CN" sz="1600" dirty="0" smtClean="0"/>
          </a:p>
          <a:p>
            <a:r>
              <a:rPr lang="en-US" altLang="zh-CN" sz="1600" dirty="0" smtClean="0"/>
              <a:t>= </a:t>
            </a:r>
            <a:r>
              <a:rPr lang="en-US" altLang="zh-CN" sz="1600" dirty="0" err="1"/>
              <a:t>sc.makeRDD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Seq</a:t>
            </a:r>
            <a:r>
              <a:rPr lang="en-US" altLang="zh-CN" sz="1600" dirty="0"/>
              <a:t>((</a:t>
            </a:r>
            <a:r>
              <a:rPr lang="en-US" altLang="zh-CN" sz="1600" dirty="0" err="1"/>
              <a:t>Seq</a:t>
            </a:r>
            <a:r>
              <a:rPr lang="en-US" altLang="zh-CN" sz="1600" dirty="0"/>
              <a:t>(1, 2), </a:t>
            </a:r>
            <a:r>
              <a:rPr lang="en-US" altLang="zh-CN" sz="1600" dirty="0" err="1"/>
              <a:t>Seq</a:t>
            </a:r>
            <a:r>
              <a:rPr lang="en-US" altLang="zh-CN" sz="1600" dirty="0" smtClean="0"/>
              <a:t>(</a:t>
            </a:r>
            <a:r>
              <a:rPr lang="en-US" altLang="zh-CN" sz="1600" b="1" dirty="0" smtClean="0"/>
              <a:t>"</a:t>
            </a:r>
            <a:r>
              <a:rPr lang="is-IS" altLang="zh-CN" sz="1600" b="1" dirty="0" smtClean="0"/>
              <a:t>172.26.232.93</a:t>
            </a:r>
            <a:r>
              <a:rPr lang="en-US" altLang="zh-CN" sz="1600" b="1" dirty="0" smtClean="0"/>
              <a:t>"</a:t>
            </a:r>
            <a:r>
              <a:rPr lang="en-US" altLang="zh-CN" sz="1600" dirty="0" smtClean="0"/>
              <a:t>)), 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Seq</a:t>
            </a:r>
            <a:r>
              <a:rPr lang="en-US" altLang="zh-CN" sz="1600" dirty="0"/>
              <a:t>(3, 3, 4), </a:t>
            </a:r>
            <a:r>
              <a:rPr lang="en-US" altLang="zh-CN" sz="1600" dirty="0" err="1"/>
              <a:t>Seq</a:t>
            </a:r>
            <a:r>
              <a:rPr lang="en-US" altLang="zh-CN" sz="1600" dirty="0" smtClean="0"/>
              <a:t>(</a:t>
            </a:r>
            <a:r>
              <a:rPr lang="en-US" altLang="zh-CN" sz="1600" b="1" dirty="0" smtClean="0"/>
              <a:t>”</a:t>
            </a:r>
            <a:r>
              <a:rPr lang="is-IS" altLang="zh-CN" sz="1600" b="1" dirty="0" smtClean="0"/>
              <a:t>172.26.232.93</a:t>
            </a:r>
            <a:r>
              <a:rPr lang="en-US" altLang="zh-CN" sz="1600" b="1" dirty="0" smtClean="0"/>
              <a:t>"</a:t>
            </a:r>
            <a:r>
              <a:rPr lang="en-US" altLang="zh-CN" sz="1600" dirty="0" smtClean="0"/>
              <a:t>))))</a:t>
            </a:r>
            <a:endParaRPr kumimoji="1" lang="zh-CN" altLang="en-US" sz="16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080731" y="3097987"/>
          <a:ext cx="2502599" cy="444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897"/>
                <a:gridCol w="523012"/>
                <a:gridCol w="452206"/>
                <a:gridCol w="493242"/>
                <a:gridCol w="493242"/>
              </a:tblGrid>
              <a:tr h="44411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左大括号 7"/>
          <p:cNvSpPr/>
          <p:nvPr/>
        </p:nvSpPr>
        <p:spPr>
          <a:xfrm rot="16200000">
            <a:off x="4438136" y="3381230"/>
            <a:ext cx="220230" cy="736272"/>
          </a:xfrm>
          <a:prstGeom prst="leftBrace">
            <a:avLst>
              <a:gd name="adj1" fmla="val 8333"/>
              <a:gd name="adj2" fmla="val 512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左大括号 8"/>
          <p:cNvSpPr/>
          <p:nvPr/>
        </p:nvSpPr>
        <p:spPr>
          <a:xfrm rot="16200000">
            <a:off x="5726615" y="3256544"/>
            <a:ext cx="220230" cy="985643"/>
          </a:xfrm>
          <a:prstGeom prst="leftBrace">
            <a:avLst>
              <a:gd name="adj1" fmla="val 8333"/>
              <a:gd name="adj2" fmla="val 512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120741" y="395662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分区一</a:t>
            </a:r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452389" y="39566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分区二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787417" y="4754594"/>
            <a:ext cx="1521667" cy="439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altLang="zh-CN" sz="1400" b="1" dirty="0"/>
              <a:t>172.26.232.93</a:t>
            </a:r>
            <a:endParaRPr kumimoji="1" lang="en-US" altLang="zh-CN" sz="1400" dirty="0" smtClean="0"/>
          </a:p>
        </p:txBody>
      </p:sp>
      <p:sp>
        <p:nvSpPr>
          <p:cNvPr id="13" name="矩形 12"/>
          <p:cNvSpPr/>
          <p:nvPr/>
        </p:nvSpPr>
        <p:spPr>
          <a:xfrm>
            <a:off x="5433770" y="4754595"/>
            <a:ext cx="1501420" cy="439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altLang="zh-CN" sz="1400" b="1"/>
              <a:t>172.26.232.93</a:t>
            </a:r>
            <a:endParaRPr kumimoji="1" lang="en-US" altLang="zh-CN" sz="1400" dirty="0" smtClean="0"/>
          </a:p>
        </p:txBody>
      </p:sp>
      <p:cxnSp>
        <p:nvCxnSpPr>
          <p:cNvPr id="15" name="直线箭头连接符 14"/>
          <p:cNvCxnSpPr>
            <a:stCxn id="10" idx="2"/>
            <a:endCxn id="12" idx="0"/>
          </p:cNvCxnSpPr>
          <p:nvPr/>
        </p:nvCxnSpPr>
        <p:spPr>
          <a:xfrm flipH="1">
            <a:off x="4548251" y="4325961"/>
            <a:ext cx="11072" cy="428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11" idx="2"/>
            <a:endCxn id="13" idx="0"/>
          </p:cNvCxnSpPr>
          <p:nvPr/>
        </p:nvCxnSpPr>
        <p:spPr>
          <a:xfrm>
            <a:off x="5890971" y="4325960"/>
            <a:ext cx="293509" cy="428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10386" y="4792453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每一</a:t>
            </a:r>
            <a:r>
              <a:rPr kumimoji="1" lang="zh-CN" altLang="en-US" smtClean="0"/>
              <a:t>个分区数据所在的机器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  <p:bldP spid="12" grpId="0" animBg="1"/>
      <p:bldP spid="13" grpId="0" animBg="1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图片 7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984" y="3903271"/>
            <a:ext cx="815852" cy="1043957"/>
          </a:xfrm>
          <a:prstGeom prst="rect">
            <a:avLst/>
          </a:prstGeom>
        </p:spPr>
      </p:pic>
      <p:pic>
        <p:nvPicPr>
          <p:cNvPr id="78" name="图片 7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7361" y="5300048"/>
            <a:ext cx="815852" cy="1043957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5259" y="3903270"/>
            <a:ext cx="815852" cy="1043957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5259" y="5300048"/>
            <a:ext cx="815852" cy="1043957"/>
          </a:xfrm>
          <a:prstGeom prst="rect">
            <a:avLst/>
          </a:prstGeom>
        </p:spPr>
      </p:pic>
      <p:sp>
        <p:nvSpPr>
          <p:cNvPr id="81" name="矩形 80"/>
          <p:cNvSpPr/>
          <p:nvPr/>
        </p:nvSpPr>
        <p:spPr>
          <a:xfrm>
            <a:off x="352824" y="3990007"/>
            <a:ext cx="1124770" cy="30204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h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ello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world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681199" y="3988195"/>
            <a:ext cx="1213149" cy="30566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>
                <a:solidFill>
                  <a:schemeClr val="tx1"/>
                </a:solidFill>
              </a:rPr>
              <a:t>w</a:t>
            </a:r>
            <a:r>
              <a:rPr kumimoji="1" lang="en-US" altLang="zh-CN" sz="1400" smtClean="0">
                <a:solidFill>
                  <a:schemeClr val="tx1"/>
                </a:solidFill>
              </a:rPr>
              <a:t>ord count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55938" y="5025661"/>
            <a:ext cx="1267276" cy="4281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c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ount word as example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737163" y="5300045"/>
            <a:ext cx="1133802" cy="4024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h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ello word count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7763" y="3903269"/>
            <a:ext cx="815852" cy="1043957"/>
          </a:xfrm>
          <a:prstGeom prst="rect">
            <a:avLst/>
          </a:prstGeom>
        </p:spPr>
      </p:pic>
      <p:pic>
        <p:nvPicPr>
          <p:cNvPr id="86" name="图片 8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37140" y="5300046"/>
            <a:ext cx="815852" cy="1043957"/>
          </a:xfrm>
          <a:prstGeom prst="rect">
            <a:avLst/>
          </a:prstGeom>
        </p:spPr>
      </p:pic>
      <p:pic>
        <p:nvPicPr>
          <p:cNvPr id="87" name="图片 8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45038" y="3903268"/>
            <a:ext cx="815852" cy="1043957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45038" y="5300046"/>
            <a:ext cx="815852" cy="1043957"/>
          </a:xfrm>
          <a:prstGeom prst="rect">
            <a:avLst/>
          </a:prstGeom>
        </p:spPr>
      </p:pic>
      <p:sp>
        <p:nvSpPr>
          <p:cNvPr id="89" name="矩形 88"/>
          <p:cNvSpPr/>
          <p:nvPr/>
        </p:nvSpPr>
        <p:spPr>
          <a:xfrm>
            <a:off x="3512342" y="3844547"/>
            <a:ext cx="771554" cy="37483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h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ello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 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world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4912327" y="3844547"/>
            <a:ext cx="827919" cy="374837"/>
          </a:xfrm>
          <a:prstGeom prst="rect">
            <a:avLst/>
          </a:prstGeom>
          <a:solidFill>
            <a:schemeClr val="accent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>
                <a:solidFill>
                  <a:schemeClr val="tx1"/>
                </a:solidFill>
              </a:rPr>
              <a:t>w</a:t>
            </a:r>
            <a:r>
              <a:rPr kumimoji="1" lang="en-US" altLang="zh-CN" sz="1400" smtClean="0">
                <a:solidFill>
                  <a:schemeClr val="tx1"/>
                </a:solidFill>
              </a:rPr>
              <a:t>ord </a:t>
            </a:r>
            <a:endParaRPr kumimoji="1" lang="en-US" altLang="zh-CN" sz="140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count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445093" y="4623056"/>
            <a:ext cx="1015684" cy="919679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c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ount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>
                <a:solidFill>
                  <a:schemeClr val="tx1"/>
                </a:solidFill>
              </a:rPr>
              <a:t>w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ord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>
                <a:solidFill>
                  <a:schemeClr val="tx1"/>
                </a:solidFill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s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example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4879749" y="4947223"/>
            <a:ext cx="780886" cy="595511"/>
          </a:xfrm>
          <a:prstGeom prst="rect">
            <a:avLst/>
          </a:prstGeom>
          <a:solidFill>
            <a:schemeClr val="accent6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h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ello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>
                <a:solidFill>
                  <a:schemeClr val="tx1"/>
                </a:solidFill>
              </a:rPr>
              <a:t>w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ord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count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93" name="图片 9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62046" y="3903268"/>
            <a:ext cx="815852" cy="1043957"/>
          </a:xfrm>
          <a:prstGeom prst="rect">
            <a:avLst/>
          </a:prstGeom>
        </p:spPr>
      </p:pic>
      <p:pic>
        <p:nvPicPr>
          <p:cNvPr id="94" name="图片 9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21423" y="5300045"/>
            <a:ext cx="815852" cy="1043957"/>
          </a:xfrm>
          <a:prstGeom prst="rect">
            <a:avLst/>
          </a:prstGeom>
        </p:spPr>
      </p:pic>
      <p:pic>
        <p:nvPicPr>
          <p:cNvPr id="95" name="图片 9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29321" y="3903267"/>
            <a:ext cx="815852" cy="1043957"/>
          </a:xfrm>
          <a:prstGeom prst="rect">
            <a:avLst/>
          </a:prstGeom>
        </p:spPr>
      </p:pic>
      <p:pic>
        <p:nvPicPr>
          <p:cNvPr id="96" name="图片 9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29321" y="5300045"/>
            <a:ext cx="815852" cy="1043957"/>
          </a:xfrm>
          <a:prstGeom prst="rect">
            <a:avLst/>
          </a:prstGeom>
        </p:spPr>
      </p:pic>
      <p:sp>
        <p:nvSpPr>
          <p:cNvPr id="97" name="矩形 96"/>
          <p:cNvSpPr/>
          <p:nvPr/>
        </p:nvSpPr>
        <p:spPr>
          <a:xfrm>
            <a:off x="6496624" y="3844546"/>
            <a:ext cx="934455" cy="48780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(hello,1)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 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(world,1)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7896611" y="3844545"/>
            <a:ext cx="948562" cy="487805"/>
          </a:xfrm>
          <a:prstGeom prst="rect">
            <a:avLst/>
          </a:prstGeom>
          <a:solidFill>
            <a:schemeClr val="accent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(word,1) 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(count,1)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6429376" y="4685171"/>
            <a:ext cx="1284941" cy="847096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(count, 1)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(word, 1)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(as, 1)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(example,1)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7942836" y="5070191"/>
            <a:ext cx="942582" cy="831318"/>
          </a:xfrm>
          <a:prstGeom prst="rect">
            <a:avLst/>
          </a:prstGeom>
          <a:solidFill>
            <a:schemeClr val="accent6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(hello,1)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(word,1)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(count,1)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1" name="右箭头 100"/>
          <p:cNvSpPr/>
          <p:nvPr/>
        </p:nvSpPr>
        <p:spPr>
          <a:xfrm>
            <a:off x="2904231" y="4851885"/>
            <a:ext cx="461474" cy="4846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102" name="右箭头 101"/>
          <p:cNvSpPr/>
          <p:nvPr/>
        </p:nvSpPr>
        <p:spPr>
          <a:xfrm>
            <a:off x="5882352" y="4940040"/>
            <a:ext cx="461474" cy="4846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/>
              </a:solidFill>
            </a:endParaRPr>
          </a:p>
        </p:txBody>
      </p:sp>
      <p:pic>
        <p:nvPicPr>
          <p:cNvPr id="103" name="图片 1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79171" y="3865999"/>
            <a:ext cx="815852" cy="1043957"/>
          </a:xfrm>
          <a:prstGeom prst="rect">
            <a:avLst/>
          </a:prstGeom>
        </p:spPr>
      </p:pic>
      <p:pic>
        <p:nvPicPr>
          <p:cNvPr id="104" name="图片 1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38548" y="5262776"/>
            <a:ext cx="815852" cy="1043957"/>
          </a:xfrm>
          <a:prstGeom prst="rect">
            <a:avLst/>
          </a:prstGeom>
        </p:spPr>
      </p:pic>
      <p:pic>
        <p:nvPicPr>
          <p:cNvPr id="105" name="图片 1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46446" y="3865998"/>
            <a:ext cx="815852" cy="1043957"/>
          </a:xfrm>
          <a:prstGeom prst="rect">
            <a:avLst/>
          </a:prstGeom>
        </p:spPr>
      </p:pic>
      <p:pic>
        <p:nvPicPr>
          <p:cNvPr id="106" name="图片 1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46446" y="5262776"/>
            <a:ext cx="815852" cy="1043957"/>
          </a:xfrm>
          <a:prstGeom prst="rect">
            <a:avLst/>
          </a:prstGeom>
        </p:spPr>
      </p:pic>
      <p:sp>
        <p:nvSpPr>
          <p:cNvPr id="107" name="矩形 106"/>
          <p:cNvSpPr/>
          <p:nvPr/>
        </p:nvSpPr>
        <p:spPr>
          <a:xfrm>
            <a:off x="9713750" y="3807276"/>
            <a:ext cx="937466" cy="41210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(hello,1)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 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(world,1)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11113736" y="3807276"/>
            <a:ext cx="927394" cy="44350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(word,1) 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(count,1)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9646501" y="4772984"/>
            <a:ext cx="1267059" cy="72201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(count, 1)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(word, 1)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(as, 1)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(example,1)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11191463" y="5570670"/>
            <a:ext cx="994186" cy="56690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(hello,1)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(word,1)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(count,1)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11" name="右箭头 110"/>
          <p:cNvSpPr/>
          <p:nvPr/>
        </p:nvSpPr>
        <p:spPr>
          <a:xfrm>
            <a:off x="9016497" y="4969200"/>
            <a:ext cx="461474" cy="4846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12" name="图片 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75987" y="567502"/>
            <a:ext cx="815852" cy="1043957"/>
          </a:xfrm>
          <a:prstGeom prst="rect">
            <a:avLst/>
          </a:prstGeom>
        </p:spPr>
      </p:pic>
      <p:pic>
        <p:nvPicPr>
          <p:cNvPr id="113" name="图片 1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35364" y="1964279"/>
            <a:ext cx="815852" cy="1043957"/>
          </a:xfrm>
          <a:prstGeom prst="rect">
            <a:avLst/>
          </a:prstGeom>
        </p:spPr>
      </p:pic>
      <p:pic>
        <p:nvPicPr>
          <p:cNvPr id="114" name="图片 1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43262" y="567501"/>
            <a:ext cx="815852" cy="1043957"/>
          </a:xfrm>
          <a:prstGeom prst="rect">
            <a:avLst/>
          </a:prstGeom>
        </p:spPr>
      </p:pic>
      <p:pic>
        <p:nvPicPr>
          <p:cNvPr id="115" name="图片 1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43262" y="1964279"/>
            <a:ext cx="815852" cy="1043957"/>
          </a:xfrm>
          <a:prstGeom prst="rect">
            <a:avLst/>
          </a:prstGeom>
        </p:spPr>
      </p:pic>
      <p:sp>
        <p:nvSpPr>
          <p:cNvPr id="116" name="矩形 115"/>
          <p:cNvSpPr/>
          <p:nvPr/>
        </p:nvSpPr>
        <p:spPr>
          <a:xfrm>
            <a:off x="10559924" y="214680"/>
            <a:ext cx="1215764" cy="6831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(as, 1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)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>
                <a:solidFill>
                  <a:schemeClr val="tx1"/>
                </a:solidFill>
              </a:rPr>
              <a:t>(count, 3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)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>
                <a:solidFill>
                  <a:schemeClr val="tx1"/>
                </a:solidFill>
              </a:rPr>
              <a:t>(example,1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)</a:t>
            </a:r>
            <a:endParaRPr kumimoji="1"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10724698" y="1709609"/>
            <a:ext cx="1050990" cy="7311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(hello,2)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(word,4)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(world, 1)</a:t>
            </a:r>
            <a:endParaRPr kumimoji="1" lang="en-US" altLang="zh-CN" sz="1400" dirty="0" smtClean="0">
              <a:solidFill>
                <a:schemeClr val="tx1"/>
              </a:solidFill>
            </a:endParaRPr>
          </a:p>
        </p:txBody>
      </p:sp>
      <p:sp>
        <p:nvSpPr>
          <p:cNvPr id="118" name="上箭头 117"/>
          <p:cNvSpPr/>
          <p:nvPr/>
        </p:nvSpPr>
        <p:spPr>
          <a:xfrm>
            <a:off x="10651216" y="3099963"/>
            <a:ext cx="484632" cy="511401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9" name="直线箭头连接符 118"/>
          <p:cNvCxnSpPr>
            <a:stCxn id="103" idx="3"/>
            <a:endCxn id="105" idx="1"/>
          </p:cNvCxnSpPr>
          <p:nvPr/>
        </p:nvCxnSpPr>
        <p:spPr>
          <a:xfrm flipV="1">
            <a:off x="10795023" y="4387977"/>
            <a:ext cx="4514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>
            <a:stCxn id="104" idx="3"/>
            <a:endCxn id="105" idx="1"/>
          </p:cNvCxnSpPr>
          <p:nvPr/>
        </p:nvCxnSpPr>
        <p:spPr>
          <a:xfrm flipV="1">
            <a:off x="10854400" y="4387977"/>
            <a:ext cx="392046" cy="1396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线箭头连接符 120"/>
          <p:cNvCxnSpPr>
            <a:stCxn id="103" idx="3"/>
            <a:endCxn id="106" idx="1"/>
          </p:cNvCxnSpPr>
          <p:nvPr/>
        </p:nvCxnSpPr>
        <p:spPr>
          <a:xfrm>
            <a:off x="10795023" y="4387978"/>
            <a:ext cx="451423" cy="1396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线箭头连接符 121"/>
          <p:cNvCxnSpPr>
            <a:stCxn id="104" idx="3"/>
            <a:endCxn id="106" idx="1"/>
          </p:cNvCxnSpPr>
          <p:nvPr/>
        </p:nvCxnSpPr>
        <p:spPr>
          <a:xfrm>
            <a:off x="10854400" y="5784755"/>
            <a:ext cx="392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线箭头连接符 122"/>
          <p:cNvCxnSpPr>
            <a:stCxn id="105" idx="2"/>
          </p:cNvCxnSpPr>
          <p:nvPr/>
        </p:nvCxnSpPr>
        <p:spPr>
          <a:xfrm>
            <a:off x="11654372" y="4909955"/>
            <a:ext cx="1" cy="43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线箭头连接符 123"/>
          <p:cNvCxnSpPr/>
          <p:nvPr/>
        </p:nvCxnSpPr>
        <p:spPr>
          <a:xfrm flipV="1">
            <a:off x="11859114" y="4820892"/>
            <a:ext cx="0" cy="519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9535240" y="3748556"/>
            <a:ext cx="2656760" cy="2654167"/>
          </a:xfrm>
          <a:prstGeom prst="rect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6" name="文本框 125"/>
          <p:cNvSpPr txBox="1"/>
          <p:nvPr/>
        </p:nvSpPr>
        <p:spPr>
          <a:xfrm>
            <a:off x="10480021" y="48618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>
                <a:solidFill>
                  <a:srgbClr val="FF0000"/>
                </a:solidFill>
              </a:rPr>
              <a:t>数据传输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02667" y="5728218"/>
            <a:ext cx="1204666" cy="41528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h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ello word count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421742" y="5655464"/>
            <a:ext cx="862153" cy="570116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h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ello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word</a:t>
            </a:r>
            <a:endParaRPr kumimoji="1" lang="en-US" altLang="zh-CN" sz="1400" dirty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count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6437448" y="5729802"/>
            <a:ext cx="993631" cy="584368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(hello, 1)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(word,1)</a:t>
            </a:r>
            <a:endParaRPr kumimoji="1" lang="en-US" altLang="zh-CN" sz="1400" dirty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(count,1)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9701486" y="5705063"/>
            <a:ext cx="1023212" cy="60166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(hello, 1)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(word,1)</a:t>
            </a:r>
            <a:endParaRPr kumimoji="1" lang="en-US" altLang="zh-CN" sz="1400" dirty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(count,1)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255938" y="3707354"/>
            <a:ext cx="2573559" cy="2695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152204" y="3281155"/>
            <a:ext cx="3292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>
                <a:solidFill>
                  <a:srgbClr val="FF0000"/>
                </a:solidFill>
              </a:rPr>
              <a:t>inputRdd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: </a:t>
            </a:r>
            <a:r>
              <a:rPr lang="en-US" altLang="zh-CN" sz="1400" b="1" dirty="0">
                <a:solidFill>
                  <a:srgbClr val="FF0000"/>
                </a:solidFill>
              </a:rPr>
              <a:t>RDD[(</a:t>
            </a:r>
            <a:r>
              <a:rPr lang="en-US" altLang="zh-CN" sz="1400" b="1" dirty="0" err="1">
                <a:solidFill>
                  <a:srgbClr val="FF0000"/>
                </a:solidFill>
              </a:rPr>
              <a:t>LongWritable</a:t>
            </a:r>
            <a:r>
              <a:rPr lang="en-US" altLang="zh-CN" sz="1400" b="1" dirty="0">
                <a:solidFill>
                  <a:srgbClr val="FF0000"/>
                </a:solidFill>
              </a:rPr>
              <a:t>, Text)]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3432060" y="3701661"/>
            <a:ext cx="2425229" cy="26423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3635632" y="3271906"/>
            <a:ext cx="1742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words: RDD[String]</a:t>
            </a:r>
            <a:endParaRPr kumimoji="1"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6343826" y="3652723"/>
            <a:ext cx="2607154" cy="275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6443868" y="3252960"/>
            <a:ext cx="2637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>
                <a:solidFill>
                  <a:srgbClr val="FF0000"/>
                </a:solidFill>
              </a:rPr>
              <a:t>wordCount</a:t>
            </a:r>
            <a:r>
              <a:rPr lang="en-US" altLang="zh-CN" sz="1400" b="1" dirty="0">
                <a:solidFill>
                  <a:srgbClr val="FF0000"/>
                </a:solidFill>
              </a:rPr>
              <a:t>: RDD[(String, </a:t>
            </a:r>
            <a:r>
              <a:rPr lang="en-US" altLang="zh-CN" sz="1400" b="1" dirty="0" err="1">
                <a:solidFill>
                  <a:srgbClr val="FF0000"/>
                </a:solidFill>
              </a:rPr>
              <a:t>Int</a:t>
            </a:r>
            <a:r>
              <a:rPr lang="en-US" altLang="zh-CN" sz="1400" b="1" dirty="0">
                <a:solidFill>
                  <a:srgbClr val="FF0000"/>
                </a:solidFill>
              </a:rPr>
              <a:t>)]</a:t>
            </a:r>
            <a:endParaRPr kumimoji="1"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9535240" y="144754"/>
            <a:ext cx="2505890" cy="2885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8" name="文本框 137"/>
          <p:cNvSpPr txBox="1"/>
          <p:nvPr/>
        </p:nvSpPr>
        <p:spPr>
          <a:xfrm>
            <a:off x="8304178" y="1770498"/>
            <a:ext cx="2255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counts: RDD[(String, </a:t>
            </a:r>
            <a:r>
              <a:rPr lang="en-US" altLang="zh-CN" sz="1400" b="1" dirty="0" err="1">
                <a:solidFill>
                  <a:srgbClr val="FF0000"/>
                </a:solidFill>
              </a:rPr>
              <a:t>Int</a:t>
            </a:r>
            <a:r>
              <a:rPr lang="en-US" altLang="zh-CN" sz="1400" b="1" dirty="0">
                <a:solidFill>
                  <a:srgbClr val="FF0000"/>
                </a:solidFill>
              </a:rPr>
              <a:t>)]</a:t>
            </a:r>
            <a:endParaRPr kumimoji="1"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3480888" y="6532936"/>
            <a:ext cx="647607" cy="31105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smtClean="0">
                <a:solidFill>
                  <a:schemeClr val="tx1"/>
                </a:solidFill>
              </a:rPr>
              <a:t>task1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196426" y="6554876"/>
            <a:ext cx="3315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每一种颜色属于同一个</a:t>
            </a:r>
            <a:r>
              <a:rPr kumimoji="1" lang="en-US" altLang="zh-CN" sz="1400" dirty="0" smtClean="0"/>
              <a:t>task</a:t>
            </a:r>
            <a:r>
              <a:rPr kumimoji="1" lang="zh-CN" altLang="en-US" sz="1400" dirty="0" smtClean="0"/>
              <a:t>，其序号：</a:t>
            </a:r>
            <a:endParaRPr kumimoji="1" lang="zh-CN" altLang="en-US" sz="1400" dirty="0"/>
          </a:p>
        </p:txBody>
      </p:sp>
      <p:sp>
        <p:nvSpPr>
          <p:cNvPr id="141" name="矩形 140"/>
          <p:cNvSpPr/>
          <p:nvPr/>
        </p:nvSpPr>
        <p:spPr>
          <a:xfrm>
            <a:off x="4171570" y="6532936"/>
            <a:ext cx="670907" cy="3110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smtClean="0">
                <a:solidFill>
                  <a:schemeClr val="tx1"/>
                </a:solidFill>
              </a:rPr>
              <a:t>task2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4867329" y="6554869"/>
            <a:ext cx="623116" cy="2839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smtClean="0">
                <a:solidFill>
                  <a:schemeClr val="tx1"/>
                </a:solidFill>
              </a:rPr>
              <a:t>task3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5565118" y="6553332"/>
            <a:ext cx="634468" cy="28390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smtClean="0">
                <a:solidFill>
                  <a:schemeClr val="tx1"/>
                </a:solidFill>
              </a:rPr>
              <a:t>task4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6272128" y="6564715"/>
            <a:ext cx="691435" cy="28390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smtClean="0">
                <a:solidFill>
                  <a:schemeClr val="tx1"/>
                </a:solidFill>
              </a:rPr>
              <a:t>task5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6981269" y="6564715"/>
            <a:ext cx="627128" cy="2839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smtClean="0">
                <a:solidFill>
                  <a:schemeClr val="tx1"/>
                </a:solidFill>
              </a:rPr>
              <a:t>task6</a:t>
            </a:r>
            <a:endParaRPr kumimoji="1"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7647403" y="6567932"/>
            <a:ext cx="628946" cy="28770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smtClean="0">
                <a:solidFill>
                  <a:schemeClr val="tx1"/>
                </a:solidFill>
              </a:rPr>
              <a:t>task7</a:t>
            </a:r>
            <a:endParaRPr kumimoji="1" lang="en-US" altLang="zh-CN" sz="1400" dirty="0" smtClean="0">
              <a:solidFill>
                <a:schemeClr val="tx1"/>
              </a:solidFill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688768" y="154379"/>
            <a:ext cx="2906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RDD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Dependency</a:t>
            </a:r>
            <a:endParaRPr kumimoji="1" lang="zh-CN" altLang="en-US" sz="2400" dirty="0"/>
          </a:p>
        </p:txBody>
      </p:sp>
      <p:sp>
        <p:nvSpPr>
          <p:cNvPr id="6" name="右弧形箭头 5"/>
          <p:cNvSpPr/>
          <p:nvPr/>
        </p:nvSpPr>
        <p:spPr>
          <a:xfrm rot="5400000">
            <a:off x="2814658" y="1555199"/>
            <a:ext cx="818984" cy="229193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974401" y="18613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依赖</a:t>
            </a:r>
            <a:endParaRPr kumimoji="1" lang="zh-CN" altLang="en-US"/>
          </a:p>
        </p:txBody>
      </p:sp>
      <p:sp>
        <p:nvSpPr>
          <p:cNvPr id="149" name="右弧形箭头 148"/>
          <p:cNvSpPr/>
          <p:nvPr/>
        </p:nvSpPr>
        <p:spPr>
          <a:xfrm rot="5400000">
            <a:off x="5668438" y="1575522"/>
            <a:ext cx="818984" cy="229193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50" name="文本框 149"/>
          <p:cNvSpPr txBox="1"/>
          <p:nvPr/>
        </p:nvSpPr>
        <p:spPr>
          <a:xfrm>
            <a:off x="5828181" y="18816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依赖</a:t>
            </a:r>
            <a:endParaRPr kumimoji="1" lang="zh-CN" altLang="en-US"/>
          </a:p>
        </p:txBody>
      </p:sp>
      <p:sp>
        <p:nvSpPr>
          <p:cNvPr id="151" name="右弧形箭头 150"/>
          <p:cNvSpPr/>
          <p:nvPr/>
        </p:nvSpPr>
        <p:spPr>
          <a:xfrm rot="2200469">
            <a:off x="7218976" y="1022958"/>
            <a:ext cx="1097423" cy="218877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 rot="18400469">
            <a:off x="6782764" y="1103673"/>
            <a:ext cx="810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依赖</a:t>
            </a:r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829497" y="296751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map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627557" y="2993084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flatMap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843965" y="2441302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reduceByKey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49" grpId="0" animBg="1"/>
      <p:bldP spid="150" grpId="0"/>
      <p:bldP spid="151" grpId="0" animBg="1"/>
      <p:bldP spid="15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8768" y="154379"/>
            <a:ext cx="2906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RDD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Dependency</a:t>
            </a:r>
            <a:endParaRPr kumimoji="1" lang="zh-CN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1680437" y="4641028"/>
            <a:ext cx="895597" cy="13181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780388" y="4759782"/>
            <a:ext cx="712519" cy="178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780388" y="5056668"/>
            <a:ext cx="712519" cy="178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780388" y="5353554"/>
            <a:ext cx="712519" cy="178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780388" y="5650440"/>
            <a:ext cx="712519" cy="178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020370" y="4641028"/>
            <a:ext cx="895597" cy="13181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120321" y="4759782"/>
            <a:ext cx="712519" cy="178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120321" y="5056668"/>
            <a:ext cx="712519" cy="178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120321" y="5353554"/>
            <a:ext cx="712519" cy="178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120321" y="5650440"/>
            <a:ext cx="712519" cy="178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" name="直线箭头连接符 24"/>
          <p:cNvCxnSpPr>
            <a:stCxn id="18" idx="3"/>
            <a:endCxn id="23" idx="1"/>
          </p:cNvCxnSpPr>
          <p:nvPr/>
        </p:nvCxnSpPr>
        <p:spPr>
          <a:xfrm>
            <a:off x="2492907" y="4848848"/>
            <a:ext cx="627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stCxn id="19" idx="3"/>
            <a:endCxn id="24" idx="1"/>
          </p:cNvCxnSpPr>
          <p:nvPr/>
        </p:nvCxnSpPr>
        <p:spPr>
          <a:xfrm>
            <a:off x="2492907" y="5145734"/>
            <a:ext cx="627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>
            <a:stCxn id="20" idx="3"/>
            <a:endCxn id="25" idx="1"/>
          </p:cNvCxnSpPr>
          <p:nvPr/>
        </p:nvCxnSpPr>
        <p:spPr>
          <a:xfrm>
            <a:off x="2492907" y="5442620"/>
            <a:ext cx="627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21" idx="3"/>
            <a:endCxn id="26" idx="1"/>
          </p:cNvCxnSpPr>
          <p:nvPr/>
        </p:nvCxnSpPr>
        <p:spPr>
          <a:xfrm>
            <a:off x="2492907" y="5739506"/>
            <a:ext cx="627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2128235" y="4163622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</a:t>
            </a:r>
            <a:r>
              <a:rPr kumimoji="1" lang="en-US" altLang="zh-CN" dirty="0" smtClean="0"/>
              <a:t>ap, filter</a:t>
            </a:r>
            <a:r>
              <a:rPr kumimoji="1" lang="en-US" altLang="zh-CN" dirty="0" smtClean="0"/>
              <a:t>…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589529" y="3712370"/>
            <a:ext cx="291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OneToOneDependency</a:t>
            </a:r>
            <a:endParaRPr kumimoji="1"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4909457" y="4537117"/>
            <a:ext cx="895597" cy="6858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5009408" y="4704871"/>
            <a:ext cx="712519" cy="178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000019" y="5012135"/>
            <a:ext cx="712519" cy="178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5009408" y="5353554"/>
            <a:ext cx="712519" cy="178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5009408" y="5650440"/>
            <a:ext cx="712519" cy="178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6249390" y="4475972"/>
            <a:ext cx="895597" cy="14832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6336157" y="4701895"/>
            <a:ext cx="712519" cy="178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6358730" y="5025486"/>
            <a:ext cx="712519" cy="178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349341" y="5353554"/>
            <a:ext cx="712519" cy="178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349341" y="5650440"/>
            <a:ext cx="712519" cy="178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0" name="直线箭头连接符 39"/>
          <p:cNvCxnSpPr>
            <a:stCxn id="31" idx="3"/>
            <a:endCxn id="36" idx="1"/>
          </p:cNvCxnSpPr>
          <p:nvPr/>
        </p:nvCxnSpPr>
        <p:spPr>
          <a:xfrm flipV="1">
            <a:off x="5721927" y="4790961"/>
            <a:ext cx="614230" cy="2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>
            <a:endCxn id="37" idx="1"/>
          </p:cNvCxnSpPr>
          <p:nvPr/>
        </p:nvCxnSpPr>
        <p:spPr>
          <a:xfrm>
            <a:off x="5721927" y="5114552"/>
            <a:ext cx="636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/>
          <p:nvPr/>
        </p:nvCxnSpPr>
        <p:spPr>
          <a:xfrm>
            <a:off x="5721927" y="5442620"/>
            <a:ext cx="627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/>
          <p:nvPr/>
        </p:nvCxnSpPr>
        <p:spPr>
          <a:xfrm>
            <a:off x="5721927" y="5739506"/>
            <a:ext cx="627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4927766" y="5285243"/>
            <a:ext cx="895597" cy="6858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5462649" y="4106639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union</a:t>
            </a:r>
            <a:endParaRPr kumimoji="1"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4873820" y="3721562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RangeDependency</a:t>
            </a:r>
            <a:endParaRPr kumimoji="1"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8406918" y="4534142"/>
            <a:ext cx="895597" cy="13181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8506869" y="4652896"/>
            <a:ext cx="712519" cy="178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506869" y="4949782"/>
            <a:ext cx="712519" cy="178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8506869" y="5246668"/>
            <a:ext cx="712519" cy="178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8506869" y="5543554"/>
            <a:ext cx="712519" cy="178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9746851" y="4534142"/>
            <a:ext cx="895597" cy="13181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9838389" y="4893386"/>
            <a:ext cx="712519" cy="178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9838389" y="5320889"/>
            <a:ext cx="712519" cy="178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7" name="直线箭头连接符 56"/>
          <p:cNvCxnSpPr/>
          <p:nvPr/>
        </p:nvCxnSpPr>
        <p:spPr>
          <a:xfrm flipV="1">
            <a:off x="9219388" y="5409955"/>
            <a:ext cx="619001" cy="222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/>
          <p:nvPr/>
        </p:nvCxnSpPr>
        <p:spPr>
          <a:xfrm>
            <a:off x="9219388" y="5335734"/>
            <a:ext cx="619001" cy="74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/>
          <p:nvPr/>
        </p:nvCxnSpPr>
        <p:spPr>
          <a:xfrm>
            <a:off x="9219388" y="5038848"/>
            <a:ext cx="619001" cy="371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/>
          <p:cNvCxnSpPr/>
          <p:nvPr/>
        </p:nvCxnSpPr>
        <p:spPr>
          <a:xfrm>
            <a:off x="9219388" y="4741962"/>
            <a:ext cx="619001" cy="667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/>
          <p:cNvCxnSpPr/>
          <p:nvPr/>
        </p:nvCxnSpPr>
        <p:spPr>
          <a:xfrm>
            <a:off x="9219388" y="4741962"/>
            <a:ext cx="619001" cy="240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/>
          <p:cNvCxnSpPr/>
          <p:nvPr/>
        </p:nvCxnSpPr>
        <p:spPr>
          <a:xfrm flipV="1">
            <a:off x="9219388" y="4982452"/>
            <a:ext cx="619001" cy="56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/>
          <p:nvPr/>
        </p:nvCxnSpPr>
        <p:spPr>
          <a:xfrm flipV="1">
            <a:off x="9219388" y="4982452"/>
            <a:ext cx="619001" cy="353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/>
          <p:nvPr/>
        </p:nvCxnSpPr>
        <p:spPr>
          <a:xfrm flipV="1">
            <a:off x="9219388" y="4982452"/>
            <a:ext cx="619001" cy="650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8675333" y="4068590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reduceByKey</a:t>
            </a:r>
            <a:r>
              <a:rPr kumimoji="1" lang="zh-CN" altLang="en-US" dirty="0" smtClean="0"/>
              <a:t>等</a:t>
            </a:r>
            <a:endParaRPr kumimoji="1" lang="zh-CN" altLang="en-US" dirty="0"/>
          </a:p>
        </p:txBody>
      </p:sp>
      <p:sp>
        <p:nvSpPr>
          <p:cNvPr id="66" name="文本框 65"/>
          <p:cNvSpPr txBox="1"/>
          <p:nvPr/>
        </p:nvSpPr>
        <p:spPr>
          <a:xfrm>
            <a:off x="8406918" y="3731368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ShuffleDependency</a:t>
            </a:r>
            <a:endParaRPr kumimoji="1"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1738941" y="6064002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RDD1</a:t>
            </a:r>
            <a:endParaRPr kumimoji="1"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>
            <a:off x="3078874" y="6064002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RDD2</a:t>
            </a:r>
            <a:endParaRPr kumimoji="1"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4930317" y="6069929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RDD1</a:t>
            </a:r>
            <a:endParaRPr kumimoji="1" lang="zh-CN" altLang="en-US" dirty="0"/>
          </a:p>
        </p:txBody>
      </p:sp>
      <p:sp>
        <p:nvSpPr>
          <p:cNvPr id="76" name="文本框 75"/>
          <p:cNvSpPr txBox="1"/>
          <p:nvPr/>
        </p:nvSpPr>
        <p:spPr>
          <a:xfrm>
            <a:off x="6270250" y="6069929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RDD3</a:t>
            </a:r>
            <a:endParaRPr kumimoji="1" lang="zh-CN" altLang="en-US" dirty="0"/>
          </a:p>
        </p:txBody>
      </p:sp>
      <p:sp>
        <p:nvSpPr>
          <p:cNvPr id="77" name="文本框 76"/>
          <p:cNvSpPr txBox="1"/>
          <p:nvPr/>
        </p:nvSpPr>
        <p:spPr>
          <a:xfrm>
            <a:off x="8506869" y="5971677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RDD1</a:t>
            </a:r>
            <a:endParaRPr kumimoji="1" lang="zh-CN" altLang="en-US" dirty="0"/>
          </a:p>
        </p:txBody>
      </p:sp>
      <p:sp>
        <p:nvSpPr>
          <p:cNvPr id="78" name="文本框 77"/>
          <p:cNvSpPr txBox="1"/>
          <p:nvPr/>
        </p:nvSpPr>
        <p:spPr>
          <a:xfrm>
            <a:off x="9846802" y="5971677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RDD2</a:t>
            </a:r>
            <a:endParaRPr kumimoji="1" lang="zh-CN" altLang="en-US" dirty="0"/>
          </a:p>
        </p:txBody>
      </p:sp>
      <p:sp>
        <p:nvSpPr>
          <p:cNvPr id="71" name="文本框 70"/>
          <p:cNvSpPr txBox="1"/>
          <p:nvPr/>
        </p:nvSpPr>
        <p:spPr>
          <a:xfrm>
            <a:off x="4213997" y="4690752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RDD2</a:t>
            </a:r>
            <a:endParaRPr kumimoji="1" lang="zh-CN" altLang="en-US" dirty="0"/>
          </a:p>
        </p:txBody>
      </p:sp>
      <p:sp>
        <p:nvSpPr>
          <p:cNvPr id="79" name="文本框 78"/>
          <p:cNvSpPr txBox="1"/>
          <p:nvPr/>
        </p:nvSpPr>
        <p:spPr>
          <a:xfrm>
            <a:off x="1969747" y="1507125"/>
            <a:ext cx="6024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/>
              <a:t>窄依赖： 父亲</a:t>
            </a:r>
            <a:r>
              <a:rPr kumimoji="1" lang="en-US" altLang="zh-CN" sz="1600" dirty="0" smtClean="0"/>
              <a:t>RDD</a:t>
            </a:r>
            <a:r>
              <a:rPr kumimoji="1" lang="zh-CN" altLang="en-US" sz="1600" dirty="0" smtClean="0"/>
              <a:t>的一个分区数据只能被子</a:t>
            </a:r>
            <a:r>
              <a:rPr kumimoji="1" lang="en-US" altLang="zh-CN" sz="1600" dirty="0" smtClean="0"/>
              <a:t>RDD</a:t>
            </a:r>
            <a:r>
              <a:rPr kumimoji="1" lang="zh-CN" altLang="en-US" sz="1600" dirty="0" smtClean="0"/>
              <a:t>的一个分区消费</a:t>
            </a:r>
            <a:endParaRPr kumimoji="1" lang="zh-CN" altLang="en-US" sz="1600" dirty="0"/>
          </a:p>
        </p:txBody>
      </p:sp>
      <p:sp>
        <p:nvSpPr>
          <p:cNvPr id="80" name="文本框 79"/>
          <p:cNvSpPr txBox="1"/>
          <p:nvPr/>
        </p:nvSpPr>
        <p:spPr>
          <a:xfrm>
            <a:off x="1969747" y="2857704"/>
            <a:ext cx="5968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/>
              <a:t>宽依赖：父亲</a:t>
            </a:r>
            <a:r>
              <a:rPr kumimoji="1" lang="en-US" altLang="zh-CN" sz="1600" dirty="0" smtClean="0"/>
              <a:t>RDD</a:t>
            </a:r>
            <a:r>
              <a:rPr kumimoji="1" lang="zh-CN" altLang="en-US" sz="1600" dirty="0" smtClean="0"/>
              <a:t>的一个分区的数据同时被子</a:t>
            </a:r>
            <a:r>
              <a:rPr kumimoji="1" lang="en-US" altLang="zh-CN" sz="1600" dirty="0" smtClean="0"/>
              <a:t>RDD</a:t>
            </a:r>
            <a:r>
              <a:rPr kumimoji="1" lang="zh-CN" altLang="en-US" sz="1600" dirty="0" smtClean="0"/>
              <a:t>多个分区消费</a:t>
            </a:r>
            <a:endParaRPr kumimoji="1" lang="zh-CN" altLang="en-US" sz="1600" dirty="0"/>
          </a:p>
        </p:txBody>
      </p:sp>
      <p:sp>
        <p:nvSpPr>
          <p:cNvPr id="82" name="文本框 81"/>
          <p:cNvSpPr txBox="1"/>
          <p:nvPr/>
        </p:nvSpPr>
        <p:spPr>
          <a:xfrm>
            <a:off x="9219388" y="292356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什么时候会发生呢？</a:t>
            </a:r>
            <a:endParaRPr kumimoji="1" lang="zh-CN" altLang="en-US" dirty="0"/>
          </a:p>
        </p:txBody>
      </p:sp>
      <p:cxnSp>
        <p:nvCxnSpPr>
          <p:cNvPr id="83" name="直线箭头连接符 82"/>
          <p:cNvCxnSpPr>
            <a:stCxn id="5" idx="2"/>
          </p:cNvCxnSpPr>
          <p:nvPr/>
        </p:nvCxnSpPr>
        <p:spPr>
          <a:xfrm>
            <a:off x="6011157" y="2341593"/>
            <a:ext cx="3208231" cy="751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204138" y="1972261"/>
            <a:ext cx="56140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但是</a:t>
            </a:r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的一个子分区</a:t>
            </a:r>
            <a:r>
              <a:rPr kumimoji="1" lang="zh-CN" altLang="en-US" dirty="0"/>
              <a:t>可以</a:t>
            </a:r>
            <a:r>
              <a:rPr kumimoji="1" lang="zh-CN" altLang="en-US" dirty="0" smtClean="0"/>
              <a:t>对应父亲</a:t>
            </a:r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的多个分区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9" grpId="0"/>
      <p:bldP spid="2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4" grpId="0" animBg="1"/>
      <p:bldP spid="45" grpId="0"/>
      <p:bldP spid="48" grpId="0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65" grpId="0"/>
      <p:bldP spid="66" grpId="0"/>
      <p:bldP spid="73" grpId="0"/>
      <p:bldP spid="74" grpId="0"/>
      <p:bldP spid="75" grpId="0"/>
      <p:bldP spid="76" grpId="0"/>
      <p:bldP spid="77" grpId="0"/>
      <p:bldP spid="78" grpId="0"/>
      <p:bldP spid="71" grpId="0"/>
      <p:bldP spid="79" grpId="0"/>
      <p:bldP spid="80" grpId="0"/>
      <p:bldP spid="82" grpId="0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8768" y="154379"/>
            <a:ext cx="2906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RDD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Dependency</a:t>
            </a:r>
            <a:endParaRPr kumimoji="1" lang="zh-CN" altLang="en-US" sz="2400" dirty="0"/>
          </a:p>
        </p:txBody>
      </p:sp>
      <p:sp>
        <p:nvSpPr>
          <p:cNvPr id="71" name="矩形 70"/>
          <p:cNvSpPr/>
          <p:nvPr/>
        </p:nvSpPr>
        <p:spPr>
          <a:xfrm>
            <a:off x="2012922" y="2327791"/>
            <a:ext cx="895597" cy="12469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2112873" y="3007673"/>
            <a:ext cx="712519" cy="178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2112873" y="3304559"/>
            <a:ext cx="712519" cy="178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2112873" y="3705356"/>
            <a:ext cx="712519" cy="178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2112873" y="4002242"/>
            <a:ext cx="712519" cy="178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3352855" y="2992830"/>
            <a:ext cx="895597" cy="13181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3452806" y="3111584"/>
            <a:ext cx="712519" cy="178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3452806" y="3408470"/>
            <a:ext cx="712519" cy="178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3452806" y="3705356"/>
            <a:ext cx="712519" cy="178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3452806" y="4002242"/>
            <a:ext cx="712519" cy="178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2" name="直线箭头连接符 81"/>
          <p:cNvCxnSpPr/>
          <p:nvPr/>
        </p:nvCxnSpPr>
        <p:spPr>
          <a:xfrm>
            <a:off x="2825392" y="2525235"/>
            <a:ext cx="627414" cy="675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/>
          <p:cNvCxnSpPr/>
          <p:nvPr/>
        </p:nvCxnSpPr>
        <p:spPr>
          <a:xfrm>
            <a:off x="2825392" y="2822121"/>
            <a:ext cx="627414" cy="675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箭头连接符 83"/>
          <p:cNvCxnSpPr/>
          <p:nvPr/>
        </p:nvCxnSpPr>
        <p:spPr>
          <a:xfrm>
            <a:off x="2825392" y="3111584"/>
            <a:ext cx="627414" cy="682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/>
          <p:cNvCxnSpPr/>
          <p:nvPr/>
        </p:nvCxnSpPr>
        <p:spPr>
          <a:xfrm>
            <a:off x="2825392" y="3393625"/>
            <a:ext cx="627414" cy="697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2031231" y="3637045"/>
            <a:ext cx="895597" cy="12617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2112873" y="2436169"/>
            <a:ext cx="712519" cy="178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2112873" y="2733055"/>
            <a:ext cx="712519" cy="178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2112873" y="4290221"/>
            <a:ext cx="712519" cy="178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2112873" y="4587107"/>
            <a:ext cx="712519" cy="178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1" name="直线箭头连接符 90"/>
          <p:cNvCxnSpPr/>
          <p:nvPr/>
        </p:nvCxnSpPr>
        <p:spPr>
          <a:xfrm flipV="1">
            <a:off x="2825392" y="3185805"/>
            <a:ext cx="627414" cy="608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91"/>
          <p:cNvCxnSpPr/>
          <p:nvPr/>
        </p:nvCxnSpPr>
        <p:spPr>
          <a:xfrm flipV="1">
            <a:off x="2825392" y="3497536"/>
            <a:ext cx="627414" cy="593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线箭头连接符 92"/>
          <p:cNvCxnSpPr/>
          <p:nvPr/>
        </p:nvCxnSpPr>
        <p:spPr>
          <a:xfrm flipV="1">
            <a:off x="2825392" y="3775137"/>
            <a:ext cx="627414" cy="60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93"/>
          <p:cNvCxnSpPr/>
          <p:nvPr/>
        </p:nvCxnSpPr>
        <p:spPr>
          <a:xfrm flipV="1">
            <a:off x="2825392" y="4091308"/>
            <a:ext cx="627414" cy="584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/>
          <p:cNvSpPr txBox="1"/>
          <p:nvPr/>
        </p:nvSpPr>
        <p:spPr>
          <a:xfrm>
            <a:off x="1824359" y="1935608"/>
            <a:ext cx="3056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Join with </a:t>
            </a:r>
            <a:r>
              <a:rPr kumimoji="1" lang="en-US" altLang="zh-CN" smtClean="0"/>
              <a:t>inputs co-partitioned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34384" y="2816473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RDD1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154930" y="4156612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RDD2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634400" y="3527220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RDD3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978131" y="5987509"/>
            <a:ext cx="2903359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RDD3 = RDD1.join(RDD2)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00072" y="5313588"/>
            <a:ext cx="363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的</a:t>
            </a:r>
            <a:r>
              <a:rPr kumimoji="1" lang="en-US" altLang="zh-CN" dirty="0" err="1" smtClean="0"/>
              <a:t>partitioner</a:t>
            </a:r>
            <a:r>
              <a:rPr kumimoji="1" lang="zh-CN" altLang="en-US" dirty="0" smtClean="0"/>
              <a:t>都是一样的</a:t>
            </a:r>
            <a:endParaRPr kumimoji="1" lang="zh-CN" altLang="en-US" dirty="0"/>
          </a:p>
        </p:txBody>
      </p:sp>
      <p:sp>
        <p:nvSpPr>
          <p:cNvPr id="96" name="矩形 95"/>
          <p:cNvSpPr/>
          <p:nvPr/>
        </p:nvSpPr>
        <p:spPr>
          <a:xfrm>
            <a:off x="7240188" y="2327791"/>
            <a:ext cx="895597" cy="12469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矩形 96"/>
          <p:cNvSpPr/>
          <p:nvPr/>
        </p:nvSpPr>
        <p:spPr>
          <a:xfrm>
            <a:off x="7340139" y="3007673"/>
            <a:ext cx="712519" cy="178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7340139" y="3304559"/>
            <a:ext cx="712519" cy="178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7340139" y="3705356"/>
            <a:ext cx="712519" cy="178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矩形 99"/>
          <p:cNvSpPr/>
          <p:nvPr/>
        </p:nvSpPr>
        <p:spPr>
          <a:xfrm>
            <a:off x="7340139" y="4002242"/>
            <a:ext cx="712519" cy="178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矩形 100"/>
          <p:cNvSpPr/>
          <p:nvPr/>
        </p:nvSpPr>
        <p:spPr>
          <a:xfrm>
            <a:off x="8580121" y="2992830"/>
            <a:ext cx="895597" cy="13181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8680072" y="3111584"/>
            <a:ext cx="712519" cy="178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3" name="矩形 102"/>
          <p:cNvSpPr/>
          <p:nvPr/>
        </p:nvSpPr>
        <p:spPr>
          <a:xfrm>
            <a:off x="8680072" y="3408470"/>
            <a:ext cx="712519" cy="178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4" name="矩形 103"/>
          <p:cNvSpPr/>
          <p:nvPr/>
        </p:nvSpPr>
        <p:spPr>
          <a:xfrm>
            <a:off x="8680072" y="3705356"/>
            <a:ext cx="712519" cy="178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8680072" y="4002242"/>
            <a:ext cx="712519" cy="178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6" name="直线箭头连接符 105"/>
          <p:cNvCxnSpPr/>
          <p:nvPr/>
        </p:nvCxnSpPr>
        <p:spPr>
          <a:xfrm>
            <a:off x="8052658" y="2525235"/>
            <a:ext cx="627414" cy="675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箭头连接符 106"/>
          <p:cNvCxnSpPr/>
          <p:nvPr/>
        </p:nvCxnSpPr>
        <p:spPr>
          <a:xfrm>
            <a:off x="8052658" y="2822121"/>
            <a:ext cx="627414" cy="675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箭头连接符 107"/>
          <p:cNvCxnSpPr/>
          <p:nvPr/>
        </p:nvCxnSpPr>
        <p:spPr>
          <a:xfrm>
            <a:off x="8052658" y="3111584"/>
            <a:ext cx="627414" cy="682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/>
          <p:cNvCxnSpPr/>
          <p:nvPr/>
        </p:nvCxnSpPr>
        <p:spPr>
          <a:xfrm>
            <a:off x="8052658" y="3393625"/>
            <a:ext cx="627414" cy="697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7258497" y="3637045"/>
            <a:ext cx="895597" cy="12617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7340139" y="2436169"/>
            <a:ext cx="712519" cy="178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2" name="矩形 111"/>
          <p:cNvSpPr/>
          <p:nvPr/>
        </p:nvSpPr>
        <p:spPr>
          <a:xfrm>
            <a:off x="7340139" y="2733055"/>
            <a:ext cx="712519" cy="178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3" name="矩形 112"/>
          <p:cNvSpPr/>
          <p:nvPr/>
        </p:nvSpPr>
        <p:spPr>
          <a:xfrm>
            <a:off x="7340139" y="4290221"/>
            <a:ext cx="712519" cy="178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4" name="矩形 113"/>
          <p:cNvSpPr/>
          <p:nvPr/>
        </p:nvSpPr>
        <p:spPr>
          <a:xfrm>
            <a:off x="7340139" y="4587107"/>
            <a:ext cx="712519" cy="178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5" name="直线箭头连接符 114"/>
          <p:cNvCxnSpPr/>
          <p:nvPr/>
        </p:nvCxnSpPr>
        <p:spPr>
          <a:xfrm flipV="1">
            <a:off x="8052658" y="3185805"/>
            <a:ext cx="627414" cy="608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线箭头连接符 115"/>
          <p:cNvCxnSpPr/>
          <p:nvPr/>
        </p:nvCxnSpPr>
        <p:spPr>
          <a:xfrm flipV="1">
            <a:off x="8052658" y="3497536"/>
            <a:ext cx="627414" cy="593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线箭头连接符 116"/>
          <p:cNvCxnSpPr/>
          <p:nvPr/>
        </p:nvCxnSpPr>
        <p:spPr>
          <a:xfrm flipV="1">
            <a:off x="8052658" y="3775137"/>
            <a:ext cx="627414" cy="60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线箭头连接符 117"/>
          <p:cNvCxnSpPr/>
          <p:nvPr/>
        </p:nvCxnSpPr>
        <p:spPr>
          <a:xfrm flipV="1">
            <a:off x="8052658" y="4091308"/>
            <a:ext cx="627414" cy="584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/>
          <p:cNvSpPr txBox="1"/>
          <p:nvPr/>
        </p:nvSpPr>
        <p:spPr>
          <a:xfrm>
            <a:off x="7051625" y="1935608"/>
            <a:ext cx="354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Join with inputs no-partitioned</a:t>
            </a:r>
            <a:endParaRPr kumimoji="1" lang="zh-CN" altLang="en-US" dirty="0"/>
          </a:p>
        </p:txBody>
      </p:sp>
      <p:sp>
        <p:nvSpPr>
          <p:cNvPr id="120" name="文本框 119"/>
          <p:cNvSpPr txBox="1"/>
          <p:nvPr/>
        </p:nvSpPr>
        <p:spPr>
          <a:xfrm>
            <a:off x="6361650" y="2816473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RDD1</a:t>
            </a:r>
            <a:endParaRPr kumimoji="1" lang="zh-CN" altLang="en-US" dirty="0"/>
          </a:p>
        </p:txBody>
      </p:sp>
      <p:sp>
        <p:nvSpPr>
          <p:cNvPr id="121" name="文本框 120"/>
          <p:cNvSpPr txBox="1"/>
          <p:nvPr/>
        </p:nvSpPr>
        <p:spPr>
          <a:xfrm>
            <a:off x="6382196" y="4156612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RDD2</a:t>
            </a:r>
            <a:endParaRPr kumimoji="1" lang="zh-CN" altLang="en-US" dirty="0"/>
          </a:p>
        </p:txBody>
      </p:sp>
      <p:sp>
        <p:nvSpPr>
          <p:cNvPr id="122" name="文本框 121"/>
          <p:cNvSpPr txBox="1"/>
          <p:nvPr/>
        </p:nvSpPr>
        <p:spPr>
          <a:xfrm>
            <a:off x="9861666" y="3527220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RDD3</a:t>
            </a:r>
            <a:endParaRPr kumimoji="1" lang="zh-CN" altLang="en-US" dirty="0"/>
          </a:p>
        </p:txBody>
      </p:sp>
      <p:cxnSp>
        <p:nvCxnSpPr>
          <p:cNvPr id="10" name="直线箭头连接符 9"/>
          <p:cNvCxnSpPr>
            <a:stCxn id="111" idx="3"/>
            <a:endCxn id="103" idx="1"/>
          </p:cNvCxnSpPr>
          <p:nvPr/>
        </p:nvCxnSpPr>
        <p:spPr>
          <a:xfrm>
            <a:off x="8052658" y="2525235"/>
            <a:ext cx="627414" cy="972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线箭头连接符 122"/>
          <p:cNvCxnSpPr>
            <a:stCxn id="111" idx="3"/>
            <a:endCxn id="104" idx="1"/>
          </p:cNvCxnSpPr>
          <p:nvPr/>
        </p:nvCxnSpPr>
        <p:spPr>
          <a:xfrm>
            <a:off x="8052658" y="2525235"/>
            <a:ext cx="627414" cy="1269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线箭头连接符 123"/>
          <p:cNvCxnSpPr>
            <a:stCxn id="111" idx="3"/>
            <a:endCxn id="105" idx="1"/>
          </p:cNvCxnSpPr>
          <p:nvPr/>
        </p:nvCxnSpPr>
        <p:spPr>
          <a:xfrm>
            <a:off x="8052658" y="2525235"/>
            <a:ext cx="627414" cy="1566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线箭头连接符 124"/>
          <p:cNvCxnSpPr>
            <a:stCxn id="112" idx="3"/>
          </p:cNvCxnSpPr>
          <p:nvPr/>
        </p:nvCxnSpPr>
        <p:spPr>
          <a:xfrm>
            <a:off x="8052658" y="2822121"/>
            <a:ext cx="599806" cy="398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线箭头连接符 125"/>
          <p:cNvCxnSpPr>
            <a:stCxn id="112" idx="3"/>
            <a:endCxn id="104" idx="1"/>
          </p:cNvCxnSpPr>
          <p:nvPr/>
        </p:nvCxnSpPr>
        <p:spPr>
          <a:xfrm>
            <a:off x="8052658" y="2822121"/>
            <a:ext cx="627414" cy="972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线箭头连接符 129"/>
          <p:cNvCxnSpPr>
            <a:stCxn id="112" idx="3"/>
            <a:endCxn id="105" idx="1"/>
          </p:cNvCxnSpPr>
          <p:nvPr/>
        </p:nvCxnSpPr>
        <p:spPr>
          <a:xfrm>
            <a:off x="8052658" y="2822121"/>
            <a:ext cx="627414" cy="1269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线箭头连接符 132"/>
          <p:cNvCxnSpPr>
            <a:stCxn id="97" idx="3"/>
            <a:endCxn id="102" idx="1"/>
          </p:cNvCxnSpPr>
          <p:nvPr/>
        </p:nvCxnSpPr>
        <p:spPr>
          <a:xfrm>
            <a:off x="8052658" y="3096739"/>
            <a:ext cx="627414" cy="103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线箭头连接符 135"/>
          <p:cNvCxnSpPr>
            <a:endCxn id="103" idx="1"/>
          </p:cNvCxnSpPr>
          <p:nvPr/>
        </p:nvCxnSpPr>
        <p:spPr>
          <a:xfrm>
            <a:off x="8052658" y="3116024"/>
            <a:ext cx="627414" cy="381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线箭头连接符 138"/>
          <p:cNvCxnSpPr>
            <a:stCxn id="97" idx="3"/>
            <a:endCxn id="105" idx="1"/>
          </p:cNvCxnSpPr>
          <p:nvPr/>
        </p:nvCxnSpPr>
        <p:spPr>
          <a:xfrm>
            <a:off x="8052658" y="3096739"/>
            <a:ext cx="627414" cy="994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线箭头连接符 141"/>
          <p:cNvCxnSpPr>
            <a:stCxn id="98" idx="3"/>
            <a:endCxn id="102" idx="1"/>
          </p:cNvCxnSpPr>
          <p:nvPr/>
        </p:nvCxnSpPr>
        <p:spPr>
          <a:xfrm flipV="1">
            <a:off x="8052658" y="3200650"/>
            <a:ext cx="627414" cy="192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线箭头连接符 144"/>
          <p:cNvCxnSpPr>
            <a:stCxn id="98" idx="3"/>
            <a:endCxn id="103" idx="1"/>
          </p:cNvCxnSpPr>
          <p:nvPr/>
        </p:nvCxnSpPr>
        <p:spPr>
          <a:xfrm>
            <a:off x="8052658" y="3393625"/>
            <a:ext cx="627414" cy="103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线箭头连接符 147"/>
          <p:cNvCxnSpPr>
            <a:stCxn id="98" idx="3"/>
            <a:endCxn id="104" idx="1"/>
          </p:cNvCxnSpPr>
          <p:nvPr/>
        </p:nvCxnSpPr>
        <p:spPr>
          <a:xfrm>
            <a:off x="8052658" y="3393625"/>
            <a:ext cx="627414" cy="400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线箭头连接符 150"/>
          <p:cNvCxnSpPr>
            <a:stCxn id="99" idx="3"/>
            <a:endCxn id="103" idx="1"/>
          </p:cNvCxnSpPr>
          <p:nvPr/>
        </p:nvCxnSpPr>
        <p:spPr>
          <a:xfrm flipV="1">
            <a:off x="8052658" y="3497536"/>
            <a:ext cx="627414" cy="296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线箭头连接符 153"/>
          <p:cNvCxnSpPr>
            <a:stCxn id="99" idx="3"/>
            <a:endCxn id="104" idx="1"/>
          </p:cNvCxnSpPr>
          <p:nvPr/>
        </p:nvCxnSpPr>
        <p:spPr>
          <a:xfrm>
            <a:off x="8052658" y="3794422"/>
            <a:ext cx="627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线箭头连接符 156"/>
          <p:cNvCxnSpPr>
            <a:stCxn id="99" idx="3"/>
            <a:endCxn id="105" idx="1"/>
          </p:cNvCxnSpPr>
          <p:nvPr/>
        </p:nvCxnSpPr>
        <p:spPr>
          <a:xfrm>
            <a:off x="8052658" y="3794422"/>
            <a:ext cx="627414" cy="296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线箭头连接符 159"/>
          <p:cNvCxnSpPr>
            <a:stCxn id="100" idx="3"/>
            <a:endCxn id="102" idx="1"/>
          </p:cNvCxnSpPr>
          <p:nvPr/>
        </p:nvCxnSpPr>
        <p:spPr>
          <a:xfrm flipV="1">
            <a:off x="8052658" y="3200650"/>
            <a:ext cx="627414" cy="890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线箭头连接符 162"/>
          <p:cNvCxnSpPr>
            <a:stCxn id="100" idx="3"/>
            <a:endCxn id="104" idx="1"/>
          </p:cNvCxnSpPr>
          <p:nvPr/>
        </p:nvCxnSpPr>
        <p:spPr>
          <a:xfrm flipV="1">
            <a:off x="8052658" y="3794422"/>
            <a:ext cx="627414" cy="296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线箭头连接符 165"/>
          <p:cNvCxnSpPr>
            <a:stCxn id="100" idx="3"/>
            <a:endCxn id="105" idx="1"/>
          </p:cNvCxnSpPr>
          <p:nvPr/>
        </p:nvCxnSpPr>
        <p:spPr>
          <a:xfrm>
            <a:off x="8052658" y="4091308"/>
            <a:ext cx="627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线箭头连接符 168"/>
          <p:cNvCxnSpPr>
            <a:endCxn id="102" idx="1"/>
          </p:cNvCxnSpPr>
          <p:nvPr/>
        </p:nvCxnSpPr>
        <p:spPr>
          <a:xfrm flipV="1">
            <a:off x="8052658" y="3200650"/>
            <a:ext cx="627414" cy="1178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线箭头连接符 171"/>
          <p:cNvCxnSpPr>
            <a:stCxn id="113" idx="3"/>
            <a:endCxn id="103" idx="1"/>
          </p:cNvCxnSpPr>
          <p:nvPr/>
        </p:nvCxnSpPr>
        <p:spPr>
          <a:xfrm flipV="1">
            <a:off x="8052658" y="3497536"/>
            <a:ext cx="627414" cy="881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线箭头连接符 174"/>
          <p:cNvCxnSpPr>
            <a:stCxn id="113" idx="3"/>
            <a:endCxn id="105" idx="1"/>
          </p:cNvCxnSpPr>
          <p:nvPr/>
        </p:nvCxnSpPr>
        <p:spPr>
          <a:xfrm flipV="1">
            <a:off x="8052658" y="4091308"/>
            <a:ext cx="627414" cy="287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线箭头连接符 177"/>
          <p:cNvCxnSpPr>
            <a:stCxn id="114" idx="3"/>
            <a:endCxn id="102" idx="1"/>
          </p:cNvCxnSpPr>
          <p:nvPr/>
        </p:nvCxnSpPr>
        <p:spPr>
          <a:xfrm flipV="1">
            <a:off x="8052658" y="3200650"/>
            <a:ext cx="627414" cy="1475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线箭头连接符 180"/>
          <p:cNvCxnSpPr>
            <a:stCxn id="114" idx="3"/>
            <a:endCxn id="103" idx="1"/>
          </p:cNvCxnSpPr>
          <p:nvPr/>
        </p:nvCxnSpPr>
        <p:spPr>
          <a:xfrm flipV="1">
            <a:off x="8052658" y="3497536"/>
            <a:ext cx="627414" cy="1178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线箭头连接符 183"/>
          <p:cNvCxnSpPr>
            <a:stCxn id="114" idx="3"/>
            <a:endCxn id="104" idx="1"/>
          </p:cNvCxnSpPr>
          <p:nvPr/>
        </p:nvCxnSpPr>
        <p:spPr>
          <a:xfrm flipV="1">
            <a:off x="8052658" y="3794422"/>
            <a:ext cx="627414" cy="881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9" grpId="0"/>
      <p:bldP spid="120" grpId="0"/>
      <p:bldP spid="121" grpId="0"/>
      <p:bldP spid="1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6375" y="3757857"/>
            <a:ext cx="815852" cy="10439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752" y="5154634"/>
            <a:ext cx="815852" cy="104395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3650" y="3757856"/>
            <a:ext cx="815852" cy="104395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3650" y="5154634"/>
            <a:ext cx="815852" cy="104395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90954" y="3699135"/>
            <a:ext cx="1136124" cy="31825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h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ello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world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89636" y="3699132"/>
            <a:ext cx="936415" cy="4426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>
                <a:solidFill>
                  <a:schemeClr val="tx1"/>
                </a:solidFill>
              </a:rPr>
              <a:t>w</a:t>
            </a:r>
            <a:r>
              <a:rPr kumimoji="1" lang="en-US" altLang="zh-CN" sz="1400" smtClean="0">
                <a:solidFill>
                  <a:schemeClr val="tx1"/>
                </a:solidFill>
              </a:rPr>
              <a:t>ord count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4628" y="5036942"/>
            <a:ext cx="1317750" cy="4136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c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ount word as example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89638" y="5031965"/>
            <a:ext cx="896950" cy="62367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h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ello word count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6154" y="3757855"/>
            <a:ext cx="815852" cy="104395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5531" y="5154632"/>
            <a:ext cx="815852" cy="1043957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3429" y="3757854"/>
            <a:ext cx="815852" cy="104395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3429" y="5154632"/>
            <a:ext cx="815852" cy="1043957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3420733" y="3699133"/>
            <a:ext cx="709354" cy="36938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h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ello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 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world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820719" y="3699133"/>
            <a:ext cx="736833" cy="442659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>
                <a:solidFill>
                  <a:schemeClr val="tx1"/>
                </a:solidFill>
              </a:rPr>
              <a:t>w</a:t>
            </a:r>
            <a:r>
              <a:rPr kumimoji="1" lang="en-US" altLang="zh-CN" sz="1400" smtClean="0">
                <a:solidFill>
                  <a:schemeClr val="tx1"/>
                </a:solidFill>
              </a:rPr>
              <a:t>ord </a:t>
            </a:r>
            <a:endParaRPr kumimoji="1" lang="en-US" altLang="zh-CN" sz="140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count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402439" y="4670013"/>
            <a:ext cx="976852" cy="811623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c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ount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>
                <a:solidFill>
                  <a:schemeClr val="tx1"/>
                </a:solidFill>
              </a:rPr>
              <a:t>w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ord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>
                <a:solidFill>
                  <a:schemeClr val="tx1"/>
                </a:solidFill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s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example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930365" y="5065174"/>
            <a:ext cx="731508" cy="590466"/>
          </a:xfrm>
          <a:prstGeom prst="rect">
            <a:avLst/>
          </a:prstGeom>
          <a:solidFill>
            <a:schemeClr val="accent6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h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ello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>
                <a:solidFill>
                  <a:schemeClr val="tx1"/>
                </a:solidFill>
              </a:rPr>
              <a:t>w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ord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count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70437" y="3757854"/>
            <a:ext cx="815852" cy="1043957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29814" y="5154631"/>
            <a:ext cx="815852" cy="1043957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712" y="3757853"/>
            <a:ext cx="815852" cy="1043957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712" y="5154631"/>
            <a:ext cx="815852" cy="1043957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6405016" y="3699131"/>
            <a:ext cx="947871" cy="61995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(hello,1)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 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(world,1)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805002" y="3699132"/>
            <a:ext cx="948562" cy="619956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(word,1) 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(count,1)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280622" y="4657870"/>
            <a:ext cx="1172120" cy="831792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(count, 1)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(word, 1)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(as, 1)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(example,1)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850461" y="5115546"/>
            <a:ext cx="913696" cy="639648"/>
          </a:xfrm>
          <a:prstGeom prst="rect">
            <a:avLst/>
          </a:prstGeom>
          <a:solidFill>
            <a:schemeClr val="accent6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(hello,1)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(word,1)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(count,1)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右箭头 30"/>
          <p:cNvSpPr/>
          <p:nvPr/>
        </p:nvSpPr>
        <p:spPr>
          <a:xfrm>
            <a:off x="2812622" y="4706471"/>
            <a:ext cx="461474" cy="4846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右箭头 31"/>
          <p:cNvSpPr/>
          <p:nvPr/>
        </p:nvSpPr>
        <p:spPr>
          <a:xfrm>
            <a:off x="5790743" y="4794626"/>
            <a:ext cx="461474" cy="4846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88127" y="3816575"/>
            <a:ext cx="815852" cy="1043957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47504" y="5213352"/>
            <a:ext cx="815852" cy="1043957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5402" y="3816574"/>
            <a:ext cx="815852" cy="1043957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5402" y="5213352"/>
            <a:ext cx="815852" cy="1043957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9622705" y="3757852"/>
            <a:ext cx="878089" cy="38393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(hello,1)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 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(world,1)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1022692" y="3757853"/>
            <a:ext cx="948562" cy="43658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(word,1) 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(count,1)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520632" y="4718167"/>
            <a:ext cx="1186730" cy="85317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(count, 1)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(word, 1)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(as, 1)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(example,1)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1155403" y="5521245"/>
            <a:ext cx="945554" cy="55561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(hello,1)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(word,1)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(count,1)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右箭头 40"/>
          <p:cNvSpPr/>
          <p:nvPr/>
        </p:nvSpPr>
        <p:spPr>
          <a:xfrm>
            <a:off x="8907125" y="4786159"/>
            <a:ext cx="461474" cy="4846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84943" y="518078"/>
            <a:ext cx="815852" cy="1043957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44320" y="1914855"/>
            <a:ext cx="815852" cy="1043957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2218" y="518077"/>
            <a:ext cx="815852" cy="1043957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2218" y="1914855"/>
            <a:ext cx="815852" cy="1043957"/>
          </a:xfrm>
          <a:prstGeom prst="rect">
            <a:avLst/>
          </a:prstGeom>
        </p:spPr>
      </p:pic>
      <p:sp>
        <p:nvSpPr>
          <p:cNvPr id="63" name="矩形 62"/>
          <p:cNvSpPr/>
          <p:nvPr/>
        </p:nvSpPr>
        <p:spPr>
          <a:xfrm>
            <a:off x="10621402" y="198975"/>
            <a:ext cx="1229644" cy="95083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(as, 1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)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>
                <a:solidFill>
                  <a:schemeClr val="tx1"/>
                </a:solidFill>
              </a:rPr>
              <a:t>(count, 3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)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>
                <a:solidFill>
                  <a:schemeClr val="tx1"/>
                </a:solidFill>
              </a:rPr>
              <a:t>(example,1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)</a:t>
            </a:r>
            <a:endParaRPr kumimoji="1"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0952217" y="1660185"/>
            <a:ext cx="997869" cy="631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(hello,2)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(word,4)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(world, 1)</a:t>
            </a:r>
            <a:endParaRPr kumimoji="1" lang="en-US" altLang="zh-CN" sz="1400" dirty="0" smtClean="0">
              <a:solidFill>
                <a:schemeClr val="tx1"/>
              </a:solidFill>
            </a:endParaRPr>
          </a:p>
        </p:txBody>
      </p:sp>
      <p:sp>
        <p:nvSpPr>
          <p:cNvPr id="66" name="上箭头 65"/>
          <p:cNvSpPr/>
          <p:nvPr/>
        </p:nvSpPr>
        <p:spPr>
          <a:xfrm>
            <a:off x="10560172" y="3050539"/>
            <a:ext cx="484632" cy="511401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8" name="直线箭头连接符 67"/>
          <p:cNvCxnSpPr>
            <a:stCxn id="33" idx="3"/>
            <a:endCxn id="36" idx="1"/>
          </p:cNvCxnSpPr>
          <p:nvPr/>
        </p:nvCxnSpPr>
        <p:spPr>
          <a:xfrm>
            <a:off x="10703979" y="4338554"/>
            <a:ext cx="451423" cy="1396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/>
          <p:cNvCxnSpPr>
            <a:stCxn id="34" idx="3"/>
            <a:endCxn id="36" idx="1"/>
          </p:cNvCxnSpPr>
          <p:nvPr/>
        </p:nvCxnSpPr>
        <p:spPr>
          <a:xfrm>
            <a:off x="10763356" y="5735331"/>
            <a:ext cx="392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/>
          <p:cNvCxnSpPr>
            <a:stCxn id="33" idx="3"/>
            <a:endCxn id="35" idx="1"/>
          </p:cNvCxnSpPr>
          <p:nvPr/>
        </p:nvCxnSpPr>
        <p:spPr>
          <a:xfrm flipV="1">
            <a:off x="10703979" y="4338553"/>
            <a:ext cx="4514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73"/>
          <p:cNvCxnSpPr>
            <a:stCxn id="34" idx="3"/>
            <a:endCxn id="35" idx="1"/>
          </p:cNvCxnSpPr>
          <p:nvPr/>
        </p:nvCxnSpPr>
        <p:spPr>
          <a:xfrm flipV="1">
            <a:off x="10763356" y="4338553"/>
            <a:ext cx="392046" cy="1396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75"/>
          <p:cNvCxnSpPr>
            <a:stCxn id="35" idx="2"/>
          </p:cNvCxnSpPr>
          <p:nvPr/>
        </p:nvCxnSpPr>
        <p:spPr>
          <a:xfrm>
            <a:off x="11563328" y="4860531"/>
            <a:ext cx="0" cy="430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箭头连接符 77"/>
          <p:cNvCxnSpPr/>
          <p:nvPr/>
        </p:nvCxnSpPr>
        <p:spPr>
          <a:xfrm flipV="1">
            <a:off x="11768070" y="4771468"/>
            <a:ext cx="0" cy="519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9444196" y="3699132"/>
            <a:ext cx="2656760" cy="2654167"/>
          </a:xfrm>
          <a:prstGeom prst="rect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10388977" y="48124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>
                <a:solidFill>
                  <a:srgbClr val="FF0000"/>
                </a:solidFill>
              </a:rPr>
              <a:t>数据传输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11058" y="5615277"/>
            <a:ext cx="1230863" cy="46157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h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ello word count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387087" y="5539609"/>
            <a:ext cx="689855" cy="658979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h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ello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word</a:t>
            </a:r>
            <a:endParaRPr kumimoji="1" lang="en-US" altLang="zh-CN" sz="1400" dirty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count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6345840" y="5584387"/>
            <a:ext cx="1006868" cy="672921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(hello, 1)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(word,1)</a:t>
            </a:r>
            <a:endParaRPr kumimoji="1" lang="en-US" altLang="zh-CN" sz="1400" dirty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(count,1)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9610442" y="5655640"/>
            <a:ext cx="963835" cy="54294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(hello, 1)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(word,1)</a:t>
            </a:r>
            <a:endParaRPr kumimoji="1" lang="en-US" altLang="zh-CN" sz="1400" dirty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(count,1)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4329" y="3561940"/>
            <a:ext cx="2573559" cy="2695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83764" y="3021548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C00000"/>
                </a:solidFill>
              </a:rPr>
              <a:t>HadoopRDD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40451" y="3556247"/>
            <a:ext cx="2425229" cy="26423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3256046" y="3021548"/>
            <a:ext cx="2904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C00000"/>
                </a:solidFill>
              </a:rPr>
              <a:t>MapPartitionsRDD</a:t>
            </a:r>
            <a:r>
              <a:rPr lang="en-US" altLang="zh-CN" b="1" dirty="0" smtClean="0">
                <a:solidFill>
                  <a:srgbClr val="C00000"/>
                </a:solidFill>
              </a:rPr>
              <a:t>[String</a:t>
            </a:r>
            <a:r>
              <a:rPr lang="en-US" altLang="zh-CN" b="1" dirty="0">
                <a:solidFill>
                  <a:srgbClr val="C00000"/>
                </a:solidFill>
              </a:rPr>
              <a:t>]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252217" y="3507309"/>
            <a:ext cx="2607154" cy="275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9320845" y="95330"/>
            <a:ext cx="2629241" cy="2885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6666450" y="1523521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counts: </a:t>
            </a:r>
            <a:r>
              <a:rPr lang="en-US" altLang="zh-CN" b="1" dirty="0" err="1" smtClean="0">
                <a:solidFill>
                  <a:srgbClr val="C00000"/>
                </a:solidFill>
              </a:rPr>
              <a:t>ShuffledRDD</a:t>
            </a:r>
            <a:r>
              <a:rPr lang="en-US" altLang="zh-CN" b="1" dirty="0">
                <a:solidFill>
                  <a:srgbClr val="C00000"/>
                </a:solidFill>
              </a:rPr>
              <a:t>[(String, </a:t>
            </a:r>
            <a:r>
              <a:rPr lang="en-US" altLang="zh-CN" b="1" dirty="0" err="1">
                <a:solidFill>
                  <a:srgbClr val="C00000"/>
                </a:solidFill>
              </a:rPr>
              <a:t>Int</a:t>
            </a:r>
            <a:r>
              <a:rPr lang="en-US" altLang="zh-CN" b="1" dirty="0">
                <a:solidFill>
                  <a:srgbClr val="C00000"/>
                </a:solidFill>
              </a:rPr>
              <a:t>)]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538365" y="6444933"/>
            <a:ext cx="652897" cy="35515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smtClean="0">
                <a:solidFill>
                  <a:srgbClr val="7030A0"/>
                </a:solidFill>
              </a:rPr>
              <a:t>task1</a:t>
            </a:r>
            <a:endParaRPr kumimoji="1" lang="zh-CN" altLang="en-US" sz="1400" dirty="0">
              <a:solidFill>
                <a:srgbClr val="7030A0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67703" y="6497519"/>
            <a:ext cx="3234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每一种颜色属于同一个</a:t>
            </a:r>
            <a:r>
              <a:rPr kumimoji="1" lang="en-US" altLang="zh-CN" sz="1400" dirty="0" smtClean="0"/>
              <a:t>task</a:t>
            </a:r>
            <a:r>
              <a:rPr kumimoji="1" lang="zh-CN" altLang="en-US" sz="1400" dirty="0" smtClean="0"/>
              <a:t>，其序号：</a:t>
            </a:r>
            <a:endParaRPr kumimoji="1" lang="zh-CN" altLang="en-US" sz="1400" dirty="0"/>
          </a:p>
        </p:txBody>
      </p:sp>
      <p:sp>
        <p:nvSpPr>
          <p:cNvPr id="73" name="矩形 72"/>
          <p:cNvSpPr/>
          <p:nvPr/>
        </p:nvSpPr>
        <p:spPr>
          <a:xfrm>
            <a:off x="4285342" y="6444933"/>
            <a:ext cx="701115" cy="35702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smtClean="0">
                <a:solidFill>
                  <a:srgbClr val="7030A0"/>
                </a:solidFill>
              </a:rPr>
              <a:t>task2</a:t>
            </a:r>
            <a:endParaRPr kumimoji="1" lang="zh-CN" altLang="en-US" sz="1400" dirty="0">
              <a:solidFill>
                <a:srgbClr val="7030A0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5101755" y="6461951"/>
            <a:ext cx="647960" cy="32586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smtClean="0">
                <a:solidFill>
                  <a:srgbClr val="7030A0"/>
                </a:solidFill>
              </a:rPr>
              <a:t>task3</a:t>
            </a:r>
            <a:endParaRPr kumimoji="1" lang="zh-CN" altLang="en-US" sz="1400" dirty="0">
              <a:solidFill>
                <a:srgbClr val="7030A0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865013" y="6474223"/>
            <a:ext cx="644000" cy="32586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smtClean="0">
                <a:solidFill>
                  <a:srgbClr val="7030A0"/>
                </a:solidFill>
              </a:rPr>
              <a:t>task4</a:t>
            </a:r>
            <a:endParaRPr kumimoji="1" lang="zh-CN" altLang="en-US" sz="1400" dirty="0">
              <a:solidFill>
                <a:srgbClr val="7030A0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6624311" y="6472045"/>
            <a:ext cx="680719" cy="32804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smtClean="0">
                <a:solidFill>
                  <a:srgbClr val="7030A0"/>
                </a:solidFill>
              </a:rPr>
              <a:t>task5</a:t>
            </a:r>
            <a:endParaRPr kumimoji="1" lang="zh-CN" altLang="en-US" sz="1400" dirty="0">
              <a:solidFill>
                <a:srgbClr val="7030A0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7420328" y="6480723"/>
            <a:ext cx="683128" cy="325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smtClean="0">
                <a:solidFill>
                  <a:schemeClr val="tx1"/>
                </a:solidFill>
              </a:rPr>
              <a:t>task6</a:t>
            </a:r>
            <a:endParaRPr kumimoji="1"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8243877" y="6469862"/>
            <a:ext cx="699007" cy="3302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rgbClr val="7030A0"/>
                </a:solidFill>
              </a:rPr>
              <a:t>task7</a:t>
            </a:r>
            <a:endParaRPr kumimoji="1" lang="en-US" altLang="zh-CN" sz="1400" dirty="0" smtClean="0">
              <a:solidFill>
                <a:srgbClr val="7030A0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344327" y="211240"/>
            <a:ext cx="2414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RDD </a:t>
            </a:r>
            <a:r>
              <a:rPr kumimoji="1" lang="en-US" altLang="zh-CN" sz="2400" dirty="0" err="1" smtClean="0"/>
              <a:t>Partitioner</a:t>
            </a:r>
            <a:endParaRPr kumimoji="1" lang="zh-CN" altLang="en-US" sz="2400" dirty="0"/>
          </a:p>
        </p:txBody>
      </p:sp>
      <p:sp>
        <p:nvSpPr>
          <p:cNvPr id="42" name="文本框 41"/>
          <p:cNvSpPr txBox="1"/>
          <p:nvPr/>
        </p:nvSpPr>
        <p:spPr>
          <a:xfrm>
            <a:off x="1570509" y="1867704"/>
            <a:ext cx="2808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☛ 非</a:t>
            </a:r>
            <a:r>
              <a:rPr kumimoji="1" lang="en-US" altLang="zh-CN" dirty="0" smtClean="0"/>
              <a:t>key-value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分区</a:t>
            </a:r>
            <a:endParaRPr kumimoji="1" lang="zh-CN" altLang="en-US" dirty="0"/>
          </a:p>
        </p:txBody>
      </p:sp>
      <p:sp>
        <p:nvSpPr>
          <p:cNvPr id="90" name="文本框 89"/>
          <p:cNvSpPr txBox="1"/>
          <p:nvPr/>
        </p:nvSpPr>
        <p:spPr>
          <a:xfrm>
            <a:off x="1570509" y="2430748"/>
            <a:ext cx="2577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☛ </a:t>
            </a:r>
            <a:r>
              <a:rPr kumimoji="1" lang="en-US" altLang="zh-CN" dirty="0" smtClean="0"/>
              <a:t>key-value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分区</a:t>
            </a:r>
            <a:endParaRPr kumimoji="1" lang="zh-CN" altLang="en-US" dirty="0"/>
          </a:p>
        </p:txBody>
      </p:sp>
      <p:sp>
        <p:nvSpPr>
          <p:cNvPr id="91" name="文本框 90"/>
          <p:cNvSpPr txBox="1"/>
          <p:nvPr/>
        </p:nvSpPr>
        <p:spPr>
          <a:xfrm>
            <a:off x="6085814" y="301508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C00000"/>
                </a:solidFill>
              </a:rPr>
              <a:t>MapPartitionsRDD</a:t>
            </a:r>
            <a:r>
              <a:rPr lang="en-US" altLang="zh-CN" b="1" dirty="0" smtClean="0">
                <a:solidFill>
                  <a:srgbClr val="C00000"/>
                </a:solidFill>
              </a:rPr>
              <a:t>[</a:t>
            </a:r>
            <a:r>
              <a:rPr lang="en-US" altLang="zh-CN" b="1" dirty="0">
                <a:solidFill>
                  <a:srgbClr val="C00000"/>
                </a:solidFill>
              </a:rPr>
              <a:t>(</a:t>
            </a:r>
            <a:r>
              <a:rPr lang="en-US" altLang="zh-CN" b="1" dirty="0" err="1" smtClean="0">
                <a:solidFill>
                  <a:srgbClr val="C00000"/>
                </a:solidFill>
              </a:rPr>
              <a:t>String,Int</a:t>
            </a:r>
            <a:r>
              <a:rPr lang="en-US" altLang="zh-CN" b="1" dirty="0" smtClean="0">
                <a:solidFill>
                  <a:srgbClr val="C00000"/>
                </a:solidFill>
              </a:rPr>
              <a:t>)]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1559778" y="1263101"/>
            <a:ext cx="3270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☛ 从存储系统创建</a:t>
            </a:r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的分区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420265" y="535487"/>
            <a:ext cx="366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给这个</a:t>
            </a:r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数据进行分区的分区器</a:t>
            </a:r>
            <a:endParaRPr kumimoji="1" lang="zh-CN" altLang="en-US" dirty="0"/>
          </a:p>
        </p:txBody>
      </p:sp>
      <p:cxnSp>
        <p:nvCxnSpPr>
          <p:cNvPr id="45" name="直线箭头连接符 44"/>
          <p:cNvCxnSpPr>
            <a:stCxn id="89" idx="3"/>
            <a:endCxn id="2" idx="1"/>
          </p:cNvCxnSpPr>
          <p:nvPr/>
        </p:nvCxnSpPr>
        <p:spPr>
          <a:xfrm>
            <a:off x="2758771" y="442073"/>
            <a:ext cx="661494" cy="278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9" grpId="0" animBg="1"/>
      <p:bldP spid="20" grpId="0" animBg="1"/>
      <p:bldP spid="21" grpId="0" animBg="1"/>
      <p:bldP spid="22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63" grpId="0" animBg="1"/>
      <p:bldP spid="65" grpId="0" animBg="1"/>
      <p:bldP spid="66" grpId="0" animBg="1"/>
      <p:bldP spid="79" grpId="0" animBg="1"/>
      <p:bldP spid="80" grpId="0"/>
      <p:bldP spid="81" grpId="0" animBg="1"/>
      <p:bldP spid="82" grpId="0" animBg="1"/>
      <p:bldP spid="83" grpId="0" animBg="1"/>
      <p:bldP spid="84" grpId="0" animBg="1"/>
      <p:bldP spid="3" grpId="0" animBg="1"/>
      <p:bldP spid="5" grpId="0"/>
      <p:bldP spid="10" grpId="0" animBg="1"/>
      <p:bldP spid="43" grpId="0"/>
      <p:bldP spid="44" grpId="0" animBg="1"/>
      <p:bldP spid="46" grpId="0" animBg="1"/>
      <p:bldP spid="48" grpId="0"/>
      <p:bldP spid="71" grpId="0" animBg="1"/>
      <p:bldP spid="49" grpId="0"/>
      <p:bldP spid="73" grpId="0" animBg="1"/>
      <p:bldP spid="75" grpId="0" animBg="1"/>
      <p:bldP spid="77" grpId="0" animBg="1"/>
      <p:bldP spid="85" grpId="0" animBg="1"/>
      <p:bldP spid="86" grpId="0" animBg="1"/>
      <p:bldP spid="87" grpId="0" animBg="1"/>
      <p:bldP spid="42" grpId="0"/>
      <p:bldP spid="90" grpId="0"/>
      <p:bldP spid="91" grpId="0"/>
      <p:bldP spid="88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61481" y="3873764"/>
            <a:ext cx="815852" cy="1043957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20858" y="5270541"/>
            <a:ext cx="815852" cy="1043957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28756" y="3873763"/>
            <a:ext cx="815852" cy="1043957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28756" y="5270541"/>
            <a:ext cx="815852" cy="1043957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6496060" y="3815041"/>
            <a:ext cx="1028067" cy="46132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(hello,1)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 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(world,1)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896046" y="3815042"/>
            <a:ext cx="948562" cy="477834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(word,1) 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(count,1)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428812" y="4597411"/>
            <a:ext cx="1190015" cy="905352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(count, 1)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(word, 1)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(as, 1)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(example,1)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951712" y="5015871"/>
            <a:ext cx="927614" cy="702178"/>
          </a:xfrm>
          <a:prstGeom prst="rect">
            <a:avLst/>
          </a:prstGeom>
          <a:solidFill>
            <a:schemeClr val="accent6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(hello,1)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(word,1)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(count,1)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79171" y="3932485"/>
            <a:ext cx="815852" cy="1043957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38548" y="5329262"/>
            <a:ext cx="815852" cy="1043957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46446" y="3932484"/>
            <a:ext cx="815852" cy="1043957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46446" y="5329262"/>
            <a:ext cx="815852" cy="1043957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9713750" y="3873762"/>
            <a:ext cx="937466" cy="42839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(hello,1)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 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(world,1)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1113735" y="3873763"/>
            <a:ext cx="1007381" cy="59878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(word,1) 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(count,1)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646501" y="4670710"/>
            <a:ext cx="1207899" cy="89077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(count, 1)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(word, 1)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(as, 1)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(example,1)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1100632" y="5423888"/>
            <a:ext cx="1020485" cy="63049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(hello,1)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(word,1)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(count,1)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右箭头 40"/>
          <p:cNvSpPr/>
          <p:nvPr/>
        </p:nvSpPr>
        <p:spPr>
          <a:xfrm>
            <a:off x="8998169" y="4902069"/>
            <a:ext cx="461474" cy="4846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75987" y="633988"/>
            <a:ext cx="815852" cy="1043957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35364" y="2030765"/>
            <a:ext cx="815852" cy="1043957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43262" y="633987"/>
            <a:ext cx="815852" cy="1043957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43262" y="2030765"/>
            <a:ext cx="815852" cy="1043957"/>
          </a:xfrm>
          <a:prstGeom prst="rect">
            <a:avLst/>
          </a:prstGeom>
        </p:spPr>
      </p:pic>
      <p:sp>
        <p:nvSpPr>
          <p:cNvPr id="63" name="矩形 62"/>
          <p:cNvSpPr/>
          <p:nvPr/>
        </p:nvSpPr>
        <p:spPr>
          <a:xfrm>
            <a:off x="9609218" y="1473838"/>
            <a:ext cx="1236715" cy="11047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(hello,3)</a:t>
            </a:r>
            <a:endParaRPr kumimoji="1" lang="en-US" altLang="zh-CN" sz="1400" dirty="0">
              <a:solidFill>
                <a:schemeClr val="tx1"/>
              </a:solidFill>
            </a:endParaRPr>
          </a:p>
          <a:p>
            <a:r>
              <a:rPr kumimoji="1" lang="en-US" altLang="zh-CN" sz="1400" dirty="0">
                <a:solidFill>
                  <a:schemeClr val="tx1"/>
                </a:solidFill>
              </a:rPr>
              <a:t>(world,1)</a:t>
            </a:r>
            <a:endParaRPr kumimoji="1" lang="en-US" altLang="zh-CN" sz="1400" dirty="0">
              <a:solidFill>
                <a:schemeClr val="tx1"/>
              </a:solidFill>
            </a:endParaRPr>
          </a:p>
          <a:p>
            <a:r>
              <a:rPr kumimoji="1" lang="en-US" altLang="zh-CN" sz="1400" dirty="0">
                <a:solidFill>
                  <a:schemeClr val="tx1"/>
                </a:solidFill>
              </a:rPr>
              <a:t>(word, 4)</a:t>
            </a:r>
            <a:endParaRPr kumimoji="1" lang="en-US" altLang="zh-CN" sz="1400" dirty="0">
              <a:solidFill>
                <a:schemeClr val="tx1"/>
              </a:solidFill>
            </a:endParaRPr>
          </a:p>
          <a:p>
            <a:r>
              <a:rPr kumimoji="1" lang="en-US" altLang="zh-CN" sz="1400" dirty="0">
                <a:solidFill>
                  <a:schemeClr val="tx1"/>
                </a:solidFill>
              </a:rPr>
              <a:t>(as, 1)</a:t>
            </a:r>
            <a:endParaRPr kumimoji="1" lang="en-US" altLang="zh-CN" sz="1400" dirty="0">
              <a:solidFill>
                <a:schemeClr val="tx1"/>
              </a:solidFill>
            </a:endParaRPr>
          </a:p>
          <a:p>
            <a:r>
              <a:rPr kumimoji="1" lang="en-US" altLang="zh-CN" sz="1400" dirty="0">
                <a:solidFill>
                  <a:schemeClr val="tx1"/>
                </a:solidFill>
              </a:rPr>
              <a:t>(example, 1)</a:t>
            </a:r>
            <a:endParaRPr kumimoji="1"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9451693" y="2628300"/>
            <a:ext cx="997869" cy="63069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(count, 4)</a:t>
            </a:r>
            <a:endParaRPr kumimoji="1" lang="en-US" altLang="zh-CN" sz="1400" dirty="0" smtClean="0">
              <a:solidFill>
                <a:schemeClr val="tx1"/>
              </a:solidFill>
            </a:endParaRPr>
          </a:p>
        </p:txBody>
      </p:sp>
      <p:sp>
        <p:nvSpPr>
          <p:cNvPr id="66" name="上箭头 65"/>
          <p:cNvSpPr/>
          <p:nvPr/>
        </p:nvSpPr>
        <p:spPr>
          <a:xfrm>
            <a:off x="10651216" y="3166449"/>
            <a:ext cx="484632" cy="511401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8" name="直线箭头连接符 67"/>
          <p:cNvCxnSpPr>
            <a:stCxn id="33" idx="3"/>
            <a:endCxn id="36" idx="1"/>
          </p:cNvCxnSpPr>
          <p:nvPr/>
        </p:nvCxnSpPr>
        <p:spPr>
          <a:xfrm>
            <a:off x="10795023" y="4454464"/>
            <a:ext cx="451423" cy="1396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/>
          <p:cNvCxnSpPr>
            <a:stCxn id="34" idx="3"/>
            <a:endCxn id="36" idx="1"/>
          </p:cNvCxnSpPr>
          <p:nvPr/>
        </p:nvCxnSpPr>
        <p:spPr>
          <a:xfrm>
            <a:off x="10854400" y="5851241"/>
            <a:ext cx="392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/>
          <p:cNvCxnSpPr>
            <a:stCxn id="33" idx="3"/>
            <a:endCxn id="35" idx="1"/>
          </p:cNvCxnSpPr>
          <p:nvPr/>
        </p:nvCxnSpPr>
        <p:spPr>
          <a:xfrm flipV="1">
            <a:off x="10795023" y="4454463"/>
            <a:ext cx="4514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73"/>
          <p:cNvCxnSpPr>
            <a:stCxn id="34" idx="3"/>
            <a:endCxn id="35" idx="1"/>
          </p:cNvCxnSpPr>
          <p:nvPr/>
        </p:nvCxnSpPr>
        <p:spPr>
          <a:xfrm flipV="1">
            <a:off x="10854400" y="4454463"/>
            <a:ext cx="392046" cy="1396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75"/>
          <p:cNvCxnSpPr>
            <a:stCxn id="35" idx="2"/>
          </p:cNvCxnSpPr>
          <p:nvPr/>
        </p:nvCxnSpPr>
        <p:spPr>
          <a:xfrm>
            <a:off x="11654372" y="4976441"/>
            <a:ext cx="0" cy="430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箭头连接符 77"/>
          <p:cNvCxnSpPr/>
          <p:nvPr/>
        </p:nvCxnSpPr>
        <p:spPr>
          <a:xfrm flipV="1">
            <a:off x="11859114" y="4887378"/>
            <a:ext cx="0" cy="519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9535240" y="3815042"/>
            <a:ext cx="2656760" cy="2654167"/>
          </a:xfrm>
          <a:prstGeom prst="rect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10480021" y="49283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>
                <a:solidFill>
                  <a:srgbClr val="FF0000"/>
                </a:solidFill>
              </a:rPr>
              <a:t>数据传输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6436883" y="5700298"/>
            <a:ext cx="970446" cy="614200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(hello, 1)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(word,1)</a:t>
            </a:r>
            <a:endParaRPr kumimoji="1" lang="en-US" altLang="zh-CN" sz="1400" dirty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(count,1)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9701486" y="5694963"/>
            <a:ext cx="1093537" cy="54381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(hello, 1)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(word,1)</a:t>
            </a:r>
            <a:endParaRPr kumimoji="1" lang="en-US" altLang="zh-CN" sz="1400" dirty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(count,1)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343261" y="3623219"/>
            <a:ext cx="2607154" cy="275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6129622" y="3136562"/>
            <a:ext cx="333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C00000"/>
                </a:solidFill>
              </a:rPr>
              <a:t>wordCount</a:t>
            </a:r>
            <a:r>
              <a:rPr lang="en-US" altLang="zh-CN" b="1" dirty="0">
                <a:solidFill>
                  <a:srgbClr val="C00000"/>
                </a:solidFill>
              </a:rPr>
              <a:t>: RDD[(String, </a:t>
            </a:r>
            <a:r>
              <a:rPr lang="en-US" altLang="zh-CN" b="1" dirty="0" err="1">
                <a:solidFill>
                  <a:srgbClr val="C00000"/>
                </a:solidFill>
              </a:rPr>
              <a:t>Int</a:t>
            </a:r>
            <a:r>
              <a:rPr lang="en-US" altLang="zh-CN" b="1" dirty="0">
                <a:solidFill>
                  <a:srgbClr val="C00000"/>
                </a:solidFill>
              </a:rPr>
              <a:t>)]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9411889" y="211240"/>
            <a:ext cx="2629241" cy="2885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6627141" y="1650168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counts: RDD[(String, </a:t>
            </a:r>
            <a:r>
              <a:rPr lang="en-US" altLang="zh-CN" b="1" dirty="0" err="1">
                <a:solidFill>
                  <a:srgbClr val="C00000"/>
                </a:solidFill>
              </a:rPr>
              <a:t>Int</a:t>
            </a:r>
            <a:r>
              <a:rPr lang="en-US" altLang="zh-CN" b="1" dirty="0">
                <a:solidFill>
                  <a:srgbClr val="C00000"/>
                </a:solidFill>
              </a:rPr>
              <a:t>)]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1761703" y="693568"/>
            <a:ext cx="6755375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      </a:t>
            </a:r>
            <a:r>
              <a:rPr lang="en-US" altLang="zh-CN" sz="1400" b="1" dirty="0" err="1" smtClean="0"/>
              <a:t>val</a:t>
            </a:r>
            <a:r>
              <a:rPr lang="en-US" altLang="zh-CN" sz="1400" b="1" dirty="0" smtClean="0"/>
              <a:t> </a:t>
            </a:r>
            <a:r>
              <a:rPr lang="en-US" altLang="zh-CN" sz="1400" dirty="0"/>
              <a:t>counts: RDD[(String,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)] </a:t>
            </a:r>
            <a:endParaRPr lang="en-US" altLang="zh-CN" sz="1400" dirty="0" smtClean="0"/>
          </a:p>
          <a:p>
            <a:r>
              <a:rPr lang="en-US" altLang="zh-CN" sz="1400" dirty="0" smtClean="0"/>
              <a:t>	= </a:t>
            </a:r>
            <a:r>
              <a:rPr lang="en-US" altLang="zh-CN" sz="1400" dirty="0" err="1"/>
              <a:t>wordCount.reduceByKey</a:t>
            </a:r>
            <a:r>
              <a:rPr lang="en-US" altLang="zh-CN" sz="1400" dirty="0"/>
              <a:t>(</a:t>
            </a:r>
            <a:r>
              <a:rPr lang="en-US" altLang="zh-CN" sz="1400" b="1" dirty="0"/>
              <a:t>new </a:t>
            </a:r>
            <a:r>
              <a:rPr lang="en-US" altLang="zh-CN" sz="1400" dirty="0" err="1"/>
              <a:t>HashPartitioner</a:t>
            </a:r>
            <a:r>
              <a:rPr lang="en-US" altLang="zh-CN" sz="1400" dirty="0"/>
              <a:t>(2), (x, y) =&gt; x + y</a:t>
            </a:r>
            <a:r>
              <a:rPr lang="en-US" altLang="zh-CN" sz="1400" dirty="0" smtClean="0"/>
              <a:t>)</a:t>
            </a:r>
            <a:endParaRPr kumimoji="1" lang="zh-CN" altLang="en-US" sz="1400" dirty="0"/>
          </a:p>
        </p:txBody>
      </p:sp>
      <p:sp>
        <p:nvSpPr>
          <p:cNvPr id="90" name="矩形 89"/>
          <p:cNvSpPr/>
          <p:nvPr/>
        </p:nvSpPr>
        <p:spPr>
          <a:xfrm>
            <a:off x="267074" y="1701233"/>
            <a:ext cx="906605" cy="54181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(hello,1)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 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(world,1)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60617" y="2300381"/>
            <a:ext cx="948800" cy="556491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(word,1) 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(count,1)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260617" y="2949032"/>
            <a:ext cx="1186198" cy="895821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(count, 1)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(word, 1)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(as, 1)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(example,1)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267074" y="3969722"/>
            <a:ext cx="1072694" cy="646307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(hello, 1)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(word,1)</a:t>
            </a:r>
            <a:endParaRPr kumimoji="1" lang="en-US" altLang="zh-CN" sz="1400" dirty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(count,1)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278073" y="4737169"/>
            <a:ext cx="1001103" cy="802240"/>
          </a:xfrm>
          <a:prstGeom prst="rect">
            <a:avLst/>
          </a:prstGeom>
          <a:solidFill>
            <a:schemeClr val="accent6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(hello,1)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(word,1)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(count,1)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71007" y="1453910"/>
            <a:ext cx="1595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key</a:t>
            </a:r>
            <a:r>
              <a:rPr kumimoji="1" lang="zh-CN" altLang="en-US" sz="1400" dirty="0" smtClean="0"/>
              <a:t>的</a:t>
            </a:r>
            <a:r>
              <a:rPr kumimoji="1" lang="en-US" altLang="zh-CN" sz="1400" dirty="0" smtClean="0"/>
              <a:t>hash</a:t>
            </a:r>
            <a:r>
              <a:rPr kumimoji="1" lang="zh-CN" altLang="en-US" sz="1400" dirty="0" smtClean="0"/>
              <a:t>值 </a:t>
            </a:r>
            <a:r>
              <a:rPr kumimoji="1" lang="en-US" altLang="zh-CN" sz="1400" dirty="0" smtClean="0"/>
              <a:t>%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2</a:t>
            </a:r>
            <a:endParaRPr kumimoji="1" lang="zh-CN" altLang="en-US" sz="1400" dirty="0"/>
          </a:p>
        </p:txBody>
      </p:sp>
      <p:sp>
        <p:nvSpPr>
          <p:cNvPr id="95" name="矩形 94"/>
          <p:cNvSpPr/>
          <p:nvPr/>
        </p:nvSpPr>
        <p:spPr>
          <a:xfrm>
            <a:off x="1695183" y="1794231"/>
            <a:ext cx="442375" cy="36334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s-IS" altLang="zh-CN" sz="1400" dirty="0" smtClean="0">
                <a:solidFill>
                  <a:schemeClr val="tx1"/>
                </a:solidFill>
              </a:rPr>
              <a:t>0</a:t>
            </a:r>
            <a:endParaRPr lang="is-IS" altLang="zh-CN" sz="1400" dirty="0">
              <a:solidFill>
                <a:schemeClr val="tx1"/>
              </a:solidFill>
            </a:endParaRPr>
          </a:p>
          <a:p>
            <a:r>
              <a:rPr lang="fi-FI" altLang="zh-CN" sz="1400" dirty="0" smtClean="0">
                <a:solidFill>
                  <a:schemeClr val="tx1"/>
                </a:solidFill>
              </a:rPr>
              <a:t>0</a:t>
            </a:r>
            <a:endParaRPr lang="fi-FI" altLang="zh-CN" sz="1400" dirty="0">
              <a:solidFill>
                <a:schemeClr val="tx1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1651188" y="2406792"/>
            <a:ext cx="486370" cy="353162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0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>
                <a:solidFill>
                  <a:schemeClr val="tx1"/>
                </a:solidFill>
              </a:rPr>
              <a:t>1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651188" y="2999507"/>
            <a:ext cx="486370" cy="787846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1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>
                <a:solidFill>
                  <a:schemeClr val="tx1"/>
                </a:solidFill>
              </a:rPr>
              <a:t>0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>
                <a:solidFill>
                  <a:schemeClr val="tx1"/>
                </a:solidFill>
              </a:rPr>
              <a:t>0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>
                <a:solidFill>
                  <a:schemeClr val="tx1"/>
                </a:solidFill>
              </a:rPr>
              <a:t>0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1615053" y="3994258"/>
            <a:ext cx="522506" cy="603152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0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>
                <a:solidFill>
                  <a:schemeClr val="tx1"/>
                </a:solidFill>
              </a:rPr>
              <a:t>0</a:t>
            </a:r>
            <a:endParaRPr kumimoji="1" lang="en-US" altLang="zh-CN" sz="1400" dirty="0">
              <a:solidFill>
                <a:schemeClr val="tx1"/>
              </a:solidFill>
            </a:endParaRPr>
          </a:p>
          <a:p>
            <a:r>
              <a:rPr kumimoji="1" lang="en-US" altLang="zh-CN" sz="1400" dirty="0">
                <a:solidFill>
                  <a:schemeClr val="tx1"/>
                </a:solidFill>
              </a:rPr>
              <a:t>1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1599321" y="4827688"/>
            <a:ext cx="502488" cy="616351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0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>
                <a:solidFill>
                  <a:schemeClr val="tx1"/>
                </a:solidFill>
              </a:rPr>
              <a:t>0</a:t>
            </a:r>
            <a:endParaRPr kumimoji="1" lang="en-US" altLang="zh-CN" sz="1400" dirty="0">
              <a:solidFill>
                <a:schemeClr val="tx1"/>
              </a:solidFill>
            </a:endParaRPr>
          </a:p>
          <a:p>
            <a:r>
              <a:rPr kumimoji="1" lang="en-US" altLang="zh-CN" sz="1400" dirty="0">
                <a:solidFill>
                  <a:schemeClr val="tx1"/>
                </a:solidFill>
              </a:rPr>
              <a:t>1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169436" y="1885491"/>
            <a:ext cx="1104405" cy="23908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zh-CN" sz="1400" dirty="0" smtClean="0">
              <a:solidFill>
                <a:schemeClr val="tx1"/>
              </a:solidFill>
            </a:endParaRPr>
          </a:p>
          <a:p>
            <a:endParaRPr kumimoji="1" lang="en-US" altLang="zh-CN" sz="1400" dirty="0">
              <a:solidFill>
                <a:schemeClr val="tx1"/>
              </a:solidFill>
            </a:endParaRPr>
          </a:p>
          <a:p>
            <a:endParaRPr kumimoji="1" lang="en-US" altLang="zh-CN" sz="1400" dirty="0" smtClean="0">
              <a:solidFill>
                <a:schemeClr val="tx1"/>
              </a:solidFill>
            </a:endParaRPr>
          </a:p>
          <a:p>
            <a:endParaRPr kumimoji="1" lang="en-US" altLang="zh-CN" sz="1400" dirty="0" smtClean="0">
              <a:solidFill>
                <a:schemeClr val="tx1"/>
              </a:solidFill>
            </a:endParaRPr>
          </a:p>
          <a:p>
            <a:endParaRPr kumimoji="1" lang="en-US" altLang="zh-CN" sz="1400" dirty="0" smtClean="0">
              <a:solidFill>
                <a:schemeClr val="tx1"/>
              </a:solidFill>
            </a:endParaRPr>
          </a:p>
          <a:p>
            <a:endParaRPr kumimoji="1" lang="en-US" altLang="zh-CN" sz="1400" dirty="0" smtClean="0">
              <a:solidFill>
                <a:schemeClr val="tx1"/>
              </a:solidFill>
            </a:endParaRPr>
          </a:p>
          <a:p>
            <a:endParaRPr kumimoji="1" lang="en-US" altLang="zh-CN" sz="1400" dirty="0" smtClean="0">
              <a:solidFill>
                <a:schemeClr val="tx1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169437" y="4840194"/>
            <a:ext cx="1153774" cy="12685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148799" y="154195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分区一</a:t>
            </a:r>
            <a:endParaRPr kumimoji="1" lang="zh-CN" altLang="en-US"/>
          </a:p>
        </p:txBody>
      </p:sp>
      <p:sp>
        <p:nvSpPr>
          <p:cNvPr id="101" name="文本框 100"/>
          <p:cNvSpPr txBox="1"/>
          <p:nvPr/>
        </p:nvSpPr>
        <p:spPr>
          <a:xfrm>
            <a:off x="3219453" y="441424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分区二</a:t>
            </a:r>
            <a:endParaRPr kumimoji="1" lang="zh-CN" altLang="en-US" dirty="0"/>
          </a:p>
        </p:txBody>
      </p:sp>
      <p:cxnSp>
        <p:nvCxnSpPr>
          <p:cNvPr id="51" name="直线箭头连接符 50"/>
          <p:cNvCxnSpPr>
            <a:stCxn id="95" idx="3"/>
            <a:endCxn id="42" idx="1"/>
          </p:cNvCxnSpPr>
          <p:nvPr/>
        </p:nvCxnSpPr>
        <p:spPr>
          <a:xfrm>
            <a:off x="2137558" y="1975901"/>
            <a:ext cx="1031878" cy="1105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箭头连接符 101"/>
          <p:cNvCxnSpPr>
            <a:stCxn id="96" idx="3"/>
            <a:endCxn id="42" idx="1"/>
          </p:cNvCxnSpPr>
          <p:nvPr/>
        </p:nvCxnSpPr>
        <p:spPr>
          <a:xfrm>
            <a:off x="2137558" y="2583373"/>
            <a:ext cx="1031878" cy="497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线箭头连接符 102"/>
          <p:cNvCxnSpPr>
            <a:stCxn id="96" idx="3"/>
            <a:endCxn id="100" idx="1"/>
          </p:cNvCxnSpPr>
          <p:nvPr/>
        </p:nvCxnSpPr>
        <p:spPr>
          <a:xfrm>
            <a:off x="2137558" y="2583373"/>
            <a:ext cx="1031879" cy="2891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线箭头连接符 103"/>
          <p:cNvCxnSpPr>
            <a:stCxn id="97" idx="3"/>
            <a:endCxn id="42" idx="1"/>
          </p:cNvCxnSpPr>
          <p:nvPr/>
        </p:nvCxnSpPr>
        <p:spPr>
          <a:xfrm flipV="1">
            <a:off x="2137558" y="3080930"/>
            <a:ext cx="1031878" cy="312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线箭头连接符 104"/>
          <p:cNvCxnSpPr>
            <a:stCxn id="97" idx="3"/>
            <a:endCxn id="100" idx="1"/>
          </p:cNvCxnSpPr>
          <p:nvPr/>
        </p:nvCxnSpPr>
        <p:spPr>
          <a:xfrm>
            <a:off x="2137558" y="3393430"/>
            <a:ext cx="1031879" cy="2081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线箭头连接符 105"/>
          <p:cNvCxnSpPr>
            <a:stCxn id="98" idx="3"/>
            <a:endCxn id="42" idx="1"/>
          </p:cNvCxnSpPr>
          <p:nvPr/>
        </p:nvCxnSpPr>
        <p:spPr>
          <a:xfrm flipV="1">
            <a:off x="2137559" y="3080930"/>
            <a:ext cx="1031877" cy="1214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箭头连接符 106"/>
          <p:cNvCxnSpPr>
            <a:stCxn id="98" idx="3"/>
            <a:endCxn id="100" idx="1"/>
          </p:cNvCxnSpPr>
          <p:nvPr/>
        </p:nvCxnSpPr>
        <p:spPr>
          <a:xfrm>
            <a:off x="2137559" y="4295834"/>
            <a:ext cx="1031878" cy="1178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线箭头连接符 109"/>
          <p:cNvCxnSpPr>
            <a:stCxn id="99" idx="3"/>
            <a:endCxn id="42" idx="1"/>
          </p:cNvCxnSpPr>
          <p:nvPr/>
        </p:nvCxnSpPr>
        <p:spPr>
          <a:xfrm flipV="1">
            <a:off x="2101809" y="3080930"/>
            <a:ext cx="1067627" cy="2054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线箭头连接符 112"/>
          <p:cNvCxnSpPr>
            <a:stCxn id="99" idx="3"/>
            <a:endCxn id="100" idx="1"/>
          </p:cNvCxnSpPr>
          <p:nvPr/>
        </p:nvCxnSpPr>
        <p:spPr>
          <a:xfrm>
            <a:off x="2101809" y="5135864"/>
            <a:ext cx="1067628" cy="338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线箭头连接符 115"/>
          <p:cNvCxnSpPr>
            <a:stCxn id="90" idx="3"/>
            <a:endCxn id="95" idx="1"/>
          </p:cNvCxnSpPr>
          <p:nvPr/>
        </p:nvCxnSpPr>
        <p:spPr>
          <a:xfrm>
            <a:off x="1173679" y="1972142"/>
            <a:ext cx="521504" cy="3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线箭头连接符 118"/>
          <p:cNvCxnSpPr>
            <a:stCxn id="91" idx="3"/>
            <a:endCxn id="96" idx="1"/>
          </p:cNvCxnSpPr>
          <p:nvPr/>
        </p:nvCxnSpPr>
        <p:spPr>
          <a:xfrm>
            <a:off x="1209417" y="2578627"/>
            <a:ext cx="441771" cy="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线箭头连接符 121"/>
          <p:cNvCxnSpPr>
            <a:stCxn id="92" idx="3"/>
            <a:endCxn id="97" idx="1"/>
          </p:cNvCxnSpPr>
          <p:nvPr/>
        </p:nvCxnSpPr>
        <p:spPr>
          <a:xfrm flipV="1">
            <a:off x="1446815" y="3393430"/>
            <a:ext cx="204373" cy="3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线箭头连接符 124"/>
          <p:cNvCxnSpPr>
            <a:stCxn id="93" idx="3"/>
            <a:endCxn id="98" idx="1"/>
          </p:cNvCxnSpPr>
          <p:nvPr/>
        </p:nvCxnSpPr>
        <p:spPr>
          <a:xfrm>
            <a:off x="1339768" y="4292876"/>
            <a:ext cx="275285" cy="2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线箭头连接符 127"/>
          <p:cNvCxnSpPr>
            <a:stCxn id="94" idx="3"/>
            <a:endCxn id="99" idx="1"/>
          </p:cNvCxnSpPr>
          <p:nvPr/>
        </p:nvCxnSpPr>
        <p:spPr>
          <a:xfrm flipV="1">
            <a:off x="1279176" y="5135864"/>
            <a:ext cx="320145" cy="2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 158"/>
          <p:cNvSpPr/>
          <p:nvPr/>
        </p:nvSpPr>
        <p:spPr>
          <a:xfrm>
            <a:off x="4747175" y="2494865"/>
            <a:ext cx="1277373" cy="1807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(hello,3)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(world,1)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(word, 4)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(as, 1)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(example, 1)</a:t>
            </a:r>
            <a:endParaRPr kumimoji="1" lang="en-US" altLang="zh-CN" sz="1400" dirty="0" smtClean="0">
              <a:solidFill>
                <a:schemeClr val="tx1"/>
              </a:solidFill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4872525" y="210009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分区一</a:t>
            </a:r>
            <a:endParaRPr kumimoji="1" lang="zh-CN" altLang="en-US"/>
          </a:p>
        </p:txBody>
      </p:sp>
      <p:sp>
        <p:nvSpPr>
          <p:cNvPr id="165" name="矩形 164"/>
          <p:cNvSpPr/>
          <p:nvPr/>
        </p:nvSpPr>
        <p:spPr>
          <a:xfrm>
            <a:off x="4820252" y="4840194"/>
            <a:ext cx="1238393" cy="12685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(count, </a:t>
            </a:r>
            <a:r>
              <a:rPr kumimoji="1" lang="en-US" altLang="zh-CN" sz="1400" dirty="0">
                <a:solidFill>
                  <a:schemeClr val="tx1"/>
                </a:solidFill>
              </a:rPr>
              <a:t>4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)</a:t>
            </a:r>
            <a:endParaRPr kumimoji="1" lang="en-US" altLang="zh-CN" sz="1400" dirty="0" smtClean="0">
              <a:solidFill>
                <a:schemeClr val="tx1"/>
              </a:solidFill>
            </a:endParaRPr>
          </a:p>
        </p:txBody>
      </p:sp>
      <p:sp>
        <p:nvSpPr>
          <p:cNvPr id="166" name="文本框 165"/>
          <p:cNvSpPr txBox="1"/>
          <p:nvPr/>
        </p:nvSpPr>
        <p:spPr>
          <a:xfrm>
            <a:off x="4869876" y="44583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分区二</a:t>
            </a:r>
            <a:endParaRPr kumimoji="1" lang="zh-CN" altLang="en-US" dirty="0"/>
          </a:p>
        </p:txBody>
      </p:sp>
      <p:cxnSp>
        <p:nvCxnSpPr>
          <p:cNvPr id="167" name="直线箭头连接符 166"/>
          <p:cNvCxnSpPr>
            <a:stCxn id="42" idx="3"/>
            <a:endCxn id="159" idx="1"/>
          </p:cNvCxnSpPr>
          <p:nvPr/>
        </p:nvCxnSpPr>
        <p:spPr>
          <a:xfrm>
            <a:off x="4273841" y="3080930"/>
            <a:ext cx="473334" cy="317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线箭头连接符 169"/>
          <p:cNvCxnSpPr>
            <a:stCxn id="100" idx="3"/>
            <a:endCxn id="165" idx="1"/>
          </p:cNvCxnSpPr>
          <p:nvPr/>
        </p:nvCxnSpPr>
        <p:spPr>
          <a:xfrm>
            <a:off x="4323211" y="5474456"/>
            <a:ext cx="497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3148799" y="1958834"/>
            <a:ext cx="888811" cy="343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(hello,1)</a:t>
            </a:r>
            <a:endParaRPr kumimoji="1" lang="en-US" altLang="zh-CN" sz="1400" dirty="0">
              <a:solidFill>
                <a:schemeClr val="tx1"/>
              </a:solidFill>
            </a:endParaRPr>
          </a:p>
          <a:p>
            <a:r>
              <a:rPr kumimoji="1" lang="en-US" altLang="zh-CN" sz="1400" dirty="0">
                <a:solidFill>
                  <a:schemeClr val="tx1"/>
                </a:solidFill>
              </a:rPr>
              <a:t>(world,1)</a:t>
            </a:r>
            <a:endParaRPr kumimoji="1"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178" name="矩形 177"/>
          <p:cNvSpPr/>
          <p:nvPr/>
        </p:nvSpPr>
        <p:spPr>
          <a:xfrm>
            <a:off x="3148799" y="2351182"/>
            <a:ext cx="981862" cy="1602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>
                <a:solidFill>
                  <a:schemeClr val="tx1"/>
                </a:solidFill>
              </a:rPr>
              <a:t>(word, 1)</a:t>
            </a:r>
            <a:endParaRPr kumimoji="1"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179" name="矩形 178"/>
          <p:cNvSpPr/>
          <p:nvPr/>
        </p:nvSpPr>
        <p:spPr>
          <a:xfrm>
            <a:off x="3144479" y="2575697"/>
            <a:ext cx="953099" cy="149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>
                <a:solidFill>
                  <a:schemeClr val="tx1"/>
                </a:solidFill>
              </a:rPr>
              <a:t>(word, 1)</a:t>
            </a:r>
            <a:endParaRPr kumimoji="1"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180" name="矩形 179"/>
          <p:cNvSpPr/>
          <p:nvPr/>
        </p:nvSpPr>
        <p:spPr>
          <a:xfrm>
            <a:off x="3144479" y="2784969"/>
            <a:ext cx="812301" cy="185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(as, </a:t>
            </a:r>
            <a:r>
              <a:rPr kumimoji="1" lang="en-US" altLang="zh-CN" sz="1400" dirty="0">
                <a:solidFill>
                  <a:schemeClr val="tx1"/>
                </a:solidFill>
              </a:rPr>
              <a:t>1)</a:t>
            </a:r>
            <a:endParaRPr kumimoji="1"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181" name="矩形 180"/>
          <p:cNvSpPr/>
          <p:nvPr/>
        </p:nvSpPr>
        <p:spPr>
          <a:xfrm>
            <a:off x="3121710" y="3038614"/>
            <a:ext cx="1207245" cy="173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(example, </a:t>
            </a:r>
            <a:r>
              <a:rPr kumimoji="1" lang="en-US" altLang="zh-CN" sz="1400" dirty="0">
                <a:solidFill>
                  <a:schemeClr val="tx1"/>
                </a:solidFill>
              </a:rPr>
              <a:t>1)</a:t>
            </a:r>
            <a:endParaRPr kumimoji="1"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182" name="矩形 181"/>
          <p:cNvSpPr/>
          <p:nvPr/>
        </p:nvSpPr>
        <p:spPr>
          <a:xfrm>
            <a:off x="3119911" y="3276589"/>
            <a:ext cx="915782" cy="343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(hello,1)</a:t>
            </a:r>
            <a:endParaRPr kumimoji="1" lang="en-US" altLang="zh-CN" sz="1400" dirty="0">
              <a:solidFill>
                <a:schemeClr val="tx1"/>
              </a:solidFill>
            </a:endParaRPr>
          </a:p>
          <a:p>
            <a:r>
              <a:rPr kumimoji="1" lang="en-US" altLang="zh-CN" sz="1400" dirty="0">
                <a:solidFill>
                  <a:schemeClr val="tx1"/>
                </a:solidFill>
              </a:rPr>
              <a:t>(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word,1</a:t>
            </a:r>
            <a:r>
              <a:rPr kumimoji="1" lang="en-US" altLang="zh-CN" sz="1400" dirty="0">
                <a:solidFill>
                  <a:schemeClr val="tx1"/>
                </a:solidFill>
              </a:rPr>
              <a:t>)</a:t>
            </a:r>
            <a:endParaRPr kumimoji="1"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3144225" y="3751009"/>
            <a:ext cx="881737" cy="343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(hello,1)</a:t>
            </a:r>
            <a:endParaRPr kumimoji="1" lang="en-US" altLang="zh-CN" sz="1400" dirty="0">
              <a:solidFill>
                <a:schemeClr val="tx1"/>
              </a:solidFill>
            </a:endParaRPr>
          </a:p>
          <a:p>
            <a:r>
              <a:rPr kumimoji="1" lang="en-US" altLang="zh-CN" sz="1400" dirty="0">
                <a:solidFill>
                  <a:schemeClr val="tx1"/>
                </a:solidFill>
              </a:rPr>
              <a:t>(world,1)</a:t>
            </a:r>
            <a:endParaRPr kumimoji="1"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184" name="文本框 183"/>
          <p:cNvSpPr txBox="1"/>
          <p:nvPr/>
        </p:nvSpPr>
        <p:spPr>
          <a:xfrm>
            <a:off x="3345836" y="4970844"/>
            <a:ext cx="1026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(count, 1</a:t>
            </a:r>
            <a:r>
              <a:rPr kumimoji="1" lang="en-US" altLang="zh-CN" sz="1400" dirty="0" smtClean="0"/>
              <a:t>)</a:t>
            </a:r>
            <a:endParaRPr kumimoji="1" lang="en-US" altLang="zh-CN" sz="1400" dirty="0"/>
          </a:p>
        </p:txBody>
      </p:sp>
      <p:sp>
        <p:nvSpPr>
          <p:cNvPr id="185" name="文本框 184"/>
          <p:cNvSpPr txBox="1"/>
          <p:nvPr/>
        </p:nvSpPr>
        <p:spPr>
          <a:xfrm>
            <a:off x="3356298" y="5231632"/>
            <a:ext cx="1026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/>
              <a:t>(count, 1</a:t>
            </a:r>
            <a:r>
              <a:rPr kumimoji="1" lang="en-US" altLang="zh-CN" sz="1400" smtClean="0"/>
              <a:t>)</a:t>
            </a:r>
            <a:endParaRPr kumimoji="1" lang="en-US" altLang="zh-CN" sz="1400"/>
          </a:p>
        </p:txBody>
      </p:sp>
      <p:sp>
        <p:nvSpPr>
          <p:cNvPr id="186" name="文本框 185"/>
          <p:cNvSpPr txBox="1"/>
          <p:nvPr/>
        </p:nvSpPr>
        <p:spPr>
          <a:xfrm>
            <a:off x="3340549" y="5477481"/>
            <a:ext cx="1026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/>
              <a:t>(count, 1</a:t>
            </a:r>
            <a:r>
              <a:rPr kumimoji="1" lang="en-US" altLang="zh-CN" sz="1400" smtClean="0"/>
              <a:t>)</a:t>
            </a:r>
            <a:endParaRPr kumimoji="1" lang="en-US" altLang="zh-CN" sz="1400"/>
          </a:p>
        </p:txBody>
      </p:sp>
      <p:sp>
        <p:nvSpPr>
          <p:cNvPr id="187" name="文本框 186"/>
          <p:cNvSpPr txBox="1"/>
          <p:nvPr/>
        </p:nvSpPr>
        <p:spPr>
          <a:xfrm>
            <a:off x="3336407" y="5718049"/>
            <a:ext cx="1026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/>
              <a:t>(count, 1</a:t>
            </a:r>
            <a:r>
              <a:rPr kumimoji="1" lang="en-US" altLang="zh-CN" sz="1400" smtClean="0"/>
              <a:t>)</a:t>
            </a:r>
            <a:endParaRPr kumimoji="1" lang="en-US" altLang="zh-CN" sz="1400"/>
          </a:p>
        </p:txBody>
      </p:sp>
      <p:cxnSp>
        <p:nvCxnSpPr>
          <p:cNvPr id="189" name="直线箭头连接符 188"/>
          <p:cNvCxnSpPr>
            <a:stCxn id="159" idx="3"/>
          </p:cNvCxnSpPr>
          <p:nvPr/>
        </p:nvCxnSpPr>
        <p:spPr>
          <a:xfrm>
            <a:off x="6024548" y="3398513"/>
            <a:ext cx="1222727" cy="193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线箭头连接符 190"/>
          <p:cNvCxnSpPr>
            <a:stCxn id="165" idx="3"/>
          </p:cNvCxnSpPr>
          <p:nvPr/>
        </p:nvCxnSpPr>
        <p:spPr>
          <a:xfrm>
            <a:off x="6058645" y="5474456"/>
            <a:ext cx="815852" cy="17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矩形 191"/>
          <p:cNvSpPr/>
          <p:nvPr/>
        </p:nvSpPr>
        <p:spPr>
          <a:xfrm>
            <a:off x="237506" y="1358321"/>
            <a:ext cx="4275117" cy="485167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3" name="文本框 192"/>
          <p:cNvSpPr txBox="1"/>
          <p:nvPr/>
        </p:nvSpPr>
        <p:spPr>
          <a:xfrm>
            <a:off x="1836014" y="6401474"/>
            <a:ext cx="4804520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600" dirty="0" err="1" smtClean="0"/>
              <a:t>wordCount.partitionBy</a:t>
            </a:r>
            <a:r>
              <a:rPr lang="en-US" altLang="zh-CN" sz="1600" dirty="0" smtClean="0"/>
              <a:t>(new </a:t>
            </a:r>
            <a:r>
              <a:rPr lang="en-US" altLang="zh-CN" sz="1600" dirty="0" err="1" smtClean="0"/>
              <a:t>HashPartitioner</a:t>
            </a:r>
            <a:r>
              <a:rPr lang="en-US" altLang="zh-CN" sz="1600" dirty="0" smtClean="0"/>
              <a:t>(2))</a:t>
            </a:r>
            <a:endParaRPr kumimoji="1" lang="zh-CN" altLang="en-US" sz="1600" dirty="0"/>
          </a:p>
        </p:txBody>
      </p:sp>
      <p:cxnSp>
        <p:nvCxnSpPr>
          <p:cNvPr id="195" name="直线箭头连接符 194"/>
          <p:cNvCxnSpPr>
            <a:endCxn id="193" idx="1"/>
          </p:cNvCxnSpPr>
          <p:nvPr/>
        </p:nvCxnSpPr>
        <p:spPr>
          <a:xfrm>
            <a:off x="1371007" y="6238777"/>
            <a:ext cx="465007" cy="33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/>
          <p:cNvSpPr txBox="1"/>
          <p:nvPr/>
        </p:nvSpPr>
        <p:spPr>
          <a:xfrm>
            <a:off x="344327" y="211240"/>
            <a:ext cx="4913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RDD </a:t>
            </a:r>
            <a:r>
              <a:rPr kumimoji="1" lang="en-US" altLang="zh-CN" sz="2400" dirty="0" err="1" smtClean="0"/>
              <a:t>Partitioner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-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err="1" smtClean="0"/>
              <a:t>HashPartitioner</a:t>
            </a:r>
            <a:endParaRPr kumimoji="1"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5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59" grpId="0" animBg="1"/>
      <p:bldP spid="160" grpId="0"/>
      <p:bldP spid="165" grpId="0" animBg="1"/>
      <p:bldP spid="166" grpId="0"/>
      <p:bldP spid="177" grpId="0"/>
      <p:bldP spid="178" grpId="0"/>
      <p:bldP spid="179" grpId="0"/>
      <p:bldP spid="180" grpId="0"/>
      <p:bldP spid="181" grpId="0"/>
      <p:bldP spid="182" grpId="0"/>
      <p:bldP spid="183" grpId="0"/>
      <p:bldP spid="184" grpId="0"/>
      <p:bldP spid="185" grpId="0"/>
      <p:bldP spid="186" grpId="0"/>
      <p:bldP spid="187" grpId="0"/>
      <p:bldP spid="192" grpId="0" animBg="1"/>
      <p:bldP spid="19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78290" y="4239497"/>
            <a:ext cx="732539" cy="1935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520793" y="4370127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1530803" y="4756077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1530803" y="5142027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1530803" y="5816941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1634593" y="5352015"/>
            <a:ext cx="183084" cy="464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 smtClean="0"/>
              <a:t>.</a:t>
            </a:r>
            <a:endParaRPr kumimoji="1" lang="en-US" altLang="zh-CN" sz="800" dirty="0" smtClean="0"/>
          </a:p>
          <a:p>
            <a:r>
              <a:rPr kumimoji="1" lang="en-US" altLang="zh-CN" sz="800" dirty="0" smtClean="0"/>
              <a:t>.</a:t>
            </a:r>
            <a:endParaRPr kumimoji="1" lang="en-US" altLang="zh-CN" sz="800" dirty="0" smtClean="0"/>
          </a:p>
          <a:p>
            <a:r>
              <a:rPr kumimoji="1" lang="en-US" altLang="zh-CN" sz="800" dirty="0"/>
              <a:t>.</a:t>
            </a:r>
            <a:endParaRPr kumimoji="1" lang="zh-CN" altLang="en-US" sz="800" dirty="0"/>
          </a:p>
        </p:txBody>
      </p:sp>
      <p:sp>
        <p:nvSpPr>
          <p:cNvPr id="93" name="矩形 92"/>
          <p:cNvSpPr/>
          <p:nvPr/>
        </p:nvSpPr>
        <p:spPr>
          <a:xfrm>
            <a:off x="2504467" y="4239497"/>
            <a:ext cx="732539" cy="15774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2646970" y="4370127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2656980" y="4756077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矩形 96"/>
          <p:cNvSpPr/>
          <p:nvPr/>
        </p:nvSpPr>
        <p:spPr>
          <a:xfrm>
            <a:off x="2656980" y="5483441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文本框 97"/>
          <p:cNvSpPr txBox="1"/>
          <p:nvPr/>
        </p:nvSpPr>
        <p:spPr>
          <a:xfrm>
            <a:off x="2769184" y="5034255"/>
            <a:ext cx="183084" cy="464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 smtClean="0"/>
              <a:t>.</a:t>
            </a:r>
            <a:endParaRPr kumimoji="1" lang="en-US" altLang="zh-CN" sz="800" dirty="0" smtClean="0"/>
          </a:p>
          <a:p>
            <a:r>
              <a:rPr kumimoji="1" lang="en-US" altLang="zh-CN" sz="800" dirty="0" smtClean="0"/>
              <a:t>.</a:t>
            </a:r>
            <a:endParaRPr kumimoji="1" lang="en-US" altLang="zh-CN" sz="800" dirty="0" smtClean="0"/>
          </a:p>
          <a:p>
            <a:r>
              <a:rPr kumimoji="1" lang="en-US" altLang="zh-CN" sz="800" dirty="0"/>
              <a:t>.</a:t>
            </a:r>
            <a:endParaRPr kumimoji="1" lang="zh-CN" altLang="en-US" sz="800" dirty="0"/>
          </a:p>
        </p:txBody>
      </p:sp>
      <p:sp>
        <p:nvSpPr>
          <p:cNvPr id="99" name="矩形 98"/>
          <p:cNvSpPr/>
          <p:nvPr/>
        </p:nvSpPr>
        <p:spPr>
          <a:xfrm>
            <a:off x="3630644" y="4245533"/>
            <a:ext cx="732539" cy="15774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矩形 99"/>
          <p:cNvSpPr/>
          <p:nvPr/>
        </p:nvSpPr>
        <p:spPr>
          <a:xfrm>
            <a:off x="3773147" y="4376163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矩形 100"/>
          <p:cNvSpPr/>
          <p:nvPr/>
        </p:nvSpPr>
        <p:spPr>
          <a:xfrm>
            <a:off x="3783157" y="4762113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3783157" y="5489477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3" name="文本框 102"/>
          <p:cNvSpPr txBox="1"/>
          <p:nvPr/>
        </p:nvSpPr>
        <p:spPr>
          <a:xfrm>
            <a:off x="3895361" y="5040291"/>
            <a:ext cx="183084" cy="464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 smtClean="0"/>
              <a:t>.</a:t>
            </a:r>
            <a:endParaRPr kumimoji="1" lang="en-US" altLang="zh-CN" sz="800" dirty="0" smtClean="0"/>
          </a:p>
          <a:p>
            <a:r>
              <a:rPr kumimoji="1" lang="en-US" altLang="zh-CN" sz="800" dirty="0" smtClean="0"/>
              <a:t>.</a:t>
            </a:r>
            <a:endParaRPr kumimoji="1" lang="en-US" altLang="zh-CN" sz="800" dirty="0" smtClean="0"/>
          </a:p>
          <a:p>
            <a:r>
              <a:rPr kumimoji="1" lang="en-US" altLang="zh-CN" sz="800" dirty="0"/>
              <a:t>.</a:t>
            </a:r>
            <a:endParaRPr kumimoji="1" lang="zh-CN" altLang="en-US" sz="800" dirty="0"/>
          </a:p>
        </p:txBody>
      </p:sp>
      <p:cxnSp>
        <p:nvCxnSpPr>
          <p:cNvPr id="51" name="直线箭头连接符 50"/>
          <p:cNvCxnSpPr>
            <a:stCxn id="4" idx="3"/>
            <a:endCxn id="97" idx="1"/>
          </p:cNvCxnSpPr>
          <p:nvPr/>
        </p:nvCxnSpPr>
        <p:spPr>
          <a:xfrm>
            <a:off x="1948305" y="4494818"/>
            <a:ext cx="708675" cy="1113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线箭头连接符 103"/>
          <p:cNvCxnSpPr>
            <a:stCxn id="88" idx="3"/>
            <a:endCxn id="97" idx="1"/>
          </p:cNvCxnSpPr>
          <p:nvPr/>
        </p:nvCxnSpPr>
        <p:spPr>
          <a:xfrm>
            <a:off x="1958315" y="4880768"/>
            <a:ext cx="698665" cy="727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线箭头连接符 104"/>
          <p:cNvCxnSpPr>
            <a:stCxn id="91" idx="3"/>
            <a:endCxn id="97" idx="1"/>
          </p:cNvCxnSpPr>
          <p:nvPr/>
        </p:nvCxnSpPr>
        <p:spPr>
          <a:xfrm>
            <a:off x="1958315" y="5266718"/>
            <a:ext cx="698665" cy="341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线箭头连接符 105"/>
          <p:cNvCxnSpPr>
            <a:stCxn id="92" idx="3"/>
            <a:endCxn id="97" idx="1"/>
          </p:cNvCxnSpPr>
          <p:nvPr/>
        </p:nvCxnSpPr>
        <p:spPr>
          <a:xfrm flipV="1">
            <a:off x="1958315" y="5608132"/>
            <a:ext cx="698665" cy="333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箭头连接符 106"/>
          <p:cNvCxnSpPr>
            <a:stCxn id="92" idx="3"/>
            <a:endCxn id="95" idx="1"/>
          </p:cNvCxnSpPr>
          <p:nvPr/>
        </p:nvCxnSpPr>
        <p:spPr>
          <a:xfrm flipV="1">
            <a:off x="1958315" y="4880768"/>
            <a:ext cx="698665" cy="1060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箭头连接符 107"/>
          <p:cNvCxnSpPr>
            <a:stCxn id="91" idx="3"/>
            <a:endCxn id="95" idx="1"/>
          </p:cNvCxnSpPr>
          <p:nvPr/>
        </p:nvCxnSpPr>
        <p:spPr>
          <a:xfrm flipV="1">
            <a:off x="1958315" y="4880768"/>
            <a:ext cx="698665" cy="385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/>
          <p:cNvCxnSpPr>
            <a:stCxn id="91" idx="3"/>
            <a:endCxn id="94" idx="1"/>
          </p:cNvCxnSpPr>
          <p:nvPr/>
        </p:nvCxnSpPr>
        <p:spPr>
          <a:xfrm flipV="1">
            <a:off x="1958315" y="4494818"/>
            <a:ext cx="688655" cy="771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线箭头连接符 111"/>
          <p:cNvCxnSpPr>
            <a:stCxn id="88" idx="3"/>
            <a:endCxn id="95" idx="1"/>
          </p:cNvCxnSpPr>
          <p:nvPr/>
        </p:nvCxnSpPr>
        <p:spPr>
          <a:xfrm>
            <a:off x="1958315" y="4880768"/>
            <a:ext cx="698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线箭头连接符 114"/>
          <p:cNvCxnSpPr>
            <a:stCxn id="88" idx="3"/>
            <a:endCxn id="94" idx="1"/>
          </p:cNvCxnSpPr>
          <p:nvPr/>
        </p:nvCxnSpPr>
        <p:spPr>
          <a:xfrm flipV="1">
            <a:off x="1958315" y="4494818"/>
            <a:ext cx="688655" cy="385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线箭头连接符 117"/>
          <p:cNvCxnSpPr>
            <a:stCxn id="4" idx="3"/>
            <a:endCxn id="95" idx="1"/>
          </p:cNvCxnSpPr>
          <p:nvPr/>
        </p:nvCxnSpPr>
        <p:spPr>
          <a:xfrm>
            <a:off x="1948305" y="4494818"/>
            <a:ext cx="708675" cy="385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线箭头连接符 120"/>
          <p:cNvCxnSpPr>
            <a:stCxn id="4" idx="3"/>
            <a:endCxn id="94" idx="1"/>
          </p:cNvCxnSpPr>
          <p:nvPr/>
        </p:nvCxnSpPr>
        <p:spPr>
          <a:xfrm>
            <a:off x="1948305" y="4494818"/>
            <a:ext cx="698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线箭头连接符 124"/>
          <p:cNvCxnSpPr>
            <a:stCxn id="100" idx="1"/>
            <a:endCxn id="94" idx="3"/>
          </p:cNvCxnSpPr>
          <p:nvPr/>
        </p:nvCxnSpPr>
        <p:spPr>
          <a:xfrm flipH="1" flipV="1">
            <a:off x="3074482" y="4494818"/>
            <a:ext cx="698665" cy="6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线箭头连接符 127"/>
          <p:cNvCxnSpPr>
            <a:stCxn id="101" idx="1"/>
            <a:endCxn id="94" idx="3"/>
          </p:cNvCxnSpPr>
          <p:nvPr/>
        </p:nvCxnSpPr>
        <p:spPr>
          <a:xfrm flipH="1" flipV="1">
            <a:off x="3074482" y="4494818"/>
            <a:ext cx="708675" cy="391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线箭头连接符 130"/>
          <p:cNvCxnSpPr>
            <a:stCxn id="102" idx="1"/>
            <a:endCxn id="94" idx="3"/>
          </p:cNvCxnSpPr>
          <p:nvPr/>
        </p:nvCxnSpPr>
        <p:spPr>
          <a:xfrm flipH="1" flipV="1">
            <a:off x="3074482" y="4494818"/>
            <a:ext cx="708675" cy="1119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线箭头连接符 133"/>
          <p:cNvCxnSpPr>
            <a:stCxn id="102" idx="1"/>
            <a:endCxn id="95" idx="3"/>
          </p:cNvCxnSpPr>
          <p:nvPr/>
        </p:nvCxnSpPr>
        <p:spPr>
          <a:xfrm flipH="1" flipV="1">
            <a:off x="3084492" y="4880768"/>
            <a:ext cx="698665" cy="7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线箭头连接符 136"/>
          <p:cNvCxnSpPr>
            <a:stCxn id="102" idx="1"/>
            <a:endCxn id="97" idx="3"/>
          </p:cNvCxnSpPr>
          <p:nvPr/>
        </p:nvCxnSpPr>
        <p:spPr>
          <a:xfrm flipH="1" flipV="1">
            <a:off x="3084492" y="5608132"/>
            <a:ext cx="698665" cy="6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线箭头连接符 139"/>
          <p:cNvCxnSpPr>
            <a:stCxn id="101" idx="1"/>
            <a:endCxn id="97" idx="3"/>
          </p:cNvCxnSpPr>
          <p:nvPr/>
        </p:nvCxnSpPr>
        <p:spPr>
          <a:xfrm flipH="1">
            <a:off x="3084492" y="4886804"/>
            <a:ext cx="698665" cy="721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线箭头连接符 142"/>
          <p:cNvCxnSpPr>
            <a:stCxn id="100" idx="1"/>
            <a:endCxn id="97" idx="3"/>
          </p:cNvCxnSpPr>
          <p:nvPr/>
        </p:nvCxnSpPr>
        <p:spPr>
          <a:xfrm flipH="1">
            <a:off x="3084492" y="4500854"/>
            <a:ext cx="688655" cy="1107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线箭头连接符 145"/>
          <p:cNvCxnSpPr>
            <a:stCxn id="101" idx="1"/>
            <a:endCxn id="95" idx="3"/>
          </p:cNvCxnSpPr>
          <p:nvPr/>
        </p:nvCxnSpPr>
        <p:spPr>
          <a:xfrm flipH="1" flipV="1">
            <a:off x="3084492" y="4880768"/>
            <a:ext cx="698665" cy="6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线箭头连接符 148"/>
          <p:cNvCxnSpPr>
            <a:stCxn id="100" idx="1"/>
            <a:endCxn id="95" idx="3"/>
          </p:cNvCxnSpPr>
          <p:nvPr/>
        </p:nvCxnSpPr>
        <p:spPr>
          <a:xfrm flipH="1">
            <a:off x="3084492" y="4500854"/>
            <a:ext cx="688655" cy="379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文本框 151"/>
          <p:cNvSpPr txBox="1"/>
          <p:nvPr/>
        </p:nvSpPr>
        <p:spPr>
          <a:xfrm>
            <a:off x="1098270" y="3896885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userData</a:t>
            </a:r>
            <a:endParaRPr kumimoji="1" lang="zh-CN" altLang="en-US" dirty="0"/>
          </a:p>
        </p:txBody>
      </p:sp>
      <p:sp>
        <p:nvSpPr>
          <p:cNvPr id="153" name="文本框 152"/>
          <p:cNvSpPr txBox="1"/>
          <p:nvPr/>
        </p:nvSpPr>
        <p:spPr>
          <a:xfrm>
            <a:off x="2431352" y="3858679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joined</a:t>
            </a:r>
            <a:endParaRPr kumimoji="1" lang="zh-CN" altLang="en-US" dirty="0"/>
          </a:p>
        </p:txBody>
      </p:sp>
      <p:sp>
        <p:nvSpPr>
          <p:cNvPr id="154" name="文本框 153"/>
          <p:cNvSpPr txBox="1"/>
          <p:nvPr/>
        </p:nvSpPr>
        <p:spPr>
          <a:xfrm>
            <a:off x="3535087" y="3894403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events</a:t>
            </a:r>
            <a:endParaRPr kumimoji="1" lang="zh-CN" altLang="en-US" dirty="0"/>
          </a:p>
        </p:txBody>
      </p:sp>
      <p:sp>
        <p:nvSpPr>
          <p:cNvPr id="194" name="矩形 193"/>
          <p:cNvSpPr/>
          <p:nvPr/>
        </p:nvSpPr>
        <p:spPr>
          <a:xfrm>
            <a:off x="6358664" y="4288378"/>
            <a:ext cx="732539" cy="1935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5" name="矩形 194"/>
          <p:cNvSpPr/>
          <p:nvPr/>
        </p:nvSpPr>
        <p:spPr>
          <a:xfrm>
            <a:off x="6501167" y="4419008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6" name="矩形 195"/>
          <p:cNvSpPr/>
          <p:nvPr/>
        </p:nvSpPr>
        <p:spPr>
          <a:xfrm>
            <a:off x="6511177" y="4804958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7" name="矩形 196"/>
          <p:cNvSpPr/>
          <p:nvPr/>
        </p:nvSpPr>
        <p:spPr>
          <a:xfrm>
            <a:off x="6511177" y="5190908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8" name="矩形 197"/>
          <p:cNvSpPr/>
          <p:nvPr/>
        </p:nvSpPr>
        <p:spPr>
          <a:xfrm>
            <a:off x="6511177" y="5865822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9" name="文本框 198"/>
          <p:cNvSpPr txBox="1"/>
          <p:nvPr/>
        </p:nvSpPr>
        <p:spPr>
          <a:xfrm>
            <a:off x="6614967" y="5400896"/>
            <a:ext cx="183084" cy="464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 smtClean="0"/>
              <a:t>.</a:t>
            </a:r>
            <a:endParaRPr kumimoji="1" lang="en-US" altLang="zh-CN" sz="800" dirty="0" smtClean="0"/>
          </a:p>
          <a:p>
            <a:r>
              <a:rPr kumimoji="1" lang="en-US" altLang="zh-CN" sz="800" dirty="0" smtClean="0"/>
              <a:t>.</a:t>
            </a:r>
            <a:endParaRPr kumimoji="1" lang="en-US" altLang="zh-CN" sz="800" dirty="0" smtClean="0"/>
          </a:p>
          <a:p>
            <a:r>
              <a:rPr kumimoji="1" lang="en-US" altLang="zh-CN" sz="800" dirty="0"/>
              <a:t>.</a:t>
            </a:r>
            <a:endParaRPr kumimoji="1" lang="zh-CN" altLang="en-US" sz="800" dirty="0"/>
          </a:p>
        </p:txBody>
      </p:sp>
      <p:sp>
        <p:nvSpPr>
          <p:cNvPr id="200" name="矩形 199"/>
          <p:cNvSpPr/>
          <p:nvPr/>
        </p:nvSpPr>
        <p:spPr>
          <a:xfrm>
            <a:off x="7094515" y="4288378"/>
            <a:ext cx="732539" cy="1935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1" name="矩形 200"/>
          <p:cNvSpPr/>
          <p:nvPr/>
        </p:nvSpPr>
        <p:spPr>
          <a:xfrm>
            <a:off x="7237018" y="4419008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2" name="矩形 201"/>
          <p:cNvSpPr/>
          <p:nvPr/>
        </p:nvSpPr>
        <p:spPr>
          <a:xfrm>
            <a:off x="7247028" y="4804958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3" name="矩形 202"/>
          <p:cNvSpPr/>
          <p:nvPr/>
        </p:nvSpPr>
        <p:spPr>
          <a:xfrm>
            <a:off x="7247028" y="5865822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4" name="文本框 203"/>
          <p:cNvSpPr txBox="1"/>
          <p:nvPr/>
        </p:nvSpPr>
        <p:spPr>
          <a:xfrm>
            <a:off x="7323643" y="5440290"/>
            <a:ext cx="183084" cy="464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 smtClean="0"/>
              <a:t>.</a:t>
            </a:r>
            <a:endParaRPr kumimoji="1" lang="en-US" altLang="zh-CN" sz="800" dirty="0" smtClean="0"/>
          </a:p>
          <a:p>
            <a:r>
              <a:rPr kumimoji="1" lang="en-US" altLang="zh-CN" sz="800" dirty="0" smtClean="0"/>
              <a:t>.</a:t>
            </a:r>
            <a:endParaRPr kumimoji="1" lang="en-US" altLang="zh-CN" sz="800" dirty="0" smtClean="0"/>
          </a:p>
          <a:p>
            <a:r>
              <a:rPr kumimoji="1" lang="en-US" altLang="zh-CN" sz="800" dirty="0"/>
              <a:t>.</a:t>
            </a:r>
            <a:endParaRPr kumimoji="1" lang="zh-CN" altLang="en-US" sz="800" dirty="0"/>
          </a:p>
        </p:txBody>
      </p:sp>
      <p:sp>
        <p:nvSpPr>
          <p:cNvPr id="205" name="矩形 204"/>
          <p:cNvSpPr/>
          <p:nvPr/>
        </p:nvSpPr>
        <p:spPr>
          <a:xfrm>
            <a:off x="8220692" y="4294414"/>
            <a:ext cx="732539" cy="15774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6" name="矩形 205"/>
          <p:cNvSpPr/>
          <p:nvPr/>
        </p:nvSpPr>
        <p:spPr>
          <a:xfrm>
            <a:off x="8363195" y="4425044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7" name="矩形 206"/>
          <p:cNvSpPr/>
          <p:nvPr/>
        </p:nvSpPr>
        <p:spPr>
          <a:xfrm>
            <a:off x="8373205" y="4810994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8" name="矩形 207"/>
          <p:cNvSpPr/>
          <p:nvPr/>
        </p:nvSpPr>
        <p:spPr>
          <a:xfrm>
            <a:off x="8373205" y="5538358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9" name="文本框 208"/>
          <p:cNvSpPr txBox="1"/>
          <p:nvPr/>
        </p:nvSpPr>
        <p:spPr>
          <a:xfrm>
            <a:off x="8485409" y="5089172"/>
            <a:ext cx="183084" cy="464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 smtClean="0"/>
              <a:t>.</a:t>
            </a:r>
            <a:endParaRPr kumimoji="1" lang="en-US" altLang="zh-CN" sz="800" dirty="0" smtClean="0"/>
          </a:p>
          <a:p>
            <a:r>
              <a:rPr kumimoji="1" lang="en-US" altLang="zh-CN" sz="800" dirty="0" smtClean="0"/>
              <a:t>.</a:t>
            </a:r>
            <a:endParaRPr kumimoji="1" lang="en-US" altLang="zh-CN" sz="800" dirty="0" smtClean="0"/>
          </a:p>
          <a:p>
            <a:r>
              <a:rPr kumimoji="1" lang="en-US" altLang="zh-CN" sz="800" dirty="0"/>
              <a:t>.</a:t>
            </a:r>
            <a:endParaRPr kumimoji="1" lang="zh-CN" altLang="en-US" sz="800" dirty="0"/>
          </a:p>
        </p:txBody>
      </p:sp>
      <p:cxnSp>
        <p:nvCxnSpPr>
          <p:cNvPr id="213" name="直线箭头连接符 212"/>
          <p:cNvCxnSpPr>
            <a:stCxn id="198" idx="3"/>
            <a:endCxn id="203" idx="1"/>
          </p:cNvCxnSpPr>
          <p:nvPr/>
        </p:nvCxnSpPr>
        <p:spPr>
          <a:xfrm>
            <a:off x="6938689" y="5990513"/>
            <a:ext cx="308339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线箭头连接符 216"/>
          <p:cNvCxnSpPr>
            <a:stCxn id="196" idx="3"/>
          </p:cNvCxnSpPr>
          <p:nvPr/>
        </p:nvCxnSpPr>
        <p:spPr>
          <a:xfrm>
            <a:off x="6938689" y="4929649"/>
            <a:ext cx="308339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线箭头连接符 219"/>
          <p:cNvCxnSpPr>
            <a:stCxn id="195" idx="3"/>
          </p:cNvCxnSpPr>
          <p:nvPr/>
        </p:nvCxnSpPr>
        <p:spPr>
          <a:xfrm>
            <a:off x="6928679" y="4543699"/>
            <a:ext cx="308339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线箭头连接符 220"/>
          <p:cNvCxnSpPr/>
          <p:nvPr/>
        </p:nvCxnSpPr>
        <p:spPr>
          <a:xfrm flipH="1" flipV="1">
            <a:off x="7664530" y="4543699"/>
            <a:ext cx="698665" cy="6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线箭头连接符 221"/>
          <p:cNvCxnSpPr/>
          <p:nvPr/>
        </p:nvCxnSpPr>
        <p:spPr>
          <a:xfrm flipH="1" flipV="1">
            <a:off x="7664530" y="4543699"/>
            <a:ext cx="708675" cy="391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线箭头连接符 222"/>
          <p:cNvCxnSpPr/>
          <p:nvPr/>
        </p:nvCxnSpPr>
        <p:spPr>
          <a:xfrm flipH="1" flipV="1">
            <a:off x="7664530" y="4543699"/>
            <a:ext cx="708675" cy="1119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线箭头连接符 223"/>
          <p:cNvCxnSpPr/>
          <p:nvPr/>
        </p:nvCxnSpPr>
        <p:spPr>
          <a:xfrm flipH="1" flipV="1">
            <a:off x="7674540" y="4929649"/>
            <a:ext cx="698665" cy="7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线箭头连接符 224"/>
          <p:cNvCxnSpPr>
            <a:endCxn id="203" idx="3"/>
          </p:cNvCxnSpPr>
          <p:nvPr/>
        </p:nvCxnSpPr>
        <p:spPr>
          <a:xfrm flipH="1">
            <a:off x="7674540" y="5663049"/>
            <a:ext cx="698666" cy="327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线箭头连接符 225"/>
          <p:cNvCxnSpPr>
            <a:endCxn id="203" idx="3"/>
          </p:cNvCxnSpPr>
          <p:nvPr/>
        </p:nvCxnSpPr>
        <p:spPr>
          <a:xfrm flipH="1">
            <a:off x="7674540" y="4935685"/>
            <a:ext cx="698666" cy="1054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线箭头连接符 226"/>
          <p:cNvCxnSpPr>
            <a:endCxn id="203" idx="3"/>
          </p:cNvCxnSpPr>
          <p:nvPr/>
        </p:nvCxnSpPr>
        <p:spPr>
          <a:xfrm flipH="1">
            <a:off x="7674540" y="4549735"/>
            <a:ext cx="688656" cy="1440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线箭头连接符 227"/>
          <p:cNvCxnSpPr/>
          <p:nvPr/>
        </p:nvCxnSpPr>
        <p:spPr>
          <a:xfrm flipH="1" flipV="1">
            <a:off x="7674540" y="4929649"/>
            <a:ext cx="698665" cy="6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线箭头连接符 228"/>
          <p:cNvCxnSpPr/>
          <p:nvPr/>
        </p:nvCxnSpPr>
        <p:spPr>
          <a:xfrm flipH="1">
            <a:off x="7674540" y="4549735"/>
            <a:ext cx="688655" cy="379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文本框 229"/>
          <p:cNvSpPr txBox="1"/>
          <p:nvPr/>
        </p:nvSpPr>
        <p:spPr>
          <a:xfrm>
            <a:off x="5952080" y="3919599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userData</a:t>
            </a:r>
            <a:endParaRPr kumimoji="1" lang="zh-CN" altLang="en-US" dirty="0"/>
          </a:p>
        </p:txBody>
      </p:sp>
      <p:sp>
        <p:nvSpPr>
          <p:cNvPr id="231" name="文本框 230"/>
          <p:cNvSpPr txBox="1"/>
          <p:nvPr/>
        </p:nvSpPr>
        <p:spPr>
          <a:xfrm>
            <a:off x="7145105" y="3896885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joined</a:t>
            </a:r>
            <a:endParaRPr kumimoji="1" lang="zh-CN" altLang="en-US" dirty="0"/>
          </a:p>
        </p:txBody>
      </p:sp>
      <p:sp>
        <p:nvSpPr>
          <p:cNvPr id="232" name="文本框 231"/>
          <p:cNvSpPr txBox="1"/>
          <p:nvPr/>
        </p:nvSpPr>
        <p:spPr>
          <a:xfrm>
            <a:off x="8125135" y="3943284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events</a:t>
            </a:r>
            <a:endParaRPr kumimoji="1" lang="zh-CN" altLang="en-US" dirty="0"/>
          </a:p>
        </p:txBody>
      </p:sp>
      <p:sp>
        <p:nvSpPr>
          <p:cNvPr id="259" name="矩形 258"/>
          <p:cNvSpPr/>
          <p:nvPr/>
        </p:nvSpPr>
        <p:spPr>
          <a:xfrm>
            <a:off x="7243410" y="5181554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61" name="直线箭头连接符 260"/>
          <p:cNvCxnSpPr>
            <a:stCxn id="197" idx="3"/>
            <a:endCxn id="259" idx="1"/>
          </p:cNvCxnSpPr>
          <p:nvPr/>
        </p:nvCxnSpPr>
        <p:spPr>
          <a:xfrm flipV="1">
            <a:off x="6938689" y="5306245"/>
            <a:ext cx="304721" cy="9354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文本框 268"/>
          <p:cNvSpPr txBox="1"/>
          <p:nvPr/>
        </p:nvSpPr>
        <p:spPr>
          <a:xfrm>
            <a:off x="3541553" y="552413"/>
            <a:ext cx="7018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val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sc</a:t>
            </a:r>
            <a:r>
              <a:rPr kumimoji="1" lang="en-US" altLang="zh-CN" dirty="0" smtClean="0"/>
              <a:t> = new </a:t>
            </a:r>
            <a:r>
              <a:rPr kumimoji="1" lang="en-US" altLang="zh-CN" dirty="0" err="1" smtClean="0"/>
              <a:t>SparkContext</a:t>
            </a:r>
            <a:r>
              <a:rPr kumimoji="1" lang="en-US" altLang="zh-CN" dirty="0" smtClean="0"/>
              <a:t>(</a:t>
            </a:r>
            <a:r>
              <a:rPr kumimoji="1" lang="en-US" altLang="zh-CN" dirty="0" smtClean="0"/>
              <a:t>…</a:t>
            </a:r>
            <a:r>
              <a:rPr kumimoji="1" lang="en-US" altLang="zh-CN" dirty="0" smtClean="0"/>
              <a:t>)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val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userData</a:t>
            </a:r>
            <a:r>
              <a:rPr kumimoji="1" lang="en-US" altLang="zh-CN" dirty="0" smtClean="0"/>
              <a:t> = </a:t>
            </a:r>
            <a:r>
              <a:rPr kumimoji="1" lang="en-US" altLang="zh-CN" dirty="0" err="1" smtClean="0"/>
              <a:t>sc.sequenceFile</a:t>
            </a:r>
            <a:r>
              <a:rPr kumimoji="1" lang="en-US" altLang="zh-CN" dirty="0" smtClean="0"/>
              <a:t>[(</a:t>
            </a:r>
            <a:r>
              <a:rPr kumimoji="1" lang="en-US" altLang="zh-CN" dirty="0" err="1" smtClean="0"/>
              <a:t>UserId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UserInfo</a:t>
            </a:r>
            <a:r>
              <a:rPr kumimoji="1" lang="en-US" altLang="zh-CN" dirty="0" smtClean="0"/>
              <a:t>)](“</a:t>
            </a:r>
            <a:r>
              <a:rPr kumimoji="1" lang="en-US" altLang="zh-CN" dirty="0" err="1" smtClean="0"/>
              <a:t>hdfs</a:t>
            </a:r>
            <a:r>
              <a:rPr kumimoji="1" lang="en-US" altLang="zh-CN" dirty="0" smtClean="0"/>
              <a:t>://</a:t>
            </a:r>
            <a:r>
              <a:rPr kumimoji="1" lang="en-US" altLang="zh-CN" dirty="0" smtClean="0"/>
              <a:t>…</a:t>
            </a:r>
            <a:r>
              <a:rPr kumimoji="1" lang="en-US" altLang="zh-CN" dirty="0" smtClean="0"/>
              <a:t>”)</a:t>
            </a:r>
            <a:endParaRPr kumimoji="1" lang="en-US" altLang="zh-CN" dirty="0" smtClean="0"/>
          </a:p>
        </p:txBody>
      </p:sp>
      <p:sp>
        <p:nvSpPr>
          <p:cNvPr id="270" name="文本框 269"/>
          <p:cNvSpPr txBox="1"/>
          <p:nvPr/>
        </p:nvSpPr>
        <p:spPr>
          <a:xfrm>
            <a:off x="3556889" y="1161113"/>
            <a:ext cx="6692858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val</a:t>
            </a:r>
            <a:r>
              <a:rPr kumimoji="1" lang="en-US" altLang="zh-CN" dirty="0"/>
              <a:t> events = </a:t>
            </a:r>
            <a:r>
              <a:rPr kumimoji="1" lang="en-US" altLang="zh-CN" dirty="0" err="1"/>
              <a:t>sc.sequenceFile</a:t>
            </a:r>
            <a:r>
              <a:rPr kumimoji="1" lang="en-US" altLang="zh-CN" dirty="0" smtClean="0"/>
              <a:t>[(</a:t>
            </a:r>
            <a:r>
              <a:rPr kumimoji="1" lang="en-US" altLang="zh-CN" dirty="0" err="1" smtClean="0"/>
              <a:t>UserId</a:t>
            </a:r>
            <a:r>
              <a:rPr kumimoji="1" lang="en-US" altLang="zh-CN" dirty="0"/>
              <a:t>, </a:t>
            </a:r>
            <a:r>
              <a:rPr kumimoji="1" lang="en-US" altLang="zh-CN" dirty="0" err="1" smtClean="0"/>
              <a:t>LinkInfo</a:t>
            </a:r>
            <a:r>
              <a:rPr kumimoji="1" lang="en-US" altLang="zh-CN" dirty="0" smtClean="0"/>
              <a:t>)](“</a:t>
            </a:r>
            <a:r>
              <a:rPr kumimoji="1" lang="en-US" altLang="zh-CN" dirty="0" err="1"/>
              <a:t>hdfs</a:t>
            </a:r>
            <a:r>
              <a:rPr kumimoji="1" lang="en-US" altLang="zh-CN" dirty="0"/>
              <a:t>://</a:t>
            </a:r>
            <a:r>
              <a:rPr kumimoji="1" lang="en-US" altLang="zh-CN" dirty="0"/>
              <a:t>…</a:t>
            </a:r>
            <a:r>
              <a:rPr kumimoji="1" lang="en-US" altLang="zh-CN" dirty="0" smtClean="0"/>
              <a:t>”)</a:t>
            </a:r>
            <a:endParaRPr kumimoji="1" lang="en-US" altLang="zh-CN" dirty="0"/>
          </a:p>
        </p:txBody>
      </p:sp>
      <p:sp>
        <p:nvSpPr>
          <p:cNvPr id="271" name="文本框 270"/>
          <p:cNvSpPr txBox="1"/>
          <p:nvPr/>
        </p:nvSpPr>
        <p:spPr>
          <a:xfrm>
            <a:off x="231162" y="2103831"/>
            <a:ext cx="31935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/>
              <a:t>每隔</a:t>
            </a:r>
            <a:r>
              <a:rPr kumimoji="1" lang="en-US" altLang="zh-CN" sz="1600" dirty="0" smtClean="0"/>
              <a:t>10</a:t>
            </a:r>
            <a:r>
              <a:rPr kumimoji="1" lang="zh-CN" altLang="en-US" sz="1600" dirty="0" smtClean="0"/>
              <a:t>分钟产生一个</a:t>
            </a:r>
            <a:r>
              <a:rPr kumimoji="1" lang="en-US" altLang="zh-CN" sz="1600" dirty="0" smtClean="0"/>
              <a:t>events</a:t>
            </a:r>
            <a:r>
              <a:rPr kumimoji="1" lang="zh-CN" altLang="en-US" sz="1600" dirty="0"/>
              <a:t> </a:t>
            </a:r>
            <a:r>
              <a:rPr kumimoji="1" lang="en-US" altLang="zh-CN" sz="1600" dirty="0" smtClean="0"/>
              <a:t>RDD</a:t>
            </a:r>
            <a:endParaRPr kumimoji="1" lang="en-US" altLang="zh-CN" sz="1600" dirty="0" smtClean="0"/>
          </a:p>
          <a:p>
            <a:r>
              <a:rPr kumimoji="1" lang="zh-CN" altLang="en-US" sz="1600" dirty="0" smtClean="0"/>
              <a:t>且和</a:t>
            </a:r>
            <a:r>
              <a:rPr kumimoji="1" lang="en-US" altLang="zh-CN" sz="1600" dirty="0" err="1" smtClean="0"/>
              <a:t>userData</a:t>
            </a:r>
            <a:r>
              <a:rPr kumimoji="1" lang="zh-CN" altLang="en-US" sz="1600" dirty="0" smtClean="0"/>
              <a:t>进行</a:t>
            </a:r>
            <a:r>
              <a:rPr kumimoji="1" lang="en-US" altLang="zh-CN" sz="1600" dirty="0" smtClean="0"/>
              <a:t>join</a:t>
            </a:r>
            <a:endParaRPr kumimoji="1" lang="zh-CN" altLang="en-US" sz="1600" dirty="0"/>
          </a:p>
        </p:txBody>
      </p:sp>
      <p:cxnSp>
        <p:nvCxnSpPr>
          <p:cNvPr id="273" name="直线箭头连接符 272"/>
          <p:cNvCxnSpPr>
            <a:stCxn id="6" idx="1"/>
            <a:endCxn id="271" idx="0"/>
          </p:cNvCxnSpPr>
          <p:nvPr/>
        </p:nvCxnSpPr>
        <p:spPr>
          <a:xfrm flipH="1">
            <a:off x="1827914" y="1743614"/>
            <a:ext cx="1725187" cy="360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线箭头连接符 274"/>
          <p:cNvCxnSpPr>
            <a:stCxn id="271" idx="2"/>
            <a:endCxn id="153" idx="0"/>
          </p:cNvCxnSpPr>
          <p:nvPr/>
        </p:nvCxnSpPr>
        <p:spPr>
          <a:xfrm>
            <a:off x="1827914" y="2688606"/>
            <a:ext cx="1042822" cy="1170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文本框 275"/>
          <p:cNvSpPr txBox="1"/>
          <p:nvPr/>
        </p:nvSpPr>
        <p:spPr>
          <a:xfrm>
            <a:off x="4820773" y="2070852"/>
            <a:ext cx="68483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val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userData</a:t>
            </a:r>
            <a:r>
              <a:rPr kumimoji="1" lang="en-US" altLang="zh-CN" dirty="0" smtClean="0"/>
              <a:t> = </a:t>
            </a:r>
            <a:r>
              <a:rPr kumimoji="1" lang="en-US" altLang="zh-CN" dirty="0" err="1" smtClean="0"/>
              <a:t>sc.sequenceFile</a:t>
            </a:r>
            <a:r>
              <a:rPr kumimoji="1" lang="en-US" altLang="zh-CN" dirty="0" smtClean="0"/>
              <a:t>[</a:t>
            </a:r>
            <a:r>
              <a:rPr kumimoji="1" lang="en-US" altLang="zh-CN" dirty="0" err="1" smtClean="0"/>
              <a:t>UserId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UserInfo</a:t>
            </a:r>
            <a:r>
              <a:rPr kumimoji="1" lang="en-US" altLang="zh-CN" dirty="0" smtClean="0"/>
              <a:t>](“</a:t>
            </a:r>
            <a:r>
              <a:rPr kumimoji="1" lang="en-US" altLang="zh-CN" dirty="0" err="1" smtClean="0"/>
              <a:t>hdfs</a:t>
            </a:r>
            <a:r>
              <a:rPr kumimoji="1" lang="en-US" altLang="zh-CN" dirty="0" smtClean="0"/>
              <a:t>://</a:t>
            </a:r>
            <a:r>
              <a:rPr kumimoji="1" lang="en-US" altLang="zh-CN" dirty="0" smtClean="0"/>
              <a:t>…</a:t>
            </a:r>
            <a:r>
              <a:rPr kumimoji="1" lang="en-US" altLang="zh-CN" dirty="0" smtClean="0"/>
              <a:t>”)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               </a:t>
            </a:r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partitionBy</a:t>
            </a:r>
            <a:r>
              <a:rPr kumimoji="1" lang="en-US" altLang="zh-CN" dirty="0" smtClean="0"/>
              <a:t>(new </a:t>
            </a:r>
            <a:r>
              <a:rPr kumimoji="1" lang="en-US" altLang="zh-CN" dirty="0" err="1" smtClean="0"/>
              <a:t>HashPartitioner</a:t>
            </a:r>
            <a:r>
              <a:rPr kumimoji="1" lang="en-US" altLang="zh-CN" dirty="0" smtClean="0"/>
              <a:t>(100))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                   .persist()</a:t>
            </a:r>
            <a:endParaRPr kumimoji="1" lang="en-US" altLang="zh-CN" dirty="0" smtClean="0"/>
          </a:p>
        </p:txBody>
      </p:sp>
      <p:cxnSp>
        <p:nvCxnSpPr>
          <p:cNvPr id="280" name="直线箭头连接符 279"/>
          <p:cNvCxnSpPr>
            <a:stCxn id="271" idx="3"/>
            <a:endCxn id="276" idx="1"/>
          </p:cNvCxnSpPr>
          <p:nvPr/>
        </p:nvCxnSpPr>
        <p:spPr>
          <a:xfrm>
            <a:off x="3424665" y="2396219"/>
            <a:ext cx="1396108" cy="136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线箭头连接符 282"/>
          <p:cNvCxnSpPr>
            <a:stCxn id="276" idx="2"/>
            <a:endCxn id="231" idx="0"/>
          </p:cNvCxnSpPr>
          <p:nvPr/>
        </p:nvCxnSpPr>
        <p:spPr>
          <a:xfrm flipH="1">
            <a:off x="7584489" y="2994182"/>
            <a:ext cx="660459" cy="902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文本框 132"/>
          <p:cNvSpPr txBox="1"/>
          <p:nvPr/>
        </p:nvSpPr>
        <p:spPr>
          <a:xfrm>
            <a:off x="344327" y="211240"/>
            <a:ext cx="2414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RDD </a:t>
            </a:r>
            <a:r>
              <a:rPr kumimoji="1" lang="en-US" altLang="zh-CN" sz="2400" smtClean="0"/>
              <a:t>Partitioner</a:t>
            </a:r>
            <a:endParaRPr kumimoji="1"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3553101" y="1558948"/>
            <a:ext cx="7066358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val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joind</a:t>
            </a:r>
            <a:r>
              <a:rPr kumimoji="1" lang="en-US" altLang="zh-CN" dirty="0"/>
              <a:t> = </a:t>
            </a:r>
            <a:r>
              <a:rPr kumimoji="1" lang="en-US" altLang="zh-CN" dirty="0" err="1"/>
              <a:t>userData.join</a:t>
            </a:r>
            <a:r>
              <a:rPr kumimoji="1" lang="en-US" altLang="zh-CN" dirty="0"/>
              <a:t>(events) // (</a:t>
            </a:r>
            <a:r>
              <a:rPr kumimoji="1" lang="en-US" altLang="zh-CN" dirty="0" err="1"/>
              <a:t>UserId</a:t>
            </a:r>
            <a:r>
              <a:rPr kumimoji="1" lang="en-US" altLang="zh-CN" dirty="0"/>
              <a:t>, (</a:t>
            </a:r>
            <a:r>
              <a:rPr kumimoji="1" lang="en-US" altLang="zh-CN" dirty="0" err="1"/>
              <a:t>UserInfo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LinkInfo</a:t>
            </a:r>
            <a:r>
              <a:rPr kumimoji="1" lang="en-US" altLang="zh-CN" dirty="0" smtClean="0"/>
              <a:t>))</a:t>
            </a:r>
            <a:endParaRPr kumimoji="1" lang="zh-CN" altLang="en-US" dirty="0"/>
          </a:p>
        </p:txBody>
      </p:sp>
      <p:cxnSp>
        <p:nvCxnSpPr>
          <p:cNvPr id="9" name="直线箭头连接符 8"/>
          <p:cNvCxnSpPr>
            <a:stCxn id="270" idx="1"/>
            <a:endCxn id="271" idx="0"/>
          </p:cNvCxnSpPr>
          <p:nvPr/>
        </p:nvCxnSpPr>
        <p:spPr>
          <a:xfrm flipH="1">
            <a:off x="1827914" y="1345779"/>
            <a:ext cx="1728975" cy="75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/>
          <p:cNvCxnSpPr>
            <a:endCxn id="231" idx="0"/>
          </p:cNvCxnSpPr>
          <p:nvPr/>
        </p:nvCxnSpPr>
        <p:spPr>
          <a:xfrm>
            <a:off x="2297637" y="2532517"/>
            <a:ext cx="5286852" cy="1364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9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3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1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5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3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0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1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4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5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9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2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3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6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7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0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1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4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5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8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9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88" grpId="0" animBg="1"/>
      <p:bldP spid="91" grpId="0" animBg="1"/>
      <p:bldP spid="92" grpId="0" animBg="1"/>
      <p:bldP spid="47" grpId="0"/>
      <p:bldP spid="93" grpId="0" animBg="1"/>
      <p:bldP spid="94" grpId="0" animBg="1"/>
      <p:bldP spid="95" grpId="0" animBg="1"/>
      <p:bldP spid="97" grpId="0" animBg="1"/>
      <p:bldP spid="98" grpId="0"/>
      <p:bldP spid="99" grpId="0" animBg="1"/>
      <p:bldP spid="100" grpId="0" animBg="1"/>
      <p:bldP spid="101" grpId="0" animBg="1"/>
      <p:bldP spid="102" grpId="0" animBg="1"/>
      <p:bldP spid="103" grpId="0"/>
      <p:bldP spid="152" grpId="0"/>
      <p:bldP spid="153" grpId="0"/>
      <p:bldP spid="154" grpId="0"/>
      <p:bldP spid="194" grpId="0" animBg="1"/>
      <p:bldP spid="195" grpId="0" animBg="1"/>
      <p:bldP spid="196" grpId="0" animBg="1"/>
      <p:bldP spid="197" grpId="0" animBg="1"/>
      <p:bldP spid="198" grpId="0" animBg="1"/>
      <p:bldP spid="199" grpId="0"/>
      <p:bldP spid="200" grpId="0" animBg="1"/>
      <p:bldP spid="201" grpId="0" animBg="1"/>
      <p:bldP spid="202" grpId="0" animBg="1"/>
      <p:bldP spid="203" grpId="0" animBg="1"/>
      <p:bldP spid="204" grpId="0"/>
      <p:bldP spid="205" grpId="0" animBg="1"/>
      <p:bldP spid="206" grpId="0" animBg="1"/>
      <p:bldP spid="207" grpId="0" animBg="1"/>
      <p:bldP spid="208" grpId="0" animBg="1"/>
      <p:bldP spid="209" grpId="0"/>
      <p:bldP spid="230" grpId="0"/>
      <p:bldP spid="231" grpId="0"/>
      <p:bldP spid="232" grpId="0"/>
      <p:bldP spid="259" grpId="0" animBg="1"/>
      <p:bldP spid="270" grpId="0" animBg="1"/>
      <p:bldP spid="271" grpId="0"/>
      <p:bldP spid="276" grpId="0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444537" y="2400299"/>
            <a:ext cx="4608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☛ 对</a:t>
            </a:r>
            <a:r>
              <a:rPr kumimoji="1" lang="en-US" altLang="zh-CN" sz="2400" dirty="0" smtClean="0"/>
              <a:t>RDD</a:t>
            </a:r>
            <a:r>
              <a:rPr kumimoji="1" lang="zh-CN" altLang="en-US" sz="2400" dirty="0" smtClean="0"/>
              <a:t>预分区会提高计算性能</a:t>
            </a:r>
            <a:endParaRPr kumimoji="1"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3444537" y="3571874"/>
            <a:ext cx="3993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smtClean="0"/>
              <a:t>☛ 是否</a:t>
            </a:r>
            <a:r>
              <a:rPr kumimoji="1" lang="zh-CN" altLang="en-US" sz="2400" dirty="0" smtClean="0"/>
              <a:t>保留父</a:t>
            </a:r>
            <a:r>
              <a:rPr kumimoji="1" lang="en-US" altLang="zh-CN" sz="2400" dirty="0" smtClean="0"/>
              <a:t>RDD</a:t>
            </a:r>
            <a:r>
              <a:rPr kumimoji="1" lang="zh-CN" altLang="en-US" sz="2400" dirty="0" smtClean="0"/>
              <a:t>的分区器</a:t>
            </a:r>
            <a:endParaRPr kumimoji="1" lang="zh-CN" altLang="en-US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2428875" y="139794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smtClean="0"/>
              <a:t>两个知识点：</a:t>
            </a:r>
            <a:endParaRPr kumimoji="1" lang="zh-CN" altLang="en-US" sz="2400"/>
          </a:p>
        </p:txBody>
      </p:sp>
      <p:sp>
        <p:nvSpPr>
          <p:cNvPr id="13" name="文本框 12"/>
          <p:cNvSpPr txBox="1"/>
          <p:nvPr/>
        </p:nvSpPr>
        <p:spPr>
          <a:xfrm>
            <a:off x="5529263" y="5314950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ageRank</a:t>
            </a:r>
            <a:r>
              <a:rPr kumimoji="1" lang="zh-CN" altLang="en-US" dirty="0" smtClean="0"/>
              <a:t>例子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158348" y="3160840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mapValue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158348" y="4033539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flatMapValue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4" name="左大括号 3"/>
          <p:cNvSpPr/>
          <p:nvPr/>
        </p:nvSpPr>
        <p:spPr>
          <a:xfrm>
            <a:off x="7440813" y="3345506"/>
            <a:ext cx="491904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44327" y="211240"/>
            <a:ext cx="2414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RDD </a:t>
            </a:r>
            <a:r>
              <a:rPr kumimoji="1" lang="en-US" altLang="zh-CN" sz="2400" smtClean="0"/>
              <a:t>Partitioner</a:t>
            </a:r>
            <a:endParaRPr kumimoji="1"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2" grpId="0"/>
      <p:bldP spid="3" grpId="0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8768" y="15437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课程内容</a:t>
            </a:r>
            <a:endParaRPr kumimoji="1"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600075" y="2072640"/>
            <a:ext cx="1099185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zh-CN" altLang="en-US"/>
              <a:t>构建Spark Application的运行环境，启动SparkContext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zh-CN" altLang="en-US"/>
              <a:t>SparkContext向资源管理器（可以是Standalone，Mesos，Yarn）申请运行Executor资源，并启动StandaloneExecutorbackend，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zh-CN" altLang="en-US"/>
              <a:t>Executor向SparkContext申请Task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zh-CN" altLang="en-US"/>
              <a:t>SparkContext将应用程序分发给Executor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5</a:t>
            </a:r>
            <a:r>
              <a:rPr lang="zh-CN" altLang="en-US"/>
              <a:t>、</a:t>
            </a:r>
            <a:r>
              <a:rPr lang="zh-CN" altLang="en-US"/>
              <a:t>SparkContext构建成DAG图，将DAG图分解成Stage、将Taskset发送给Task Scheduler，最后由Task Scheduler将Task发送给Executor运行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6</a:t>
            </a:r>
            <a:r>
              <a:rPr lang="zh-CN" altLang="en-US"/>
              <a:t>、</a:t>
            </a:r>
            <a:r>
              <a:rPr lang="zh-CN" altLang="en-US"/>
              <a:t>Task在Executor上运行，运行完释放所有资源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文本框 88"/>
          <p:cNvSpPr txBox="1"/>
          <p:nvPr/>
        </p:nvSpPr>
        <p:spPr>
          <a:xfrm>
            <a:off x="344327" y="211240"/>
            <a:ext cx="5178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RDD </a:t>
            </a:r>
            <a:r>
              <a:rPr kumimoji="1" lang="en-US" altLang="zh-CN" sz="2400" dirty="0" err="1" smtClean="0"/>
              <a:t>Partitioner</a:t>
            </a:r>
            <a:r>
              <a:rPr kumimoji="1" lang="en-US" altLang="zh-CN" sz="2400" dirty="0" smtClean="0"/>
              <a:t> - </a:t>
            </a:r>
            <a:r>
              <a:rPr kumimoji="1" lang="en-US" altLang="zh-CN" sz="2400" dirty="0" err="1" smtClean="0"/>
              <a:t>RangePartitioner</a:t>
            </a:r>
            <a:endParaRPr kumimoji="1" lang="en-US" altLang="zh-CN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1985161" y="4440733"/>
            <a:ext cx="6673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1:</a:t>
            </a:r>
            <a:r>
              <a:rPr kumimoji="1" lang="zh-CN" altLang="en-US" dirty="0" smtClean="0"/>
              <a:t> 对每一个分区进行数据采样并计算每一个采样到的数据的权重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985161" y="5006716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2:</a:t>
            </a:r>
            <a:r>
              <a:rPr kumimoji="1" lang="zh-CN" altLang="en-US" dirty="0" smtClean="0"/>
              <a:t> 根据采样到的数据和权重计算每一个分区的最大的</a:t>
            </a:r>
            <a:r>
              <a:rPr kumimoji="1" lang="en-US" altLang="zh-CN" dirty="0" smtClean="0"/>
              <a:t>key</a:t>
            </a:r>
            <a:r>
              <a:rPr kumimoji="1" lang="zh-CN" altLang="en-US" dirty="0" smtClean="0"/>
              <a:t>值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985161" y="5576343"/>
            <a:ext cx="949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3:</a:t>
            </a:r>
            <a:r>
              <a:rPr kumimoji="1" lang="zh-CN" altLang="en-US" dirty="0" smtClean="0"/>
              <a:t> 用需要分区的</a:t>
            </a:r>
            <a:r>
              <a:rPr kumimoji="1" lang="en-US" altLang="zh-CN" dirty="0" smtClean="0"/>
              <a:t>key</a:t>
            </a:r>
            <a:r>
              <a:rPr kumimoji="1" lang="zh-CN" altLang="en-US" dirty="0" smtClean="0"/>
              <a:t>和上面计算到的每一个分区最大的</a:t>
            </a:r>
            <a:r>
              <a:rPr kumimoji="1" lang="en-US" altLang="zh-CN" dirty="0" smtClean="0"/>
              <a:t>key</a:t>
            </a:r>
            <a:r>
              <a:rPr kumimoji="1" lang="zh-CN" altLang="en-US" dirty="0" smtClean="0"/>
              <a:t>值对比决定这个</a:t>
            </a:r>
            <a:r>
              <a:rPr kumimoji="1" lang="en-US" altLang="zh-CN" dirty="0" smtClean="0"/>
              <a:t>key</a:t>
            </a:r>
            <a:r>
              <a:rPr kumimoji="1" lang="zh-CN" altLang="en-US" dirty="0" smtClean="0"/>
              <a:t>所在的分区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985161" y="1069851"/>
            <a:ext cx="6575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将可以排序的</a:t>
            </a:r>
            <a:r>
              <a:rPr kumimoji="1" lang="en-US" altLang="zh-CN" dirty="0" smtClean="0"/>
              <a:t>key</a:t>
            </a:r>
            <a:r>
              <a:rPr kumimoji="1" lang="zh-CN" altLang="en-US" dirty="0" smtClean="0"/>
              <a:t>分到几个大概相等的范围分区中的一个分区中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985161" y="1515598"/>
            <a:ext cx="94420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 smtClean="0"/>
              <a:t>比如一个有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个分区的</a:t>
            </a:r>
            <a:r>
              <a:rPr kumimoji="1" lang="en-US" altLang="zh-CN" dirty="0" smtClean="0"/>
              <a:t>RDD[(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, String)]</a:t>
            </a:r>
            <a:r>
              <a:rPr kumimoji="1" lang="zh-CN" altLang="en-US" dirty="0" smtClean="0"/>
              <a:t>需要按照</a:t>
            </a:r>
            <a:r>
              <a:rPr kumimoji="1" lang="en-US" altLang="zh-CN" dirty="0" err="1" smtClean="0"/>
              <a:t>RangePartitioner</a:t>
            </a:r>
            <a:r>
              <a:rPr kumimoji="1" lang="zh-CN" altLang="en-US" dirty="0" smtClean="0"/>
              <a:t>重分区为</a:t>
            </a:r>
            <a:r>
              <a:rPr kumimoji="1" lang="en-US" altLang="zh-CN" dirty="0" smtClean="0"/>
              <a:t>3</a:t>
            </a:r>
            <a:r>
              <a:rPr kumimoji="1" lang="zh-CN" altLang="en-US" dirty="0"/>
              <a:t>个</a:t>
            </a:r>
            <a:r>
              <a:rPr kumimoji="1" lang="zh-CN" altLang="en-US" dirty="0" smtClean="0"/>
              <a:t>分区：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分区一接受</a:t>
            </a:r>
            <a:r>
              <a:rPr kumimoji="1" lang="en-US" altLang="zh-CN" dirty="0" smtClean="0"/>
              <a:t> &gt;=0</a:t>
            </a:r>
            <a:r>
              <a:rPr kumimoji="1" lang="zh-CN" altLang="en-US" dirty="0" smtClean="0"/>
              <a:t>且</a:t>
            </a:r>
            <a:r>
              <a:rPr kumimoji="1" lang="en-US" altLang="zh-CN" dirty="0" smtClean="0"/>
              <a:t>&lt;=10 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key</a:t>
            </a:r>
            <a:r>
              <a:rPr kumimoji="1" lang="zh-CN" altLang="en-US" dirty="0" smtClean="0"/>
              <a:t>的数据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分区二接受</a:t>
            </a:r>
            <a:r>
              <a:rPr kumimoji="1" lang="en-US" altLang="zh-CN" dirty="0" smtClean="0"/>
              <a:t> &gt;10</a:t>
            </a:r>
            <a:r>
              <a:rPr kumimoji="1" lang="zh-CN" altLang="en-US" dirty="0" smtClean="0"/>
              <a:t>且</a:t>
            </a:r>
            <a:r>
              <a:rPr kumimoji="1" lang="en-US" altLang="zh-CN" dirty="0" smtClean="0"/>
              <a:t>&lt;=30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key</a:t>
            </a:r>
            <a:r>
              <a:rPr kumimoji="1" lang="zh-CN" altLang="en-US" dirty="0" smtClean="0"/>
              <a:t>的数据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分区三接受 </a:t>
            </a:r>
            <a:r>
              <a:rPr kumimoji="1" lang="en-US" altLang="zh-CN" dirty="0" smtClean="0"/>
              <a:t>&gt;30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key</a:t>
            </a:r>
            <a:r>
              <a:rPr kumimoji="1" lang="zh-CN" altLang="en-US" dirty="0" smtClean="0"/>
              <a:t>的数据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985161" y="384114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实现步骤如下：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  <p:bldP spid="12" grpId="0"/>
      <p:bldP spid="13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文本框 88"/>
          <p:cNvSpPr txBox="1"/>
          <p:nvPr/>
        </p:nvSpPr>
        <p:spPr>
          <a:xfrm>
            <a:off x="344327" y="211240"/>
            <a:ext cx="5178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RDD </a:t>
            </a:r>
            <a:r>
              <a:rPr kumimoji="1" lang="en-US" altLang="zh-CN" sz="2400" dirty="0" err="1" smtClean="0"/>
              <a:t>Partitioner</a:t>
            </a:r>
            <a:r>
              <a:rPr kumimoji="1" lang="en-US" altLang="zh-CN" sz="2400" dirty="0" smtClean="0"/>
              <a:t> - </a:t>
            </a:r>
            <a:r>
              <a:rPr kumimoji="1" lang="en-US" altLang="zh-CN" sz="2400" dirty="0" err="1" smtClean="0"/>
              <a:t>RangePartitioner</a:t>
            </a:r>
            <a:endParaRPr kumimoji="1" lang="en-US" altLang="zh-CN" sz="2400" dirty="0"/>
          </a:p>
        </p:txBody>
      </p:sp>
      <p:sp>
        <p:nvSpPr>
          <p:cNvPr id="3" name="矩形 2"/>
          <p:cNvSpPr/>
          <p:nvPr/>
        </p:nvSpPr>
        <p:spPr>
          <a:xfrm>
            <a:off x="238891" y="2951486"/>
            <a:ext cx="1171575" cy="2814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67479" y="3251524"/>
            <a:ext cx="929933" cy="442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50</a:t>
            </a:r>
            <a:r>
              <a:rPr kumimoji="1" lang="zh-CN" altLang="en-US" dirty="0" smtClean="0"/>
              <a:t>条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67479" y="3844455"/>
            <a:ext cx="929933" cy="442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20</a:t>
            </a:r>
            <a:r>
              <a:rPr kumimoji="1" lang="zh-CN" altLang="en-US" dirty="0" smtClean="0"/>
              <a:t>条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67479" y="4437386"/>
            <a:ext cx="929933" cy="442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305</a:t>
            </a:r>
            <a:r>
              <a:rPr kumimoji="1" lang="zh-CN" altLang="en-US" dirty="0" smtClean="0"/>
              <a:t>条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67479" y="5094611"/>
            <a:ext cx="929933" cy="442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25</a:t>
            </a:r>
            <a:r>
              <a:rPr kumimoji="1" lang="zh-CN" altLang="en-US" dirty="0" smtClean="0"/>
              <a:t>条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219502" y="1361265"/>
            <a:ext cx="3026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输出样本大小</a:t>
            </a:r>
            <a:r>
              <a:rPr kumimoji="1" lang="en-US" altLang="zh-CN" sz="1400" dirty="0" smtClean="0"/>
              <a:t>samples</a:t>
            </a:r>
            <a:r>
              <a:rPr kumimoji="1" lang="zh-CN" altLang="en-US" sz="1400" dirty="0" smtClean="0"/>
              <a:t>：</a:t>
            </a:r>
            <a:r>
              <a:rPr kumimoji="1" lang="en-US" altLang="zh-CN" sz="1400" dirty="0" smtClean="0"/>
              <a:t>20</a:t>
            </a:r>
            <a:r>
              <a:rPr kumimoji="1" lang="zh-CN" altLang="en-US" sz="1400" dirty="0" smtClean="0"/>
              <a:t> * </a:t>
            </a:r>
            <a:r>
              <a:rPr kumimoji="1" lang="en-US" altLang="zh-CN" sz="1400" dirty="0" smtClean="0"/>
              <a:t>3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=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60</a:t>
            </a:r>
            <a:endParaRPr kumimoji="1" lang="zh-CN" altLang="en-US" sz="1400" dirty="0"/>
          </a:p>
        </p:txBody>
      </p:sp>
      <p:sp>
        <p:nvSpPr>
          <p:cNvPr id="6" name="文本框 5"/>
          <p:cNvSpPr txBox="1"/>
          <p:nvPr/>
        </p:nvSpPr>
        <p:spPr>
          <a:xfrm>
            <a:off x="2947805" y="1829696"/>
            <a:ext cx="3845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每个分区采样大小： </a:t>
            </a:r>
            <a:r>
              <a:rPr kumimoji="1" lang="en-US" altLang="zh-CN" sz="1400" dirty="0" smtClean="0"/>
              <a:t>3.0</a:t>
            </a:r>
            <a:r>
              <a:rPr kumimoji="1" lang="zh-CN" altLang="en-US" sz="1400" dirty="0" smtClean="0"/>
              <a:t> * </a:t>
            </a:r>
            <a:r>
              <a:rPr kumimoji="1" lang="en-US" altLang="zh-CN" sz="1400" dirty="0" smtClean="0"/>
              <a:t>samples</a:t>
            </a:r>
            <a:r>
              <a:rPr kumimoji="1" lang="zh-CN" altLang="en-US" sz="1400" dirty="0" smtClean="0"/>
              <a:t>／ </a:t>
            </a:r>
            <a:r>
              <a:rPr kumimoji="1" lang="en-US" altLang="zh-CN" sz="1400" dirty="0" smtClean="0"/>
              <a:t>4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=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45</a:t>
            </a:r>
            <a:endParaRPr kumimoji="1" lang="zh-CN" altLang="en-US" sz="1400" dirty="0"/>
          </a:p>
        </p:txBody>
      </p:sp>
      <p:sp>
        <p:nvSpPr>
          <p:cNvPr id="7" name="文本框 6"/>
          <p:cNvSpPr txBox="1"/>
          <p:nvPr/>
        </p:nvSpPr>
        <p:spPr>
          <a:xfrm>
            <a:off x="1410466" y="3321106"/>
            <a:ext cx="3618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(400, (1, 50, size</a:t>
            </a:r>
            <a:r>
              <a:rPr kumimoji="1" lang="zh-CN" altLang="en-US" sz="1400" dirty="0" smtClean="0"/>
              <a:t>为</a:t>
            </a:r>
            <a:r>
              <a:rPr kumimoji="1" lang="en-US" altLang="zh-CN" sz="1400" dirty="0" smtClean="0"/>
              <a:t>45</a:t>
            </a:r>
            <a:r>
              <a:rPr kumimoji="1" lang="zh-CN" altLang="en-US" sz="1400" dirty="0" smtClean="0"/>
              <a:t>的</a:t>
            </a:r>
            <a:r>
              <a:rPr kumimoji="1" lang="en-US" altLang="zh-CN" sz="1400" dirty="0" smtClean="0"/>
              <a:t>samples))</a:t>
            </a:r>
            <a:endParaRPr kumimoji="1" lang="zh-CN" altLang="en-US" sz="1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1409814" y="3934001"/>
            <a:ext cx="2901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(400, (2, 20, size</a:t>
            </a:r>
            <a:r>
              <a:rPr kumimoji="1" lang="zh-CN" altLang="en-US" sz="1400" dirty="0" smtClean="0"/>
              <a:t>为</a:t>
            </a:r>
            <a:r>
              <a:rPr kumimoji="1" lang="en-US" altLang="zh-CN" sz="1400" dirty="0" smtClean="0"/>
              <a:t>20</a:t>
            </a:r>
            <a:r>
              <a:rPr kumimoji="1" lang="zh-CN" altLang="en-US" sz="1400" dirty="0" smtClean="0"/>
              <a:t>的</a:t>
            </a:r>
            <a:r>
              <a:rPr kumimoji="1" lang="en-US" altLang="zh-CN" sz="1400" dirty="0" smtClean="0"/>
              <a:t>samples))</a:t>
            </a:r>
            <a:endParaRPr kumimoji="1" lang="zh-CN" altLang="en-US" sz="1400" dirty="0"/>
          </a:p>
        </p:txBody>
      </p:sp>
      <p:sp>
        <p:nvSpPr>
          <p:cNvPr id="24" name="文本框 23"/>
          <p:cNvSpPr txBox="1"/>
          <p:nvPr/>
        </p:nvSpPr>
        <p:spPr>
          <a:xfrm>
            <a:off x="1408908" y="4534509"/>
            <a:ext cx="300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(400, (3, 305, size</a:t>
            </a:r>
            <a:r>
              <a:rPr kumimoji="1" lang="zh-CN" altLang="en-US" sz="1400" dirty="0" smtClean="0"/>
              <a:t>为</a:t>
            </a:r>
            <a:r>
              <a:rPr kumimoji="1" lang="en-US" altLang="zh-CN" sz="1400" dirty="0" smtClean="0"/>
              <a:t>45</a:t>
            </a:r>
            <a:r>
              <a:rPr kumimoji="1" lang="zh-CN" altLang="en-US" sz="1400" dirty="0" smtClean="0"/>
              <a:t>的</a:t>
            </a:r>
            <a:r>
              <a:rPr kumimoji="1" lang="en-US" altLang="zh-CN" sz="1400" dirty="0" smtClean="0"/>
              <a:t>samples))</a:t>
            </a:r>
            <a:endParaRPr kumimoji="1" lang="zh-CN" altLang="en-US" sz="1400" dirty="0"/>
          </a:p>
        </p:txBody>
      </p:sp>
      <p:sp>
        <p:nvSpPr>
          <p:cNvPr id="25" name="文本框 24"/>
          <p:cNvSpPr txBox="1"/>
          <p:nvPr/>
        </p:nvSpPr>
        <p:spPr>
          <a:xfrm>
            <a:off x="1409814" y="5190446"/>
            <a:ext cx="2901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(400, (4, 25, size</a:t>
            </a:r>
            <a:r>
              <a:rPr kumimoji="1" lang="zh-CN" altLang="en-US" sz="1400" dirty="0" smtClean="0"/>
              <a:t>为</a:t>
            </a:r>
            <a:r>
              <a:rPr kumimoji="1" lang="en-US" altLang="zh-CN" sz="1400" dirty="0" smtClean="0"/>
              <a:t>25</a:t>
            </a:r>
            <a:r>
              <a:rPr kumimoji="1" lang="zh-CN" altLang="en-US" sz="1400" dirty="0" smtClean="0"/>
              <a:t>的</a:t>
            </a:r>
            <a:r>
              <a:rPr kumimoji="1" lang="en-US" altLang="zh-CN" sz="1400" dirty="0" smtClean="0"/>
              <a:t>samples))</a:t>
            </a:r>
            <a:endParaRPr kumimoji="1" lang="zh-CN" altLang="en-US" sz="1400" dirty="0"/>
          </a:p>
        </p:txBody>
      </p:sp>
      <p:sp>
        <p:nvSpPr>
          <p:cNvPr id="8" name="文本框 7"/>
          <p:cNvSpPr txBox="1"/>
          <p:nvPr/>
        </p:nvSpPr>
        <p:spPr>
          <a:xfrm>
            <a:off x="4389211" y="2609689"/>
            <a:ext cx="2137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sz="1400" dirty="0"/>
              <a:t>f</a:t>
            </a:r>
            <a:r>
              <a:rPr kumimoji="1" lang="en-US" altLang="zh-CN" sz="1400" dirty="0" smtClean="0"/>
              <a:t>raction: 60 / 400= 0.15</a:t>
            </a:r>
            <a:endParaRPr kumimoji="1" lang="zh-CN" altLang="en-US" sz="1400" dirty="0"/>
          </a:p>
        </p:txBody>
      </p:sp>
      <p:sp>
        <p:nvSpPr>
          <p:cNvPr id="9" name="文本框 8"/>
          <p:cNvSpPr txBox="1"/>
          <p:nvPr/>
        </p:nvSpPr>
        <p:spPr>
          <a:xfrm>
            <a:off x="4410051" y="3314932"/>
            <a:ext cx="2095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f</a:t>
            </a:r>
            <a:r>
              <a:rPr kumimoji="1" lang="en-US" altLang="zh-CN" sz="1400" dirty="0" smtClean="0"/>
              <a:t>raction * 50 = 7.5 &lt; 45</a:t>
            </a:r>
            <a:endParaRPr kumimoji="1" lang="zh-CN" altLang="en-US" sz="1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4395119" y="3998820"/>
            <a:ext cx="1946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f</a:t>
            </a:r>
            <a:r>
              <a:rPr kumimoji="1" lang="en-US" altLang="zh-CN" sz="1400" dirty="0" smtClean="0"/>
              <a:t>raction * 20 = 3 &lt; 45</a:t>
            </a:r>
            <a:endParaRPr kumimoji="1" lang="zh-CN" altLang="en-US" sz="1400" dirty="0"/>
          </a:p>
        </p:txBody>
      </p:sp>
      <p:sp>
        <p:nvSpPr>
          <p:cNvPr id="28" name="文本框 27"/>
          <p:cNvSpPr txBox="1"/>
          <p:nvPr/>
        </p:nvSpPr>
        <p:spPr>
          <a:xfrm>
            <a:off x="4410051" y="4572521"/>
            <a:ext cx="2294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f</a:t>
            </a:r>
            <a:r>
              <a:rPr kumimoji="1" lang="en-US" altLang="zh-CN" sz="1400" dirty="0" smtClean="0"/>
              <a:t>raction * 305 = 45.6 </a:t>
            </a:r>
            <a:r>
              <a:rPr kumimoji="1" lang="en-US" altLang="zh-CN" sz="1400" dirty="0"/>
              <a:t>&gt;</a:t>
            </a:r>
            <a:r>
              <a:rPr kumimoji="1" lang="en-US" altLang="zh-CN" sz="1400" dirty="0" smtClean="0"/>
              <a:t> 45</a:t>
            </a:r>
            <a:endParaRPr kumimoji="1" lang="zh-CN" altLang="en-US" sz="1400" dirty="0"/>
          </a:p>
        </p:txBody>
      </p:sp>
      <p:sp>
        <p:nvSpPr>
          <p:cNvPr id="29" name="文本框 28"/>
          <p:cNvSpPr txBox="1"/>
          <p:nvPr/>
        </p:nvSpPr>
        <p:spPr>
          <a:xfrm>
            <a:off x="4400957" y="5191496"/>
            <a:ext cx="2194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f</a:t>
            </a:r>
            <a:r>
              <a:rPr kumimoji="1" lang="en-US" altLang="zh-CN" sz="1400" dirty="0" smtClean="0"/>
              <a:t>raction * 25 = 3.75 &lt; 45</a:t>
            </a:r>
            <a:endParaRPr kumimoji="1" lang="zh-CN" altLang="en-US" sz="1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6793730" y="457252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重新取样</a:t>
            </a:r>
            <a:endParaRPr kumimoji="1" lang="zh-CN" altLang="en-US" sz="1400" dirty="0"/>
          </a:p>
        </p:txBody>
      </p:sp>
      <p:sp>
        <p:nvSpPr>
          <p:cNvPr id="30" name="文本框 29"/>
          <p:cNvSpPr txBox="1"/>
          <p:nvPr/>
        </p:nvSpPr>
        <p:spPr>
          <a:xfrm>
            <a:off x="7786003" y="3323917"/>
            <a:ext cx="18549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权重：</a:t>
            </a:r>
            <a:r>
              <a:rPr kumimoji="1" lang="en-US" altLang="zh-CN" sz="1400" dirty="0" smtClean="0"/>
              <a:t>50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/ 45 = 1.11</a:t>
            </a:r>
            <a:endParaRPr kumimoji="1" lang="zh-CN" altLang="en-US" sz="1400" dirty="0"/>
          </a:p>
        </p:txBody>
      </p:sp>
      <p:sp>
        <p:nvSpPr>
          <p:cNvPr id="32" name="文本框 31"/>
          <p:cNvSpPr txBox="1"/>
          <p:nvPr/>
        </p:nvSpPr>
        <p:spPr>
          <a:xfrm>
            <a:off x="7786003" y="3979590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权重：</a:t>
            </a:r>
            <a:r>
              <a:rPr kumimoji="1" lang="en-US" altLang="zh-CN" sz="1400" dirty="0" smtClean="0"/>
              <a:t>20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/ 20 = 1</a:t>
            </a:r>
            <a:endParaRPr kumimoji="1" lang="zh-CN" altLang="en-US" sz="1400" dirty="0"/>
          </a:p>
        </p:txBody>
      </p:sp>
      <p:sp>
        <p:nvSpPr>
          <p:cNvPr id="33" name="文本框 32"/>
          <p:cNvSpPr txBox="1"/>
          <p:nvPr/>
        </p:nvSpPr>
        <p:spPr>
          <a:xfrm>
            <a:off x="7786003" y="4545365"/>
            <a:ext cx="2228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权重：</a:t>
            </a:r>
            <a:r>
              <a:rPr kumimoji="1" lang="en-US" altLang="zh-CN" sz="1400" dirty="0" smtClean="0"/>
              <a:t>1 / </a:t>
            </a:r>
            <a:r>
              <a:rPr kumimoji="1" lang="en-US" altLang="zh-CN" sz="1400" dirty="0"/>
              <a:t>fraction </a:t>
            </a:r>
            <a:r>
              <a:rPr kumimoji="1" lang="en-US" altLang="zh-CN" sz="1400" dirty="0" smtClean="0"/>
              <a:t>= 6.67</a:t>
            </a:r>
            <a:endParaRPr kumimoji="1" lang="zh-CN" altLang="en-US" sz="1400" dirty="0"/>
          </a:p>
        </p:txBody>
      </p:sp>
      <p:sp>
        <p:nvSpPr>
          <p:cNvPr id="34" name="文本框 33"/>
          <p:cNvSpPr txBox="1"/>
          <p:nvPr/>
        </p:nvSpPr>
        <p:spPr>
          <a:xfrm>
            <a:off x="7786003" y="5162178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权重：</a:t>
            </a:r>
            <a:r>
              <a:rPr kumimoji="1" lang="en-US" altLang="zh-CN" sz="1400" dirty="0" smtClean="0"/>
              <a:t>25 / 25 = 1</a:t>
            </a:r>
            <a:endParaRPr kumimoji="1" lang="zh-CN" altLang="en-US" sz="1400" dirty="0"/>
          </a:p>
        </p:txBody>
      </p:sp>
      <p:sp>
        <p:nvSpPr>
          <p:cNvPr id="31" name="文本框 30"/>
          <p:cNvSpPr txBox="1"/>
          <p:nvPr/>
        </p:nvSpPr>
        <p:spPr>
          <a:xfrm>
            <a:off x="10096757" y="3009558"/>
            <a:ext cx="862737" cy="73866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(3, 1.11)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(6, 1.11)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(2, 1.11)</a:t>
            </a:r>
            <a:endParaRPr kumimoji="1" lang="zh-CN" altLang="en-US" sz="1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10123393" y="3783377"/>
            <a:ext cx="713657" cy="52322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(11, 1)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(5, 1)</a:t>
            </a:r>
            <a:endParaRPr kumimoji="1" lang="en-US" altLang="zh-CN" sz="1400" dirty="0" smtClean="0"/>
          </a:p>
        </p:txBody>
      </p:sp>
      <p:sp>
        <p:nvSpPr>
          <p:cNvPr id="36" name="文本框 35"/>
          <p:cNvSpPr txBox="1"/>
          <p:nvPr/>
        </p:nvSpPr>
        <p:spPr>
          <a:xfrm>
            <a:off x="10859463" y="4230832"/>
            <a:ext cx="962123" cy="95410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(3, 6.67)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(4, 6.67)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(14, 6.67)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(22, 6.67)</a:t>
            </a:r>
            <a:endParaRPr kumimoji="1" lang="zh-CN" altLang="en-US" sz="1400" dirty="0"/>
          </a:p>
        </p:txBody>
      </p:sp>
      <p:sp>
        <p:nvSpPr>
          <p:cNvPr id="37" name="文本框 36"/>
          <p:cNvSpPr txBox="1"/>
          <p:nvPr/>
        </p:nvSpPr>
        <p:spPr>
          <a:xfrm>
            <a:off x="10123393" y="5162178"/>
            <a:ext cx="663964" cy="73866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(7, 1)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(4, 1)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(10,1)</a:t>
            </a:r>
            <a:endParaRPr kumimoji="1" lang="zh-CN" altLang="en-US" sz="1400" dirty="0"/>
          </a:p>
        </p:txBody>
      </p:sp>
      <p:sp>
        <p:nvSpPr>
          <p:cNvPr id="38" name="文本框 37"/>
          <p:cNvSpPr txBox="1"/>
          <p:nvPr/>
        </p:nvSpPr>
        <p:spPr>
          <a:xfrm>
            <a:off x="293771" y="2432135"/>
            <a:ext cx="2650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rdd1: RDD[(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, String)]</a:t>
            </a:r>
            <a:endParaRPr kumimoji="1"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2600696" y="917910"/>
            <a:ext cx="5471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rdd1.partitionBy(new </a:t>
            </a:r>
            <a:r>
              <a:rPr kumimoji="1" lang="en-US" altLang="zh-CN" dirty="0" err="1" smtClean="0"/>
              <a:t>RangePartitioner</a:t>
            </a:r>
            <a:r>
              <a:rPr kumimoji="1" lang="en-US" altLang="zh-CN" dirty="0" smtClean="0"/>
              <a:t>(3, rdd1))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392533" y="2432135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假设采样</a:t>
            </a:r>
            <a:r>
              <a:rPr kumimoji="1" lang="zh-CN" altLang="en-US" dirty="0" smtClean="0"/>
              <a:t>到的</a:t>
            </a:r>
            <a:r>
              <a:rPr kumimoji="1" lang="zh-CN" altLang="en-US" smtClean="0"/>
              <a:t>数据和权重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23" grpId="0"/>
      <p:bldP spid="24" grpId="0"/>
      <p:bldP spid="25" grpId="0"/>
      <p:bldP spid="8" grpId="0"/>
      <p:bldP spid="9" grpId="0"/>
      <p:bldP spid="27" grpId="0"/>
      <p:bldP spid="28" grpId="0"/>
      <p:bldP spid="29" grpId="0"/>
      <p:bldP spid="26" grpId="0"/>
      <p:bldP spid="30" grpId="0"/>
      <p:bldP spid="32" grpId="0"/>
      <p:bldP spid="33" grpId="0"/>
      <p:bldP spid="34" grpId="0"/>
      <p:bldP spid="31" grpId="0" animBg="1"/>
      <p:bldP spid="35" grpId="0" animBg="1"/>
      <p:bldP spid="36" grpId="0" animBg="1"/>
      <p:bldP spid="37" grpId="0" animBg="1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文本框 88"/>
          <p:cNvSpPr txBox="1"/>
          <p:nvPr/>
        </p:nvSpPr>
        <p:spPr>
          <a:xfrm>
            <a:off x="344327" y="211240"/>
            <a:ext cx="5178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RDD </a:t>
            </a:r>
            <a:r>
              <a:rPr kumimoji="1" lang="en-US" altLang="zh-CN" sz="2400" dirty="0" err="1" smtClean="0"/>
              <a:t>Partitioner</a:t>
            </a:r>
            <a:r>
              <a:rPr kumimoji="1" lang="en-US" altLang="zh-CN" sz="2400" dirty="0" smtClean="0"/>
              <a:t> - </a:t>
            </a:r>
            <a:r>
              <a:rPr kumimoji="1" lang="en-US" altLang="zh-CN" sz="2400" dirty="0" err="1" smtClean="0"/>
              <a:t>RangePartitioner</a:t>
            </a:r>
            <a:endParaRPr kumimoji="1" lang="en-US" altLang="zh-CN" sz="2400" dirty="0"/>
          </a:p>
        </p:txBody>
      </p:sp>
      <p:sp>
        <p:nvSpPr>
          <p:cNvPr id="17" name="矩形 16"/>
          <p:cNvSpPr/>
          <p:nvPr/>
        </p:nvSpPr>
        <p:spPr>
          <a:xfrm>
            <a:off x="9052324" y="2942744"/>
            <a:ext cx="1171575" cy="19895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9173146" y="3128482"/>
            <a:ext cx="929933" cy="442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&lt;=4</a:t>
            </a:r>
            <a:endParaRPr kumimoji="1" lang="zh-CN" altLang="en-US" sz="1400" dirty="0"/>
          </a:p>
        </p:txBody>
      </p:sp>
      <p:sp>
        <p:nvSpPr>
          <p:cNvPr id="21" name="矩形 20"/>
          <p:cNvSpPr/>
          <p:nvPr/>
        </p:nvSpPr>
        <p:spPr>
          <a:xfrm>
            <a:off x="9173146" y="3785707"/>
            <a:ext cx="929933" cy="442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4&lt;</a:t>
            </a:r>
            <a:r>
              <a:rPr kumimoji="1" lang="zh-CN" altLang="en-US" sz="1400" dirty="0" smtClean="0"/>
              <a:t>且</a:t>
            </a:r>
            <a:r>
              <a:rPr kumimoji="1" lang="en-US" altLang="zh-CN" sz="1400" dirty="0" smtClean="0"/>
              <a:t>&lt;=14</a:t>
            </a:r>
            <a:endParaRPr kumimoji="1" lang="zh-CN" altLang="en-US" sz="1400" dirty="0"/>
          </a:p>
        </p:txBody>
      </p:sp>
      <p:sp>
        <p:nvSpPr>
          <p:cNvPr id="22" name="矩形 21"/>
          <p:cNvSpPr/>
          <p:nvPr/>
        </p:nvSpPr>
        <p:spPr>
          <a:xfrm>
            <a:off x="9173146" y="4414358"/>
            <a:ext cx="929933" cy="442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&gt;14</a:t>
            </a:r>
            <a:endParaRPr kumimoji="1"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2445856" y="2232726"/>
            <a:ext cx="862737" cy="73866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(3, 1.11)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(6, 1.11)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(2, 1.11)</a:t>
            </a:r>
            <a:endParaRPr kumimoji="1" lang="zh-CN" altLang="en-US" sz="1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2520397" y="3157522"/>
            <a:ext cx="713657" cy="52322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(11, 1)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(5, 1)</a:t>
            </a:r>
            <a:endParaRPr kumimoji="1" lang="en-US" altLang="zh-CN" sz="1400" dirty="0" smtClean="0"/>
          </a:p>
        </p:txBody>
      </p:sp>
      <p:sp>
        <p:nvSpPr>
          <p:cNvPr id="36" name="文本框 35"/>
          <p:cNvSpPr txBox="1"/>
          <p:nvPr/>
        </p:nvSpPr>
        <p:spPr>
          <a:xfrm>
            <a:off x="2396162" y="3844113"/>
            <a:ext cx="962123" cy="95410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(3, 6.67)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(4, 6.67)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(14, 6.67)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(22, 6.67)</a:t>
            </a:r>
            <a:endParaRPr kumimoji="1" lang="zh-CN" altLang="en-US" sz="1400" dirty="0"/>
          </a:p>
        </p:txBody>
      </p:sp>
      <p:sp>
        <p:nvSpPr>
          <p:cNvPr id="37" name="文本框 36"/>
          <p:cNvSpPr txBox="1"/>
          <p:nvPr/>
        </p:nvSpPr>
        <p:spPr>
          <a:xfrm>
            <a:off x="2520397" y="4932279"/>
            <a:ext cx="663964" cy="73866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(7, 1)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(4, 1)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(10,1)</a:t>
            </a:r>
            <a:endParaRPr kumimoji="1" lang="zh-CN" altLang="en-US" sz="1400" dirty="0"/>
          </a:p>
        </p:txBody>
      </p:sp>
      <p:sp>
        <p:nvSpPr>
          <p:cNvPr id="2" name="文本框 1"/>
          <p:cNvSpPr txBox="1"/>
          <p:nvPr/>
        </p:nvSpPr>
        <p:spPr>
          <a:xfrm>
            <a:off x="4465684" y="2776056"/>
            <a:ext cx="962123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(2, 1.11)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(3, 1.11)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(3, 6.67)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(4, 1)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(5, 1)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(6, 1.11)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(7, 1)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(10, 1)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(11, 1)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(14, 6.67)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(22, 6.67)</a:t>
            </a:r>
            <a:endParaRPr kumimoji="1" lang="zh-CN" altLang="en-US" sz="1400" dirty="0"/>
          </a:p>
        </p:txBody>
      </p:sp>
      <p:sp>
        <p:nvSpPr>
          <p:cNvPr id="10" name="文本框 9"/>
          <p:cNvSpPr txBox="1"/>
          <p:nvPr/>
        </p:nvSpPr>
        <p:spPr>
          <a:xfrm>
            <a:off x="4332090" y="1523748"/>
            <a:ext cx="1693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sumWeight</a:t>
            </a:r>
            <a:r>
              <a:rPr kumimoji="1" lang="en-US" altLang="zh-CN" sz="1400" dirty="0" smtClean="0"/>
              <a:t>: 28.34</a:t>
            </a:r>
            <a:endParaRPr kumimoji="1" lang="zh-CN" altLang="en-US" sz="1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4332090" y="1993207"/>
            <a:ext cx="3950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s</a:t>
            </a:r>
            <a:r>
              <a:rPr kumimoji="1" lang="en-US" altLang="zh-CN" sz="1400" dirty="0" smtClean="0"/>
              <a:t>tep = </a:t>
            </a:r>
            <a:r>
              <a:rPr kumimoji="1" lang="en-US" altLang="zh-CN" sz="1400" dirty="0" err="1" smtClean="0"/>
              <a:t>sumWeight</a:t>
            </a:r>
            <a:r>
              <a:rPr kumimoji="1" lang="en-US" altLang="zh-CN" sz="1400" dirty="0" smtClean="0"/>
              <a:t> / partitions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=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28.34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/ 3 = 9</a:t>
            </a:r>
            <a:endParaRPr kumimoji="1" lang="zh-CN" altLang="en-US" sz="1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6768752" y="3299173"/>
            <a:ext cx="312906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4</a:t>
            </a:r>
            <a:endParaRPr kumimoji="1" lang="en-US" altLang="zh-CN" dirty="0"/>
          </a:p>
        </p:txBody>
      </p:sp>
      <p:sp>
        <p:nvSpPr>
          <p:cNvPr id="13" name="文本框 12"/>
          <p:cNvSpPr txBox="1"/>
          <p:nvPr/>
        </p:nvSpPr>
        <p:spPr>
          <a:xfrm>
            <a:off x="6704632" y="4310537"/>
            <a:ext cx="441146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14</a:t>
            </a:r>
            <a:endParaRPr kumimoji="1"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6768752" y="2578857"/>
            <a:ext cx="3478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因为</a:t>
            </a:r>
            <a:r>
              <a:rPr kumimoji="1" lang="en-US" altLang="zh-CN" sz="1400" dirty="0" smtClean="0"/>
              <a:t>1.11 + 1.11 + 6.67 + 1 &gt; 9(</a:t>
            </a:r>
            <a:r>
              <a:rPr kumimoji="1" lang="zh-CN" altLang="en-US" sz="1400" dirty="0" smtClean="0"/>
              <a:t>一个</a:t>
            </a:r>
            <a:r>
              <a:rPr kumimoji="1" lang="en-US" altLang="zh-CN" sz="1400" dirty="0" smtClean="0"/>
              <a:t>step)</a:t>
            </a:r>
            <a:endParaRPr kumimoji="1" lang="zh-CN" altLang="en-US" sz="1400" dirty="0"/>
          </a:p>
        </p:txBody>
      </p:sp>
      <p:cxnSp>
        <p:nvCxnSpPr>
          <p:cNvPr id="41" name="直线箭头连接符 40"/>
          <p:cNvCxnSpPr>
            <a:stCxn id="12" idx="0"/>
            <a:endCxn id="39" idx="2"/>
          </p:cNvCxnSpPr>
          <p:nvPr/>
        </p:nvCxnSpPr>
        <p:spPr>
          <a:xfrm flipV="1">
            <a:off x="6925205" y="2886634"/>
            <a:ext cx="1582966" cy="412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6021861" y="5190929"/>
            <a:ext cx="5921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因为</a:t>
            </a:r>
            <a:r>
              <a:rPr kumimoji="1" lang="en-US" altLang="zh-CN" sz="1400" dirty="0" smtClean="0"/>
              <a:t>1.11 + 1.11 + 6.67 + 1 + 1 + 1.11 + 1 + 1 + 1 + 6.67 &gt; 18(</a:t>
            </a:r>
            <a:r>
              <a:rPr kumimoji="1" lang="zh-CN" altLang="en-US" sz="1400" dirty="0" smtClean="0"/>
              <a:t>两个</a:t>
            </a:r>
            <a:r>
              <a:rPr kumimoji="1" lang="en-US" altLang="zh-CN" sz="1400" dirty="0" smtClean="0"/>
              <a:t>step)</a:t>
            </a:r>
            <a:endParaRPr kumimoji="1" lang="zh-CN" altLang="en-US" sz="1400" dirty="0"/>
          </a:p>
        </p:txBody>
      </p:sp>
      <p:cxnSp>
        <p:nvCxnSpPr>
          <p:cNvPr id="44" name="直线箭头连接符 43"/>
          <p:cNvCxnSpPr>
            <a:stCxn id="13" idx="2"/>
            <a:endCxn id="43" idx="0"/>
          </p:cNvCxnSpPr>
          <p:nvPr/>
        </p:nvCxnSpPr>
        <p:spPr>
          <a:xfrm>
            <a:off x="6925205" y="4679869"/>
            <a:ext cx="2057563" cy="511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右大括号 44"/>
          <p:cNvSpPr/>
          <p:nvPr/>
        </p:nvSpPr>
        <p:spPr>
          <a:xfrm>
            <a:off x="3358285" y="2732744"/>
            <a:ext cx="374930" cy="255699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7" name="直线箭头连接符 46"/>
          <p:cNvCxnSpPr>
            <a:stCxn id="45" idx="1"/>
            <a:endCxn id="2" idx="1"/>
          </p:cNvCxnSpPr>
          <p:nvPr/>
        </p:nvCxnSpPr>
        <p:spPr>
          <a:xfrm flipV="1">
            <a:off x="3733215" y="4007163"/>
            <a:ext cx="732469" cy="4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3645508" y="36253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排序</a:t>
            </a:r>
            <a:endParaRPr kumimoji="1" lang="zh-CN" altLang="en-US"/>
          </a:p>
        </p:txBody>
      </p:sp>
      <p:cxnSp>
        <p:nvCxnSpPr>
          <p:cNvPr id="52" name="直线箭头连接符 51"/>
          <p:cNvCxnSpPr>
            <a:stCxn id="2" idx="3"/>
            <a:endCxn id="12" idx="1"/>
          </p:cNvCxnSpPr>
          <p:nvPr/>
        </p:nvCxnSpPr>
        <p:spPr>
          <a:xfrm flipV="1">
            <a:off x="5427807" y="3483839"/>
            <a:ext cx="1340945" cy="523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/>
          <p:cNvCxnSpPr>
            <a:stCxn id="2" idx="3"/>
            <a:endCxn id="13" idx="1"/>
          </p:cNvCxnSpPr>
          <p:nvPr/>
        </p:nvCxnSpPr>
        <p:spPr>
          <a:xfrm>
            <a:off x="5427807" y="4007163"/>
            <a:ext cx="1276825" cy="488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5311558" y="3814515"/>
            <a:ext cx="3180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按照权重计算出每个分区的最大的</a:t>
            </a:r>
            <a:r>
              <a:rPr kumimoji="1" lang="en-US" altLang="zh-CN" sz="1400" dirty="0" smtClean="0"/>
              <a:t>key</a:t>
            </a:r>
            <a:endParaRPr kumimoji="1" lang="zh-CN" altLang="en-US" sz="1400" dirty="0"/>
          </a:p>
        </p:txBody>
      </p:sp>
      <p:sp>
        <p:nvSpPr>
          <p:cNvPr id="57" name="文本框 56"/>
          <p:cNvSpPr txBox="1"/>
          <p:nvPr/>
        </p:nvSpPr>
        <p:spPr>
          <a:xfrm>
            <a:off x="10320494" y="31145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分区一</a:t>
            </a:r>
            <a:endParaRPr kumimoji="1"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10344362" y="37529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分区二</a:t>
            </a:r>
            <a:endParaRPr kumimoji="1"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10344361" y="44288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分区三</a:t>
            </a:r>
            <a:endParaRPr kumimoji="1"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738189" y="2328615"/>
            <a:ext cx="1171575" cy="2814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866777" y="2628653"/>
            <a:ext cx="929933" cy="442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50</a:t>
            </a:r>
            <a:r>
              <a:rPr kumimoji="1" lang="zh-CN" altLang="en-US" dirty="0" smtClean="0"/>
              <a:t>条</a:t>
            </a:r>
            <a:endParaRPr kumimoji="1"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866777" y="3221584"/>
            <a:ext cx="929933" cy="442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20</a:t>
            </a:r>
            <a:r>
              <a:rPr kumimoji="1" lang="zh-CN" altLang="en-US" dirty="0" smtClean="0"/>
              <a:t>条</a:t>
            </a:r>
            <a:endParaRPr kumimoji="1"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866777" y="3814515"/>
            <a:ext cx="929933" cy="442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305</a:t>
            </a:r>
            <a:r>
              <a:rPr kumimoji="1" lang="zh-CN" altLang="en-US" dirty="0" smtClean="0"/>
              <a:t>条</a:t>
            </a:r>
            <a:endParaRPr kumimoji="1"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866777" y="4471740"/>
            <a:ext cx="929933" cy="442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25</a:t>
            </a:r>
            <a:r>
              <a:rPr kumimoji="1" lang="zh-CN" altLang="en-US" dirty="0" smtClean="0"/>
              <a:t>条</a:t>
            </a:r>
            <a:endParaRPr kumimoji="1" lang="zh-CN" altLang="en-US" dirty="0"/>
          </a:p>
        </p:txBody>
      </p:sp>
      <p:cxnSp>
        <p:nvCxnSpPr>
          <p:cNvPr id="66" name="直线箭头连接符 65"/>
          <p:cNvCxnSpPr>
            <a:stCxn id="62" idx="3"/>
            <a:endCxn id="31" idx="1"/>
          </p:cNvCxnSpPr>
          <p:nvPr/>
        </p:nvCxnSpPr>
        <p:spPr>
          <a:xfrm flipV="1">
            <a:off x="1796710" y="2602058"/>
            <a:ext cx="649146" cy="248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7"/>
          <p:cNvCxnSpPr>
            <a:endCxn id="35" idx="1"/>
          </p:cNvCxnSpPr>
          <p:nvPr/>
        </p:nvCxnSpPr>
        <p:spPr>
          <a:xfrm flipV="1">
            <a:off x="1676247" y="3419132"/>
            <a:ext cx="844150" cy="11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0"/>
          <p:cNvCxnSpPr>
            <a:stCxn id="64" idx="3"/>
            <a:endCxn id="36" idx="1"/>
          </p:cNvCxnSpPr>
          <p:nvPr/>
        </p:nvCxnSpPr>
        <p:spPr>
          <a:xfrm>
            <a:off x="1796710" y="4035971"/>
            <a:ext cx="599452" cy="285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73"/>
          <p:cNvCxnSpPr>
            <a:stCxn id="65" idx="3"/>
            <a:endCxn id="37" idx="1"/>
          </p:cNvCxnSpPr>
          <p:nvPr/>
        </p:nvCxnSpPr>
        <p:spPr>
          <a:xfrm>
            <a:off x="1796710" y="4693196"/>
            <a:ext cx="723687" cy="608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2" grpId="0" animBg="1"/>
      <p:bldP spid="2" grpId="0"/>
      <p:bldP spid="10" grpId="0"/>
      <p:bldP spid="11" grpId="0"/>
      <p:bldP spid="12" grpId="0" animBg="1"/>
      <p:bldP spid="13" grpId="0" animBg="1"/>
      <p:bldP spid="39" grpId="0"/>
      <p:bldP spid="43" grpId="0"/>
      <p:bldP spid="45" grpId="0" animBg="1"/>
      <p:bldP spid="49" grpId="0"/>
      <p:bldP spid="56" grpId="0"/>
      <p:bldP spid="57" grpId="0"/>
      <p:bldP spid="59" grpId="0"/>
      <p:bldP spid="6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68310" y="2041813"/>
            <a:ext cx="2000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自定义</a:t>
            </a:r>
            <a:r>
              <a:rPr kumimoji="1" lang="en-US" altLang="zh-CN" dirty="0" err="1" smtClean="0"/>
              <a:t>Partitioner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158836" y="2921329"/>
            <a:ext cx="6067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如果</a:t>
            </a:r>
            <a:r>
              <a:rPr kumimoji="1" lang="en-US" altLang="zh-CN" dirty="0" smtClean="0"/>
              <a:t>key</a:t>
            </a:r>
            <a:r>
              <a:rPr kumimoji="1" lang="zh-CN" altLang="en-US" dirty="0" smtClean="0"/>
              <a:t>为</a:t>
            </a:r>
            <a:r>
              <a:rPr kumimoji="1" lang="en-US" altLang="zh-CN" dirty="0" err="1" smtClean="0"/>
              <a:t>url</a:t>
            </a:r>
            <a:r>
              <a:rPr kumimoji="1" lang="zh-CN" altLang="en-US" dirty="0" smtClean="0"/>
              <a:t>，我们希望域名相同的</a:t>
            </a:r>
            <a:r>
              <a:rPr kumimoji="1" lang="en-US" altLang="zh-CN" dirty="0" smtClean="0"/>
              <a:t>key</a:t>
            </a:r>
            <a:r>
              <a:rPr kumimoji="1" lang="zh-CN" altLang="en-US" dirty="0" smtClean="0"/>
              <a:t>进入到同一个分区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158836" y="3800845"/>
            <a:ext cx="4964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我们自定义</a:t>
            </a:r>
            <a:r>
              <a:rPr lang="en-US" altLang="zh-CN" dirty="0" err="1" smtClean="0"/>
              <a:t>DomainNamePartitioner</a:t>
            </a:r>
            <a:r>
              <a:rPr lang="zh-CN" altLang="en-US" dirty="0" smtClean="0"/>
              <a:t>，见代码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44327" y="211240"/>
            <a:ext cx="2414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RDD </a:t>
            </a:r>
            <a:r>
              <a:rPr kumimoji="1" lang="en-US" altLang="zh-CN" sz="2400" smtClean="0"/>
              <a:t>Partitioner</a:t>
            </a:r>
            <a:endParaRPr kumimoji="1"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44327" y="211240"/>
            <a:ext cx="2414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RDD </a:t>
            </a:r>
            <a:r>
              <a:rPr kumimoji="1" lang="en-US" altLang="zh-CN" sz="2400" smtClean="0"/>
              <a:t>Partitioner</a:t>
            </a:r>
            <a:endParaRPr kumimoji="1"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3632200" y="965200"/>
            <a:ext cx="425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HashPartitioner</a:t>
            </a:r>
            <a:r>
              <a:rPr kumimoji="1" lang="en-US" altLang="zh-CN" dirty="0" smtClean="0"/>
              <a:t>  VS  </a:t>
            </a:r>
            <a:r>
              <a:rPr kumimoji="1" lang="en-US" altLang="zh-CN" dirty="0" err="1" smtClean="0"/>
              <a:t>RangePartitioner</a:t>
            </a:r>
            <a:endParaRPr kumimoji="1" lang="zh-CN" altLang="en-US" dirty="0"/>
          </a:p>
        </p:txBody>
      </p:sp>
      <p:cxnSp>
        <p:nvCxnSpPr>
          <p:cNvPr id="8" name="直线连接符 7"/>
          <p:cNvCxnSpPr/>
          <p:nvPr/>
        </p:nvCxnSpPr>
        <p:spPr>
          <a:xfrm flipH="1">
            <a:off x="5632545" y="1334532"/>
            <a:ext cx="1" cy="510436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567282" y="2720059"/>
            <a:ext cx="3065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不支持类型为</a:t>
            </a:r>
            <a:r>
              <a:rPr kumimoji="1" lang="en-US" altLang="zh-CN" dirty="0" smtClean="0"/>
              <a:t>Array(_)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key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808979" y="2720059"/>
            <a:ext cx="2420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不支持不能排序的</a:t>
            </a:r>
            <a:r>
              <a:rPr kumimoji="1" lang="en-US" altLang="zh-CN" dirty="0" smtClean="0"/>
              <a:t>key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567282" y="370205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可能会导致分区数据倾斜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808979" y="3702050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可以解决分区数据</a:t>
            </a:r>
            <a:r>
              <a:rPr kumimoji="1" lang="zh-CN" altLang="en-US" smtClean="0"/>
              <a:t>倾斜的问题</a:t>
            </a:r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567282" y="468404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分区后的数据不会排序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809850" y="4684041"/>
            <a:ext cx="3494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分区后分区之间的</a:t>
            </a:r>
            <a:r>
              <a:rPr kumimoji="1" lang="zh-CN" altLang="en-US" smtClean="0"/>
              <a:t>数据是排序的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44327" y="211240"/>
            <a:ext cx="3785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RDD Partition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-</a:t>
            </a:r>
            <a:r>
              <a:rPr kumimoji="1" lang="zh-CN" altLang="en-US" sz="2400" dirty="0" smtClean="0"/>
              <a:t> </a:t>
            </a:r>
            <a:r>
              <a:rPr lang="en-US" altLang="zh-CN" sz="2400" dirty="0"/>
              <a:t>coalesce</a:t>
            </a:r>
            <a:endParaRPr kumimoji="1"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383507" y="1214202"/>
            <a:ext cx="5925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场景一：将一个含有</a:t>
            </a:r>
            <a:r>
              <a:rPr kumimoji="1" lang="en-US" altLang="zh-CN" dirty="0" smtClean="0"/>
              <a:t>100</a:t>
            </a:r>
            <a:r>
              <a:rPr kumimoji="1" lang="zh-CN" altLang="en-US" dirty="0" smtClean="0"/>
              <a:t>个分区的</a:t>
            </a:r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的分区数降为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个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383507" y="1755499"/>
            <a:ext cx="429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Api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hdfsFileRDD.coalesce</a:t>
            </a:r>
            <a:r>
              <a:rPr lang="en-US" altLang="zh-CN" dirty="0" smtClean="0"/>
              <a:t>(10, </a:t>
            </a:r>
            <a:r>
              <a:rPr lang="en-US" altLang="zh-CN" b="1" dirty="0"/>
              <a:t>false</a:t>
            </a:r>
            <a:r>
              <a:rPr lang="en-US" altLang="zh-CN" dirty="0"/>
              <a:t>)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650968" y="2422565"/>
            <a:ext cx="732539" cy="3503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803481" y="2509448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803481" y="3954242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803481" y="4647925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803481" y="5499022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925695" y="4903356"/>
            <a:ext cx="183084" cy="464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 smtClean="0"/>
              <a:t>.</a:t>
            </a:r>
            <a:endParaRPr kumimoji="1" lang="en-US" altLang="zh-CN" sz="800" dirty="0" smtClean="0"/>
          </a:p>
          <a:p>
            <a:r>
              <a:rPr kumimoji="1" lang="en-US" altLang="zh-CN" sz="800" dirty="0" smtClean="0"/>
              <a:t>.</a:t>
            </a:r>
            <a:endParaRPr kumimoji="1" lang="en-US" altLang="zh-CN" sz="800" dirty="0" smtClean="0"/>
          </a:p>
          <a:p>
            <a:r>
              <a:rPr kumimoji="1" lang="en-US" altLang="zh-CN" sz="800" dirty="0"/>
              <a:t>.</a:t>
            </a:r>
            <a:endParaRPr kumimoji="1" lang="zh-CN" altLang="en-US" sz="800" dirty="0"/>
          </a:p>
        </p:txBody>
      </p:sp>
      <p:sp>
        <p:nvSpPr>
          <p:cNvPr id="18" name="矩形 17"/>
          <p:cNvSpPr/>
          <p:nvPr/>
        </p:nvSpPr>
        <p:spPr>
          <a:xfrm>
            <a:off x="3026527" y="3165520"/>
            <a:ext cx="732539" cy="15774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169030" y="3296150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179040" y="3682100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179040" y="4409464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291244" y="3960278"/>
            <a:ext cx="183084" cy="464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 smtClean="0"/>
              <a:t>.</a:t>
            </a:r>
            <a:endParaRPr kumimoji="1" lang="en-US" altLang="zh-CN" sz="800" dirty="0" smtClean="0"/>
          </a:p>
          <a:p>
            <a:r>
              <a:rPr kumimoji="1" lang="en-US" altLang="zh-CN" sz="800" dirty="0" smtClean="0"/>
              <a:t>.</a:t>
            </a:r>
            <a:endParaRPr kumimoji="1" lang="en-US" altLang="zh-CN" sz="800" dirty="0" smtClean="0"/>
          </a:p>
          <a:p>
            <a:r>
              <a:rPr kumimoji="1" lang="en-US" altLang="zh-CN" sz="800" dirty="0"/>
              <a:t>.</a:t>
            </a:r>
            <a:endParaRPr kumimoji="1" lang="zh-CN" altLang="en-US" sz="800" dirty="0"/>
          </a:p>
        </p:txBody>
      </p:sp>
      <p:sp>
        <p:nvSpPr>
          <p:cNvPr id="34" name="文本框 33"/>
          <p:cNvSpPr txBox="1"/>
          <p:nvPr/>
        </p:nvSpPr>
        <p:spPr>
          <a:xfrm>
            <a:off x="1925695" y="4179975"/>
            <a:ext cx="183084" cy="464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 smtClean="0"/>
              <a:t>.</a:t>
            </a:r>
            <a:endParaRPr kumimoji="1" lang="en-US" altLang="zh-CN" sz="800" dirty="0" smtClean="0"/>
          </a:p>
          <a:p>
            <a:r>
              <a:rPr kumimoji="1" lang="en-US" altLang="zh-CN" sz="800" dirty="0" smtClean="0"/>
              <a:t>.</a:t>
            </a:r>
            <a:endParaRPr kumimoji="1" lang="en-US" altLang="zh-CN" sz="800" dirty="0" smtClean="0"/>
          </a:p>
          <a:p>
            <a:r>
              <a:rPr kumimoji="1" lang="en-US" altLang="zh-CN" sz="800" dirty="0"/>
              <a:t>.</a:t>
            </a:r>
            <a:endParaRPr kumimoji="1" lang="zh-CN" altLang="en-US" sz="800" dirty="0"/>
          </a:p>
        </p:txBody>
      </p:sp>
      <p:sp>
        <p:nvSpPr>
          <p:cNvPr id="35" name="矩形 34"/>
          <p:cNvSpPr/>
          <p:nvPr/>
        </p:nvSpPr>
        <p:spPr>
          <a:xfrm>
            <a:off x="1813197" y="3185124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1935411" y="2743240"/>
            <a:ext cx="183084" cy="464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 smtClean="0"/>
              <a:t>.</a:t>
            </a:r>
            <a:endParaRPr kumimoji="1" lang="en-US" altLang="zh-CN" sz="800" dirty="0" smtClean="0"/>
          </a:p>
          <a:p>
            <a:r>
              <a:rPr kumimoji="1" lang="en-US" altLang="zh-CN" sz="800" dirty="0" smtClean="0"/>
              <a:t>.</a:t>
            </a:r>
            <a:endParaRPr kumimoji="1" lang="en-US" altLang="zh-CN" sz="800" dirty="0" smtClean="0"/>
          </a:p>
          <a:p>
            <a:r>
              <a:rPr kumimoji="1" lang="en-US" altLang="zh-CN" sz="800" dirty="0"/>
              <a:t>.</a:t>
            </a:r>
            <a:endParaRPr kumimoji="1" lang="zh-CN" altLang="en-US" sz="800" dirty="0"/>
          </a:p>
        </p:txBody>
      </p:sp>
      <p:sp>
        <p:nvSpPr>
          <p:cNvPr id="37" name="文本框 36"/>
          <p:cNvSpPr txBox="1"/>
          <p:nvPr/>
        </p:nvSpPr>
        <p:spPr>
          <a:xfrm>
            <a:off x="1935411" y="3456867"/>
            <a:ext cx="183084" cy="464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 smtClean="0"/>
              <a:t>.</a:t>
            </a:r>
            <a:endParaRPr kumimoji="1" lang="en-US" altLang="zh-CN" sz="800" dirty="0" smtClean="0"/>
          </a:p>
          <a:p>
            <a:r>
              <a:rPr kumimoji="1" lang="en-US" altLang="zh-CN" sz="800" dirty="0" smtClean="0"/>
              <a:t>.</a:t>
            </a:r>
            <a:endParaRPr kumimoji="1" lang="en-US" altLang="zh-CN" sz="800" dirty="0" smtClean="0"/>
          </a:p>
          <a:p>
            <a:r>
              <a:rPr kumimoji="1" lang="en-US" altLang="zh-CN" sz="800" dirty="0"/>
              <a:t>.</a:t>
            </a:r>
            <a:endParaRPr kumimoji="1" lang="zh-CN" altLang="en-US" sz="800" dirty="0"/>
          </a:p>
        </p:txBody>
      </p:sp>
      <p:cxnSp>
        <p:nvCxnSpPr>
          <p:cNvPr id="8" name="直线箭头连接符 7"/>
          <p:cNvCxnSpPr>
            <a:stCxn id="11" idx="3"/>
            <a:endCxn id="19" idx="1"/>
          </p:cNvCxnSpPr>
          <p:nvPr/>
        </p:nvCxnSpPr>
        <p:spPr>
          <a:xfrm>
            <a:off x="2230993" y="2634139"/>
            <a:ext cx="938037" cy="786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>
            <a:stCxn id="34" idx="3"/>
            <a:endCxn id="19" idx="1"/>
          </p:cNvCxnSpPr>
          <p:nvPr/>
        </p:nvCxnSpPr>
        <p:spPr>
          <a:xfrm flipV="1">
            <a:off x="2108779" y="3420841"/>
            <a:ext cx="1060251" cy="991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>
            <a:stCxn id="35" idx="3"/>
            <a:endCxn id="19" idx="1"/>
          </p:cNvCxnSpPr>
          <p:nvPr/>
        </p:nvCxnSpPr>
        <p:spPr>
          <a:xfrm>
            <a:off x="2240709" y="3309815"/>
            <a:ext cx="928321" cy="111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stCxn id="37" idx="3"/>
            <a:endCxn id="20" idx="1"/>
          </p:cNvCxnSpPr>
          <p:nvPr/>
        </p:nvCxnSpPr>
        <p:spPr>
          <a:xfrm>
            <a:off x="2118495" y="3689330"/>
            <a:ext cx="1060545" cy="117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>
            <a:stCxn id="17" idx="3"/>
            <a:endCxn id="20" idx="1"/>
          </p:cNvCxnSpPr>
          <p:nvPr/>
        </p:nvCxnSpPr>
        <p:spPr>
          <a:xfrm flipV="1">
            <a:off x="2108779" y="3806791"/>
            <a:ext cx="1070261" cy="1329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>
            <a:stCxn id="36" idx="3"/>
            <a:endCxn id="20" idx="1"/>
          </p:cNvCxnSpPr>
          <p:nvPr/>
        </p:nvCxnSpPr>
        <p:spPr>
          <a:xfrm>
            <a:off x="2118495" y="2975703"/>
            <a:ext cx="1060545" cy="831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/>
          <p:cNvCxnSpPr>
            <a:stCxn id="13" idx="3"/>
            <a:endCxn id="21" idx="1"/>
          </p:cNvCxnSpPr>
          <p:nvPr/>
        </p:nvCxnSpPr>
        <p:spPr>
          <a:xfrm flipV="1">
            <a:off x="2230993" y="4534155"/>
            <a:ext cx="948047" cy="238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/>
          <p:cNvCxnSpPr>
            <a:stCxn id="12" idx="3"/>
            <a:endCxn id="21" idx="1"/>
          </p:cNvCxnSpPr>
          <p:nvPr/>
        </p:nvCxnSpPr>
        <p:spPr>
          <a:xfrm>
            <a:off x="2230993" y="4078933"/>
            <a:ext cx="948047" cy="455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>
            <a:stCxn id="16" idx="3"/>
            <a:endCxn id="21" idx="1"/>
          </p:cNvCxnSpPr>
          <p:nvPr/>
        </p:nvCxnSpPr>
        <p:spPr>
          <a:xfrm flipV="1">
            <a:off x="2230993" y="4534155"/>
            <a:ext cx="948047" cy="1089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5813497" y="5626462"/>
            <a:ext cx="5925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场景二：将一个含有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个分区的</a:t>
            </a:r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的分区数升为</a:t>
            </a:r>
            <a:r>
              <a:rPr kumimoji="1" lang="en-US" altLang="zh-CN" dirty="0" smtClean="0"/>
              <a:t>100</a:t>
            </a:r>
            <a:r>
              <a:rPr kumimoji="1" lang="zh-CN" altLang="en-US" dirty="0" smtClean="0"/>
              <a:t>个</a:t>
            </a:r>
            <a:endParaRPr kumimoji="1"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5813497" y="6167759"/>
            <a:ext cx="4450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Api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hdfsFileRDD.coalesce</a:t>
            </a:r>
            <a:r>
              <a:rPr lang="en-US" altLang="zh-CN" dirty="0" smtClean="0"/>
              <a:t>(100, </a:t>
            </a:r>
            <a:r>
              <a:rPr lang="en-US" altLang="zh-CN" b="1" dirty="0"/>
              <a:t>false</a:t>
            </a:r>
            <a:r>
              <a:rPr lang="en-US" altLang="zh-CN" dirty="0"/>
              <a:t>)</a:t>
            </a:r>
            <a:endParaRPr kumimoji="1"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7066936" y="3227535"/>
            <a:ext cx="732539" cy="15774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7209439" y="3358165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7219449" y="3744115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7219449" y="4471479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7331653" y="4022293"/>
            <a:ext cx="183084" cy="464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 smtClean="0"/>
              <a:t>.</a:t>
            </a:r>
            <a:endParaRPr kumimoji="1" lang="en-US" altLang="zh-CN" sz="800" dirty="0" smtClean="0"/>
          </a:p>
          <a:p>
            <a:r>
              <a:rPr kumimoji="1" lang="en-US" altLang="zh-CN" sz="800" dirty="0" smtClean="0"/>
              <a:t>.</a:t>
            </a:r>
            <a:endParaRPr kumimoji="1" lang="en-US" altLang="zh-CN" sz="800" dirty="0" smtClean="0"/>
          </a:p>
          <a:p>
            <a:r>
              <a:rPr kumimoji="1" lang="en-US" altLang="zh-CN" sz="800" dirty="0"/>
              <a:t>.</a:t>
            </a:r>
            <a:endParaRPr kumimoji="1" lang="zh-CN" altLang="en-US" sz="800" dirty="0"/>
          </a:p>
        </p:txBody>
      </p:sp>
      <p:sp>
        <p:nvSpPr>
          <p:cNvPr id="69" name="矩形 68"/>
          <p:cNvSpPr/>
          <p:nvPr/>
        </p:nvSpPr>
        <p:spPr>
          <a:xfrm>
            <a:off x="8961279" y="3185124"/>
            <a:ext cx="732539" cy="18025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9113792" y="3325598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9113792" y="3761131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9113792" y="4612228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9236006" y="4016562"/>
            <a:ext cx="183084" cy="464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 smtClean="0"/>
              <a:t>.</a:t>
            </a:r>
            <a:endParaRPr kumimoji="1" lang="en-US" altLang="zh-CN" sz="800" dirty="0" smtClean="0"/>
          </a:p>
          <a:p>
            <a:r>
              <a:rPr kumimoji="1" lang="en-US" altLang="zh-CN" sz="800" dirty="0" smtClean="0"/>
              <a:t>.</a:t>
            </a:r>
            <a:endParaRPr kumimoji="1" lang="en-US" altLang="zh-CN" sz="800" dirty="0" smtClean="0"/>
          </a:p>
          <a:p>
            <a:r>
              <a:rPr kumimoji="1" lang="en-US" altLang="zh-CN" sz="800" dirty="0"/>
              <a:t>.</a:t>
            </a:r>
            <a:endParaRPr kumimoji="1" lang="zh-CN" altLang="en-US" sz="800" dirty="0"/>
          </a:p>
        </p:txBody>
      </p:sp>
      <p:cxnSp>
        <p:nvCxnSpPr>
          <p:cNvPr id="79" name="直线箭头连接符 78"/>
          <p:cNvCxnSpPr>
            <a:stCxn id="65" idx="3"/>
            <a:endCxn id="71" idx="1"/>
          </p:cNvCxnSpPr>
          <p:nvPr/>
        </p:nvCxnSpPr>
        <p:spPr>
          <a:xfrm flipV="1">
            <a:off x="7636951" y="3450289"/>
            <a:ext cx="1476841" cy="32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/>
          <p:cNvCxnSpPr>
            <a:stCxn id="66" idx="3"/>
            <a:endCxn id="72" idx="1"/>
          </p:cNvCxnSpPr>
          <p:nvPr/>
        </p:nvCxnSpPr>
        <p:spPr>
          <a:xfrm>
            <a:off x="7646961" y="3868806"/>
            <a:ext cx="1466831" cy="17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箭头连接符 83"/>
          <p:cNvCxnSpPr>
            <a:stCxn id="68" idx="3"/>
            <a:endCxn id="74" idx="1"/>
          </p:cNvCxnSpPr>
          <p:nvPr/>
        </p:nvCxnSpPr>
        <p:spPr>
          <a:xfrm flipV="1">
            <a:off x="7514737" y="4249025"/>
            <a:ext cx="1721269" cy="5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/>
          <p:cNvCxnSpPr>
            <a:stCxn id="67" idx="3"/>
            <a:endCxn id="73" idx="1"/>
          </p:cNvCxnSpPr>
          <p:nvPr/>
        </p:nvCxnSpPr>
        <p:spPr>
          <a:xfrm>
            <a:off x="7646961" y="4596170"/>
            <a:ext cx="1466831" cy="14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5167284" y="488239"/>
            <a:ext cx="205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改变</a:t>
            </a:r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的分区数</a:t>
            </a:r>
            <a:endParaRPr kumimoji="1" lang="zh-CN" altLang="en-US" dirty="0"/>
          </a:p>
        </p:txBody>
      </p:sp>
      <p:cxnSp>
        <p:nvCxnSpPr>
          <p:cNvPr id="92" name="直线箭头连接符 91"/>
          <p:cNvCxnSpPr>
            <a:stCxn id="7" idx="3"/>
            <a:endCxn id="90" idx="1"/>
          </p:cNvCxnSpPr>
          <p:nvPr/>
        </p:nvCxnSpPr>
        <p:spPr>
          <a:xfrm>
            <a:off x="4129338" y="442073"/>
            <a:ext cx="1037946" cy="230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animBg="1"/>
      <p:bldP spid="11" grpId="0" animBg="1"/>
      <p:bldP spid="12" grpId="0" animBg="1"/>
      <p:bldP spid="13" grpId="0" animBg="1"/>
      <p:bldP spid="16" grpId="0" animBg="1"/>
      <p:bldP spid="17" grpId="0"/>
      <p:bldP spid="18" grpId="0" animBg="1"/>
      <p:bldP spid="19" grpId="0" animBg="1"/>
      <p:bldP spid="20" grpId="0" animBg="1"/>
      <p:bldP spid="21" grpId="0" animBg="1"/>
      <p:bldP spid="22" grpId="0"/>
      <p:bldP spid="34" grpId="0"/>
      <p:bldP spid="35" grpId="0" animBg="1"/>
      <p:bldP spid="36" grpId="0"/>
      <p:bldP spid="37" grpId="0"/>
      <p:bldP spid="62" grpId="0"/>
      <p:bldP spid="63" grpId="0"/>
      <p:bldP spid="64" grpId="0" animBg="1"/>
      <p:bldP spid="65" grpId="0" animBg="1"/>
      <p:bldP spid="66" grpId="0" animBg="1"/>
      <p:bldP spid="67" grpId="0" animBg="1"/>
      <p:bldP spid="68" grpId="0"/>
      <p:bldP spid="69" grpId="0" animBg="1"/>
      <p:bldP spid="71" grpId="0" animBg="1"/>
      <p:bldP spid="72" grpId="0" animBg="1"/>
      <p:bldP spid="73" grpId="0" animBg="1"/>
      <p:bldP spid="74" grpId="0"/>
      <p:bldP spid="9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44327" y="211240"/>
            <a:ext cx="3785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RDD Partition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-</a:t>
            </a:r>
            <a:r>
              <a:rPr kumimoji="1" lang="zh-CN" altLang="en-US" sz="2400" dirty="0" smtClean="0"/>
              <a:t> </a:t>
            </a:r>
            <a:r>
              <a:rPr lang="en-US" altLang="zh-CN" sz="2400" dirty="0"/>
              <a:t>coalesce</a:t>
            </a:r>
            <a:endParaRPr kumimoji="1"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383507" y="1214202"/>
            <a:ext cx="5925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场景三：将一个含有</a:t>
            </a:r>
            <a:r>
              <a:rPr kumimoji="1" lang="en-US" altLang="zh-CN" dirty="0" smtClean="0"/>
              <a:t>1000</a:t>
            </a:r>
            <a:r>
              <a:rPr kumimoji="1" lang="zh-CN" altLang="en-US" dirty="0" smtClean="0"/>
              <a:t>个分区的</a:t>
            </a:r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的分区数降为</a:t>
            </a:r>
            <a:r>
              <a:rPr kumimoji="1" lang="en-US" altLang="zh-CN" dirty="0"/>
              <a:t>2</a:t>
            </a:r>
            <a:r>
              <a:rPr kumimoji="1" lang="zh-CN" altLang="en-US" dirty="0" smtClean="0"/>
              <a:t>个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383507" y="1755499"/>
            <a:ext cx="395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Api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hdfsFileRDD.coalesce</a:t>
            </a:r>
            <a:r>
              <a:rPr lang="en-US" altLang="zh-CN" dirty="0" smtClean="0"/>
              <a:t>(2, </a:t>
            </a:r>
            <a:r>
              <a:rPr lang="en-US" altLang="zh-CN" b="1" dirty="0" smtClean="0"/>
              <a:t>true</a:t>
            </a:r>
            <a:r>
              <a:rPr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166438" y="2828223"/>
            <a:ext cx="732539" cy="3503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318951" y="2915106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18951" y="4359900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318951" y="5053583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318951" y="5904680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441165" y="5309014"/>
            <a:ext cx="183084" cy="464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 smtClean="0"/>
              <a:t>.</a:t>
            </a:r>
            <a:endParaRPr kumimoji="1" lang="en-US" altLang="zh-CN" sz="800" dirty="0" smtClean="0"/>
          </a:p>
          <a:p>
            <a:r>
              <a:rPr kumimoji="1" lang="en-US" altLang="zh-CN" sz="800" dirty="0" smtClean="0"/>
              <a:t>.</a:t>
            </a:r>
            <a:endParaRPr kumimoji="1" lang="en-US" altLang="zh-CN" sz="800" dirty="0" smtClean="0"/>
          </a:p>
          <a:p>
            <a:r>
              <a:rPr kumimoji="1" lang="en-US" altLang="zh-CN" sz="800" dirty="0"/>
              <a:t>.</a:t>
            </a:r>
            <a:endParaRPr kumimoji="1" lang="zh-CN" altLang="en-US" sz="800" dirty="0"/>
          </a:p>
        </p:txBody>
      </p:sp>
      <p:sp>
        <p:nvSpPr>
          <p:cNvPr id="18" name="矩形 17"/>
          <p:cNvSpPr/>
          <p:nvPr/>
        </p:nvSpPr>
        <p:spPr>
          <a:xfrm>
            <a:off x="3541997" y="3571178"/>
            <a:ext cx="732539" cy="15774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684500" y="3879567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694510" y="4515545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2441165" y="4585633"/>
            <a:ext cx="183084" cy="464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 smtClean="0"/>
              <a:t>.</a:t>
            </a:r>
            <a:endParaRPr kumimoji="1" lang="en-US" altLang="zh-CN" sz="800" dirty="0" smtClean="0"/>
          </a:p>
          <a:p>
            <a:r>
              <a:rPr kumimoji="1" lang="en-US" altLang="zh-CN" sz="800" dirty="0" smtClean="0"/>
              <a:t>.</a:t>
            </a:r>
            <a:endParaRPr kumimoji="1" lang="en-US" altLang="zh-CN" sz="800" dirty="0" smtClean="0"/>
          </a:p>
          <a:p>
            <a:r>
              <a:rPr kumimoji="1" lang="en-US" altLang="zh-CN" sz="800" dirty="0"/>
              <a:t>.</a:t>
            </a:r>
            <a:endParaRPr kumimoji="1" lang="zh-CN" altLang="en-US" sz="800" dirty="0"/>
          </a:p>
        </p:txBody>
      </p:sp>
      <p:sp>
        <p:nvSpPr>
          <p:cNvPr id="35" name="矩形 34"/>
          <p:cNvSpPr/>
          <p:nvPr/>
        </p:nvSpPr>
        <p:spPr>
          <a:xfrm>
            <a:off x="2328667" y="3590782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2450881" y="3148898"/>
            <a:ext cx="183084" cy="464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 smtClean="0"/>
              <a:t>.</a:t>
            </a:r>
            <a:endParaRPr kumimoji="1" lang="en-US" altLang="zh-CN" sz="800" dirty="0" smtClean="0"/>
          </a:p>
          <a:p>
            <a:r>
              <a:rPr kumimoji="1" lang="en-US" altLang="zh-CN" sz="800" dirty="0" smtClean="0"/>
              <a:t>.</a:t>
            </a:r>
            <a:endParaRPr kumimoji="1" lang="en-US" altLang="zh-CN" sz="800" dirty="0" smtClean="0"/>
          </a:p>
          <a:p>
            <a:r>
              <a:rPr kumimoji="1" lang="en-US" altLang="zh-CN" sz="800" dirty="0"/>
              <a:t>.</a:t>
            </a:r>
            <a:endParaRPr kumimoji="1" lang="zh-CN" altLang="en-US" sz="800" dirty="0"/>
          </a:p>
        </p:txBody>
      </p:sp>
      <p:sp>
        <p:nvSpPr>
          <p:cNvPr id="37" name="文本框 36"/>
          <p:cNvSpPr txBox="1"/>
          <p:nvPr/>
        </p:nvSpPr>
        <p:spPr>
          <a:xfrm>
            <a:off x="2450881" y="3862525"/>
            <a:ext cx="183084" cy="464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 smtClean="0"/>
              <a:t>.</a:t>
            </a:r>
            <a:endParaRPr kumimoji="1" lang="en-US" altLang="zh-CN" sz="800" dirty="0" smtClean="0"/>
          </a:p>
          <a:p>
            <a:r>
              <a:rPr kumimoji="1" lang="en-US" altLang="zh-CN" sz="800" dirty="0" smtClean="0"/>
              <a:t>.</a:t>
            </a:r>
            <a:endParaRPr kumimoji="1" lang="en-US" altLang="zh-CN" sz="800" dirty="0" smtClean="0"/>
          </a:p>
          <a:p>
            <a:r>
              <a:rPr kumimoji="1" lang="en-US" altLang="zh-CN" sz="800" dirty="0"/>
              <a:t>.</a:t>
            </a:r>
            <a:endParaRPr kumimoji="1" lang="zh-CN" altLang="en-US" sz="800" dirty="0"/>
          </a:p>
        </p:txBody>
      </p:sp>
      <p:cxnSp>
        <p:nvCxnSpPr>
          <p:cNvPr id="8" name="直线箭头连接符 7"/>
          <p:cNvCxnSpPr>
            <a:stCxn id="11" idx="3"/>
            <a:endCxn id="19" idx="1"/>
          </p:cNvCxnSpPr>
          <p:nvPr/>
        </p:nvCxnSpPr>
        <p:spPr>
          <a:xfrm>
            <a:off x="2746463" y="3039797"/>
            <a:ext cx="938037" cy="964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>
            <a:stCxn id="35" idx="3"/>
            <a:endCxn id="19" idx="1"/>
          </p:cNvCxnSpPr>
          <p:nvPr/>
        </p:nvCxnSpPr>
        <p:spPr>
          <a:xfrm>
            <a:off x="2756179" y="3715473"/>
            <a:ext cx="928321" cy="288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>
            <a:stCxn id="12" idx="3"/>
            <a:endCxn id="20" idx="1"/>
          </p:cNvCxnSpPr>
          <p:nvPr/>
        </p:nvCxnSpPr>
        <p:spPr>
          <a:xfrm>
            <a:off x="2746463" y="4484591"/>
            <a:ext cx="948047" cy="155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5813497" y="5626462"/>
            <a:ext cx="5925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场景四：将一个含有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个分区的</a:t>
            </a:r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的分区数升为</a:t>
            </a:r>
            <a:r>
              <a:rPr kumimoji="1" lang="en-US" altLang="zh-CN" dirty="0" smtClean="0"/>
              <a:t>100</a:t>
            </a:r>
            <a:r>
              <a:rPr kumimoji="1" lang="zh-CN" altLang="en-US" dirty="0" smtClean="0"/>
              <a:t>个</a:t>
            </a:r>
            <a:endParaRPr kumimoji="1"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5813497" y="6167759"/>
            <a:ext cx="4206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Api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hdfsFileRDD.coalesce</a:t>
            </a:r>
            <a:r>
              <a:rPr lang="en-US" altLang="zh-CN" dirty="0" smtClean="0"/>
              <a:t>(100, </a:t>
            </a:r>
            <a:r>
              <a:rPr lang="en-US" altLang="zh-CN" b="1" dirty="0" smtClean="0"/>
              <a:t>true</a:t>
            </a:r>
            <a:r>
              <a:rPr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7066936" y="3227535"/>
            <a:ext cx="732539" cy="15774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7209439" y="3358165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7219449" y="3744115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7219449" y="4471479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7331653" y="4022293"/>
            <a:ext cx="183084" cy="464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 smtClean="0"/>
              <a:t>.</a:t>
            </a:r>
            <a:endParaRPr kumimoji="1" lang="en-US" altLang="zh-CN" sz="800" dirty="0" smtClean="0"/>
          </a:p>
          <a:p>
            <a:r>
              <a:rPr kumimoji="1" lang="en-US" altLang="zh-CN" sz="800" dirty="0" smtClean="0"/>
              <a:t>.</a:t>
            </a:r>
            <a:endParaRPr kumimoji="1" lang="en-US" altLang="zh-CN" sz="800" dirty="0" smtClean="0"/>
          </a:p>
          <a:p>
            <a:r>
              <a:rPr kumimoji="1" lang="en-US" altLang="zh-CN" sz="800" dirty="0"/>
              <a:t>.</a:t>
            </a:r>
            <a:endParaRPr kumimoji="1" lang="zh-CN" altLang="en-US" sz="800" dirty="0"/>
          </a:p>
        </p:txBody>
      </p:sp>
      <p:sp>
        <p:nvSpPr>
          <p:cNvPr id="69" name="矩形 68"/>
          <p:cNvSpPr/>
          <p:nvPr/>
        </p:nvSpPr>
        <p:spPr>
          <a:xfrm>
            <a:off x="8961279" y="1793921"/>
            <a:ext cx="732539" cy="3193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9113792" y="1880804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9113792" y="3325598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9113792" y="3761131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9113792" y="4612228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9236006" y="4016562"/>
            <a:ext cx="183084" cy="464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 smtClean="0"/>
              <a:t>.</a:t>
            </a:r>
            <a:endParaRPr kumimoji="1" lang="en-US" altLang="zh-CN" sz="800" dirty="0" smtClean="0"/>
          </a:p>
          <a:p>
            <a:r>
              <a:rPr kumimoji="1" lang="en-US" altLang="zh-CN" sz="800" dirty="0" smtClean="0"/>
              <a:t>.</a:t>
            </a:r>
            <a:endParaRPr kumimoji="1" lang="en-US" altLang="zh-CN" sz="800" dirty="0" smtClean="0"/>
          </a:p>
          <a:p>
            <a:r>
              <a:rPr kumimoji="1" lang="en-US" altLang="zh-CN" sz="800" dirty="0"/>
              <a:t>.</a:t>
            </a:r>
            <a:endParaRPr kumimoji="1" lang="zh-CN" altLang="en-US" sz="800" dirty="0"/>
          </a:p>
        </p:txBody>
      </p:sp>
      <p:sp>
        <p:nvSpPr>
          <p:cNvPr id="76" name="矩形 75"/>
          <p:cNvSpPr/>
          <p:nvPr/>
        </p:nvSpPr>
        <p:spPr>
          <a:xfrm>
            <a:off x="9123508" y="2556480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文本框 76"/>
          <p:cNvSpPr txBox="1"/>
          <p:nvPr/>
        </p:nvSpPr>
        <p:spPr>
          <a:xfrm>
            <a:off x="9245722" y="2114596"/>
            <a:ext cx="183084" cy="464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 smtClean="0"/>
              <a:t>.</a:t>
            </a:r>
            <a:endParaRPr kumimoji="1" lang="en-US" altLang="zh-CN" sz="800" dirty="0" smtClean="0"/>
          </a:p>
          <a:p>
            <a:r>
              <a:rPr kumimoji="1" lang="en-US" altLang="zh-CN" sz="800" dirty="0" smtClean="0"/>
              <a:t>.</a:t>
            </a:r>
            <a:endParaRPr kumimoji="1" lang="en-US" altLang="zh-CN" sz="800" dirty="0" smtClean="0"/>
          </a:p>
          <a:p>
            <a:r>
              <a:rPr kumimoji="1" lang="en-US" altLang="zh-CN" sz="800" dirty="0"/>
              <a:t>.</a:t>
            </a:r>
            <a:endParaRPr kumimoji="1" lang="zh-CN" altLang="en-US" sz="800" dirty="0"/>
          </a:p>
        </p:txBody>
      </p:sp>
      <p:sp>
        <p:nvSpPr>
          <p:cNvPr id="78" name="文本框 77"/>
          <p:cNvSpPr txBox="1"/>
          <p:nvPr/>
        </p:nvSpPr>
        <p:spPr>
          <a:xfrm>
            <a:off x="9245722" y="2828223"/>
            <a:ext cx="183084" cy="464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 smtClean="0"/>
              <a:t>.</a:t>
            </a:r>
            <a:endParaRPr kumimoji="1" lang="en-US" altLang="zh-CN" sz="800" dirty="0" smtClean="0"/>
          </a:p>
          <a:p>
            <a:r>
              <a:rPr kumimoji="1" lang="en-US" altLang="zh-CN" sz="800" dirty="0" smtClean="0"/>
              <a:t>.</a:t>
            </a:r>
            <a:endParaRPr kumimoji="1" lang="en-US" altLang="zh-CN" sz="800" dirty="0" smtClean="0"/>
          </a:p>
          <a:p>
            <a:r>
              <a:rPr kumimoji="1" lang="en-US" altLang="zh-CN" sz="800" dirty="0"/>
              <a:t>.</a:t>
            </a:r>
            <a:endParaRPr kumimoji="1" lang="zh-CN" altLang="en-US" sz="800" dirty="0"/>
          </a:p>
        </p:txBody>
      </p:sp>
      <p:cxnSp>
        <p:nvCxnSpPr>
          <p:cNvPr id="79" name="直线箭头连接符 78"/>
          <p:cNvCxnSpPr>
            <a:stCxn id="65" idx="3"/>
            <a:endCxn id="71" idx="1"/>
          </p:cNvCxnSpPr>
          <p:nvPr/>
        </p:nvCxnSpPr>
        <p:spPr>
          <a:xfrm flipV="1">
            <a:off x="7636951" y="3450289"/>
            <a:ext cx="1476841" cy="32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/>
          <p:cNvCxnSpPr>
            <a:stCxn id="66" idx="3"/>
            <a:endCxn id="72" idx="1"/>
          </p:cNvCxnSpPr>
          <p:nvPr/>
        </p:nvCxnSpPr>
        <p:spPr>
          <a:xfrm>
            <a:off x="7646961" y="3868806"/>
            <a:ext cx="1466831" cy="17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/>
          <p:cNvCxnSpPr>
            <a:stCxn id="67" idx="3"/>
            <a:endCxn id="73" idx="1"/>
          </p:cNvCxnSpPr>
          <p:nvPr/>
        </p:nvCxnSpPr>
        <p:spPr>
          <a:xfrm>
            <a:off x="7646961" y="4596170"/>
            <a:ext cx="1466831" cy="14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/>
          <p:cNvCxnSpPr>
            <a:stCxn id="67" idx="3"/>
            <a:endCxn id="71" idx="1"/>
          </p:cNvCxnSpPr>
          <p:nvPr/>
        </p:nvCxnSpPr>
        <p:spPr>
          <a:xfrm flipV="1">
            <a:off x="7646961" y="3450289"/>
            <a:ext cx="1466831" cy="1145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>
            <a:stCxn id="67" idx="3"/>
            <a:endCxn id="72" idx="1"/>
          </p:cNvCxnSpPr>
          <p:nvPr/>
        </p:nvCxnSpPr>
        <p:spPr>
          <a:xfrm flipV="1">
            <a:off x="7646961" y="3885822"/>
            <a:ext cx="1466831" cy="710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/>
          <p:cNvCxnSpPr>
            <a:stCxn id="67" idx="3"/>
            <a:endCxn id="76" idx="1"/>
          </p:cNvCxnSpPr>
          <p:nvPr/>
        </p:nvCxnSpPr>
        <p:spPr>
          <a:xfrm flipV="1">
            <a:off x="7646961" y="2681171"/>
            <a:ext cx="1476547" cy="1914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>
            <a:stCxn id="67" idx="3"/>
            <a:endCxn id="70" idx="1"/>
          </p:cNvCxnSpPr>
          <p:nvPr/>
        </p:nvCxnSpPr>
        <p:spPr>
          <a:xfrm flipV="1">
            <a:off x="7646961" y="2005495"/>
            <a:ext cx="1466831" cy="2590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/>
          <p:cNvCxnSpPr>
            <a:stCxn id="66" idx="3"/>
            <a:endCxn id="70" idx="1"/>
          </p:cNvCxnSpPr>
          <p:nvPr/>
        </p:nvCxnSpPr>
        <p:spPr>
          <a:xfrm flipV="1">
            <a:off x="7646961" y="2005495"/>
            <a:ext cx="1466831" cy="1863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/>
          <p:cNvCxnSpPr>
            <a:stCxn id="66" idx="3"/>
            <a:endCxn id="76" idx="1"/>
          </p:cNvCxnSpPr>
          <p:nvPr/>
        </p:nvCxnSpPr>
        <p:spPr>
          <a:xfrm flipV="1">
            <a:off x="7646961" y="2681171"/>
            <a:ext cx="1476547" cy="1187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/>
          <p:cNvCxnSpPr>
            <a:stCxn id="66" idx="3"/>
            <a:endCxn id="71" idx="1"/>
          </p:cNvCxnSpPr>
          <p:nvPr/>
        </p:nvCxnSpPr>
        <p:spPr>
          <a:xfrm flipV="1">
            <a:off x="7646961" y="3450289"/>
            <a:ext cx="1466831" cy="41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/>
          <p:cNvCxnSpPr>
            <a:stCxn id="66" idx="3"/>
            <a:endCxn id="73" idx="1"/>
          </p:cNvCxnSpPr>
          <p:nvPr/>
        </p:nvCxnSpPr>
        <p:spPr>
          <a:xfrm>
            <a:off x="7646961" y="3868806"/>
            <a:ext cx="1466831" cy="868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/>
          <p:cNvCxnSpPr>
            <a:stCxn id="65" idx="3"/>
            <a:endCxn id="73" idx="1"/>
          </p:cNvCxnSpPr>
          <p:nvPr/>
        </p:nvCxnSpPr>
        <p:spPr>
          <a:xfrm>
            <a:off x="7636951" y="3482856"/>
            <a:ext cx="1476841" cy="1254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/>
          <p:cNvCxnSpPr>
            <a:stCxn id="65" idx="3"/>
            <a:endCxn id="72" idx="1"/>
          </p:cNvCxnSpPr>
          <p:nvPr/>
        </p:nvCxnSpPr>
        <p:spPr>
          <a:xfrm>
            <a:off x="7636951" y="3482856"/>
            <a:ext cx="1476841" cy="402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线箭头连接符 85"/>
          <p:cNvCxnSpPr>
            <a:stCxn id="65" idx="3"/>
            <a:endCxn id="76" idx="1"/>
          </p:cNvCxnSpPr>
          <p:nvPr/>
        </p:nvCxnSpPr>
        <p:spPr>
          <a:xfrm flipV="1">
            <a:off x="7636951" y="2681171"/>
            <a:ext cx="1486557" cy="801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87"/>
          <p:cNvCxnSpPr>
            <a:stCxn id="65" idx="3"/>
            <a:endCxn id="70" idx="1"/>
          </p:cNvCxnSpPr>
          <p:nvPr/>
        </p:nvCxnSpPr>
        <p:spPr>
          <a:xfrm flipV="1">
            <a:off x="7636951" y="2005495"/>
            <a:ext cx="1476841" cy="1477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4631564" y="3571178"/>
            <a:ext cx="732539" cy="15774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4772909" y="3900391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4784077" y="4501780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7" name="直线箭头连接符 96"/>
          <p:cNvCxnSpPr>
            <a:stCxn id="11" idx="3"/>
            <a:endCxn id="20" idx="1"/>
          </p:cNvCxnSpPr>
          <p:nvPr/>
        </p:nvCxnSpPr>
        <p:spPr>
          <a:xfrm>
            <a:off x="2746463" y="3039797"/>
            <a:ext cx="948047" cy="1600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线箭头连接符 99"/>
          <p:cNvCxnSpPr>
            <a:stCxn id="35" idx="3"/>
            <a:endCxn id="20" idx="1"/>
          </p:cNvCxnSpPr>
          <p:nvPr/>
        </p:nvCxnSpPr>
        <p:spPr>
          <a:xfrm>
            <a:off x="2756179" y="3715473"/>
            <a:ext cx="938331" cy="924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线箭头连接符 102"/>
          <p:cNvCxnSpPr>
            <a:stCxn id="12" idx="3"/>
            <a:endCxn id="19" idx="1"/>
          </p:cNvCxnSpPr>
          <p:nvPr/>
        </p:nvCxnSpPr>
        <p:spPr>
          <a:xfrm flipV="1">
            <a:off x="2746463" y="4004258"/>
            <a:ext cx="938037" cy="480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线箭头连接符 105"/>
          <p:cNvCxnSpPr>
            <a:stCxn id="13" idx="3"/>
            <a:endCxn id="20" idx="1"/>
          </p:cNvCxnSpPr>
          <p:nvPr/>
        </p:nvCxnSpPr>
        <p:spPr>
          <a:xfrm flipV="1">
            <a:off x="2746463" y="4640236"/>
            <a:ext cx="948047" cy="538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/>
          <p:cNvCxnSpPr>
            <a:stCxn id="13" idx="3"/>
            <a:endCxn id="19" idx="1"/>
          </p:cNvCxnSpPr>
          <p:nvPr/>
        </p:nvCxnSpPr>
        <p:spPr>
          <a:xfrm flipV="1">
            <a:off x="2746463" y="4004258"/>
            <a:ext cx="938037" cy="117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线箭头连接符 111"/>
          <p:cNvCxnSpPr>
            <a:stCxn id="16" idx="3"/>
            <a:endCxn id="20" idx="1"/>
          </p:cNvCxnSpPr>
          <p:nvPr/>
        </p:nvCxnSpPr>
        <p:spPr>
          <a:xfrm flipV="1">
            <a:off x="2746463" y="4640236"/>
            <a:ext cx="948047" cy="1389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线箭头连接符 114"/>
          <p:cNvCxnSpPr>
            <a:stCxn id="16" idx="3"/>
            <a:endCxn id="19" idx="1"/>
          </p:cNvCxnSpPr>
          <p:nvPr/>
        </p:nvCxnSpPr>
        <p:spPr>
          <a:xfrm flipV="1">
            <a:off x="2746463" y="4004258"/>
            <a:ext cx="938037" cy="2025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线箭头连接符 117"/>
          <p:cNvCxnSpPr>
            <a:stCxn id="19" idx="3"/>
            <a:endCxn id="90" idx="1"/>
          </p:cNvCxnSpPr>
          <p:nvPr/>
        </p:nvCxnSpPr>
        <p:spPr>
          <a:xfrm>
            <a:off x="4112012" y="4004258"/>
            <a:ext cx="660897" cy="20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线箭头连接符 120"/>
          <p:cNvCxnSpPr>
            <a:stCxn id="20" idx="3"/>
            <a:endCxn id="91" idx="1"/>
          </p:cNvCxnSpPr>
          <p:nvPr/>
        </p:nvCxnSpPr>
        <p:spPr>
          <a:xfrm flipV="1">
            <a:off x="4122022" y="4626471"/>
            <a:ext cx="662055" cy="13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10200514" y="1793921"/>
            <a:ext cx="732539" cy="3193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6" name="矩形 125"/>
          <p:cNvSpPr/>
          <p:nvPr/>
        </p:nvSpPr>
        <p:spPr>
          <a:xfrm>
            <a:off x="10353027" y="1880804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7" name="矩形 126"/>
          <p:cNvSpPr/>
          <p:nvPr/>
        </p:nvSpPr>
        <p:spPr>
          <a:xfrm>
            <a:off x="10353027" y="3325598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8" name="矩形 127"/>
          <p:cNvSpPr/>
          <p:nvPr/>
        </p:nvSpPr>
        <p:spPr>
          <a:xfrm>
            <a:off x="10353027" y="3761131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9" name="矩形 128"/>
          <p:cNvSpPr/>
          <p:nvPr/>
        </p:nvSpPr>
        <p:spPr>
          <a:xfrm>
            <a:off x="10353027" y="4612228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0" name="文本框 129"/>
          <p:cNvSpPr txBox="1"/>
          <p:nvPr/>
        </p:nvSpPr>
        <p:spPr>
          <a:xfrm>
            <a:off x="10475241" y="4016562"/>
            <a:ext cx="183084" cy="464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 smtClean="0"/>
              <a:t>.</a:t>
            </a:r>
            <a:endParaRPr kumimoji="1" lang="en-US" altLang="zh-CN" sz="800" dirty="0" smtClean="0"/>
          </a:p>
          <a:p>
            <a:r>
              <a:rPr kumimoji="1" lang="en-US" altLang="zh-CN" sz="800" dirty="0" smtClean="0"/>
              <a:t>.</a:t>
            </a:r>
            <a:endParaRPr kumimoji="1" lang="en-US" altLang="zh-CN" sz="800" dirty="0" smtClean="0"/>
          </a:p>
          <a:p>
            <a:r>
              <a:rPr kumimoji="1" lang="en-US" altLang="zh-CN" sz="800" dirty="0"/>
              <a:t>.</a:t>
            </a:r>
            <a:endParaRPr kumimoji="1" lang="zh-CN" altLang="en-US" sz="800" dirty="0"/>
          </a:p>
        </p:txBody>
      </p:sp>
      <p:sp>
        <p:nvSpPr>
          <p:cNvPr id="131" name="矩形 130"/>
          <p:cNvSpPr/>
          <p:nvPr/>
        </p:nvSpPr>
        <p:spPr>
          <a:xfrm>
            <a:off x="10362743" y="2556480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2" name="文本框 131"/>
          <p:cNvSpPr txBox="1"/>
          <p:nvPr/>
        </p:nvSpPr>
        <p:spPr>
          <a:xfrm>
            <a:off x="10484957" y="2114596"/>
            <a:ext cx="183084" cy="464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 smtClean="0"/>
              <a:t>.</a:t>
            </a:r>
            <a:endParaRPr kumimoji="1" lang="en-US" altLang="zh-CN" sz="800" dirty="0" smtClean="0"/>
          </a:p>
          <a:p>
            <a:r>
              <a:rPr kumimoji="1" lang="en-US" altLang="zh-CN" sz="800" dirty="0" smtClean="0"/>
              <a:t>.</a:t>
            </a:r>
            <a:endParaRPr kumimoji="1" lang="en-US" altLang="zh-CN" sz="800" dirty="0" smtClean="0"/>
          </a:p>
          <a:p>
            <a:r>
              <a:rPr kumimoji="1" lang="en-US" altLang="zh-CN" sz="800" dirty="0"/>
              <a:t>.</a:t>
            </a:r>
            <a:endParaRPr kumimoji="1" lang="zh-CN" altLang="en-US" sz="800" dirty="0"/>
          </a:p>
        </p:txBody>
      </p:sp>
      <p:sp>
        <p:nvSpPr>
          <p:cNvPr id="133" name="文本框 132"/>
          <p:cNvSpPr txBox="1"/>
          <p:nvPr/>
        </p:nvSpPr>
        <p:spPr>
          <a:xfrm>
            <a:off x="10484957" y="2828223"/>
            <a:ext cx="183084" cy="464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 smtClean="0"/>
              <a:t>.</a:t>
            </a:r>
            <a:endParaRPr kumimoji="1" lang="en-US" altLang="zh-CN" sz="800" dirty="0" smtClean="0"/>
          </a:p>
          <a:p>
            <a:r>
              <a:rPr kumimoji="1" lang="en-US" altLang="zh-CN" sz="800" dirty="0" smtClean="0"/>
              <a:t>.</a:t>
            </a:r>
            <a:endParaRPr kumimoji="1" lang="en-US" altLang="zh-CN" sz="800" dirty="0" smtClean="0"/>
          </a:p>
          <a:p>
            <a:r>
              <a:rPr kumimoji="1" lang="en-US" altLang="zh-CN" sz="800" dirty="0"/>
              <a:t>.</a:t>
            </a:r>
            <a:endParaRPr kumimoji="1" lang="zh-CN" altLang="en-US" sz="800" dirty="0"/>
          </a:p>
        </p:txBody>
      </p:sp>
      <p:cxnSp>
        <p:nvCxnSpPr>
          <p:cNvPr id="134" name="直线箭头连接符 133"/>
          <p:cNvCxnSpPr>
            <a:stCxn id="70" idx="3"/>
            <a:endCxn id="126" idx="1"/>
          </p:cNvCxnSpPr>
          <p:nvPr/>
        </p:nvCxnSpPr>
        <p:spPr>
          <a:xfrm>
            <a:off x="9541304" y="2005495"/>
            <a:ext cx="8117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线箭头连接符 136"/>
          <p:cNvCxnSpPr>
            <a:stCxn id="76" idx="3"/>
            <a:endCxn id="131" idx="1"/>
          </p:cNvCxnSpPr>
          <p:nvPr/>
        </p:nvCxnSpPr>
        <p:spPr>
          <a:xfrm>
            <a:off x="9551020" y="2681171"/>
            <a:ext cx="8117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线箭头连接符 139"/>
          <p:cNvCxnSpPr>
            <a:stCxn id="71" idx="3"/>
            <a:endCxn id="127" idx="1"/>
          </p:cNvCxnSpPr>
          <p:nvPr/>
        </p:nvCxnSpPr>
        <p:spPr>
          <a:xfrm>
            <a:off x="9541304" y="3450289"/>
            <a:ext cx="8117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线箭头连接符 142"/>
          <p:cNvCxnSpPr>
            <a:stCxn id="72" idx="3"/>
            <a:endCxn id="128" idx="1"/>
          </p:cNvCxnSpPr>
          <p:nvPr/>
        </p:nvCxnSpPr>
        <p:spPr>
          <a:xfrm>
            <a:off x="9541304" y="3885822"/>
            <a:ext cx="8117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线箭头连接符 145"/>
          <p:cNvCxnSpPr>
            <a:stCxn id="73" idx="3"/>
            <a:endCxn id="129" idx="1"/>
          </p:cNvCxnSpPr>
          <p:nvPr/>
        </p:nvCxnSpPr>
        <p:spPr>
          <a:xfrm>
            <a:off x="9541304" y="4736919"/>
            <a:ext cx="8117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文本框 148"/>
          <p:cNvSpPr txBox="1"/>
          <p:nvPr/>
        </p:nvSpPr>
        <p:spPr>
          <a:xfrm>
            <a:off x="3223432" y="2969789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ShuffleRDD</a:t>
            </a:r>
            <a:endParaRPr kumimoji="1" lang="zh-CN" altLang="en-US" dirty="0"/>
          </a:p>
        </p:txBody>
      </p:sp>
      <p:sp>
        <p:nvSpPr>
          <p:cNvPr id="150" name="文本框 149"/>
          <p:cNvSpPr txBox="1"/>
          <p:nvPr/>
        </p:nvSpPr>
        <p:spPr>
          <a:xfrm>
            <a:off x="8579622" y="1349387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ShuffleRDD</a:t>
            </a:r>
            <a:endParaRPr kumimoji="1" lang="zh-CN" altLang="en-US" dirty="0"/>
          </a:p>
        </p:txBody>
      </p:sp>
      <p:sp>
        <p:nvSpPr>
          <p:cNvPr id="151" name="文本框 150"/>
          <p:cNvSpPr txBox="1"/>
          <p:nvPr/>
        </p:nvSpPr>
        <p:spPr>
          <a:xfrm>
            <a:off x="383335" y="2293371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hdfsFileRDD</a:t>
            </a:r>
            <a:endParaRPr kumimoji="1" lang="zh-CN" altLang="en-US" dirty="0"/>
          </a:p>
        </p:txBody>
      </p:sp>
      <p:sp>
        <p:nvSpPr>
          <p:cNvPr id="152" name="文本框 151"/>
          <p:cNvSpPr txBox="1"/>
          <p:nvPr/>
        </p:nvSpPr>
        <p:spPr>
          <a:xfrm>
            <a:off x="4627043" y="3083082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</a:t>
            </a:r>
            <a:r>
              <a:rPr lang="en-US" altLang="zh-CN" smtClean="0"/>
              <a:t>oalesceRDD</a:t>
            </a:r>
            <a:endParaRPr kumimoji="1" lang="zh-CN" altLang="en-US" dirty="0"/>
          </a:p>
        </p:txBody>
      </p:sp>
      <p:sp>
        <p:nvSpPr>
          <p:cNvPr id="153" name="文本框 152"/>
          <p:cNvSpPr txBox="1"/>
          <p:nvPr/>
        </p:nvSpPr>
        <p:spPr>
          <a:xfrm>
            <a:off x="9905940" y="1328215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</a:t>
            </a:r>
            <a:r>
              <a:rPr lang="en-US" altLang="zh-CN" smtClean="0"/>
              <a:t>oalesceRDD</a:t>
            </a:r>
            <a:endParaRPr kumimoji="1" lang="zh-CN" altLang="en-US" dirty="0"/>
          </a:p>
        </p:txBody>
      </p:sp>
      <p:sp>
        <p:nvSpPr>
          <p:cNvPr id="154" name="文本框 153"/>
          <p:cNvSpPr txBox="1"/>
          <p:nvPr/>
        </p:nvSpPr>
        <p:spPr>
          <a:xfrm>
            <a:off x="6641252" y="2682649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hdfsFileRDD</a:t>
            </a:r>
            <a:endParaRPr kumimoji="1"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597876" y="2807858"/>
            <a:ext cx="732539" cy="3503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750389" y="2894741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750389" y="4339535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750389" y="5033218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0" name="矩形 109"/>
          <p:cNvSpPr/>
          <p:nvPr/>
        </p:nvSpPr>
        <p:spPr>
          <a:xfrm>
            <a:off x="750389" y="5884315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1" name="文本框 110"/>
          <p:cNvSpPr txBox="1"/>
          <p:nvPr/>
        </p:nvSpPr>
        <p:spPr>
          <a:xfrm>
            <a:off x="872603" y="5288649"/>
            <a:ext cx="183084" cy="464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 smtClean="0"/>
              <a:t>.</a:t>
            </a:r>
            <a:endParaRPr kumimoji="1" lang="en-US" altLang="zh-CN" sz="800" dirty="0" smtClean="0"/>
          </a:p>
          <a:p>
            <a:r>
              <a:rPr kumimoji="1" lang="en-US" altLang="zh-CN" sz="800" dirty="0" smtClean="0"/>
              <a:t>.</a:t>
            </a:r>
            <a:endParaRPr kumimoji="1" lang="en-US" altLang="zh-CN" sz="800" dirty="0" smtClean="0"/>
          </a:p>
          <a:p>
            <a:r>
              <a:rPr kumimoji="1" lang="en-US" altLang="zh-CN" sz="800" dirty="0"/>
              <a:t>.</a:t>
            </a:r>
            <a:endParaRPr kumimoji="1" lang="zh-CN" altLang="en-US" sz="800" dirty="0"/>
          </a:p>
        </p:txBody>
      </p:sp>
      <p:sp>
        <p:nvSpPr>
          <p:cNvPr id="113" name="文本框 112"/>
          <p:cNvSpPr txBox="1"/>
          <p:nvPr/>
        </p:nvSpPr>
        <p:spPr>
          <a:xfrm>
            <a:off x="872603" y="4565268"/>
            <a:ext cx="183084" cy="464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 smtClean="0"/>
              <a:t>.</a:t>
            </a:r>
            <a:endParaRPr kumimoji="1" lang="en-US" altLang="zh-CN" sz="800" dirty="0" smtClean="0"/>
          </a:p>
          <a:p>
            <a:r>
              <a:rPr kumimoji="1" lang="en-US" altLang="zh-CN" sz="800" dirty="0" smtClean="0"/>
              <a:t>.</a:t>
            </a:r>
            <a:endParaRPr kumimoji="1" lang="en-US" altLang="zh-CN" sz="800" dirty="0" smtClean="0"/>
          </a:p>
          <a:p>
            <a:r>
              <a:rPr kumimoji="1" lang="en-US" altLang="zh-CN" sz="800" dirty="0"/>
              <a:t>.</a:t>
            </a:r>
            <a:endParaRPr kumimoji="1" lang="zh-CN" altLang="en-US" sz="800" dirty="0"/>
          </a:p>
        </p:txBody>
      </p:sp>
      <p:sp>
        <p:nvSpPr>
          <p:cNvPr id="114" name="矩形 113"/>
          <p:cNvSpPr/>
          <p:nvPr/>
        </p:nvSpPr>
        <p:spPr>
          <a:xfrm>
            <a:off x="760105" y="3570417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6" name="文本框 115"/>
          <p:cNvSpPr txBox="1"/>
          <p:nvPr/>
        </p:nvSpPr>
        <p:spPr>
          <a:xfrm>
            <a:off x="882319" y="3128533"/>
            <a:ext cx="183084" cy="464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 smtClean="0"/>
              <a:t>.</a:t>
            </a:r>
            <a:endParaRPr kumimoji="1" lang="en-US" altLang="zh-CN" sz="800" dirty="0" smtClean="0"/>
          </a:p>
          <a:p>
            <a:r>
              <a:rPr kumimoji="1" lang="en-US" altLang="zh-CN" sz="800" dirty="0" smtClean="0"/>
              <a:t>.</a:t>
            </a:r>
            <a:endParaRPr kumimoji="1" lang="en-US" altLang="zh-CN" sz="800" dirty="0" smtClean="0"/>
          </a:p>
          <a:p>
            <a:r>
              <a:rPr kumimoji="1" lang="en-US" altLang="zh-CN" sz="800" dirty="0"/>
              <a:t>.</a:t>
            </a:r>
            <a:endParaRPr kumimoji="1" lang="zh-CN" altLang="en-US" sz="800" dirty="0"/>
          </a:p>
        </p:txBody>
      </p:sp>
      <p:sp>
        <p:nvSpPr>
          <p:cNvPr id="117" name="文本框 116"/>
          <p:cNvSpPr txBox="1"/>
          <p:nvPr/>
        </p:nvSpPr>
        <p:spPr>
          <a:xfrm>
            <a:off x="882319" y="3842160"/>
            <a:ext cx="183084" cy="464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 smtClean="0"/>
              <a:t>.</a:t>
            </a:r>
            <a:endParaRPr kumimoji="1" lang="en-US" altLang="zh-CN" sz="800" dirty="0" smtClean="0"/>
          </a:p>
          <a:p>
            <a:r>
              <a:rPr kumimoji="1" lang="en-US" altLang="zh-CN" sz="800" dirty="0" smtClean="0"/>
              <a:t>.</a:t>
            </a:r>
            <a:endParaRPr kumimoji="1" lang="en-US" altLang="zh-CN" sz="800" dirty="0" smtClean="0"/>
          </a:p>
          <a:p>
            <a:r>
              <a:rPr kumimoji="1" lang="en-US" altLang="zh-CN" sz="800" dirty="0"/>
              <a:t>.</a:t>
            </a:r>
            <a:endParaRPr kumimoji="1" lang="zh-CN" altLang="en-US" sz="800" dirty="0"/>
          </a:p>
        </p:txBody>
      </p:sp>
      <p:cxnSp>
        <p:nvCxnSpPr>
          <p:cNvPr id="6" name="直线箭头连接符 5"/>
          <p:cNvCxnSpPr>
            <a:stCxn id="105" idx="3"/>
            <a:endCxn id="11" idx="1"/>
          </p:cNvCxnSpPr>
          <p:nvPr/>
        </p:nvCxnSpPr>
        <p:spPr>
          <a:xfrm>
            <a:off x="1177901" y="3019432"/>
            <a:ext cx="1141050" cy="20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线箭头连接符 118"/>
          <p:cNvCxnSpPr>
            <a:stCxn id="114" idx="3"/>
            <a:endCxn id="35" idx="1"/>
          </p:cNvCxnSpPr>
          <p:nvPr/>
        </p:nvCxnSpPr>
        <p:spPr>
          <a:xfrm>
            <a:off x="1187617" y="3695108"/>
            <a:ext cx="1141050" cy="20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>
            <a:stCxn id="107" idx="3"/>
            <a:endCxn id="12" idx="1"/>
          </p:cNvCxnSpPr>
          <p:nvPr/>
        </p:nvCxnSpPr>
        <p:spPr>
          <a:xfrm>
            <a:off x="1177901" y="4464226"/>
            <a:ext cx="1141050" cy="20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线箭头连接符 121"/>
          <p:cNvCxnSpPr>
            <a:stCxn id="108" idx="3"/>
            <a:endCxn id="13" idx="1"/>
          </p:cNvCxnSpPr>
          <p:nvPr/>
        </p:nvCxnSpPr>
        <p:spPr>
          <a:xfrm>
            <a:off x="1177901" y="5157909"/>
            <a:ext cx="1141050" cy="20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线箭头连接符 122"/>
          <p:cNvCxnSpPr>
            <a:stCxn id="110" idx="3"/>
            <a:endCxn id="16" idx="1"/>
          </p:cNvCxnSpPr>
          <p:nvPr/>
        </p:nvCxnSpPr>
        <p:spPr>
          <a:xfrm>
            <a:off x="1177901" y="6009006"/>
            <a:ext cx="1141050" cy="20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本框 123"/>
          <p:cNvSpPr txBox="1"/>
          <p:nvPr/>
        </p:nvSpPr>
        <p:spPr>
          <a:xfrm>
            <a:off x="1792828" y="2303368"/>
            <a:ext cx="21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MapPartitionsRDD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1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4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5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8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9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2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3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6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7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0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1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6" grpId="0" animBg="1"/>
      <p:bldP spid="17" grpId="0"/>
      <p:bldP spid="18" grpId="0" animBg="1"/>
      <p:bldP spid="19" grpId="0" animBg="1"/>
      <p:bldP spid="20" grpId="0" animBg="1"/>
      <p:bldP spid="34" grpId="0"/>
      <p:bldP spid="35" grpId="0" animBg="1"/>
      <p:bldP spid="36" grpId="0"/>
      <p:bldP spid="37" grpId="0"/>
      <p:bldP spid="62" grpId="0"/>
      <p:bldP spid="63" grpId="0"/>
      <p:bldP spid="64" grpId="0" animBg="1"/>
      <p:bldP spid="65" grpId="0" animBg="1"/>
      <p:bldP spid="66" grpId="0" animBg="1"/>
      <p:bldP spid="67" grpId="0" animBg="1"/>
      <p:bldP spid="68" grpId="0"/>
      <p:bldP spid="69" grpId="0" animBg="1"/>
      <p:bldP spid="70" grpId="0" animBg="1"/>
      <p:bldP spid="71" grpId="0" animBg="1"/>
      <p:bldP spid="72" grpId="0" animBg="1"/>
      <p:bldP spid="73" grpId="0" animBg="1"/>
      <p:bldP spid="74" grpId="0"/>
      <p:bldP spid="76" grpId="0" animBg="1"/>
      <p:bldP spid="77" grpId="0"/>
      <p:bldP spid="78" grpId="0"/>
      <p:bldP spid="89" grpId="0" animBg="1"/>
      <p:bldP spid="90" grpId="0" animBg="1"/>
      <p:bldP spid="91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/>
      <p:bldP spid="131" grpId="0" animBg="1"/>
      <p:bldP spid="132" grpId="0"/>
      <p:bldP spid="133" grpId="0"/>
      <p:bldP spid="149" grpId="0"/>
      <p:bldP spid="150" grpId="0"/>
      <p:bldP spid="151" grpId="0"/>
      <p:bldP spid="152" grpId="0"/>
      <p:bldP spid="153" grpId="0"/>
      <p:bldP spid="154" grpId="0"/>
      <p:bldP spid="104" grpId="0" animBg="1"/>
      <p:bldP spid="105" grpId="0" animBg="1"/>
      <p:bldP spid="107" grpId="0" animBg="1"/>
      <p:bldP spid="108" grpId="0" animBg="1"/>
      <p:bldP spid="110" grpId="0" animBg="1"/>
      <p:bldP spid="111" grpId="0"/>
      <p:bldP spid="113" grpId="0"/>
      <p:bldP spid="114" grpId="0" animBg="1"/>
      <p:bldP spid="116" grpId="0"/>
      <p:bldP spid="117" grpId="0"/>
      <p:bldP spid="1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44327" y="211240"/>
            <a:ext cx="3919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RDD Partition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-</a:t>
            </a:r>
            <a:r>
              <a:rPr kumimoji="1" lang="zh-CN" altLang="en-US" sz="2400" dirty="0" smtClean="0"/>
              <a:t> </a:t>
            </a:r>
            <a:r>
              <a:rPr lang="en-US" altLang="zh-CN" sz="2400" dirty="0" smtClean="0"/>
              <a:t>repartition</a:t>
            </a:r>
            <a:endParaRPr kumimoji="1"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2232561" y="2956955"/>
            <a:ext cx="71737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hdfsFileRDD</a:t>
            </a:r>
            <a:r>
              <a:rPr kumimoji="1" lang="en-US" altLang="zh-CN" dirty="0" err="1" smtClean="0"/>
              <a:t>.repartition</a:t>
            </a:r>
            <a:r>
              <a:rPr kumimoji="1" lang="en-US" altLang="zh-CN" dirty="0" smtClean="0"/>
              <a:t>(100)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==</a:t>
            </a:r>
            <a:r>
              <a:rPr kumimoji="1" lang="zh-CN" altLang="en-US" dirty="0" smtClean="0"/>
              <a:t> </a:t>
            </a:r>
            <a:r>
              <a:rPr lang="en-US" altLang="zh-CN" dirty="0" err="1"/>
              <a:t>hdfsFileRDD.coalesce</a:t>
            </a:r>
            <a:r>
              <a:rPr lang="en-US" altLang="zh-CN" dirty="0"/>
              <a:t>(100, </a:t>
            </a:r>
            <a:r>
              <a:rPr lang="en-US" altLang="zh-CN" b="1" dirty="0"/>
              <a:t>true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实际上，</a:t>
            </a:r>
            <a:r>
              <a:rPr kumimoji="1" lang="en-US" altLang="zh-CN" dirty="0" smtClean="0"/>
              <a:t>repartition </a:t>
            </a:r>
            <a:r>
              <a:rPr kumimoji="1" lang="zh-CN" altLang="en-US" dirty="0" smtClean="0"/>
              <a:t>的底层实现就是 </a:t>
            </a:r>
            <a:r>
              <a:rPr kumimoji="1" lang="en-US" altLang="zh-CN" smtClean="0"/>
              <a:t>coalesce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44327" y="211240"/>
            <a:ext cx="3785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RDD Partition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-</a:t>
            </a:r>
            <a:r>
              <a:rPr kumimoji="1" lang="zh-CN" altLang="en-US" sz="2400" dirty="0" smtClean="0"/>
              <a:t> </a:t>
            </a:r>
            <a:r>
              <a:rPr lang="en-US" altLang="zh-CN" sz="2400" dirty="0"/>
              <a:t>coalesce</a:t>
            </a:r>
            <a:endParaRPr kumimoji="1"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383507" y="1214202"/>
            <a:ext cx="5925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场景一：将一个含有</a:t>
            </a:r>
            <a:r>
              <a:rPr kumimoji="1" lang="en-US" altLang="zh-CN" dirty="0" smtClean="0"/>
              <a:t>100</a:t>
            </a:r>
            <a:r>
              <a:rPr kumimoji="1" lang="zh-CN" altLang="en-US" dirty="0" smtClean="0"/>
              <a:t>个分区的</a:t>
            </a:r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的分区数降为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个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383507" y="1755499"/>
            <a:ext cx="429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Api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hdfsFileRDD.coalesce</a:t>
            </a:r>
            <a:r>
              <a:rPr lang="en-US" altLang="zh-CN" dirty="0" smtClean="0"/>
              <a:t>(10, </a:t>
            </a:r>
            <a:r>
              <a:rPr lang="en-US" altLang="zh-CN" b="1" dirty="0"/>
              <a:t>false</a:t>
            </a:r>
            <a:r>
              <a:rPr lang="en-US" altLang="zh-CN" dirty="0"/>
              <a:t>)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650968" y="2422565"/>
            <a:ext cx="732539" cy="3503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803481" y="2509448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803481" y="3954242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803481" y="4647925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803481" y="5499022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925695" y="4903356"/>
            <a:ext cx="183084" cy="464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 smtClean="0"/>
              <a:t>.</a:t>
            </a:r>
            <a:endParaRPr kumimoji="1" lang="en-US" altLang="zh-CN" sz="800" dirty="0" smtClean="0"/>
          </a:p>
          <a:p>
            <a:r>
              <a:rPr kumimoji="1" lang="en-US" altLang="zh-CN" sz="800" dirty="0" smtClean="0"/>
              <a:t>.</a:t>
            </a:r>
            <a:endParaRPr kumimoji="1" lang="en-US" altLang="zh-CN" sz="800" dirty="0" smtClean="0"/>
          </a:p>
          <a:p>
            <a:r>
              <a:rPr kumimoji="1" lang="en-US" altLang="zh-CN" sz="800" dirty="0"/>
              <a:t>.</a:t>
            </a:r>
            <a:endParaRPr kumimoji="1" lang="zh-CN" altLang="en-US" sz="800" dirty="0"/>
          </a:p>
        </p:txBody>
      </p:sp>
      <p:sp>
        <p:nvSpPr>
          <p:cNvPr id="18" name="矩形 17"/>
          <p:cNvSpPr/>
          <p:nvPr/>
        </p:nvSpPr>
        <p:spPr>
          <a:xfrm>
            <a:off x="3026527" y="3165520"/>
            <a:ext cx="732539" cy="15774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169030" y="3296150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179040" y="3682100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179040" y="4409464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291244" y="3960278"/>
            <a:ext cx="183084" cy="464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 smtClean="0"/>
              <a:t>.</a:t>
            </a:r>
            <a:endParaRPr kumimoji="1" lang="en-US" altLang="zh-CN" sz="800" dirty="0" smtClean="0"/>
          </a:p>
          <a:p>
            <a:r>
              <a:rPr kumimoji="1" lang="en-US" altLang="zh-CN" sz="800" dirty="0" smtClean="0"/>
              <a:t>.</a:t>
            </a:r>
            <a:endParaRPr kumimoji="1" lang="en-US" altLang="zh-CN" sz="800" dirty="0" smtClean="0"/>
          </a:p>
          <a:p>
            <a:r>
              <a:rPr kumimoji="1" lang="en-US" altLang="zh-CN" sz="800" dirty="0"/>
              <a:t>.</a:t>
            </a:r>
            <a:endParaRPr kumimoji="1" lang="zh-CN" altLang="en-US" sz="800" dirty="0"/>
          </a:p>
        </p:txBody>
      </p:sp>
      <p:sp>
        <p:nvSpPr>
          <p:cNvPr id="34" name="文本框 33"/>
          <p:cNvSpPr txBox="1"/>
          <p:nvPr/>
        </p:nvSpPr>
        <p:spPr>
          <a:xfrm>
            <a:off x="1925695" y="4179975"/>
            <a:ext cx="183084" cy="464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 smtClean="0"/>
              <a:t>.</a:t>
            </a:r>
            <a:endParaRPr kumimoji="1" lang="en-US" altLang="zh-CN" sz="800" dirty="0" smtClean="0"/>
          </a:p>
          <a:p>
            <a:r>
              <a:rPr kumimoji="1" lang="en-US" altLang="zh-CN" sz="800" dirty="0" smtClean="0"/>
              <a:t>.</a:t>
            </a:r>
            <a:endParaRPr kumimoji="1" lang="en-US" altLang="zh-CN" sz="800" dirty="0" smtClean="0"/>
          </a:p>
          <a:p>
            <a:r>
              <a:rPr kumimoji="1" lang="en-US" altLang="zh-CN" sz="800" dirty="0"/>
              <a:t>.</a:t>
            </a:r>
            <a:endParaRPr kumimoji="1" lang="zh-CN" altLang="en-US" sz="800" dirty="0"/>
          </a:p>
        </p:txBody>
      </p:sp>
      <p:sp>
        <p:nvSpPr>
          <p:cNvPr id="35" name="矩形 34"/>
          <p:cNvSpPr/>
          <p:nvPr/>
        </p:nvSpPr>
        <p:spPr>
          <a:xfrm>
            <a:off x="1813197" y="3185124"/>
            <a:ext cx="42751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1935411" y="2743240"/>
            <a:ext cx="183084" cy="464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 smtClean="0"/>
              <a:t>.</a:t>
            </a:r>
            <a:endParaRPr kumimoji="1" lang="en-US" altLang="zh-CN" sz="800" dirty="0" smtClean="0"/>
          </a:p>
          <a:p>
            <a:r>
              <a:rPr kumimoji="1" lang="en-US" altLang="zh-CN" sz="800" dirty="0" smtClean="0"/>
              <a:t>.</a:t>
            </a:r>
            <a:endParaRPr kumimoji="1" lang="en-US" altLang="zh-CN" sz="800" dirty="0" smtClean="0"/>
          </a:p>
          <a:p>
            <a:r>
              <a:rPr kumimoji="1" lang="en-US" altLang="zh-CN" sz="800" dirty="0"/>
              <a:t>.</a:t>
            </a:r>
            <a:endParaRPr kumimoji="1" lang="zh-CN" altLang="en-US" sz="800" dirty="0"/>
          </a:p>
        </p:txBody>
      </p:sp>
      <p:sp>
        <p:nvSpPr>
          <p:cNvPr id="37" name="文本框 36"/>
          <p:cNvSpPr txBox="1"/>
          <p:nvPr/>
        </p:nvSpPr>
        <p:spPr>
          <a:xfrm>
            <a:off x="1935411" y="3456867"/>
            <a:ext cx="183084" cy="464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 smtClean="0"/>
              <a:t>.</a:t>
            </a:r>
            <a:endParaRPr kumimoji="1" lang="en-US" altLang="zh-CN" sz="800" dirty="0" smtClean="0"/>
          </a:p>
          <a:p>
            <a:r>
              <a:rPr kumimoji="1" lang="en-US" altLang="zh-CN" sz="800" dirty="0" smtClean="0"/>
              <a:t>.</a:t>
            </a:r>
            <a:endParaRPr kumimoji="1" lang="en-US" altLang="zh-CN" sz="800" dirty="0" smtClean="0"/>
          </a:p>
          <a:p>
            <a:r>
              <a:rPr kumimoji="1" lang="en-US" altLang="zh-CN" sz="800" dirty="0"/>
              <a:t>.</a:t>
            </a:r>
            <a:endParaRPr kumimoji="1" lang="zh-CN" altLang="en-US" sz="800" dirty="0"/>
          </a:p>
        </p:txBody>
      </p:sp>
      <p:cxnSp>
        <p:nvCxnSpPr>
          <p:cNvPr id="8" name="直线箭头连接符 7"/>
          <p:cNvCxnSpPr>
            <a:stCxn id="11" idx="3"/>
            <a:endCxn id="19" idx="1"/>
          </p:cNvCxnSpPr>
          <p:nvPr/>
        </p:nvCxnSpPr>
        <p:spPr>
          <a:xfrm>
            <a:off x="2230993" y="2634139"/>
            <a:ext cx="938037" cy="786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>
            <a:stCxn id="34" idx="3"/>
            <a:endCxn id="19" idx="1"/>
          </p:cNvCxnSpPr>
          <p:nvPr/>
        </p:nvCxnSpPr>
        <p:spPr>
          <a:xfrm flipV="1">
            <a:off x="2108779" y="3420841"/>
            <a:ext cx="1060251" cy="991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>
            <a:stCxn id="35" idx="3"/>
            <a:endCxn id="19" idx="1"/>
          </p:cNvCxnSpPr>
          <p:nvPr/>
        </p:nvCxnSpPr>
        <p:spPr>
          <a:xfrm>
            <a:off x="2240709" y="3309815"/>
            <a:ext cx="928321" cy="111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stCxn id="37" idx="3"/>
            <a:endCxn id="20" idx="1"/>
          </p:cNvCxnSpPr>
          <p:nvPr/>
        </p:nvCxnSpPr>
        <p:spPr>
          <a:xfrm>
            <a:off x="2118495" y="3689330"/>
            <a:ext cx="1060545" cy="117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>
            <a:stCxn id="17" idx="3"/>
            <a:endCxn id="20" idx="1"/>
          </p:cNvCxnSpPr>
          <p:nvPr/>
        </p:nvCxnSpPr>
        <p:spPr>
          <a:xfrm flipV="1">
            <a:off x="2108779" y="3806791"/>
            <a:ext cx="1070261" cy="1329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>
            <a:stCxn id="36" idx="3"/>
            <a:endCxn id="20" idx="1"/>
          </p:cNvCxnSpPr>
          <p:nvPr/>
        </p:nvCxnSpPr>
        <p:spPr>
          <a:xfrm>
            <a:off x="2118495" y="2975703"/>
            <a:ext cx="1060545" cy="831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/>
          <p:cNvCxnSpPr>
            <a:stCxn id="13" idx="3"/>
            <a:endCxn id="21" idx="1"/>
          </p:cNvCxnSpPr>
          <p:nvPr/>
        </p:nvCxnSpPr>
        <p:spPr>
          <a:xfrm flipV="1">
            <a:off x="2230993" y="4534155"/>
            <a:ext cx="948047" cy="238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/>
          <p:cNvCxnSpPr>
            <a:stCxn id="12" idx="3"/>
            <a:endCxn id="21" idx="1"/>
          </p:cNvCxnSpPr>
          <p:nvPr/>
        </p:nvCxnSpPr>
        <p:spPr>
          <a:xfrm>
            <a:off x="2230993" y="4078933"/>
            <a:ext cx="948047" cy="455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>
            <a:stCxn id="16" idx="3"/>
            <a:endCxn id="21" idx="1"/>
          </p:cNvCxnSpPr>
          <p:nvPr/>
        </p:nvCxnSpPr>
        <p:spPr>
          <a:xfrm flipV="1">
            <a:off x="2230993" y="4534155"/>
            <a:ext cx="948047" cy="1089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267450" y="3238500"/>
            <a:ext cx="2526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1:</a:t>
            </a:r>
            <a:r>
              <a:rPr kumimoji="1" lang="zh-CN" altLang="en-US" dirty="0" smtClean="0"/>
              <a:t> 设置</a:t>
            </a:r>
            <a:r>
              <a:rPr kumimoji="1" lang="en-US" altLang="zh-CN" dirty="0" err="1" smtClean="0"/>
              <a:t>PartitionGroup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267450" y="3931482"/>
            <a:ext cx="5317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2: </a:t>
            </a:r>
            <a:r>
              <a:rPr kumimoji="1" lang="zh-CN" altLang="en-US" dirty="0" smtClean="0"/>
              <a:t>为每一个父亲</a:t>
            </a:r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分区选择一个</a:t>
            </a:r>
            <a:r>
              <a:rPr kumimoji="1" lang="en-US" altLang="zh-CN" dirty="0" err="1" smtClean="0"/>
              <a:t>PartitionGroup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7905" y="2123051"/>
            <a:ext cx="855024" cy="34794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96659" y="2336807"/>
            <a:ext cx="534389" cy="30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1</a:t>
            </a:r>
            <a:endParaRPr kumimoji="1"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508534" y="2859322"/>
            <a:ext cx="534389" cy="30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2</a:t>
            </a:r>
            <a:endParaRPr kumimoji="1"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508533" y="3309387"/>
            <a:ext cx="534389" cy="30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3</a:t>
            </a:r>
            <a:endParaRPr kumimoji="1"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520408" y="3801460"/>
            <a:ext cx="534389" cy="30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4</a:t>
            </a:r>
            <a:endParaRPr kumimoji="1" lang="zh-CN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508532" y="4718653"/>
            <a:ext cx="534389" cy="30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99</a:t>
            </a:r>
            <a:endParaRPr kumimoji="1"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520408" y="5160587"/>
            <a:ext cx="534389" cy="30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100</a:t>
            </a:r>
            <a:endParaRPr kumimoji="1" lang="zh-CN" altLang="en-US" sz="1600" dirty="0"/>
          </a:p>
        </p:txBody>
      </p:sp>
      <p:sp>
        <p:nvSpPr>
          <p:cNvPr id="6" name="文本框 5"/>
          <p:cNvSpPr txBox="1"/>
          <p:nvPr/>
        </p:nvSpPr>
        <p:spPr>
          <a:xfrm>
            <a:off x="674904" y="4218449"/>
            <a:ext cx="225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 smtClean="0"/>
              <a:t>.</a:t>
            </a:r>
            <a:endParaRPr kumimoji="1" lang="en-US" altLang="zh-CN" sz="800" dirty="0" smtClean="0"/>
          </a:p>
          <a:p>
            <a:r>
              <a:rPr kumimoji="1" lang="en-US" altLang="zh-CN" sz="800" dirty="0" smtClean="0"/>
              <a:t>.</a:t>
            </a:r>
            <a:endParaRPr kumimoji="1" lang="en-US" altLang="zh-CN" sz="800" dirty="0" smtClean="0"/>
          </a:p>
          <a:p>
            <a:r>
              <a:rPr kumimoji="1" lang="en-US" altLang="zh-CN" sz="800" dirty="0"/>
              <a:t>.</a:t>
            </a:r>
            <a:endParaRPr kumimoji="1" lang="zh-CN" altLang="en-US" sz="800" dirty="0"/>
          </a:p>
        </p:txBody>
      </p:sp>
      <p:sp>
        <p:nvSpPr>
          <p:cNvPr id="7" name="文本框 6"/>
          <p:cNvSpPr txBox="1"/>
          <p:nvPr/>
        </p:nvSpPr>
        <p:spPr>
          <a:xfrm>
            <a:off x="289891" y="1599969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100</a:t>
            </a:r>
            <a:r>
              <a:rPr kumimoji="1" lang="zh-CN" altLang="en-US" dirty="0" smtClean="0"/>
              <a:t>分区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619967" y="2025617"/>
            <a:ext cx="1664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partsWithoutLocs</a:t>
            </a:r>
            <a:endParaRPr lang="en-US" altLang="zh-CN" sz="1400" dirty="0" smtClean="0"/>
          </a:p>
          <a:p>
            <a:r>
              <a:rPr kumimoji="1" lang="en-US" altLang="zh-CN" sz="1400" dirty="0" smtClean="0"/>
              <a:t>(1,4,5</a:t>
            </a:r>
            <a:r>
              <a:rPr kumimoji="1" lang="en-US" altLang="zh-CN" sz="1400" dirty="0" smtClean="0"/>
              <a:t>…</a:t>
            </a:r>
            <a:r>
              <a:rPr kumimoji="1" lang="en-US" altLang="zh-CN" sz="1400" dirty="0" smtClean="0"/>
              <a:t>.99)</a:t>
            </a:r>
            <a:endParaRPr kumimoji="1" lang="zh-CN" altLang="en-US" sz="1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3025090" y="3541340"/>
            <a:ext cx="137730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partsWithLocs</a:t>
            </a:r>
            <a:endParaRPr lang="en-US" altLang="zh-CN" sz="1400" dirty="0" smtClean="0"/>
          </a:p>
          <a:p>
            <a:r>
              <a:rPr kumimoji="1" lang="en-US" altLang="zh-CN" sz="1400" dirty="0" smtClean="0"/>
              <a:t>(host1, </a:t>
            </a:r>
            <a:r>
              <a:rPr kumimoji="1" lang="en-US" altLang="zh-CN" sz="1400" dirty="0"/>
              <a:t>2</a:t>
            </a:r>
            <a:r>
              <a:rPr kumimoji="1" lang="en-US" altLang="zh-CN" sz="1400" dirty="0" smtClean="0"/>
              <a:t>)</a:t>
            </a:r>
            <a:endParaRPr kumimoji="1" lang="en-US" altLang="zh-CN" sz="1400" dirty="0" smtClean="0"/>
          </a:p>
          <a:p>
            <a:r>
              <a:rPr kumimoji="1" lang="en-US" altLang="zh-CN" sz="1400" dirty="0"/>
              <a:t>(</a:t>
            </a:r>
            <a:r>
              <a:rPr kumimoji="1" lang="en-US" altLang="zh-CN" sz="1400" dirty="0" smtClean="0"/>
              <a:t>host2, </a:t>
            </a:r>
            <a:r>
              <a:rPr kumimoji="1" lang="en-US" altLang="zh-CN" sz="1400" dirty="0"/>
              <a:t>2)</a:t>
            </a:r>
            <a:endParaRPr kumimoji="1" lang="zh-CN" altLang="en-US" sz="1400" dirty="0"/>
          </a:p>
          <a:p>
            <a:r>
              <a:rPr kumimoji="1" lang="en-US" altLang="zh-CN" sz="1400" dirty="0"/>
              <a:t>(host1, </a:t>
            </a:r>
            <a:r>
              <a:rPr kumimoji="1" lang="en-US" altLang="zh-CN" sz="1400" dirty="0" smtClean="0"/>
              <a:t>3)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(host3, 6)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(host1, 8)</a:t>
            </a:r>
            <a:endParaRPr kumimoji="1" lang="zh-CN" altLang="en-US" sz="1400" dirty="0"/>
          </a:p>
          <a:p>
            <a:r>
              <a:rPr kumimoji="1" lang="en-US" altLang="zh-CN" sz="1400" dirty="0" smtClean="0"/>
              <a:t>……</a:t>
            </a:r>
            <a:endParaRPr kumimoji="1" lang="en-US" altLang="zh-CN" sz="1400" dirty="0" smtClean="0"/>
          </a:p>
          <a:p>
            <a:r>
              <a:rPr kumimoji="1" lang="en-US" altLang="zh-CN" sz="1400" dirty="0"/>
              <a:t>(</a:t>
            </a:r>
            <a:r>
              <a:rPr kumimoji="1" lang="en-US" altLang="zh-CN" sz="1400" dirty="0" smtClean="0"/>
              <a:t>host3, 100)</a:t>
            </a:r>
            <a:endParaRPr kumimoji="1" lang="zh-CN" altLang="en-US" sz="1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5419082" y="4341559"/>
            <a:ext cx="302358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Setup </a:t>
            </a:r>
            <a:r>
              <a:rPr kumimoji="1" lang="en-US" altLang="zh-CN" sz="1400" dirty="0" err="1" smtClean="0"/>
              <a:t>partitionGroup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PartitionGroup1(host1, Array(2))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PartitionGroup2(host2, Array())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PartitionGroup3(host3, Array(6))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PartitionGroup4(host1, </a:t>
            </a:r>
            <a:r>
              <a:rPr kumimoji="1" lang="en-US" altLang="zh-CN" sz="1400" dirty="0"/>
              <a:t>Array</a:t>
            </a:r>
            <a:r>
              <a:rPr kumimoji="1" lang="en-US" altLang="zh-CN" sz="1400" dirty="0" smtClean="0"/>
              <a:t>())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PartitionGroup5(host2, </a:t>
            </a:r>
            <a:r>
              <a:rPr kumimoji="1" lang="en-US" altLang="zh-CN" sz="1400" dirty="0"/>
              <a:t>Array</a:t>
            </a:r>
            <a:r>
              <a:rPr kumimoji="1" lang="en-US" altLang="zh-CN" sz="1400" dirty="0" smtClean="0"/>
              <a:t>())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PartitionGroup6(host1, Array(3))</a:t>
            </a:r>
            <a:endParaRPr kumimoji="1" lang="zh-CN" altLang="en-US" sz="1400" dirty="0"/>
          </a:p>
          <a:p>
            <a:r>
              <a:rPr kumimoji="1" lang="en-US" altLang="zh-CN" sz="1400" dirty="0" smtClean="0"/>
              <a:t>……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PartitionGroup10(host3, Array())</a:t>
            </a:r>
            <a:endParaRPr kumimoji="1" lang="zh-CN" altLang="en-US" sz="1400" dirty="0"/>
          </a:p>
        </p:txBody>
      </p:sp>
      <p:cxnSp>
        <p:nvCxnSpPr>
          <p:cNvPr id="20" name="直线箭头连接符 19"/>
          <p:cNvCxnSpPr>
            <a:stCxn id="4" idx="3"/>
            <a:endCxn id="8" idx="1"/>
          </p:cNvCxnSpPr>
          <p:nvPr/>
        </p:nvCxnSpPr>
        <p:spPr>
          <a:xfrm flipV="1">
            <a:off x="1232929" y="2287227"/>
            <a:ext cx="1387038" cy="1575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stCxn id="16" idx="3"/>
            <a:endCxn id="17" idx="1"/>
          </p:cNvCxnSpPr>
          <p:nvPr/>
        </p:nvCxnSpPr>
        <p:spPr>
          <a:xfrm>
            <a:off x="4402390" y="4449281"/>
            <a:ext cx="1016692" cy="907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3859481" y="866899"/>
            <a:ext cx="381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目标： 将</a:t>
            </a:r>
            <a:r>
              <a:rPr kumimoji="1" lang="en-US" altLang="zh-CN" dirty="0" smtClean="0"/>
              <a:t>100</a:t>
            </a:r>
            <a:r>
              <a:rPr kumimoji="1" lang="zh-CN" altLang="en-US" dirty="0" smtClean="0"/>
              <a:t>分区的</a:t>
            </a:r>
            <a:r>
              <a:rPr kumimoji="1" lang="en-US" altLang="zh-CN" dirty="0" err="1" smtClean="0"/>
              <a:t>rdd</a:t>
            </a:r>
            <a:r>
              <a:rPr kumimoji="1" lang="zh-CN" altLang="en-US" dirty="0" smtClean="0"/>
              <a:t>降为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分区</a:t>
            </a:r>
            <a:endParaRPr kumimoji="1"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344327" y="211240"/>
            <a:ext cx="4987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RDD Partition </a:t>
            </a:r>
            <a:r>
              <a:rPr kumimoji="1" lang="zh-CN" altLang="en-US" sz="2400" dirty="0" smtClean="0"/>
              <a:t>设置</a:t>
            </a:r>
            <a:r>
              <a:rPr kumimoji="1" lang="en-US" altLang="zh-CN" sz="2400" dirty="0" err="1" smtClean="0"/>
              <a:t>PartitionGroup</a:t>
            </a:r>
            <a:endParaRPr kumimoji="1" lang="zh-CN" altLang="en-US" sz="2400" dirty="0"/>
          </a:p>
        </p:txBody>
      </p:sp>
      <p:sp>
        <p:nvSpPr>
          <p:cNvPr id="31" name="文本框 30"/>
          <p:cNvSpPr txBox="1"/>
          <p:nvPr/>
        </p:nvSpPr>
        <p:spPr>
          <a:xfrm>
            <a:off x="1240154" y="5399919"/>
            <a:ext cx="196399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(2, </a:t>
            </a:r>
            <a:r>
              <a:rPr kumimoji="1" lang="en-US" altLang="zh-CN" sz="1400" dirty="0" err="1" smtClean="0"/>
              <a:t>seq</a:t>
            </a:r>
            <a:r>
              <a:rPr kumimoji="1" lang="en-US" altLang="zh-CN" sz="1400" dirty="0" smtClean="0"/>
              <a:t>(host1, host2))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(3, </a:t>
            </a:r>
            <a:r>
              <a:rPr kumimoji="1" lang="en-US" altLang="zh-CN" sz="1400" dirty="0" err="1" smtClean="0"/>
              <a:t>seq</a:t>
            </a:r>
            <a:r>
              <a:rPr kumimoji="1" lang="en-US" altLang="zh-CN" sz="1400" dirty="0" smtClean="0"/>
              <a:t>(host1))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(6, </a:t>
            </a:r>
            <a:r>
              <a:rPr kumimoji="1" lang="en-US" altLang="zh-CN" sz="1400" dirty="0" err="1" smtClean="0"/>
              <a:t>seq</a:t>
            </a:r>
            <a:r>
              <a:rPr kumimoji="1" lang="en-US" altLang="zh-CN" sz="1400" dirty="0" smtClean="0"/>
              <a:t>(host3))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(8, </a:t>
            </a:r>
            <a:r>
              <a:rPr kumimoji="1" lang="en-US" altLang="zh-CN" sz="1400" dirty="0" err="1" smtClean="0"/>
              <a:t>seq</a:t>
            </a:r>
            <a:r>
              <a:rPr kumimoji="1" lang="en-US" altLang="zh-CN" sz="1400" dirty="0" smtClean="0"/>
              <a:t>(host1))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……</a:t>
            </a:r>
            <a:r>
              <a:rPr kumimoji="1" lang="en-US" altLang="zh-CN" sz="1400" dirty="0" smtClean="0"/>
              <a:t>.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(100, </a:t>
            </a:r>
            <a:r>
              <a:rPr kumimoji="1" lang="en-US" altLang="zh-CN" sz="1400" dirty="0" err="1" smtClean="0"/>
              <a:t>seq</a:t>
            </a:r>
            <a:r>
              <a:rPr kumimoji="1" lang="en-US" altLang="zh-CN" sz="1400" dirty="0" smtClean="0"/>
              <a:t>(host3))</a:t>
            </a:r>
            <a:endParaRPr kumimoji="1" lang="zh-CN" altLang="en-US" sz="1400" dirty="0"/>
          </a:p>
        </p:txBody>
      </p:sp>
      <p:cxnSp>
        <p:nvCxnSpPr>
          <p:cNvPr id="40" name="直线箭头连接符 39"/>
          <p:cNvCxnSpPr>
            <a:stCxn id="4" idx="3"/>
            <a:endCxn id="31" idx="0"/>
          </p:cNvCxnSpPr>
          <p:nvPr/>
        </p:nvCxnSpPr>
        <p:spPr>
          <a:xfrm>
            <a:off x="1232929" y="3862787"/>
            <a:ext cx="989225" cy="1537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>
            <a:stCxn id="31" idx="0"/>
            <a:endCxn id="16" idx="1"/>
          </p:cNvCxnSpPr>
          <p:nvPr/>
        </p:nvCxnSpPr>
        <p:spPr>
          <a:xfrm flipV="1">
            <a:off x="2222154" y="4449281"/>
            <a:ext cx="802936" cy="950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8552189" y="1924514"/>
            <a:ext cx="312297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Setup </a:t>
            </a:r>
            <a:r>
              <a:rPr kumimoji="1" lang="en-US" altLang="zh-CN" sz="1400" dirty="0" err="1" smtClean="0"/>
              <a:t>partitionGroup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PartitionGroup1(host1, Array(2))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PartitionGroup2(host2, Array(8))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PartitionGroup3(host3, Array(6))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PartitionGroup4(host1, Array(10))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PartitionGroup5(host2, Array(11))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PartitionGroup6(host1, Array(3))</a:t>
            </a:r>
            <a:endParaRPr kumimoji="1" lang="zh-CN" altLang="en-US" sz="1400" dirty="0"/>
          </a:p>
          <a:p>
            <a:r>
              <a:rPr kumimoji="1" lang="en-US" altLang="zh-CN" sz="1400" dirty="0" smtClean="0"/>
              <a:t>……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PartitionGroup10(host3, Array(23))</a:t>
            </a:r>
            <a:endParaRPr kumimoji="1" lang="zh-CN" altLang="en-US" sz="1400" dirty="0"/>
          </a:p>
        </p:txBody>
      </p:sp>
      <p:cxnSp>
        <p:nvCxnSpPr>
          <p:cNvPr id="60" name="直线箭头连接符 59"/>
          <p:cNvCxnSpPr>
            <a:stCxn id="17" idx="0"/>
            <a:endCxn id="58" idx="1"/>
          </p:cNvCxnSpPr>
          <p:nvPr/>
        </p:nvCxnSpPr>
        <p:spPr>
          <a:xfrm flipV="1">
            <a:off x="6930875" y="2940177"/>
            <a:ext cx="1621314" cy="1401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4037610" y="1353787"/>
            <a:ext cx="3898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分区部分含有存储位置信息场景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7" grpId="0"/>
      <p:bldP spid="31" grpId="0"/>
      <p:bldP spid="5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8768" y="15437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课程内容</a:t>
            </a:r>
            <a:endParaRPr kumimoji="1" lang="zh-CN" altLang="en-US" sz="2400" dirty="0"/>
          </a:p>
        </p:txBody>
      </p:sp>
      <p:sp>
        <p:nvSpPr>
          <p:cNvPr id="2" name="圆角矩形 1"/>
          <p:cNvSpPr/>
          <p:nvPr/>
        </p:nvSpPr>
        <p:spPr>
          <a:xfrm>
            <a:off x="1024079" y="3729833"/>
            <a:ext cx="2137559" cy="463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/>
              <a:t>2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概念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209718" y="2007972"/>
            <a:ext cx="2610593" cy="463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/>
              <a:t>4: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RDD Dependency</a:t>
            </a:r>
            <a:endParaRPr kumimoji="1"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4209718" y="2896467"/>
            <a:ext cx="2137559" cy="456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/>
              <a:t>5: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RDD </a:t>
            </a:r>
            <a:r>
              <a:rPr kumimoji="1" lang="en-US" altLang="zh-CN" dirty="0" err="1" smtClean="0"/>
              <a:t>Partitioner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1024078" y="4567663"/>
            <a:ext cx="2137559" cy="465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/>
              <a:t>3: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创建方式</a:t>
            </a:r>
            <a:endParaRPr kumimoji="1"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4209718" y="3768726"/>
            <a:ext cx="2588821" cy="465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/>
              <a:t>6:</a:t>
            </a:r>
            <a:r>
              <a:rPr kumimoji="1" lang="zh-CN" altLang="en-US" dirty="0" smtClean="0"/>
              <a:t> 单类型</a:t>
            </a:r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操作 </a:t>
            </a:r>
            <a:r>
              <a:rPr kumimoji="1" lang="en-US" altLang="zh-CN" dirty="0" err="1" smtClean="0"/>
              <a:t>api</a:t>
            </a:r>
            <a:endParaRPr kumimoji="1"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4209718" y="4608535"/>
            <a:ext cx="3045364" cy="465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/>
              <a:t>7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key-value RDD</a:t>
            </a:r>
            <a:r>
              <a:rPr kumimoji="1" lang="zh-CN" altLang="en-US" dirty="0" smtClean="0"/>
              <a:t>操作 </a:t>
            </a:r>
            <a:r>
              <a:rPr kumimoji="1" lang="en-US" altLang="zh-CN" dirty="0" err="1" smtClean="0"/>
              <a:t>api</a:t>
            </a:r>
            <a:endParaRPr kumimoji="1"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8023100" y="4608535"/>
            <a:ext cx="3000500" cy="465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/>
              <a:t>11: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spark</a:t>
            </a:r>
            <a:r>
              <a:rPr kumimoji="1" lang="zh-CN" altLang="en-US" dirty="0" smtClean="0"/>
              <a:t>读写数据源</a:t>
            </a:r>
            <a:endParaRPr kumimoji="1"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8023100" y="2835214"/>
            <a:ext cx="3797300" cy="465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/>
              <a:t>9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RDD persist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 checkpoint</a:t>
            </a:r>
            <a:r>
              <a:rPr kumimoji="1" lang="zh-CN" altLang="en-US" dirty="0" smtClean="0"/>
              <a:t>机制</a:t>
            </a:r>
            <a:endParaRPr kumimoji="1" lang="zh-CN" altLang="en-US" dirty="0"/>
          </a:p>
        </p:txBody>
      </p:sp>
      <p:sp>
        <p:nvSpPr>
          <p:cNvPr id="29" name="圆角矩形 28"/>
          <p:cNvSpPr/>
          <p:nvPr/>
        </p:nvSpPr>
        <p:spPr>
          <a:xfrm>
            <a:off x="1024080" y="2845802"/>
            <a:ext cx="2137559" cy="463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/>
              <a:t>1:</a:t>
            </a:r>
            <a:r>
              <a:rPr kumimoji="1" lang="zh-CN" altLang="en-US" dirty="0" smtClean="0"/>
              <a:t> 了解</a:t>
            </a:r>
            <a:r>
              <a:rPr kumimoji="1" lang="en-US" altLang="zh-CN" dirty="0" err="1" smtClean="0"/>
              <a:t>scala</a:t>
            </a:r>
            <a:endParaRPr kumimoji="1"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8023100" y="1923778"/>
            <a:ext cx="3045364" cy="465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/>
              <a:t>8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二元</a:t>
            </a:r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操作 </a:t>
            </a:r>
            <a:r>
              <a:rPr kumimoji="1" lang="en-US" altLang="zh-CN" dirty="0" err="1" smtClean="0"/>
              <a:t>api</a:t>
            </a:r>
            <a:endParaRPr kumimoji="1"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8023100" y="5501175"/>
            <a:ext cx="3000500" cy="465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/>
              <a:t>12: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项目实战</a:t>
            </a:r>
            <a:endParaRPr kumimoji="1"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1024080" y="2007972"/>
            <a:ext cx="2468420" cy="463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/>
              <a:t>0</a:t>
            </a:r>
            <a:r>
              <a:rPr kumimoji="1" lang="en-US" altLang="zh-CN" dirty="0" smtClean="0"/>
              <a:t>:</a:t>
            </a:r>
            <a:r>
              <a:rPr kumimoji="1" lang="en-US" altLang="zh-CN" dirty="0"/>
              <a:t> </a:t>
            </a:r>
            <a:r>
              <a:rPr kumimoji="1" lang="zh-CN" altLang="en-US" dirty="0" smtClean="0"/>
              <a:t>学习</a:t>
            </a:r>
            <a:r>
              <a:rPr kumimoji="1" lang="en-US" altLang="zh-CN" dirty="0" err="1" smtClean="0"/>
              <a:t>api</a:t>
            </a:r>
            <a:r>
              <a:rPr kumimoji="1" lang="zh-CN" altLang="en-US" dirty="0" smtClean="0"/>
              <a:t>需要的环境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587500" y="6120429"/>
            <a:ext cx="900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理解了本门课程，你就可以开始真正的</a:t>
            </a:r>
            <a:r>
              <a:rPr kumimoji="1" lang="en-US" altLang="zh-CN" sz="2800" dirty="0" smtClean="0"/>
              <a:t>spark</a:t>
            </a:r>
            <a:r>
              <a:rPr kumimoji="1" lang="zh-CN" altLang="en-US" sz="2800" dirty="0" smtClean="0"/>
              <a:t>的应用开发</a:t>
            </a:r>
            <a:endParaRPr kumimoji="1" lang="zh-CN" altLang="en-US" sz="2800" dirty="0"/>
          </a:p>
        </p:txBody>
      </p:sp>
      <p:sp>
        <p:nvSpPr>
          <p:cNvPr id="17" name="圆角矩形 16"/>
          <p:cNvSpPr/>
          <p:nvPr/>
        </p:nvSpPr>
        <p:spPr>
          <a:xfrm>
            <a:off x="8023100" y="3729833"/>
            <a:ext cx="3797300" cy="465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/>
              <a:t>10: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broadcast </a:t>
            </a:r>
            <a:r>
              <a:rPr kumimoji="1" lang="zh-CN" altLang="en-US" dirty="0" smtClean="0"/>
              <a:t>和 </a:t>
            </a:r>
            <a:r>
              <a:rPr kumimoji="1" lang="en-US" altLang="zh-CN" dirty="0" smtClean="0"/>
              <a:t>accumulator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8" grpId="0" animBg="1"/>
      <p:bldP spid="22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974206" y="3143410"/>
            <a:ext cx="350769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Setup </a:t>
            </a:r>
            <a:r>
              <a:rPr kumimoji="1" lang="en-US" altLang="zh-CN" sz="1400" dirty="0" err="1" smtClean="0"/>
              <a:t>partitionGroup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PartitionGroup1(None, Array(0</a:t>
            </a:r>
            <a:r>
              <a:rPr kumimoji="1" lang="zh-CN" altLang="en-US" sz="1400" dirty="0" smtClean="0"/>
              <a:t>到</a:t>
            </a:r>
            <a:r>
              <a:rPr kumimoji="1" lang="en-US" altLang="zh-CN" sz="1400" dirty="0" smtClean="0"/>
              <a:t>9))</a:t>
            </a:r>
            <a:endParaRPr kumimoji="1" lang="en-US" altLang="zh-CN" sz="1400" dirty="0" smtClean="0"/>
          </a:p>
          <a:p>
            <a:r>
              <a:rPr kumimoji="1" lang="en-US" altLang="zh-CN" sz="1400" dirty="0"/>
              <a:t>PartitionGroup2(None, </a:t>
            </a:r>
            <a:r>
              <a:rPr kumimoji="1" lang="en-US" altLang="zh-CN" sz="1400" dirty="0" smtClean="0"/>
              <a:t>Array(10</a:t>
            </a:r>
            <a:r>
              <a:rPr kumimoji="1" lang="zh-CN" altLang="en-US" sz="1400" dirty="0" smtClean="0"/>
              <a:t>到</a:t>
            </a:r>
            <a:r>
              <a:rPr kumimoji="1" lang="en-US" altLang="zh-CN" sz="1400" dirty="0" smtClean="0"/>
              <a:t>19))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PartitionGroup3(</a:t>
            </a:r>
            <a:r>
              <a:rPr kumimoji="1" lang="en-US" altLang="zh-CN" sz="1400" dirty="0"/>
              <a:t>None</a:t>
            </a:r>
            <a:r>
              <a:rPr kumimoji="1" lang="en-US" altLang="zh-CN" sz="1400" dirty="0" smtClean="0"/>
              <a:t>, Array(20</a:t>
            </a:r>
            <a:r>
              <a:rPr kumimoji="1" lang="zh-CN" altLang="en-US" sz="1400" dirty="0" smtClean="0"/>
              <a:t>到</a:t>
            </a:r>
            <a:r>
              <a:rPr kumimoji="1" lang="en-US" altLang="zh-CN" sz="1400" dirty="0" smtClean="0"/>
              <a:t>29))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PartitionGroup4(</a:t>
            </a:r>
            <a:r>
              <a:rPr kumimoji="1" lang="en-US" altLang="zh-CN" sz="1400" dirty="0"/>
              <a:t>None</a:t>
            </a:r>
            <a:r>
              <a:rPr kumimoji="1" lang="en-US" altLang="zh-CN" sz="1400" dirty="0" smtClean="0"/>
              <a:t>, Array(30</a:t>
            </a:r>
            <a:r>
              <a:rPr kumimoji="1" lang="zh-CN" altLang="en-US" sz="1400" dirty="0" smtClean="0"/>
              <a:t>到</a:t>
            </a:r>
            <a:r>
              <a:rPr kumimoji="1" lang="en-US" altLang="zh-CN" sz="1400" dirty="0" smtClean="0"/>
              <a:t>39))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PartitionGroup5(</a:t>
            </a:r>
            <a:r>
              <a:rPr kumimoji="1" lang="en-US" altLang="zh-CN" sz="1400" dirty="0"/>
              <a:t>None</a:t>
            </a:r>
            <a:r>
              <a:rPr kumimoji="1" lang="en-US" altLang="zh-CN" sz="1400" dirty="0" smtClean="0"/>
              <a:t>, Array(40</a:t>
            </a:r>
            <a:r>
              <a:rPr kumimoji="1" lang="zh-CN" altLang="en-US" sz="1400" dirty="0" smtClean="0"/>
              <a:t>到</a:t>
            </a:r>
            <a:r>
              <a:rPr kumimoji="1" lang="en-US" altLang="zh-CN" sz="1400" dirty="0" smtClean="0"/>
              <a:t>49))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PartitionGroup6(</a:t>
            </a:r>
            <a:r>
              <a:rPr kumimoji="1" lang="en-US" altLang="zh-CN" sz="1400" dirty="0"/>
              <a:t>None</a:t>
            </a:r>
            <a:r>
              <a:rPr kumimoji="1" lang="en-US" altLang="zh-CN" sz="1400" dirty="0" smtClean="0"/>
              <a:t>, Array(50</a:t>
            </a:r>
            <a:r>
              <a:rPr kumimoji="1" lang="zh-CN" altLang="en-US" sz="1400" dirty="0" smtClean="0"/>
              <a:t>到</a:t>
            </a:r>
            <a:r>
              <a:rPr kumimoji="1" lang="en-US" altLang="zh-CN" sz="1400" dirty="0" smtClean="0"/>
              <a:t>59))</a:t>
            </a:r>
            <a:endParaRPr kumimoji="1" lang="zh-CN" altLang="en-US" sz="1400" dirty="0"/>
          </a:p>
          <a:p>
            <a:r>
              <a:rPr kumimoji="1" lang="en-US" altLang="zh-CN" sz="1400" dirty="0" smtClean="0"/>
              <a:t>……</a:t>
            </a:r>
            <a:endParaRPr kumimoji="1" lang="en-US" altLang="zh-CN" sz="1400" dirty="0" smtClean="0"/>
          </a:p>
          <a:p>
            <a:r>
              <a:rPr kumimoji="1" lang="en-US" altLang="zh-CN" sz="1400" dirty="0"/>
              <a:t>PartitionGroup10(None, </a:t>
            </a:r>
            <a:r>
              <a:rPr kumimoji="1" lang="en-US" altLang="zh-CN" sz="1400" dirty="0" smtClean="0"/>
              <a:t>Array(90</a:t>
            </a:r>
            <a:r>
              <a:rPr kumimoji="1" lang="zh-CN" altLang="en-US" sz="1400" dirty="0" smtClean="0"/>
              <a:t>到</a:t>
            </a:r>
            <a:r>
              <a:rPr kumimoji="1" lang="en-US" altLang="zh-CN" sz="1400" dirty="0" smtClean="0"/>
              <a:t>99))</a:t>
            </a:r>
            <a:endParaRPr kumimoji="1" lang="zh-CN" altLang="en-US" sz="1400" dirty="0"/>
          </a:p>
        </p:txBody>
      </p:sp>
      <p:sp>
        <p:nvSpPr>
          <p:cNvPr id="51" name="文本框 50"/>
          <p:cNvSpPr txBox="1"/>
          <p:nvPr/>
        </p:nvSpPr>
        <p:spPr>
          <a:xfrm>
            <a:off x="557686" y="2341381"/>
            <a:ext cx="381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目标： 将</a:t>
            </a:r>
            <a:r>
              <a:rPr kumimoji="1" lang="en-US" altLang="zh-CN" dirty="0" smtClean="0"/>
              <a:t>100</a:t>
            </a:r>
            <a:r>
              <a:rPr kumimoji="1" lang="zh-CN" altLang="en-US" dirty="0" smtClean="0"/>
              <a:t>分区的</a:t>
            </a:r>
            <a:r>
              <a:rPr kumimoji="1" lang="en-US" altLang="zh-CN" dirty="0" err="1" smtClean="0"/>
              <a:t>rdd</a:t>
            </a:r>
            <a:r>
              <a:rPr kumimoji="1" lang="zh-CN" altLang="en-US" dirty="0" smtClean="0"/>
              <a:t>降为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分区</a:t>
            </a:r>
            <a:endParaRPr kumimoji="1"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344327" y="211240"/>
            <a:ext cx="4902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RDD Partition</a:t>
            </a:r>
            <a:r>
              <a:rPr kumimoji="1" lang="zh-CN" altLang="en-US" sz="2400" dirty="0"/>
              <a:t>设置</a:t>
            </a:r>
            <a:r>
              <a:rPr kumimoji="1" lang="en-US" altLang="zh-CN" sz="2400" dirty="0" err="1" smtClean="0"/>
              <a:t>PartitionGroup</a:t>
            </a:r>
            <a:endParaRPr kumimoji="1" lang="zh-CN" altLang="en-US" sz="2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5721474" y="2341381"/>
            <a:ext cx="4046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目标： 将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分区的</a:t>
            </a:r>
            <a:r>
              <a:rPr kumimoji="1" lang="en-US" altLang="zh-CN" dirty="0" err="1" smtClean="0"/>
              <a:t>rdd</a:t>
            </a:r>
            <a:r>
              <a:rPr kumimoji="1" lang="zh-CN" altLang="en-US" dirty="0" smtClean="0"/>
              <a:t>升为为</a:t>
            </a:r>
            <a:r>
              <a:rPr kumimoji="1" lang="en-US" altLang="zh-CN" dirty="0" smtClean="0"/>
              <a:t>100</a:t>
            </a:r>
            <a:r>
              <a:rPr kumimoji="1" lang="zh-CN" altLang="en-US" dirty="0" smtClean="0"/>
              <a:t>分区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232831" y="3022677"/>
            <a:ext cx="314380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Setup </a:t>
            </a:r>
            <a:r>
              <a:rPr kumimoji="1" lang="en-US" altLang="zh-CN" sz="1400" dirty="0" err="1" smtClean="0"/>
              <a:t>partitionGroup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PartitionGroup1(None, Array(1))</a:t>
            </a:r>
            <a:endParaRPr kumimoji="1" lang="en-US" altLang="zh-CN" sz="1400" dirty="0" smtClean="0"/>
          </a:p>
          <a:p>
            <a:r>
              <a:rPr kumimoji="1" lang="en-US" altLang="zh-CN" sz="1400" dirty="0"/>
              <a:t>PartitionGroup2(None, </a:t>
            </a:r>
            <a:r>
              <a:rPr kumimoji="1" lang="en-US" altLang="zh-CN" sz="1400" dirty="0" smtClean="0"/>
              <a:t>Array(2))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PartitionGroup3(</a:t>
            </a:r>
            <a:r>
              <a:rPr kumimoji="1" lang="en-US" altLang="zh-CN" sz="1400" dirty="0"/>
              <a:t>None</a:t>
            </a:r>
            <a:r>
              <a:rPr kumimoji="1" lang="en-US" altLang="zh-CN" sz="1400" dirty="0" smtClean="0"/>
              <a:t>, Array(3))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PartitionGroup4(</a:t>
            </a:r>
            <a:r>
              <a:rPr kumimoji="1" lang="en-US" altLang="zh-CN" sz="1400" dirty="0"/>
              <a:t>None</a:t>
            </a:r>
            <a:r>
              <a:rPr kumimoji="1" lang="en-US" altLang="zh-CN" sz="1400" dirty="0" smtClean="0"/>
              <a:t>, Array(4))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PartitionGroup5(</a:t>
            </a:r>
            <a:r>
              <a:rPr kumimoji="1" lang="en-US" altLang="zh-CN" sz="1400" dirty="0"/>
              <a:t>None</a:t>
            </a:r>
            <a:r>
              <a:rPr kumimoji="1" lang="en-US" altLang="zh-CN" sz="1400" dirty="0" smtClean="0"/>
              <a:t>, Array(5))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PartitionGroup6(</a:t>
            </a:r>
            <a:r>
              <a:rPr kumimoji="1" lang="en-US" altLang="zh-CN" sz="1400" dirty="0"/>
              <a:t>None</a:t>
            </a:r>
            <a:r>
              <a:rPr kumimoji="1" lang="en-US" altLang="zh-CN" sz="1400" dirty="0" smtClean="0"/>
              <a:t>, Array(6))</a:t>
            </a:r>
            <a:endParaRPr kumimoji="1" lang="zh-CN" altLang="en-US" sz="1400" dirty="0"/>
          </a:p>
          <a:p>
            <a:r>
              <a:rPr kumimoji="1" lang="en-US" altLang="zh-CN" sz="1400" dirty="0" smtClean="0"/>
              <a:t>……</a:t>
            </a:r>
            <a:endParaRPr kumimoji="1" lang="en-US" altLang="zh-CN" sz="1400" dirty="0" smtClean="0"/>
          </a:p>
          <a:p>
            <a:r>
              <a:rPr kumimoji="1" lang="en-US" altLang="zh-CN" sz="1400" dirty="0"/>
              <a:t>PartitionGroup10(None, </a:t>
            </a:r>
            <a:r>
              <a:rPr kumimoji="1" lang="en-US" altLang="zh-CN" sz="1400" dirty="0" smtClean="0"/>
              <a:t>Array(10))</a:t>
            </a:r>
            <a:endParaRPr kumimoji="1" lang="zh-CN" altLang="en-US" sz="1400" dirty="0"/>
          </a:p>
        </p:txBody>
      </p:sp>
      <p:sp>
        <p:nvSpPr>
          <p:cNvPr id="3" name="文本框 2"/>
          <p:cNvSpPr txBox="1"/>
          <p:nvPr/>
        </p:nvSpPr>
        <p:spPr>
          <a:xfrm>
            <a:off x="3590921" y="795646"/>
            <a:ext cx="5283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父亲</a:t>
            </a:r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的每一个分区都没有存储位置信息的情况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7905" y="2123051"/>
            <a:ext cx="855024" cy="34794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96659" y="2336807"/>
            <a:ext cx="534389" cy="30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1</a:t>
            </a:r>
            <a:endParaRPr kumimoji="1"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508534" y="2859322"/>
            <a:ext cx="534389" cy="30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2</a:t>
            </a:r>
            <a:endParaRPr kumimoji="1"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508533" y="3309387"/>
            <a:ext cx="534389" cy="30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3</a:t>
            </a:r>
            <a:endParaRPr kumimoji="1"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520408" y="3801460"/>
            <a:ext cx="534389" cy="30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4</a:t>
            </a:r>
            <a:endParaRPr kumimoji="1" lang="zh-CN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508532" y="4718653"/>
            <a:ext cx="534389" cy="30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99</a:t>
            </a:r>
            <a:endParaRPr kumimoji="1"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520408" y="5160587"/>
            <a:ext cx="534389" cy="30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100</a:t>
            </a:r>
            <a:endParaRPr kumimoji="1" lang="zh-CN" altLang="en-US" sz="1600" dirty="0"/>
          </a:p>
        </p:txBody>
      </p:sp>
      <p:sp>
        <p:nvSpPr>
          <p:cNvPr id="6" name="文本框 5"/>
          <p:cNvSpPr txBox="1"/>
          <p:nvPr/>
        </p:nvSpPr>
        <p:spPr>
          <a:xfrm>
            <a:off x="674904" y="4218449"/>
            <a:ext cx="225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 smtClean="0"/>
              <a:t>.</a:t>
            </a:r>
            <a:endParaRPr kumimoji="1" lang="en-US" altLang="zh-CN" sz="800" dirty="0" smtClean="0"/>
          </a:p>
          <a:p>
            <a:r>
              <a:rPr kumimoji="1" lang="en-US" altLang="zh-CN" sz="800" dirty="0" smtClean="0"/>
              <a:t>.</a:t>
            </a:r>
            <a:endParaRPr kumimoji="1" lang="en-US" altLang="zh-CN" sz="800" dirty="0" smtClean="0"/>
          </a:p>
          <a:p>
            <a:r>
              <a:rPr kumimoji="1" lang="en-US" altLang="zh-CN" sz="800" dirty="0"/>
              <a:t>.</a:t>
            </a:r>
            <a:endParaRPr kumimoji="1" lang="zh-CN" altLang="en-US" sz="800" dirty="0"/>
          </a:p>
        </p:txBody>
      </p:sp>
      <p:sp>
        <p:nvSpPr>
          <p:cNvPr id="7" name="文本框 6"/>
          <p:cNvSpPr txBox="1"/>
          <p:nvPr/>
        </p:nvSpPr>
        <p:spPr>
          <a:xfrm>
            <a:off x="289891" y="1599969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100</a:t>
            </a:r>
            <a:r>
              <a:rPr kumimoji="1" lang="zh-CN" altLang="en-US" dirty="0" smtClean="0"/>
              <a:t>分区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619967" y="2025617"/>
            <a:ext cx="1664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partsWithoutLocs</a:t>
            </a:r>
            <a:endParaRPr lang="en-US" altLang="zh-CN" sz="1400" dirty="0" smtClean="0"/>
          </a:p>
          <a:p>
            <a:r>
              <a:rPr kumimoji="1" lang="en-US" altLang="zh-CN" sz="1400" dirty="0" smtClean="0"/>
              <a:t>(1,4,5</a:t>
            </a:r>
            <a:r>
              <a:rPr kumimoji="1" lang="en-US" altLang="zh-CN" sz="1400" dirty="0" smtClean="0"/>
              <a:t>…</a:t>
            </a:r>
            <a:r>
              <a:rPr kumimoji="1" lang="en-US" altLang="zh-CN" sz="1400" dirty="0" smtClean="0"/>
              <a:t>.99)</a:t>
            </a:r>
            <a:endParaRPr kumimoji="1" lang="zh-CN" altLang="en-US" sz="1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2875103" y="3939219"/>
            <a:ext cx="137730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partsWithLocs</a:t>
            </a:r>
            <a:endParaRPr lang="en-US" altLang="zh-CN" sz="1400" dirty="0" smtClean="0"/>
          </a:p>
          <a:p>
            <a:r>
              <a:rPr kumimoji="1" lang="en-US" altLang="zh-CN" sz="1400" dirty="0" smtClean="0"/>
              <a:t>(host1, </a:t>
            </a:r>
            <a:r>
              <a:rPr kumimoji="1" lang="en-US" altLang="zh-CN" sz="1400" dirty="0"/>
              <a:t>2</a:t>
            </a:r>
            <a:r>
              <a:rPr kumimoji="1" lang="en-US" altLang="zh-CN" sz="1400" dirty="0" smtClean="0"/>
              <a:t>)</a:t>
            </a:r>
            <a:endParaRPr kumimoji="1" lang="en-US" altLang="zh-CN" sz="1400" dirty="0" smtClean="0"/>
          </a:p>
          <a:p>
            <a:r>
              <a:rPr kumimoji="1" lang="en-US" altLang="zh-CN" sz="1400" dirty="0"/>
              <a:t>(</a:t>
            </a:r>
            <a:r>
              <a:rPr kumimoji="1" lang="en-US" altLang="zh-CN" sz="1400" dirty="0" smtClean="0"/>
              <a:t>host2, </a:t>
            </a:r>
            <a:r>
              <a:rPr kumimoji="1" lang="en-US" altLang="zh-CN" sz="1400" dirty="0"/>
              <a:t>2)</a:t>
            </a:r>
            <a:endParaRPr kumimoji="1" lang="zh-CN" altLang="en-US" sz="1400" dirty="0"/>
          </a:p>
          <a:p>
            <a:r>
              <a:rPr kumimoji="1" lang="en-US" altLang="zh-CN" sz="1400" dirty="0"/>
              <a:t>(host1, </a:t>
            </a:r>
            <a:r>
              <a:rPr kumimoji="1" lang="en-US" altLang="zh-CN" sz="1400" dirty="0" smtClean="0"/>
              <a:t>3)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(host3, 6)</a:t>
            </a:r>
            <a:endParaRPr kumimoji="1" lang="zh-CN" altLang="en-US" sz="1400" dirty="0"/>
          </a:p>
          <a:p>
            <a:r>
              <a:rPr kumimoji="1" lang="en-US" altLang="zh-CN" sz="1400" dirty="0" smtClean="0"/>
              <a:t>……</a:t>
            </a:r>
            <a:endParaRPr kumimoji="1" lang="en-US" altLang="zh-CN" sz="1400" dirty="0" smtClean="0"/>
          </a:p>
          <a:p>
            <a:r>
              <a:rPr kumimoji="1" lang="en-US" altLang="zh-CN" sz="1400" dirty="0"/>
              <a:t>(</a:t>
            </a:r>
            <a:r>
              <a:rPr kumimoji="1" lang="en-US" altLang="zh-CN" sz="1400" dirty="0" smtClean="0"/>
              <a:t>host3, 100)</a:t>
            </a:r>
            <a:endParaRPr kumimoji="1" lang="zh-CN" altLang="en-US" sz="1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4739152" y="3939219"/>
            <a:ext cx="342112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Setup </a:t>
            </a:r>
            <a:r>
              <a:rPr kumimoji="1" lang="en-US" altLang="zh-CN" sz="1400" dirty="0" err="1" smtClean="0"/>
              <a:t>partitionGroup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PartitionGroup1(host1, Array(2))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PartitionGroup2(host2, Array(3))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PartitionGroup3(host3, Array(6))</a:t>
            </a:r>
            <a:endParaRPr kumimoji="1" lang="en-US" altLang="zh-CN" sz="1400" dirty="0" smtClean="0"/>
          </a:p>
          <a:p>
            <a:r>
              <a:rPr kumimoji="1" lang="en-US" altLang="zh-CN" sz="1400" dirty="0"/>
              <a:t>PartitionGroup4(host1, </a:t>
            </a:r>
            <a:r>
              <a:rPr kumimoji="1" lang="en-US" altLang="zh-CN" sz="1400" dirty="0" smtClean="0"/>
              <a:t>Array(8, 10))</a:t>
            </a:r>
            <a:endParaRPr kumimoji="1" lang="zh-CN" altLang="en-US" sz="1400" dirty="0"/>
          </a:p>
          <a:p>
            <a:r>
              <a:rPr kumimoji="1" lang="en-US" altLang="zh-CN" sz="1400" dirty="0" smtClean="0"/>
              <a:t>……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PartitionGroup10(host3</a:t>
            </a:r>
            <a:r>
              <a:rPr kumimoji="1" lang="en-US" altLang="zh-CN" sz="1400" smtClean="0"/>
              <a:t>, Array(1, 100</a:t>
            </a:r>
            <a:r>
              <a:rPr kumimoji="1" lang="en-US" altLang="zh-CN" sz="1400" dirty="0" smtClean="0"/>
              <a:t>))</a:t>
            </a:r>
            <a:endParaRPr kumimoji="1" lang="zh-CN" altLang="en-US" sz="1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8208933" y="1599969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为分区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选择进入哪个分区</a:t>
            </a:r>
            <a:endParaRPr kumimoji="1" lang="en-US" altLang="zh-CN" dirty="0" smtClean="0"/>
          </a:p>
        </p:txBody>
      </p:sp>
      <p:cxnSp>
        <p:nvCxnSpPr>
          <p:cNvPr id="20" name="直线箭头连接符 19"/>
          <p:cNvCxnSpPr>
            <a:stCxn id="4" idx="3"/>
            <a:endCxn id="8" idx="1"/>
          </p:cNvCxnSpPr>
          <p:nvPr/>
        </p:nvCxnSpPr>
        <p:spPr>
          <a:xfrm flipV="1">
            <a:off x="1232929" y="2287227"/>
            <a:ext cx="1387038" cy="1575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767215" y="2517568"/>
            <a:ext cx="292419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根据</a:t>
            </a:r>
            <a:r>
              <a:rPr kumimoji="1" lang="en-US" altLang="zh-CN" sz="1400" dirty="0" smtClean="0"/>
              <a:t>3</a:t>
            </a:r>
            <a:r>
              <a:rPr kumimoji="1" lang="zh-CN" altLang="en-US" sz="1400" dirty="0" smtClean="0"/>
              <a:t>分区的位置信息获取</a:t>
            </a:r>
            <a:r>
              <a:rPr kumimoji="1" lang="en-US" altLang="zh-CN" sz="1400" dirty="0" smtClean="0"/>
              <a:t>3</a:t>
            </a:r>
            <a:r>
              <a:rPr kumimoji="1" lang="zh-CN" altLang="en-US" sz="1400" dirty="0" smtClean="0"/>
              <a:t>的</a:t>
            </a:r>
            <a:endParaRPr kumimoji="1" lang="en-US" altLang="zh-CN" sz="1400" dirty="0" smtClean="0"/>
          </a:p>
          <a:p>
            <a:r>
              <a:rPr kumimoji="1" lang="en-US" altLang="zh-CN" sz="1400" dirty="0" err="1" smtClean="0"/>
              <a:t>partitiongroup</a:t>
            </a:r>
            <a:r>
              <a:rPr kumimoji="1" lang="zh-CN" altLang="en-US" sz="1400" dirty="0" smtClean="0"/>
              <a:t>为：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PartitionGroup1(host1</a:t>
            </a:r>
            <a:r>
              <a:rPr kumimoji="1" lang="en-US" altLang="zh-CN" sz="1400" dirty="0"/>
              <a:t>, </a:t>
            </a:r>
            <a:r>
              <a:rPr kumimoji="1" lang="en-US" altLang="zh-CN" sz="1400" dirty="0" smtClean="0"/>
              <a:t>Array(2))</a:t>
            </a:r>
            <a:endParaRPr kumimoji="1" lang="en-US" altLang="zh-CN" sz="1400" dirty="0"/>
          </a:p>
        </p:txBody>
      </p:sp>
      <p:sp>
        <p:nvSpPr>
          <p:cNvPr id="25" name="文本框 24"/>
          <p:cNvSpPr txBox="1"/>
          <p:nvPr/>
        </p:nvSpPr>
        <p:spPr>
          <a:xfrm>
            <a:off x="8813821" y="2517566"/>
            <a:ext cx="337143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随机获取两个</a:t>
            </a:r>
            <a:r>
              <a:rPr kumimoji="1" lang="en-US" altLang="zh-CN" sz="1400" dirty="0" err="1" smtClean="0"/>
              <a:t>partitionGroup</a:t>
            </a:r>
            <a:endParaRPr kumimoji="1" lang="en-US" altLang="zh-CN" sz="1400" dirty="0" smtClean="0"/>
          </a:p>
          <a:p>
            <a:r>
              <a:rPr kumimoji="1" lang="zh-CN" altLang="en-US" sz="1400" dirty="0" smtClean="0"/>
              <a:t>假设为：</a:t>
            </a:r>
            <a:endParaRPr kumimoji="1" lang="en-US" altLang="zh-CN" sz="1400" dirty="0" smtClean="0"/>
          </a:p>
          <a:p>
            <a:r>
              <a:rPr kumimoji="1" lang="en-US" altLang="zh-CN" sz="1400" dirty="0"/>
              <a:t>PartitionGroup2(host2, </a:t>
            </a:r>
            <a:r>
              <a:rPr kumimoji="1" lang="en-US" altLang="zh-CN" sz="1400" dirty="0" smtClean="0"/>
              <a:t>Array(4))</a:t>
            </a:r>
            <a:endParaRPr kumimoji="1" lang="zh-CN" altLang="en-US" sz="1400" dirty="0"/>
          </a:p>
          <a:p>
            <a:r>
              <a:rPr kumimoji="1" lang="zh-CN" altLang="en-US" sz="1400" dirty="0" smtClean="0"/>
              <a:t>和</a:t>
            </a:r>
            <a:endParaRPr kumimoji="1" lang="en-US" altLang="zh-CN" sz="1400" dirty="0" smtClean="0"/>
          </a:p>
          <a:p>
            <a:r>
              <a:rPr kumimoji="1" lang="en-US" altLang="zh-CN" sz="1400" dirty="0"/>
              <a:t>PartitionGroup10(host3, </a:t>
            </a:r>
            <a:r>
              <a:rPr kumimoji="1" lang="en-US" altLang="zh-CN" sz="1400" dirty="0" smtClean="0"/>
              <a:t>Array(1,100))</a:t>
            </a:r>
            <a:endParaRPr kumimoji="1" lang="zh-CN" altLang="en-US" sz="1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9263957" y="4167133"/>
            <a:ext cx="268054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比较</a:t>
            </a:r>
            <a:r>
              <a:rPr kumimoji="1" lang="en-US" altLang="zh-CN" sz="1400" dirty="0" smtClean="0"/>
              <a:t>pg2</a:t>
            </a:r>
            <a:r>
              <a:rPr kumimoji="1" lang="zh-CN" altLang="en-US" sz="1400" dirty="0" smtClean="0"/>
              <a:t>和</a:t>
            </a:r>
            <a:r>
              <a:rPr kumimoji="1" lang="en-US" altLang="zh-CN" sz="1400" dirty="0" smtClean="0"/>
              <a:t>pg10</a:t>
            </a:r>
            <a:r>
              <a:rPr kumimoji="1" lang="zh-CN" altLang="en-US" sz="1400" dirty="0" smtClean="0"/>
              <a:t>中的</a:t>
            </a:r>
            <a:r>
              <a:rPr kumimoji="1" lang="en-US" altLang="zh-CN" sz="1400" dirty="0" smtClean="0"/>
              <a:t>partition</a:t>
            </a:r>
            <a:endParaRPr kumimoji="1" lang="en-US" altLang="zh-CN" sz="1400" dirty="0" smtClean="0"/>
          </a:p>
          <a:p>
            <a:r>
              <a:rPr kumimoji="1" lang="zh-CN" altLang="en-US" sz="1400" dirty="0" smtClean="0"/>
              <a:t>数量哪个少取哪个，假设</a:t>
            </a:r>
            <a:r>
              <a:rPr kumimoji="1" lang="en-US" altLang="zh-CN" sz="1400" dirty="0" smtClean="0"/>
              <a:t>pg2</a:t>
            </a:r>
            <a:r>
              <a:rPr kumimoji="1" lang="zh-CN" altLang="en-US" sz="1400" dirty="0" smtClean="0"/>
              <a:t>少</a:t>
            </a:r>
            <a:endParaRPr kumimoji="1" lang="en-US" altLang="zh-CN" sz="1400" dirty="0" smtClean="0"/>
          </a:p>
          <a:p>
            <a:r>
              <a:rPr kumimoji="1" lang="zh-CN" altLang="en-US" sz="1400" dirty="0" smtClean="0"/>
              <a:t>我们取</a:t>
            </a:r>
            <a:r>
              <a:rPr kumimoji="1" lang="en-US" altLang="zh-CN" sz="1400" dirty="0" smtClean="0"/>
              <a:t>pg2</a:t>
            </a:r>
            <a:endParaRPr kumimoji="1" lang="zh-CN" altLang="en-US" sz="1400" dirty="0"/>
          </a:p>
        </p:txBody>
      </p:sp>
      <p:cxnSp>
        <p:nvCxnSpPr>
          <p:cNvPr id="28" name="直线箭头连接符 27"/>
          <p:cNvCxnSpPr>
            <a:stCxn id="18" idx="2"/>
            <a:endCxn id="24" idx="0"/>
          </p:cNvCxnSpPr>
          <p:nvPr/>
        </p:nvCxnSpPr>
        <p:spPr>
          <a:xfrm flipH="1">
            <a:off x="7229314" y="1969301"/>
            <a:ext cx="2405651" cy="548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>
            <a:stCxn id="18" idx="2"/>
            <a:endCxn id="25" idx="0"/>
          </p:cNvCxnSpPr>
          <p:nvPr/>
        </p:nvCxnSpPr>
        <p:spPr>
          <a:xfrm>
            <a:off x="9634965" y="1969301"/>
            <a:ext cx="864574" cy="548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stCxn id="25" idx="2"/>
            <a:endCxn id="26" idx="0"/>
          </p:cNvCxnSpPr>
          <p:nvPr/>
        </p:nvCxnSpPr>
        <p:spPr>
          <a:xfrm>
            <a:off x="10499539" y="3687117"/>
            <a:ext cx="104689" cy="480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7387362" y="5493531"/>
            <a:ext cx="47371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pg1</a:t>
            </a:r>
            <a:r>
              <a:rPr kumimoji="1" lang="zh-CN" altLang="en-US" sz="1400" dirty="0" smtClean="0"/>
              <a:t>和</a:t>
            </a:r>
            <a:r>
              <a:rPr kumimoji="1" lang="en-US" altLang="zh-CN" sz="1400" dirty="0" smtClean="0"/>
              <a:t>pg2</a:t>
            </a:r>
            <a:r>
              <a:rPr kumimoji="1" lang="zh-CN" altLang="en-US" sz="1400" dirty="0" smtClean="0"/>
              <a:t>按照如下规则比较</a:t>
            </a:r>
            <a:r>
              <a:rPr kumimoji="1" lang="en-US" altLang="zh-CN" sz="1400" dirty="0" err="1" smtClean="0"/>
              <a:t>parititon</a:t>
            </a:r>
            <a:r>
              <a:rPr kumimoji="1" lang="zh-CN" altLang="en-US" sz="1400" dirty="0" smtClean="0"/>
              <a:t>的数量：</a:t>
            </a:r>
            <a:endParaRPr kumimoji="1" lang="en-US" altLang="zh-CN" sz="1400" dirty="0" smtClean="0"/>
          </a:p>
          <a:p>
            <a:r>
              <a:rPr kumimoji="1" lang="zh-CN" altLang="en-US" sz="1400" dirty="0" smtClean="0"/>
              <a:t>如果</a:t>
            </a:r>
            <a:r>
              <a:rPr kumimoji="1" lang="en-US" altLang="zh-CN" sz="1400" dirty="0" smtClean="0"/>
              <a:t>pg2.partitions + 0.1 * 100 &lt;= pg1.partitions</a:t>
            </a:r>
            <a:r>
              <a:rPr kumimoji="1" lang="zh-CN" altLang="en-US" sz="1400" dirty="0" smtClean="0"/>
              <a:t>，</a:t>
            </a:r>
            <a:endParaRPr kumimoji="1" lang="en-US" altLang="zh-CN" sz="1400" dirty="0" smtClean="0"/>
          </a:p>
          <a:p>
            <a:r>
              <a:rPr kumimoji="1" lang="zh-CN" altLang="en-US" sz="1400" dirty="0" smtClean="0"/>
              <a:t>表明分区数据平衡比数据本地性重要，所以取</a:t>
            </a:r>
            <a:r>
              <a:rPr kumimoji="1" lang="en-US" altLang="zh-CN" sz="1400" dirty="0" smtClean="0"/>
              <a:t>pg2</a:t>
            </a:r>
            <a:endParaRPr kumimoji="1" lang="en-US" altLang="zh-CN" sz="1400" dirty="0" smtClean="0"/>
          </a:p>
          <a:p>
            <a:r>
              <a:rPr kumimoji="1" lang="zh-CN" altLang="en-US" sz="1400" dirty="0" smtClean="0"/>
              <a:t>否则表明数据本地性比分区数据平衡性重要，所以取</a:t>
            </a:r>
            <a:r>
              <a:rPr kumimoji="1" lang="en-US" altLang="zh-CN" sz="1400" dirty="0" smtClean="0"/>
              <a:t>pg1</a:t>
            </a:r>
            <a:endParaRPr kumimoji="1" lang="zh-CN" altLang="en-US" sz="1400" dirty="0"/>
          </a:p>
        </p:txBody>
      </p:sp>
      <p:cxnSp>
        <p:nvCxnSpPr>
          <p:cNvPr id="39" name="直线箭头连接符 38"/>
          <p:cNvCxnSpPr>
            <a:stCxn id="24" idx="2"/>
            <a:endCxn id="35" idx="0"/>
          </p:cNvCxnSpPr>
          <p:nvPr/>
        </p:nvCxnSpPr>
        <p:spPr>
          <a:xfrm>
            <a:off x="7229314" y="3256232"/>
            <a:ext cx="2526645" cy="2237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>
            <a:stCxn id="26" idx="2"/>
            <a:endCxn id="35" idx="0"/>
          </p:cNvCxnSpPr>
          <p:nvPr/>
        </p:nvCxnSpPr>
        <p:spPr>
          <a:xfrm flipH="1">
            <a:off x="9755959" y="4905797"/>
            <a:ext cx="848269" cy="587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stCxn id="16" idx="3"/>
            <a:endCxn id="17" idx="1"/>
          </p:cNvCxnSpPr>
          <p:nvPr/>
        </p:nvCxnSpPr>
        <p:spPr>
          <a:xfrm>
            <a:off x="4252403" y="4739438"/>
            <a:ext cx="486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>
            <a:stCxn id="16" idx="0"/>
            <a:endCxn id="24" idx="1"/>
          </p:cNvCxnSpPr>
          <p:nvPr/>
        </p:nvCxnSpPr>
        <p:spPr>
          <a:xfrm flipV="1">
            <a:off x="3563753" y="2886900"/>
            <a:ext cx="2203462" cy="105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/>
          <p:cNvCxnSpPr>
            <a:stCxn id="17" idx="0"/>
            <a:endCxn id="24" idx="1"/>
          </p:cNvCxnSpPr>
          <p:nvPr/>
        </p:nvCxnSpPr>
        <p:spPr>
          <a:xfrm flipH="1" flipV="1">
            <a:off x="5767215" y="2886900"/>
            <a:ext cx="682502" cy="105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3859481" y="866899"/>
            <a:ext cx="381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目标： 将</a:t>
            </a:r>
            <a:r>
              <a:rPr kumimoji="1" lang="en-US" altLang="zh-CN" dirty="0" smtClean="0"/>
              <a:t>100</a:t>
            </a:r>
            <a:r>
              <a:rPr kumimoji="1" lang="zh-CN" altLang="en-US" dirty="0" smtClean="0"/>
              <a:t>分区的</a:t>
            </a:r>
            <a:r>
              <a:rPr kumimoji="1" lang="en-US" altLang="zh-CN" dirty="0" err="1" smtClean="0"/>
              <a:t>rdd</a:t>
            </a:r>
            <a:r>
              <a:rPr kumimoji="1" lang="zh-CN" altLang="en-US" dirty="0" smtClean="0"/>
              <a:t>降为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分区</a:t>
            </a:r>
            <a:endParaRPr kumimoji="1"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344327" y="211240"/>
            <a:ext cx="4987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RDD Partition </a:t>
            </a:r>
            <a:r>
              <a:rPr kumimoji="1" lang="zh-CN" altLang="en-US" sz="2400" dirty="0" smtClean="0"/>
              <a:t>选择</a:t>
            </a:r>
            <a:r>
              <a:rPr kumimoji="1" lang="en-US" altLang="zh-CN" sz="2400" dirty="0" err="1" smtClean="0"/>
              <a:t>PartitionGroup</a:t>
            </a:r>
            <a:endParaRPr kumimoji="1" lang="zh-CN" altLang="en-US" sz="2400" dirty="0"/>
          </a:p>
        </p:txBody>
      </p:sp>
      <p:sp>
        <p:nvSpPr>
          <p:cNvPr id="31" name="文本框 30"/>
          <p:cNvSpPr txBox="1"/>
          <p:nvPr/>
        </p:nvSpPr>
        <p:spPr>
          <a:xfrm>
            <a:off x="1251760" y="5602522"/>
            <a:ext cx="196399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(2, </a:t>
            </a:r>
            <a:r>
              <a:rPr kumimoji="1" lang="en-US" altLang="zh-CN" sz="1400" dirty="0" err="1" smtClean="0"/>
              <a:t>seq</a:t>
            </a:r>
            <a:r>
              <a:rPr kumimoji="1" lang="en-US" altLang="zh-CN" sz="1400" dirty="0" smtClean="0"/>
              <a:t>(host1, host2))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(3, </a:t>
            </a:r>
            <a:r>
              <a:rPr kumimoji="1" lang="en-US" altLang="zh-CN" sz="1400" dirty="0" err="1" smtClean="0"/>
              <a:t>seq</a:t>
            </a:r>
            <a:r>
              <a:rPr kumimoji="1" lang="en-US" altLang="zh-CN" sz="1400" dirty="0" smtClean="0"/>
              <a:t>(host1))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(6, </a:t>
            </a:r>
            <a:r>
              <a:rPr kumimoji="1" lang="en-US" altLang="zh-CN" sz="1400" dirty="0" err="1" smtClean="0"/>
              <a:t>seq</a:t>
            </a:r>
            <a:r>
              <a:rPr kumimoji="1" lang="en-US" altLang="zh-CN" sz="1400" dirty="0" smtClean="0"/>
              <a:t>(host3))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……</a:t>
            </a:r>
            <a:r>
              <a:rPr kumimoji="1" lang="en-US" altLang="zh-CN" sz="1400" dirty="0" smtClean="0"/>
              <a:t>.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(100, </a:t>
            </a:r>
            <a:r>
              <a:rPr kumimoji="1" lang="en-US" altLang="zh-CN" sz="1400" dirty="0" err="1" smtClean="0"/>
              <a:t>seq</a:t>
            </a:r>
            <a:r>
              <a:rPr kumimoji="1" lang="en-US" altLang="zh-CN" sz="1400" dirty="0" smtClean="0"/>
              <a:t>(host3))</a:t>
            </a:r>
            <a:endParaRPr kumimoji="1" lang="zh-CN" altLang="en-US" sz="1400" dirty="0"/>
          </a:p>
        </p:txBody>
      </p:sp>
      <p:cxnSp>
        <p:nvCxnSpPr>
          <p:cNvPr id="40" name="直线箭头连接符 39"/>
          <p:cNvCxnSpPr>
            <a:stCxn id="4" idx="3"/>
            <a:endCxn id="31" idx="0"/>
          </p:cNvCxnSpPr>
          <p:nvPr/>
        </p:nvCxnSpPr>
        <p:spPr>
          <a:xfrm>
            <a:off x="1232929" y="3862787"/>
            <a:ext cx="1000831" cy="1739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>
            <a:stCxn id="31" idx="0"/>
            <a:endCxn id="16" idx="1"/>
          </p:cNvCxnSpPr>
          <p:nvPr/>
        </p:nvCxnSpPr>
        <p:spPr>
          <a:xfrm flipV="1">
            <a:off x="2233760" y="4739438"/>
            <a:ext cx="641343" cy="863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3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8768" y="154379"/>
            <a:ext cx="4544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RDD</a:t>
            </a:r>
            <a:r>
              <a:rPr kumimoji="1" lang="zh-CN" altLang="en-US" sz="2400" dirty="0" smtClean="0"/>
              <a:t>基本操作 </a:t>
            </a:r>
            <a:r>
              <a:rPr kumimoji="1" lang="en-US" altLang="zh-CN" sz="2400" dirty="0" smtClean="0"/>
              <a:t>–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transformation</a:t>
            </a:r>
            <a:endParaRPr kumimoji="1"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3930733" y="1068779"/>
            <a:ext cx="774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/>
              <a:t>map</a:t>
            </a:r>
            <a:endParaRPr kumimoji="1"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3930733" y="1923803"/>
            <a:ext cx="1162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err="1" smtClean="0"/>
              <a:t>flatMap</a:t>
            </a:r>
            <a:endParaRPr kumimoji="1"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3964396" y="277882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/>
              <a:t>filter</a:t>
            </a:r>
            <a:endParaRPr kumimoji="1" lang="zh-CN" altLang="en-US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3964396" y="3633851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mapPartition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964396" y="4371811"/>
            <a:ext cx="272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mapPartitionWithIndex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964396" y="5128455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glom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52934" y="1179606"/>
            <a:ext cx="788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MapPartitionsRDD</a:t>
            </a:r>
            <a:r>
              <a:rPr kumimoji="1" lang="zh-CN" altLang="en-US" dirty="0"/>
              <a:t>：将自定义的函数应用到父亲</a:t>
            </a:r>
            <a:r>
              <a:rPr kumimoji="1" lang="en-US" altLang="zh-CN" dirty="0" err="1"/>
              <a:t>rdd</a:t>
            </a:r>
            <a:r>
              <a:rPr kumimoji="1" lang="zh-CN" altLang="en-US" dirty="0"/>
              <a:t>每一个</a:t>
            </a:r>
            <a:r>
              <a:rPr kumimoji="1" lang="zh-CN" altLang="en-US" dirty="0" smtClean="0"/>
              <a:t>分区输出</a:t>
            </a:r>
            <a:r>
              <a:rPr kumimoji="1" lang="zh-CN" altLang="en-US" dirty="0"/>
              <a:t>数据</a:t>
            </a:r>
            <a:r>
              <a:rPr kumimoji="1" lang="zh-CN" altLang="en-US" dirty="0" smtClean="0"/>
              <a:t>中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244532" y="2370853"/>
            <a:ext cx="5142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1:</a:t>
            </a:r>
            <a:r>
              <a:rPr lang="zh-CN" altLang="en-US" dirty="0" smtClean="0"/>
              <a:t> </a:t>
            </a:r>
            <a:r>
              <a:rPr lang="zh-CN" altLang="zh-CN" dirty="0" smtClean="0"/>
              <a:t>有</a:t>
            </a:r>
            <a:r>
              <a:rPr lang="zh-CN" altLang="zh-CN" dirty="0"/>
              <a:t>且只有一个窄依赖，即只依赖一个父亲</a:t>
            </a:r>
            <a:r>
              <a:rPr lang="en-US" altLang="zh-CN" dirty="0"/>
              <a:t>RDD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244532" y="2954357"/>
            <a:ext cx="5142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2:</a:t>
            </a:r>
            <a:r>
              <a:rPr lang="zh-CN" altLang="en-US" dirty="0" smtClean="0"/>
              <a:t> </a:t>
            </a:r>
            <a:r>
              <a:rPr lang="zh-CN" altLang="zh-CN" dirty="0" smtClean="0"/>
              <a:t>分区器</a:t>
            </a:r>
            <a:r>
              <a:rPr lang="zh-CN" altLang="zh-CN" dirty="0"/>
              <a:t>，可以选择是否保留父亲</a:t>
            </a:r>
            <a:r>
              <a:rPr lang="en-US" altLang="zh-CN" dirty="0"/>
              <a:t>RDD</a:t>
            </a:r>
            <a:r>
              <a:rPr lang="zh-CN" altLang="zh-CN" dirty="0"/>
              <a:t>的分区器 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244532" y="4669997"/>
            <a:ext cx="5732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5:</a:t>
            </a:r>
            <a:r>
              <a:rPr lang="zh-CN" altLang="en-US" dirty="0" smtClean="0"/>
              <a:t> </a:t>
            </a:r>
            <a:r>
              <a:rPr lang="zh-CN" altLang="zh-CN" dirty="0" smtClean="0"/>
              <a:t>父亲</a:t>
            </a:r>
            <a:r>
              <a:rPr lang="en-US" altLang="zh-CN" dirty="0"/>
              <a:t>RDD</a:t>
            </a:r>
            <a:r>
              <a:rPr lang="zh-CN" altLang="zh-CN" dirty="0"/>
              <a:t>分区数据在哪里就在那里执行第</a:t>
            </a:r>
            <a:r>
              <a:rPr lang="en-US" altLang="zh-CN" dirty="0"/>
              <a:t>4</a:t>
            </a:r>
            <a:r>
              <a:rPr lang="zh-CN" altLang="zh-CN" dirty="0"/>
              <a:t>步的计算 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244532" y="3537861"/>
            <a:ext cx="4681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3:</a:t>
            </a:r>
            <a:r>
              <a:rPr lang="zh-CN" altLang="en-US" dirty="0" smtClean="0"/>
              <a:t> </a:t>
            </a:r>
            <a:r>
              <a:rPr lang="zh-CN" altLang="zh-CN" dirty="0" smtClean="0"/>
              <a:t>计算</a:t>
            </a:r>
            <a:r>
              <a:rPr lang="zh-CN" altLang="zh-CN" dirty="0"/>
              <a:t>分区列表，继承父亲</a:t>
            </a:r>
            <a:r>
              <a:rPr lang="en-US" altLang="zh-CN" dirty="0"/>
              <a:t>RDD</a:t>
            </a:r>
            <a:r>
              <a:rPr lang="zh-CN" altLang="zh-CN" dirty="0"/>
              <a:t>的分区列表 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244532" y="4121365"/>
            <a:ext cx="6066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4:</a:t>
            </a:r>
            <a:r>
              <a:rPr lang="zh-CN" altLang="en-US" dirty="0" smtClean="0"/>
              <a:t> </a:t>
            </a:r>
            <a:r>
              <a:rPr lang="zh-CN" altLang="zh-CN" dirty="0" smtClean="0"/>
              <a:t>将</a:t>
            </a:r>
            <a:r>
              <a:rPr lang="zh-CN" altLang="zh-CN" dirty="0"/>
              <a:t>用户定义的函数应用到父亲</a:t>
            </a:r>
            <a:r>
              <a:rPr lang="en-US" altLang="zh-CN" dirty="0"/>
              <a:t>RDD</a:t>
            </a:r>
            <a:r>
              <a:rPr lang="zh-CN" altLang="zh-CN" dirty="0"/>
              <a:t>的每一个分区数据中 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88768" y="154379"/>
            <a:ext cx="2061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RDD</a:t>
            </a:r>
            <a:r>
              <a:rPr kumimoji="1" lang="zh-CN" altLang="en-US" sz="2400" dirty="0" smtClean="0"/>
              <a:t>基本操作</a:t>
            </a:r>
            <a:endParaRPr kumimoji="1" lang="zh-CN" altLang="en-US" sz="2400" dirty="0"/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333" y="3810709"/>
            <a:ext cx="815852" cy="1043957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3710" y="5207486"/>
            <a:ext cx="815852" cy="1043957"/>
          </a:xfrm>
          <a:prstGeom prst="rect">
            <a:avLst/>
          </a:prstGeom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1608" y="3810708"/>
            <a:ext cx="815852" cy="1043957"/>
          </a:xfrm>
          <a:prstGeom prst="rect">
            <a:avLst/>
          </a:prstGeom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1608" y="5207486"/>
            <a:ext cx="815852" cy="1043957"/>
          </a:xfrm>
          <a:prstGeom prst="rect">
            <a:avLst/>
          </a:prstGeom>
        </p:spPr>
      </p:pic>
      <p:sp>
        <p:nvSpPr>
          <p:cNvPr id="59" name="矩形 58"/>
          <p:cNvSpPr/>
          <p:nvPr/>
        </p:nvSpPr>
        <p:spPr>
          <a:xfrm>
            <a:off x="388912" y="3751987"/>
            <a:ext cx="1136124" cy="31825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h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ello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world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787594" y="3751984"/>
            <a:ext cx="936415" cy="4426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>
                <a:solidFill>
                  <a:schemeClr val="tx1"/>
                </a:solidFill>
              </a:rPr>
              <a:t>w</a:t>
            </a:r>
            <a:r>
              <a:rPr kumimoji="1" lang="en-US" altLang="zh-CN" sz="1400" smtClean="0">
                <a:solidFill>
                  <a:schemeClr val="tx1"/>
                </a:solidFill>
              </a:rPr>
              <a:t>ord count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22586" y="5089794"/>
            <a:ext cx="1317750" cy="4136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c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ount word as example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787596" y="5084817"/>
            <a:ext cx="896950" cy="62367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h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ello word count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84112" y="3810707"/>
            <a:ext cx="815852" cy="1043957"/>
          </a:xfrm>
          <a:prstGeom prst="rect">
            <a:avLst/>
          </a:prstGeom>
        </p:spPr>
      </p:pic>
      <p:pic>
        <p:nvPicPr>
          <p:cNvPr id="64" name="图片 6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3489" y="5207484"/>
            <a:ext cx="815852" cy="1043957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51387" y="3810706"/>
            <a:ext cx="815852" cy="1043957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51387" y="5207484"/>
            <a:ext cx="815852" cy="1043957"/>
          </a:xfrm>
          <a:prstGeom prst="rect">
            <a:avLst/>
          </a:prstGeom>
        </p:spPr>
      </p:pic>
      <p:sp>
        <p:nvSpPr>
          <p:cNvPr id="67" name="矩形 66"/>
          <p:cNvSpPr/>
          <p:nvPr/>
        </p:nvSpPr>
        <p:spPr>
          <a:xfrm>
            <a:off x="3518691" y="3751985"/>
            <a:ext cx="709354" cy="36938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h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ello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 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world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4918677" y="3751985"/>
            <a:ext cx="736833" cy="442659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>
                <a:solidFill>
                  <a:schemeClr val="tx1"/>
                </a:solidFill>
              </a:rPr>
              <a:t>w</a:t>
            </a:r>
            <a:r>
              <a:rPr kumimoji="1" lang="en-US" altLang="zh-CN" sz="1400" smtClean="0">
                <a:solidFill>
                  <a:schemeClr val="tx1"/>
                </a:solidFill>
              </a:rPr>
              <a:t>ord </a:t>
            </a:r>
            <a:endParaRPr kumimoji="1" lang="en-US" altLang="zh-CN" sz="140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count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500397" y="4722865"/>
            <a:ext cx="976852" cy="811623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c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ount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>
                <a:solidFill>
                  <a:schemeClr val="tx1"/>
                </a:solidFill>
              </a:rPr>
              <a:t>w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ord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>
                <a:solidFill>
                  <a:schemeClr val="tx1"/>
                </a:solidFill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s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example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028323" y="5118026"/>
            <a:ext cx="731508" cy="590466"/>
          </a:xfrm>
          <a:prstGeom prst="rect">
            <a:avLst/>
          </a:prstGeom>
          <a:solidFill>
            <a:schemeClr val="accent6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h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ello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>
                <a:solidFill>
                  <a:schemeClr val="tx1"/>
                </a:solidFill>
              </a:rPr>
              <a:t>w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ord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count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右箭头 70"/>
          <p:cNvSpPr/>
          <p:nvPr/>
        </p:nvSpPr>
        <p:spPr>
          <a:xfrm>
            <a:off x="2910580" y="4759323"/>
            <a:ext cx="461474" cy="4846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309016" y="5668129"/>
            <a:ext cx="1230863" cy="46157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h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ello word count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485045" y="5592461"/>
            <a:ext cx="689855" cy="658979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h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ello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word</a:t>
            </a:r>
            <a:endParaRPr kumimoji="1" lang="en-US" altLang="zh-CN" sz="1400" dirty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count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62287" y="3614792"/>
            <a:ext cx="2573559" cy="2695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文本框 74"/>
          <p:cNvSpPr txBox="1"/>
          <p:nvPr/>
        </p:nvSpPr>
        <p:spPr>
          <a:xfrm>
            <a:off x="415364" y="3085278"/>
            <a:ext cx="230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C00000"/>
                </a:solidFill>
              </a:rPr>
              <a:t>HadoopRDD</a:t>
            </a:r>
            <a:r>
              <a:rPr lang="en-US" altLang="zh-CN" b="1" dirty="0" smtClean="0">
                <a:solidFill>
                  <a:srgbClr val="C00000"/>
                </a:solidFill>
              </a:rPr>
              <a:t>[String]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438409" y="3609099"/>
            <a:ext cx="2425229" cy="26423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文本框 76"/>
          <p:cNvSpPr txBox="1"/>
          <p:nvPr/>
        </p:nvSpPr>
        <p:spPr>
          <a:xfrm>
            <a:off x="3206860" y="3072092"/>
            <a:ext cx="2904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C00000"/>
                </a:solidFill>
              </a:rPr>
              <a:t>MapPartitionsRDD</a:t>
            </a:r>
            <a:r>
              <a:rPr lang="en-US" altLang="zh-CN" b="1" dirty="0" smtClean="0">
                <a:solidFill>
                  <a:srgbClr val="C00000"/>
                </a:solidFill>
              </a:rPr>
              <a:t>[String</a:t>
            </a:r>
            <a:r>
              <a:rPr lang="en-US" altLang="zh-CN" b="1" dirty="0">
                <a:solidFill>
                  <a:srgbClr val="C00000"/>
                </a:solidFill>
              </a:rPr>
              <a:t>]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70070" y="2574036"/>
            <a:ext cx="2807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flatMap</a:t>
            </a:r>
            <a:r>
              <a:rPr kumimoji="1" lang="en-US" altLang="zh-CN" dirty="0" smtClean="0"/>
              <a:t>(x =&gt; </a:t>
            </a:r>
            <a:r>
              <a:rPr kumimoji="1" lang="en-US" altLang="zh-CN" dirty="0" err="1" smtClean="0"/>
              <a:t>x.split</a:t>
            </a:r>
            <a:r>
              <a:rPr kumimoji="1" lang="en-US" altLang="zh-CN" dirty="0" smtClean="0"/>
              <a:t>(“ ”))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8768" y="154379"/>
            <a:ext cx="3482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RDD</a:t>
            </a:r>
            <a:r>
              <a:rPr kumimoji="1" lang="zh-CN" altLang="en-US" sz="2400" dirty="0" smtClean="0"/>
              <a:t>基本操作</a:t>
            </a:r>
            <a:r>
              <a:rPr kumimoji="1" lang="en-US" altLang="zh-CN" sz="2400" dirty="0" smtClean="0"/>
              <a:t> </a:t>
            </a:r>
            <a:r>
              <a:rPr kumimoji="1" lang="en-US" altLang="zh-CN" sz="2400" dirty="0" smtClean="0"/>
              <a:t>–</a:t>
            </a:r>
            <a:r>
              <a:rPr kumimoji="1" lang="en-US" altLang="zh-CN" sz="2400" dirty="0" smtClean="0"/>
              <a:t> </a:t>
            </a:r>
            <a:r>
              <a:rPr kumimoji="1" lang="zh-CN" altLang="en-US" sz="2400" dirty="0" smtClean="0"/>
              <a:t>采样</a:t>
            </a:r>
            <a:r>
              <a:rPr kumimoji="1" lang="en-US" altLang="zh-CN" sz="2400" dirty="0" err="1" smtClean="0"/>
              <a:t>api</a:t>
            </a:r>
            <a:endParaRPr kumimoji="1"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691317" y="1472540"/>
            <a:ext cx="2350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/>
              <a:t>sample(false, 0.1)</a:t>
            </a:r>
            <a:endParaRPr kumimoji="1"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3893277" y="1441762"/>
            <a:ext cx="27222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err="1" smtClean="0"/>
              <a:t>takeSample</a:t>
            </a:r>
            <a:r>
              <a:rPr kumimoji="1" lang="en-US" altLang="zh-CN" sz="2000" dirty="0" smtClean="0"/>
              <a:t>(false, 5)</a:t>
            </a:r>
            <a:endParaRPr kumimoji="1" lang="zh-CN" altLang="en-US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7825838" y="1472540"/>
            <a:ext cx="3669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randomSplit</a:t>
            </a:r>
            <a:r>
              <a:rPr lang="en-US" altLang="zh-CN" dirty="0" smtClean="0"/>
              <a:t>(Array(0.2, 0.4, 0.4))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93805" y="2411742"/>
            <a:ext cx="1171575" cy="2814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22393" y="2711780"/>
            <a:ext cx="929933" cy="442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1,2,4,5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22393" y="3304711"/>
            <a:ext cx="929933" cy="442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3,2,4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22393" y="3897642"/>
            <a:ext cx="929933" cy="442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3,3,8,9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22393" y="4554867"/>
            <a:ext cx="929933" cy="442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3,4,9,0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983119" y="2411742"/>
            <a:ext cx="1171575" cy="2814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111707" y="2711780"/>
            <a:ext cx="929933" cy="442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1,2,4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111707" y="3304711"/>
            <a:ext cx="929933" cy="442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4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111707" y="3897642"/>
            <a:ext cx="929933" cy="442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3,9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111707" y="4554867"/>
            <a:ext cx="929933" cy="442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3,9,0</a:t>
            </a:r>
            <a:endParaRPr kumimoji="1" lang="zh-CN" altLang="en-US" dirty="0"/>
          </a:p>
        </p:txBody>
      </p:sp>
      <p:cxnSp>
        <p:nvCxnSpPr>
          <p:cNvPr id="18" name="直线箭头连接符 17"/>
          <p:cNvCxnSpPr>
            <a:stCxn id="8" idx="3"/>
            <a:endCxn id="14" idx="1"/>
          </p:cNvCxnSpPr>
          <p:nvPr/>
        </p:nvCxnSpPr>
        <p:spPr>
          <a:xfrm>
            <a:off x="1452326" y="2933236"/>
            <a:ext cx="6593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10" idx="3"/>
            <a:endCxn id="15" idx="1"/>
          </p:cNvCxnSpPr>
          <p:nvPr/>
        </p:nvCxnSpPr>
        <p:spPr>
          <a:xfrm>
            <a:off x="1452326" y="3526167"/>
            <a:ext cx="6593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stCxn id="11" idx="3"/>
            <a:endCxn id="16" idx="1"/>
          </p:cNvCxnSpPr>
          <p:nvPr/>
        </p:nvCxnSpPr>
        <p:spPr>
          <a:xfrm>
            <a:off x="1452326" y="4119098"/>
            <a:ext cx="6593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12" idx="3"/>
            <a:endCxn id="17" idx="1"/>
          </p:cNvCxnSpPr>
          <p:nvPr/>
        </p:nvCxnSpPr>
        <p:spPr>
          <a:xfrm>
            <a:off x="1452326" y="4776323"/>
            <a:ext cx="6593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3764689" y="2411742"/>
            <a:ext cx="1171575" cy="2814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893277" y="2711780"/>
            <a:ext cx="929933" cy="442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1,2,4,5</a:t>
            </a:r>
            <a:endParaRPr kumimoji="1"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893277" y="3304711"/>
            <a:ext cx="929933" cy="442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3,2,4</a:t>
            </a:r>
            <a:endParaRPr kumimoji="1"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893277" y="3897642"/>
            <a:ext cx="929933" cy="442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3,3,8,9</a:t>
            </a:r>
            <a:endParaRPr kumimoji="1"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3893277" y="4554867"/>
            <a:ext cx="929933" cy="442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3,4,9,0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719354" y="3710358"/>
            <a:ext cx="1175174" cy="442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3,9,0,2,5</a:t>
            </a:r>
            <a:endParaRPr kumimoji="1"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5840926" y="330471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Array</a:t>
            </a:r>
            <a:endParaRPr kumimoji="1" lang="zh-CN" altLang="en-US" dirty="0"/>
          </a:p>
        </p:txBody>
      </p:sp>
      <p:cxnSp>
        <p:nvCxnSpPr>
          <p:cNvPr id="36" name="直线箭头连接符 35"/>
          <p:cNvCxnSpPr>
            <a:stCxn id="29" idx="3"/>
            <a:endCxn id="33" idx="1"/>
          </p:cNvCxnSpPr>
          <p:nvPr/>
        </p:nvCxnSpPr>
        <p:spPr>
          <a:xfrm>
            <a:off x="4823210" y="2933236"/>
            <a:ext cx="896144" cy="998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30" idx="3"/>
            <a:endCxn id="33" idx="1"/>
          </p:cNvCxnSpPr>
          <p:nvPr/>
        </p:nvCxnSpPr>
        <p:spPr>
          <a:xfrm>
            <a:off x="4823210" y="3526167"/>
            <a:ext cx="896144" cy="405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31" idx="3"/>
            <a:endCxn id="33" idx="1"/>
          </p:cNvCxnSpPr>
          <p:nvPr/>
        </p:nvCxnSpPr>
        <p:spPr>
          <a:xfrm flipV="1">
            <a:off x="4823210" y="3931814"/>
            <a:ext cx="896144" cy="187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>
            <a:stCxn id="32" idx="3"/>
            <a:endCxn id="33" idx="1"/>
          </p:cNvCxnSpPr>
          <p:nvPr/>
        </p:nvCxnSpPr>
        <p:spPr>
          <a:xfrm flipV="1">
            <a:off x="4823210" y="3931814"/>
            <a:ext cx="896144" cy="844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7471841" y="2358026"/>
            <a:ext cx="1171575" cy="2814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7600429" y="2658064"/>
            <a:ext cx="929933" cy="442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1,2,4,5</a:t>
            </a:r>
            <a:endParaRPr kumimoji="1"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7600429" y="3250995"/>
            <a:ext cx="929933" cy="442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3,2,4</a:t>
            </a:r>
            <a:endParaRPr kumimoji="1"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7600429" y="3843926"/>
            <a:ext cx="929933" cy="442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3,3,8,9</a:t>
            </a:r>
            <a:endParaRPr kumimoji="1"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7600429" y="4501151"/>
            <a:ext cx="929933" cy="442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3,4,9,0</a:t>
            </a:r>
            <a:endParaRPr kumimoji="1"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475013" y="5498275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RDD1</a:t>
            </a:r>
            <a:endParaRPr kumimoji="1"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2125683" y="5450773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RDD2</a:t>
            </a:r>
            <a:endParaRPr kumimoji="1"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3917365" y="5440095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RDD1</a:t>
            </a:r>
            <a:endParaRPr kumimoji="1"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7659922" y="5301764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RDD1</a:t>
            </a:r>
            <a:endParaRPr kumimoji="1"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9322130" y="2084028"/>
            <a:ext cx="522514" cy="10883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9375569" y="2202781"/>
            <a:ext cx="415636" cy="155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/>
              <a:t>1</a:t>
            </a:r>
            <a:endParaRPr kumimoji="1" lang="zh-CN" altLang="en-US" sz="1400" dirty="0"/>
          </a:p>
        </p:txBody>
      </p:sp>
      <p:sp>
        <p:nvSpPr>
          <p:cNvPr id="57" name="矩形 56"/>
          <p:cNvSpPr/>
          <p:nvPr/>
        </p:nvSpPr>
        <p:spPr>
          <a:xfrm>
            <a:off x="9375569" y="2450091"/>
            <a:ext cx="415636" cy="155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2</a:t>
            </a:r>
            <a:endParaRPr kumimoji="1" lang="zh-CN" altLang="en-US" sz="1400" dirty="0"/>
          </a:p>
        </p:txBody>
      </p:sp>
      <p:sp>
        <p:nvSpPr>
          <p:cNvPr id="58" name="矩形 57"/>
          <p:cNvSpPr/>
          <p:nvPr/>
        </p:nvSpPr>
        <p:spPr>
          <a:xfrm>
            <a:off x="9363694" y="2698107"/>
            <a:ext cx="415636" cy="155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8</a:t>
            </a:r>
            <a:endParaRPr kumimoji="1" lang="zh-CN" altLang="en-US" sz="1400" dirty="0"/>
          </a:p>
        </p:txBody>
      </p:sp>
      <p:sp>
        <p:nvSpPr>
          <p:cNvPr id="59" name="矩形 58"/>
          <p:cNvSpPr/>
          <p:nvPr/>
        </p:nvSpPr>
        <p:spPr>
          <a:xfrm>
            <a:off x="9375569" y="2948344"/>
            <a:ext cx="415636" cy="155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0</a:t>
            </a:r>
            <a:endParaRPr kumimoji="1" lang="zh-CN" altLang="en-US" sz="1400" dirty="0"/>
          </a:p>
        </p:txBody>
      </p:sp>
      <p:sp>
        <p:nvSpPr>
          <p:cNvPr id="60" name="矩形 59"/>
          <p:cNvSpPr/>
          <p:nvPr/>
        </p:nvSpPr>
        <p:spPr>
          <a:xfrm>
            <a:off x="10320210" y="3221152"/>
            <a:ext cx="612433" cy="10883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10373649" y="3339905"/>
            <a:ext cx="469075" cy="1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1,2</a:t>
            </a:r>
            <a:endParaRPr kumimoji="1" lang="zh-CN" altLang="en-US" sz="1400" dirty="0"/>
          </a:p>
        </p:txBody>
      </p:sp>
      <p:sp>
        <p:nvSpPr>
          <p:cNvPr id="62" name="矩形 61"/>
          <p:cNvSpPr/>
          <p:nvPr/>
        </p:nvSpPr>
        <p:spPr>
          <a:xfrm>
            <a:off x="10373650" y="3587216"/>
            <a:ext cx="469074" cy="153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2,4</a:t>
            </a:r>
            <a:endParaRPr kumimoji="1" lang="zh-CN" altLang="en-US" sz="1400" dirty="0"/>
          </a:p>
        </p:txBody>
      </p:sp>
      <p:sp>
        <p:nvSpPr>
          <p:cNvPr id="63" name="矩形 62"/>
          <p:cNvSpPr/>
          <p:nvPr/>
        </p:nvSpPr>
        <p:spPr>
          <a:xfrm>
            <a:off x="10361774" y="3835231"/>
            <a:ext cx="480950" cy="181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4</a:t>
            </a:r>
            <a:endParaRPr kumimoji="1" lang="zh-CN" altLang="en-US" sz="1400" dirty="0"/>
          </a:p>
        </p:txBody>
      </p:sp>
      <p:sp>
        <p:nvSpPr>
          <p:cNvPr id="64" name="矩形 63"/>
          <p:cNvSpPr/>
          <p:nvPr/>
        </p:nvSpPr>
        <p:spPr>
          <a:xfrm>
            <a:off x="10373650" y="4085468"/>
            <a:ext cx="469074" cy="201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0,9</a:t>
            </a:r>
            <a:endParaRPr kumimoji="1" lang="zh-CN" altLang="en-US" sz="1400" dirty="0"/>
          </a:p>
        </p:txBody>
      </p:sp>
      <p:sp>
        <p:nvSpPr>
          <p:cNvPr id="65" name="矩形 64"/>
          <p:cNvSpPr/>
          <p:nvPr/>
        </p:nvSpPr>
        <p:spPr>
          <a:xfrm>
            <a:off x="9322130" y="4323897"/>
            <a:ext cx="605642" cy="10883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9375568" y="4442650"/>
            <a:ext cx="469075" cy="1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1,5</a:t>
            </a:r>
            <a:endParaRPr kumimoji="1" lang="zh-CN" altLang="en-US" sz="1400" dirty="0"/>
          </a:p>
        </p:txBody>
      </p:sp>
      <p:sp>
        <p:nvSpPr>
          <p:cNvPr id="67" name="矩形 66"/>
          <p:cNvSpPr/>
          <p:nvPr/>
        </p:nvSpPr>
        <p:spPr>
          <a:xfrm>
            <a:off x="9375569" y="4689961"/>
            <a:ext cx="469074" cy="153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2,3</a:t>
            </a:r>
            <a:endParaRPr kumimoji="1" lang="zh-CN" altLang="en-US" sz="1400" dirty="0"/>
          </a:p>
        </p:txBody>
      </p:sp>
      <p:sp>
        <p:nvSpPr>
          <p:cNvPr id="68" name="矩形 67"/>
          <p:cNvSpPr/>
          <p:nvPr/>
        </p:nvSpPr>
        <p:spPr>
          <a:xfrm>
            <a:off x="9363694" y="4937976"/>
            <a:ext cx="480948" cy="155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8,9</a:t>
            </a:r>
            <a:endParaRPr kumimoji="1" lang="zh-CN" altLang="en-US" sz="1400" dirty="0"/>
          </a:p>
        </p:txBody>
      </p:sp>
      <p:sp>
        <p:nvSpPr>
          <p:cNvPr id="69" name="矩形 68"/>
          <p:cNvSpPr/>
          <p:nvPr/>
        </p:nvSpPr>
        <p:spPr>
          <a:xfrm>
            <a:off x="9375568" y="5188214"/>
            <a:ext cx="469074" cy="12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3,9</a:t>
            </a:r>
            <a:endParaRPr kumimoji="1" lang="zh-CN" altLang="en-US" sz="1400" dirty="0"/>
          </a:p>
        </p:txBody>
      </p:sp>
      <p:cxnSp>
        <p:nvCxnSpPr>
          <p:cNvPr id="71" name="直线箭头连接符 70"/>
          <p:cNvCxnSpPr>
            <a:stCxn id="47" idx="3"/>
            <a:endCxn id="56" idx="1"/>
          </p:cNvCxnSpPr>
          <p:nvPr/>
        </p:nvCxnSpPr>
        <p:spPr>
          <a:xfrm flipV="1">
            <a:off x="8530362" y="2280404"/>
            <a:ext cx="845207" cy="599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/>
          <p:cNvCxnSpPr>
            <a:stCxn id="48" idx="3"/>
            <a:endCxn id="57" idx="1"/>
          </p:cNvCxnSpPr>
          <p:nvPr/>
        </p:nvCxnSpPr>
        <p:spPr>
          <a:xfrm flipV="1">
            <a:off x="8530362" y="2527714"/>
            <a:ext cx="845207" cy="944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/>
          <p:cNvCxnSpPr>
            <a:stCxn id="49" idx="3"/>
            <a:endCxn id="58" idx="1"/>
          </p:cNvCxnSpPr>
          <p:nvPr/>
        </p:nvCxnSpPr>
        <p:spPr>
          <a:xfrm flipV="1">
            <a:off x="8530362" y="2775730"/>
            <a:ext cx="833332" cy="1289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箭头连接符 77"/>
          <p:cNvCxnSpPr>
            <a:stCxn id="50" idx="3"/>
            <a:endCxn id="59" idx="1"/>
          </p:cNvCxnSpPr>
          <p:nvPr/>
        </p:nvCxnSpPr>
        <p:spPr>
          <a:xfrm flipV="1">
            <a:off x="8530362" y="3025967"/>
            <a:ext cx="845207" cy="1696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/>
          <p:cNvCxnSpPr>
            <a:stCxn id="50" idx="3"/>
            <a:endCxn id="69" idx="1"/>
          </p:cNvCxnSpPr>
          <p:nvPr/>
        </p:nvCxnSpPr>
        <p:spPr>
          <a:xfrm>
            <a:off x="8530362" y="4722607"/>
            <a:ext cx="845206" cy="530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箭头连接符 83"/>
          <p:cNvCxnSpPr>
            <a:stCxn id="49" idx="3"/>
            <a:endCxn id="68" idx="1"/>
          </p:cNvCxnSpPr>
          <p:nvPr/>
        </p:nvCxnSpPr>
        <p:spPr>
          <a:xfrm>
            <a:off x="8530362" y="4065382"/>
            <a:ext cx="833332" cy="95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/>
          <p:cNvCxnSpPr>
            <a:stCxn id="48" idx="3"/>
            <a:endCxn id="67" idx="1"/>
          </p:cNvCxnSpPr>
          <p:nvPr/>
        </p:nvCxnSpPr>
        <p:spPr>
          <a:xfrm>
            <a:off x="8530362" y="3472451"/>
            <a:ext cx="845207" cy="1294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/>
          <p:cNvCxnSpPr>
            <a:stCxn id="47" idx="3"/>
            <a:endCxn id="66" idx="1"/>
          </p:cNvCxnSpPr>
          <p:nvPr/>
        </p:nvCxnSpPr>
        <p:spPr>
          <a:xfrm>
            <a:off x="8530362" y="2879520"/>
            <a:ext cx="845206" cy="1651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线箭头连接符 92"/>
          <p:cNvCxnSpPr>
            <a:stCxn id="50" idx="3"/>
            <a:endCxn id="64" idx="1"/>
          </p:cNvCxnSpPr>
          <p:nvPr/>
        </p:nvCxnSpPr>
        <p:spPr>
          <a:xfrm flipV="1">
            <a:off x="8530362" y="4186153"/>
            <a:ext cx="1843288" cy="536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线箭头连接符 95"/>
          <p:cNvCxnSpPr>
            <a:stCxn id="49" idx="3"/>
            <a:endCxn id="63" idx="1"/>
          </p:cNvCxnSpPr>
          <p:nvPr/>
        </p:nvCxnSpPr>
        <p:spPr>
          <a:xfrm flipV="1">
            <a:off x="8530362" y="3925937"/>
            <a:ext cx="1831412" cy="139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箭头连接符 98"/>
          <p:cNvCxnSpPr>
            <a:stCxn id="48" idx="3"/>
            <a:endCxn id="62" idx="1"/>
          </p:cNvCxnSpPr>
          <p:nvPr/>
        </p:nvCxnSpPr>
        <p:spPr>
          <a:xfrm>
            <a:off x="8530362" y="3472451"/>
            <a:ext cx="1843288" cy="191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箭头连接符 101"/>
          <p:cNvCxnSpPr>
            <a:stCxn id="47" idx="3"/>
            <a:endCxn id="61" idx="1"/>
          </p:cNvCxnSpPr>
          <p:nvPr/>
        </p:nvCxnSpPr>
        <p:spPr>
          <a:xfrm>
            <a:off x="8530362" y="2879520"/>
            <a:ext cx="1843287" cy="54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/>
          <p:cNvSpPr txBox="1"/>
          <p:nvPr/>
        </p:nvSpPr>
        <p:spPr>
          <a:xfrm>
            <a:off x="9999024" y="2464038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RDD2</a:t>
            </a:r>
            <a:endParaRPr kumimoji="1" lang="zh-CN" altLang="en-US" dirty="0"/>
          </a:p>
        </p:txBody>
      </p:sp>
      <p:sp>
        <p:nvSpPr>
          <p:cNvPr id="106" name="文本框 105"/>
          <p:cNvSpPr txBox="1"/>
          <p:nvPr/>
        </p:nvSpPr>
        <p:spPr>
          <a:xfrm>
            <a:off x="11234057" y="3639695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RDD3</a:t>
            </a:r>
            <a:endParaRPr kumimoji="1" lang="zh-CN" altLang="en-US" dirty="0"/>
          </a:p>
        </p:txBody>
      </p:sp>
      <p:sp>
        <p:nvSpPr>
          <p:cNvPr id="107" name="文本框 106"/>
          <p:cNvSpPr txBox="1"/>
          <p:nvPr/>
        </p:nvSpPr>
        <p:spPr>
          <a:xfrm>
            <a:off x="10141528" y="4767851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RDD4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/>
      <p:bldP spid="46" grpId="0" animBg="1"/>
      <p:bldP spid="47" grpId="0" animBg="1"/>
      <p:bldP spid="48" grpId="0" animBg="1"/>
      <p:bldP spid="49" grpId="0" animBg="1"/>
      <p:bldP spid="50" grpId="0" animBg="1"/>
      <p:bldP spid="51" grpId="0"/>
      <p:bldP spid="52" grpId="0"/>
      <p:bldP spid="53" grpId="0"/>
      <p:bldP spid="54" grpId="0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105" grpId="0"/>
      <p:bldP spid="106" grpId="0"/>
      <p:bldP spid="10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8768" y="154379"/>
            <a:ext cx="3482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RDD</a:t>
            </a:r>
            <a:r>
              <a:rPr kumimoji="1" lang="zh-CN" altLang="en-US" sz="2400" dirty="0" smtClean="0"/>
              <a:t>基本操作</a:t>
            </a:r>
            <a:r>
              <a:rPr kumimoji="1" lang="en-US" altLang="zh-CN" sz="2400" dirty="0" smtClean="0"/>
              <a:t> </a:t>
            </a:r>
            <a:r>
              <a:rPr kumimoji="1" lang="en-US" altLang="zh-CN" sz="2400" dirty="0" smtClean="0"/>
              <a:t>–</a:t>
            </a:r>
            <a:r>
              <a:rPr kumimoji="1" lang="en-US" altLang="zh-CN" sz="2400" dirty="0" smtClean="0"/>
              <a:t> </a:t>
            </a:r>
            <a:r>
              <a:rPr kumimoji="1" lang="zh-CN" altLang="en-US" sz="2400" dirty="0" smtClean="0"/>
              <a:t>采样</a:t>
            </a:r>
            <a:r>
              <a:rPr kumimoji="1" lang="en-US" altLang="zh-CN" sz="2400" dirty="0" err="1" smtClean="0"/>
              <a:t>api</a:t>
            </a:r>
            <a:endParaRPr kumimoji="1"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498838" y="3182586"/>
            <a:ext cx="8343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/>
              <a:t>sample(</a:t>
            </a:r>
            <a:r>
              <a:rPr lang="en-US" altLang="zh-CN" sz="2000" dirty="0" err="1" smtClean="0"/>
              <a:t>withReplacement</a:t>
            </a:r>
            <a:r>
              <a:rPr lang="en-US" altLang="zh-CN" sz="2000" dirty="0" smtClean="0"/>
              <a:t>: </a:t>
            </a:r>
            <a:r>
              <a:rPr lang="en-US" altLang="zh-CN" sz="2000" dirty="0" err="1" smtClean="0"/>
              <a:t>boolean</a:t>
            </a:r>
            <a:r>
              <a:rPr kumimoji="1" lang="en-US" altLang="zh-CN" sz="2000" dirty="0" smtClean="0"/>
              <a:t>, </a:t>
            </a:r>
            <a:r>
              <a:rPr lang="en-US" altLang="zh-CN" sz="2000" dirty="0" smtClean="0"/>
              <a:t>fraction: double, seed: Long</a:t>
            </a:r>
            <a:r>
              <a:rPr kumimoji="1" lang="en-US" altLang="zh-CN" sz="2000" dirty="0" smtClean="0"/>
              <a:t>)</a:t>
            </a:r>
            <a:endParaRPr kumimoji="1" lang="zh-CN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2576945" y="3182586"/>
            <a:ext cx="3372593" cy="400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73133" y="4512623"/>
            <a:ext cx="8376011" cy="867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i="1" dirty="0"/>
              <a:t>如果</a:t>
            </a:r>
            <a:r>
              <a:rPr lang="en-US" altLang="zh-CN" i="1" dirty="0" err="1"/>
              <a:t>withReplacement</a:t>
            </a:r>
            <a:r>
              <a:rPr lang="en-US" altLang="zh-CN" i="1" dirty="0"/>
              <a:t>=true</a:t>
            </a:r>
            <a:r>
              <a:rPr lang="zh-CN" altLang="en-US" i="1" dirty="0"/>
              <a:t>的话表示有放回的抽样，采用泊松抽样算法</a:t>
            </a:r>
            <a:r>
              <a:rPr lang="zh-CN" altLang="en-US" i="1" dirty="0" smtClean="0"/>
              <a:t>实现</a:t>
            </a:r>
            <a:endParaRPr lang="en-US" altLang="zh-CN" i="1" dirty="0" smtClean="0"/>
          </a:p>
          <a:p>
            <a:pPr>
              <a:lnSpc>
                <a:spcPct val="150000"/>
              </a:lnSpc>
            </a:pPr>
            <a:r>
              <a:rPr lang="zh-CN" altLang="en-US" i="1" dirty="0"/>
              <a:t>如果</a:t>
            </a:r>
            <a:r>
              <a:rPr lang="en-US" altLang="zh-CN" i="1" dirty="0" err="1"/>
              <a:t>withReplacement</a:t>
            </a:r>
            <a:r>
              <a:rPr lang="en-US" altLang="zh-CN" i="1" dirty="0"/>
              <a:t>=false</a:t>
            </a:r>
            <a:r>
              <a:rPr lang="zh-CN" altLang="en-US" i="1" dirty="0"/>
              <a:t>的话表示无放回的抽样，采用伯努利抽样算法实现</a:t>
            </a:r>
            <a:endParaRPr kumimoji="1" lang="zh-CN" altLang="en-US" dirty="0"/>
          </a:p>
        </p:txBody>
      </p:sp>
      <p:cxnSp>
        <p:nvCxnSpPr>
          <p:cNvPr id="23" name="直线箭头连接符 22"/>
          <p:cNvCxnSpPr>
            <a:stCxn id="3" idx="2"/>
            <a:endCxn id="20" idx="0"/>
          </p:cNvCxnSpPr>
          <p:nvPr/>
        </p:nvCxnSpPr>
        <p:spPr>
          <a:xfrm>
            <a:off x="4263242" y="3582696"/>
            <a:ext cx="197897" cy="929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6068291" y="3182586"/>
            <a:ext cx="2018805" cy="400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981277" y="1883327"/>
            <a:ext cx="780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/>
              <a:t>表示每一个元素被抽取为样本的概率，并不是表示需要抽取的数据量的因子</a:t>
            </a:r>
            <a:endParaRPr kumimoji="1" lang="zh-CN" altLang="en-US"/>
          </a:p>
        </p:txBody>
      </p:sp>
      <p:cxnSp>
        <p:nvCxnSpPr>
          <p:cNvPr id="38" name="直线箭头连接符 37"/>
          <p:cNvCxnSpPr>
            <a:endCxn id="27" idx="2"/>
          </p:cNvCxnSpPr>
          <p:nvPr/>
        </p:nvCxnSpPr>
        <p:spPr>
          <a:xfrm flipH="1" flipV="1">
            <a:off x="5882345" y="2252659"/>
            <a:ext cx="1195348" cy="929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8205849" y="3182586"/>
            <a:ext cx="1389413" cy="400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8900555" y="4327957"/>
            <a:ext cx="292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每一个分区</a:t>
            </a:r>
            <a:r>
              <a:rPr kumimoji="1" lang="zh-CN" altLang="en-US" smtClean="0"/>
              <a:t>采样的随机种子</a:t>
            </a:r>
            <a:endParaRPr kumimoji="1" lang="zh-CN" altLang="en-US"/>
          </a:p>
        </p:txBody>
      </p:sp>
      <p:cxnSp>
        <p:nvCxnSpPr>
          <p:cNvPr id="45" name="直线箭头连接符 44"/>
          <p:cNvCxnSpPr>
            <a:stCxn id="41" idx="2"/>
            <a:endCxn id="42" idx="0"/>
          </p:cNvCxnSpPr>
          <p:nvPr/>
        </p:nvCxnSpPr>
        <p:spPr>
          <a:xfrm>
            <a:off x="8900556" y="3582696"/>
            <a:ext cx="1463701" cy="745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263405" y="6083654"/>
            <a:ext cx="305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PartitionwiseSampledRDD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0" grpId="0"/>
      <p:bldP spid="26" grpId="0" animBg="1"/>
      <p:bldP spid="27" grpId="0"/>
      <p:bldP spid="41" grpId="0" animBg="1"/>
      <p:bldP spid="42" grpId="0"/>
      <p:bldP spid="1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4178" y="1496291"/>
            <a:ext cx="11272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分层采样：将数据根据不同的特征组成不同的组，然后按特定条件从不同的组中获取样本并重新组成新的数组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448790" y="5068370"/>
            <a:ext cx="9656811" cy="169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 smtClean="0"/>
              <a:t>对于一个键值</a:t>
            </a:r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， </a:t>
            </a:r>
            <a:r>
              <a:rPr kumimoji="1" lang="en-US" altLang="zh-CN" dirty="0" smtClean="0"/>
              <a:t>key</a:t>
            </a:r>
            <a:r>
              <a:rPr kumimoji="1" lang="zh-CN" altLang="en-US" dirty="0" smtClean="0"/>
              <a:t>用于分类，</a:t>
            </a:r>
            <a:r>
              <a:rPr kumimoji="1" lang="en-US" altLang="zh-CN" dirty="0" smtClean="0"/>
              <a:t>value</a:t>
            </a:r>
            <a:r>
              <a:rPr kumimoji="1" lang="zh-CN" altLang="en-US" dirty="0" smtClean="0"/>
              <a:t>可以是任意的值。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然后我们通过</a:t>
            </a:r>
            <a:r>
              <a:rPr kumimoji="1" lang="en-US" altLang="zh-CN" dirty="0" smtClean="0"/>
              <a:t>fractions</a:t>
            </a:r>
            <a:r>
              <a:rPr kumimoji="1" lang="zh-CN" altLang="en-US" dirty="0" smtClean="0"/>
              <a:t>参数定义分类条件和采样几率，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因此</a:t>
            </a:r>
            <a:r>
              <a:rPr kumimoji="1" lang="en-US" altLang="zh-CN" dirty="0" smtClean="0"/>
              <a:t>fractions</a:t>
            </a:r>
            <a:r>
              <a:rPr kumimoji="1" lang="zh-CN" altLang="en-US" dirty="0" smtClean="0"/>
              <a:t>参数定义成一个</a:t>
            </a:r>
            <a:r>
              <a:rPr kumimoji="1" lang="en-US" altLang="zh-CN" dirty="0" smtClean="0"/>
              <a:t>Map[K, Double]</a:t>
            </a:r>
            <a:r>
              <a:rPr kumimoji="1" lang="zh-CN" altLang="en-US" dirty="0" smtClean="0"/>
              <a:t>类型，其中</a:t>
            </a:r>
            <a:r>
              <a:rPr kumimoji="1" lang="en-US" altLang="zh-CN" dirty="0" smtClean="0"/>
              <a:t>key</a:t>
            </a:r>
            <a:r>
              <a:rPr kumimoji="1" lang="zh-CN" altLang="en-US" dirty="0" smtClean="0"/>
              <a:t>是键值的分层条件，</a:t>
            </a:r>
            <a:r>
              <a:rPr kumimoji="1" lang="en-US" altLang="zh-CN" dirty="0" smtClean="0"/>
              <a:t>Double</a:t>
            </a:r>
            <a:r>
              <a:rPr kumimoji="1" lang="zh-CN" altLang="en-US" dirty="0" smtClean="0"/>
              <a:t>是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满足条件的</a:t>
            </a:r>
            <a:r>
              <a:rPr kumimoji="1" lang="en-US" altLang="zh-CN" dirty="0" smtClean="0"/>
              <a:t>key</a:t>
            </a:r>
            <a:r>
              <a:rPr kumimoji="1" lang="zh-CN" altLang="en-US" dirty="0" smtClean="0"/>
              <a:t>条件的采样比例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88768" y="154379"/>
            <a:ext cx="4097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RDD</a:t>
            </a:r>
            <a:r>
              <a:rPr kumimoji="1" lang="zh-CN" altLang="en-US" sz="2400" dirty="0" smtClean="0"/>
              <a:t>基本操作</a:t>
            </a:r>
            <a:r>
              <a:rPr kumimoji="1" lang="en-US" altLang="zh-CN" sz="2400" dirty="0" smtClean="0"/>
              <a:t> </a:t>
            </a:r>
            <a:r>
              <a:rPr kumimoji="1" lang="en-US" altLang="zh-CN" sz="2400" dirty="0" smtClean="0"/>
              <a:t>–</a:t>
            </a:r>
            <a:r>
              <a:rPr kumimoji="1" lang="en-US" altLang="zh-CN" sz="2400" dirty="0" smtClean="0"/>
              <a:t> </a:t>
            </a:r>
            <a:r>
              <a:rPr kumimoji="1" lang="zh-CN" altLang="en-US" sz="2400" dirty="0" smtClean="0"/>
              <a:t>分层采样</a:t>
            </a:r>
            <a:r>
              <a:rPr kumimoji="1" lang="en-US" altLang="zh-CN" sz="2400" dirty="0" err="1" smtClean="0"/>
              <a:t>api</a:t>
            </a:r>
            <a:endParaRPr kumimoji="1"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1045029" y="2434442"/>
            <a:ext cx="510639" cy="2493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 smtClean="0"/>
              <a:t>3</a:t>
            </a:r>
            <a:endParaRPr kumimoji="1" lang="en-US" altLang="zh-CN" sz="1600" dirty="0" smtClean="0"/>
          </a:p>
          <a:p>
            <a:r>
              <a:rPr kumimoji="1" lang="en-US" altLang="zh-CN" sz="1600" dirty="0" smtClean="0"/>
              <a:t>4</a:t>
            </a:r>
            <a:endParaRPr kumimoji="1" lang="en-US" altLang="zh-CN" sz="1600" dirty="0" smtClean="0"/>
          </a:p>
          <a:p>
            <a:r>
              <a:rPr kumimoji="1" lang="en-US" altLang="zh-CN" sz="1600" dirty="0" smtClean="0"/>
              <a:t>2</a:t>
            </a:r>
            <a:endParaRPr kumimoji="1" lang="en-US" altLang="zh-CN" sz="1600" dirty="0" smtClean="0"/>
          </a:p>
          <a:p>
            <a:r>
              <a:rPr kumimoji="1" lang="en-US" altLang="zh-CN" sz="1600" dirty="0" smtClean="0"/>
              <a:t>8</a:t>
            </a:r>
            <a:endParaRPr kumimoji="1" lang="en-US" altLang="zh-CN" sz="1600" dirty="0" smtClean="0"/>
          </a:p>
          <a:p>
            <a:r>
              <a:rPr kumimoji="1" lang="en-US" altLang="zh-CN" sz="1600" dirty="0" smtClean="0"/>
              <a:t>11</a:t>
            </a:r>
            <a:endParaRPr kumimoji="1" lang="en-US" altLang="zh-CN" sz="1600" dirty="0" smtClean="0"/>
          </a:p>
          <a:p>
            <a:r>
              <a:rPr kumimoji="1" lang="en-US" altLang="zh-CN" sz="1600" dirty="0" smtClean="0"/>
              <a:t>4</a:t>
            </a:r>
            <a:endParaRPr kumimoji="1" lang="en-US" altLang="zh-CN" sz="1600" dirty="0" smtClean="0"/>
          </a:p>
          <a:p>
            <a:r>
              <a:rPr kumimoji="1" lang="en-US" altLang="zh-CN" sz="1600" dirty="0" smtClean="0"/>
              <a:t>55</a:t>
            </a:r>
            <a:endParaRPr kumimoji="1" lang="en-US" altLang="zh-CN" sz="1600" dirty="0" smtClean="0"/>
          </a:p>
          <a:p>
            <a:r>
              <a:rPr kumimoji="1" lang="en-US" altLang="zh-CN" sz="1600" dirty="0" smtClean="0"/>
              <a:t>9</a:t>
            </a:r>
            <a:endParaRPr kumimoji="1" lang="en-US" altLang="zh-CN" sz="1600" dirty="0" smtClean="0"/>
          </a:p>
          <a:p>
            <a:r>
              <a:rPr kumimoji="1" lang="en-US" altLang="zh-CN" sz="1600" dirty="0" smtClean="0"/>
              <a:t>10</a:t>
            </a:r>
            <a:endParaRPr kumimoji="1" lang="en-US" altLang="zh-CN" sz="1600" dirty="0" smtClean="0"/>
          </a:p>
          <a:p>
            <a:r>
              <a:rPr kumimoji="1" lang="en-US" altLang="zh-CN" sz="1600" dirty="0" smtClean="0"/>
              <a:t>…</a:t>
            </a:r>
            <a:r>
              <a:rPr kumimoji="1" lang="en-US" altLang="zh-CN" sz="1600" dirty="0" smtClean="0"/>
              <a:t>.</a:t>
            </a:r>
            <a:endParaRPr kumimoji="1" lang="zh-CN" altLang="en-US" sz="1600" dirty="0"/>
          </a:p>
        </p:txBody>
      </p:sp>
      <p:sp>
        <p:nvSpPr>
          <p:cNvPr id="8" name="文本框 7"/>
          <p:cNvSpPr txBox="1"/>
          <p:nvPr/>
        </p:nvSpPr>
        <p:spPr>
          <a:xfrm>
            <a:off x="1448790" y="1925000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个特征</a:t>
            </a:r>
            <a:r>
              <a:rPr kumimoji="1" lang="en-US" altLang="zh-CN" dirty="0" smtClean="0"/>
              <a:t>A, B,C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805378" y="2434442"/>
            <a:ext cx="732680" cy="2493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 smtClean="0"/>
              <a:t>(A,3)</a:t>
            </a:r>
            <a:endParaRPr kumimoji="1" lang="en-US" altLang="zh-CN" sz="1600" dirty="0" smtClean="0"/>
          </a:p>
          <a:p>
            <a:r>
              <a:rPr kumimoji="1" lang="en-US" altLang="zh-CN" sz="1600" dirty="0" smtClean="0"/>
              <a:t>(A,4)</a:t>
            </a:r>
            <a:endParaRPr kumimoji="1" lang="en-US" altLang="zh-CN" sz="1600" dirty="0" smtClean="0"/>
          </a:p>
          <a:p>
            <a:r>
              <a:rPr kumimoji="1" lang="en-US" altLang="zh-CN" sz="1600" dirty="0" smtClean="0"/>
              <a:t>(C,2)</a:t>
            </a:r>
            <a:endParaRPr kumimoji="1" lang="en-US" altLang="zh-CN" sz="1600" dirty="0" smtClean="0"/>
          </a:p>
          <a:p>
            <a:r>
              <a:rPr kumimoji="1" lang="en-US" altLang="zh-CN" sz="1600" dirty="0" smtClean="0"/>
              <a:t>(A,8)</a:t>
            </a:r>
            <a:endParaRPr kumimoji="1" lang="en-US" altLang="zh-CN" sz="1600" dirty="0" smtClean="0"/>
          </a:p>
          <a:p>
            <a:r>
              <a:rPr kumimoji="1" lang="en-US" altLang="zh-CN" sz="1600" dirty="0" smtClean="0"/>
              <a:t>(B,11)</a:t>
            </a:r>
            <a:endParaRPr kumimoji="1" lang="en-US" altLang="zh-CN" sz="1600" dirty="0" smtClean="0"/>
          </a:p>
          <a:p>
            <a:r>
              <a:rPr kumimoji="1" lang="en-US" altLang="zh-CN" sz="1600" dirty="0" smtClean="0"/>
              <a:t>(A,4)</a:t>
            </a:r>
            <a:endParaRPr kumimoji="1" lang="en-US" altLang="zh-CN" sz="1600" dirty="0" smtClean="0"/>
          </a:p>
          <a:p>
            <a:r>
              <a:rPr kumimoji="1" lang="en-US" altLang="zh-CN" sz="1600" dirty="0" smtClean="0"/>
              <a:t>(C,55)</a:t>
            </a:r>
            <a:endParaRPr kumimoji="1" lang="en-US" altLang="zh-CN" sz="1600" dirty="0" smtClean="0"/>
          </a:p>
          <a:p>
            <a:r>
              <a:rPr kumimoji="1" lang="en-US" altLang="zh-CN" sz="1600" dirty="0" smtClean="0"/>
              <a:t>(A,9)</a:t>
            </a:r>
            <a:endParaRPr kumimoji="1" lang="en-US" altLang="zh-CN" sz="1600" dirty="0" smtClean="0"/>
          </a:p>
          <a:p>
            <a:r>
              <a:rPr kumimoji="1" lang="en-US" altLang="zh-CN" sz="1600" dirty="0" smtClean="0"/>
              <a:t>(B,10)</a:t>
            </a:r>
            <a:endParaRPr kumimoji="1" lang="en-US" altLang="zh-CN" sz="1600" dirty="0" smtClean="0"/>
          </a:p>
          <a:p>
            <a:r>
              <a:rPr kumimoji="1" lang="en-US" altLang="zh-CN" sz="1600" dirty="0" smtClean="0"/>
              <a:t>…</a:t>
            </a:r>
            <a:r>
              <a:rPr kumimoji="1" lang="en-US" altLang="zh-CN" sz="1600" dirty="0" smtClean="0"/>
              <a:t>.</a:t>
            </a:r>
            <a:endParaRPr kumimoji="1"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5045612" y="2434442"/>
            <a:ext cx="732680" cy="2493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 smtClean="0"/>
              <a:t>(A,3)</a:t>
            </a:r>
            <a:endParaRPr kumimoji="1" lang="en-US" altLang="zh-CN" sz="1600" dirty="0" smtClean="0"/>
          </a:p>
          <a:p>
            <a:r>
              <a:rPr kumimoji="1" lang="en-US" altLang="zh-CN" sz="1600" dirty="0" smtClean="0"/>
              <a:t>(A,4)</a:t>
            </a:r>
            <a:endParaRPr kumimoji="1" lang="en-US" altLang="zh-CN" sz="1600" dirty="0" smtClean="0"/>
          </a:p>
          <a:p>
            <a:r>
              <a:rPr kumimoji="1" lang="en-US" altLang="zh-CN" sz="1600" dirty="0"/>
              <a:t>(A,4</a:t>
            </a:r>
            <a:r>
              <a:rPr kumimoji="1" lang="en-US" altLang="zh-CN" sz="1600" dirty="0" smtClean="0"/>
              <a:t>)</a:t>
            </a:r>
            <a:endParaRPr kumimoji="1" lang="en-US" altLang="zh-CN" sz="1600" dirty="0" smtClean="0"/>
          </a:p>
          <a:p>
            <a:r>
              <a:rPr kumimoji="1" lang="en-US" altLang="zh-CN" sz="1600" dirty="0"/>
              <a:t>(A,8</a:t>
            </a:r>
            <a:r>
              <a:rPr kumimoji="1" lang="en-US" altLang="zh-CN" sz="1600" dirty="0" smtClean="0"/>
              <a:t>)</a:t>
            </a:r>
            <a:endParaRPr kumimoji="1" lang="en-US" altLang="zh-CN" sz="1600" dirty="0" smtClean="0"/>
          </a:p>
          <a:p>
            <a:r>
              <a:rPr kumimoji="1" lang="en-US" altLang="zh-CN" sz="1600" dirty="0"/>
              <a:t>(A,9</a:t>
            </a:r>
            <a:r>
              <a:rPr kumimoji="1" lang="en-US" altLang="zh-CN" sz="1600" dirty="0" smtClean="0"/>
              <a:t>)</a:t>
            </a:r>
            <a:endParaRPr kumimoji="1" lang="en-US" altLang="zh-CN" sz="1600" dirty="0" smtClean="0"/>
          </a:p>
          <a:p>
            <a:r>
              <a:rPr kumimoji="1" lang="en-US" altLang="zh-CN" sz="1600" dirty="0" smtClean="0"/>
              <a:t>(B,11)</a:t>
            </a:r>
            <a:endParaRPr kumimoji="1" lang="en-US" altLang="zh-CN" sz="1600" dirty="0" smtClean="0"/>
          </a:p>
          <a:p>
            <a:r>
              <a:rPr kumimoji="1" lang="en-US" altLang="zh-CN" sz="1600" dirty="0"/>
              <a:t>(B,10</a:t>
            </a:r>
            <a:r>
              <a:rPr kumimoji="1" lang="en-US" altLang="zh-CN" sz="1600" dirty="0" smtClean="0"/>
              <a:t>)</a:t>
            </a:r>
            <a:endParaRPr kumimoji="1" lang="en-US" altLang="zh-CN" sz="1600" dirty="0" smtClean="0"/>
          </a:p>
          <a:p>
            <a:r>
              <a:rPr kumimoji="1" lang="en-US" altLang="zh-CN" sz="1600" dirty="0" smtClean="0"/>
              <a:t>(C,55)</a:t>
            </a:r>
            <a:endParaRPr kumimoji="1" lang="en-US" altLang="zh-CN" sz="1600" dirty="0" smtClean="0"/>
          </a:p>
          <a:p>
            <a:r>
              <a:rPr kumimoji="1" lang="en-US" altLang="zh-CN" sz="1600" dirty="0"/>
              <a:t>(C,2</a:t>
            </a:r>
            <a:r>
              <a:rPr kumimoji="1" lang="en-US" altLang="zh-CN" sz="1600" dirty="0" smtClean="0"/>
              <a:t>)</a:t>
            </a:r>
            <a:endParaRPr kumimoji="1" lang="en-US" altLang="zh-CN" sz="1600" dirty="0" smtClean="0"/>
          </a:p>
          <a:p>
            <a:r>
              <a:rPr kumimoji="1" lang="en-US" altLang="zh-CN" sz="1600" dirty="0" smtClean="0"/>
              <a:t>…</a:t>
            </a:r>
            <a:r>
              <a:rPr kumimoji="1" lang="en-US" altLang="zh-CN" sz="1600" dirty="0" smtClean="0"/>
              <a:t>.</a:t>
            </a:r>
            <a:endParaRPr kumimoji="1"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8235872" y="2434442"/>
            <a:ext cx="732680" cy="2493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 smtClean="0"/>
              <a:t>(A,3)</a:t>
            </a:r>
            <a:endParaRPr kumimoji="1" lang="en-US" altLang="zh-CN" sz="1600" dirty="0" smtClean="0"/>
          </a:p>
          <a:p>
            <a:r>
              <a:rPr kumimoji="1" lang="en-US" altLang="zh-CN" sz="1600" dirty="0" smtClean="0"/>
              <a:t>(A,4)</a:t>
            </a:r>
            <a:endParaRPr kumimoji="1" lang="en-US" altLang="zh-CN" sz="1600" dirty="0" smtClean="0"/>
          </a:p>
          <a:p>
            <a:r>
              <a:rPr kumimoji="1" lang="en-US" altLang="zh-CN" sz="1600" dirty="0" smtClean="0"/>
              <a:t>(</a:t>
            </a:r>
            <a:r>
              <a:rPr kumimoji="1" lang="en-US" altLang="zh-CN" sz="1600" dirty="0"/>
              <a:t>A,8</a:t>
            </a:r>
            <a:r>
              <a:rPr kumimoji="1" lang="en-US" altLang="zh-CN" sz="1600" dirty="0" smtClean="0"/>
              <a:t>)</a:t>
            </a:r>
            <a:endParaRPr kumimoji="1" lang="en-US" altLang="zh-CN" sz="1600" dirty="0" smtClean="0"/>
          </a:p>
          <a:p>
            <a:r>
              <a:rPr kumimoji="1" lang="en-US" altLang="zh-CN" sz="1600" dirty="0" smtClean="0"/>
              <a:t>(B,11)</a:t>
            </a:r>
            <a:endParaRPr kumimoji="1" lang="en-US" altLang="zh-CN" sz="1600" dirty="0" smtClean="0"/>
          </a:p>
          <a:p>
            <a:r>
              <a:rPr kumimoji="1" lang="en-US" altLang="zh-CN" sz="1600" dirty="0"/>
              <a:t>(B,10</a:t>
            </a:r>
            <a:r>
              <a:rPr kumimoji="1" lang="en-US" altLang="zh-CN" sz="1600" dirty="0" smtClean="0"/>
              <a:t>)</a:t>
            </a:r>
            <a:endParaRPr kumimoji="1" lang="en-US" altLang="zh-CN" sz="1600" dirty="0" smtClean="0"/>
          </a:p>
          <a:p>
            <a:r>
              <a:rPr kumimoji="1" lang="en-US" altLang="zh-CN" sz="1600" dirty="0" smtClean="0"/>
              <a:t>(C,55)</a:t>
            </a:r>
            <a:endParaRPr kumimoji="1" lang="en-US" altLang="zh-CN" sz="1600" dirty="0" smtClean="0"/>
          </a:p>
          <a:p>
            <a:r>
              <a:rPr kumimoji="1" lang="en-US" altLang="zh-CN" sz="1600" dirty="0" smtClean="0"/>
              <a:t>…</a:t>
            </a:r>
            <a:r>
              <a:rPr kumimoji="1" lang="en-US" altLang="zh-CN" sz="1600" dirty="0" smtClean="0"/>
              <a:t>.</a:t>
            </a:r>
            <a:endParaRPr kumimoji="1" lang="zh-CN" altLang="en-US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786365" y="1957634"/>
            <a:ext cx="4562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A,B,C</a:t>
            </a:r>
            <a:r>
              <a:rPr kumimoji="1" lang="zh-CN" altLang="en-US" dirty="0" smtClean="0"/>
              <a:t>分别按照</a:t>
            </a:r>
            <a:r>
              <a:rPr kumimoji="1" lang="en-US" altLang="zh-CN" dirty="0" smtClean="0"/>
              <a:t>0.7,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0.5,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0.2</a:t>
            </a:r>
            <a:r>
              <a:rPr kumimoji="1" lang="zh-CN" altLang="en-US" dirty="0" smtClean="0"/>
              <a:t>的采样几率采样</a:t>
            </a:r>
            <a:endParaRPr kumimoji="1" lang="en-US" altLang="zh-CN" dirty="0" smtClean="0"/>
          </a:p>
        </p:txBody>
      </p:sp>
      <p:cxnSp>
        <p:nvCxnSpPr>
          <p:cNvPr id="14" name="直线箭头连接符 13"/>
          <p:cNvCxnSpPr>
            <a:stCxn id="7" idx="3"/>
            <a:endCxn id="9" idx="1"/>
          </p:cNvCxnSpPr>
          <p:nvPr/>
        </p:nvCxnSpPr>
        <p:spPr>
          <a:xfrm>
            <a:off x="1555668" y="3681351"/>
            <a:ext cx="1249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9" idx="3"/>
            <a:endCxn id="10" idx="1"/>
          </p:cNvCxnSpPr>
          <p:nvPr/>
        </p:nvCxnSpPr>
        <p:spPr>
          <a:xfrm>
            <a:off x="3538058" y="3681351"/>
            <a:ext cx="15075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10" idx="3"/>
            <a:endCxn id="11" idx="1"/>
          </p:cNvCxnSpPr>
          <p:nvPr/>
        </p:nvCxnSpPr>
        <p:spPr>
          <a:xfrm>
            <a:off x="5778292" y="3681351"/>
            <a:ext cx="2457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 animBg="1"/>
      <p:bldP spid="10" grpId="0" animBg="1"/>
      <p:bldP spid="11" grpId="0" animBg="1"/>
      <p:bldP spid="1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88768" y="154379"/>
            <a:ext cx="4097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RDD</a:t>
            </a:r>
            <a:r>
              <a:rPr kumimoji="1" lang="zh-CN" altLang="en-US" sz="2400" dirty="0" smtClean="0"/>
              <a:t>基本操作</a:t>
            </a:r>
            <a:r>
              <a:rPr kumimoji="1" lang="en-US" altLang="zh-CN" sz="2400" dirty="0" smtClean="0"/>
              <a:t> </a:t>
            </a:r>
            <a:r>
              <a:rPr kumimoji="1" lang="en-US" altLang="zh-CN" sz="2400" dirty="0" smtClean="0"/>
              <a:t>–</a:t>
            </a:r>
            <a:r>
              <a:rPr kumimoji="1" lang="en-US" altLang="zh-CN" sz="2400" dirty="0" smtClean="0"/>
              <a:t> </a:t>
            </a:r>
            <a:r>
              <a:rPr kumimoji="1" lang="zh-CN" altLang="en-US" sz="2400" dirty="0" smtClean="0"/>
              <a:t>分层采样</a:t>
            </a:r>
            <a:r>
              <a:rPr kumimoji="1" lang="en-US" altLang="zh-CN" sz="2400" dirty="0" err="1" smtClean="0"/>
              <a:t>api</a:t>
            </a:r>
            <a:endParaRPr kumimoji="1"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3158836" y="142503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sampleByKey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158836" y="2302616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sampleByKeyExact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006930" y="4447907"/>
            <a:ext cx="98892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sampleByKey</a:t>
            </a:r>
            <a:r>
              <a:rPr lang="en-US" altLang="zh-CN" dirty="0" smtClean="0"/>
              <a:t> </a:t>
            </a:r>
            <a:r>
              <a:rPr lang="zh-CN" altLang="en-US" dirty="0"/>
              <a:t>并不对过滤全量数据</a:t>
            </a:r>
            <a:r>
              <a:rPr lang="zh-CN" altLang="en-US" dirty="0" smtClean="0"/>
              <a:t>，因此</a:t>
            </a:r>
            <a:r>
              <a:rPr lang="zh-CN" altLang="en-US" dirty="0"/>
              <a:t>只得到</a:t>
            </a:r>
            <a:r>
              <a:rPr lang="zh-CN" altLang="en-US" dirty="0" smtClean="0"/>
              <a:t>近似值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sampleByKeyExtra</a:t>
            </a:r>
            <a:r>
              <a:rPr lang="en-US" altLang="zh-CN" dirty="0" smtClean="0"/>
              <a:t> </a:t>
            </a:r>
            <a:r>
              <a:rPr lang="zh-CN" altLang="en-US" dirty="0"/>
              <a:t>会对全量数据做采样计算，因此耗费大量的计算资源</a:t>
            </a:r>
            <a:r>
              <a:rPr lang="zh-CN" altLang="en-US" dirty="0" smtClean="0"/>
              <a:t>，但是</a:t>
            </a:r>
            <a:r>
              <a:rPr lang="zh-CN" altLang="en-US" dirty="0"/>
              <a:t>结果会更准确</a:t>
            </a:r>
            <a:r>
              <a:rPr lang="zh-CN" altLang="en-US" dirty="0" smtClean="0"/>
              <a:t>。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128156" y="3811979"/>
            <a:ext cx="5118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sampleByKey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sampleByKeyExact</a:t>
            </a:r>
            <a:r>
              <a:rPr lang="en-US" altLang="zh-CN" dirty="0"/>
              <a:t> </a:t>
            </a:r>
            <a:r>
              <a:rPr lang="zh-CN" altLang="en-US" dirty="0"/>
              <a:t>的区别</a:t>
            </a:r>
            <a:r>
              <a:rPr lang="zh-CN" altLang="en-US" dirty="0" smtClean="0"/>
              <a:t>：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8768" y="154379"/>
            <a:ext cx="3015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RDD</a:t>
            </a:r>
            <a:r>
              <a:rPr kumimoji="1" lang="zh-CN" altLang="en-US" sz="2400" dirty="0" smtClean="0"/>
              <a:t>基本操作 </a:t>
            </a:r>
            <a:r>
              <a:rPr kumimoji="1" lang="en-US" altLang="zh-CN" sz="2400" dirty="0" smtClean="0"/>
              <a:t>-</a:t>
            </a:r>
            <a:r>
              <a:rPr kumimoji="1" lang="zh-CN" altLang="en-US" sz="2400" dirty="0" smtClean="0"/>
              <a:t> </a:t>
            </a:r>
            <a:r>
              <a:rPr lang="en-US" altLang="zh-CN" sz="2400" dirty="0"/>
              <a:t>pipe</a:t>
            </a:r>
            <a:endParaRPr kumimoji="1"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9673936" y="5936178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PipedRDD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08338" y="1489010"/>
            <a:ext cx="2004337" cy="172920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365662" y="2185061"/>
            <a:ext cx="1436915" cy="24225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537854" y="2579243"/>
            <a:ext cx="1092530" cy="81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r>
              <a:rPr kumimoji="1" lang="en-US" altLang="zh-CN" dirty="0" smtClean="0"/>
              <a:t>i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hello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537854" y="3629060"/>
            <a:ext cx="1092530" cy="81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how</a:t>
            </a:r>
            <a:endParaRPr kumimoji="1" lang="en-US" altLang="zh-CN" dirty="0" smtClean="0"/>
          </a:p>
          <a:p>
            <a:pPr algn="ctr"/>
            <a:r>
              <a:rPr kumimoji="1" lang="en-US" altLang="zh-CN" dirty="0"/>
              <a:t>a</a:t>
            </a:r>
            <a:r>
              <a:rPr kumimoji="1" lang="en-US" altLang="zh-CN" dirty="0" smtClean="0"/>
              <a:t>re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you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531917" y="4975761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RDD</a:t>
            </a:r>
            <a:endParaRPr kumimoji="1"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614" y="3743026"/>
            <a:ext cx="2004337" cy="172920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862073" y="1759846"/>
            <a:ext cx="1092530" cy="81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r>
              <a:rPr kumimoji="1" lang="en-US" altLang="zh-CN" dirty="0" smtClean="0"/>
              <a:t>i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hello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963953" y="4275118"/>
            <a:ext cx="1092530" cy="81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how</a:t>
            </a:r>
            <a:endParaRPr kumimoji="1" lang="en-US" altLang="zh-CN" dirty="0" smtClean="0"/>
          </a:p>
          <a:p>
            <a:pPr algn="ctr"/>
            <a:r>
              <a:rPr kumimoji="1" lang="en-US" altLang="zh-CN" dirty="0"/>
              <a:t>a</a:t>
            </a:r>
            <a:r>
              <a:rPr kumimoji="1" lang="en-US" altLang="zh-CN" dirty="0" smtClean="0"/>
              <a:t>re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you</a:t>
            </a:r>
            <a:endParaRPr kumimoji="1" lang="zh-CN" altLang="en-US" dirty="0"/>
          </a:p>
        </p:txBody>
      </p:sp>
      <p:sp>
        <p:nvSpPr>
          <p:cNvPr id="14" name="折角形 13"/>
          <p:cNvSpPr/>
          <p:nvPr/>
        </p:nvSpPr>
        <p:spPr>
          <a:xfrm>
            <a:off x="4597047" y="2841747"/>
            <a:ext cx="1626918" cy="360857"/>
          </a:xfrm>
          <a:prstGeom prst="foldedCorne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Shell </a:t>
            </a:r>
            <a:r>
              <a:rPr kumimoji="1" lang="en-US" altLang="zh-CN" sz="1400" smtClean="0">
                <a:solidFill>
                  <a:schemeClr val="tx1"/>
                </a:solidFill>
              </a:rPr>
              <a:t>or python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折角形 14"/>
          <p:cNvSpPr/>
          <p:nvPr/>
        </p:nvSpPr>
        <p:spPr>
          <a:xfrm>
            <a:off x="4791012" y="5188754"/>
            <a:ext cx="1626918" cy="360857"/>
          </a:xfrm>
          <a:prstGeom prst="foldedCorne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Shell </a:t>
            </a:r>
            <a:r>
              <a:rPr kumimoji="1" lang="en-US" altLang="zh-CN" sz="1400" smtClean="0">
                <a:solidFill>
                  <a:schemeClr val="tx1"/>
                </a:solidFill>
              </a:rPr>
              <a:t>or python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851189" y="1759845"/>
            <a:ext cx="1092530" cy="81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wolf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tiger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030686" y="4106950"/>
            <a:ext cx="1092530" cy="81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cat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dog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duck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944991" y="1991321"/>
            <a:ext cx="1436915" cy="24225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111246" y="4782021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PipedRDD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8117183" y="2344033"/>
            <a:ext cx="1092530" cy="81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wolf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tiger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8117183" y="3396344"/>
            <a:ext cx="1092530" cy="81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cat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dog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duck</a:t>
            </a:r>
            <a:endParaRPr kumimoji="1" lang="zh-CN" altLang="en-US" dirty="0"/>
          </a:p>
        </p:txBody>
      </p:sp>
      <p:cxnSp>
        <p:nvCxnSpPr>
          <p:cNvPr id="25" name="直线箭头连接符 24"/>
          <p:cNvCxnSpPr>
            <a:stCxn id="8" idx="3"/>
            <a:endCxn id="12" idx="1"/>
          </p:cNvCxnSpPr>
          <p:nvPr/>
        </p:nvCxnSpPr>
        <p:spPr>
          <a:xfrm flipV="1">
            <a:off x="2630384" y="2169545"/>
            <a:ext cx="1231689" cy="819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stCxn id="9" idx="3"/>
            <a:endCxn id="13" idx="1"/>
          </p:cNvCxnSpPr>
          <p:nvPr/>
        </p:nvCxnSpPr>
        <p:spPr>
          <a:xfrm>
            <a:off x="2630384" y="4038759"/>
            <a:ext cx="1333569" cy="64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stCxn id="12" idx="3"/>
            <a:endCxn id="14" idx="0"/>
          </p:cNvCxnSpPr>
          <p:nvPr/>
        </p:nvCxnSpPr>
        <p:spPr>
          <a:xfrm>
            <a:off x="4954603" y="2169545"/>
            <a:ext cx="455903" cy="672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stCxn id="13" idx="3"/>
            <a:endCxn id="15" idx="0"/>
          </p:cNvCxnSpPr>
          <p:nvPr/>
        </p:nvCxnSpPr>
        <p:spPr>
          <a:xfrm>
            <a:off x="5056483" y="4684817"/>
            <a:ext cx="547988" cy="503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stCxn id="15" idx="0"/>
            <a:endCxn id="17" idx="1"/>
          </p:cNvCxnSpPr>
          <p:nvPr/>
        </p:nvCxnSpPr>
        <p:spPr>
          <a:xfrm flipV="1">
            <a:off x="5604471" y="4516649"/>
            <a:ext cx="426215" cy="672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>
            <a:stCxn id="14" idx="0"/>
            <a:endCxn id="16" idx="1"/>
          </p:cNvCxnSpPr>
          <p:nvPr/>
        </p:nvCxnSpPr>
        <p:spPr>
          <a:xfrm flipV="1">
            <a:off x="5410506" y="2169544"/>
            <a:ext cx="440683" cy="672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>
            <a:stCxn id="16" idx="3"/>
            <a:endCxn id="22" idx="1"/>
          </p:cNvCxnSpPr>
          <p:nvPr/>
        </p:nvCxnSpPr>
        <p:spPr>
          <a:xfrm>
            <a:off x="6943719" y="2169544"/>
            <a:ext cx="1173464" cy="584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stCxn id="17" idx="3"/>
            <a:endCxn id="23" idx="1"/>
          </p:cNvCxnSpPr>
          <p:nvPr/>
        </p:nvCxnSpPr>
        <p:spPr>
          <a:xfrm flipV="1">
            <a:off x="7123216" y="3806043"/>
            <a:ext cx="993967" cy="710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4896960" y="23041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smtClean="0">
                <a:solidFill>
                  <a:srgbClr val="FF0000"/>
                </a:solidFill>
              </a:rPr>
              <a:t>输入</a:t>
            </a:r>
            <a:endParaRPr kumimoji="1" lang="zh-CN" altLang="en-US" b="1">
              <a:solidFill>
                <a:srgbClr val="FF000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352863" y="21358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>
                <a:solidFill>
                  <a:srgbClr val="FF0000"/>
                </a:solidFill>
              </a:rPr>
              <a:t>输出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5590501" y="45106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smtClean="0">
                <a:solidFill>
                  <a:srgbClr val="FF0000"/>
                </a:solidFill>
              </a:rPr>
              <a:t>输出</a:t>
            </a:r>
            <a:endParaRPr kumimoji="1" lang="zh-CN" altLang="en-US" b="1">
              <a:solidFill>
                <a:srgbClr val="FF0000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990513" y="46495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smtClean="0">
                <a:solidFill>
                  <a:srgbClr val="FF0000"/>
                </a:solidFill>
              </a:rPr>
              <a:t>输入</a:t>
            </a:r>
            <a:endParaRPr kumimoji="1"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6" grpId="0" animBg="1"/>
      <p:bldP spid="17" grpId="0" animBg="1"/>
      <p:bldP spid="18" grpId="0" animBg="1"/>
      <p:bldP spid="21" grpId="0"/>
      <p:bldP spid="22" grpId="0" animBg="1"/>
      <p:bldP spid="23" grpId="0" animBg="1"/>
      <p:bldP spid="47" grpId="0"/>
      <p:bldP spid="48" grpId="0"/>
      <p:bldP spid="49" grpId="0"/>
      <p:bldP spid="5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8768" y="154379"/>
            <a:ext cx="3015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RDD</a:t>
            </a:r>
            <a:r>
              <a:rPr kumimoji="1" lang="zh-CN" altLang="en-US" sz="2400" dirty="0" smtClean="0"/>
              <a:t>基本操作 </a:t>
            </a:r>
            <a:r>
              <a:rPr kumimoji="1" lang="en-US" altLang="zh-CN" sz="2400" dirty="0" smtClean="0"/>
              <a:t>-</a:t>
            </a:r>
            <a:r>
              <a:rPr kumimoji="1" lang="zh-CN" altLang="en-US" sz="2400" dirty="0" smtClean="0"/>
              <a:t> </a:t>
            </a:r>
            <a:r>
              <a:rPr lang="en-US" altLang="zh-CN" sz="2400" dirty="0"/>
              <a:t>pipe</a:t>
            </a:r>
            <a:endParaRPr kumimoji="1"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947" y="1652663"/>
            <a:ext cx="11662253" cy="4690106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2425700" y="816023"/>
            <a:ext cx="2006600" cy="441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启动</a:t>
            </a:r>
            <a:r>
              <a:rPr kumimoji="1" lang="zh-CN" altLang="en-US" smtClean="0"/>
              <a:t>进程的命令</a:t>
            </a:r>
            <a:endParaRPr kumimoji="1" lang="zh-CN" altLang="en-US"/>
          </a:p>
        </p:txBody>
      </p:sp>
      <p:cxnSp>
        <p:nvCxnSpPr>
          <p:cNvPr id="27" name="直线箭头连接符 26"/>
          <p:cNvCxnSpPr>
            <a:endCxn id="20" idx="2"/>
          </p:cNvCxnSpPr>
          <p:nvPr/>
        </p:nvCxnSpPr>
        <p:spPr>
          <a:xfrm flipV="1">
            <a:off x="2425700" y="1257301"/>
            <a:ext cx="1003300" cy="774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4814716" y="616044"/>
            <a:ext cx="1393347" cy="638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 smtClean="0"/>
              <a:t>进程需要</a:t>
            </a:r>
            <a:r>
              <a:rPr kumimoji="1" lang="zh-CN" altLang="en-US" smtClean="0"/>
              <a:t>的环境变量</a:t>
            </a:r>
            <a:endParaRPr kumimoji="1" lang="zh-CN" altLang="en-US"/>
          </a:p>
        </p:txBody>
      </p:sp>
      <p:cxnSp>
        <p:nvCxnSpPr>
          <p:cNvPr id="40" name="直线箭头连接符 39"/>
          <p:cNvCxnSpPr/>
          <p:nvPr/>
        </p:nvCxnSpPr>
        <p:spPr>
          <a:xfrm flipV="1">
            <a:off x="4267200" y="1254082"/>
            <a:ext cx="1235553" cy="1036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6717592" y="816023"/>
            <a:ext cx="2700414" cy="638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 smtClean="0"/>
              <a:t>计算每一个分区的元素之前需要做的事情</a:t>
            </a:r>
            <a:endParaRPr kumimoji="1" lang="zh-CN" altLang="en-US" dirty="0"/>
          </a:p>
        </p:txBody>
      </p:sp>
      <p:cxnSp>
        <p:nvCxnSpPr>
          <p:cNvPr id="43" name="直线箭头连接符 42"/>
          <p:cNvCxnSpPr/>
          <p:nvPr/>
        </p:nvCxnSpPr>
        <p:spPr>
          <a:xfrm flipV="1">
            <a:off x="6012282" y="1454061"/>
            <a:ext cx="1393347" cy="121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9089335" y="1712981"/>
            <a:ext cx="2700414" cy="638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 smtClean="0"/>
              <a:t>对每一个元素做特殊的处理的函数</a:t>
            </a:r>
            <a:endParaRPr kumimoji="1" lang="zh-CN" altLang="en-US" dirty="0"/>
          </a:p>
        </p:txBody>
      </p:sp>
      <p:cxnSp>
        <p:nvCxnSpPr>
          <p:cNvPr id="46" name="直线箭头连接符 45"/>
          <p:cNvCxnSpPr/>
          <p:nvPr/>
        </p:nvCxnSpPr>
        <p:spPr>
          <a:xfrm flipV="1">
            <a:off x="8318500" y="2351020"/>
            <a:ext cx="1458872" cy="608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8318500" y="5239392"/>
            <a:ext cx="2700414" cy="638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 smtClean="0"/>
              <a:t>是否需要在不同的工作目录中计算每一个分区</a:t>
            </a:r>
            <a:endParaRPr kumimoji="1" lang="zh-CN" altLang="en-US" dirty="0"/>
          </a:p>
        </p:txBody>
      </p:sp>
      <p:cxnSp>
        <p:nvCxnSpPr>
          <p:cNvPr id="52" name="直线箭头连接符 51"/>
          <p:cNvCxnSpPr>
            <a:endCxn id="51" idx="0"/>
          </p:cNvCxnSpPr>
          <p:nvPr/>
        </p:nvCxnSpPr>
        <p:spPr>
          <a:xfrm>
            <a:off x="5502753" y="3443426"/>
            <a:ext cx="4165954" cy="1795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6388921" y="6015818"/>
            <a:ext cx="2700414" cy="638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 smtClean="0"/>
              <a:t>读写标准流的过程中的缓存大小</a:t>
            </a:r>
            <a:endParaRPr kumimoji="1" lang="zh-CN" altLang="en-US" dirty="0"/>
          </a:p>
        </p:txBody>
      </p:sp>
      <p:cxnSp>
        <p:nvCxnSpPr>
          <p:cNvPr id="54" name="直线箭头连接符 53"/>
          <p:cNvCxnSpPr/>
          <p:nvPr/>
        </p:nvCxnSpPr>
        <p:spPr>
          <a:xfrm>
            <a:off x="4076346" y="3703619"/>
            <a:ext cx="3662782" cy="2312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3429000" y="6015818"/>
            <a:ext cx="2700414" cy="638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 smtClean="0"/>
              <a:t>读写标准流的过程中读数据的编码类型</a:t>
            </a:r>
            <a:endParaRPr kumimoji="1" lang="zh-CN" altLang="en-US" dirty="0"/>
          </a:p>
        </p:txBody>
      </p:sp>
      <p:cxnSp>
        <p:nvCxnSpPr>
          <p:cNvPr id="58" name="直线箭头连接符 57"/>
          <p:cNvCxnSpPr/>
          <p:nvPr/>
        </p:nvCxnSpPr>
        <p:spPr>
          <a:xfrm>
            <a:off x="1809163" y="4064000"/>
            <a:ext cx="2970044" cy="1951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9" grpId="0" animBg="1"/>
      <p:bldP spid="42" grpId="0" animBg="1"/>
      <p:bldP spid="45" grpId="0" animBg="1"/>
      <p:bldP spid="51" grpId="0" animBg="1"/>
      <p:bldP spid="53" grpId="0" animBg="1"/>
      <p:bldP spid="5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8768" y="15437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课程内容</a:t>
            </a:r>
            <a:endParaRPr kumimoji="1"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3695700" y="2171700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讲述</a:t>
            </a:r>
            <a:r>
              <a:rPr kumimoji="1" lang="en-US" altLang="zh-CN" dirty="0" err="1" smtClean="0"/>
              <a:t>api</a:t>
            </a:r>
            <a:r>
              <a:rPr kumimoji="1" lang="zh-CN" altLang="en-US" dirty="0" smtClean="0"/>
              <a:t>的方式：</a:t>
            </a:r>
            <a:endParaRPr kumimoji="1"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4749800" y="2959100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怎么用的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749800" y="3663950"/>
            <a:ext cx="309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用的过程中需要注意什么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749800" y="4368800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的实现原理是什么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8768" y="154379"/>
            <a:ext cx="3297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RDD</a:t>
            </a:r>
            <a:r>
              <a:rPr kumimoji="1" lang="zh-CN" altLang="en-US" sz="2400" dirty="0" smtClean="0"/>
              <a:t>基本操作 </a:t>
            </a:r>
            <a:r>
              <a:rPr kumimoji="1" lang="en-US" altLang="zh-CN" sz="2400" dirty="0" smtClean="0"/>
              <a:t>-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action</a:t>
            </a:r>
            <a:endParaRPr kumimoji="1"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3693226" y="2078182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foreach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693226" y="2610108"/>
            <a:ext cx="197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foreachPartition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693226" y="3182586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collect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693226" y="3849999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take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840187" y="2078182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first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840187" y="2826327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top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840187" y="3550722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max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840187" y="4275117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min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8768" y="154379"/>
            <a:ext cx="3212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RDD</a:t>
            </a:r>
            <a:r>
              <a:rPr kumimoji="1" lang="zh-CN" altLang="en-US" sz="2400" dirty="0" smtClean="0"/>
              <a:t>基本操作</a:t>
            </a:r>
            <a:r>
              <a:rPr kumimoji="1" lang="en-US" altLang="zh-CN" sz="2400" dirty="0" smtClean="0"/>
              <a:t> -action</a:t>
            </a:r>
            <a:endParaRPr kumimoji="1"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688768" y="2308095"/>
            <a:ext cx="2342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r</a:t>
            </a:r>
            <a:r>
              <a:rPr kumimoji="1" lang="en-US" altLang="zh-CN" sz="1600" dirty="0" smtClean="0"/>
              <a:t>educe((x, y) =&gt; x + y)</a:t>
            </a:r>
            <a:endParaRPr kumimoji="1" lang="zh-CN" altLang="en-US" sz="1600" dirty="0"/>
          </a:p>
        </p:txBody>
      </p:sp>
      <p:sp>
        <p:nvSpPr>
          <p:cNvPr id="2" name="文本框 1"/>
          <p:cNvSpPr txBox="1"/>
          <p:nvPr/>
        </p:nvSpPr>
        <p:spPr>
          <a:xfrm>
            <a:off x="3272901" y="573351"/>
            <a:ext cx="5957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val</a:t>
            </a:r>
            <a:r>
              <a:rPr lang="en-US" altLang="zh-CN" b="1" dirty="0"/>
              <a:t> </a:t>
            </a:r>
            <a:r>
              <a:rPr lang="en-US" altLang="zh-CN" dirty="0" err="1"/>
              <a:t>listRDD</a:t>
            </a:r>
            <a:r>
              <a:rPr lang="en-US" altLang="zh-CN" dirty="0"/>
              <a:t> = </a:t>
            </a:r>
            <a:r>
              <a:rPr lang="en-US" altLang="zh-CN" dirty="0" err="1"/>
              <a:t>sc.parallelize</a:t>
            </a:r>
            <a:r>
              <a:rPr lang="en-US" altLang="zh-CN" dirty="0"/>
              <a:t>[</a:t>
            </a:r>
            <a:r>
              <a:rPr lang="en-US" altLang="zh-CN" dirty="0" err="1"/>
              <a:t>Int</a:t>
            </a:r>
            <a:r>
              <a:rPr lang="en-US" altLang="zh-CN" dirty="0"/>
              <a:t>](</a:t>
            </a:r>
            <a:r>
              <a:rPr lang="en-US" altLang="zh-CN" i="1" dirty="0" err="1"/>
              <a:t>Seq</a:t>
            </a:r>
            <a:r>
              <a:rPr lang="en-US" altLang="zh-CN" dirty="0"/>
              <a:t>(1, 2</a:t>
            </a:r>
            <a:r>
              <a:rPr lang="en-US" altLang="zh-CN" dirty="0" smtClean="0"/>
              <a:t>, 4,  </a:t>
            </a:r>
            <a:r>
              <a:rPr lang="en-US" altLang="zh-CN" dirty="0"/>
              <a:t>3, </a:t>
            </a:r>
            <a:r>
              <a:rPr lang="en-US" altLang="zh-CN" dirty="0" smtClean="0"/>
              <a:t>3, 6), </a:t>
            </a:r>
            <a:r>
              <a:rPr lang="en-US" altLang="zh-CN" dirty="0"/>
              <a:t>2)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92895" y="2671858"/>
          <a:ext cx="32817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175"/>
              </a:tblGrid>
              <a:tr h="30717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</a:tr>
              <a:tr h="30717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</a:tr>
              <a:tr h="30717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4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992894" y="3987239"/>
          <a:ext cx="32817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175"/>
              </a:tblGrid>
              <a:tr h="30717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</a:t>
                      </a:r>
                      <a:endParaRPr lang="zh-CN" altLang="en-US" sz="1600" dirty="0"/>
                    </a:p>
                  </a:txBody>
                  <a:tcPr/>
                </a:tc>
              </a:tr>
              <a:tr h="30717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</a:t>
                      </a:r>
                      <a:endParaRPr lang="zh-CN" altLang="en-US" sz="1600" dirty="0"/>
                    </a:p>
                  </a:txBody>
                  <a:tcPr/>
                </a:tc>
              </a:tr>
              <a:tr h="30717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6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1532289" y="3022868"/>
            <a:ext cx="1502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(</a:t>
            </a:r>
            <a:r>
              <a:rPr kumimoji="1" lang="en-US" altLang="zh-CN" sz="1600" dirty="0" smtClean="0"/>
              <a:t>1 + 2) + 4 = 7</a:t>
            </a:r>
            <a:endParaRPr kumimoji="1" lang="zh-CN" altLang="en-US" sz="1600" dirty="0"/>
          </a:p>
        </p:txBody>
      </p:sp>
      <p:sp>
        <p:nvSpPr>
          <p:cNvPr id="20" name="文本框 19"/>
          <p:cNvSpPr txBox="1"/>
          <p:nvPr/>
        </p:nvSpPr>
        <p:spPr>
          <a:xfrm>
            <a:off x="1532289" y="4320882"/>
            <a:ext cx="16161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(3 + 3) + 6 = 12</a:t>
            </a:r>
            <a:endParaRPr kumimoji="1" lang="zh-CN" altLang="en-US" sz="1600" dirty="0"/>
          </a:p>
        </p:txBody>
      </p:sp>
      <p:sp>
        <p:nvSpPr>
          <p:cNvPr id="21" name="文本框 20"/>
          <p:cNvSpPr txBox="1"/>
          <p:nvPr/>
        </p:nvSpPr>
        <p:spPr>
          <a:xfrm>
            <a:off x="3573665" y="3648685"/>
            <a:ext cx="1228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7 + 12 = 19</a:t>
            </a:r>
            <a:endParaRPr kumimoji="1" lang="zh-CN" altLang="en-US" sz="1600" dirty="0"/>
          </a:p>
        </p:txBody>
      </p:sp>
      <p:cxnSp>
        <p:nvCxnSpPr>
          <p:cNvPr id="23" name="直线箭头连接符 22"/>
          <p:cNvCxnSpPr/>
          <p:nvPr/>
        </p:nvCxnSpPr>
        <p:spPr>
          <a:xfrm>
            <a:off x="1321069" y="3249640"/>
            <a:ext cx="211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>
            <a:stCxn id="18" idx="3"/>
            <a:endCxn id="20" idx="1"/>
          </p:cNvCxnSpPr>
          <p:nvPr/>
        </p:nvCxnSpPr>
        <p:spPr>
          <a:xfrm>
            <a:off x="1321069" y="4490159"/>
            <a:ext cx="211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stCxn id="19" idx="3"/>
            <a:endCxn id="21" idx="1"/>
          </p:cNvCxnSpPr>
          <p:nvPr/>
        </p:nvCxnSpPr>
        <p:spPr>
          <a:xfrm>
            <a:off x="3034623" y="3192145"/>
            <a:ext cx="539042" cy="625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>
            <a:stCxn id="20" idx="3"/>
            <a:endCxn id="21" idx="1"/>
          </p:cNvCxnSpPr>
          <p:nvPr/>
        </p:nvCxnSpPr>
        <p:spPr>
          <a:xfrm flipV="1">
            <a:off x="3148437" y="3817962"/>
            <a:ext cx="425228" cy="672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7086016" y="2308095"/>
            <a:ext cx="2260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fold(0)((x, y) =&gt; x + y)</a:t>
            </a:r>
            <a:endParaRPr kumimoji="1" lang="zh-CN" altLang="en-US" sz="1600" dirty="0"/>
          </a:p>
        </p:txBody>
      </p:sp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7155006" y="2671858"/>
          <a:ext cx="32817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175"/>
              </a:tblGrid>
              <a:tr h="30717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</a:tr>
              <a:tr h="30717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</a:tr>
              <a:tr h="30717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4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7155005" y="3987239"/>
          <a:ext cx="32817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175"/>
              </a:tblGrid>
              <a:tr h="30717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</a:t>
                      </a:r>
                      <a:endParaRPr lang="zh-CN" altLang="en-US" sz="1600" dirty="0"/>
                    </a:p>
                  </a:txBody>
                  <a:tcPr/>
                </a:tc>
              </a:tr>
              <a:tr h="30717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</a:t>
                      </a:r>
                      <a:endParaRPr lang="zh-CN" altLang="en-US" sz="1600" dirty="0"/>
                    </a:p>
                  </a:txBody>
                  <a:tcPr/>
                </a:tc>
              </a:tr>
              <a:tr h="30717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6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文本框 35"/>
          <p:cNvSpPr txBox="1"/>
          <p:nvPr/>
        </p:nvSpPr>
        <p:spPr>
          <a:xfrm>
            <a:off x="7694400" y="3022868"/>
            <a:ext cx="1702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0 + 1 + 2 + 4 = 7</a:t>
            </a:r>
            <a:endParaRPr kumimoji="1" lang="zh-CN" altLang="en-US" sz="1600" dirty="0"/>
          </a:p>
        </p:txBody>
      </p:sp>
      <p:sp>
        <p:nvSpPr>
          <p:cNvPr id="37" name="文本框 36"/>
          <p:cNvSpPr txBox="1"/>
          <p:nvPr/>
        </p:nvSpPr>
        <p:spPr>
          <a:xfrm>
            <a:off x="7694400" y="4320882"/>
            <a:ext cx="18165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0 + 3 + 3 + 6 = 12</a:t>
            </a:r>
            <a:endParaRPr kumimoji="1" lang="zh-CN" altLang="en-US" sz="1600" dirty="0"/>
          </a:p>
        </p:txBody>
      </p:sp>
      <p:sp>
        <p:nvSpPr>
          <p:cNvPr id="38" name="文本框 37"/>
          <p:cNvSpPr txBox="1"/>
          <p:nvPr/>
        </p:nvSpPr>
        <p:spPr>
          <a:xfrm>
            <a:off x="9812302" y="3648685"/>
            <a:ext cx="1579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 smtClean="0">
                <a:solidFill>
                  <a:srgbClr val="FF0000"/>
                </a:solidFill>
              </a:rPr>
              <a:t>0</a:t>
            </a:r>
            <a:r>
              <a:rPr kumimoji="1" lang="en-US" altLang="zh-CN" sz="1600" dirty="0" smtClean="0"/>
              <a:t> + 7 + 12 = 19</a:t>
            </a:r>
            <a:endParaRPr kumimoji="1" lang="zh-CN" altLang="en-US" sz="1600" dirty="0"/>
          </a:p>
        </p:txBody>
      </p:sp>
      <p:cxnSp>
        <p:nvCxnSpPr>
          <p:cNvPr id="39" name="直线箭头连接符 38"/>
          <p:cNvCxnSpPr/>
          <p:nvPr/>
        </p:nvCxnSpPr>
        <p:spPr>
          <a:xfrm>
            <a:off x="7483180" y="3192145"/>
            <a:ext cx="211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/>
          <p:nvPr/>
        </p:nvCxnSpPr>
        <p:spPr>
          <a:xfrm>
            <a:off x="7483180" y="4490159"/>
            <a:ext cx="211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>
            <a:stCxn id="36" idx="3"/>
            <a:endCxn id="38" idx="1"/>
          </p:cNvCxnSpPr>
          <p:nvPr/>
        </p:nvCxnSpPr>
        <p:spPr>
          <a:xfrm>
            <a:off x="9397110" y="3192145"/>
            <a:ext cx="415192" cy="625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>
            <a:stCxn id="37" idx="3"/>
            <a:endCxn id="38" idx="1"/>
          </p:cNvCxnSpPr>
          <p:nvPr/>
        </p:nvCxnSpPr>
        <p:spPr>
          <a:xfrm flipV="1">
            <a:off x="9510923" y="3817962"/>
            <a:ext cx="301379" cy="672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36" grpId="0"/>
      <p:bldP spid="37" grpId="0"/>
      <p:bldP spid="3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8768" y="154379"/>
            <a:ext cx="3297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RDD</a:t>
            </a:r>
            <a:r>
              <a:rPr kumimoji="1" lang="zh-CN" altLang="en-US" sz="2400" dirty="0" smtClean="0"/>
              <a:t>基本操作</a:t>
            </a:r>
            <a:r>
              <a:rPr kumimoji="1" lang="en-US" altLang="zh-CN" sz="2400" dirty="0" smtClean="0"/>
              <a:t> - action</a:t>
            </a:r>
            <a:endParaRPr kumimoji="1" lang="zh-CN" altLang="en-US" sz="2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6411660" y="583364"/>
            <a:ext cx="3579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 smtClean="0"/>
              <a:t>listRDD</a:t>
            </a:r>
            <a:r>
              <a:rPr lang="en-US" altLang="zh-CN" sz="1600" dirty="0" smtClean="0"/>
              <a:t>.</a:t>
            </a:r>
            <a:r>
              <a:rPr kumimoji="1" lang="en-US" altLang="zh-CN" sz="1600" dirty="0"/>
              <a:t> </a:t>
            </a:r>
            <a:r>
              <a:rPr kumimoji="1" lang="en-US" altLang="zh-CN" sz="1600" dirty="0" err="1" smtClean="0"/>
              <a:t>treeReduce</a:t>
            </a:r>
            <a:r>
              <a:rPr kumimoji="1" lang="en-US" altLang="zh-CN" sz="1600" dirty="0"/>
              <a:t>((x, y) =&gt; x + y</a:t>
            </a:r>
            <a:r>
              <a:rPr kumimoji="1" lang="en-US" altLang="zh-CN" sz="1600" dirty="0" smtClean="0"/>
              <a:t>)</a:t>
            </a:r>
            <a:endParaRPr kumimoji="1" lang="zh-CN" altLang="en-US" sz="1600" dirty="0"/>
          </a:p>
        </p:txBody>
      </p:sp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1786668" y="1087838"/>
          <a:ext cx="32817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175"/>
              </a:tblGrid>
              <a:tr h="30717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</a:tr>
              <a:tr h="30717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</a:tr>
              <a:tr h="30717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4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1786667" y="2403219"/>
          <a:ext cx="32817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175"/>
              </a:tblGrid>
              <a:tr h="30717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</a:t>
                      </a:r>
                      <a:endParaRPr lang="zh-CN" altLang="en-US" sz="1600" dirty="0"/>
                    </a:p>
                  </a:txBody>
                  <a:tcPr/>
                </a:tc>
              </a:tr>
              <a:tr h="30717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</a:t>
                      </a:r>
                      <a:endParaRPr lang="zh-CN" altLang="en-US" sz="1600" dirty="0"/>
                    </a:p>
                  </a:txBody>
                  <a:tcPr/>
                </a:tc>
              </a:tr>
              <a:tr h="30717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6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2" name="直线箭头连接符 31"/>
          <p:cNvCxnSpPr/>
          <p:nvPr/>
        </p:nvCxnSpPr>
        <p:spPr>
          <a:xfrm>
            <a:off x="2114842" y="1608125"/>
            <a:ext cx="211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/>
          <p:nvPr/>
        </p:nvCxnSpPr>
        <p:spPr>
          <a:xfrm>
            <a:off x="2114842" y="2906139"/>
            <a:ext cx="211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2337938" y="1442128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(1 + 2) + 4 = 7</a:t>
            </a:r>
            <a:endParaRPr kumimoji="1" lang="zh-CN" altLang="en-US" sz="1400" dirty="0"/>
          </a:p>
        </p:txBody>
      </p:sp>
      <p:sp>
        <p:nvSpPr>
          <p:cNvPr id="51" name="文本框 50"/>
          <p:cNvSpPr txBox="1"/>
          <p:nvPr/>
        </p:nvSpPr>
        <p:spPr>
          <a:xfrm>
            <a:off x="2337938" y="2738326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(3 + 3) + 6 = 12</a:t>
            </a:r>
            <a:endParaRPr kumimoji="1" lang="zh-CN" altLang="en-US" sz="1400" dirty="0"/>
          </a:p>
        </p:txBody>
      </p:sp>
      <p:sp>
        <p:nvSpPr>
          <p:cNvPr id="3" name="文本框 2"/>
          <p:cNvSpPr txBox="1"/>
          <p:nvPr/>
        </p:nvSpPr>
        <p:spPr>
          <a:xfrm>
            <a:off x="1826361" y="3657222"/>
            <a:ext cx="2343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.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.</a:t>
            </a:r>
            <a:endParaRPr kumimoji="1" lang="en-US" altLang="zh-CN" sz="1400" dirty="0" smtClean="0"/>
          </a:p>
          <a:p>
            <a:r>
              <a:rPr kumimoji="1" lang="en-US" altLang="zh-CN" sz="1400" dirty="0"/>
              <a:t>.</a:t>
            </a:r>
            <a:endParaRPr kumimoji="1" lang="zh-CN" altLang="en-US" sz="1400" dirty="0"/>
          </a:p>
        </p:txBody>
      </p:sp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1774791" y="4498171"/>
          <a:ext cx="32817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175"/>
              </a:tblGrid>
              <a:tr h="30717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</a:t>
                      </a:r>
                      <a:endParaRPr lang="zh-CN" altLang="en-US" sz="1600" dirty="0"/>
                    </a:p>
                  </a:txBody>
                  <a:tcPr/>
                </a:tc>
              </a:tr>
              <a:tr h="30717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</a:t>
                      </a:r>
                      <a:endParaRPr lang="zh-CN" altLang="en-US" sz="1600" dirty="0"/>
                    </a:p>
                  </a:txBody>
                  <a:tcPr/>
                </a:tc>
              </a:tr>
              <a:tr h="30717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6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8" name="直线箭头连接符 57"/>
          <p:cNvCxnSpPr/>
          <p:nvPr/>
        </p:nvCxnSpPr>
        <p:spPr>
          <a:xfrm>
            <a:off x="2102966" y="5001091"/>
            <a:ext cx="211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2326062" y="4833278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(3 </a:t>
            </a:r>
            <a:r>
              <a:rPr kumimoji="1" lang="en-US" altLang="zh-CN" sz="1400" dirty="0"/>
              <a:t>+ </a:t>
            </a:r>
            <a:r>
              <a:rPr kumimoji="1" lang="en-US" altLang="zh-CN" sz="1400" dirty="0" smtClean="0"/>
              <a:t>3) </a:t>
            </a:r>
            <a:r>
              <a:rPr kumimoji="1" lang="en-US" altLang="zh-CN" sz="1400" dirty="0"/>
              <a:t>+ 6 = 12</a:t>
            </a:r>
            <a:endParaRPr kumimoji="1" lang="zh-CN" altLang="en-US" sz="1400" dirty="0"/>
          </a:p>
        </p:txBody>
      </p:sp>
      <p:sp>
        <p:nvSpPr>
          <p:cNvPr id="6" name="文本框 5"/>
          <p:cNvSpPr txBox="1"/>
          <p:nvPr/>
        </p:nvSpPr>
        <p:spPr>
          <a:xfrm>
            <a:off x="4370119" y="14060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378550" y="271276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12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434238" y="480771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12</a:t>
            </a:r>
            <a:endParaRPr kumimoji="1" lang="zh-CN" altLang="en-US" dirty="0"/>
          </a:p>
        </p:txBody>
      </p:sp>
      <p:graphicFrame>
        <p:nvGraphicFramePr>
          <p:cNvPr id="64" name="表格 63"/>
          <p:cNvGraphicFramePr>
            <a:graphicFrameLocks noGrp="1"/>
          </p:cNvGraphicFramePr>
          <p:nvPr/>
        </p:nvGraphicFramePr>
        <p:xfrm>
          <a:off x="1762916" y="5660957"/>
          <a:ext cx="32817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175"/>
              </a:tblGrid>
              <a:tr h="30717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</a:tr>
              <a:tr h="30717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</a:tr>
              <a:tr h="30717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4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5" name="直线箭头连接符 64"/>
          <p:cNvCxnSpPr/>
          <p:nvPr/>
        </p:nvCxnSpPr>
        <p:spPr>
          <a:xfrm>
            <a:off x="2091090" y="6181244"/>
            <a:ext cx="211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2314186" y="6015247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(1 + 2) + 4 = 7</a:t>
            </a:r>
            <a:endParaRPr kumimoji="1" lang="zh-CN" altLang="en-US" sz="1400" dirty="0"/>
          </a:p>
        </p:txBody>
      </p:sp>
      <p:sp>
        <p:nvSpPr>
          <p:cNvPr id="71" name="文本框 70"/>
          <p:cNvSpPr txBox="1"/>
          <p:nvPr/>
        </p:nvSpPr>
        <p:spPr>
          <a:xfrm>
            <a:off x="4523748" y="59792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cxnSp>
        <p:nvCxnSpPr>
          <p:cNvPr id="14" name="直线箭头连接符 13"/>
          <p:cNvCxnSpPr>
            <a:stCxn id="46" idx="3"/>
            <a:endCxn id="6" idx="1"/>
          </p:cNvCxnSpPr>
          <p:nvPr/>
        </p:nvCxnSpPr>
        <p:spPr>
          <a:xfrm flipV="1">
            <a:off x="3676766" y="1590758"/>
            <a:ext cx="693353" cy="5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/>
          <p:cNvCxnSpPr>
            <a:stCxn id="51" idx="3"/>
            <a:endCxn id="7" idx="1"/>
          </p:cNvCxnSpPr>
          <p:nvPr/>
        </p:nvCxnSpPr>
        <p:spPr>
          <a:xfrm>
            <a:off x="3776152" y="2892215"/>
            <a:ext cx="602398" cy="5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线箭头连接符 72"/>
          <p:cNvCxnSpPr>
            <a:stCxn id="61" idx="3"/>
            <a:endCxn id="12" idx="1"/>
          </p:cNvCxnSpPr>
          <p:nvPr/>
        </p:nvCxnSpPr>
        <p:spPr>
          <a:xfrm>
            <a:off x="3764276" y="4987167"/>
            <a:ext cx="669962" cy="5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/>
          <p:cNvCxnSpPr>
            <a:stCxn id="68" idx="3"/>
            <a:endCxn id="71" idx="1"/>
          </p:cNvCxnSpPr>
          <p:nvPr/>
        </p:nvCxnSpPr>
        <p:spPr>
          <a:xfrm flipV="1">
            <a:off x="3653014" y="6163877"/>
            <a:ext cx="870734" cy="5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表格 78"/>
          <p:cNvGraphicFramePr>
            <a:graphicFrameLocks noGrp="1"/>
          </p:cNvGraphicFramePr>
          <p:nvPr/>
        </p:nvGraphicFramePr>
        <p:xfrm>
          <a:off x="5958157" y="1785901"/>
          <a:ext cx="573272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272"/>
              </a:tblGrid>
              <a:tr h="307178">
                <a:tc>
                  <a:txBody>
                    <a:bodyPr/>
                    <a:lstStyle/>
                    <a:p>
                      <a:r>
                        <a:rPr kumimoji="1" lang="en-US" altLang="zh-CN" sz="1600" dirty="0" smtClean="0"/>
                        <a:t>7</a:t>
                      </a:r>
                      <a:endParaRPr kumimoji="1" lang="zh-CN" altLang="en-US" sz="1600" dirty="0"/>
                    </a:p>
                  </a:txBody>
                  <a:tcPr/>
                </a:tc>
              </a:tr>
              <a:tr h="307178">
                <a:tc>
                  <a:txBody>
                    <a:bodyPr/>
                    <a:lstStyle/>
                    <a:p>
                      <a:r>
                        <a:rPr kumimoji="1" lang="en-US" altLang="zh-CN" sz="1600" dirty="0" smtClean="0"/>
                        <a:t>12</a:t>
                      </a:r>
                      <a:endParaRPr kumimoji="1"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1" name="直线箭头连接符 80"/>
          <p:cNvCxnSpPr>
            <a:stCxn id="6" idx="3"/>
            <a:endCxn id="79" idx="1"/>
          </p:cNvCxnSpPr>
          <p:nvPr/>
        </p:nvCxnSpPr>
        <p:spPr>
          <a:xfrm>
            <a:off x="4683025" y="1590758"/>
            <a:ext cx="1275132" cy="530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/>
          <p:cNvCxnSpPr>
            <a:stCxn id="7" idx="3"/>
            <a:endCxn id="79" idx="1"/>
          </p:cNvCxnSpPr>
          <p:nvPr/>
        </p:nvCxnSpPr>
        <p:spPr>
          <a:xfrm flipV="1">
            <a:off x="4819696" y="2121181"/>
            <a:ext cx="1138461" cy="776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5" name="表格 84"/>
          <p:cNvGraphicFramePr>
            <a:graphicFrameLocks noGrp="1"/>
          </p:cNvGraphicFramePr>
          <p:nvPr/>
        </p:nvGraphicFramePr>
        <p:xfrm>
          <a:off x="6145807" y="5177051"/>
          <a:ext cx="57168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685"/>
              </a:tblGrid>
              <a:tr h="307178">
                <a:tc>
                  <a:txBody>
                    <a:bodyPr/>
                    <a:lstStyle/>
                    <a:p>
                      <a:r>
                        <a:rPr kumimoji="1" lang="en-US" altLang="zh-CN" sz="1600" dirty="0" smtClean="0"/>
                        <a:t>12</a:t>
                      </a:r>
                      <a:endParaRPr kumimoji="1" lang="zh-CN" altLang="en-US" sz="1600" dirty="0"/>
                    </a:p>
                  </a:txBody>
                  <a:tcPr/>
                </a:tc>
              </a:tr>
              <a:tr h="307178">
                <a:tc>
                  <a:txBody>
                    <a:bodyPr/>
                    <a:lstStyle/>
                    <a:p>
                      <a:r>
                        <a:rPr kumimoji="1" lang="en-US" altLang="zh-CN" sz="1600" dirty="0" smtClean="0"/>
                        <a:t>7</a:t>
                      </a:r>
                      <a:endParaRPr kumimoji="1"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7" name="直线箭头连接符 86"/>
          <p:cNvCxnSpPr>
            <a:endCxn id="85" idx="1"/>
          </p:cNvCxnSpPr>
          <p:nvPr/>
        </p:nvCxnSpPr>
        <p:spPr>
          <a:xfrm>
            <a:off x="4804494" y="5031652"/>
            <a:ext cx="1341313" cy="48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/>
          <p:cNvCxnSpPr>
            <a:stCxn id="71" idx="3"/>
            <a:endCxn id="85" idx="1"/>
          </p:cNvCxnSpPr>
          <p:nvPr/>
        </p:nvCxnSpPr>
        <p:spPr>
          <a:xfrm flipV="1">
            <a:off x="4836654" y="5512331"/>
            <a:ext cx="1309153" cy="651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7251605" y="2004574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7 + 12 = 19</a:t>
            </a:r>
            <a:endParaRPr kumimoji="1" lang="zh-CN" altLang="en-US" dirty="0"/>
          </a:p>
        </p:txBody>
      </p:sp>
      <p:sp>
        <p:nvSpPr>
          <p:cNvPr id="94" name="文本框 93"/>
          <p:cNvSpPr txBox="1"/>
          <p:nvPr/>
        </p:nvSpPr>
        <p:spPr>
          <a:xfrm>
            <a:off x="7316226" y="5244138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12 + 7 = 19</a:t>
            </a:r>
            <a:endParaRPr kumimoji="1" lang="zh-CN" altLang="en-US" dirty="0"/>
          </a:p>
        </p:txBody>
      </p:sp>
      <p:cxnSp>
        <p:nvCxnSpPr>
          <p:cNvPr id="96" name="直线箭头连接符 95"/>
          <p:cNvCxnSpPr>
            <a:stCxn id="79" idx="3"/>
            <a:endCxn id="93" idx="1"/>
          </p:cNvCxnSpPr>
          <p:nvPr/>
        </p:nvCxnSpPr>
        <p:spPr>
          <a:xfrm>
            <a:off x="6531429" y="2121181"/>
            <a:ext cx="720176" cy="68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线箭头连接符 96"/>
          <p:cNvCxnSpPr>
            <a:stCxn id="85" idx="3"/>
            <a:endCxn id="94" idx="1"/>
          </p:cNvCxnSpPr>
          <p:nvPr/>
        </p:nvCxnSpPr>
        <p:spPr>
          <a:xfrm flipV="1">
            <a:off x="6717492" y="5428804"/>
            <a:ext cx="598734" cy="83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0" name="表格 99"/>
          <p:cNvGraphicFramePr>
            <a:graphicFrameLocks noGrp="1"/>
          </p:cNvGraphicFramePr>
          <p:nvPr/>
        </p:nvGraphicFramePr>
        <p:xfrm>
          <a:off x="9031887" y="3082099"/>
          <a:ext cx="506096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096"/>
              </a:tblGrid>
              <a:tr h="307178">
                <a:tc>
                  <a:txBody>
                    <a:bodyPr/>
                    <a:lstStyle/>
                    <a:p>
                      <a:r>
                        <a:rPr kumimoji="1" lang="en-US" altLang="zh-CN" sz="1600" dirty="0" smtClean="0"/>
                        <a:t>19</a:t>
                      </a:r>
                      <a:endParaRPr kumimoji="1" lang="zh-CN" altLang="en-US" sz="1600" dirty="0"/>
                    </a:p>
                  </a:txBody>
                  <a:tcPr/>
                </a:tc>
              </a:tr>
              <a:tr h="307178">
                <a:tc>
                  <a:txBody>
                    <a:bodyPr/>
                    <a:lstStyle/>
                    <a:p>
                      <a:r>
                        <a:rPr kumimoji="1" lang="en-US" altLang="zh-CN" sz="1600" dirty="0" smtClean="0"/>
                        <a:t>19</a:t>
                      </a:r>
                      <a:endParaRPr kumimoji="1"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2" name="直线箭头连接符 101"/>
          <p:cNvCxnSpPr>
            <a:stCxn id="93" idx="3"/>
            <a:endCxn id="100" idx="1"/>
          </p:cNvCxnSpPr>
          <p:nvPr/>
        </p:nvCxnSpPr>
        <p:spPr>
          <a:xfrm>
            <a:off x="8612875" y="2189240"/>
            <a:ext cx="419012" cy="1228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线箭头连接符 102"/>
          <p:cNvCxnSpPr>
            <a:stCxn id="94" idx="3"/>
            <a:endCxn id="100" idx="1"/>
          </p:cNvCxnSpPr>
          <p:nvPr/>
        </p:nvCxnSpPr>
        <p:spPr>
          <a:xfrm flipV="1">
            <a:off x="8677496" y="3417379"/>
            <a:ext cx="354391" cy="2011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/>
          <p:cNvSpPr txBox="1"/>
          <p:nvPr/>
        </p:nvSpPr>
        <p:spPr>
          <a:xfrm>
            <a:off x="10444989" y="3232713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19 + 19 = 38</a:t>
            </a:r>
            <a:endParaRPr kumimoji="1" lang="zh-CN" altLang="en-US" dirty="0"/>
          </a:p>
        </p:txBody>
      </p:sp>
      <p:cxnSp>
        <p:nvCxnSpPr>
          <p:cNvPr id="108" name="直线箭头连接符 107"/>
          <p:cNvCxnSpPr>
            <a:stCxn id="100" idx="3"/>
            <a:endCxn id="106" idx="1"/>
          </p:cNvCxnSpPr>
          <p:nvPr/>
        </p:nvCxnSpPr>
        <p:spPr>
          <a:xfrm>
            <a:off x="9537983" y="3417379"/>
            <a:ext cx="9070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1" grpId="0"/>
      <p:bldP spid="61" grpId="0"/>
      <p:bldP spid="6" grpId="0"/>
      <p:bldP spid="7" grpId="0"/>
      <p:bldP spid="12" grpId="0"/>
      <p:bldP spid="68" grpId="0"/>
      <p:bldP spid="71" grpId="0"/>
      <p:bldP spid="93" grpId="0"/>
      <p:bldP spid="94" grpId="0"/>
      <p:bldP spid="10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8768" y="154379"/>
            <a:ext cx="3212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RDD</a:t>
            </a:r>
            <a:r>
              <a:rPr kumimoji="1" lang="zh-CN" altLang="en-US" sz="2400" dirty="0" smtClean="0"/>
              <a:t>基本操作</a:t>
            </a:r>
            <a:r>
              <a:rPr kumimoji="1" lang="en-US" altLang="zh-CN" sz="2400" dirty="0" smtClean="0"/>
              <a:t> -action</a:t>
            </a:r>
            <a:endParaRPr kumimoji="1"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3272901" y="573351"/>
            <a:ext cx="5957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val</a:t>
            </a:r>
            <a:r>
              <a:rPr lang="en-US" altLang="zh-CN" b="1" dirty="0"/>
              <a:t> </a:t>
            </a:r>
            <a:r>
              <a:rPr lang="en-US" altLang="zh-CN" dirty="0" err="1"/>
              <a:t>listRDD</a:t>
            </a:r>
            <a:r>
              <a:rPr lang="en-US" altLang="zh-CN" dirty="0"/>
              <a:t> = </a:t>
            </a:r>
            <a:r>
              <a:rPr lang="en-US" altLang="zh-CN" dirty="0" err="1"/>
              <a:t>sc.parallelize</a:t>
            </a:r>
            <a:r>
              <a:rPr lang="en-US" altLang="zh-CN" dirty="0"/>
              <a:t>[</a:t>
            </a:r>
            <a:r>
              <a:rPr lang="en-US" altLang="zh-CN" dirty="0" err="1"/>
              <a:t>Int</a:t>
            </a:r>
            <a:r>
              <a:rPr lang="en-US" altLang="zh-CN" dirty="0"/>
              <a:t>](</a:t>
            </a:r>
            <a:r>
              <a:rPr lang="en-US" altLang="zh-CN" i="1" dirty="0" err="1"/>
              <a:t>Seq</a:t>
            </a:r>
            <a:r>
              <a:rPr lang="en-US" altLang="zh-CN" dirty="0"/>
              <a:t>(1, 2</a:t>
            </a:r>
            <a:r>
              <a:rPr lang="en-US" altLang="zh-CN" dirty="0" smtClean="0"/>
              <a:t>, 4,  </a:t>
            </a:r>
            <a:r>
              <a:rPr lang="en-US" altLang="zh-CN" dirty="0"/>
              <a:t>3, </a:t>
            </a:r>
            <a:r>
              <a:rPr lang="en-US" altLang="zh-CN" dirty="0" smtClean="0"/>
              <a:t>3, 6), </a:t>
            </a:r>
            <a:r>
              <a:rPr lang="en-US" altLang="zh-CN" dirty="0"/>
              <a:t>2)</a:t>
            </a:r>
            <a:endParaRPr kumimoji="1"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1006523" y="1754387"/>
            <a:ext cx="58657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/>
              <a:t>listRDD.aggregate</a:t>
            </a:r>
            <a:r>
              <a:rPr lang="en-US" altLang="zh-CN" sz="1600" dirty="0"/>
              <a:t>((0, 0))(</a:t>
            </a:r>
            <a:br>
              <a:rPr lang="en-US" altLang="zh-CN" sz="1600" dirty="0"/>
            </a:br>
            <a:r>
              <a:rPr lang="en-US" altLang="zh-CN" sz="1600" dirty="0"/>
              <a:t>  (</a:t>
            </a:r>
            <a:r>
              <a:rPr lang="en-US" altLang="zh-CN" sz="1600" dirty="0" err="1"/>
              <a:t>acc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value</a:t>
            </a:r>
            <a:r>
              <a:rPr lang="en-US" altLang="zh-CN" sz="1600" dirty="0"/>
              <a:t>) =&gt; (acc._1 + </a:t>
            </a:r>
            <a:r>
              <a:rPr lang="en-US" altLang="zh-CN" sz="1600" dirty="0" err="1"/>
              <a:t>value</a:t>
            </a:r>
            <a:r>
              <a:rPr lang="en-US" altLang="zh-CN" sz="1600" dirty="0"/>
              <a:t>, acc._2 + 1),</a:t>
            </a:r>
            <a:br>
              <a:rPr lang="en-US" altLang="zh-CN" sz="1600" dirty="0"/>
            </a:br>
            <a:r>
              <a:rPr lang="en-US" altLang="zh-CN" sz="1600" dirty="0"/>
              <a:t>  (acc1, acc2) =&gt; (acc1._1 + acc2._1, acc1._2 + acc2._2)</a:t>
            </a:r>
            <a:br>
              <a:rPr lang="en-US" altLang="zh-CN" sz="1600" dirty="0"/>
            </a:br>
            <a:r>
              <a:rPr lang="en-US" altLang="zh-CN" sz="1600" dirty="0"/>
              <a:t>)</a:t>
            </a:r>
            <a:endParaRPr kumimoji="1" lang="zh-CN" altLang="en-US" sz="1600" dirty="0"/>
          </a:p>
        </p:txBody>
      </p:sp>
      <p:graphicFrame>
        <p:nvGraphicFramePr>
          <p:cNvPr id="48" name="表格 47"/>
          <p:cNvGraphicFramePr>
            <a:graphicFrameLocks noGrp="1"/>
          </p:cNvGraphicFramePr>
          <p:nvPr/>
        </p:nvGraphicFramePr>
        <p:xfrm>
          <a:off x="4679165" y="3598524"/>
          <a:ext cx="32817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175"/>
              </a:tblGrid>
              <a:tr h="30717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</a:tr>
              <a:tr h="30717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</a:tr>
              <a:tr h="30717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4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/>
        </p:nvGraphicFramePr>
        <p:xfrm>
          <a:off x="4679164" y="4913905"/>
          <a:ext cx="32817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175"/>
              </a:tblGrid>
              <a:tr h="30717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</a:t>
                      </a:r>
                      <a:endParaRPr lang="zh-CN" altLang="en-US" sz="1600" dirty="0"/>
                    </a:p>
                  </a:txBody>
                  <a:tcPr/>
                </a:tc>
              </a:tr>
              <a:tr h="30717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</a:t>
                      </a:r>
                      <a:endParaRPr lang="zh-CN" altLang="en-US" sz="1600" dirty="0"/>
                    </a:p>
                  </a:txBody>
                  <a:tcPr/>
                </a:tc>
              </a:tr>
              <a:tr h="30717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6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0" name="直线箭头连接符 49"/>
          <p:cNvCxnSpPr/>
          <p:nvPr/>
        </p:nvCxnSpPr>
        <p:spPr>
          <a:xfrm>
            <a:off x="5007339" y="4118811"/>
            <a:ext cx="211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/>
          <p:nvPr/>
        </p:nvCxnSpPr>
        <p:spPr>
          <a:xfrm>
            <a:off x="5007339" y="5416825"/>
            <a:ext cx="211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/>
          <p:nvPr/>
        </p:nvCxnSpPr>
        <p:spPr>
          <a:xfrm>
            <a:off x="5007339" y="3748696"/>
            <a:ext cx="211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5230435" y="3588394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((0, 0), 1) -&gt; (1, 1)</a:t>
            </a:r>
            <a:endParaRPr kumimoji="1" lang="zh-CN" altLang="en-US" sz="1400" dirty="0"/>
          </a:p>
        </p:txBody>
      </p:sp>
      <p:sp>
        <p:nvSpPr>
          <p:cNvPr id="55" name="文本框 54"/>
          <p:cNvSpPr txBox="1"/>
          <p:nvPr/>
        </p:nvSpPr>
        <p:spPr>
          <a:xfrm>
            <a:off x="5230435" y="3952814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((1, 1), 2) -&gt; (3, 2)</a:t>
            </a:r>
            <a:endParaRPr kumimoji="1" lang="zh-CN" altLang="en-US" sz="1400" dirty="0"/>
          </a:p>
        </p:txBody>
      </p:sp>
      <p:sp>
        <p:nvSpPr>
          <p:cNvPr id="56" name="文本框 55"/>
          <p:cNvSpPr txBox="1"/>
          <p:nvPr/>
        </p:nvSpPr>
        <p:spPr>
          <a:xfrm>
            <a:off x="5230435" y="4296587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((3, 2), 4) -&gt; (7, 3)</a:t>
            </a:r>
            <a:endParaRPr kumimoji="1" lang="zh-CN" altLang="en-US" sz="1400" dirty="0"/>
          </a:p>
        </p:txBody>
      </p:sp>
      <p:cxnSp>
        <p:nvCxnSpPr>
          <p:cNvPr id="57" name="直线箭头连接符 56"/>
          <p:cNvCxnSpPr/>
          <p:nvPr/>
        </p:nvCxnSpPr>
        <p:spPr>
          <a:xfrm>
            <a:off x="5007339" y="4467321"/>
            <a:ext cx="211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/>
          <p:nvPr/>
        </p:nvCxnSpPr>
        <p:spPr>
          <a:xfrm>
            <a:off x="5007339" y="5044894"/>
            <a:ext cx="211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5230435" y="4884592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((0, 0), 3) -&gt; (3, 1)</a:t>
            </a:r>
            <a:endParaRPr kumimoji="1" lang="zh-CN" altLang="en-US" sz="1400" dirty="0"/>
          </a:p>
        </p:txBody>
      </p:sp>
      <p:sp>
        <p:nvSpPr>
          <p:cNvPr id="61" name="文本框 60"/>
          <p:cNvSpPr txBox="1"/>
          <p:nvPr/>
        </p:nvSpPr>
        <p:spPr>
          <a:xfrm>
            <a:off x="5230435" y="5249012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((3, 1), 3) -&gt; (6, 2)</a:t>
            </a:r>
            <a:endParaRPr kumimoji="1" lang="zh-CN" altLang="en-US" sz="1400" dirty="0"/>
          </a:p>
        </p:txBody>
      </p:sp>
      <p:sp>
        <p:nvSpPr>
          <p:cNvPr id="62" name="文本框 61"/>
          <p:cNvSpPr txBox="1"/>
          <p:nvPr/>
        </p:nvSpPr>
        <p:spPr>
          <a:xfrm>
            <a:off x="5230435" y="5592785"/>
            <a:ext cx="1741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((6, 2), 6) -&gt; (12, 3)</a:t>
            </a:r>
            <a:endParaRPr kumimoji="1" lang="zh-CN" altLang="en-US" sz="1400" dirty="0"/>
          </a:p>
        </p:txBody>
      </p:sp>
      <p:cxnSp>
        <p:nvCxnSpPr>
          <p:cNvPr id="63" name="直线箭头连接符 62"/>
          <p:cNvCxnSpPr/>
          <p:nvPr/>
        </p:nvCxnSpPr>
        <p:spPr>
          <a:xfrm>
            <a:off x="5007339" y="5763519"/>
            <a:ext cx="211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7263803" y="4575839"/>
            <a:ext cx="26997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(</a:t>
            </a:r>
            <a:r>
              <a:rPr kumimoji="1" lang="en-US" altLang="zh-CN" sz="1400" b="1" dirty="0" smtClean="0">
                <a:solidFill>
                  <a:srgbClr val="FF0000"/>
                </a:solidFill>
              </a:rPr>
              <a:t>(0, 0)</a:t>
            </a:r>
            <a:r>
              <a:rPr kumimoji="1" lang="en-US" altLang="zh-CN" sz="1400" dirty="0" smtClean="0"/>
              <a:t>, (7, </a:t>
            </a:r>
            <a:r>
              <a:rPr kumimoji="1" lang="en-US" altLang="zh-CN" sz="1400" dirty="0"/>
              <a:t>3</a:t>
            </a:r>
            <a:r>
              <a:rPr kumimoji="1" lang="en-US" altLang="zh-CN" sz="1400" dirty="0" smtClean="0"/>
              <a:t>), (12, 3)) -&gt; (19, </a:t>
            </a:r>
            <a:r>
              <a:rPr kumimoji="1" lang="en-US" altLang="zh-CN" sz="1400" dirty="0"/>
              <a:t>6</a:t>
            </a:r>
            <a:r>
              <a:rPr kumimoji="1" lang="en-US" altLang="zh-CN" sz="1400" dirty="0" smtClean="0"/>
              <a:t>)</a:t>
            </a:r>
            <a:endParaRPr kumimoji="1" lang="zh-CN" altLang="en-US" sz="1400" dirty="0"/>
          </a:p>
        </p:txBody>
      </p:sp>
      <p:cxnSp>
        <p:nvCxnSpPr>
          <p:cNvPr id="66" name="直线箭头连接符 65"/>
          <p:cNvCxnSpPr>
            <a:stCxn id="56" idx="3"/>
            <a:endCxn id="64" idx="1"/>
          </p:cNvCxnSpPr>
          <p:nvPr/>
        </p:nvCxnSpPr>
        <p:spPr>
          <a:xfrm>
            <a:off x="6872231" y="4450476"/>
            <a:ext cx="391572" cy="279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/>
          <p:cNvCxnSpPr>
            <a:stCxn id="62" idx="3"/>
            <a:endCxn id="64" idx="1"/>
          </p:cNvCxnSpPr>
          <p:nvPr/>
        </p:nvCxnSpPr>
        <p:spPr>
          <a:xfrm flipV="1">
            <a:off x="6971617" y="4729728"/>
            <a:ext cx="292186" cy="1016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6" grpId="0"/>
      <p:bldP spid="60" grpId="0"/>
      <p:bldP spid="61" grpId="0"/>
      <p:bldP spid="62" grpId="0"/>
      <p:bldP spid="6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8768" y="154379"/>
            <a:ext cx="3297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RDD</a:t>
            </a:r>
            <a:r>
              <a:rPr kumimoji="1" lang="zh-CN" altLang="en-US" sz="2400" dirty="0" smtClean="0"/>
              <a:t>基本操作</a:t>
            </a:r>
            <a:r>
              <a:rPr kumimoji="1" lang="en-US" altLang="zh-CN" sz="2400" dirty="0" smtClean="0"/>
              <a:t> - action</a:t>
            </a:r>
            <a:endParaRPr kumimoji="1" lang="zh-CN" altLang="en-US" sz="2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5958157" y="154379"/>
            <a:ext cx="58657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 smtClean="0"/>
              <a:t>listRDD</a:t>
            </a:r>
            <a:r>
              <a:rPr lang="en-US" altLang="zh-CN" sz="1600" dirty="0" smtClean="0"/>
              <a:t>.</a:t>
            </a:r>
            <a:r>
              <a:rPr lang="en-US" altLang="zh-CN" sz="1600" dirty="0" err="1" smtClean="0"/>
              <a:t>tree</a:t>
            </a:r>
            <a:r>
              <a:rPr lang="en-US" altLang="zh-CN" sz="1600" dirty="0" err="1"/>
              <a:t>A</a:t>
            </a:r>
            <a:r>
              <a:rPr lang="en-US" altLang="zh-CN" sz="1600" dirty="0" err="1" smtClean="0"/>
              <a:t>ggregate</a:t>
            </a:r>
            <a:r>
              <a:rPr lang="en-US" altLang="zh-CN" sz="1600" dirty="0"/>
              <a:t>((0, 0))(</a:t>
            </a:r>
            <a:br>
              <a:rPr lang="en-US" altLang="zh-CN" sz="1600" dirty="0"/>
            </a:br>
            <a:r>
              <a:rPr lang="en-US" altLang="zh-CN" sz="1600" dirty="0"/>
              <a:t>  (</a:t>
            </a:r>
            <a:r>
              <a:rPr lang="en-US" altLang="zh-CN" sz="1600" dirty="0" err="1"/>
              <a:t>acc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value</a:t>
            </a:r>
            <a:r>
              <a:rPr lang="en-US" altLang="zh-CN" sz="1600" dirty="0"/>
              <a:t>) =&gt; (acc._1 + </a:t>
            </a:r>
            <a:r>
              <a:rPr lang="en-US" altLang="zh-CN" sz="1600" dirty="0" err="1"/>
              <a:t>value</a:t>
            </a:r>
            <a:r>
              <a:rPr lang="en-US" altLang="zh-CN" sz="1600" dirty="0"/>
              <a:t>, acc._2 + 1),</a:t>
            </a:r>
            <a:br>
              <a:rPr lang="en-US" altLang="zh-CN" sz="1600" dirty="0"/>
            </a:br>
            <a:r>
              <a:rPr lang="en-US" altLang="zh-CN" sz="1600" dirty="0"/>
              <a:t>  (acc1, acc2) =&gt; (acc1._1 + acc2._1, acc1._2 + acc2._2)</a:t>
            </a:r>
            <a:br>
              <a:rPr lang="en-US" altLang="zh-CN" sz="1600" dirty="0"/>
            </a:br>
            <a:r>
              <a:rPr lang="en-US" altLang="zh-CN" sz="1600" dirty="0"/>
              <a:t>)</a:t>
            </a:r>
            <a:endParaRPr kumimoji="1" lang="zh-CN" altLang="en-US" sz="1600" dirty="0"/>
          </a:p>
        </p:txBody>
      </p:sp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1786668" y="1087838"/>
          <a:ext cx="32817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175"/>
              </a:tblGrid>
              <a:tr h="30717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</a:tr>
              <a:tr h="30717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</a:tr>
              <a:tr h="30717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4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1786667" y="2403219"/>
          <a:ext cx="32817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175"/>
              </a:tblGrid>
              <a:tr h="30717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</a:t>
                      </a:r>
                      <a:endParaRPr lang="zh-CN" altLang="en-US" sz="1600" dirty="0"/>
                    </a:p>
                  </a:txBody>
                  <a:tcPr/>
                </a:tc>
              </a:tr>
              <a:tr h="30717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</a:t>
                      </a:r>
                      <a:endParaRPr lang="zh-CN" altLang="en-US" sz="1600" dirty="0"/>
                    </a:p>
                  </a:txBody>
                  <a:tcPr/>
                </a:tc>
              </a:tr>
              <a:tr h="30717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6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2" name="直线箭头连接符 31"/>
          <p:cNvCxnSpPr/>
          <p:nvPr/>
        </p:nvCxnSpPr>
        <p:spPr>
          <a:xfrm>
            <a:off x="2114842" y="1608125"/>
            <a:ext cx="211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/>
          <p:nvPr/>
        </p:nvCxnSpPr>
        <p:spPr>
          <a:xfrm>
            <a:off x="2114842" y="2906139"/>
            <a:ext cx="211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/>
          <p:nvPr/>
        </p:nvCxnSpPr>
        <p:spPr>
          <a:xfrm>
            <a:off x="2114842" y="1238010"/>
            <a:ext cx="211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337938" y="1077708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((0, 0), 1) -&gt; (1, 1)</a:t>
            </a:r>
            <a:endParaRPr kumimoji="1" lang="zh-CN" altLang="en-US" sz="1400" dirty="0"/>
          </a:p>
        </p:txBody>
      </p:sp>
      <p:sp>
        <p:nvSpPr>
          <p:cNvPr id="46" name="文本框 45"/>
          <p:cNvSpPr txBox="1"/>
          <p:nvPr/>
        </p:nvSpPr>
        <p:spPr>
          <a:xfrm>
            <a:off x="2337938" y="1442128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((1, 1), 2) -&gt; (3, 2)</a:t>
            </a:r>
            <a:endParaRPr kumimoji="1" lang="zh-CN" altLang="en-US" sz="1400" dirty="0"/>
          </a:p>
        </p:txBody>
      </p:sp>
      <p:sp>
        <p:nvSpPr>
          <p:cNvPr id="47" name="文本框 46"/>
          <p:cNvSpPr txBox="1"/>
          <p:nvPr/>
        </p:nvSpPr>
        <p:spPr>
          <a:xfrm>
            <a:off x="2337938" y="1785901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((3, 2), 4) -&gt; (7, 3)</a:t>
            </a:r>
            <a:endParaRPr kumimoji="1" lang="zh-CN" altLang="en-US" sz="1400" dirty="0"/>
          </a:p>
        </p:txBody>
      </p:sp>
      <p:cxnSp>
        <p:nvCxnSpPr>
          <p:cNvPr id="48" name="直线箭头连接符 47"/>
          <p:cNvCxnSpPr/>
          <p:nvPr/>
        </p:nvCxnSpPr>
        <p:spPr>
          <a:xfrm>
            <a:off x="2114842" y="1956635"/>
            <a:ext cx="211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/>
          <p:cNvCxnSpPr/>
          <p:nvPr/>
        </p:nvCxnSpPr>
        <p:spPr>
          <a:xfrm>
            <a:off x="2114842" y="2534208"/>
            <a:ext cx="211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2337938" y="2373906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((0, 0), 3) -&gt; (3, 1)</a:t>
            </a:r>
            <a:endParaRPr kumimoji="1" lang="zh-CN" altLang="en-US" sz="1400" dirty="0"/>
          </a:p>
        </p:txBody>
      </p:sp>
      <p:sp>
        <p:nvSpPr>
          <p:cNvPr id="51" name="文本框 50"/>
          <p:cNvSpPr txBox="1"/>
          <p:nvPr/>
        </p:nvSpPr>
        <p:spPr>
          <a:xfrm>
            <a:off x="2337938" y="2738326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((3, 1), 2) -&gt; (5, 2)</a:t>
            </a:r>
            <a:endParaRPr kumimoji="1" lang="zh-CN" altLang="en-US" sz="1400" dirty="0"/>
          </a:p>
        </p:txBody>
      </p:sp>
      <p:sp>
        <p:nvSpPr>
          <p:cNvPr id="52" name="文本框 51"/>
          <p:cNvSpPr txBox="1"/>
          <p:nvPr/>
        </p:nvSpPr>
        <p:spPr>
          <a:xfrm>
            <a:off x="2337938" y="3082099"/>
            <a:ext cx="1741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((5, 2), 6) -&gt; (11, 3)</a:t>
            </a:r>
            <a:endParaRPr kumimoji="1" lang="zh-CN" altLang="en-US" sz="1400" dirty="0"/>
          </a:p>
        </p:txBody>
      </p:sp>
      <p:cxnSp>
        <p:nvCxnSpPr>
          <p:cNvPr id="53" name="直线箭头连接符 52"/>
          <p:cNvCxnSpPr/>
          <p:nvPr/>
        </p:nvCxnSpPr>
        <p:spPr>
          <a:xfrm>
            <a:off x="2114842" y="3252833"/>
            <a:ext cx="211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826361" y="3657222"/>
            <a:ext cx="2343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.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.</a:t>
            </a:r>
            <a:endParaRPr kumimoji="1" lang="en-US" altLang="zh-CN" sz="1400" dirty="0" smtClean="0"/>
          </a:p>
          <a:p>
            <a:r>
              <a:rPr kumimoji="1" lang="en-US" altLang="zh-CN" sz="1400" dirty="0"/>
              <a:t>.</a:t>
            </a:r>
            <a:endParaRPr kumimoji="1" lang="zh-CN" altLang="en-US" sz="1400" dirty="0"/>
          </a:p>
        </p:txBody>
      </p:sp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1774791" y="4498171"/>
          <a:ext cx="32817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175"/>
              </a:tblGrid>
              <a:tr h="30717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</a:t>
                      </a:r>
                      <a:endParaRPr lang="zh-CN" altLang="en-US" sz="1600" dirty="0"/>
                    </a:p>
                  </a:txBody>
                  <a:tcPr/>
                </a:tc>
              </a:tr>
              <a:tr h="30717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</a:t>
                      </a:r>
                      <a:endParaRPr lang="zh-CN" altLang="en-US" sz="1600" dirty="0"/>
                    </a:p>
                  </a:txBody>
                  <a:tcPr/>
                </a:tc>
              </a:tr>
              <a:tr h="30717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6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8" name="直线箭头连接符 57"/>
          <p:cNvCxnSpPr/>
          <p:nvPr/>
        </p:nvCxnSpPr>
        <p:spPr>
          <a:xfrm>
            <a:off x="2102966" y="5001091"/>
            <a:ext cx="211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/>
          <p:nvPr/>
        </p:nvCxnSpPr>
        <p:spPr>
          <a:xfrm>
            <a:off x="2102966" y="4629160"/>
            <a:ext cx="211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2326062" y="4468858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((0, 0), 3) -&gt; (3, 1)</a:t>
            </a:r>
            <a:endParaRPr kumimoji="1" lang="zh-CN" altLang="en-US" sz="1400" dirty="0"/>
          </a:p>
        </p:txBody>
      </p:sp>
      <p:sp>
        <p:nvSpPr>
          <p:cNvPr id="61" name="文本框 60"/>
          <p:cNvSpPr txBox="1"/>
          <p:nvPr/>
        </p:nvSpPr>
        <p:spPr>
          <a:xfrm>
            <a:off x="2326062" y="4833278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((3, 1), 2) -&gt; (5, 2)</a:t>
            </a:r>
            <a:endParaRPr kumimoji="1" lang="zh-CN" altLang="en-US" sz="1400" dirty="0"/>
          </a:p>
        </p:txBody>
      </p:sp>
      <p:sp>
        <p:nvSpPr>
          <p:cNvPr id="62" name="文本框 61"/>
          <p:cNvSpPr txBox="1"/>
          <p:nvPr/>
        </p:nvSpPr>
        <p:spPr>
          <a:xfrm>
            <a:off x="2326062" y="5177051"/>
            <a:ext cx="1741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((5, 2), 6) -&gt; (11, 3)</a:t>
            </a:r>
            <a:endParaRPr kumimoji="1" lang="zh-CN" altLang="en-US" sz="1400" dirty="0"/>
          </a:p>
        </p:txBody>
      </p:sp>
      <p:cxnSp>
        <p:nvCxnSpPr>
          <p:cNvPr id="63" name="直线箭头连接符 62"/>
          <p:cNvCxnSpPr/>
          <p:nvPr/>
        </p:nvCxnSpPr>
        <p:spPr>
          <a:xfrm>
            <a:off x="2102966" y="5347785"/>
            <a:ext cx="211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370119" y="1406092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(7,3)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378550" y="271276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(11,3)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434238" y="4807719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(11,3)</a:t>
            </a:r>
            <a:endParaRPr kumimoji="1" lang="zh-CN" altLang="en-US" dirty="0"/>
          </a:p>
        </p:txBody>
      </p:sp>
      <p:graphicFrame>
        <p:nvGraphicFramePr>
          <p:cNvPr id="64" name="表格 63"/>
          <p:cNvGraphicFramePr>
            <a:graphicFrameLocks noGrp="1"/>
          </p:cNvGraphicFramePr>
          <p:nvPr/>
        </p:nvGraphicFramePr>
        <p:xfrm>
          <a:off x="1762916" y="5660957"/>
          <a:ext cx="32817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175"/>
              </a:tblGrid>
              <a:tr h="30717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</a:tr>
              <a:tr h="30717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</a:tr>
              <a:tr h="30717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4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5" name="直线箭头连接符 64"/>
          <p:cNvCxnSpPr/>
          <p:nvPr/>
        </p:nvCxnSpPr>
        <p:spPr>
          <a:xfrm>
            <a:off x="2091090" y="6181244"/>
            <a:ext cx="211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/>
          <p:cNvCxnSpPr/>
          <p:nvPr/>
        </p:nvCxnSpPr>
        <p:spPr>
          <a:xfrm>
            <a:off x="2091090" y="5811129"/>
            <a:ext cx="211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2314186" y="5650827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((0, 0), 1) -&gt; (1, 1)</a:t>
            </a:r>
            <a:endParaRPr kumimoji="1" lang="zh-CN" altLang="en-US" sz="1400" dirty="0"/>
          </a:p>
        </p:txBody>
      </p:sp>
      <p:sp>
        <p:nvSpPr>
          <p:cNvPr id="68" name="文本框 67"/>
          <p:cNvSpPr txBox="1"/>
          <p:nvPr/>
        </p:nvSpPr>
        <p:spPr>
          <a:xfrm>
            <a:off x="2314186" y="6015247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((1, 1), 2) -&gt; (3, 2)</a:t>
            </a:r>
            <a:endParaRPr kumimoji="1" lang="zh-CN" altLang="en-US" sz="1400" dirty="0"/>
          </a:p>
        </p:txBody>
      </p:sp>
      <p:sp>
        <p:nvSpPr>
          <p:cNvPr id="69" name="文本框 68"/>
          <p:cNvSpPr txBox="1"/>
          <p:nvPr/>
        </p:nvSpPr>
        <p:spPr>
          <a:xfrm>
            <a:off x="2314186" y="6359020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((3, 2), 4) -&gt; (7, 3)</a:t>
            </a:r>
            <a:endParaRPr kumimoji="1" lang="zh-CN" altLang="en-US" sz="1400" dirty="0"/>
          </a:p>
        </p:txBody>
      </p:sp>
      <p:cxnSp>
        <p:nvCxnSpPr>
          <p:cNvPr id="70" name="直线箭头连接符 69"/>
          <p:cNvCxnSpPr/>
          <p:nvPr/>
        </p:nvCxnSpPr>
        <p:spPr>
          <a:xfrm>
            <a:off x="2091090" y="6529754"/>
            <a:ext cx="211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4523748" y="5979211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(7,3)</a:t>
            </a:r>
            <a:endParaRPr kumimoji="1" lang="zh-CN" altLang="en-US" dirty="0"/>
          </a:p>
        </p:txBody>
      </p:sp>
      <p:cxnSp>
        <p:nvCxnSpPr>
          <p:cNvPr id="14" name="直线箭头连接符 13"/>
          <p:cNvCxnSpPr>
            <a:stCxn id="46" idx="3"/>
            <a:endCxn id="6" idx="1"/>
          </p:cNvCxnSpPr>
          <p:nvPr/>
        </p:nvCxnSpPr>
        <p:spPr>
          <a:xfrm flipV="1">
            <a:off x="3979734" y="1590758"/>
            <a:ext cx="390385" cy="5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/>
          <p:cNvCxnSpPr>
            <a:stCxn id="51" idx="3"/>
            <a:endCxn id="7" idx="1"/>
          </p:cNvCxnSpPr>
          <p:nvPr/>
        </p:nvCxnSpPr>
        <p:spPr>
          <a:xfrm>
            <a:off x="3979734" y="2892215"/>
            <a:ext cx="398816" cy="5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线箭头连接符 72"/>
          <p:cNvCxnSpPr>
            <a:stCxn id="61" idx="3"/>
            <a:endCxn id="12" idx="1"/>
          </p:cNvCxnSpPr>
          <p:nvPr/>
        </p:nvCxnSpPr>
        <p:spPr>
          <a:xfrm>
            <a:off x="3967858" y="4987167"/>
            <a:ext cx="466380" cy="5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/>
          <p:cNvCxnSpPr>
            <a:stCxn id="68" idx="3"/>
            <a:endCxn id="71" idx="1"/>
          </p:cNvCxnSpPr>
          <p:nvPr/>
        </p:nvCxnSpPr>
        <p:spPr>
          <a:xfrm flipV="1">
            <a:off x="3955982" y="6163877"/>
            <a:ext cx="567766" cy="5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表格 78"/>
          <p:cNvGraphicFramePr>
            <a:graphicFrameLocks noGrp="1"/>
          </p:cNvGraphicFramePr>
          <p:nvPr/>
        </p:nvGraphicFramePr>
        <p:xfrm>
          <a:off x="5958157" y="1785901"/>
          <a:ext cx="81436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368"/>
              </a:tblGrid>
              <a:tr h="307178">
                <a:tc>
                  <a:txBody>
                    <a:bodyPr/>
                    <a:lstStyle/>
                    <a:p>
                      <a:r>
                        <a:rPr kumimoji="1" lang="en-US" altLang="zh-CN" sz="1600" dirty="0" smtClean="0"/>
                        <a:t>(7,3)</a:t>
                      </a:r>
                      <a:endParaRPr kumimoji="1" lang="zh-CN" altLang="en-US" sz="1600" dirty="0"/>
                    </a:p>
                  </a:txBody>
                  <a:tcPr/>
                </a:tc>
              </a:tr>
              <a:tr h="307178">
                <a:tc>
                  <a:txBody>
                    <a:bodyPr/>
                    <a:lstStyle/>
                    <a:p>
                      <a:r>
                        <a:rPr kumimoji="1" lang="en-US" altLang="zh-CN" sz="1600" dirty="0" smtClean="0"/>
                        <a:t>(11,3)</a:t>
                      </a:r>
                      <a:endParaRPr kumimoji="1"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1" name="直线箭头连接符 80"/>
          <p:cNvCxnSpPr>
            <a:stCxn id="6" idx="3"/>
            <a:endCxn id="79" idx="1"/>
          </p:cNvCxnSpPr>
          <p:nvPr/>
        </p:nvCxnSpPr>
        <p:spPr>
          <a:xfrm>
            <a:off x="5045304" y="1590758"/>
            <a:ext cx="912853" cy="530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/>
          <p:cNvCxnSpPr>
            <a:stCxn id="7" idx="3"/>
            <a:endCxn id="79" idx="1"/>
          </p:cNvCxnSpPr>
          <p:nvPr/>
        </p:nvCxnSpPr>
        <p:spPr>
          <a:xfrm flipV="1">
            <a:off x="5181975" y="2121181"/>
            <a:ext cx="776182" cy="776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5" name="表格 84"/>
          <p:cNvGraphicFramePr>
            <a:graphicFrameLocks noGrp="1"/>
          </p:cNvGraphicFramePr>
          <p:nvPr/>
        </p:nvGraphicFramePr>
        <p:xfrm>
          <a:off x="6145807" y="5177051"/>
          <a:ext cx="81436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368"/>
              </a:tblGrid>
              <a:tr h="307178">
                <a:tc>
                  <a:txBody>
                    <a:bodyPr/>
                    <a:lstStyle/>
                    <a:p>
                      <a:r>
                        <a:rPr kumimoji="1" lang="en-US" altLang="zh-CN" sz="1600" dirty="0" smtClean="0"/>
                        <a:t>(7,3)</a:t>
                      </a:r>
                      <a:endParaRPr kumimoji="1" lang="zh-CN" altLang="en-US" sz="1600" dirty="0"/>
                    </a:p>
                  </a:txBody>
                  <a:tcPr/>
                </a:tc>
              </a:tr>
              <a:tr h="307178">
                <a:tc>
                  <a:txBody>
                    <a:bodyPr/>
                    <a:lstStyle/>
                    <a:p>
                      <a:r>
                        <a:rPr kumimoji="1" lang="en-US" altLang="zh-CN" sz="1600" dirty="0" smtClean="0"/>
                        <a:t>(11,3)</a:t>
                      </a:r>
                      <a:endParaRPr kumimoji="1"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7" name="直线箭头连接符 86"/>
          <p:cNvCxnSpPr>
            <a:stCxn id="12" idx="3"/>
            <a:endCxn id="85" idx="1"/>
          </p:cNvCxnSpPr>
          <p:nvPr/>
        </p:nvCxnSpPr>
        <p:spPr>
          <a:xfrm>
            <a:off x="5237663" y="4992385"/>
            <a:ext cx="908144" cy="519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/>
          <p:cNvCxnSpPr>
            <a:stCxn id="71" idx="3"/>
            <a:endCxn id="85" idx="1"/>
          </p:cNvCxnSpPr>
          <p:nvPr/>
        </p:nvCxnSpPr>
        <p:spPr>
          <a:xfrm flipV="1">
            <a:off x="5198933" y="5512331"/>
            <a:ext cx="946874" cy="651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7251605" y="2004574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(18, 6)</a:t>
            </a:r>
            <a:endParaRPr kumimoji="1" lang="zh-CN" altLang="en-US" dirty="0"/>
          </a:p>
        </p:txBody>
      </p:sp>
      <p:sp>
        <p:nvSpPr>
          <p:cNvPr id="94" name="文本框 93"/>
          <p:cNvSpPr txBox="1"/>
          <p:nvPr/>
        </p:nvSpPr>
        <p:spPr>
          <a:xfrm>
            <a:off x="7316226" y="5244138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(18, 6)</a:t>
            </a:r>
            <a:endParaRPr kumimoji="1" lang="zh-CN" altLang="en-US" dirty="0"/>
          </a:p>
        </p:txBody>
      </p:sp>
      <p:cxnSp>
        <p:nvCxnSpPr>
          <p:cNvPr id="96" name="直线箭头连接符 95"/>
          <p:cNvCxnSpPr>
            <a:endCxn id="93" idx="1"/>
          </p:cNvCxnSpPr>
          <p:nvPr/>
        </p:nvCxnSpPr>
        <p:spPr>
          <a:xfrm>
            <a:off x="6772525" y="2093678"/>
            <a:ext cx="479080" cy="95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线箭头连接符 96"/>
          <p:cNvCxnSpPr>
            <a:stCxn id="85" idx="3"/>
            <a:endCxn id="94" idx="1"/>
          </p:cNvCxnSpPr>
          <p:nvPr/>
        </p:nvCxnSpPr>
        <p:spPr>
          <a:xfrm flipV="1">
            <a:off x="6960175" y="5428804"/>
            <a:ext cx="356051" cy="83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0" name="表格 99"/>
          <p:cNvGraphicFramePr>
            <a:graphicFrameLocks noGrp="1"/>
          </p:cNvGraphicFramePr>
          <p:nvPr/>
        </p:nvGraphicFramePr>
        <p:xfrm>
          <a:off x="8782505" y="3235987"/>
          <a:ext cx="81436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368"/>
              </a:tblGrid>
              <a:tr h="307178">
                <a:tc>
                  <a:txBody>
                    <a:bodyPr/>
                    <a:lstStyle/>
                    <a:p>
                      <a:r>
                        <a:rPr kumimoji="1" lang="en-US" altLang="zh-CN" sz="1600" dirty="0" smtClean="0"/>
                        <a:t>(18, 6)</a:t>
                      </a:r>
                      <a:endParaRPr kumimoji="1" lang="zh-CN" altLang="en-US" sz="1600" dirty="0"/>
                    </a:p>
                  </a:txBody>
                  <a:tcPr/>
                </a:tc>
              </a:tr>
              <a:tr h="307178">
                <a:tc>
                  <a:txBody>
                    <a:bodyPr/>
                    <a:lstStyle/>
                    <a:p>
                      <a:r>
                        <a:rPr kumimoji="1" lang="en-US" altLang="zh-CN" sz="1600" dirty="0" smtClean="0"/>
                        <a:t>(18, 6)</a:t>
                      </a:r>
                      <a:endParaRPr kumimoji="1"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2" name="直线箭头连接符 101"/>
          <p:cNvCxnSpPr/>
          <p:nvPr/>
        </p:nvCxnSpPr>
        <p:spPr>
          <a:xfrm>
            <a:off x="8119150" y="2004574"/>
            <a:ext cx="663355" cy="1382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线箭头连接符 102"/>
          <p:cNvCxnSpPr>
            <a:stCxn id="94" idx="3"/>
            <a:endCxn id="100" idx="1"/>
          </p:cNvCxnSpPr>
          <p:nvPr/>
        </p:nvCxnSpPr>
        <p:spPr>
          <a:xfrm flipV="1">
            <a:off x="8183771" y="3571267"/>
            <a:ext cx="598734" cy="1857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/>
          <p:cNvSpPr txBox="1"/>
          <p:nvPr/>
        </p:nvSpPr>
        <p:spPr>
          <a:xfrm>
            <a:off x="10195607" y="3386601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(36, 12)</a:t>
            </a:r>
            <a:endParaRPr kumimoji="1" lang="zh-CN" altLang="en-US" dirty="0"/>
          </a:p>
        </p:txBody>
      </p:sp>
      <p:cxnSp>
        <p:nvCxnSpPr>
          <p:cNvPr id="108" name="直线箭头连接符 107"/>
          <p:cNvCxnSpPr>
            <a:endCxn id="106" idx="1"/>
          </p:cNvCxnSpPr>
          <p:nvPr/>
        </p:nvCxnSpPr>
        <p:spPr>
          <a:xfrm>
            <a:off x="9596873" y="3571267"/>
            <a:ext cx="5987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  <p:bldP spid="50" grpId="0"/>
      <p:bldP spid="51" grpId="0"/>
      <p:bldP spid="52" grpId="0"/>
      <p:bldP spid="60" grpId="0"/>
      <p:bldP spid="61" grpId="0"/>
      <p:bldP spid="62" grpId="0"/>
      <p:bldP spid="6" grpId="0"/>
      <p:bldP spid="7" grpId="0"/>
      <p:bldP spid="12" grpId="0"/>
      <p:bldP spid="67" grpId="0"/>
      <p:bldP spid="68" grpId="0"/>
      <p:bldP spid="69" grpId="0"/>
      <p:bldP spid="71" grpId="0"/>
      <p:bldP spid="93" grpId="0"/>
      <p:bldP spid="94" grpId="0"/>
      <p:bldP spid="10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8768" y="154379"/>
            <a:ext cx="3297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RDD</a:t>
            </a:r>
            <a:r>
              <a:rPr kumimoji="1" lang="zh-CN" altLang="en-US" sz="2400" dirty="0" smtClean="0"/>
              <a:t>基本操作</a:t>
            </a:r>
            <a:r>
              <a:rPr kumimoji="1" lang="en-US" altLang="zh-CN" sz="2400" dirty="0" smtClean="0"/>
              <a:t> - action</a:t>
            </a:r>
            <a:endParaRPr kumimoji="1"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1530650" y="1644179"/>
            <a:ext cx="432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☛ </a:t>
            </a:r>
            <a:r>
              <a:rPr kumimoji="1" lang="en-US" altLang="zh-CN" dirty="0" smtClean="0"/>
              <a:t>aggregate</a:t>
            </a:r>
            <a:r>
              <a:rPr kumimoji="1" lang="zh-CN" altLang="en-US" dirty="0" smtClean="0"/>
              <a:t>和</a:t>
            </a:r>
            <a:r>
              <a:rPr lang="en-US" altLang="zh-CN" dirty="0" err="1" smtClean="0"/>
              <a:t>treeA</a:t>
            </a:r>
            <a:r>
              <a:rPr lang="en-US" altLang="zh-CN" dirty="0" err="1" smtClean="0"/>
              <a:t>ggregate</a:t>
            </a:r>
            <a:r>
              <a:rPr lang="zh-CN" altLang="en-US" dirty="0" smtClean="0"/>
              <a:t>的比较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25009" y="2533632"/>
            <a:ext cx="10408619" cy="867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 smtClean="0"/>
              <a:t>1:</a:t>
            </a:r>
            <a:r>
              <a:rPr kumimoji="1" lang="zh-CN" altLang="en-US" dirty="0" smtClean="0"/>
              <a:t> </a:t>
            </a:r>
            <a:r>
              <a:rPr lang="en-US" altLang="zh-CN" dirty="0"/>
              <a:t>aggregate</a:t>
            </a:r>
            <a:r>
              <a:rPr lang="zh-CN" altLang="en-US" dirty="0"/>
              <a:t>在</a:t>
            </a:r>
            <a:r>
              <a:rPr lang="en-US" altLang="zh-CN" dirty="0"/>
              <a:t>combine</a:t>
            </a:r>
            <a:r>
              <a:rPr lang="zh-CN" altLang="en-US" dirty="0"/>
              <a:t>上的操作，时间复杂度为</a:t>
            </a:r>
            <a:r>
              <a:rPr lang="en-US" altLang="zh-CN" dirty="0"/>
              <a:t>O(n). </a:t>
            </a:r>
            <a:r>
              <a:rPr lang="en-US" altLang="zh-CN" dirty="0" err="1"/>
              <a:t>treeAggregate</a:t>
            </a:r>
            <a:r>
              <a:rPr lang="zh-CN" altLang="en-US" dirty="0" smtClean="0"/>
              <a:t>的时间复杂度</a:t>
            </a:r>
            <a:r>
              <a:rPr lang="zh-CN" altLang="en-US" dirty="0"/>
              <a:t>为</a:t>
            </a:r>
            <a:r>
              <a:rPr lang="en-US" altLang="zh-CN" dirty="0"/>
              <a:t>O(</a:t>
            </a:r>
            <a:r>
              <a:rPr lang="en-US" altLang="zh-CN" dirty="0" err="1"/>
              <a:t>lg</a:t>
            </a:r>
            <a:r>
              <a:rPr lang="en-US" altLang="zh-CN" dirty="0"/>
              <a:t> n)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n</a:t>
            </a:r>
            <a:r>
              <a:rPr lang="zh-CN" altLang="en-US" dirty="0" smtClean="0"/>
              <a:t>表示分区</a:t>
            </a:r>
            <a:r>
              <a:rPr lang="zh-CN" altLang="en-US" dirty="0"/>
              <a:t>数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25009" y="3736440"/>
            <a:ext cx="9294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</a:t>
            </a:r>
            <a:r>
              <a:rPr kumimoji="1" lang="en-US" altLang="zh-CN" smtClean="0"/>
              <a:t>:</a:t>
            </a:r>
            <a:r>
              <a:rPr kumimoji="1" lang="zh-CN" altLang="en-US" dirty="0" smtClean="0"/>
              <a:t> </a:t>
            </a:r>
            <a:r>
              <a:rPr lang="en-US" altLang="zh-CN" i="1" dirty="0"/>
              <a:t>aggregate</a:t>
            </a:r>
            <a:r>
              <a:rPr lang="zh-CN" altLang="en-US" i="1" dirty="0"/>
              <a:t>把数据全部拿到</a:t>
            </a:r>
            <a:r>
              <a:rPr lang="en-US" altLang="zh-CN" i="1" dirty="0"/>
              <a:t>driver</a:t>
            </a:r>
            <a:r>
              <a:rPr lang="zh-CN" altLang="en-US" i="1" dirty="0"/>
              <a:t>端，存在内存溢出的风险。</a:t>
            </a:r>
            <a:r>
              <a:rPr lang="en-US" altLang="zh-CN" i="1" dirty="0" err="1"/>
              <a:t>treeAggregate</a:t>
            </a:r>
            <a:r>
              <a:rPr lang="zh-CN" altLang="en-US" i="1" dirty="0"/>
              <a:t>则不会。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25009" y="4582258"/>
            <a:ext cx="9193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3: </a:t>
            </a:r>
            <a:r>
              <a:rPr lang="en-US" altLang="zh-CN" dirty="0"/>
              <a:t>aggregate </a:t>
            </a:r>
            <a:r>
              <a:rPr lang="zh-CN" altLang="en-US" dirty="0"/>
              <a:t>比 </a:t>
            </a:r>
            <a:r>
              <a:rPr lang="en-US" altLang="zh-CN" dirty="0" err="1"/>
              <a:t>treeAggregate</a:t>
            </a:r>
            <a:r>
              <a:rPr lang="zh-CN" altLang="en-US" dirty="0"/>
              <a:t>在最后结果的</a:t>
            </a:r>
            <a:r>
              <a:rPr lang="en-US" altLang="zh-CN" dirty="0"/>
              <a:t>reduce</a:t>
            </a:r>
            <a:r>
              <a:rPr lang="zh-CN" altLang="en-US" dirty="0"/>
              <a:t>操作时，多使用了一次初始值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8768" y="154379"/>
            <a:ext cx="3009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Key-value RDD</a:t>
            </a:r>
            <a:r>
              <a:rPr kumimoji="1" lang="zh-CN" altLang="en-US" sz="2400" dirty="0" smtClean="0"/>
              <a:t>操作</a:t>
            </a:r>
            <a:endParaRPr kumimoji="1"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3276600" y="2984500"/>
            <a:ext cx="6253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Key-value</a:t>
            </a:r>
            <a:r>
              <a:rPr kumimoji="1" lang="zh-CN" altLang="en-US" sz="2800" dirty="0" smtClean="0"/>
              <a:t>类型</a:t>
            </a:r>
            <a:r>
              <a:rPr kumimoji="1" lang="en-US" altLang="zh-CN" sz="2800" dirty="0" smtClean="0"/>
              <a:t>RDD</a:t>
            </a:r>
            <a:r>
              <a:rPr kumimoji="1" lang="zh-CN" altLang="en-US" sz="2800" dirty="0" smtClean="0"/>
              <a:t>是怎么生成的呢？</a:t>
            </a:r>
            <a:endParaRPr kumimoji="1"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8768" y="154379"/>
            <a:ext cx="5602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Key-value RDD</a:t>
            </a:r>
            <a:r>
              <a:rPr kumimoji="1" lang="zh-CN" altLang="en-US" sz="2400" dirty="0" smtClean="0"/>
              <a:t>操作</a:t>
            </a:r>
            <a:r>
              <a:rPr kumimoji="1" lang="en-US" altLang="zh-CN" sz="2400" dirty="0"/>
              <a:t> - </a:t>
            </a:r>
            <a:r>
              <a:rPr kumimoji="1" lang="en-US" altLang="zh-CN" sz="2400" dirty="0" err="1"/>
              <a:t>combineByKey</a:t>
            </a:r>
            <a:r>
              <a:rPr kumimoji="1" lang="en-US" altLang="zh-CN" sz="2400" dirty="0"/>
              <a:t> </a:t>
            </a:r>
            <a:endParaRPr kumimoji="1"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2023" y="1290182"/>
            <a:ext cx="10083616" cy="298119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27" y="4409162"/>
            <a:ext cx="11137808" cy="23236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8768" y="154379"/>
            <a:ext cx="7090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Key-value RDD</a:t>
            </a:r>
            <a:r>
              <a:rPr kumimoji="1" lang="zh-CN" altLang="en-US" sz="2400" dirty="0" smtClean="0"/>
              <a:t>操作</a:t>
            </a:r>
            <a:r>
              <a:rPr kumimoji="1" lang="en-US" altLang="zh-CN" sz="2400" dirty="0" smtClean="0"/>
              <a:t> </a:t>
            </a:r>
            <a:r>
              <a:rPr kumimoji="1" lang="en-US" altLang="zh-CN" sz="2400" dirty="0" smtClean="0"/>
              <a:t>–</a:t>
            </a:r>
            <a:r>
              <a:rPr kumimoji="1" lang="en-US" altLang="zh-CN" sz="2400" dirty="0" smtClean="0"/>
              <a:t> </a:t>
            </a:r>
            <a:r>
              <a:rPr kumimoji="1" lang="en-US" altLang="zh-CN" sz="2400" dirty="0" err="1" smtClean="0"/>
              <a:t>combineByKey</a:t>
            </a:r>
            <a:r>
              <a:rPr kumimoji="1" lang="en-US" altLang="zh-CN" sz="2400" dirty="0" smtClean="0"/>
              <a:t> data flow</a:t>
            </a:r>
            <a:endParaRPr kumimoji="1" lang="zh-CN" altLang="en-US" sz="24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493989" y="1257997"/>
          <a:ext cx="207686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709"/>
                <a:gridCol w="1033153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Partition 1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coffee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coffee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panda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493989" y="3350722"/>
          <a:ext cx="207686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709"/>
                <a:gridCol w="1033153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Partition 2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coffee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461380" y="4512914"/>
            <a:ext cx="30043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err="1" smtClean="0"/>
              <a:t>def</a:t>
            </a:r>
            <a:r>
              <a:rPr kumimoji="1" lang="en-US" altLang="zh-CN" sz="1600" dirty="0" smtClean="0"/>
              <a:t> </a:t>
            </a:r>
            <a:r>
              <a:rPr kumimoji="1" lang="en-US" altLang="zh-CN" sz="1600" dirty="0" err="1" smtClean="0"/>
              <a:t>createCombiner</a:t>
            </a:r>
            <a:r>
              <a:rPr kumimoji="1" lang="en-US" altLang="zh-CN" sz="1600" dirty="0" smtClean="0"/>
              <a:t>(value):</a:t>
            </a:r>
            <a:endParaRPr kumimoji="1" lang="en-US" altLang="zh-CN" sz="1600" dirty="0" smtClean="0"/>
          </a:p>
          <a:p>
            <a:r>
              <a:rPr kumimoji="1" lang="en-US" altLang="zh-CN" sz="1600" dirty="0"/>
              <a:t>	</a:t>
            </a:r>
            <a:r>
              <a:rPr kumimoji="1" lang="en-US" altLang="zh-CN" sz="1600" dirty="0" smtClean="0"/>
              <a:t>(value, 1)</a:t>
            </a:r>
            <a:endParaRPr kumimoji="1" lang="zh-CN" altLang="en-US" sz="1600" dirty="0"/>
          </a:p>
        </p:txBody>
      </p:sp>
      <p:sp>
        <p:nvSpPr>
          <p:cNvPr id="8" name="文本框 7"/>
          <p:cNvSpPr txBox="1"/>
          <p:nvPr/>
        </p:nvSpPr>
        <p:spPr>
          <a:xfrm>
            <a:off x="1461380" y="5264891"/>
            <a:ext cx="3895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err="1" smtClean="0"/>
              <a:t>def</a:t>
            </a:r>
            <a:r>
              <a:rPr kumimoji="1" lang="en-US" altLang="zh-CN" sz="1600" dirty="0" smtClean="0"/>
              <a:t> </a:t>
            </a:r>
            <a:r>
              <a:rPr kumimoji="1" lang="en-US" altLang="zh-CN" sz="1600" dirty="0" err="1" smtClean="0"/>
              <a:t>mergeValue</a:t>
            </a:r>
            <a:r>
              <a:rPr kumimoji="1" lang="en-US" altLang="zh-CN" sz="1600" dirty="0" smtClean="0"/>
              <a:t>(</a:t>
            </a:r>
            <a:r>
              <a:rPr kumimoji="1" lang="en-US" altLang="zh-CN" sz="1600" dirty="0" err="1" smtClean="0"/>
              <a:t>acc</a:t>
            </a:r>
            <a:r>
              <a:rPr kumimoji="1" lang="en-US" altLang="zh-CN" sz="1600" dirty="0" smtClean="0"/>
              <a:t>, value):</a:t>
            </a:r>
            <a:endParaRPr kumimoji="1" lang="en-US" altLang="zh-CN" sz="1600" dirty="0" smtClean="0"/>
          </a:p>
          <a:p>
            <a:r>
              <a:rPr kumimoji="1" lang="en-US" altLang="zh-CN" sz="1600" dirty="0"/>
              <a:t>	</a:t>
            </a:r>
            <a:r>
              <a:rPr kumimoji="1" lang="en-US" altLang="zh-CN" sz="1600" dirty="0" smtClean="0"/>
              <a:t>(</a:t>
            </a:r>
            <a:r>
              <a:rPr kumimoji="1" lang="en-US" altLang="zh-CN" sz="1600" dirty="0" err="1" smtClean="0"/>
              <a:t>acc</a:t>
            </a:r>
            <a:r>
              <a:rPr kumimoji="1" lang="en-US" altLang="zh-CN" sz="1600" dirty="0" smtClean="0"/>
              <a:t>[0] + value, </a:t>
            </a:r>
            <a:r>
              <a:rPr kumimoji="1" lang="en-US" altLang="zh-CN" sz="1600" dirty="0" err="1" smtClean="0"/>
              <a:t>acc</a:t>
            </a:r>
            <a:r>
              <a:rPr kumimoji="1" lang="en-US" altLang="zh-CN" sz="1600" dirty="0" smtClean="0"/>
              <a:t>[1] + 1) </a:t>
            </a:r>
            <a:endParaRPr kumimoji="1" lang="zh-CN" altLang="en-US" sz="1600" dirty="0"/>
          </a:p>
        </p:txBody>
      </p:sp>
      <p:sp>
        <p:nvSpPr>
          <p:cNvPr id="9" name="文本框 8"/>
          <p:cNvSpPr txBox="1"/>
          <p:nvPr/>
        </p:nvSpPr>
        <p:spPr>
          <a:xfrm>
            <a:off x="1461380" y="6098118"/>
            <a:ext cx="49552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err="1" smtClean="0"/>
              <a:t>def</a:t>
            </a:r>
            <a:r>
              <a:rPr kumimoji="1" lang="en-US" altLang="zh-CN" sz="1600" dirty="0" smtClean="0"/>
              <a:t> </a:t>
            </a:r>
            <a:r>
              <a:rPr kumimoji="1" lang="en-US" altLang="zh-CN" sz="1600" dirty="0" err="1" smtClean="0"/>
              <a:t>mergeCombiners</a:t>
            </a:r>
            <a:r>
              <a:rPr kumimoji="1" lang="en-US" altLang="zh-CN" sz="1600" dirty="0" smtClean="0"/>
              <a:t>(acc1, acc2):</a:t>
            </a:r>
            <a:endParaRPr kumimoji="1" lang="en-US" altLang="zh-CN" sz="1600" dirty="0" smtClean="0"/>
          </a:p>
          <a:p>
            <a:r>
              <a:rPr kumimoji="1" lang="en-US" altLang="zh-CN" sz="1600" dirty="0"/>
              <a:t>	</a:t>
            </a:r>
            <a:r>
              <a:rPr kumimoji="1" lang="en-US" altLang="zh-CN" sz="1600" dirty="0" smtClean="0"/>
              <a:t>(acc1[0] + acc2[0], acc1[1] + acc2[1])</a:t>
            </a:r>
            <a:endParaRPr kumimoji="1" lang="zh-CN" altLang="en-US" sz="1600" dirty="0"/>
          </a:p>
        </p:txBody>
      </p:sp>
      <p:sp>
        <p:nvSpPr>
          <p:cNvPr id="10" name="文本框 9"/>
          <p:cNvSpPr txBox="1"/>
          <p:nvPr/>
        </p:nvSpPr>
        <p:spPr>
          <a:xfrm>
            <a:off x="5072743" y="784591"/>
            <a:ext cx="201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Partition 1 trace: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072743" y="1175890"/>
            <a:ext cx="5093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(coffee, 1) -&gt; new key</a:t>
            </a:r>
            <a:endParaRPr kumimoji="1" lang="en-US" altLang="zh-CN" dirty="0" smtClean="0"/>
          </a:p>
          <a:p>
            <a:r>
              <a:rPr kumimoji="1" lang="en-US" altLang="zh-CN" dirty="0"/>
              <a:t>a</a:t>
            </a:r>
            <a:r>
              <a:rPr kumimoji="1" lang="en-US" altLang="zh-CN" dirty="0" smtClean="0"/>
              <a:t>ccumulators[coffee] = </a:t>
            </a:r>
            <a:r>
              <a:rPr kumimoji="1" lang="en-US" altLang="zh-CN" dirty="0" err="1" smtClean="0"/>
              <a:t>createCombiner</a:t>
            </a:r>
            <a:r>
              <a:rPr kumimoji="1" lang="en-US" altLang="zh-CN" dirty="0" smtClean="0"/>
              <a:t>(1)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072743" y="1830020"/>
            <a:ext cx="7119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(coffee, 2) -&gt; existing key</a:t>
            </a:r>
            <a:endParaRPr kumimoji="1" lang="en-US" altLang="zh-CN" dirty="0" smtClean="0"/>
          </a:p>
          <a:p>
            <a:r>
              <a:rPr kumimoji="1" lang="en-US" altLang="zh-CN" dirty="0" smtClean="0"/>
              <a:t>accumulators[coffee] = </a:t>
            </a:r>
            <a:r>
              <a:rPr kumimoji="1" lang="en-US" altLang="zh-CN" dirty="0" err="1" smtClean="0"/>
              <a:t>mergeValue</a:t>
            </a:r>
            <a:r>
              <a:rPr kumimoji="1" lang="en-US" altLang="zh-CN" dirty="0" smtClean="0"/>
              <a:t>(accumulators[coffee], 2)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072743" y="2485283"/>
            <a:ext cx="5049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(panda, 3) -&gt; new key</a:t>
            </a:r>
            <a:endParaRPr kumimoji="1" lang="en-US" altLang="zh-CN" dirty="0" smtClean="0"/>
          </a:p>
          <a:p>
            <a:r>
              <a:rPr kumimoji="1" lang="en-US" altLang="zh-CN" dirty="0"/>
              <a:t>a</a:t>
            </a:r>
            <a:r>
              <a:rPr kumimoji="1" lang="en-US" altLang="zh-CN" dirty="0" smtClean="0"/>
              <a:t>ccumulators[panda] = </a:t>
            </a:r>
            <a:r>
              <a:rPr kumimoji="1" lang="en-US" altLang="zh-CN" dirty="0" err="1" smtClean="0"/>
              <a:t>createCombine</a:t>
            </a:r>
            <a:r>
              <a:rPr kumimoji="1" lang="en-US" altLang="zh-CN" dirty="0" smtClean="0"/>
              <a:t>(3)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072742" y="3178610"/>
            <a:ext cx="201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Partition 2 trace: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058316" y="3547942"/>
            <a:ext cx="5078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(coffee, 9) -&gt; new key</a:t>
            </a:r>
            <a:endParaRPr kumimoji="1" lang="en-US" altLang="zh-CN" dirty="0" smtClean="0"/>
          </a:p>
          <a:p>
            <a:r>
              <a:rPr kumimoji="1" lang="en-US" altLang="zh-CN" dirty="0"/>
              <a:t>accumulators[coffee] = </a:t>
            </a:r>
            <a:r>
              <a:rPr kumimoji="1" lang="en-US" altLang="zh-CN" dirty="0" err="1" smtClean="0"/>
              <a:t>createCombiner</a:t>
            </a:r>
            <a:r>
              <a:rPr kumimoji="1" lang="en-US" altLang="zh-CN" dirty="0" smtClean="0"/>
              <a:t>(9)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5225143" y="4453247"/>
            <a:ext cx="58560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Merge Partition: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mergeCombiners</a:t>
            </a:r>
            <a:r>
              <a:rPr kumimoji="1" lang="en-US" altLang="zh-CN" dirty="0" smtClean="0"/>
              <a:t>(partition1.accumulators[coffee],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	   partition2.accumulators[coffee])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272682" y="784591"/>
            <a:ext cx="914400" cy="32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(1, 1)</a:t>
            </a:r>
            <a:endParaRPr kumimoji="1" lang="zh-CN" altLang="en-US" dirty="0"/>
          </a:p>
        </p:txBody>
      </p:sp>
      <p:cxnSp>
        <p:nvCxnSpPr>
          <p:cNvPr id="15" name="直线箭头连接符 14"/>
          <p:cNvCxnSpPr>
            <a:endCxn id="3" idx="1"/>
          </p:cNvCxnSpPr>
          <p:nvPr/>
        </p:nvCxnSpPr>
        <p:spPr>
          <a:xfrm flipV="1">
            <a:off x="8858992" y="946535"/>
            <a:ext cx="1413690" cy="552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endCxn id="3" idx="2"/>
          </p:cNvCxnSpPr>
          <p:nvPr/>
        </p:nvCxnSpPr>
        <p:spPr>
          <a:xfrm flipV="1">
            <a:off x="10367158" y="1108479"/>
            <a:ext cx="362724" cy="1102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0729882" y="2875803"/>
            <a:ext cx="914400" cy="32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(3, 2)</a:t>
            </a:r>
            <a:endParaRPr kumimoji="1" lang="zh-CN" altLang="en-US" dirty="0"/>
          </a:p>
        </p:txBody>
      </p:sp>
      <p:cxnSp>
        <p:nvCxnSpPr>
          <p:cNvPr id="23" name="直线箭头连接符 22"/>
          <p:cNvCxnSpPr>
            <a:stCxn id="13" idx="2"/>
            <a:endCxn id="22" idx="0"/>
          </p:cNvCxnSpPr>
          <p:nvPr/>
        </p:nvCxnSpPr>
        <p:spPr>
          <a:xfrm>
            <a:off x="8632372" y="2476351"/>
            <a:ext cx="2554710" cy="399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0638841" y="3437199"/>
            <a:ext cx="914400" cy="32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(3, 1)</a:t>
            </a:r>
            <a:endParaRPr kumimoji="1" lang="zh-CN" altLang="en-US" dirty="0"/>
          </a:p>
        </p:txBody>
      </p:sp>
      <p:cxnSp>
        <p:nvCxnSpPr>
          <p:cNvPr id="28" name="直线箭头连接符 27"/>
          <p:cNvCxnSpPr>
            <a:endCxn id="27" idx="1"/>
          </p:cNvCxnSpPr>
          <p:nvPr/>
        </p:nvCxnSpPr>
        <p:spPr>
          <a:xfrm>
            <a:off x="8632371" y="3050643"/>
            <a:ext cx="2006470" cy="54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0699773" y="3999872"/>
            <a:ext cx="914400" cy="32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(9, 1)</a:t>
            </a:r>
            <a:endParaRPr kumimoji="1" lang="zh-CN" altLang="en-US" dirty="0"/>
          </a:p>
        </p:txBody>
      </p:sp>
      <p:cxnSp>
        <p:nvCxnSpPr>
          <p:cNvPr id="33" name="直线箭头连接符 32"/>
          <p:cNvCxnSpPr>
            <a:endCxn id="32" idx="1"/>
          </p:cNvCxnSpPr>
          <p:nvPr/>
        </p:nvCxnSpPr>
        <p:spPr>
          <a:xfrm>
            <a:off x="9906683" y="4067351"/>
            <a:ext cx="793090" cy="94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>
            <a:endCxn id="22" idx="1"/>
          </p:cNvCxnSpPr>
          <p:nvPr/>
        </p:nvCxnSpPr>
        <p:spPr>
          <a:xfrm flipV="1">
            <a:off x="8716488" y="3037747"/>
            <a:ext cx="2013394" cy="1819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>
            <a:endCxn id="32" idx="2"/>
          </p:cNvCxnSpPr>
          <p:nvPr/>
        </p:nvCxnSpPr>
        <p:spPr>
          <a:xfrm flipV="1">
            <a:off x="10925299" y="4323760"/>
            <a:ext cx="231674" cy="818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7026230" y="5625029"/>
            <a:ext cx="914400" cy="32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(12, </a:t>
            </a:r>
            <a:r>
              <a:rPr kumimoji="1" lang="en-US" altLang="zh-CN" dirty="0"/>
              <a:t>3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cxnSp>
        <p:nvCxnSpPr>
          <p:cNvPr id="45" name="直线箭头连接符 44"/>
          <p:cNvCxnSpPr>
            <a:endCxn id="43" idx="1"/>
          </p:cNvCxnSpPr>
          <p:nvPr/>
        </p:nvCxnSpPr>
        <p:spPr>
          <a:xfrm>
            <a:off x="6222670" y="5050793"/>
            <a:ext cx="803560" cy="736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958591" y="5936725"/>
            <a:ext cx="1741182" cy="64633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offee, (12, 3)</a:t>
            </a:r>
            <a:endParaRPr kumimoji="1" lang="en-US" altLang="zh-CN" dirty="0" smtClean="0"/>
          </a:p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anda, (3, 1)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7" grpId="0"/>
      <p:bldP spid="18" grpId="0"/>
      <p:bldP spid="3" grpId="0" animBg="1"/>
      <p:bldP spid="22" grpId="0" animBg="1"/>
      <p:bldP spid="27" grpId="0" animBg="1"/>
      <p:bldP spid="32" grpId="0" animBg="1"/>
      <p:bldP spid="43" grpId="0" animBg="1"/>
      <p:bldP spid="1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88768" y="154379"/>
            <a:ext cx="5569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Key-value RDD</a:t>
            </a:r>
            <a:r>
              <a:rPr kumimoji="1" lang="zh-CN" altLang="en-US" sz="2400" dirty="0" smtClean="0"/>
              <a:t>操作</a:t>
            </a:r>
            <a:r>
              <a:rPr kumimoji="1" lang="en-US" altLang="zh-CN" sz="2400" dirty="0" smtClean="0"/>
              <a:t> </a:t>
            </a:r>
            <a:r>
              <a:rPr kumimoji="1" lang="en-US" altLang="zh-CN" sz="2400" dirty="0" smtClean="0"/>
              <a:t>–</a:t>
            </a:r>
            <a:r>
              <a:rPr kumimoji="1" lang="en-US" altLang="zh-CN" sz="2400" dirty="0" smtClean="0"/>
              <a:t> </a:t>
            </a:r>
            <a:r>
              <a:rPr kumimoji="1" lang="en-US" altLang="zh-CN" sz="2400" dirty="0" err="1" smtClean="0"/>
              <a:t>combineByKey</a:t>
            </a:r>
            <a:endParaRPr kumimoji="1"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831272" y="1472541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参数</a:t>
            </a:r>
            <a:r>
              <a:rPr kumimoji="1" lang="en-US" altLang="zh-CN" dirty="0" err="1" smtClean="0"/>
              <a:t>partitioner</a:t>
            </a:r>
            <a:endParaRPr kumimoji="1"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13162" y="1606395"/>
            <a:ext cx="1314829" cy="1733798"/>
          </a:xfrm>
          <a:prstGeom prst="rect">
            <a:avLst/>
          </a:prstGeom>
          <a:solidFill>
            <a:srgbClr val="FFC000"/>
          </a:solidFill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13162" y="3982151"/>
            <a:ext cx="1314829" cy="1733798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5" name="文本框 4"/>
          <p:cNvSpPr txBox="1"/>
          <p:nvPr/>
        </p:nvSpPr>
        <p:spPr>
          <a:xfrm>
            <a:off x="6559637" y="1238260"/>
            <a:ext cx="1382110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(coffee, 1)</a:t>
            </a:r>
            <a:endParaRPr kumimoji="1" lang="en-US" altLang="zh-CN" dirty="0" smtClean="0"/>
          </a:p>
          <a:p>
            <a:r>
              <a:rPr kumimoji="1" lang="en-US" altLang="zh-CN" dirty="0" smtClean="0"/>
              <a:t>(coffee, 1)</a:t>
            </a:r>
            <a:endParaRPr kumimoji="1" lang="en-US" altLang="zh-CN" dirty="0" smtClean="0"/>
          </a:p>
          <a:p>
            <a:r>
              <a:rPr kumimoji="1" lang="en-US" altLang="zh-CN" dirty="0" smtClean="0"/>
              <a:t>(panda, 1)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559637" y="3873524"/>
            <a:ext cx="1356462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(coffee, 1)</a:t>
            </a:r>
            <a:endParaRPr kumimoji="1" lang="en-US" altLang="zh-CN" dirty="0" smtClean="0"/>
          </a:p>
          <a:p>
            <a:r>
              <a:rPr kumimoji="1" lang="en-US" altLang="zh-CN" dirty="0" smtClean="0"/>
              <a:t>(tea, 4)</a:t>
            </a:r>
            <a:endParaRPr kumimoji="1"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3749" y="4849050"/>
            <a:ext cx="1314829" cy="1733798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15" name="文本框 14"/>
          <p:cNvSpPr txBox="1"/>
          <p:nvPr/>
        </p:nvSpPr>
        <p:spPr>
          <a:xfrm>
            <a:off x="9027726" y="4664384"/>
            <a:ext cx="1382110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(coffee, 1)</a:t>
            </a:r>
            <a:endParaRPr kumimoji="1" lang="en-US" altLang="zh-CN" dirty="0" smtClean="0"/>
          </a:p>
          <a:p>
            <a:r>
              <a:rPr kumimoji="1" lang="en-US" altLang="zh-CN" dirty="0" smtClean="0"/>
              <a:t>(panda, 3)</a:t>
            </a:r>
            <a:endParaRPr kumimoji="1" lang="en-US" altLang="zh-CN" dirty="0" smtClean="0"/>
          </a:p>
          <a:p>
            <a:r>
              <a:rPr kumimoji="1" lang="en-US" altLang="zh-CN" dirty="0" smtClean="0"/>
              <a:t>(tea, 2)</a:t>
            </a:r>
            <a:endParaRPr kumimoji="1"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23324" y="872219"/>
            <a:ext cx="1314829" cy="1733798"/>
          </a:xfrm>
          <a:prstGeom prst="rect">
            <a:avLst/>
          </a:prstGeom>
          <a:solidFill>
            <a:srgbClr val="FFC000"/>
          </a:solidFill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72096" y="2739871"/>
            <a:ext cx="1314829" cy="1733798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18" name="文本框 17"/>
          <p:cNvSpPr txBox="1"/>
          <p:nvPr/>
        </p:nvSpPr>
        <p:spPr>
          <a:xfrm>
            <a:off x="9394781" y="738365"/>
            <a:ext cx="1782860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</a:rPr>
              <a:t>(coffee, (4, 4))</a:t>
            </a:r>
            <a:endParaRPr kumimoji="1"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205598" y="2539184"/>
            <a:ext cx="1808508" cy="646331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</a:rPr>
              <a:t>(panda, (4, 2))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r>
              <a:rPr kumimoji="1" lang="en-US" altLang="zh-CN" dirty="0" smtClean="0">
                <a:solidFill>
                  <a:schemeClr val="bg1"/>
                </a:solidFill>
              </a:rPr>
              <a:t>(tea, (6, 2))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1" name="直线箭头连接符 20"/>
          <p:cNvCxnSpPr>
            <a:stCxn id="11" idx="3"/>
            <a:endCxn id="16" idx="1"/>
          </p:cNvCxnSpPr>
          <p:nvPr/>
        </p:nvCxnSpPr>
        <p:spPr>
          <a:xfrm flipV="1">
            <a:off x="7727991" y="1739118"/>
            <a:ext cx="1595333" cy="734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stCxn id="13" idx="3"/>
            <a:endCxn id="16" idx="1"/>
          </p:cNvCxnSpPr>
          <p:nvPr/>
        </p:nvCxnSpPr>
        <p:spPr>
          <a:xfrm flipV="1">
            <a:off x="7916099" y="1739118"/>
            <a:ext cx="1407225" cy="2457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endCxn id="16" idx="1"/>
          </p:cNvCxnSpPr>
          <p:nvPr/>
        </p:nvCxnSpPr>
        <p:spPr>
          <a:xfrm flipV="1">
            <a:off x="9289684" y="1739118"/>
            <a:ext cx="33640" cy="3047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1" idx="3"/>
            <a:endCxn id="17" idx="1"/>
          </p:cNvCxnSpPr>
          <p:nvPr/>
        </p:nvCxnSpPr>
        <p:spPr>
          <a:xfrm>
            <a:off x="7727991" y="2473294"/>
            <a:ext cx="2444105" cy="1133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13" idx="3"/>
            <a:endCxn id="17" idx="1"/>
          </p:cNvCxnSpPr>
          <p:nvPr/>
        </p:nvCxnSpPr>
        <p:spPr>
          <a:xfrm flipV="1">
            <a:off x="7916099" y="3606770"/>
            <a:ext cx="2255997" cy="589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endCxn id="17" idx="1"/>
          </p:cNvCxnSpPr>
          <p:nvPr/>
        </p:nvCxnSpPr>
        <p:spPr>
          <a:xfrm flipV="1">
            <a:off x="9289684" y="3606770"/>
            <a:ext cx="882412" cy="117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88768" y="3290672"/>
            <a:ext cx="37080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val</a:t>
            </a:r>
            <a:r>
              <a:rPr lang="en-US" altLang="zh-CN" b="1" dirty="0"/>
              <a:t> </a:t>
            </a:r>
            <a:r>
              <a:rPr lang="en-US" altLang="zh-CN" dirty="0" err="1"/>
              <a:t>testCombineByKeyRDD</a:t>
            </a:r>
            <a:r>
              <a:rPr lang="en-US" altLang="zh-CN" dirty="0"/>
              <a:t> = </a:t>
            </a:r>
            <a:br>
              <a:rPr lang="en-US" altLang="zh-CN" dirty="0"/>
            </a:br>
            <a:r>
              <a:rPr lang="en-US" altLang="zh-CN" dirty="0"/>
              <a:t>  </a:t>
            </a:r>
            <a:r>
              <a:rPr lang="en-US" altLang="zh-CN" dirty="0" err="1"/>
              <a:t>pairStrRDD.combineByKey</a:t>
            </a:r>
            <a:r>
              <a:rPr lang="en-US" altLang="zh-CN" dirty="0" smtClean="0"/>
              <a:t>(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createCombiner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mergeValue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mergeCombiners</a:t>
            </a:r>
            <a:r>
              <a:rPr lang="en-US" altLang="zh-CN" dirty="0" smtClean="0"/>
              <a:t>,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kumimoji="1" lang="en-US" altLang="zh-CN" dirty="0"/>
              <a:t>new </a:t>
            </a:r>
            <a:r>
              <a:rPr kumimoji="1" lang="en-US" altLang="zh-CN" dirty="0" err="1"/>
              <a:t>HashPartitioner</a:t>
            </a:r>
            <a:r>
              <a:rPr kumimoji="1" lang="en-US" altLang="zh-CN" dirty="0"/>
              <a:t>(2</a:t>
            </a:r>
            <a:r>
              <a:rPr kumimoji="1" lang="en-US" altLang="zh-CN" dirty="0" smtClean="0"/>
              <a:t>)</a:t>
            </a:r>
            <a:r>
              <a:rPr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48853" y="2321573"/>
            <a:ext cx="5339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val</a:t>
            </a:r>
            <a:r>
              <a:rPr lang="en-US" altLang="zh-CN" b="1" dirty="0"/>
              <a:t> </a:t>
            </a:r>
            <a:r>
              <a:rPr lang="en-US" altLang="zh-CN" dirty="0" err="1"/>
              <a:t>pairStrRDD</a:t>
            </a:r>
            <a:r>
              <a:rPr lang="en-US" altLang="zh-CN" dirty="0"/>
              <a:t> =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sc.parallelize</a:t>
            </a:r>
            <a:r>
              <a:rPr lang="en-US" altLang="zh-CN" dirty="0"/>
              <a:t>[(String, </a:t>
            </a:r>
            <a:r>
              <a:rPr lang="en-US" altLang="zh-CN" dirty="0" err="1"/>
              <a:t>Int</a:t>
            </a:r>
            <a:r>
              <a:rPr lang="en-US" altLang="zh-CN" dirty="0"/>
              <a:t>)](</a:t>
            </a:r>
            <a:r>
              <a:rPr lang="en-US" altLang="zh-CN" i="1" dirty="0" err="1" smtClean="0"/>
              <a:t>Seq</a:t>
            </a:r>
            <a:r>
              <a:rPr lang="en-US" altLang="zh-CN" i="1" dirty="0" smtClean="0"/>
              <a:t>(</a:t>
            </a:r>
            <a:r>
              <a:rPr lang="en-US" altLang="zh-CN" i="1" dirty="0" smtClean="0"/>
              <a:t>…</a:t>
            </a:r>
            <a:r>
              <a:rPr lang="en-US" altLang="zh-CN" i="1" dirty="0" smtClean="0"/>
              <a:t>..)</a:t>
            </a:r>
            <a:r>
              <a:rPr lang="en-US" altLang="zh-CN" dirty="0" smtClean="0"/>
              <a:t>), </a:t>
            </a:r>
            <a:r>
              <a:rPr lang="en-US" altLang="zh-CN" dirty="0"/>
              <a:t>3</a:t>
            </a:r>
            <a:r>
              <a:rPr lang="en-US" altLang="zh-CN" dirty="0" smtClean="0"/>
              <a:t>)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8768" y="154379"/>
            <a:ext cx="2202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学习</a:t>
            </a:r>
            <a:r>
              <a:rPr kumimoji="1" lang="en-US" altLang="zh-CN" sz="2400" dirty="0" smtClean="0"/>
              <a:t>API</a:t>
            </a:r>
            <a:r>
              <a:rPr kumimoji="1" lang="zh-CN" altLang="en-US" sz="2400" dirty="0" smtClean="0"/>
              <a:t>的环境</a:t>
            </a:r>
            <a:endParaRPr kumimoji="1"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4178300" y="3838188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hadoop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178300" y="1327150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java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178300" y="2173972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scala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178300" y="4670296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spark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222698" y="3006080"/>
            <a:ext cx="230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Eclipse/</a:t>
            </a:r>
            <a:r>
              <a:rPr kumimoji="1" lang="en-US" altLang="zh-CN" dirty="0" err="1" smtClean="0"/>
              <a:t>IntelliJ</a:t>
            </a:r>
            <a:r>
              <a:rPr kumimoji="1" lang="en-US" altLang="zh-CN" dirty="0" smtClean="0"/>
              <a:t> IDEA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178300" y="5410200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Spark</a:t>
            </a:r>
            <a:r>
              <a:rPr kumimoji="1" lang="zh-CN" altLang="en-US" dirty="0" smtClean="0"/>
              <a:t>源代码环境</a:t>
            </a:r>
            <a:endParaRPr kumimoji="1" lang="zh-CN" altLang="en-US" dirty="0"/>
          </a:p>
        </p:txBody>
      </p:sp>
      <p:sp>
        <p:nvSpPr>
          <p:cNvPr id="9" name="右大括号 8"/>
          <p:cNvSpPr/>
          <p:nvPr/>
        </p:nvSpPr>
        <p:spPr>
          <a:xfrm>
            <a:off x="5759758" y="1444238"/>
            <a:ext cx="371321" cy="17942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362700" y="2156703"/>
            <a:ext cx="3773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有了这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个环境，足以学习</a:t>
            </a:r>
            <a:r>
              <a:rPr kumimoji="1" lang="en-US" altLang="zh-CN" dirty="0" smtClean="0"/>
              <a:t>RDD Api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88768" y="154379"/>
            <a:ext cx="5569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Key-value RDD</a:t>
            </a:r>
            <a:r>
              <a:rPr kumimoji="1" lang="zh-CN" altLang="en-US" sz="2400" dirty="0" smtClean="0"/>
              <a:t>操作</a:t>
            </a:r>
            <a:r>
              <a:rPr kumimoji="1" lang="en-US" altLang="zh-CN" sz="2400" dirty="0" smtClean="0"/>
              <a:t> </a:t>
            </a:r>
            <a:r>
              <a:rPr kumimoji="1" lang="en-US" altLang="zh-CN" sz="2400" dirty="0" smtClean="0"/>
              <a:t>–</a:t>
            </a:r>
            <a:r>
              <a:rPr kumimoji="1" lang="en-US" altLang="zh-CN" sz="2400" dirty="0" smtClean="0"/>
              <a:t> </a:t>
            </a:r>
            <a:r>
              <a:rPr kumimoji="1" lang="en-US" altLang="zh-CN" sz="2400" dirty="0" err="1" smtClean="0"/>
              <a:t>combineByKey</a:t>
            </a:r>
            <a:endParaRPr kumimoji="1"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831272" y="1472541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参数</a:t>
            </a:r>
            <a:r>
              <a:rPr kumimoji="1" lang="en-US" altLang="zh-CN" dirty="0" err="1" smtClean="0"/>
              <a:t>partitioner</a:t>
            </a:r>
            <a:endParaRPr kumimoji="1"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8792" y="2419567"/>
            <a:ext cx="1314829" cy="17337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8792" y="4795323"/>
            <a:ext cx="1314829" cy="173379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45267" y="2051432"/>
            <a:ext cx="1356462" cy="120032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(coffee, 1)</a:t>
            </a:r>
            <a:endParaRPr kumimoji="1" lang="en-US" altLang="zh-CN" dirty="0" smtClean="0"/>
          </a:p>
          <a:p>
            <a:r>
              <a:rPr kumimoji="1" lang="en-US" altLang="zh-CN" dirty="0" smtClean="0"/>
              <a:t>(coffee, 1)</a:t>
            </a:r>
            <a:endParaRPr kumimoji="1" lang="en-US" altLang="zh-CN" dirty="0" smtClean="0"/>
          </a:p>
          <a:p>
            <a:r>
              <a:rPr kumimoji="1" lang="en-US" altLang="zh-CN" dirty="0"/>
              <a:t>(coffee, 1)</a:t>
            </a:r>
            <a:endParaRPr kumimoji="1" lang="en-US" altLang="zh-CN" dirty="0"/>
          </a:p>
          <a:p>
            <a:r>
              <a:rPr kumimoji="1" lang="en-US" altLang="zh-CN" dirty="0"/>
              <a:t>(coffee, 1</a:t>
            </a:r>
            <a:r>
              <a:rPr kumimoji="1" lang="en-US" altLang="zh-CN" dirty="0" smtClean="0"/>
              <a:t>)</a:t>
            </a:r>
            <a:endParaRPr kumimoji="1" lang="en-US" altLang="zh-CN" dirty="0" smtClean="0"/>
          </a:p>
        </p:txBody>
      </p:sp>
      <p:sp>
        <p:nvSpPr>
          <p:cNvPr id="13" name="文本框 12"/>
          <p:cNvSpPr txBox="1"/>
          <p:nvPr/>
        </p:nvSpPr>
        <p:spPr>
          <a:xfrm>
            <a:off x="6845267" y="4686696"/>
            <a:ext cx="1382110" cy="120032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(panda, 1</a:t>
            </a:r>
            <a:r>
              <a:rPr kumimoji="1" lang="en-US" altLang="zh-CN" dirty="0" smtClean="0"/>
              <a:t>)</a:t>
            </a:r>
            <a:endParaRPr kumimoji="1" lang="en-US" altLang="zh-CN" dirty="0" smtClean="0"/>
          </a:p>
          <a:p>
            <a:r>
              <a:rPr kumimoji="1" lang="en-US" altLang="zh-CN" dirty="0"/>
              <a:t>(panda, 3)</a:t>
            </a:r>
            <a:endParaRPr kumimoji="1" lang="en-US" altLang="zh-CN" dirty="0"/>
          </a:p>
          <a:p>
            <a:r>
              <a:rPr kumimoji="1" lang="en-US" altLang="zh-CN" dirty="0"/>
              <a:t>(tea, 2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  <a:p>
            <a:r>
              <a:rPr kumimoji="1" lang="en-US" altLang="zh-CN" dirty="0" smtClean="0"/>
              <a:t>(tea, 4)</a:t>
            </a:r>
            <a:endParaRPr kumimoji="1"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6630" y="1682100"/>
            <a:ext cx="1314829" cy="173379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05402" y="3549752"/>
            <a:ext cx="1314829" cy="1733798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6257921" y="3476752"/>
            <a:ext cx="1782860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</a:rPr>
              <a:t>(coffee, (4, 4))</a:t>
            </a:r>
            <a:endParaRPr kumimoji="1"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393221" y="6031444"/>
            <a:ext cx="1808508" cy="646331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</a:rPr>
              <a:t>(panda, (4, 2))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r>
              <a:rPr kumimoji="1" lang="en-US" altLang="zh-CN" dirty="0" smtClean="0">
                <a:solidFill>
                  <a:schemeClr val="bg1"/>
                </a:solidFill>
              </a:rPr>
              <a:t>(tea, (6, 2))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1" name="直线箭头连接符 20"/>
          <p:cNvCxnSpPr>
            <a:stCxn id="11" idx="3"/>
            <a:endCxn id="16" idx="1"/>
          </p:cNvCxnSpPr>
          <p:nvPr/>
        </p:nvCxnSpPr>
        <p:spPr>
          <a:xfrm flipV="1">
            <a:off x="8013621" y="2548999"/>
            <a:ext cx="1343009" cy="73746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stCxn id="13" idx="3"/>
            <a:endCxn id="16" idx="1"/>
          </p:cNvCxnSpPr>
          <p:nvPr/>
        </p:nvCxnSpPr>
        <p:spPr>
          <a:xfrm flipV="1">
            <a:off x="8227377" y="2548999"/>
            <a:ext cx="1129253" cy="273786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1" idx="3"/>
            <a:endCxn id="17" idx="1"/>
          </p:cNvCxnSpPr>
          <p:nvPr/>
        </p:nvCxnSpPr>
        <p:spPr>
          <a:xfrm>
            <a:off x="8013621" y="3286466"/>
            <a:ext cx="2191781" cy="113018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13" idx="3"/>
            <a:endCxn id="17" idx="1"/>
          </p:cNvCxnSpPr>
          <p:nvPr/>
        </p:nvCxnSpPr>
        <p:spPr>
          <a:xfrm flipV="1">
            <a:off x="8227377" y="4416651"/>
            <a:ext cx="1978025" cy="87021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959474" y="3615661"/>
            <a:ext cx="2513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没必要网络传输了</a:t>
            </a:r>
            <a:endParaRPr kumimoji="1" lang="en-US" altLang="zh-CN" dirty="0" smtClean="0"/>
          </a:p>
          <a:p>
            <a:r>
              <a:rPr kumimoji="1" lang="zh-CN" altLang="en-US" dirty="0" smtClean="0"/>
              <a:t>就不需要</a:t>
            </a:r>
            <a:r>
              <a:rPr kumimoji="1" lang="en-US" altLang="zh-CN" dirty="0" smtClean="0"/>
              <a:t>shuffle</a:t>
            </a:r>
            <a:r>
              <a:rPr kumimoji="1" lang="zh-CN" altLang="en-US" dirty="0" smtClean="0"/>
              <a:t>过程了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704242" y="3476752"/>
            <a:ext cx="37080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val</a:t>
            </a:r>
            <a:r>
              <a:rPr lang="en-US" altLang="zh-CN" b="1" dirty="0"/>
              <a:t> </a:t>
            </a:r>
            <a:r>
              <a:rPr lang="en-US" altLang="zh-CN" dirty="0" err="1"/>
              <a:t>testCombineByKeyRDD</a:t>
            </a:r>
            <a:r>
              <a:rPr lang="en-US" altLang="zh-CN" dirty="0"/>
              <a:t> = </a:t>
            </a:r>
            <a:br>
              <a:rPr lang="en-US" altLang="zh-CN" dirty="0"/>
            </a:br>
            <a:r>
              <a:rPr lang="en-US" altLang="zh-CN" dirty="0"/>
              <a:t>  </a:t>
            </a:r>
            <a:r>
              <a:rPr lang="en-US" altLang="zh-CN" dirty="0" err="1"/>
              <a:t>pairStrRDD.combineByKey</a:t>
            </a:r>
            <a:r>
              <a:rPr lang="en-US" altLang="zh-CN" dirty="0" smtClean="0"/>
              <a:t>(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createCombiner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mergeValue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mergeCombiners</a:t>
            </a:r>
            <a:r>
              <a:rPr lang="en-US" altLang="zh-CN" dirty="0" smtClean="0"/>
              <a:t>,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kumimoji="1" lang="en-US" altLang="zh-CN" dirty="0"/>
              <a:t>new </a:t>
            </a:r>
            <a:r>
              <a:rPr kumimoji="1" lang="en-US" altLang="zh-CN" dirty="0" err="1"/>
              <a:t>HashPartitioner</a:t>
            </a:r>
            <a:r>
              <a:rPr kumimoji="1" lang="en-US" altLang="zh-CN" dirty="0"/>
              <a:t>(2</a:t>
            </a:r>
            <a:r>
              <a:rPr kumimoji="1" lang="en-US" altLang="zh-CN" dirty="0" smtClean="0"/>
              <a:t>)</a:t>
            </a:r>
            <a:r>
              <a:rPr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704242" y="2277230"/>
            <a:ext cx="5973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val</a:t>
            </a:r>
            <a:r>
              <a:rPr lang="en-US" altLang="zh-CN" b="1" dirty="0"/>
              <a:t> </a:t>
            </a:r>
            <a:r>
              <a:rPr lang="en-US" altLang="zh-CN" dirty="0" err="1"/>
              <a:t>pairStrRDD</a:t>
            </a:r>
            <a:r>
              <a:rPr lang="en-US" altLang="zh-CN" dirty="0"/>
              <a:t> =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sc.parallelize</a:t>
            </a:r>
            <a:r>
              <a:rPr lang="en-US" altLang="zh-CN" dirty="0"/>
              <a:t>[(String, </a:t>
            </a:r>
            <a:r>
              <a:rPr lang="en-US" altLang="zh-CN" dirty="0" err="1"/>
              <a:t>Int</a:t>
            </a:r>
            <a:r>
              <a:rPr lang="en-US" altLang="zh-CN" dirty="0"/>
              <a:t>)](</a:t>
            </a:r>
            <a:r>
              <a:rPr lang="en-US" altLang="zh-CN" i="1" dirty="0" err="1" smtClean="0"/>
              <a:t>Seq</a:t>
            </a:r>
            <a:r>
              <a:rPr lang="en-US" altLang="zh-CN" i="1" dirty="0" smtClean="0"/>
              <a:t>(</a:t>
            </a:r>
            <a:r>
              <a:rPr lang="en-US" altLang="zh-CN" i="1" dirty="0" smtClean="0"/>
              <a:t>…</a:t>
            </a:r>
            <a:r>
              <a:rPr lang="en-US" altLang="zh-CN" i="1" dirty="0" smtClean="0"/>
              <a:t>..)</a:t>
            </a:r>
            <a:r>
              <a:rPr lang="en-US" altLang="zh-CN" dirty="0" smtClean="0"/>
              <a:t>), </a:t>
            </a:r>
            <a:r>
              <a:rPr lang="en-US" altLang="zh-CN" dirty="0"/>
              <a:t>3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.</a:t>
            </a:r>
            <a:r>
              <a:rPr kumimoji="1" lang="en-US" altLang="zh-CN" b="1" dirty="0" err="1" smtClean="0">
                <a:solidFill>
                  <a:srgbClr val="FF0000"/>
                </a:solidFill>
              </a:rPr>
              <a:t>partitionBy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(</a:t>
            </a:r>
            <a:r>
              <a:rPr kumimoji="1" lang="en-US" altLang="zh-CN" b="1" dirty="0">
                <a:solidFill>
                  <a:srgbClr val="FF0000"/>
                </a:solidFill>
              </a:rPr>
              <a:t>new </a:t>
            </a:r>
            <a:r>
              <a:rPr kumimoji="1" lang="en-US" altLang="zh-CN" b="1" dirty="0" err="1" smtClean="0">
                <a:solidFill>
                  <a:srgbClr val="FF0000"/>
                </a:solidFill>
              </a:rPr>
              <a:t>HashPartitioner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(2)).persist()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88768" y="154379"/>
            <a:ext cx="5569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Key-value RDD</a:t>
            </a:r>
            <a:r>
              <a:rPr kumimoji="1" lang="zh-CN" altLang="en-US" sz="2400" dirty="0" smtClean="0"/>
              <a:t>操作</a:t>
            </a:r>
            <a:r>
              <a:rPr kumimoji="1" lang="en-US" altLang="zh-CN" sz="2400" dirty="0" smtClean="0"/>
              <a:t> </a:t>
            </a:r>
            <a:r>
              <a:rPr kumimoji="1" lang="en-US" altLang="zh-CN" sz="2400" dirty="0" smtClean="0"/>
              <a:t>–</a:t>
            </a:r>
            <a:r>
              <a:rPr kumimoji="1" lang="en-US" altLang="zh-CN" sz="2400" dirty="0" smtClean="0"/>
              <a:t> </a:t>
            </a:r>
            <a:r>
              <a:rPr kumimoji="1" lang="en-US" altLang="zh-CN" sz="2400" dirty="0" err="1" smtClean="0"/>
              <a:t>combineByKey</a:t>
            </a:r>
            <a:endParaRPr kumimoji="1"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831272" y="1472541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参数</a:t>
            </a:r>
            <a:r>
              <a:rPr kumimoji="1" lang="en-US" altLang="zh-CN" dirty="0" err="1" smtClean="0"/>
              <a:t>partitioner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704242" y="3476752"/>
            <a:ext cx="37080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val</a:t>
            </a:r>
            <a:r>
              <a:rPr lang="en-US" altLang="zh-CN" b="1" dirty="0"/>
              <a:t> </a:t>
            </a:r>
            <a:r>
              <a:rPr lang="en-US" altLang="zh-CN" dirty="0" err="1"/>
              <a:t>testCombineByKeyRDD</a:t>
            </a:r>
            <a:r>
              <a:rPr lang="en-US" altLang="zh-CN" dirty="0"/>
              <a:t> = </a:t>
            </a:r>
            <a:br>
              <a:rPr lang="en-US" altLang="zh-CN" dirty="0"/>
            </a:br>
            <a:r>
              <a:rPr lang="en-US" altLang="zh-CN" dirty="0"/>
              <a:t>  </a:t>
            </a:r>
            <a:r>
              <a:rPr lang="en-US" altLang="zh-CN" dirty="0" err="1"/>
              <a:t>pairStrRDD.combineByKey</a:t>
            </a:r>
            <a:r>
              <a:rPr lang="en-US" altLang="zh-CN" dirty="0" smtClean="0"/>
              <a:t>(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createCombiner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mergeValue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mergeCombiners</a:t>
            </a:r>
            <a:r>
              <a:rPr lang="en-US" altLang="zh-CN" dirty="0" smtClean="0"/>
              <a:t>,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kumimoji="1" lang="en-US" altLang="zh-CN" dirty="0"/>
              <a:t>new </a:t>
            </a:r>
            <a:r>
              <a:rPr kumimoji="1" lang="en-US" altLang="zh-CN" dirty="0" err="1"/>
              <a:t>HashPartitioner</a:t>
            </a:r>
            <a:r>
              <a:rPr kumimoji="1" lang="en-US" altLang="zh-CN" dirty="0"/>
              <a:t>(2</a:t>
            </a:r>
            <a:r>
              <a:rPr kumimoji="1" lang="en-US" altLang="zh-CN" dirty="0" smtClean="0"/>
              <a:t>)</a:t>
            </a:r>
            <a:r>
              <a:rPr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704242" y="2277230"/>
            <a:ext cx="53399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val</a:t>
            </a:r>
            <a:r>
              <a:rPr lang="en-US" altLang="zh-CN" b="1" dirty="0"/>
              <a:t> </a:t>
            </a:r>
            <a:r>
              <a:rPr lang="en-US" altLang="zh-CN" dirty="0" err="1"/>
              <a:t>pairStrRDD</a:t>
            </a:r>
            <a:r>
              <a:rPr lang="en-US" altLang="zh-CN" dirty="0"/>
              <a:t> =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sc.parallelize</a:t>
            </a:r>
            <a:r>
              <a:rPr lang="en-US" altLang="zh-CN" dirty="0"/>
              <a:t>[(String, </a:t>
            </a:r>
            <a:r>
              <a:rPr lang="en-US" altLang="zh-CN" dirty="0" err="1"/>
              <a:t>Int</a:t>
            </a:r>
            <a:r>
              <a:rPr lang="en-US" altLang="zh-CN" dirty="0"/>
              <a:t>)](</a:t>
            </a:r>
            <a:r>
              <a:rPr lang="en-US" altLang="zh-CN" i="1" dirty="0" err="1" smtClean="0"/>
              <a:t>Seq</a:t>
            </a:r>
            <a:r>
              <a:rPr lang="en-US" altLang="zh-CN" i="1" dirty="0" smtClean="0"/>
              <a:t>(</a:t>
            </a:r>
            <a:r>
              <a:rPr lang="en-US" altLang="zh-CN" i="1" dirty="0" smtClean="0"/>
              <a:t>…</a:t>
            </a:r>
            <a:r>
              <a:rPr lang="en-US" altLang="zh-CN" i="1" dirty="0" smtClean="0"/>
              <a:t>..)</a:t>
            </a:r>
            <a:r>
              <a:rPr lang="en-US" altLang="zh-CN" dirty="0" smtClean="0"/>
              <a:t>), </a:t>
            </a:r>
            <a:r>
              <a:rPr lang="en-US" altLang="zh-CN" dirty="0"/>
              <a:t>3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.</a:t>
            </a:r>
            <a:r>
              <a:rPr kumimoji="1" lang="en-US" altLang="zh-CN" b="1" dirty="0" err="1" smtClean="0">
                <a:solidFill>
                  <a:srgbClr val="FF0000"/>
                </a:solidFill>
              </a:rPr>
              <a:t>partitionBy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(</a:t>
            </a:r>
            <a:r>
              <a:rPr kumimoji="1" lang="en-US" altLang="zh-CN" b="1" dirty="0">
                <a:solidFill>
                  <a:srgbClr val="FF0000"/>
                </a:solidFill>
              </a:rPr>
              <a:t>new </a:t>
            </a:r>
            <a:r>
              <a:rPr kumimoji="1" lang="en-US" altLang="zh-CN" b="1" dirty="0" err="1" smtClean="0">
                <a:solidFill>
                  <a:srgbClr val="FF0000"/>
                </a:solidFill>
              </a:rPr>
              <a:t>HashPartitioner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(2))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641313" y="4840881"/>
            <a:ext cx="2631989" cy="371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890180" y="5975123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如果不传这个参数将会</a:t>
            </a:r>
            <a:r>
              <a:rPr kumimoji="1" lang="zh-CN" altLang="en-US" smtClean="0"/>
              <a:t>是什么行为呢？</a:t>
            </a:r>
            <a:endParaRPr kumimoji="1" lang="zh-CN" altLang="en-US"/>
          </a:p>
        </p:txBody>
      </p:sp>
      <p:cxnSp>
        <p:nvCxnSpPr>
          <p:cNvPr id="26" name="直线箭头连接符 25"/>
          <p:cNvCxnSpPr>
            <a:endCxn id="26" idx="0"/>
          </p:cNvCxnSpPr>
          <p:nvPr/>
        </p:nvCxnSpPr>
        <p:spPr>
          <a:xfrm>
            <a:off x="2957307" y="5212446"/>
            <a:ext cx="987282" cy="762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5998997" y="3136749"/>
            <a:ext cx="6167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1: </a:t>
            </a:r>
            <a:r>
              <a:rPr kumimoji="1" lang="zh-CN" altLang="en-US" dirty="0" smtClean="0"/>
              <a:t>如果父亲</a:t>
            </a:r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有</a:t>
            </a:r>
            <a:r>
              <a:rPr kumimoji="1" lang="en-US" altLang="zh-CN" dirty="0" err="1" smtClean="0"/>
              <a:t>partitioner</a:t>
            </a:r>
            <a:r>
              <a:rPr kumimoji="1" lang="zh-CN" altLang="en-US" dirty="0" smtClean="0"/>
              <a:t>的话则取父亲的</a:t>
            </a:r>
            <a:r>
              <a:rPr kumimoji="1" lang="en-US" altLang="zh-CN" dirty="0" err="1" smtClean="0"/>
              <a:t>partitioner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998997" y="3803011"/>
            <a:ext cx="48253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2:</a:t>
            </a:r>
            <a:r>
              <a:rPr kumimoji="1" lang="zh-CN" altLang="en-US" dirty="0" smtClean="0"/>
              <a:t> 父亲</a:t>
            </a:r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没有的话，则取分区数为配置</a:t>
            </a:r>
            <a:endParaRPr kumimoji="1" lang="en-US" altLang="zh-CN" dirty="0" smtClean="0"/>
          </a:p>
          <a:p>
            <a:r>
              <a:rPr lang="en-US" altLang="zh-CN" b="1" dirty="0" err="1" smtClean="0"/>
              <a:t>spark.default.parallelism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HashPartitioner</a:t>
            </a:r>
            <a:endParaRPr lang="en-US" altLang="zh-CN" dirty="0" smtClean="0"/>
          </a:p>
          <a:p>
            <a:r>
              <a:rPr kumimoji="1" lang="en-US" altLang="zh-CN" dirty="0" smtClean="0"/>
              <a:t>--</a:t>
            </a:r>
            <a:r>
              <a:rPr kumimoji="1" lang="en-US" altLang="zh-CN" dirty="0" err="1" smtClean="0"/>
              <a:t>conf</a:t>
            </a:r>
            <a:r>
              <a:rPr kumimoji="1" lang="en-US" altLang="zh-CN" dirty="0" smtClean="0"/>
              <a:t> </a:t>
            </a:r>
            <a:r>
              <a:rPr lang="en-US" altLang="zh-CN" b="1" dirty="0" err="1" smtClean="0"/>
              <a:t>spark.default.parallelism</a:t>
            </a:r>
            <a:r>
              <a:rPr lang="en-US" altLang="zh-CN" b="1" dirty="0" smtClean="0"/>
              <a:t>=4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998997" y="5023271"/>
            <a:ext cx="5876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3: </a:t>
            </a:r>
            <a:r>
              <a:rPr kumimoji="1" lang="zh-CN" altLang="en-US" dirty="0" smtClean="0"/>
              <a:t>如果没有配置上面的配置，则分区数取</a:t>
            </a:r>
            <a:r>
              <a:rPr kumimoji="1" lang="en-US" altLang="zh-CN" dirty="0" smtClean="0"/>
              <a:t>spark</a:t>
            </a:r>
            <a:r>
              <a:rPr kumimoji="1" lang="zh-CN" altLang="en-US" dirty="0" smtClean="0"/>
              <a:t>应用所有</a:t>
            </a:r>
            <a:endParaRPr kumimoji="1" lang="en-US" altLang="zh-CN" dirty="0" smtClean="0"/>
          </a:p>
          <a:p>
            <a:r>
              <a:rPr kumimoji="1" lang="en-US" altLang="zh-CN" dirty="0" smtClean="0"/>
              <a:t>executor</a:t>
            </a:r>
            <a:r>
              <a:rPr kumimoji="1" lang="zh-CN" altLang="en-US" dirty="0" smtClean="0"/>
              <a:t>的所有</a:t>
            </a:r>
            <a:r>
              <a:rPr kumimoji="1" lang="en-US" altLang="zh-CN" dirty="0" smtClean="0"/>
              <a:t>core</a:t>
            </a:r>
            <a:r>
              <a:rPr kumimoji="1" lang="zh-CN" altLang="en-US" dirty="0" smtClean="0"/>
              <a:t>数量的</a:t>
            </a:r>
            <a:r>
              <a:rPr kumimoji="1" lang="en-US" altLang="zh-CN" dirty="0" err="1" smtClean="0"/>
              <a:t>HashPartitioner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88768" y="154379"/>
            <a:ext cx="5569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Key-value RDD</a:t>
            </a:r>
            <a:r>
              <a:rPr kumimoji="1" lang="zh-CN" altLang="en-US" sz="2400" dirty="0" smtClean="0"/>
              <a:t>操作</a:t>
            </a:r>
            <a:r>
              <a:rPr kumimoji="1" lang="en-US" altLang="zh-CN" sz="2400" dirty="0" smtClean="0"/>
              <a:t> </a:t>
            </a:r>
            <a:r>
              <a:rPr kumimoji="1" lang="en-US" altLang="zh-CN" sz="2400" dirty="0" smtClean="0"/>
              <a:t>–</a:t>
            </a:r>
            <a:r>
              <a:rPr kumimoji="1" lang="en-US" altLang="zh-CN" sz="2400" dirty="0" smtClean="0"/>
              <a:t> </a:t>
            </a:r>
            <a:r>
              <a:rPr kumimoji="1" lang="en-US" altLang="zh-CN" sz="2400" dirty="0" err="1" smtClean="0"/>
              <a:t>combineByKey</a:t>
            </a:r>
            <a:endParaRPr kumimoji="1"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717000" y="1482943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参数</a:t>
            </a:r>
            <a:r>
              <a:rPr lang="en-US" altLang="zh-CN" dirty="0" err="1"/>
              <a:t>mapSideCombine</a:t>
            </a:r>
            <a:endParaRPr kumimoji="1"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32111" y="1493208"/>
            <a:ext cx="1314829" cy="17337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78586" y="3555928"/>
            <a:ext cx="1314829" cy="173379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87531" y="1248406"/>
            <a:ext cx="1382110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(coffee, 1)</a:t>
            </a:r>
            <a:endParaRPr kumimoji="1" lang="en-US" altLang="zh-CN" dirty="0" smtClean="0"/>
          </a:p>
          <a:p>
            <a:r>
              <a:rPr kumimoji="1" lang="en-US" altLang="zh-CN" dirty="0" smtClean="0"/>
              <a:t>(coffee, 1)</a:t>
            </a:r>
            <a:endParaRPr kumimoji="1" lang="en-US" altLang="zh-CN" dirty="0" smtClean="0"/>
          </a:p>
          <a:p>
            <a:r>
              <a:rPr kumimoji="1" lang="en-US" altLang="zh-CN" dirty="0" smtClean="0"/>
              <a:t>(panda, 1)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529754" y="3543293"/>
            <a:ext cx="1356462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(coffee, 1)</a:t>
            </a:r>
            <a:endParaRPr kumimoji="1" lang="en-US" altLang="zh-CN" dirty="0" smtClean="0"/>
          </a:p>
          <a:p>
            <a:r>
              <a:rPr kumimoji="1" lang="en-US" altLang="zh-CN" dirty="0" smtClean="0"/>
              <a:t>(tea, 4)</a:t>
            </a:r>
            <a:endParaRPr kumimoji="1" lang="en-US" altLang="zh-CN" dirty="0" smtClean="0"/>
          </a:p>
          <a:p>
            <a:r>
              <a:rPr kumimoji="1" lang="en-US" altLang="zh-CN" dirty="0" smtClean="0"/>
              <a:t>(tea, 5)</a:t>
            </a:r>
            <a:endParaRPr kumimoji="1"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0696" y="5043846"/>
            <a:ext cx="1314829" cy="1733798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633207" y="4649014"/>
            <a:ext cx="1382110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(coffee, 1)</a:t>
            </a:r>
            <a:endParaRPr kumimoji="1" lang="en-US" altLang="zh-CN" dirty="0" smtClean="0"/>
          </a:p>
          <a:p>
            <a:r>
              <a:rPr kumimoji="1" lang="en-US" altLang="zh-CN" dirty="0" smtClean="0"/>
              <a:t>(panda, 3)</a:t>
            </a:r>
            <a:endParaRPr kumimoji="1" lang="en-US" altLang="zh-CN" dirty="0" smtClean="0"/>
          </a:p>
          <a:p>
            <a:r>
              <a:rPr kumimoji="1" lang="en-US" altLang="zh-CN" dirty="0" smtClean="0"/>
              <a:t>(tea, 2)</a:t>
            </a:r>
            <a:endParaRPr kumimoji="1"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8160" y="985376"/>
            <a:ext cx="1314829" cy="173379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35575" y="3104527"/>
            <a:ext cx="1314829" cy="1733798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649617" y="851522"/>
            <a:ext cx="178286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(coffee, (4, 4))</a:t>
            </a:r>
            <a:endParaRPr kumimoji="1" lang="en-US" altLang="zh-CN" dirty="0" smtClean="0"/>
          </a:p>
        </p:txBody>
      </p:sp>
      <p:sp>
        <p:nvSpPr>
          <p:cNvPr id="19" name="文本框 18"/>
          <p:cNvSpPr txBox="1"/>
          <p:nvPr/>
        </p:nvSpPr>
        <p:spPr>
          <a:xfrm>
            <a:off x="9269077" y="2903840"/>
            <a:ext cx="1808508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(panda, (4, 2))</a:t>
            </a:r>
            <a:endParaRPr kumimoji="1" lang="en-US" altLang="zh-CN" dirty="0" smtClean="0"/>
          </a:p>
          <a:p>
            <a:r>
              <a:rPr kumimoji="1" lang="en-US" altLang="zh-CN" dirty="0" smtClean="0"/>
              <a:t>(tea, (11, </a:t>
            </a:r>
            <a:r>
              <a:rPr kumimoji="1" lang="en-US" altLang="zh-CN" dirty="0"/>
              <a:t>3</a:t>
            </a:r>
            <a:r>
              <a:rPr kumimoji="1" lang="en-US" altLang="zh-CN" dirty="0" smtClean="0"/>
              <a:t>))</a:t>
            </a:r>
            <a:endParaRPr kumimoji="1" lang="zh-CN" altLang="en-US" dirty="0"/>
          </a:p>
        </p:txBody>
      </p:sp>
      <p:cxnSp>
        <p:nvCxnSpPr>
          <p:cNvPr id="21" name="直线箭头连接符 20"/>
          <p:cNvCxnSpPr>
            <a:stCxn id="11" idx="3"/>
            <a:endCxn id="16" idx="1"/>
          </p:cNvCxnSpPr>
          <p:nvPr/>
        </p:nvCxnSpPr>
        <p:spPr>
          <a:xfrm flipV="1">
            <a:off x="6446940" y="1852275"/>
            <a:ext cx="2131220" cy="507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stCxn id="12" idx="3"/>
            <a:endCxn id="16" idx="1"/>
          </p:cNvCxnSpPr>
          <p:nvPr/>
        </p:nvCxnSpPr>
        <p:spPr>
          <a:xfrm flipV="1">
            <a:off x="6593415" y="1852275"/>
            <a:ext cx="1984745" cy="2570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14" idx="3"/>
            <a:endCxn id="16" idx="1"/>
          </p:cNvCxnSpPr>
          <p:nvPr/>
        </p:nvCxnSpPr>
        <p:spPr>
          <a:xfrm flipV="1">
            <a:off x="7975525" y="1852275"/>
            <a:ext cx="602635" cy="4058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1" idx="3"/>
            <a:endCxn id="17" idx="1"/>
          </p:cNvCxnSpPr>
          <p:nvPr/>
        </p:nvCxnSpPr>
        <p:spPr>
          <a:xfrm>
            <a:off x="6446940" y="2360107"/>
            <a:ext cx="2788635" cy="1611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12" idx="3"/>
            <a:endCxn id="17" idx="1"/>
          </p:cNvCxnSpPr>
          <p:nvPr/>
        </p:nvCxnSpPr>
        <p:spPr>
          <a:xfrm flipV="1">
            <a:off x="6593415" y="3971426"/>
            <a:ext cx="2642160" cy="451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14" idx="3"/>
            <a:endCxn id="17" idx="1"/>
          </p:cNvCxnSpPr>
          <p:nvPr/>
        </p:nvCxnSpPr>
        <p:spPr>
          <a:xfrm flipV="1">
            <a:off x="7975525" y="3971426"/>
            <a:ext cx="1260050" cy="1939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488873" y="851522"/>
            <a:ext cx="3835730" cy="59261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536397" y="767115"/>
            <a:ext cx="2778822" cy="4558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406738" y="46746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map</a:t>
            </a:r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9503844" y="430263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reduce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717000" y="2434132"/>
            <a:ext cx="28392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 smtClean="0"/>
              <a:t>mapSideCombine</a:t>
            </a:r>
            <a:r>
              <a:rPr kumimoji="1" lang="en-US" altLang="zh-CN" sz="1600" dirty="0" smtClean="0"/>
              <a:t> = true</a:t>
            </a:r>
            <a:r>
              <a:rPr kumimoji="1" lang="zh-CN" altLang="en-US" sz="1600" dirty="0" smtClean="0"/>
              <a:t>：</a:t>
            </a:r>
            <a:endParaRPr kumimoji="1" lang="en-US" altLang="zh-CN" sz="1600" dirty="0" smtClean="0"/>
          </a:p>
          <a:p>
            <a:r>
              <a:rPr kumimoji="1" lang="zh-CN" altLang="en-US" sz="1600" dirty="0" smtClean="0"/>
              <a:t>则在</a:t>
            </a:r>
            <a:r>
              <a:rPr kumimoji="1" lang="en-US" altLang="zh-CN" sz="1600" dirty="0" smtClean="0"/>
              <a:t>map</a:t>
            </a:r>
            <a:r>
              <a:rPr kumimoji="1" lang="zh-CN" altLang="en-US" sz="1600" dirty="0" smtClean="0"/>
              <a:t>端先进行聚合，</a:t>
            </a:r>
            <a:endParaRPr kumimoji="1" lang="en-US" altLang="zh-CN" sz="1600" dirty="0" smtClean="0"/>
          </a:p>
          <a:p>
            <a:r>
              <a:rPr kumimoji="1" lang="zh-CN" altLang="en-US" sz="1600" dirty="0" smtClean="0"/>
              <a:t>然后再传输数据到</a:t>
            </a:r>
            <a:r>
              <a:rPr kumimoji="1" lang="en-US" altLang="zh-CN" sz="1600" dirty="0" smtClean="0"/>
              <a:t>reduce</a:t>
            </a:r>
            <a:r>
              <a:rPr kumimoji="1" lang="zh-CN" altLang="en-US" sz="1600" dirty="0" smtClean="0"/>
              <a:t>端</a:t>
            </a:r>
            <a:endParaRPr kumimoji="1" lang="zh-CN" altLang="en-US" sz="1600" dirty="0"/>
          </a:p>
        </p:txBody>
      </p:sp>
      <p:sp>
        <p:nvSpPr>
          <p:cNvPr id="36" name="文本框 35"/>
          <p:cNvSpPr txBox="1"/>
          <p:nvPr/>
        </p:nvSpPr>
        <p:spPr>
          <a:xfrm>
            <a:off x="717000" y="4028183"/>
            <a:ext cx="33746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 smtClean="0"/>
              <a:t>mapSideCombine</a:t>
            </a:r>
            <a:r>
              <a:rPr kumimoji="1" lang="en-US" altLang="zh-CN" sz="1600" dirty="0" smtClean="0"/>
              <a:t> = false</a:t>
            </a:r>
            <a:r>
              <a:rPr kumimoji="1" lang="zh-CN" altLang="en-US" sz="1600" dirty="0" smtClean="0"/>
              <a:t>：</a:t>
            </a:r>
            <a:endParaRPr kumimoji="1" lang="en-US" altLang="zh-CN" sz="1600" dirty="0" smtClean="0"/>
          </a:p>
          <a:p>
            <a:r>
              <a:rPr kumimoji="1" lang="zh-CN" altLang="en-US" sz="1600" dirty="0" smtClean="0"/>
              <a:t>在</a:t>
            </a:r>
            <a:r>
              <a:rPr kumimoji="1" lang="en-US" altLang="zh-CN" sz="1600" dirty="0" smtClean="0"/>
              <a:t>map</a:t>
            </a:r>
            <a:r>
              <a:rPr kumimoji="1" lang="zh-CN" altLang="en-US" sz="1600" dirty="0" smtClean="0"/>
              <a:t>端不进行聚合，</a:t>
            </a:r>
            <a:endParaRPr kumimoji="1" lang="en-US" altLang="zh-CN" sz="1600" dirty="0" smtClean="0"/>
          </a:p>
          <a:p>
            <a:r>
              <a:rPr kumimoji="1" lang="zh-CN" altLang="en-US" sz="1600" dirty="0" smtClean="0"/>
              <a:t>直接将所有的数据传输到</a:t>
            </a:r>
            <a:r>
              <a:rPr kumimoji="1" lang="en-US" altLang="zh-CN" sz="1600" dirty="0" smtClean="0"/>
              <a:t>reduce</a:t>
            </a:r>
            <a:r>
              <a:rPr kumimoji="1" lang="zh-CN" altLang="en-US" sz="1600" dirty="0" smtClean="0"/>
              <a:t>端</a:t>
            </a:r>
            <a:endParaRPr kumimoji="1" lang="zh-CN" altLang="en-US" sz="1600" dirty="0"/>
          </a:p>
        </p:txBody>
      </p:sp>
      <p:sp>
        <p:nvSpPr>
          <p:cNvPr id="35" name="文本框 34"/>
          <p:cNvSpPr txBox="1"/>
          <p:nvPr/>
        </p:nvSpPr>
        <p:spPr>
          <a:xfrm>
            <a:off x="6317556" y="1240401"/>
            <a:ext cx="1744388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shade val="50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(coffee, (2,2))</a:t>
            </a:r>
            <a:endParaRPr kumimoji="1" lang="en-US" altLang="zh-CN" dirty="0" smtClean="0"/>
          </a:p>
          <a:p>
            <a:r>
              <a:rPr kumimoji="1" lang="en-US" altLang="zh-CN" dirty="0" smtClean="0"/>
              <a:t>(panda, (1,1))</a:t>
            </a:r>
            <a:endParaRPr kumimoji="1"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4780848" y="4728712"/>
            <a:ext cx="1782860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shade val="50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(coffee, (1, 1))</a:t>
            </a:r>
            <a:endParaRPr kumimoji="1" lang="en-US" altLang="zh-CN" dirty="0" smtClean="0"/>
          </a:p>
          <a:p>
            <a:r>
              <a:rPr kumimoji="1" lang="en-US" altLang="zh-CN" dirty="0" smtClean="0"/>
              <a:t>(tea, (9, 2))</a:t>
            </a:r>
            <a:endParaRPr kumimoji="1" lang="en-US" altLang="zh-CN" dirty="0" smtClean="0"/>
          </a:p>
        </p:txBody>
      </p:sp>
      <p:sp>
        <p:nvSpPr>
          <p:cNvPr id="38" name="文本框 37"/>
          <p:cNvSpPr txBox="1"/>
          <p:nvPr/>
        </p:nvSpPr>
        <p:spPr>
          <a:xfrm>
            <a:off x="5618402" y="5769875"/>
            <a:ext cx="1808508" cy="923330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shade val="50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(coffee, (1,1))</a:t>
            </a:r>
            <a:endParaRPr kumimoji="1" lang="en-US" altLang="zh-CN" dirty="0" smtClean="0"/>
          </a:p>
          <a:p>
            <a:r>
              <a:rPr kumimoji="1" lang="en-US" altLang="zh-CN" dirty="0" smtClean="0"/>
              <a:t>(panda, (3,1))</a:t>
            </a:r>
            <a:endParaRPr kumimoji="1" lang="en-US" altLang="zh-CN" dirty="0" smtClean="0"/>
          </a:p>
          <a:p>
            <a:r>
              <a:rPr kumimoji="1" lang="en-US" altLang="zh-CN" dirty="0" smtClean="0"/>
              <a:t>(tea, (2,1))</a:t>
            </a:r>
            <a:endParaRPr kumimoji="1" lang="zh-CN" altLang="en-US" dirty="0"/>
          </a:p>
        </p:txBody>
      </p:sp>
      <p:cxnSp>
        <p:nvCxnSpPr>
          <p:cNvPr id="26" name="直线箭头连接符 25"/>
          <p:cNvCxnSpPr>
            <a:endCxn id="35" idx="1"/>
          </p:cNvCxnSpPr>
          <p:nvPr/>
        </p:nvCxnSpPr>
        <p:spPr>
          <a:xfrm flipV="1">
            <a:off x="5969641" y="1563567"/>
            <a:ext cx="347915" cy="146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>
            <a:stCxn id="13" idx="2"/>
            <a:endCxn id="37" idx="0"/>
          </p:cNvCxnSpPr>
          <p:nvPr/>
        </p:nvCxnSpPr>
        <p:spPr>
          <a:xfrm>
            <a:off x="5207985" y="4466623"/>
            <a:ext cx="464293" cy="262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>
            <a:endCxn id="38" idx="0"/>
          </p:cNvCxnSpPr>
          <p:nvPr/>
        </p:nvCxnSpPr>
        <p:spPr>
          <a:xfrm flipH="1">
            <a:off x="6522656" y="5570870"/>
            <a:ext cx="542113" cy="199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6" grpId="0"/>
      <p:bldP spid="35" grpId="0" animBg="1"/>
      <p:bldP spid="35" grpId="1" animBg="1"/>
      <p:bldP spid="37" grpId="0" animBg="1"/>
      <p:bldP spid="37" grpId="1" animBg="1"/>
      <p:bldP spid="38" grpId="0" animBg="1"/>
      <p:bldP spid="38" grpId="1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88768" y="154379"/>
            <a:ext cx="5569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Key-value RDD</a:t>
            </a:r>
            <a:r>
              <a:rPr kumimoji="1" lang="zh-CN" altLang="en-US" sz="2400" dirty="0" smtClean="0"/>
              <a:t>操作</a:t>
            </a:r>
            <a:r>
              <a:rPr kumimoji="1" lang="en-US" altLang="zh-CN" sz="2400" dirty="0" smtClean="0"/>
              <a:t> </a:t>
            </a:r>
            <a:r>
              <a:rPr kumimoji="1" lang="en-US" altLang="zh-CN" sz="2400" dirty="0" smtClean="0"/>
              <a:t>–</a:t>
            </a:r>
            <a:r>
              <a:rPr kumimoji="1" lang="en-US" altLang="zh-CN" sz="2400" dirty="0" smtClean="0"/>
              <a:t> </a:t>
            </a:r>
            <a:r>
              <a:rPr kumimoji="1" lang="en-US" altLang="zh-CN" sz="2400" dirty="0" err="1" smtClean="0"/>
              <a:t>combineByKey</a:t>
            </a:r>
            <a:endParaRPr kumimoji="1"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717000" y="148294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参数</a:t>
            </a:r>
            <a:r>
              <a:rPr lang="en-US" altLang="zh-CN" dirty="0" err="1"/>
              <a:t>serializer</a:t>
            </a:r>
            <a:endParaRPr kumimoji="1"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32111" y="1493208"/>
            <a:ext cx="1314829" cy="17337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78586" y="3555928"/>
            <a:ext cx="1314829" cy="173379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78586" y="1125073"/>
            <a:ext cx="1382110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(coffee, 1)</a:t>
            </a:r>
            <a:endParaRPr kumimoji="1" lang="en-US" altLang="zh-CN" dirty="0" smtClean="0"/>
          </a:p>
          <a:p>
            <a:r>
              <a:rPr kumimoji="1" lang="en-US" altLang="zh-CN" dirty="0" smtClean="0"/>
              <a:t>(coffee, 1)</a:t>
            </a:r>
            <a:endParaRPr kumimoji="1" lang="en-US" altLang="zh-CN" dirty="0" smtClean="0"/>
          </a:p>
          <a:p>
            <a:r>
              <a:rPr kumimoji="1" lang="en-US" altLang="zh-CN" dirty="0" smtClean="0"/>
              <a:t>(panda, 1)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425061" y="3447301"/>
            <a:ext cx="1356462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(coffee, 1)</a:t>
            </a:r>
            <a:endParaRPr kumimoji="1" lang="en-US" altLang="zh-CN" dirty="0" smtClean="0"/>
          </a:p>
          <a:p>
            <a:r>
              <a:rPr kumimoji="1" lang="en-US" altLang="zh-CN" dirty="0" smtClean="0"/>
              <a:t>(tea, 4)</a:t>
            </a:r>
            <a:endParaRPr kumimoji="1" lang="en-US" altLang="zh-CN" dirty="0" smtClean="0"/>
          </a:p>
          <a:p>
            <a:r>
              <a:rPr kumimoji="1" lang="en-US" altLang="zh-CN" dirty="0" smtClean="0"/>
              <a:t>(tea, 5)</a:t>
            </a:r>
            <a:endParaRPr kumimoji="1"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0696" y="5043846"/>
            <a:ext cx="1314829" cy="1733798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854673" y="4859180"/>
            <a:ext cx="1382110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(coffee, 1)</a:t>
            </a:r>
            <a:endParaRPr kumimoji="1" lang="en-US" altLang="zh-CN" dirty="0" smtClean="0"/>
          </a:p>
          <a:p>
            <a:r>
              <a:rPr kumimoji="1" lang="en-US" altLang="zh-CN" dirty="0" smtClean="0"/>
              <a:t>(panda, 3)</a:t>
            </a:r>
            <a:endParaRPr kumimoji="1" lang="en-US" altLang="zh-CN" dirty="0" smtClean="0"/>
          </a:p>
          <a:p>
            <a:r>
              <a:rPr kumimoji="1" lang="en-US" altLang="zh-CN" dirty="0" smtClean="0"/>
              <a:t>(tea, 2)</a:t>
            </a:r>
            <a:endParaRPr kumimoji="1"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8160" y="985376"/>
            <a:ext cx="1314829" cy="173379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35575" y="3104527"/>
            <a:ext cx="1314829" cy="1733798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649617" y="851522"/>
            <a:ext cx="178286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(coffee, (4, 4))</a:t>
            </a:r>
            <a:endParaRPr kumimoji="1" lang="en-US" altLang="zh-CN" dirty="0" smtClean="0"/>
          </a:p>
        </p:txBody>
      </p:sp>
      <p:sp>
        <p:nvSpPr>
          <p:cNvPr id="19" name="文本框 18"/>
          <p:cNvSpPr txBox="1"/>
          <p:nvPr/>
        </p:nvSpPr>
        <p:spPr>
          <a:xfrm>
            <a:off x="9269077" y="2903840"/>
            <a:ext cx="1808508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(panda, (4, 2))</a:t>
            </a:r>
            <a:endParaRPr kumimoji="1" lang="en-US" altLang="zh-CN" dirty="0" smtClean="0"/>
          </a:p>
          <a:p>
            <a:r>
              <a:rPr kumimoji="1" lang="en-US" altLang="zh-CN" dirty="0" smtClean="0"/>
              <a:t>(tea, (11, </a:t>
            </a:r>
            <a:r>
              <a:rPr kumimoji="1" lang="en-US" altLang="zh-CN" dirty="0"/>
              <a:t>3</a:t>
            </a:r>
            <a:r>
              <a:rPr kumimoji="1" lang="en-US" altLang="zh-CN" dirty="0" smtClean="0"/>
              <a:t>))</a:t>
            </a:r>
            <a:endParaRPr kumimoji="1" lang="zh-CN" altLang="en-US" dirty="0"/>
          </a:p>
        </p:txBody>
      </p:sp>
      <p:cxnSp>
        <p:nvCxnSpPr>
          <p:cNvPr id="21" name="直线箭头连接符 20"/>
          <p:cNvCxnSpPr>
            <a:stCxn id="11" idx="3"/>
            <a:endCxn id="16" idx="1"/>
          </p:cNvCxnSpPr>
          <p:nvPr/>
        </p:nvCxnSpPr>
        <p:spPr>
          <a:xfrm flipV="1">
            <a:off x="6446940" y="1852275"/>
            <a:ext cx="2131220" cy="507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stCxn id="13" idx="3"/>
            <a:endCxn id="16" idx="1"/>
          </p:cNvCxnSpPr>
          <p:nvPr/>
        </p:nvCxnSpPr>
        <p:spPr>
          <a:xfrm flipV="1">
            <a:off x="6781523" y="1852275"/>
            <a:ext cx="1796637" cy="2056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15" idx="0"/>
            <a:endCxn id="16" idx="1"/>
          </p:cNvCxnSpPr>
          <p:nvPr/>
        </p:nvCxnSpPr>
        <p:spPr>
          <a:xfrm flipV="1">
            <a:off x="7545728" y="1852275"/>
            <a:ext cx="1032432" cy="3006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1" idx="3"/>
            <a:endCxn id="17" idx="1"/>
          </p:cNvCxnSpPr>
          <p:nvPr/>
        </p:nvCxnSpPr>
        <p:spPr>
          <a:xfrm>
            <a:off x="6446940" y="2360107"/>
            <a:ext cx="2788635" cy="1611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13" idx="3"/>
            <a:endCxn id="17" idx="1"/>
          </p:cNvCxnSpPr>
          <p:nvPr/>
        </p:nvCxnSpPr>
        <p:spPr>
          <a:xfrm>
            <a:off x="6781523" y="3908966"/>
            <a:ext cx="2454052" cy="62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15" idx="0"/>
            <a:endCxn id="17" idx="1"/>
          </p:cNvCxnSpPr>
          <p:nvPr/>
        </p:nvCxnSpPr>
        <p:spPr>
          <a:xfrm flipV="1">
            <a:off x="7545728" y="3971426"/>
            <a:ext cx="1689847" cy="887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488873" y="851522"/>
            <a:ext cx="3835730" cy="59261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536397" y="767115"/>
            <a:ext cx="2778822" cy="4558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406738" y="46746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map</a:t>
            </a:r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9503844" y="430263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reduce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586677" y="3104527"/>
            <a:ext cx="3712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Shuffle</a:t>
            </a:r>
            <a:r>
              <a:rPr kumimoji="1" lang="zh-CN" altLang="en-US" sz="1600" dirty="0" smtClean="0"/>
              <a:t>中间数据序列化后存储到磁盘中</a:t>
            </a:r>
            <a:endParaRPr kumimoji="1" lang="en-US" altLang="zh-CN" sz="1600" dirty="0" smtClean="0"/>
          </a:p>
          <a:p>
            <a:r>
              <a:rPr kumimoji="1" lang="zh-CN" altLang="en-US" sz="1600" dirty="0" smtClean="0"/>
              <a:t>或者从磁盘中反序列化数据</a:t>
            </a:r>
            <a:endParaRPr kumimoji="1" lang="zh-CN" altLang="en-US" sz="1600" dirty="0"/>
          </a:p>
        </p:txBody>
      </p:sp>
      <p:sp>
        <p:nvSpPr>
          <p:cNvPr id="2" name="文本框 1"/>
          <p:cNvSpPr txBox="1"/>
          <p:nvPr/>
        </p:nvSpPr>
        <p:spPr>
          <a:xfrm>
            <a:off x="1094268" y="5459344"/>
            <a:ext cx="3312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在系列课之</a:t>
            </a:r>
            <a:r>
              <a:rPr kumimoji="1" lang="zh-CN" altLang="en-US" smtClean="0"/>
              <a:t>序列化组件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中会详细讲</a:t>
            </a:r>
            <a:r>
              <a:rPr kumimoji="1" lang="en-US" altLang="zh-CN" dirty="0" smtClean="0"/>
              <a:t>spark</a:t>
            </a:r>
            <a:r>
              <a:rPr kumimoji="1" lang="zh-CN" altLang="en-US" dirty="0" smtClean="0"/>
              <a:t>的序列化机制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43823" y="1159578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ShuffledRDD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88768" y="154379"/>
            <a:ext cx="5569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Key-value RDD</a:t>
            </a:r>
            <a:r>
              <a:rPr kumimoji="1" lang="zh-CN" altLang="en-US" sz="2400" dirty="0" smtClean="0"/>
              <a:t>操作</a:t>
            </a:r>
            <a:r>
              <a:rPr kumimoji="1" lang="en-US" altLang="zh-CN" sz="2400" dirty="0" smtClean="0"/>
              <a:t> </a:t>
            </a:r>
            <a:r>
              <a:rPr kumimoji="1" lang="en-US" altLang="zh-CN" sz="2400" dirty="0" smtClean="0"/>
              <a:t>–</a:t>
            </a:r>
            <a:r>
              <a:rPr kumimoji="1" lang="en-US" altLang="zh-CN" sz="2400" dirty="0" smtClean="0"/>
              <a:t> </a:t>
            </a:r>
            <a:r>
              <a:rPr kumimoji="1" lang="en-US" altLang="zh-CN" sz="2400" dirty="0" err="1" smtClean="0"/>
              <a:t>combineByKey</a:t>
            </a:r>
            <a:endParaRPr kumimoji="1" lang="zh-CN" altLang="en-US" sz="24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01157" y="1528910"/>
            <a:ext cx="1314829" cy="1733798"/>
          </a:xfrm>
          <a:prstGeom prst="rect">
            <a:avLst/>
          </a:prstGeom>
          <a:solidFill>
            <a:srgbClr val="FFC000"/>
          </a:solidFill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01157" y="3904666"/>
            <a:ext cx="1314829" cy="1733798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13" name="文本框 12"/>
          <p:cNvSpPr txBox="1"/>
          <p:nvPr/>
        </p:nvSpPr>
        <p:spPr>
          <a:xfrm>
            <a:off x="4753250" y="1716699"/>
            <a:ext cx="1382110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(coffee, 1)</a:t>
            </a:r>
            <a:endParaRPr kumimoji="1" lang="en-US" altLang="zh-CN" dirty="0" smtClean="0"/>
          </a:p>
          <a:p>
            <a:r>
              <a:rPr kumimoji="1" lang="en-US" altLang="zh-CN" dirty="0" smtClean="0"/>
              <a:t>(coffee, 1)</a:t>
            </a:r>
            <a:endParaRPr kumimoji="1" lang="en-US" altLang="zh-CN" dirty="0" smtClean="0"/>
          </a:p>
          <a:p>
            <a:r>
              <a:rPr kumimoji="1" lang="en-US" altLang="zh-CN" dirty="0" smtClean="0"/>
              <a:t>(panda, 1)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822791" y="4425537"/>
            <a:ext cx="1356462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(coffee, 1)</a:t>
            </a:r>
            <a:endParaRPr kumimoji="1" lang="en-US" altLang="zh-CN" dirty="0" smtClean="0"/>
          </a:p>
          <a:p>
            <a:r>
              <a:rPr kumimoji="1" lang="en-US" altLang="zh-CN" dirty="0" smtClean="0"/>
              <a:t>(tea, 4)</a:t>
            </a:r>
            <a:endParaRPr kumimoji="1"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21744" y="4771565"/>
            <a:ext cx="1314829" cy="1733798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16" name="文本框 15"/>
          <p:cNvSpPr txBox="1"/>
          <p:nvPr/>
        </p:nvSpPr>
        <p:spPr>
          <a:xfrm>
            <a:off x="7367244" y="5456582"/>
            <a:ext cx="1382110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(coffee, 1)</a:t>
            </a:r>
            <a:endParaRPr kumimoji="1" lang="en-US" altLang="zh-CN" dirty="0" smtClean="0"/>
          </a:p>
          <a:p>
            <a:r>
              <a:rPr kumimoji="1" lang="en-US" altLang="zh-CN" dirty="0" smtClean="0"/>
              <a:t>(panda, 3)</a:t>
            </a:r>
            <a:endParaRPr kumimoji="1" lang="en-US" altLang="zh-CN" dirty="0" smtClean="0"/>
          </a:p>
          <a:p>
            <a:r>
              <a:rPr kumimoji="1" lang="en-US" altLang="zh-CN" dirty="0" smtClean="0"/>
              <a:t>(tea, 2)</a:t>
            </a:r>
            <a:endParaRPr kumimoji="1"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11319" y="794734"/>
            <a:ext cx="1314829" cy="1733798"/>
          </a:xfrm>
          <a:prstGeom prst="rect">
            <a:avLst/>
          </a:prstGeom>
          <a:solidFill>
            <a:srgbClr val="FFC000"/>
          </a:solidFill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60091" y="2662386"/>
            <a:ext cx="1314829" cy="1733798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19" name="文本框 18"/>
          <p:cNvSpPr txBox="1"/>
          <p:nvPr/>
        </p:nvSpPr>
        <p:spPr>
          <a:xfrm>
            <a:off x="8982776" y="660880"/>
            <a:ext cx="1782860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</a:rPr>
              <a:t>(coffee, (4, 4))</a:t>
            </a:r>
            <a:endParaRPr kumimoji="1"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793593" y="2461699"/>
            <a:ext cx="1808508" cy="646331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</a:rPr>
              <a:t>(panda, (4, 2))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r>
              <a:rPr kumimoji="1" lang="en-US" altLang="zh-CN" dirty="0" smtClean="0">
                <a:solidFill>
                  <a:schemeClr val="bg1"/>
                </a:solidFill>
              </a:rPr>
              <a:t>(tea, (6, 2))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1" name="直线箭头连接符 20"/>
          <p:cNvCxnSpPr>
            <a:stCxn id="55" idx="3"/>
            <a:endCxn id="17" idx="1"/>
          </p:cNvCxnSpPr>
          <p:nvPr/>
        </p:nvCxnSpPr>
        <p:spPr>
          <a:xfrm flipV="1">
            <a:off x="7787891" y="1661633"/>
            <a:ext cx="1123428" cy="1102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59" idx="0"/>
          </p:cNvCxnSpPr>
          <p:nvPr/>
        </p:nvCxnSpPr>
        <p:spPr>
          <a:xfrm flipH="1" flipV="1">
            <a:off x="8911319" y="1661634"/>
            <a:ext cx="825254" cy="3735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>
            <a:stCxn id="56" idx="3"/>
          </p:cNvCxnSpPr>
          <p:nvPr/>
        </p:nvCxnSpPr>
        <p:spPr>
          <a:xfrm>
            <a:off x="7787891" y="3237087"/>
            <a:ext cx="1972200" cy="320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stCxn id="60" idx="0"/>
            <a:endCxn id="18" idx="1"/>
          </p:cNvCxnSpPr>
          <p:nvPr/>
        </p:nvCxnSpPr>
        <p:spPr>
          <a:xfrm flipV="1">
            <a:off x="9736573" y="3529285"/>
            <a:ext cx="23518" cy="2388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折角形 54"/>
          <p:cNvSpPr/>
          <p:nvPr/>
        </p:nvSpPr>
        <p:spPr>
          <a:xfrm>
            <a:off x="6416158" y="2576016"/>
            <a:ext cx="1371733" cy="37538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(coffee, 2)</a:t>
            </a:r>
            <a:endParaRPr kumimoji="1" lang="zh-CN" altLang="en-US" dirty="0"/>
          </a:p>
        </p:txBody>
      </p:sp>
      <p:sp>
        <p:nvSpPr>
          <p:cNvPr id="56" name="折角形 55"/>
          <p:cNvSpPr/>
          <p:nvPr/>
        </p:nvSpPr>
        <p:spPr>
          <a:xfrm>
            <a:off x="6416158" y="3049396"/>
            <a:ext cx="1371733" cy="37538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(panda, 1)</a:t>
            </a:r>
            <a:endParaRPr kumimoji="1" lang="zh-CN" altLang="en-US" dirty="0"/>
          </a:p>
        </p:txBody>
      </p:sp>
      <p:sp>
        <p:nvSpPr>
          <p:cNvPr id="57" name="折角形 56"/>
          <p:cNvSpPr/>
          <p:nvPr/>
        </p:nvSpPr>
        <p:spPr>
          <a:xfrm>
            <a:off x="6444388" y="4402485"/>
            <a:ext cx="1371733" cy="37538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(coffee, 1)</a:t>
            </a:r>
            <a:endParaRPr kumimoji="1" lang="zh-CN" altLang="en-US" dirty="0"/>
          </a:p>
        </p:txBody>
      </p:sp>
      <p:sp>
        <p:nvSpPr>
          <p:cNvPr id="58" name="折角形 57"/>
          <p:cNvSpPr/>
          <p:nvPr/>
        </p:nvSpPr>
        <p:spPr>
          <a:xfrm>
            <a:off x="6444388" y="4875865"/>
            <a:ext cx="1371733" cy="37538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(tea, </a:t>
            </a:r>
            <a:r>
              <a:rPr kumimoji="1" lang="en-US" altLang="zh-CN" dirty="0"/>
              <a:t>4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59" name="折角形 58"/>
          <p:cNvSpPr/>
          <p:nvPr/>
        </p:nvSpPr>
        <p:spPr>
          <a:xfrm>
            <a:off x="9050706" y="5396937"/>
            <a:ext cx="1371733" cy="37538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(coffee, 1)</a:t>
            </a:r>
            <a:endParaRPr kumimoji="1" lang="zh-CN" altLang="en-US" dirty="0"/>
          </a:p>
        </p:txBody>
      </p:sp>
      <p:sp>
        <p:nvSpPr>
          <p:cNvPr id="60" name="折角形 59"/>
          <p:cNvSpPr/>
          <p:nvPr/>
        </p:nvSpPr>
        <p:spPr>
          <a:xfrm>
            <a:off x="9050706" y="5918247"/>
            <a:ext cx="1371733" cy="50643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(panda, 3)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(tea, </a:t>
            </a:r>
            <a:r>
              <a:rPr kumimoji="1" lang="en-US" altLang="zh-CN" dirty="0"/>
              <a:t>4</a:t>
            </a:r>
            <a:r>
              <a:rPr kumimoji="1" lang="en-US" altLang="zh-CN" dirty="0" smtClean="0"/>
              <a:t>)</a:t>
            </a:r>
            <a:endParaRPr kumimoji="1" lang="en-US" altLang="zh-CN" dirty="0" smtClean="0"/>
          </a:p>
        </p:txBody>
      </p:sp>
      <p:cxnSp>
        <p:nvCxnSpPr>
          <p:cNvPr id="62" name="直线箭头连接符 61"/>
          <p:cNvCxnSpPr>
            <a:endCxn id="55" idx="1"/>
          </p:cNvCxnSpPr>
          <p:nvPr/>
        </p:nvCxnSpPr>
        <p:spPr>
          <a:xfrm>
            <a:off x="6135360" y="2178364"/>
            <a:ext cx="280798" cy="585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>
            <a:stCxn id="13" idx="3"/>
            <a:endCxn id="56" idx="1"/>
          </p:cNvCxnSpPr>
          <p:nvPr/>
        </p:nvCxnSpPr>
        <p:spPr>
          <a:xfrm>
            <a:off x="6135360" y="2178364"/>
            <a:ext cx="280798" cy="105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/>
          <p:cNvCxnSpPr>
            <a:stCxn id="14" idx="3"/>
            <a:endCxn id="57" idx="1"/>
          </p:cNvCxnSpPr>
          <p:nvPr/>
        </p:nvCxnSpPr>
        <p:spPr>
          <a:xfrm flipV="1">
            <a:off x="6179253" y="4590176"/>
            <a:ext cx="265135" cy="158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/>
          <p:cNvCxnSpPr>
            <a:stCxn id="14" idx="3"/>
            <a:endCxn id="58" idx="1"/>
          </p:cNvCxnSpPr>
          <p:nvPr/>
        </p:nvCxnSpPr>
        <p:spPr>
          <a:xfrm>
            <a:off x="6179253" y="4748703"/>
            <a:ext cx="265135" cy="314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/>
          <p:cNvCxnSpPr>
            <a:stCxn id="16" idx="3"/>
            <a:endCxn id="59" idx="1"/>
          </p:cNvCxnSpPr>
          <p:nvPr/>
        </p:nvCxnSpPr>
        <p:spPr>
          <a:xfrm flipV="1">
            <a:off x="8749354" y="5584628"/>
            <a:ext cx="301352" cy="333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/>
          <p:cNvCxnSpPr>
            <a:stCxn id="16" idx="3"/>
            <a:endCxn id="60" idx="1"/>
          </p:cNvCxnSpPr>
          <p:nvPr/>
        </p:nvCxnSpPr>
        <p:spPr>
          <a:xfrm>
            <a:off x="8749354" y="5918247"/>
            <a:ext cx="301352" cy="253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直线箭头连接符 691"/>
          <p:cNvCxnSpPr>
            <a:stCxn id="57" idx="3"/>
            <a:endCxn id="17" idx="1"/>
          </p:cNvCxnSpPr>
          <p:nvPr/>
        </p:nvCxnSpPr>
        <p:spPr>
          <a:xfrm flipV="1">
            <a:off x="7816121" y="1661633"/>
            <a:ext cx="1095198" cy="2928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直线箭头连接符 699"/>
          <p:cNvCxnSpPr>
            <a:stCxn id="58" idx="3"/>
            <a:endCxn id="18" idx="1"/>
          </p:cNvCxnSpPr>
          <p:nvPr/>
        </p:nvCxnSpPr>
        <p:spPr>
          <a:xfrm flipV="1">
            <a:off x="7816121" y="3529285"/>
            <a:ext cx="1943970" cy="1534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492418" y="3631485"/>
            <a:ext cx="37080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val</a:t>
            </a:r>
            <a:r>
              <a:rPr lang="en-US" altLang="zh-CN" b="1" dirty="0"/>
              <a:t> </a:t>
            </a:r>
            <a:r>
              <a:rPr lang="en-US" altLang="zh-CN" dirty="0" err="1"/>
              <a:t>testCombineByKeyRDD</a:t>
            </a:r>
            <a:r>
              <a:rPr lang="en-US" altLang="zh-CN" dirty="0"/>
              <a:t> = </a:t>
            </a:r>
            <a:br>
              <a:rPr lang="en-US" altLang="zh-CN" dirty="0"/>
            </a:br>
            <a:r>
              <a:rPr lang="en-US" altLang="zh-CN" dirty="0"/>
              <a:t>  </a:t>
            </a:r>
            <a:r>
              <a:rPr lang="en-US" altLang="zh-CN" dirty="0" err="1"/>
              <a:t>pairStrRDD.combineByKey</a:t>
            </a:r>
            <a:r>
              <a:rPr lang="en-US" altLang="zh-CN" dirty="0" smtClean="0"/>
              <a:t>(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createCombiner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mergeValue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mergeCombiners</a:t>
            </a:r>
            <a:r>
              <a:rPr lang="en-US" altLang="zh-CN" dirty="0" smtClean="0"/>
              <a:t>,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kumimoji="1" lang="en-US" altLang="zh-CN" dirty="0"/>
              <a:t>new </a:t>
            </a:r>
            <a:r>
              <a:rPr kumimoji="1" lang="en-US" altLang="zh-CN" dirty="0" err="1"/>
              <a:t>HashPartitioner</a:t>
            </a:r>
            <a:r>
              <a:rPr kumimoji="1" lang="en-US" altLang="zh-CN" dirty="0"/>
              <a:t>(2</a:t>
            </a:r>
            <a:r>
              <a:rPr kumimoji="1" lang="en-US" altLang="zh-CN" dirty="0" smtClean="0"/>
              <a:t>)</a:t>
            </a:r>
            <a:r>
              <a:rPr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52503" y="2662386"/>
            <a:ext cx="5339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val</a:t>
            </a:r>
            <a:r>
              <a:rPr lang="en-US" altLang="zh-CN" b="1" dirty="0"/>
              <a:t> </a:t>
            </a:r>
            <a:r>
              <a:rPr lang="en-US" altLang="zh-CN" dirty="0" err="1"/>
              <a:t>pairStrRDD</a:t>
            </a:r>
            <a:r>
              <a:rPr lang="en-US" altLang="zh-CN" dirty="0"/>
              <a:t> =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sc.parallelize</a:t>
            </a:r>
            <a:r>
              <a:rPr lang="en-US" altLang="zh-CN" dirty="0"/>
              <a:t>[(String, </a:t>
            </a:r>
            <a:r>
              <a:rPr lang="en-US" altLang="zh-CN" dirty="0" err="1"/>
              <a:t>Int</a:t>
            </a:r>
            <a:r>
              <a:rPr lang="en-US" altLang="zh-CN" dirty="0"/>
              <a:t>)](</a:t>
            </a:r>
            <a:r>
              <a:rPr lang="en-US" altLang="zh-CN" i="1" dirty="0" err="1" smtClean="0"/>
              <a:t>Seq</a:t>
            </a:r>
            <a:r>
              <a:rPr lang="en-US" altLang="zh-CN" i="1" dirty="0" smtClean="0"/>
              <a:t>(</a:t>
            </a:r>
            <a:r>
              <a:rPr lang="en-US" altLang="zh-CN" i="1" dirty="0" smtClean="0"/>
              <a:t>…</a:t>
            </a:r>
            <a:r>
              <a:rPr lang="en-US" altLang="zh-CN" i="1" dirty="0" smtClean="0"/>
              <a:t>..)</a:t>
            </a:r>
            <a:r>
              <a:rPr lang="en-US" altLang="zh-CN" dirty="0" smtClean="0"/>
              <a:t>), </a:t>
            </a:r>
            <a:r>
              <a:rPr lang="en-US" altLang="zh-CN" dirty="0"/>
              <a:t>3</a:t>
            </a:r>
            <a:r>
              <a:rPr lang="en-US" altLang="zh-CN" dirty="0" smtClean="0"/>
              <a:t>)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57325" y="1571625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ShuffledRDD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25276" y="242837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自定义分区信息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25276" y="3142045"/>
            <a:ext cx="605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从父亲</a:t>
            </a:r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的输出读取每一个分区需要的数据并进行聚合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25276" y="5203852"/>
            <a:ext cx="6009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根据父亲</a:t>
            </a:r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的输出的数据的位置来计算</a:t>
            </a:r>
            <a:r>
              <a:rPr kumimoji="1" lang="en-US" altLang="zh-CN" dirty="0" err="1" smtClean="0"/>
              <a:t>preferLocation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25276" y="3828608"/>
            <a:ext cx="5598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只有一个依赖的父</a:t>
            </a:r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，且是</a:t>
            </a:r>
            <a:r>
              <a:rPr kumimoji="1" lang="en-US" altLang="zh-CN" dirty="0" err="1" smtClean="0"/>
              <a:t>ShuffledDependency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25276" y="451623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自定义分区器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88768" y="154379"/>
            <a:ext cx="5569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Key-value RDD</a:t>
            </a:r>
            <a:r>
              <a:rPr kumimoji="1" lang="zh-CN" altLang="en-US" sz="2400" dirty="0" smtClean="0"/>
              <a:t>操作</a:t>
            </a:r>
            <a:r>
              <a:rPr kumimoji="1" lang="en-US" altLang="zh-CN" sz="2400" dirty="0" smtClean="0"/>
              <a:t> </a:t>
            </a:r>
            <a:r>
              <a:rPr kumimoji="1" lang="en-US" altLang="zh-CN" sz="2400" dirty="0" smtClean="0"/>
              <a:t>–</a:t>
            </a:r>
            <a:r>
              <a:rPr kumimoji="1" lang="en-US" altLang="zh-CN" sz="2400" dirty="0" smtClean="0"/>
              <a:t> </a:t>
            </a:r>
            <a:r>
              <a:rPr kumimoji="1" lang="en-US" altLang="zh-CN" sz="2400" dirty="0" err="1" smtClean="0"/>
              <a:t>combineByKey</a:t>
            </a:r>
            <a:endParaRPr kumimoji="1"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8768" y="154379"/>
            <a:ext cx="3094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Key-value RDD</a:t>
            </a:r>
            <a:r>
              <a:rPr kumimoji="1" lang="zh-CN" altLang="en-US" sz="2400" dirty="0" smtClean="0"/>
              <a:t>操作</a:t>
            </a:r>
            <a:endParaRPr kumimoji="1"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4346368" y="2010197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aggregateByKey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346368" y="2612874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reduceByKey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346368" y="3197731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foldByKey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346368" y="3761808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groupByKey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004814" y="5058889"/>
            <a:ext cx="5732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都是由</a:t>
            </a:r>
            <a:r>
              <a:rPr lang="en-US" altLang="zh-CN" dirty="0" err="1" smtClean="0"/>
              <a:t>combineByKey</a:t>
            </a:r>
            <a:r>
              <a:rPr lang="zh-CN" altLang="en-US" dirty="0" smtClean="0"/>
              <a:t>实现的，只是参数函数不同而已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427387" y="2612874"/>
            <a:ext cx="3692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distinct</a:t>
            </a:r>
            <a:r>
              <a:rPr kumimoji="1" lang="zh-CN" altLang="en-US" dirty="0" smtClean="0"/>
              <a:t>是用</a:t>
            </a:r>
            <a:r>
              <a:rPr lang="en-US" altLang="zh-CN" dirty="0" err="1" smtClean="0"/>
              <a:t>reduceByKey</a:t>
            </a:r>
            <a:r>
              <a:rPr lang="zh-CN" altLang="en-US" dirty="0" smtClean="0"/>
              <a:t>实现的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427387" y="3761808"/>
            <a:ext cx="3687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groupBy</a:t>
            </a:r>
            <a:r>
              <a:rPr lang="zh-CN" altLang="en-US" dirty="0" smtClean="0"/>
              <a:t>是用</a:t>
            </a:r>
            <a:r>
              <a:rPr lang="en-US" altLang="zh-CN" dirty="0" err="1" smtClean="0"/>
              <a:t>groupByKey</a:t>
            </a:r>
            <a:r>
              <a:rPr lang="zh-CN" altLang="en-US" dirty="0" smtClean="0"/>
              <a:t>实现的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8768" y="154379"/>
            <a:ext cx="3094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Key-value RDD</a:t>
            </a:r>
            <a:r>
              <a:rPr kumimoji="1" lang="zh-CN" altLang="en-US" sz="2400" dirty="0" smtClean="0"/>
              <a:t>操作</a:t>
            </a:r>
            <a:endParaRPr kumimoji="1"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3358386" y="2467931"/>
            <a:ext cx="232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combineByKey</a:t>
            </a:r>
            <a:r>
              <a:rPr kumimoji="1" lang="zh-CN" altLang="en-US" dirty="0" smtClean="0"/>
              <a:t>实例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308282" y="3498581"/>
            <a:ext cx="4342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reduceByKey</a:t>
            </a:r>
            <a:r>
              <a:rPr kumimoji="1" lang="zh-CN" altLang="en-US" dirty="0" smtClean="0"/>
              <a:t> 和 </a:t>
            </a:r>
            <a:r>
              <a:rPr kumimoji="1" lang="en-US" altLang="zh-CN" dirty="0" err="1" smtClean="0"/>
              <a:t>foldByKey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的区别用法</a:t>
            </a: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01647" y="141500"/>
            <a:ext cx="787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Key-value RDD</a:t>
            </a:r>
            <a:r>
              <a:rPr kumimoji="1" lang="zh-CN" altLang="en-US" sz="2400" dirty="0" smtClean="0"/>
              <a:t>操作</a:t>
            </a:r>
            <a:r>
              <a:rPr kumimoji="1" lang="en-US" altLang="zh-CN" sz="2400" dirty="0" smtClean="0"/>
              <a:t> </a:t>
            </a:r>
            <a:r>
              <a:rPr kumimoji="1" lang="en-US" altLang="zh-CN" sz="2400" dirty="0" smtClean="0"/>
              <a:t>–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err="1" smtClean="0"/>
              <a:t>reduceByKey</a:t>
            </a:r>
            <a:r>
              <a:rPr kumimoji="1" lang="en-US" altLang="zh-CN" sz="2400" dirty="0" smtClean="0"/>
              <a:t> </a:t>
            </a:r>
            <a:r>
              <a:rPr kumimoji="1" lang="en-US" altLang="zh-CN" sz="2400" dirty="0"/>
              <a:t>and </a:t>
            </a:r>
            <a:r>
              <a:rPr kumimoji="1" lang="en-US" altLang="zh-CN" sz="2400" dirty="0" err="1" smtClean="0"/>
              <a:t>groupByKey</a:t>
            </a:r>
            <a:endParaRPr kumimoji="1"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343" y="771908"/>
            <a:ext cx="11185554" cy="188840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35166" y="3181082"/>
            <a:ext cx="1300767" cy="13394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</a:rPr>
              <a:t>(a,1)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r>
              <a:rPr kumimoji="1" lang="en-US" altLang="zh-CN" dirty="0" smtClean="0">
                <a:solidFill>
                  <a:schemeClr val="tx1"/>
                </a:solidFill>
              </a:rPr>
              <a:t>(b,2)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52726" y="3181081"/>
            <a:ext cx="1637764" cy="13394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</a:rPr>
              <a:t>(c,1)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r>
              <a:rPr kumimoji="1" lang="en-US" altLang="zh-CN" dirty="0" smtClean="0">
                <a:solidFill>
                  <a:schemeClr val="tx1"/>
                </a:solidFill>
              </a:rPr>
              <a:t>(a,2) 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r>
              <a:rPr kumimoji="1" lang="en-US" altLang="zh-CN" dirty="0" smtClean="0">
                <a:solidFill>
                  <a:schemeClr val="tx1"/>
                </a:solidFill>
              </a:rPr>
              <a:t>(c,4)     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397438" y="3181080"/>
            <a:ext cx="1792309" cy="13394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</a:rPr>
              <a:t>(b,1)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r>
              <a:rPr kumimoji="1" lang="en-US" altLang="zh-CN" dirty="0" smtClean="0">
                <a:solidFill>
                  <a:schemeClr val="tx1"/>
                </a:solidFill>
              </a:rPr>
              <a:t>(a,1)  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r>
              <a:rPr kumimoji="1" lang="en-US" altLang="zh-CN" dirty="0" smtClean="0">
                <a:solidFill>
                  <a:schemeClr val="tx1"/>
                </a:solidFill>
              </a:rPr>
              <a:t>(a,1)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43516" y="3503054"/>
            <a:ext cx="656822" cy="64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(c,5)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(a,2)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323518" y="3528809"/>
            <a:ext cx="656822" cy="64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(b,1)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(a,2)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556571" y="5110765"/>
            <a:ext cx="1637764" cy="13394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</a:rPr>
              <a:t>(b,2)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r>
              <a:rPr kumimoji="1" lang="en-US" altLang="zh-CN" dirty="0" smtClean="0">
                <a:solidFill>
                  <a:schemeClr val="tx1"/>
                </a:solidFill>
              </a:rPr>
              <a:t>(b,1)      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501283" y="5110764"/>
            <a:ext cx="1792309" cy="13394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</a:rPr>
              <a:t>(a,1)  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r>
              <a:rPr kumimoji="1" lang="en-US" altLang="zh-CN" dirty="0" smtClean="0">
                <a:solidFill>
                  <a:schemeClr val="tx1"/>
                </a:solidFill>
              </a:rPr>
              <a:t>(a,2)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r>
              <a:rPr kumimoji="1" lang="en-US" altLang="zh-CN" dirty="0" smtClean="0">
                <a:solidFill>
                  <a:schemeClr val="tx1"/>
                </a:solidFill>
              </a:rPr>
              <a:t>(c,5) 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r>
              <a:rPr kumimoji="1" lang="en-US" altLang="zh-CN" dirty="0" smtClean="0">
                <a:solidFill>
                  <a:schemeClr val="tx1"/>
                </a:solidFill>
              </a:rPr>
              <a:t>(a,2)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452726" y="5482102"/>
            <a:ext cx="656822" cy="64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(b,3)</a:t>
            </a:r>
            <a:endParaRPr kumimoji="1"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427363" y="5458493"/>
            <a:ext cx="656822" cy="64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(a,5)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(c,5)</a:t>
            </a:r>
            <a:endParaRPr kumimoji="1"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2145778" y="5561758"/>
            <a:ext cx="30694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4102044" y="5561758"/>
            <a:ext cx="30694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右箭头 22"/>
          <p:cNvSpPr/>
          <p:nvPr/>
        </p:nvSpPr>
        <p:spPr>
          <a:xfrm>
            <a:off x="3054565" y="3606793"/>
            <a:ext cx="30694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右箭头 23"/>
          <p:cNvSpPr/>
          <p:nvPr/>
        </p:nvSpPr>
        <p:spPr>
          <a:xfrm>
            <a:off x="5016570" y="3619670"/>
            <a:ext cx="30694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" name="直线箭头连接符 24"/>
          <p:cNvCxnSpPr>
            <a:stCxn id="5" idx="2"/>
            <a:endCxn id="18" idx="0"/>
          </p:cNvCxnSpPr>
          <p:nvPr/>
        </p:nvCxnSpPr>
        <p:spPr>
          <a:xfrm>
            <a:off x="1585550" y="4520485"/>
            <a:ext cx="789903" cy="59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stCxn id="5" idx="2"/>
            <a:endCxn id="19" idx="0"/>
          </p:cNvCxnSpPr>
          <p:nvPr/>
        </p:nvCxnSpPr>
        <p:spPr>
          <a:xfrm>
            <a:off x="1585550" y="4520485"/>
            <a:ext cx="2811888" cy="590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stCxn id="9" idx="2"/>
            <a:endCxn id="19" idx="0"/>
          </p:cNvCxnSpPr>
          <p:nvPr/>
        </p:nvCxnSpPr>
        <p:spPr>
          <a:xfrm>
            <a:off x="3271608" y="4520484"/>
            <a:ext cx="1125830" cy="59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stCxn id="13" idx="2"/>
            <a:endCxn id="18" idx="0"/>
          </p:cNvCxnSpPr>
          <p:nvPr/>
        </p:nvCxnSpPr>
        <p:spPr>
          <a:xfrm flipH="1">
            <a:off x="2375453" y="4520483"/>
            <a:ext cx="2918140" cy="590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stCxn id="13" idx="2"/>
            <a:endCxn id="19" idx="0"/>
          </p:cNvCxnSpPr>
          <p:nvPr/>
        </p:nvCxnSpPr>
        <p:spPr>
          <a:xfrm flipH="1">
            <a:off x="4397438" y="4520483"/>
            <a:ext cx="896155" cy="590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6452316" y="3181081"/>
            <a:ext cx="1300767" cy="13394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</a:rPr>
              <a:t>(a,1)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r>
              <a:rPr kumimoji="1" lang="en-US" altLang="zh-CN" dirty="0" smtClean="0">
                <a:solidFill>
                  <a:schemeClr val="tx1"/>
                </a:solidFill>
              </a:rPr>
              <a:t>(b,2)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969876" y="3181080"/>
            <a:ext cx="1637764" cy="13394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</a:rPr>
              <a:t>(c,1)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r>
              <a:rPr kumimoji="1" lang="en-US" altLang="zh-CN" dirty="0" smtClean="0">
                <a:solidFill>
                  <a:schemeClr val="tx1"/>
                </a:solidFill>
              </a:rPr>
              <a:t>(a,2) 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r>
              <a:rPr kumimoji="1" lang="en-US" altLang="zh-CN" dirty="0" smtClean="0">
                <a:solidFill>
                  <a:schemeClr val="tx1"/>
                </a:solidFill>
              </a:rPr>
              <a:t>(c,4)     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914588" y="3181079"/>
            <a:ext cx="1792309" cy="13394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</a:rPr>
              <a:t>(b,1)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r>
              <a:rPr kumimoji="1" lang="en-US" altLang="zh-CN" dirty="0" smtClean="0">
                <a:solidFill>
                  <a:schemeClr val="tx1"/>
                </a:solidFill>
              </a:rPr>
              <a:t>(a,1)  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r>
              <a:rPr kumimoji="1" lang="en-US" altLang="zh-CN" dirty="0" smtClean="0">
                <a:solidFill>
                  <a:schemeClr val="tx1"/>
                </a:solidFill>
              </a:rPr>
              <a:t>(a,1)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073721" y="5110764"/>
            <a:ext cx="1637764" cy="13394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</a:rPr>
              <a:t>(b,2)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r>
              <a:rPr kumimoji="1" lang="en-US" altLang="zh-CN" dirty="0" smtClean="0">
                <a:solidFill>
                  <a:schemeClr val="tx1"/>
                </a:solidFill>
              </a:rPr>
              <a:t>(b,1)      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9018433" y="5110763"/>
            <a:ext cx="1792309" cy="16248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</a:rPr>
              <a:t>(a,1)  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r>
              <a:rPr kumimoji="1" lang="en-US" altLang="zh-CN" dirty="0" smtClean="0">
                <a:solidFill>
                  <a:schemeClr val="tx1"/>
                </a:solidFill>
              </a:rPr>
              <a:t>(c,1)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r>
              <a:rPr kumimoji="1" lang="en-US" altLang="zh-CN" dirty="0" smtClean="0">
                <a:solidFill>
                  <a:schemeClr val="tx1"/>
                </a:solidFill>
              </a:rPr>
              <a:t>(a,2) 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r>
              <a:rPr kumimoji="1" lang="en-US" altLang="zh-CN" dirty="0" smtClean="0">
                <a:solidFill>
                  <a:schemeClr val="tx1"/>
                </a:solidFill>
              </a:rPr>
              <a:t>(c,4)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r>
              <a:rPr kumimoji="1" lang="en-US" altLang="zh-CN" dirty="0" smtClean="0">
                <a:solidFill>
                  <a:schemeClr val="tx1"/>
                </a:solidFill>
              </a:rPr>
              <a:t>(a,1)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r>
              <a:rPr kumimoji="1" lang="en-US" altLang="zh-CN" dirty="0" smtClean="0">
                <a:solidFill>
                  <a:schemeClr val="tx1"/>
                </a:solidFill>
              </a:rPr>
              <a:t>(a,1)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969876" y="5482101"/>
            <a:ext cx="656822" cy="64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(b,3)</a:t>
            </a:r>
            <a:endParaRPr kumimoji="1"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10040031" y="5659436"/>
            <a:ext cx="656822" cy="64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(a,5)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(c,5)</a:t>
            </a:r>
            <a:endParaRPr kumimoji="1" lang="zh-CN" altLang="en-US" dirty="0"/>
          </a:p>
        </p:txBody>
      </p:sp>
      <p:sp>
        <p:nvSpPr>
          <p:cNvPr id="47" name="右箭头 46"/>
          <p:cNvSpPr/>
          <p:nvPr/>
        </p:nvSpPr>
        <p:spPr>
          <a:xfrm>
            <a:off x="7662928" y="5561757"/>
            <a:ext cx="30694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右箭头 47"/>
          <p:cNvSpPr/>
          <p:nvPr/>
        </p:nvSpPr>
        <p:spPr>
          <a:xfrm>
            <a:off x="9683841" y="5780465"/>
            <a:ext cx="30694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1" name="直线箭头连接符 50"/>
          <p:cNvCxnSpPr>
            <a:endCxn id="54" idx="0"/>
          </p:cNvCxnSpPr>
          <p:nvPr/>
        </p:nvCxnSpPr>
        <p:spPr>
          <a:xfrm>
            <a:off x="7102700" y="4520484"/>
            <a:ext cx="789903" cy="59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>
            <a:endCxn id="55" idx="0"/>
          </p:cNvCxnSpPr>
          <p:nvPr/>
        </p:nvCxnSpPr>
        <p:spPr>
          <a:xfrm>
            <a:off x="7102700" y="4520484"/>
            <a:ext cx="2811888" cy="590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/>
          <p:cNvCxnSpPr>
            <a:stCxn id="45" idx="2"/>
            <a:endCxn id="55" idx="0"/>
          </p:cNvCxnSpPr>
          <p:nvPr/>
        </p:nvCxnSpPr>
        <p:spPr>
          <a:xfrm>
            <a:off x="8788758" y="4520483"/>
            <a:ext cx="1125830" cy="59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/>
          <p:cNvCxnSpPr>
            <a:endCxn id="54" idx="0"/>
          </p:cNvCxnSpPr>
          <p:nvPr/>
        </p:nvCxnSpPr>
        <p:spPr>
          <a:xfrm flipH="1">
            <a:off x="7892603" y="4520482"/>
            <a:ext cx="2918140" cy="590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/>
          <p:cNvCxnSpPr>
            <a:endCxn id="55" idx="0"/>
          </p:cNvCxnSpPr>
          <p:nvPr/>
        </p:nvCxnSpPr>
        <p:spPr>
          <a:xfrm flipH="1">
            <a:off x="9914588" y="4520482"/>
            <a:ext cx="896155" cy="590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2372714" y="2740966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reduceByKey</a:t>
            </a:r>
            <a:endParaRPr kumimoji="1"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8149418" y="2798992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groupByKey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8" grpId="0" animBg="1"/>
      <p:bldP spid="19" grpId="0" animBg="1"/>
      <p:bldP spid="20" grpId="0" animBg="1"/>
      <p:bldP spid="21" grpId="0" animBg="1"/>
      <p:bldP spid="7" grpId="0" animBg="1"/>
      <p:bldP spid="22" grpId="0" animBg="1"/>
      <p:bldP spid="23" grpId="0" animBg="1"/>
      <p:bldP spid="24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01647" y="141500"/>
            <a:ext cx="787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Key-value RDD</a:t>
            </a:r>
            <a:r>
              <a:rPr kumimoji="1" lang="zh-CN" altLang="en-US" sz="2400" dirty="0" smtClean="0"/>
              <a:t>操作</a:t>
            </a:r>
            <a:r>
              <a:rPr kumimoji="1" lang="en-US" altLang="zh-CN" sz="2400" dirty="0" smtClean="0"/>
              <a:t> </a:t>
            </a:r>
            <a:r>
              <a:rPr kumimoji="1" lang="en-US" altLang="zh-CN" sz="2400" dirty="0" smtClean="0"/>
              <a:t>–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err="1"/>
              <a:t>r</a:t>
            </a:r>
            <a:r>
              <a:rPr kumimoji="1" lang="en-US" altLang="zh-CN" sz="2400" dirty="0" err="1" smtClean="0"/>
              <a:t>educeByKey</a:t>
            </a:r>
            <a:r>
              <a:rPr kumimoji="1" lang="en-US" altLang="zh-CN" sz="2400" dirty="0" smtClean="0"/>
              <a:t> </a:t>
            </a:r>
            <a:r>
              <a:rPr kumimoji="1" lang="en-US" altLang="zh-CN" sz="2400" dirty="0"/>
              <a:t>and </a:t>
            </a:r>
            <a:r>
              <a:rPr kumimoji="1" lang="en-US" altLang="zh-CN" sz="2400" dirty="0" err="1" smtClean="0"/>
              <a:t>groupByKey</a:t>
            </a:r>
            <a:endParaRPr kumimoji="1"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1262131" y="2202287"/>
            <a:ext cx="10283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☛ 对同一个</a:t>
            </a:r>
            <a:r>
              <a:rPr kumimoji="1" lang="en-US" altLang="zh-CN" sz="2400" dirty="0" smtClean="0"/>
              <a:t>key</a:t>
            </a:r>
            <a:r>
              <a:rPr kumimoji="1" lang="zh-CN" altLang="en-US" sz="2400" dirty="0" smtClean="0"/>
              <a:t>下的所有</a:t>
            </a:r>
            <a:r>
              <a:rPr kumimoji="1" lang="en-US" altLang="zh-CN" sz="2400" dirty="0" smtClean="0"/>
              <a:t>value</a:t>
            </a:r>
            <a:r>
              <a:rPr kumimoji="1" lang="zh-CN" altLang="en-US" sz="2400" dirty="0" smtClean="0"/>
              <a:t>值求总和或者平均值，我们用</a:t>
            </a:r>
            <a:r>
              <a:rPr kumimoji="1" lang="en-US" altLang="zh-CN" sz="2400" dirty="0" err="1" smtClean="0"/>
              <a:t>reduceByKey</a:t>
            </a:r>
            <a:endParaRPr kumimoji="1"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1262131" y="3271233"/>
            <a:ext cx="8637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☛ 对同一个</a:t>
            </a:r>
            <a:r>
              <a:rPr kumimoji="1" lang="en-US" altLang="zh-CN" sz="2400" dirty="0" smtClean="0"/>
              <a:t>key</a:t>
            </a:r>
            <a:r>
              <a:rPr kumimoji="1" lang="zh-CN" altLang="en-US" sz="2400" dirty="0" smtClean="0"/>
              <a:t>下的所有</a:t>
            </a:r>
            <a:r>
              <a:rPr kumimoji="1" lang="en-US" altLang="zh-CN" sz="2400" dirty="0" smtClean="0"/>
              <a:t>value</a:t>
            </a:r>
            <a:r>
              <a:rPr kumimoji="1" lang="zh-CN" altLang="en-US" sz="2400" dirty="0" smtClean="0"/>
              <a:t>进行排序，我们用</a:t>
            </a:r>
            <a:r>
              <a:rPr kumimoji="1" lang="en-US" altLang="zh-CN" sz="2400" dirty="0" err="1" smtClean="0"/>
              <a:t>groupByKey</a:t>
            </a:r>
            <a:endParaRPr kumimoji="1"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1262131" y="4340179"/>
            <a:ext cx="10293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☛ </a:t>
            </a:r>
            <a:r>
              <a:rPr lang="zh-CN" altLang="en-US" sz="2400" i="1" dirty="0" smtClean="0"/>
              <a:t>对于</a:t>
            </a:r>
            <a:r>
              <a:rPr lang="zh-CN" altLang="en-US" sz="2400" i="1" dirty="0"/>
              <a:t>一个</a:t>
            </a:r>
            <a:r>
              <a:rPr lang="en-US" altLang="zh-CN" sz="2400" i="1" dirty="0"/>
              <a:t>key</a:t>
            </a:r>
            <a:r>
              <a:rPr lang="zh-CN" altLang="en-US" sz="2400" i="1" dirty="0"/>
              <a:t>对应的</a:t>
            </a:r>
            <a:r>
              <a:rPr lang="en-US" altLang="zh-CN" sz="2400" i="1" dirty="0"/>
              <a:t>value</a:t>
            </a:r>
            <a:r>
              <a:rPr lang="zh-CN" altLang="en-US" sz="2400" i="1" dirty="0"/>
              <a:t>有很多数据的话，</a:t>
            </a:r>
            <a:r>
              <a:rPr lang="en-US" altLang="zh-CN" sz="2400" i="1" dirty="0" err="1"/>
              <a:t>groupByKey</a:t>
            </a:r>
            <a:r>
              <a:rPr lang="zh-CN" altLang="en-US" sz="2400" i="1" dirty="0"/>
              <a:t>可能发生</a:t>
            </a:r>
            <a:r>
              <a:rPr lang="en-US" altLang="zh-CN" sz="2400" i="1" dirty="0"/>
              <a:t>OOM</a:t>
            </a:r>
            <a:endParaRPr kumimoji="1"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419" y="4271725"/>
            <a:ext cx="815852" cy="10439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6796" y="5668502"/>
            <a:ext cx="815852" cy="104395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4694" y="4271724"/>
            <a:ext cx="815852" cy="104395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4693" y="5695600"/>
            <a:ext cx="815852" cy="104395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81998" y="4213002"/>
            <a:ext cx="1140650" cy="318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h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ello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world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19832" y="4213003"/>
            <a:ext cx="906167" cy="4259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word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count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5373" y="5374399"/>
            <a:ext cx="1267276" cy="4478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c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ount word as example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58462" y="5588993"/>
            <a:ext cx="763776" cy="6602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h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ello word count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7198" y="4271723"/>
            <a:ext cx="815852" cy="1043957"/>
          </a:xfrm>
          <a:prstGeom prst="rect">
            <a:avLst/>
          </a:prstGeom>
          <a:noFill/>
          <a:ln>
            <a:noFill/>
            <a:prstDash val="sysDash"/>
          </a:ln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36575" y="5668500"/>
            <a:ext cx="815852" cy="1043957"/>
          </a:xfrm>
          <a:prstGeom prst="rect">
            <a:avLst/>
          </a:prstGeom>
          <a:noFill/>
          <a:ln>
            <a:noFill/>
            <a:prstDash val="sysDash"/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44473" y="4271722"/>
            <a:ext cx="815852" cy="1043957"/>
          </a:xfrm>
          <a:prstGeom prst="rect">
            <a:avLst/>
          </a:prstGeom>
          <a:noFill/>
          <a:ln>
            <a:noFill/>
            <a:prstDash val="sysDash"/>
          </a:ln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44473" y="5668500"/>
            <a:ext cx="815852" cy="1043957"/>
          </a:xfrm>
          <a:prstGeom prst="rect">
            <a:avLst/>
          </a:prstGeom>
          <a:noFill/>
          <a:ln>
            <a:noFill/>
            <a:prstDash val="sysDash"/>
          </a:ln>
        </p:spPr>
      </p:pic>
      <p:sp>
        <p:nvSpPr>
          <p:cNvPr id="18" name="矩形 17"/>
          <p:cNvSpPr/>
          <p:nvPr/>
        </p:nvSpPr>
        <p:spPr>
          <a:xfrm>
            <a:off x="3444529" y="4213001"/>
            <a:ext cx="734984" cy="326734"/>
          </a:xfrm>
          <a:prstGeom prst="rect">
            <a:avLst/>
          </a:prstGeom>
          <a:noFill/>
          <a:ln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h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ello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 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world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911763" y="4213001"/>
            <a:ext cx="813377" cy="425906"/>
          </a:xfrm>
          <a:prstGeom prst="rect">
            <a:avLst/>
          </a:prstGeom>
          <a:noFill/>
          <a:ln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>
                <a:solidFill>
                  <a:schemeClr val="tx1"/>
                </a:solidFill>
              </a:rPr>
              <a:t>w</a:t>
            </a:r>
            <a:r>
              <a:rPr kumimoji="1" lang="en-US" altLang="zh-CN" sz="1400" smtClean="0">
                <a:solidFill>
                  <a:schemeClr val="tx1"/>
                </a:solidFill>
              </a:rPr>
              <a:t>ord </a:t>
            </a:r>
            <a:endParaRPr kumimoji="1" lang="en-US" altLang="zh-CN" sz="140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count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377711" y="5161222"/>
            <a:ext cx="956069" cy="873892"/>
          </a:xfrm>
          <a:prstGeom prst="rect">
            <a:avLst/>
          </a:prstGeom>
          <a:noFill/>
          <a:ln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c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ount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>
                <a:solidFill>
                  <a:schemeClr val="tx1"/>
                </a:solidFill>
              </a:rPr>
              <a:t>w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ord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>
                <a:solidFill>
                  <a:schemeClr val="tx1"/>
                </a:solidFill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s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example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955194" y="5413830"/>
            <a:ext cx="810494" cy="684426"/>
          </a:xfrm>
          <a:prstGeom prst="rect">
            <a:avLst/>
          </a:prstGeom>
          <a:noFill/>
          <a:ln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h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ello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>
                <a:solidFill>
                  <a:schemeClr val="tx1"/>
                </a:solidFill>
              </a:rPr>
              <a:t>w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ord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count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61481" y="4271722"/>
            <a:ext cx="815852" cy="1043957"/>
          </a:xfrm>
          <a:prstGeom prst="rect">
            <a:avLst/>
          </a:prstGeom>
          <a:noFill/>
          <a:ln>
            <a:noFill/>
            <a:prstDash val="sysDash"/>
          </a:ln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20858" y="5668499"/>
            <a:ext cx="815852" cy="1043957"/>
          </a:xfrm>
          <a:prstGeom prst="rect">
            <a:avLst/>
          </a:prstGeom>
          <a:noFill/>
          <a:ln>
            <a:noFill/>
            <a:prstDash val="sysDash"/>
          </a:ln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28756" y="4271721"/>
            <a:ext cx="815852" cy="1043957"/>
          </a:xfrm>
          <a:prstGeom prst="rect">
            <a:avLst/>
          </a:prstGeom>
          <a:noFill/>
          <a:ln>
            <a:noFill/>
            <a:prstDash val="sysDash"/>
          </a:ln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28756" y="5668499"/>
            <a:ext cx="815852" cy="1043957"/>
          </a:xfrm>
          <a:prstGeom prst="rect">
            <a:avLst/>
          </a:prstGeom>
          <a:noFill/>
          <a:ln>
            <a:noFill/>
            <a:prstDash val="sysDash"/>
          </a:ln>
        </p:spPr>
      </p:pic>
      <p:sp>
        <p:nvSpPr>
          <p:cNvPr id="26" name="矩形 25"/>
          <p:cNvSpPr/>
          <p:nvPr/>
        </p:nvSpPr>
        <p:spPr>
          <a:xfrm>
            <a:off x="6496060" y="4074033"/>
            <a:ext cx="962320" cy="457219"/>
          </a:xfrm>
          <a:prstGeom prst="rect">
            <a:avLst/>
          </a:prstGeom>
          <a:noFill/>
          <a:ln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(hello,1)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 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(world,1)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896045" y="4032774"/>
            <a:ext cx="948563" cy="498478"/>
          </a:xfrm>
          <a:prstGeom prst="rect">
            <a:avLst/>
          </a:prstGeom>
          <a:noFill/>
          <a:ln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(word,1) 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(count,1)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428811" y="4961009"/>
            <a:ext cx="1184547" cy="939711"/>
          </a:xfrm>
          <a:prstGeom prst="rect">
            <a:avLst/>
          </a:prstGeom>
          <a:noFill/>
          <a:ln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(count, 1)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(word, 1)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(as, 1)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(example,1)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900133" y="5413829"/>
            <a:ext cx="1020593" cy="755679"/>
          </a:xfrm>
          <a:prstGeom prst="rect">
            <a:avLst/>
          </a:prstGeom>
          <a:noFill/>
          <a:ln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(hello,1)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(word,1)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(count,1)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右箭头 29"/>
          <p:cNvSpPr/>
          <p:nvPr/>
        </p:nvSpPr>
        <p:spPr>
          <a:xfrm>
            <a:off x="2821581" y="5217910"/>
            <a:ext cx="461474" cy="4846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31" name="右箭头 30"/>
          <p:cNvSpPr/>
          <p:nvPr/>
        </p:nvSpPr>
        <p:spPr>
          <a:xfrm>
            <a:off x="5856724" y="5285336"/>
            <a:ext cx="461474" cy="4846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/>
              </a:solidFill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79171" y="4330443"/>
            <a:ext cx="815852" cy="1043957"/>
          </a:xfrm>
          <a:prstGeom prst="rect">
            <a:avLst/>
          </a:prstGeom>
          <a:noFill/>
          <a:ln>
            <a:noFill/>
            <a:prstDash val="sysDash"/>
          </a:ln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38548" y="5727220"/>
            <a:ext cx="815852" cy="1043957"/>
          </a:xfrm>
          <a:prstGeom prst="rect">
            <a:avLst/>
          </a:prstGeom>
          <a:noFill/>
          <a:ln>
            <a:noFill/>
            <a:prstDash val="sysDash"/>
          </a:ln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46446" y="4330442"/>
            <a:ext cx="815852" cy="1043957"/>
          </a:xfrm>
          <a:prstGeom prst="rect">
            <a:avLst/>
          </a:prstGeom>
          <a:noFill/>
          <a:ln>
            <a:noFill/>
            <a:prstDash val="sysDash"/>
          </a:ln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46446" y="5727220"/>
            <a:ext cx="815852" cy="1043957"/>
          </a:xfrm>
          <a:prstGeom prst="rect">
            <a:avLst/>
          </a:prstGeom>
          <a:noFill/>
          <a:ln>
            <a:noFill/>
            <a:prstDash val="sysDash"/>
          </a:ln>
        </p:spPr>
      </p:pic>
      <p:sp>
        <p:nvSpPr>
          <p:cNvPr id="36" name="矩形 35"/>
          <p:cNvSpPr/>
          <p:nvPr/>
        </p:nvSpPr>
        <p:spPr>
          <a:xfrm>
            <a:off x="9713750" y="4271722"/>
            <a:ext cx="984802" cy="40891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rgbClr val="7030A0"/>
                </a:solidFill>
              </a:rPr>
              <a:t>(hello,1)</a:t>
            </a:r>
            <a:r>
              <a:rPr kumimoji="1" lang="zh-CN" altLang="en-US" sz="1400" dirty="0" smtClean="0">
                <a:solidFill>
                  <a:srgbClr val="7030A0"/>
                </a:solidFill>
              </a:rPr>
              <a:t> </a:t>
            </a:r>
            <a:endParaRPr kumimoji="1" lang="en-US" altLang="zh-CN" sz="1400" dirty="0" smtClean="0">
              <a:solidFill>
                <a:srgbClr val="7030A0"/>
              </a:solidFill>
            </a:endParaRPr>
          </a:p>
          <a:p>
            <a:r>
              <a:rPr kumimoji="1" lang="en-US" altLang="zh-CN" sz="1400" dirty="0" smtClean="0">
                <a:solidFill>
                  <a:srgbClr val="7030A0"/>
                </a:solidFill>
              </a:rPr>
              <a:t>(world,1)</a:t>
            </a:r>
            <a:endParaRPr kumimoji="1" lang="zh-CN" altLang="en-US" sz="1400" dirty="0">
              <a:solidFill>
                <a:srgbClr val="7030A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1113736" y="4271721"/>
            <a:ext cx="948562" cy="45282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rgbClr val="7030A0"/>
                </a:solidFill>
              </a:rPr>
              <a:t>(word,1) </a:t>
            </a:r>
            <a:endParaRPr kumimoji="1" lang="en-US" altLang="zh-CN" sz="1400" dirty="0" smtClean="0">
              <a:solidFill>
                <a:srgbClr val="7030A0"/>
              </a:solidFill>
            </a:endParaRPr>
          </a:p>
          <a:p>
            <a:r>
              <a:rPr kumimoji="1" lang="en-US" altLang="zh-CN" sz="1400" dirty="0" smtClean="0">
                <a:solidFill>
                  <a:srgbClr val="7030A0"/>
                </a:solidFill>
              </a:rPr>
              <a:t>(count,1)</a:t>
            </a:r>
            <a:endParaRPr kumimoji="1" lang="zh-CN" altLang="en-US" sz="1400" dirty="0">
              <a:solidFill>
                <a:srgbClr val="7030A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646501" y="4961010"/>
            <a:ext cx="1297178" cy="99843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rgbClr val="7030A0"/>
                </a:solidFill>
              </a:rPr>
              <a:t>(count, 1)</a:t>
            </a:r>
            <a:endParaRPr kumimoji="1" lang="en-US" altLang="zh-CN" sz="1400" dirty="0" smtClean="0">
              <a:solidFill>
                <a:srgbClr val="7030A0"/>
              </a:solidFill>
            </a:endParaRPr>
          </a:p>
          <a:p>
            <a:r>
              <a:rPr kumimoji="1" lang="en-US" altLang="zh-CN" sz="1400" dirty="0" smtClean="0">
                <a:solidFill>
                  <a:srgbClr val="7030A0"/>
                </a:solidFill>
              </a:rPr>
              <a:t>(word, 1)</a:t>
            </a:r>
            <a:endParaRPr kumimoji="1" lang="en-US" altLang="zh-CN" sz="1400" dirty="0" smtClean="0">
              <a:solidFill>
                <a:srgbClr val="7030A0"/>
              </a:solidFill>
            </a:endParaRPr>
          </a:p>
          <a:p>
            <a:r>
              <a:rPr kumimoji="1" lang="en-US" altLang="zh-CN" sz="1400" dirty="0" smtClean="0">
                <a:solidFill>
                  <a:srgbClr val="7030A0"/>
                </a:solidFill>
              </a:rPr>
              <a:t>(as, 1)</a:t>
            </a:r>
            <a:endParaRPr kumimoji="1" lang="en-US" altLang="zh-CN" sz="1400" dirty="0" smtClean="0">
              <a:solidFill>
                <a:srgbClr val="7030A0"/>
              </a:solidFill>
            </a:endParaRPr>
          </a:p>
          <a:p>
            <a:r>
              <a:rPr kumimoji="1" lang="en-US" altLang="zh-CN" sz="1400" dirty="0" smtClean="0">
                <a:solidFill>
                  <a:srgbClr val="7030A0"/>
                </a:solidFill>
              </a:rPr>
              <a:t>(example,1)</a:t>
            </a:r>
            <a:endParaRPr kumimoji="1" lang="zh-CN" altLang="en-US" sz="1400" dirty="0">
              <a:solidFill>
                <a:srgbClr val="7030A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267213" y="5841031"/>
            <a:ext cx="984637" cy="73606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rgbClr val="7030A0"/>
                </a:solidFill>
              </a:rPr>
              <a:t>(hello,1)</a:t>
            </a:r>
            <a:endParaRPr kumimoji="1" lang="en-US" altLang="zh-CN" sz="1400" dirty="0" smtClean="0">
              <a:solidFill>
                <a:srgbClr val="7030A0"/>
              </a:solidFill>
            </a:endParaRPr>
          </a:p>
          <a:p>
            <a:r>
              <a:rPr kumimoji="1" lang="en-US" altLang="zh-CN" sz="1400" dirty="0" smtClean="0">
                <a:solidFill>
                  <a:srgbClr val="7030A0"/>
                </a:solidFill>
              </a:rPr>
              <a:t>(word,1)</a:t>
            </a:r>
            <a:endParaRPr kumimoji="1" lang="en-US" altLang="zh-CN" sz="1400" dirty="0" smtClean="0">
              <a:solidFill>
                <a:srgbClr val="7030A0"/>
              </a:solidFill>
            </a:endParaRPr>
          </a:p>
          <a:p>
            <a:r>
              <a:rPr kumimoji="1" lang="en-US" altLang="zh-CN" sz="1400" dirty="0" smtClean="0">
                <a:solidFill>
                  <a:srgbClr val="7030A0"/>
                </a:solidFill>
              </a:rPr>
              <a:t>(count,1)</a:t>
            </a:r>
            <a:endParaRPr kumimoji="1" lang="zh-CN" altLang="en-US" sz="1400" dirty="0">
              <a:solidFill>
                <a:srgbClr val="7030A0"/>
              </a:solidFill>
            </a:endParaRPr>
          </a:p>
        </p:txBody>
      </p:sp>
      <p:sp>
        <p:nvSpPr>
          <p:cNvPr id="40" name="右箭头 39"/>
          <p:cNvSpPr/>
          <p:nvPr/>
        </p:nvSpPr>
        <p:spPr>
          <a:xfrm>
            <a:off x="8950415" y="5303517"/>
            <a:ext cx="461474" cy="4846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75987" y="1031946"/>
            <a:ext cx="815852" cy="1043957"/>
          </a:xfrm>
          <a:prstGeom prst="rect">
            <a:avLst/>
          </a:prstGeom>
          <a:noFill/>
          <a:ln>
            <a:noFill/>
            <a:prstDash val="sysDash"/>
          </a:ln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35364" y="2428723"/>
            <a:ext cx="815852" cy="1043957"/>
          </a:xfrm>
          <a:prstGeom prst="rect">
            <a:avLst/>
          </a:prstGeom>
          <a:noFill/>
          <a:ln>
            <a:noFill/>
            <a:prstDash val="sysDash"/>
          </a:ln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43262" y="1031945"/>
            <a:ext cx="815852" cy="1043957"/>
          </a:xfrm>
          <a:prstGeom prst="rect">
            <a:avLst/>
          </a:prstGeom>
          <a:noFill/>
          <a:ln>
            <a:noFill/>
            <a:prstDash val="sysDash"/>
          </a:ln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43262" y="2428723"/>
            <a:ext cx="815852" cy="1043957"/>
          </a:xfrm>
          <a:prstGeom prst="rect">
            <a:avLst/>
          </a:prstGeom>
          <a:noFill/>
          <a:ln>
            <a:noFill/>
            <a:prstDash val="sysDash"/>
          </a:ln>
        </p:spPr>
      </p:pic>
      <p:sp>
        <p:nvSpPr>
          <p:cNvPr id="45" name="矩形 44"/>
          <p:cNvSpPr/>
          <p:nvPr/>
        </p:nvSpPr>
        <p:spPr>
          <a:xfrm>
            <a:off x="10854401" y="679124"/>
            <a:ext cx="1207898" cy="7227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(as, 1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)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>
                <a:solidFill>
                  <a:schemeClr val="tx1"/>
                </a:solidFill>
              </a:rPr>
              <a:t>(count, 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4)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>
                <a:solidFill>
                  <a:schemeClr val="tx1"/>
                </a:solidFill>
              </a:rPr>
              <a:t>(example,1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)</a:t>
            </a:r>
            <a:endParaRPr kumimoji="1"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0854400" y="2174052"/>
            <a:ext cx="1004714" cy="6740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(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hello,3)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(word,4)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(world, 1)</a:t>
            </a:r>
            <a:endParaRPr kumimoji="1" lang="en-US" altLang="zh-CN" sz="1400" dirty="0" smtClean="0">
              <a:solidFill>
                <a:schemeClr val="tx1"/>
              </a:solidFill>
            </a:endParaRPr>
          </a:p>
        </p:txBody>
      </p:sp>
      <p:sp>
        <p:nvSpPr>
          <p:cNvPr id="47" name="上箭头 46"/>
          <p:cNvSpPr/>
          <p:nvPr/>
        </p:nvSpPr>
        <p:spPr>
          <a:xfrm>
            <a:off x="10651216" y="3564407"/>
            <a:ext cx="484632" cy="511401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8" name="直线箭头连接符 47"/>
          <p:cNvCxnSpPr>
            <a:stCxn id="32" idx="3"/>
          </p:cNvCxnSpPr>
          <p:nvPr/>
        </p:nvCxnSpPr>
        <p:spPr>
          <a:xfrm>
            <a:off x="10795023" y="4852422"/>
            <a:ext cx="556582" cy="1396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/>
          <p:cNvCxnSpPr>
            <a:stCxn id="34" idx="2"/>
            <a:endCxn id="35" idx="0"/>
          </p:cNvCxnSpPr>
          <p:nvPr/>
        </p:nvCxnSpPr>
        <p:spPr>
          <a:xfrm>
            <a:off x="11654372" y="5374399"/>
            <a:ext cx="0" cy="352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>
            <a:stCxn id="33" idx="3"/>
            <a:endCxn id="34" idx="1"/>
          </p:cNvCxnSpPr>
          <p:nvPr/>
        </p:nvCxnSpPr>
        <p:spPr>
          <a:xfrm flipV="1">
            <a:off x="10854400" y="4852421"/>
            <a:ext cx="392046" cy="1396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>
            <a:stCxn id="32" idx="3"/>
            <a:endCxn id="34" idx="1"/>
          </p:cNvCxnSpPr>
          <p:nvPr/>
        </p:nvCxnSpPr>
        <p:spPr>
          <a:xfrm flipV="1">
            <a:off x="10795023" y="4852421"/>
            <a:ext cx="4514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>
            <a:stCxn id="33" idx="3"/>
          </p:cNvCxnSpPr>
          <p:nvPr/>
        </p:nvCxnSpPr>
        <p:spPr>
          <a:xfrm flipV="1">
            <a:off x="10854400" y="6249198"/>
            <a:ext cx="5629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/>
          <p:cNvCxnSpPr/>
          <p:nvPr/>
        </p:nvCxnSpPr>
        <p:spPr>
          <a:xfrm flipV="1">
            <a:off x="11859114" y="5374399"/>
            <a:ext cx="0" cy="352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9535240" y="4244882"/>
            <a:ext cx="2656760" cy="2654167"/>
          </a:xfrm>
          <a:prstGeom prst="rect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10480021" y="53262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>
                <a:solidFill>
                  <a:srgbClr val="FF0000"/>
                </a:solidFill>
              </a:rPr>
              <a:t>数据传输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02102" y="6129147"/>
            <a:ext cx="1161170" cy="4075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h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ello word count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421178" y="6155593"/>
            <a:ext cx="912602" cy="583963"/>
          </a:xfrm>
          <a:prstGeom prst="rect">
            <a:avLst/>
          </a:prstGeom>
          <a:noFill/>
          <a:ln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h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ello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word</a:t>
            </a:r>
            <a:endParaRPr kumimoji="1" lang="en-US" altLang="zh-CN" sz="1400" dirty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count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436883" y="6098256"/>
            <a:ext cx="1021497" cy="614200"/>
          </a:xfrm>
          <a:prstGeom prst="rect">
            <a:avLst/>
          </a:prstGeom>
          <a:noFill/>
          <a:ln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(hello, 1)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(word,1)</a:t>
            </a:r>
            <a:endParaRPr kumimoji="1" lang="en-US" altLang="zh-CN" sz="1400" dirty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(count,1)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660460" y="6058211"/>
            <a:ext cx="1027761" cy="64850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rgbClr val="7030A0"/>
                </a:solidFill>
              </a:rPr>
              <a:t>(hello, 1)</a:t>
            </a:r>
            <a:endParaRPr kumimoji="1" lang="en-US" altLang="zh-CN" sz="1400" dirty="0" smtClean="0">
              <a:solidFill>
                <a:srgbClr val="7030A0"/>
              </a:solidFill>
            </a:endParaRPr>
          </a:p>
          <a:p>
            <a:r>
              <a:rPr kumimoji="1" lang="en-US" altLang="zh-CN" sz="1400" dirty="0" smtClean="0">
                <a:solidFill>
                  <a:srgbClr val="7030A0"/>
                </a:solidFill>
              </a:rPr>
              <a:t>(word,1)</a:t>
            </a:r>
            <a:endParaRPr kumimoji="1" lang="en-US" altLang="zh-CN" sz="1400" dirty="0">
              <a:solidFill>
                <a:srgbClr val="7030A0"/>
              </a:solidFill>
            </a:endParaRPr>
          </a:p>
          <a:p>
            <a:r>
              <a:rPr kumimoji="1" lang="en-US" altLang="zh-CN" sz="1400" dirty="0" smtClean="0">
                <a:solidFill>
                  <a:srgbClr val="7030A0"/>
                </a:solidFill>
              </a:rPr>
              <a:t>(count,1)</a:t>
            </a:r>
            <a:endParaRPr kumimoji="1" lang="zh-CN" altLang="en-US" sz="1400" dirty="0">
              <a:solidFill>
                <a:srgbClr val="7030A0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937636" y="37237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第二步</a:t>
            </a:r>
            <a:endParaRPr kumimoji="1"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5725140" y="36262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第三步</a:t>
            </a:r>
            <a:endParaRPr kumimoji="1"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8670281" y="33797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第四步</a:t>
            </a:r>
            <a:endParaRPr kumimoji="1" lang="zh-CN" altLang="en-US" dirty="0"/>
          </a:p>
        </p:txBody>
      </p:sp>
      <p:sp>
        <p:nvSpPr>
          <p:cNvPr id="84" name="文本框 83"/>
          <p:cNvSpPr txBox="1"/>
          <p:nvPr/>
        </p:nvSpPr>
        <p:spPr>
          <a:xfrm>
            <a:off x="706796" y="1311678"/>
            <a:ext cx="5533887" cy="1150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600" dirty="0" smtClean="0"/>
              <a:t>☛ </a:t>
            </a:r>
            <a:r>
              <a:rPr kumimoji="1" lang="zh-CN" altLang="en-US" sz="1600" dirty="0" smtClean="0"/>
              <a:t>很大的数据集分成了</a:t>
            </a:r>
            <a:r>
              <a:rPr kumimoji="1" lang="en-US" altLang="zh-CN" sz="1600" dirty="0" smtClean="0"/>
              <a:t>5</a:t>
            </a:r>
            <a:r>
              <a:rPr kumimoji="1" lang="zh-CN" altLang="en-US" sz="1600" dirty="0" smtClean="0"/>
              <a:t>个</a:t>
            </a:r>
            <a:r>
              <a:rPr kumimoji="1" lang="en-US" altLang="zh-CN" sz="1600" dirty="0" smtClean="0"/>
              <a:t>block</a:t>
            </a:r>
            <a:r>
              <a:rPr kumimoji="1" lang="zh-CN" altLang="en-US" sz="1600" dirty="0" smtClean="0"/>
              <a:t>分别存储在</a:t>
            </a:r>
            <a:r>
              <a:rPr kumimoji="1" lang="en-US" altLang="zh-CN" sz="1600" dirty="0" smtClean="0"/>
              <a:t>4</a:t>
            </a:r>
            <a:r>
              <a:rPr kumimoji="1" lang="zh-CN" altLang="en-US" sz="1600" dirty="0" smtClean="0"/>
              <a:t>台服务器中，</a:t>
            </a:r>
            <a:endParaRPr kumimoji="1" lang="en-US" altLang="zh-CN" sz="1600" dirty="0" smtClean="0"/>
          </a:p>
          <a:p>
            <a:pPr>
              <a:lnSpc>
                <a:spcPct val="150000"/>
              </a:lnSpc>
            </a:pPr>
            <a:r>
              <a:rPr kumimoji="1" lang="zh-CN" altLang="en-US" sz="1600" dirty="0" smtClean="0"/>
              <a:t>数据集逻辑文件名为</a:t>
            </a:r>
            <a:r>
              <a:rPr kumimoji="1" lang="en-US" altLang="zh-CN" sz="1600" dirty="0" smtClean="0"/>
              <a:t>/users/</a:t>
            </a:r>
            <a:r>
              <a:rPr kumimoji="1" lang="en-US" altLang="zh-CN" sz="1600" dirty="0" err="1" smtClean="0"/>
              <a:t>hadoop-twq</a:t>
            </a:r>
            <a:r>
              <a:rPr kumimoji="1" lang="en-US" altLang="zh-CN" sz="1600" dirty="0" smtClean="0"/>
              <a:t>/</a:t>
            </a:r>
            <a:r>
              <a:rPr kumimoji="1" lang="en-US" altLang="zh-CN" sz="1600" dirty="0" err="1" smtClean="0"/>
              <a:t>word.txt</a:t>
            </a:r>
            <a:endParaRPr kumimoji="1" lang="en-US" altLang="zh-CN" sz="1600" dirty="0" smtClean="0"/>
          </a:p>
          <a:p>
            <a:pPr>
              <a:lnSpc>
                <a:spcPct val="150000"/>
              </a:lnSpc>
            </a:pPr>
            <a:r>
              <a:rPr kumimoji="1" lang="zh-CN" altLang="en-US" sz="1600" b="1" dirty="0" smtClean="0"/>
              <a:t>目标是</a:t>
            </a:r>
            <a:r>
              <a:rPr kumimoji="1" lang="zh-CN" altLang="en-US" sz="1600" dirty="0" smtClean="0"/>
              <a:t>：计算出该文件中每一个单词的出现的次数</a:t>
            </a:r>
            <a:endParaRPr kumimoji="1" lang="zh-CN" altLang="en-US" sz="1600" dirty="0"/>
          </a:p>
        </p:txBody>
      </p:sp>
      <p:sp>
        <p:nvSpPr>
          <p:cNvPr id="63" name="文本框 62"/>
          <p:cNvSpPr txBox="1"/>
          <p:nvPr/>
        </p:nvSpPr>
        <p:spPr>
          <a:xfrm>
            <a:off x="1016456" y="3663441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第一步</a:t>
            </a:r>
            <a:endParaRPr kumimoji="1"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579864" y="144754"/>
            <a:ext cx="6146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RDD(Resilient </a:t>
            </a:r>
            <a:r>
              <a:rPr kumimoji="1" lang="en-US" altLang="zh-CN" sz="2800" dirty="0"/>
              <a:t>Distributed Datasets</a:t>
            </a:r>
            <a:r>
              <a:rPr kumimoji="1" lang="en-US" altLang="zh-CN" sz="2800" dirty="0" smtClean="0"/>
              <a:t>)</a:t>
            </a:r>
            <a:endParaRPr kumimoji="1"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8" grpId="0" animBg="1"/>
      <p:bldP spid="19" grpId="0" animBg="1"/>
      <p:bldP spid="20" grpId="0" animBg="1"/>
      <p:bldP spid="21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5" grpId="0" animBg="1"/>
      <p:bldP spid="46" grpId="0" animBg="1"/>
      <p:bldP spid="47" grpId="0" animBg="1"/>
      <p:bldP spid="54" grpId="0" animBg="1"/>
      <p:bldP spid="55" grpId="0"/>
      <p:bldP spid="56" grpId="0" animBg="1"/>
      <p:bldP spid="57" grpId="0" animBg="1"/>
      <p:bldP spid="58" grpId="0" animBg="1"/>
      <p:bldP spid="59" grpId="0" animBg="1"/>
      <p:bldP spid="60" grpId="0"/>
      <p:bldP spid="61" grpId="0"/>
      <p:bldP spid="62" grpId="0"/>
      <p:bldP spid="6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8768" y="154379"/>
            <a:ext cx="5222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Key-value RDD</a:t>
            </a:r>
            <a:r>
              <a:rPr kumimoji="1" lang="zh-CN" altLang="en-US" sz="2400" dirty="0" smtClean="0"/>
              <a:t>操作</a:t>
            </a:r>
            <a:r>
              <a:rPr kumimoji="1" lang="en-US" altLang="zh-CN" sz="2400" dirty="0" smtClean="0"/>
              <a:t> </a:t>
            </a:r>
            <a:r>
              <a:rPr kumimoji="1" lang="en-US" altLang="zh-CN" sz="2400" dirty="0" smtClean="0"/>
              <a:t>–</a:t>
            </a:r>
            <a:r>
              <a:rPr kumimoji="1" lang="en-US" altLang="zh-CN" sz="2400" dirty="0" smtClean="0"/>
              <a:t> </a:t>
            </a:r>
            <a:r>
              <a:rPr kumimoji="1" lang="en-US" altLang="zh-CN" sz="2400" dirty="0" err="1" smtClean="0"/>
              <a:t>cogroup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err="1" smtClean="0"/>
              <a:t>api</a:t>
            </a:r>
            <a:endParaRPr kumimoji="1"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4263081" y="1334529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cogroup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263081" y="2001582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groupWith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263081" y="263177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join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252666" y="3238366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rightOuterJoin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263081" y="3985501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leftOuterJoin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263081" y="4659816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fullOuterJoin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252666" y="5461686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subtractByKey</a:t>
            </a:r>
            <a:endParaRPr kumimoji="1" lang="zh-CN" altLang="en-US" dirty="0"/>
          </a:p>
        </p:txBody>
      </p:sp>
      <p:sp>
        <p:nvSpPr>
          <p:cNvPr id="10" name="左大括号 9"/>
          <p:cNvSpPr/>
          <p:nvPr/>
        </p:nvSpPr>
        <p:spPr>
          <a:xfrm>
            <a:off x="3620529" y="2236573"/>
            <a:ext cx="632137" cy="263198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770343" y="336790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由</a:t>
            </a:r>
            <a:r>
              <a:rPr kumimoji="1" lang="en-US" altLang="zh-CN" dirty="0" err="1" smtClean="0"/>
              <a:t>cogroup</a:t>
            </a:r>
            <a:r>
              <a:rPr kumimoji="1" lang="zh-CN" altLang="en-US" dirty="0" smtClean="0"/>
              <a:t>实现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536724" y="5461686"/>
            <a:ext cx="275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实现方式和</a:t>
            </a:r>
            <a:r>
              <a:rPr kumimoji="1" lang="en-US" altLang="zh-CN" dirty="0" err="1" smtClean="0"/>
              <a:t>cogroup</a:t>
            </a:r>
            <a:r>
              <a:rPr kumimoji="1" lang="zh-CN" altLang="en-US" dirty="0" smtClean="0"/>
              <a:t>类似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8768" y="154379"/>
            <a:ext cx="4633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Key-value RDD</a:t>
            </a:r>
            <a:r>
              <a:rPr kumimoji="1" lang="zh-CN" altLang="en-US" sz="2400" dirty="0" smtClean="0"/>
              <a:t>操作</a:t>
            </a:r>
            <a:r>
              <a:rPr kumimoji="1" lang="en-US" altLang="zh-CN" sz="2400" dirty="0" smtClean="0"/>
              <a:t> </a:t>
            </a:r>
            <a:r>
              <a:rPr kumimoji="1" lang="en-US" altLang="zh-CN" sz="2400" dirty="0" smtClean="0"/>
              <a:t>–</a:t>
            </a:r>
            <a:r>
              <a:rPr kumimoji="1" lang="en-US" altLang="zh-CN" sz="2400" dirty="0" smtClean="0"/>
              <a:t> </a:t>
            </a:r>
            <a:r>
              <a:rPr kumimoji="1" lang="en-US" altLang="zh-CN" sz="2400" dirty="0" err="1" smtClean="0"/>
              <a:t>cogroup</a:t>
            </a:r>
            <a:endParaRPr kumimoji="1" lang="zh-CN" altLang="en-US" sz="2400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4543" y="1570855"/>
            <a:ext cx="1314829" cy="1733798"/>
          </a:xfrm>
          <a:prstGeom prst="rect">
            <a:avLst/>
          </a:prstGeom>
          <a:solidFill>
            <a:srgbClr val="FFC000"/>
          </a:solidFill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4543" y="3946611"/>
            <a:ext cx="1314829" cy="1733798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21" name="文本框 20"/>
          <p:cNvSpPr txBox="1"/>
          <p:nvPr/>
        </p:nvSpPr>
        <p:spPr>
          <a:xfrm>
            <a:off x="2761018" y="1202720"/>
            <a:ext cx="1382110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(coffee, 1)</a:t>
            </a:r>
            <a:endParaRPr kumimoji="1" lang="en-US" altLang="zh-CN" dirty="0" smtClean="0"/>
          </a:p>
          <a:p>
            <a:r>
              <a:rPr kumimoji="1" lang="en-US" altLang="zh-CN" dirty="0" smtClean="0"/>
              <a:t>(coffee, 1)</a:t>
            </a:r>
            <a:endParaRPr kumimoji="1" lang="en-US" altLang="zh-CN" dirty="0" smtClean="0"/>
          </a:p>
          <a:p>
            <a:r>
              <a:rPr kumimoji="1" lang="en-US" altLang="zh-CN" dirty="0" smtClean="0"/>
              <a:t>(panda, 1)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761018" y="3837984"/>
            <a:ext cx="1356462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(coffee, 1)</a:t>
            </a:r>
            <a:endParaRPr kumimoji="1" lang="en-US" altLang="zh-CN" dirty="0" smtClean="0"/>
          </a:p>
          <a:p>
            <a:r>
              <a:rPr kumimoji="1" lang="en-US" altLang="zh-CN" dirty="0" smtClean="0"/>
              <a:t>(tea, 4)</a:t>
            </a:r>
            <a:endParaRPr kumimoji="1" lang="zh-CN" altLang="en-US" dirty="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5130" y="4813510"/>
            <a:ext cx="1314829" cy="1733798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24" name="文本框 23"/>
          <p:cNvSpPr txBox="1"/>
          <p:nvPr/>
        </p:nvSpPr>
        <p:spPr>
          <a:xfrm>
            <a:off x="5229107" y="4628844"/>
            <a:ext cx="1382110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(coffee, 1)</a:t>
            </a:r>
            <a:endParaRPr kumimoji="1" lang="en-US" altLang="zh-CN" dirty="0" smtClean="0"/>
          </a:p>
          <a:p>
            <a:r>
              <a:rPr kumimoji="1" lang="en-US" altLang="zh-CN" dirty="0" smtClean="0"/>
              <a:t>(panda, 3)</a:t>
            </a:r>
            <a:endParaRPr kumimoji="1" lang="en-US" altLang="zh-CN" dirty="0" smtClean="0"/>
          </a:p>
          <a:p>
            <a:r>
              <a:rPr kumimoji="1" lang="en-US" altLang="zh-CN" dirty="0" smtClean="0"/>
              <a:t>(tea, 2)</a:t>
            </a:r>
            <a:endParaRPr kumimoji="1" lang="zh-CN" altLang="en-US" dirty="0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4451" y="749898"/>
            <a:ext cx="1314829" cy="1733798"/>
          </a:xfrm>
          <a:prstGeom prst="rect">
            <a:avLst/>
          </a:prstGeom>
          <a:solidFill>
            <a:srgbClr val="FFC000"/>
          </a:solidFill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93223" y="2617550"/>
            <a:ext cx="1314829" cy="1733798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27" name="文本框 26"/>
          <p:cNvSpPr txBox="1"/>
          <p:nvPr/>
        </p:nvSpPr>
        <p:spPr>
          <a:xfrm>
            <a:off x="5321768" y="572892"/>
            <a:ext cx="6704079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(coffee, </a:t>
            </a:r>
            <a:r>
              <a:rPr kumimoji="1" lang="en-US" altLang="zh-CN" dirty="0" err="1" smtClean="0"/>
              <a:t>CompactBuffer</a:t>
            </a:r>
            <a:r>
              <a:rPr kumimoji="1" lang="en-US" altLang="zh-CN" dirty="0" smtClean="0"/>
              <a:t>(1, 1, 1, 1), </a:t>
            </a:r>
            <a:r>
              <a:rPr kumimoji="1" lang="en-US" altLang="zh-CN" dirty="0" err="1" smtClean="0"/>
              <a:t>CompactBuffer</a:t>
            </a:r>
            <a:r>
              <a:rPr kumimoji="1" lang="en-US" altLang="zh-CN" dirty="0" smtClean="0"/>
              <a:t>(2, 3))</a:t>
            </a:r>
            <a:endParaRPr kumimoji="1" lang="en-US" altLang="zh-CN" dirty="0" smtClean="0"/>
          </a:p>
        </p:txBody>
      </p:sp>
      <p:sp>
        <p:nvSpPr>
          <p:cNvPr id="28" name="文本框 27"/>
          <p:cNvSpPr txBox="1"/>
          <p:nvPr/>
        </p:nvSpPr>
        <p:spPr>
          <a:xfrm>
            <a:off x="6322041" y="2500283"/>
            <a:ext cx="5703806" cy="64633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(panda, </a:t>
            </a:r>
            <a:r>
              <a:rPr kumimoji="1" lang="en-US" altLang="zh-CN" dirty="0" err="1" smtClean="0"/>
              <a:t>CompactBuffer</a:t>
            </a:r>
            <a:r>
              <a:rPr kumimoji="1" lang="en-US" altLang="zh-CN" dirty="0" smtClean="0"/>
              <a:t>(1, 3), </a:t>
            </a:r>
            <a:r>
              <a:rPr kumimoji="1" lang="en-US" altLang="zh-CN" dirty="0" err="1" smtClean="0"/>
              <a:t>CompactBuffer</a:t>
            </a:r>
            <a:r>
              <a:rPr kumimoji="1" lang="en-US" altLang="zh-CN" dirty="0" smtClean="0"/>
              <a:t>(3))</a:t>
            </a:r>
            <a:endParaRPr kumimoji="1" lang="en-US" altLang="zh-CN" dirty="0" smtClean="0"/>
          </a:p>
          <a:p>
            <a:r>
              <a:rPr kumimoji="1" lang="en-US" altLang="zh-CN" dirty="0" smtClean="0"/>
              <a:t>(tea, </a:t>
            </a:r>
            <a:r>
              <a:rPr kumimoji="1" lang="en-US" altLang="zh-CN" dirty="0" err="1" smtClean="0"/>
              <a:t>CompactBuffer</a:t>
            </a:r>
            <a:r>
              <a:rPr kumimoji="1" lang="en-US" altLang="zh-CN" dirty="0" smtClean="0"/>
              <a:t>(4, 2), </a:t>
            </a:r>
            <a:r>
              <a:rPr kumimoji="1" lang="en-US" altLang="zh-CN" dirty="0" err="1" smtClean="0"/>
              <a:t>CompactBuffer</a:t>
            </a:r>
            <a:r>
              <a:rPr kumimoji="1" lang="en-US" altLang="zh-CN" dirty="0" smtClean="0"/>
              <a:t>(4))</a:t>
            </a:r>
            <a:endParaRPr kumimoji="1"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2641316" y="2483696"/>
            <a:ext cx="1356462" cy="646331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(coffee, 2)</a:t>
            </a:r>
            <a:endParaRPr kumimoji="1" lang="en-US" altLang="zh-CN" dirty="0" smtClean="0"/>
          </a:p>
          <a:p>
            <a:r>
              <a:rPr kumimoji="1" lang="en-US" altLang="zh-CN" dirty="0" smtClean="0"/>
              <a:t>(coffee, 3)</a:t>
            </a:r>
            <a:endParaRPr kumimoji="1" lang="en-US" altLang="zh-CN" dirty="0" smtClean="0"/>
          </a:p>
        </p:txBody>
      </p:sp>
      <p:sp>
        <p:nvSpPr>
          <p:cNvPr id="36" name="文本框 35"/>
          <p:cNvSpPr txBox="1"/>
          <p:nvPr/>
        </p:nvSpPr>
        <p:spPr>
          <a:xfrm>
            <a:off x="2639057" y="4905843"/>
            <a:ext cx="1382110" cy="646331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(tea, 4)</a:t>
            </a:r>
            <a:endParaRPr kumimoji="1" lang="zh-CN" altLang="en-US" dirty="0"/>
          </a:p>
          <a:p>
            <a:r>
              <a:rPr kumimoji="1" lang="en-US" altLang="zh-CN" dirty="0" smtClean="0"/>
              <a:t>(</a:t>
            </a:r>
            <a:r>
              <a:rPr kumimoji="1" lang="en-US" altLang="zh-CN" dirty="0"/>
              <a:t>panda, 3)</a:t>
            </a:r>
            <a:endParaRPr kumimoji="1" lang="en-US" altLang="zh-CN" dirty="0"/>
          </a:p>
        </p:txBody>
      </p:sp>
      <p:cxnSp>
        <p:nvCxnSpPr>
          <p:cNvPr id="39" name="直线箭头连接符 38"/>
          <p:cNvCxnSpPr>
            <a:stCxn id="35" idx="3"/>
            <a:endCxn id="27" idx="1"/>
          </p:cNvCxnSpPr>
          <p:nvPr/>
        </p:nvCxnSpPr>
        <p:spPr>
          <a:xfrm flipV="1">
            <a:off x="3997778" y="757558"/>
            <a:ext cx="1323990" cy="204930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36" idx="3"/>
            <a:endCxn id="28" idx="1"/>
          </p:cNvCxnSpPr>
          <p:nvPr/>
        </p:nvCxnSpPr>
        <p:spPr>
          <a:xfrm flipV="1">
            <a:off x="4021167" y="2823449"/>
            <a:ext cx="2300874" cy="240556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stCxn id="21" idx="3"/>
            <a:endCxn id="27" idx="1"/>
          </p:cNvCxnSpPr>
          <p:nvPr/>
        </p:nvCxnSpPr>
        <p:spPr>
          <a:xfrm flipV="1">
            <a:off x="4143128" y="757558"/>
            <a:ext cx="1178640" cy="906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>
            <a:stCxn id="22" idx="3"/>
            <a:endCxn id="27" idx="1"/>
          </p:cNvCxnSpPr>
          <p:nvPr/>
        </p:nvCxnSpPr>
        <p:spPr>
          <a:xfrm flipV="1">
            <a:off x="4117480" y="757558"/>
            <a:ext cx="1204288" cy="3403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24" idx="0"/>
            <a:endCxn id="27" idx="1"/>
          </p:cNvCxnSpPr>
          <p:nvPr/>
        </p:nvCxnSpPr>
        <p:spPr>
          <a:xfrm flipH="1" flipV="1">
            <a:off x="5321768" y="757558"/>
            <a:ext cx="598394" cy="3871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>
            <a:stCxn id="21" idx="3"/>
            <a:endCxn id="28" idx="1"/>
          </p:cNvCxnSpPr>
          <p:nvPr/>
        </p:nvCxnSpPr>
        <p:spPr>
          <a:xfrm>
            <a:off x="4143128" y="1664385"/>
            <a:ext cx="2178913" cy="1159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/>
          <p:cNvCxnSpPr>
            <a:stCxn id="22" idx="3"/>
            <a:endCxn id="28" idx="1"/>
          </p:cNvCxnSpPr>
          <p:nvPr/>
        </p:nvCxnSpPr>
        <p:spPr>
          <a:xfrm flipV="1">
            <a:off x="4117480" y="2823449"/>
            <a:ext cx="2204561" cy="1337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/>
          <p:cNvCxnSpPr>
            <a:stCxn id="24" idx="0"/>
            <a:endCxn id="28" idx="1"/>
          </p:cNvCxnSpPr>
          <p:nvPr/>
        </p:nvCxnSpPr>
        <p:spPr>
          <a:xfrm flipV="1">
            <a:off x="5920162" y="2823449"/>
            <a:ext cx="401879" cy="180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7805303" y="4628844"/>
            <a:ext cx="79075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RDD1</a:t>
            </a:r>
            <a:endParaRPr kumimoji="1" lang="zh-CN" altLang="en-US" dirty="0"/>
          </a:p>
        </p:txBody>
      </p:sp>
      <p:sp>
        <p:nvSpPr>
          <p:cNvPr id="77" name="文本框 76"/>
          <p:cNvSpPr txBox="1"/>
          <p:nvPr/>
        </p:nvSpPr>
        <p:spPr>
          <a:xfrm>
            <a:off x="8892640" y="4628844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no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partitioner</a:t>
            </a:r>
            <a:endParaRPr kumimoji="1" lang="zh-CN" altLang="en-US" dirty="0"/>
          </a:p>
        </p:txBody>
      </p:sp>
      <p:sp>
        <p:nvSpPr>
          <p:cNvPr id="78" name="文本框 77"/>
          <p:cNvSpPr txBox="1"/>
          <p:nvPr/>
        </p:nvSpPr>
        <p:spPr>
          <a:xfrm>
            <a:off x="7800643" y="5183339"/>
            <a:ext cx="795411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RDD2</a:t>
            </a:r>
            <a:endParaRPr kumimoji="1" lang="en-US" altLang="zh-CN" dirty="0" smtClean="0"/>
          </a:p>
        </p:txBody>
      </p:sp>
      <p:sp>
        <p:nvSpPr>
          <p:cNvPr id="79" name="文本框 78"/>
          <p:cNvSpPr txBox="1"/>
          <p:nvPr/>
        </p:nvSpPr>
        <p:spPr>
          <a:xfrm>
            <a:off x="8892640" y="5183339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HashPartitioner</a:t>
            </a:r>
            <a:r>
              <a:rPr kumimoji="1" lang="en-US" altLang="zh-CN" dirty="0" smtClean="0"/>
              <a:t>(2)</a:t>
            </a:r>
            <a:endParaRPr kumimoji="1" lang="zh-CN" altLang="en-US" dirty="0"/>
          </a:p>
        </p:txBody>
      </p:sp>
      <p:sp>
        <p:nvSpPr>
          <p:cNvPr id="80" name="文本框 79"/>
          <p:cNvSpPr txBox="1"/>
          <p:nvPr/>
        </p:nvSpPr>
        <p:spPr>
          <a:xfrm>
            <a:off x="7800643" y="5765589"/>
            <a:ext cx="795411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RDD3</a:t>
            </a:r>
            <a:endParaRPr kumimoji="1" lang="en-US" altLang="zh-CN" dirty="0" smtClean="0"/>
          </a:p>
        </p:txBody>
      </p:sp>
      <p:sp>
        <p:nvSpPr>
          <p:cNvPr id="81" name="文本框 80"/>
          <p:cNvSpPr txBox="1"/>
          <p:nvPr/>
        </p:nvSpPr>
        <p:spPr>
          <a:xfrm>
            <a:off x="8892640" y="5737834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HashPartitioner</a:t>
            </a:r>
            <a:r>
              <a:rPr kumimoji="1" lang="en-US" altLang="zh-CN" dirty="0" smtClean="0"/>
              <a:t>(2)</a:t>
            </a:r>
            <a:endParaRPr kumimoji="1"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7800643" y="6320084"/>
            <a:ext cx="3491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RDD3 = RDD1.cogroup(RDD2)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4" grpId="0" animBg="1"/>
      <p:bldP spid="27" grpId="0" animBg="1"/>
      <p:bldP spid="28" grpId="0" animBg="1"/>
      <p:bldP spid="35" grpId="0" animBg="1"/>
      <p:bldP spid="36" grpId="0" animBg="1"/>
      <p:bldP spid="76" grpId="0" animBg="1"/>
      <p:bldP spid="77" grpId="0"/>
      <p:bldP spid="78" grpId="0" animBg="1"/>
      <p:bldP spid="79" grpId="0"/>
      <p:bldP spid="80" grpId="0" animBg="1"/>
      <p:bldP spid="81" grpId="0"/>
      <p:bldP spid="8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8768" y="154379"/>
            <a:ext cx="4633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Key-value RDD</a:t>
            </a:r>
            <a:r>
              <a:rPr kumimoji="1" lang="zh-CN" altLang="en-US" sz="2400" dirty="0" smtClean="0"/>
              <a:t>操作</a:t>
            </a:r>
            <a:r>
              <a:rPr kumimoji="1" lang="en-US" altLang="zh-CN" sz="2400" dirty="0" smtClean="0"/>
              <a:t> </a:t>
            </a:r>
            <a:r>
              <a:rPr kumimoji="1" lang="en-US" altLang="zh-CN" sz="2400" dirty="0" smtClean="0"/>
              <a:t>–</a:t>
            </a:r>
            <a:r>
              <a:rPr kumimoji="1" lang="en-US" altLang="zh-CN" sz="2400" dirty="0" smtClean="0"/>
              <a:t> </a:t>
            </a:r>
            <a:r>
              <a:rPr kumimoji="1" lang="en-US" altLang="zh-CN" sz="2400" dirty="0" err="1" smtClean="0"/>
              <a:t>cogroup</a:t>
            </a:r>
            <a:endParaRPr kumimoji="1" lang="zh-CN" altLang="en-US" sz="2400" dirty="0"/>
          </a:p>
        </p:txBody>
      </p:sp>
      <p:sp>
        <p:nvSpPr>
          <p:cNvPr id="30" name="文本框 29"/>
          <p:cNvSpPr txBox="1"/>
          <p:nvPr/>
        </p:nvSpPr>
        <p:spPr>
          <a:xfrm>
            <a:off x="1309253" y="1904202"/>
            <a:ext cx="1382110" cy="120032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(panda, 1</a:t>
            </a:r>
            <a:r>
              <a:rPr kumimoji="1" lang="en-US" altLang="zh-CN" dirty="0" smtClean="0"/>
              <a:t>)</a:t>
            </a:r>
            <a:endParaRPr kumimoji="1" lang="en-US" altLang="zh-CN" dirty="0" smtClean="0"/>
          </a:p>
          <a:p>
            <a:r>
              <a:rPr kumimoji="1" lang="en-US" altLang="zh-CN" dirty="0"/>
              <a:t>(tea, 4)</a:t>
            </a:r>
            <a:endParaRPr kumimoji="1" lang="zh-CN" altLang="en-US" dirty="0"/>
          </a:p>
          <a:p>
            <a:r>
              <a:rPr kumimoji="1" lang="en-US" altLang="zh-CN" dirty="0"/>
              <a:t>(panda, 3)</a:t>
            </a:r>
            <a:endParaRPr kumimoji="1" lang="en-US" altLang="zh-CN" dirty="0"/>
          </a:p>
          <a:p>
            <a:r>
              <a:rPr kumimoji="1" lang="en-US" altLang="zh-CN" dirty="0"/>
              <a:t>(tea, 2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1300688" y="3632320"/>
            <a:ext cx="1382110" cy="646331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(tea, 4)</a:t>
            </a:r>
            <a:endParaRPr kumimoji="1" lang="zh-CN" altLang="en-US" dirty="0"/>
          </a:p>
          <a:p>
            <a:r>
              <a:rPr kumimoji="1" lang="en-US" altLang="zh-CN" dirty="0"/>
              <a:t>(panda, 3)</a:t>
            </a:r>
            <a:endParaRPr kumimoji="1" lang="en-US" altLang="zh-CN" dirty="0"/>
          </a:p>
        </p:txBody>
      </p:sp>
      <p:sp>
        <p:nvSpPr>
          <p:cNvPr id="32" name="文本框 31"/>
          <p:cNvSpPr txBox="1"/>
          <p:nvPr/>
        </p:nvSpPr>
        <p:spPr>
          <a:xfrm>
            <a:off x="3249692" y="1904203"/>
            <a:ext cx="1744388" cy="120032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(panda, </a:t>
            </a:r>
            <a:r>
              <a:rPr kumimoji="1" lang="en-US" altLang="zh-CN" dirty="0" smtClean="0"/>
              <a:t>(1,1))</a:t>
            </a:r>
            <a:endParaRPr kumimoji="1" lang="en-US" altLang="zh-CN" dirty="0" smtClean="0"/>
          </a:p>
          <a:p>
            <a:r>
              <a:rPr kumimoji="1" lang="en-US" altLang="zh-CN" dirty="0"/>
              <a:t>(tea, </a:t>
            </a:r>
            <a:r>
              <a:rPr kumimoji="1" lang="en-US" altLang="zh-CN" dirty="0" smtClean="0"/>
              <a:t>(4,1))</a:t>
            </a:r>
            <a:endParaRPr kumimoji="1" lang="en-US" altLang="zh-CN" dirty="0" smtClean="0"/>
          </a:p>
          <a:p>
            <a:r>
              <a:rPr kumimoji="1" lang="en-US" altLang="zh-CN" dirty="0" smtClean="0"/>
              <a:t>(</a:t>
            </a:r>
            <a:r>
              <a:rPr kumimoji="1" lang="en-US" altLang="zh-CN" dirty="0"/>
              <a:t>panda</a:t>
            </a:r>
            <a:r>
              <a:rPr kumimoji="1" lang="en-US" altLang="zh-CN" dirty="0" smtClean="0"/>
              <a:t>, (3,1))</a:t>
            </a:r>
            <a:endParaRPr kumimoji="1" lang="en-US" altLang="zh-CN" dirty="0"/>
          </a:p>
          <a:p>
            <a:r>
              <a:rPr kumimoji="1" lang="en-US" altLang="zh-CN" dirty="0" smtClean="0"/>
              <a:t>(</a:t>
            </a:r>
            <a:r>
              <a:rPr kumimoji="1" lang="en-US" altLang="zh-CN" dirty="0"/>
              <a:t>tea</a:t>
            </a:r>
            <a:r>
              <a:rPr kumimoji="1" lang="en-US" altLang="zh-CN" dirty="0" smtClean="0"/>
              <a:t>, (2,1))</a:t>
            </a:r>
            <a:endParaRPr kumimoji="1" lang="en-US" altLang="zh-CN" dirty="0"/>
          </a:p>
        </p:txBody>
      </p:sp>
      <p:sp>
        <p:nvSpPr>
          <p:cNvPr id="33" name="文本框 32"/>
          <p:cNvSpPr txBox="1"/>
          <p:nvPr/>
        </p:nvSpPr>
        <p:spPr>
          <a:xfrm>
            <a:off x="3249692" y="3632318"/>
            <a:ext cx="1718741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(tea, </a:t>
            </a:r>
            <a:r>
              <a:rPr kumimoji="1" lang="en-US" altLang="zh-CN" dirty="0" smtClean="0"/>
              <a:t>(4,2))</a:t>
            </a:r>
            <a:endParaRPr kumimoji="1" lang="en-US" altLang="zh-CN" dirty="0" smtClean="0"/>
          </a:p>
          <a:p>
            <a:r>
              <a:rPr kumimoji="1" lang="en-US" altLang="zh-CN" dirty="0"/>
              <a:t>(panda, </a:t>
            </a:r>
            <a:r>
              <a:rPr kumimoji="1" lang="en-US" altLang="zh-CN" dirty="0" smtClean="0"/>
              <a:t>(3,2))</a:t>
            </a:r>
            <a:endParaRPr kumimoji="1" lang="en-US" altLang="zh-CN" dirty="0" smtClean="0"/>
          </a:p>
        </p:txBody>
      </p:sp>
      <p:sp>
        <p:nvSpPr>
          <p:cNvPr id="37" name="文本框 36"/>
          <p:cNvSpPr txBox="1"/>
          <p:nvPr/>
        </p:nvSpPr>
        <p:spPr>
          <a:xfrm>
            <a:off x="5432072" y="2181200"/>
            <a:ext cx="5061001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(panda, </a:t>
            </a:r>
            <a:r>
              <a:rPr lang="en-US" altLang="zh-CN" dirty="0" smtClean="0"/>
              <a:t>combiner(1)=</a:t>
            </a:r>
            <a:r>
              <a:rPr kumimoji="1" lang="en-US" altLang="zh-CN" dirty="0" err="1" smtClean="0"/>
              <a:t>CompactBuffer</a:t>
            </a:r>
            <a:r>
              <a:rPr lang="en-US" altLang="zh-CN" dirty="0" smtClean="0"/>
              <a:t>(1,3)</a:t>
            </a:r>
            <a:r>
              <a:rPr kumimoji="1" lang="en-US" altLang="zh-CN" dirty="0" smtClean="0"/>
              <a:t>)</a:t>
            </a:r>
            <a:endParaRPr kumimoji="1" lang="en-US" altLang="zh-CN" dirty="0" smtClean="0"/>
          </a:p>
          <a:p>
            <a:r>
              <a:rPr kumimoji="1" lang="en-US" altLang="zh-CN" dirty="0" smtClean="0"/>
              <a:t>(tea, </a:t>
            </a:r>
            <a:r>
              <a:rPr lang="en-US" altLang="zh-CN" dirty="0"/>
              <a:t>combiner(1</a:t>
            </a:r>
            <a:r>
              <a:rPr lang="en-US" altLang="zh-CN" dirty="0" smtClean="0"/>
              <a:t>)=</a:t>
            </a:r>
            <a:r>
              <a:rPr kumimoji="1" lang="en-US" altLang="zh-CN" dirty="0" err="1" smtClean="0"/>
              <a:t>CompactBuffer</a:t>
            </a:r>
            <a:r>
              <a:rPr lang="en-US" altLang="zh-CN" dirty="0" smtClean="0"/>
              <a:t>(4,2)</a:t>
            </a:r>
            <a:r>
              <a:rPr kumimoji="1" lang="en-US" altLang="zh-CN" dirty="0" smtClean="0"/>
              <a:t>)</a:t>
            </a:r>
            <a:endParaRPr kumimoji="1" lang="en-US" altLang="zh-CN" dirty="0"/>
          </a:p>
        </p:txBody>
      </p:sp>
      <p:sp>
        <p:nvSpPr>
          <p:cNvPr id="41" name="文本框 40"/>
          <p:cNvSpPr txBox="1"/>
          <p:nvPr/>
        </p:nvSpPr>
        <p:spPr>
          <a:xfrm>
            <a:off x="5432073" y="3632319"/>
            <a:ext cx="5007088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(panda, </a:t>
            </a:r>
            <a:r>
              <a:rPr lang="en-US" altLang="zh-CN" dirty="0" smtClean="0"/>
              <a:t>combiner(2)=</a:t>
            </a:r>
            <a:r>
              <a:rPr kumimoji="1" lang="en-US" altLang="zh-CN" dirty="0" err="1" smtClean="0"/>
              <a:t>CompactBuffer</a:t>
            </a:r>
            <a:r>
              <a:rPr lang="en-US" altLang="zh-CN" dirty="0" smtClean="0"/>
              <a:t>(4)</a:t>
            </a:r>
            <a:r>
              <a:rPr kumimoji="1" lang="en-US" altLang="zh-CN" dirty="0" smtClean="0"/>
              <a:t>)</a:t>
            </a:r>
            <a:endParaRPr kumimoji="1" lang="en-US" altLang="zh-CN" dirty="0"/>
          </a:p>
          <a:p>
            <a:r>
              <a:rPr kumimoji="1" lang="en-US" altLang="zh-CN" dirty="0"/>
              <a:t>(tea, </a:t>
            </a:r>
            <a:r>
              <a:rPr lang="en-US" altLang="zh-CN" dirty="0" smtClean="0"/>
              <a:t>combiner(2)=</a:t>
            </a:r>
            <a:r>
              <a:rPr kumimoji="1" lang="en-US" altLang="zh-CN" dirty="0" err="1" smtClean="0"/>
              <a:t>CompactBuffer</a:t>
            </a:r>
            <a:r>
              <a:rPr lang="en-US" altLang="zh-CN" dirty="0" smtClean="0"/>
              <a:t>(3)</a:t>
            </a:r>
            <a:r>
              <a:rPr kumimoji="1" lang="en-US" altLang="zh-CN" dirty="0" smtClean="0"/>
              <a:t>)</a:t>
            </a:r>
            <a:endParaRPr kumimoji="1" lang="en-US" altLang="zh-CN" dirty="0"/>
          </a:p>
        </p:txBody>
      </p:sp>
      <p:sp>
        <p:nvSpPr>
          <p:cNvPr id="42" name="文本框 41"/>
          <p:cNvSpPr txBox="1"/>
          <p:nvPr/>
        </p:nvSpPr>
        <p:spPr>
          <a:xfrm>
            <a:off x="2095500" y="5505220"/>
            <a:ext cx="6229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(panda, (</a:t>
            </a:r>
            <a:r>
              <a:rPr kumimoji="1" lang="en-US" altLang="zh-CN" dirty="0" err="1" smtClean="0"/>
              <a:t>CompactBuffer</a:t>
            </a:r>
            <a:r>
              <a:rPr lang="en-US" altLang="zh-CN" dirty="0" smtClean="0"/>
              <a:t>(1,3), </a:t>
            </a:r>
            <a:r>
              <a:rPr kumimoji="1" lang="en-US" altLang="zh-CN" dirty="0" err="1" smtClean="0"/>
              <a:t>CompactBuffer</a:t>
            </a:r>
            <a:r>
              <a:rPr kumimoji="1" lang="en-US" altLang="zh-CN" dirty="0" smtClean="0"/>
              <a:t>(4)))</a:t>
            </a:r>
            <a:endParaRPr kumimoji="1" lang="en-US" altLang="zh-CN" dirty="0" smtClean="0"/>
          </a:p>
          <a:p>
            <a:r>
              <a:rPr kumimoji="1" lang="en-US" altLang="zh-CN" dirty="0" smtClean="0"/>
              <a:t>(tea, (</a:t>
            </a:r>
            <a:r>
              <a:rPr kumimoji="1" lang="en-US" altLang="zh-CN" dirty="0" err="1" smtClean="0"/>
              <a:t>CompactBuffer</a:t>
            </a:r>
            <a:r>
              <a:rPr lang="en-US" altLang="zh-CN" dirty="0" smtClean="0"/>
              <a:t>(4,2), </a:t>
            </a:r>
            <a:r>
              <a:rPr kumimoji="1" lang="en-US" altLang="zh-CN" dirty="0" err="1" smtClean="0"/>
              <a:t>CompactBuffer</a:t>
            </a:r>
            <a:r>
              <a:rPr kumimoji="1" lang="en-US" altLang="zh-CN" dirty="0" smtClean="0"/>
              <a:t>(3)))</a:t>
            </a:r>
            <a:endParaRPr kumimoji="1" lang="en-US" altLang="zh-CN" dirty="0"/>
          </a:p>
        </p:txBody>
      </p:sp>
      <p:cxnSp>
        <p:nvCxnSpPr>
          <p:cNvPr id="5" name="直线箭头连接符 4"/>
          <p:cNvCxnSpPr>
            <a:stCxn id="30" idx="3"/>
            <a:endCxn id="32" idx="1"/>
          </p:cNvCxnSpPr>
          <p:nvPr/>
        </p:nvCxnSpPr>
        <p:spPr>
          <a:xfrm>
            <a:off x="2691363" y="2504367"/>
            <a:ext cx="5583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>
            <a:stCxn id="31" idx="3"/>
            <a:endCxn id="33" idx="1"/>
          </p:cNvCxnSpPr>
          <p:nvPr/>
        </p:nvCxnSpPr>
        <p:spPr>
          <a:xfrm flipV="1">
            <a:off x="2682798" y="3955484"/>
            <a:ext cx="56689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>
            <a:stCxn id="33" idx="3"/>
            <a:endCxn id="41" idx="1"/>
          </p:cNvCxnSpPr>
          <p:nvPr/>
        </p:nvCxnSpPr>
        <p:spPr>
          <a:xfrm>
            <a:off x="4968433" y="3955484"/>
            <a:ext cx="4636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/>
          <p:cNvCxnSpPr>
            <a:stCxn id="32" idx="3"/>
            <a:endCxn id="37" idx="1"/>
          </p:cNvCxnSpPr>
          <p:nvPr/>
        </p:nvCxnSpPr>
        <p:spPr>
          <a:xfrm flipV="1">
            <a:off x="4994080" y="2504366"/>
            <a:ext cx="43799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右大括号 14"/>
          <p:cNvSpPr/>
          <p:nvPr/>
        </p:nvSpPr>
        <p:spPr>
          <a:xfrm>
            <a:off x="10744321" y="2504364"/>
            <a:ext cx="373488" cy="14511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8" name="肘形连接符 17"/>
          <p:cNvCxnSpPr>
            <a:endCxn id="42" idx="3"/>
          </p:cNvCxnSpPr>
          <p:nvPr/>
        </p:nvCxnSpPr>
        <p:spPr>
          <a:xfrm rot="10800000" flipV="1">
            <a:off x="8324849" y="3229922"/>
            <a:ext cx="2792960" cy="2598463"/>
          </a:xfrm>
          <a:prstGeom prst="bentConnector3">
            <a:avLst>
              <a:gd name="adj1" fmla="val -229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7" grpId="0" animBg="1"/>
      <p:bldP spid="41" grpId="0" animBg="1"/>
      <p:bldP spid="42" grpId="0"/>
      <p:bldP spid="1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8768" y="154379"/>
            <a:ext cx="3845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Key-value RDD</a:t>
            </a:r>
            <a:r>
              <a:rPr kumimoji="1" lang="zh-CN" altLang="en-US" sz="2400" dirty="0" smtClean="0"/>
              <a:t>操作</a:t>
            </a:r>
            <a:r>
              <a:rPr kumimoji="1" lang="en-US" altLang="zh-CN" sz="2400" dirty="0" smtClean="0"/>
              <a:t> </a:t>
            </a:r>
            <a:r>
              <a:rPr kumimoji="1" lang="en-US" altLang="zh-CN" sz="2400" dirty="0" smtClean="0"/>
              <a:t>–</a:t>
            </a:r>
            <a:r>
              <a:rPr kumimoji="1" lang="en-US" altLang="zh-CN" sz="2400" dirty="0" smtClean="0"/>
              <a:t> join</a:t>
            </a:r>
            <a:endParaRPr kumimoji="1"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198" y="1628702"/>
            <a:ext cx="11516497" cy="119549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2824198"/>
            <a:ext cx="9613900" cy="850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3675098"/>
            <a:ext cx="11516497" cy="310656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7" y="632671"/>
            <a:ext cx="11516498" cy="10244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5351" y="154379"/>
            <a:ext cx="5440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Key-value RDD</a:t>
            </a:r>
            <a:r>
              <a:rPr kumimoji="1" lang="zh-CN" altLang="en-US" sz="2400" dirty="0"/>
              <a:t>操作</a:t>
            </a:r>
            <a:r>
              <a:rPr kumimoji="1" lang="en-US" altLang="zh-CN" sz="2400" dirty="0"/>
              <a:t> </a:t>
            </a:r>
            <a:r>
              <a:rPr kumimoji="1" lang="en-US" altLang="zh-CN" sz="2400" dirty="0" smtClean="0"/>
              <a:t>–</a:t>
            </a:r>
            <a:r>
              <a:rPr kumimoji="1" lang="en-US" altLang="zh-CN" sz="2400" dirty="0" err="1" smtClean="0"/>
              <a:t>subtractByKey</a:t>
            </a:r>
            <a:endParaRPr kumimoji="1" lang="zh-CN" altLang="en-US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3697" y="1726924"/>
            <a:ext cx="1314829" cy="1733798"/>
          </a:xfrm>
          <a:prstGeom prst="rect">
            <a:avLst/>
          </a:prstGeom>
          <a:solidFill>
            <a:srgbClr val="FFC000"/>
          </a:solidFill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9567" y="3704703"/>
            <a:ext cx="1314829" cy="1733798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11" name="文本框 10"/>
          <p:cNvSpPr txBox="1"/>
          <p:nvPr/>
        </p:nvSpPr>
        <p:spPr>
          <a:xfrm>
            <a:off x="1950172" y="1358789"/>
            <a:ext cx="1382110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(coffee, 1)</a:t>
            </a:r>
            <a:endParaRPr kumimoji="1" lang="en-US" altLang="zh-CN" dirty="0" smtClean="0"/>
          </a:p>
          <a:p>
            <a:r>
              <a:rPr kumimoji="1" lang="en-US" altLang="zh-CN" dirty="0" smtClean="0"/>
              <a:t>(coffee, 1)</a:t>
            </a:r>
            <a:endParaRPr kumimoji="1" lang="en-US" altLang="zh-CN" dirty="0" smtClean="0"/>
          </a:p>
          <a:p>
            <a:r>
              <a:rPr kumimoji="1" lang="en-US" altLang="zh-CN" dirty="0" smtClean="0"/>
              <a:t>(panda, 1)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876042" y="3596076"/>
            <a:ext cx="1356462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(coffee, 1)</a:t>
            </a:r>
            <a:endParaRPr kumimoji="1" lang="en-US" altLang="zh-CN" dirty="0" smtClean="0"/>
          </a:p>
          <a:p>
            <a:r>
              <a:rPr kumimoji="1" lang="en-US" altLang="zh-CN" dirty="0" smtClean="0"/>
              <a:t>(tea, 4)</a:t>
            </a:r>
            <a:endParaRPr kumimoji="1" lang="en-US" altLang="zh-CN" dirty="0" smtClean="0"/>
          </a:p>
          <a:p>
            <a:r>
              <a:rPr kumimoji="1" lang="en-US" altLang="zh-CN" dirty="0" smtClean="0"/>
              <a:t>(juice, 3)</a:t>
            </a:r>
            <a:endParaRPr kumimoji="1"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62052" y="5049980"/>
            <a:ext cx="1314829" cy="1733798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14" name="文本框 13"/>
          <p:cNvSpPr txBox="1"/>
          <p:nvPr/>
        </p:nvSpPr>
        <p:spPr>
          <a:xfrm>
            <a:off x="3956029" y="4865314"/>
            <a:ext cx="1382110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(coffee, 1)</a:t>
            </a:r>
            <a:endParaRPr kumimoji="1" lang="en-US" altLang="zh-CN" dirty="0" smtClean="0"/>
          </a:p>
          <a:p>
            <a:r>
              <a:rPr kumimoji="1" lang="en-US" altLang="zh-CN" dirty="0" smtClean="0"/>
              <a:t>(panda, 3)</a:t>
            </a:r>
            <a:endParaRPr kumimoji="1" lang="en-US" altLang="zh-CN" dirty="0" smtClean="0"/>
          </a:p>
          <a:p>
            <a:r>
              <a:rPr kumimoji="1" lang="en-US" altLang="zh-CN" dirty="0" smtClean="0"/>
              <a:t>(tea, 2)</a:t>
            </a:r>
            <a:endParaRPr kumimoji="1"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03876" y="947429"/>
            <a:ext cx="1314829" cy="1733798"/>
          </a:xfrm>
          <a:prstGeom prst="rect">
            <a:avLst/>
          </a:prstGeom>
          <a:solidFill>
            <a:srgbClr val="FFC000"/>
          </a:solidFill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2377" y="2773619"/>
            <a:ext cx="1314829" cy="1733798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19" name="文本框 18"/>
          <p:cNvSpPr txBox="1"/>
          <p:nvPr/>
        </p:nvSpPr>
        <p:spPr>
          <a:xfrm>
            <a:off x="1830470" y="2639765"/>
            <a:ext cx="1356462" cy="646331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(coffee, 2)</a:t>
            </a:r>
            <a:endParaRPr kumimoji="1" lang="en-US" altLang="zh-CN" dirty="0" smtClean="0"/>
          </a:p>
          <a:p>
            <a:r>
              <a:rPr kumimoji="1" lang="en-US" altLang="zh-CN" dirty="0" smtClean="0"/>
              <a:t>(coffee, 3)</a:t>
            </a:r>
            <a:endParaRPr kumimoji="1" lang="en-US" altLang="zh-CN" dirty="0" smtClean="0"/>
          </a:p>
        </p:txBody>
      </p:sp>
      <p:sp>
        <p:nvSpPr>
          <p:cNvPr id="20" name="文本框 19"/>
          <p:cNvSpPr txBox="1"/>
          <p:nvPr/>
        </p:nvSpPr>
        <p:spPr>
          <a:xfrm>
            <a:off x="1754081" y="4663935"/>
            <a:ext cx="1382110" cy="646331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(tea, 4)</a:t>
            </a:r>
            <a:endParaRPr kumimoji="1" lang="zh-CN" altLang="en-US" dirty="0"/>
          </a:p>
          <a:p>
            <a:r>
              <a:rPr kumimoji="1" lang="en-US" altLang="zh-CN" dirty="0" smtClean="0"/>
              <a:t>(</a:t>
            </a:r>
            <a:r>
              <a:rPr kumimoji="1" lang="en-US" altLang="zh-CN" dirty="0"/>
              <a:t>panda, 3)</a:t>
            </a:r>
            <a:endParaRPr kumimoji="1" lang="en-US" altLang="zh-CN" dirty="0"/>
          </a:p>
        </p:txBody>
      </p:sp>
      <p:cxnSp>
        <p:nvCxnSpPr>
          <p:cNvPr id="21" name="直线箭头连接符 20"/>
          <p:cNvCxnSpPr>
            <a:stCxn id="19" idx="3"/>
            <a:endCxn id="37" idx="1"/>
          </p:cNvCxnSpPr>
          <p:nvPr/>
        </p:nvCxnSpPr>
        <p:spPr>
          <a:xfrm flipV="1">
            <a:off x="3186932" y="2137494"/>
            <a:ext cx="2715529" cy="82543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stCxn id="20" idx="3"/>
            <a:endCxn id="71" idx="1"/>
          </p:cNvCxnSpPr>
          <p:nvPr/>
        </p:nvCxnSpPr>
        <p:spPr>
          <a:xfrm flipV="1">
            <a:off x="3136191" y="4280945"/>
            <a:ext cx="2740622" cy="70615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11" idx="3"/>
            <a:endCxn id="36" idx="1"/>
          </p:cNvCxnSpPr>
          <p:nvPr/>
        </p:nvCxnSpPr>
        <p:spPr>
          <a:xfrm flipV="1">
            <a:off x="3332282" y="990581"/>
            <a:ext cx="2572095" cy="829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>
            <a:stCxn id="12" idx="3"/>
            <a:endCxn id="36" idx="1"/>
          </p:cNvCxnSpPr>
          <p:nvPr/>
        </p:nvCxnSpPr>
        <p:spPr>
          <a:xfrm flipV="1">
            <a:off x="3232504" y="990581"/>
            <a:ext cx="2671873" cy="3067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14" idx="0"/>
            <a:endCxn id="36" idx="1"/>
          </p:cNvCxnSpPr>
          <p:nvPr/>
        </p:nvCxnSpPr>
        <p:spPr>
          <a:xfrm flipV="1">
            <a:off x="4647084" y="990581"/>
            <a:ext cx="1257293" cy="3874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7003876" y="4846644"/>
            <a:ext cx="79075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RDD1</a:t>
            </a:r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8051587" y="4863197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no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partitioner</a:t>
            </a:r>
            <a:endParaRPr kumimoji="1"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6989797" y="5339408"/>
            <a:ext cx="795411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RDD2</a:t>
            </a:r>
            <a:endParaRPr kumimoji="1" lang="en-US" altLang="zh-CN" dirty="0" smtClean="0"/>
          </a:p>
        </p:txBody>
      </p:sp>
      <p:sp>
        <p:nvSpPr>
          <p:cNvPr id="32" name="文本框 31"/>
          <p:cNvSpPr txBox="1"/>
          <p:nvPr/>
        </p:nvSpPr>
        <p:spPr>
          <a:xfrm>
            <a:off x="8081794" y="5339408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HashPartitioner</a:t>
            </a:r>
            <a:r>
              <a:rPr kumimoji="1" lang="en-US" altLang="zh-CN" dirty="0" smtClean="0"/>
              <a:t>(2)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6989797" y="5921658"/>
            <a:ext cx="795411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RDD3</a:t>
            </a:r>
            <a:endParaRPr kumimoji="1" lang="en-US" altLang="zh-CN" dirty="0" smtClean="0"/>
          </a:p>
        </p:txBody>
      </p:sp>
      <p:sp>
        <p:nvSpPr>
          <p:cNvPr id="34" name="文本框 33"/>
          <p:cNvSpPr txBox="1"/>
          <p:nvPr/>
        </p:nvSpPr>
        <p:spPr>
          <a:xfrm>
            <a:off x="8081794" y="5893903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HashPartitioner</a:t>
            </a:r>
            <a:r>
              <a:rPr kumimoji="1" lang="en-US" altLang="zh-CN" dirty="0" smtClean="0"/>
              <a:t>(2)</a:t>
            </a:r>
            <a:endParaRPr kumimoji="1"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6953576" y="6398027"/>
            <a:ext cx="4719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RDD3 = RDD1.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subtractByKey</a:t>
            </a:r>
            <a:r>
              <a:rPr kumimoji="1" lang="en-US" altLang="zh-CN" dirty="0" smtClean="0"/>
              <a:t>(RDD2)</a:t>
            </a:r>
            <a:endParaRPr kumimoji="1"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5904377" y="251917"/>
            <a:ext cx="1356462" cy="1477328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(coffee, 1)</a:t>
            </a:r>
            <a:endParaRPr kumimoji="1" lang="en-US" altLang="zh-CN" dirty="0" smtClean="0"/>
          </a:p>
          <a:p>
            <a:r>
              <a:rPr kumimoji="1" lang="en-US" altLang="zh-CN" dirty="0" smtClean="0"/>
              <a:t>(coffee, 1)</a:t>
            </a:r>
            <a:endParaRPr kumimoji="1" lang="en-US" altLang="zh-CN" dirty="0" smtClean="0"/>
          </a:p>
          <a:p>
            <a:r>
              <a:rPr kumimoji="1" lang="en-US" altLang="zh-CN" dirty="0"/>
              <a:t>(coffee, 1</a:t>
            </a:r>
            <a:r>
              <a:rPr kumimoji="1" lang="en-US" altLang="zh-CN" dirty="0" smtClean="0"/>
              <a:t>)</a:t>
            </a:r>
            <a:endParaRPr kumimoji="1" lang="en-US" altLang="zh-CN" dirty="0" smtClean="0"/>
          </a:p>
          <a:p>
            <a:r>
              <a:rPr kumimoji="1" lang="en-US" altLang="zh-CN" dirty="0"/>
              <a:t>(coffee, 1</a:t>
            </a:r>
            <a:r>
              <a:rPr kumimoji="1" lang="en-US" altLang="zh-CN" dirty="0" smtClean="0"/>
              <a:t>)</a:t>
            </a:r>
            <a:endParaRPr kumimoji="1" lang="en-US" altLang="zh-CN" dirty="0" smtClean="0"/>
          </a:p>
          <a:p>
            <a:r>
              <a:rPr kumimoji="1" lang="en-US" altLang="zh-CN" dirty="0"/>
              <a:t>(juice, 3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5902461" y="1814328"/>
            <a:ext cx="1356462" cy="64633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(coffee, 2)</a:t>
            </a:r>
            <a:endParaRPr kumimoji="1" lang="en-US" altLang="zh-CN" dirty="0" smtClean="0"/>
          </a:p>
          <a:p>
            <a:r>
              <a:rPr kumimoji="1" lang="en-US" altLang="zh-CN" dirty="0" smtClean="0"/>
              <a:t>(coffee, 3)</a:t>
            </a:r>
            <a:endParaRPr kumimoji="1" lang="en-US" altLang="zh-CN" dirty="0" smtClean="0"/>
          </a:p>
        </p:txBody>
      </p:sp>
      <p:sp>
        <p:nvSpPr>
          <p:cNvPr id="38" name="文本框 37"/>
          <p:cNvSpPr txBox="1"/>
          <p:nvPr/>
        </p:nvSpPr>
        <p:spPr>
          <a:xfrm>
            <a:off x="7689842" y="251917"/>
            <a:ext cx="3837910" cy="64633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(coffee, </a:t>
            </a:r>
            <a:r>
              <a:rPr kumimoji="1" lang="en-US" altLang="zh-CN" dirty="0" err="1" smtClean="0"/>
              <a:t>CompactBuffer</a:t>
            </a:r>
            <a:r>
              <a:rPr kumimoji="1" lang="en-US" altLang="zh-CN" dirty="0" smtClean="0"/>
              <a:t>(1,1,1,1))</a:t>
            </a:r>
            <a:endParaRPr kumimoji="1" lang="en-US" altLang="zh-CN" dirty="0" smtClean="0"/>
          </a:p>
          <a:p>
            <a:r>
              <a:rPr kumimoji="1" lang="en-US" altLang="zh-CN" dirty="0" smtClean="0"/>
              <a:t>(</a:t>
            </a:r>
            <a:r>
              <a:rPr kumimoji="1" lang="en-US" altLang="zh-CN" dirty="0"/>
              <a:t>juice, </a:t>
            </a:r>
            <a:r>
              <a:rPr kumimoji="1" lang="en-US" altLang="zh-CN" dirty="0" err="1" smtClean="0"/>
              <a:t>CompactBuffer</a:t>
            </a:r>
            <a:r>
              <a:rPr kumimoji="1" lang="en-US" altLang="zh-CN" dirty="0" smtClean="0"/>
              <a:t>(3))</a:t>
            </a:r>
            <a:endParaRPr kumimoji="1" lang="zh-CN" altLang="en-US" dirty="0"/>
          </a:p>
        </p:txBody>
      </p:sp>
      <p:cxnSp>
        <p:nvCxnSpPr>
          <p:cNvPr id="39" name="直线箭头连接符 38"/>
          <p:cNvCxnSpPr>
            <a:endCxn id="38" idx="1"/>
          </p:cNvCxnSpPr>
          <p:nvPr/>
        </p:nvCxnSpPr>
        <p:spPr>
          <a:xfrm flipV="1">
            <a:off x="7258923" y="575083"/>
            <a:ext cx="430919" cy="415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8084178" y="1286519"/>
            <a:ext cx="3049233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</a:t>
            </a:r>
            <a:r>
              <a:rPr kumimoji="1" lang="en-US" altLang="zh-CN" dirty="0"/>
              <a:t>juice, </a:t>
            </a:r>
            <a:r>
              <a:rPr kumimoji="1" lang="en-US" altLang="zh-CN" dirty="0" err="1" smtClean="0"/>
              <a:t>CompactBuffer</a:t>
            </a:r>
            <a:r>
              <a:rPr kumimoji="1" lang="en-US" altLang="zh-CN" dirty="0" smtClean="0"/>
              <a:t>(3))</a:t>
            </a:r>
            <a:endParaRPr kumimoji="1"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9036363" y="2003607"/>
            <a:ext cx="1144865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(juice, 3)</a:t>
            </a:r>
            <a:endParaRPr kumimoji="1" lang="zh-CN" altLang="en-US" dirty="0"/>
          </a:p>
        </p:txBody>
      </p:sp>
      <p:cxnSp>
        <p:nvCxnSpPr>
          <p:cNvPr id="43" name="直线箭头连接符 42"/>
          <p:cNvCxnSpPr>
            <a:stCxn id="37" idx="3"/>
          </p:cNvCxnSpPr>
          <p:nvPr/>
        </p:nvCxnSpPr>
        <p:spPr>
          <a:xfrm flipV="1">
            <a:off x="7258923" y="1471185"/>
            <a:ext cx="825255" cy="666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>
            <a:stCxn id="38" idx="2"/>
            <a:endCxn id="40" idx="0"/>
          </p:cNvCxnSpPr>
          <p:nvPr/>
        </p:nvCxnSpPr>
        <p:spPr>
          <a:xfrm flipH="1">
            <a:off x="9608795" y="898248"/>
            <a:ext cx="2" cy="388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>
            <a:stCxn id="40" idx="2"/>
            <a:endCxn id="41" idx="0"/>
          </p:cNvCxnSpPr>
          <p:nvPr/>
        </p:nvCxnSpPr>
        <p:spPr>
          <a:xfrm>
            <a:off x="9608795" y="1655851"/>
            <a:ext cx="1" cy="347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5800371" y="154379"/>
            <a:ext cx="5872767" cy="23989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5904377" y="2692606"/>
            <a:ext cx="1382110" cy="1200329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(panda, 1)</a:t>
            </a:r>
            <a:endParaRPr kumimoji="1" lang="en-US" altLang="zh-CN" dirty="0" smtClean="0"/>
          </a:p>
          <a:p>
            <a:r>
              <a:rPr kumimoji="1" lang="en-US" altLang="zh-CN" dirty="0" smtClean="0"/>
              <a:t>(tea, </a:t>
            </a:r>
            <a:r>
              <a:rPr kumimoji="1" lang="en-US" altLang="zh-CN" dirty="0"/>
              <a:t>4</a:t>
            </a:r>
            <a:r>
              <a:rPr kumimoji="1" lang="en-US" altLang="zh-CN" dirty="0" smtClean="0"/>
              <a:t>)</a:t>
            </a:r>
            <a:endParaRPr kumimoji="1" lang="en-US" altLang="zh-CN" dirty="0" smtClean="0"/>
          </a:p>
          <a:p>
            <a:r>
              <a:rPr kumimoji="1" lang="en-US" altLang="zh-CN" dirty="0" smtClean="0"/>
              <a:t>(panda, 3)</a:t>
            </a:r>
            <a:endParaRPr kumimoji="1" lang="en-US" altLang="zh-CN" dirty="0" smtClean="0"/>
          </a:p>
          <a:p>
            <a:r>
              <a:rPr kumimoji="1" lang="en-US" altLang="zh-CN" dirty="0" smtClean="0"/>
              <a:t>(tea, 2)</a:t>
            </a:r>
            <a:endParaRPr kumimoji="1" lang="en-US" altLang="zh-CN" dirty="0" smtClean="0"/>
          </a:p>
        </p:txBody>
      </p:sp>
      <p:sp>
        <p:nvSpPr>
          <p:cNvPr id="71" name="文本框 70"/>
          <p:cNvSpPr txBox="1"/>
          <p:nvPr/>
        </p:nvSpPr>
        <p:spPr>
          <a:xfrm>
            <a:off x="5876813" y="3957779"/>
            <a:ext cx="1382110" cy="64633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(tea, 4)</a:t>
            </a:r>
            <a:endParaRPr kumimoji="1" lang="zh-CN" altLang="en-US" dirty="0"/>
          </a:p>
          <a:p>
            <a:r>
              <a:rPr kumimoji="1" lang="en-US" altLang="zh-CN" dirty="0"/>
              <a:t>(panda, 3)</a:t>
            </a:r>
            <a:endParaRPr kumimoji="1" lang="en-US" altLang="zh-CN" dirty="0"/>
          </a:p>
        </p:txBody>
      </p:sp>
      <p:sp>
        <p:nvSpPr>
          <p:cNvPr id="72" name="文本框 71"/>
          <p:cNvSpPr txBox="1"/>
          <p:nvPr/>
        </p:nvSpPr>
        <p:spPr>
          <a:xfrm>
            <a:off x="7689842" y="2692606"/>
            <a:ext cx="3478837" cy="64633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(panda, </a:t>
            </a:r>
            <a:r>
              <a:rPr kumimoji="1" lang="en-US" altLang="zh-CN" dirty="0" err="1" smtClean="0"/>
              <a:t>CompactBuffer</a:t>
            </a:r>
            <a:r>
              <a:rPr kumimoji="1" lang="en-US" altLang="zh-CN" dirty="0" smtClean="0"/>
              <a:t>(1,3))</a:t>
            </a:r>
            <a:endParaRPr kumimoji="1" lang="en-US" altLang="zh-CN" dirty="0" smtClean="0"/>
          </a:p>
          <a:p>
            <a:r>
              <a:rPr kumimoji="1" lang="en-US" altLang="zh-CN" dirty="0" smtClean="0"/>
              <a:t>(</a:t>
            </a:r>
            <a:r>
              <a:rPr kumimoji="1" lang="en-US" altLang="zh-CN" dirty="0"/>
              <a:t>tea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CompactBuffer</a:t>
            </a:r>
            <a:r>
              <a:rPr kumimoji="1" lang="en-US" altLang="zh-CN" dirty="0" smtClean="0"/>
              <a:t>(4,2))</a:t>
            </a:r>
            <a:endParaRPr kumimoji="1" lang="zh-CN" altLang="en-US" dirty="0"/>
          </a:p>
        </p:txBody>
      </p:sp>
      <p:cxnSp>
        <p:nvCxnSpPr>
          <p:cNvPr id="73" name="直线箭头连接符 72"/>
          <p:cNvCxnSpPr/>
          <p:nvPr/>
        </p:nvCxnSpPr>
        <p:spPr>
          <a:xfrm flipV="1">
            <a:off x="7258923" y="3015772"/>
            <a:ext cx="430919" cy="415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8224718" y="3591417"/>
            <a:ext cx="2777411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mtClean="0"/>
              <a:t>empty</a:t>
            </a:r>
            <a:endParaRPr kumimoji="1"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9153381" y="4195753"/>
            <a:ext cx="910827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empty</a:t>
            </a:r>
            <a:endParaRPr kumimoji="1" lang="zh-CN" altLang="en-US" dirty="0"/>
          </a:p>
        </p:txBody>
      </p:sp>
      <p:cxnSp>
        <p:nvCxnSpPr>
          <p:cNvPr id="76" name="直线箭头连接符 75"/>
          <p:cNvCxnSpPr>
            <a:stCxn id="71" idx="3"/>
            <a:endCxn id="74" idx="1"/>
          </p:cNvCxnSpPr>
          <p:nvPr/>
        </p:nvCxnSpPr>
        <p:spPr>
          <a:xfrm flipV="1">
            <a:off x="7258923" y="3776083"/>
            <a:ext cx="965795" cy="504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箭头连接符 76"/>
          <p:cNvCxnSpPr>
            <a:stCxn id="72" idx="2"/>
            <a:endCxn id="74" idx="0"/>
          </p:cNvCxnSpPr>
          <p:nvPr/>
        </p:nvCxnSpPr>
        <p:spPr>
          <a:xfrm>
            <a:off x="9429261" y="3338937"/>
            <a:ext cx="184163" cy="252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箭头连接符 77"/>
          <p:cNvCxnSpPr>
            <a:endCxn id="75" idx="0"/>
          </p:cNvCxnSpPr>
          <p:nvPr/>
        </p:nvCxnSpPr>
        <p:spPr>
          <a:xfrm>
            <a:off x="9588874" y="3957553"/>
            <a:ext cx="19921" cy="2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5800371" y="2595069"/>
            <a:ext cx="5872767" cy="20550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7" name="直线箭头连接符 96"/>
          <p:cNvCxnSpPr>
            <a:stCxn id="11" idx="3"/>
            <a:endCxn id="70" idx="1"/>
          </p:cNvCxnSpPr>
          <p:nvPr/>
        </p:nvCxnSpPr>
        <p:spPr>
          <a:xfrm>
            <a:off x="3332282" y="1820454"/>
            <a:ext cx="2572095" cy="147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线箭头连接符 99"/>
          <p:cNvCxnSpPr>
            <a:stCxn id="12" idx="3"/>
            <a:endCxn id="70" idx="1"/>
          </p:cNvCxnSpPr>
          <p:nvPr/>
        </p:nvCxnSpPr>
        <p:spPr>
          <a:xfrm flipV="1">
            <a:off x="3232504" y="3292771"/>
            <a:ext cx="2671873" cy="764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线箭头连接符 102"/>
          <p:cNvCxnSpPr>
            <a:stCxn id="14" idx="0"/>
            <a:endCxn id="70" idx="1"/>
          </p:cNvCxnSpPr>
          <p:nvPr/>
        </p:nvCxnSpPr>
        <p:spPr>
          <a:xfrm flipV="1">
            <a:off x="4647084" y="3292771"/>
            <a:ext cx="1257293" cy="1572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40" grpId="0" animBg="1"/>
      <p:bldP spid="41" grpId="0" animBg="1"/>
      <p:bldP spid="70" grpId="0" animBg="1"/>
      <p:bldP spid="71" grpId="0" animBg="1"/>
      <p:bldP spid="72" grpId="0" animBg="1"/>
      <p:bldP spid="74" grpId="0" animBg="1"/>
      <p:bldP spid="7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8768" y="154379"/>
            <a:ext cx="4689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Key-value RDD</a:t>
            </a:r>
            <a:r>
              <a:rPr kumimoji="1" lang="zh-CN" altLang="en-US" sz="2400" dirty="0" smtClean="0"/>
              <a:t>操作 </a:t>
            </a:r>
            <a:r>
              <a:rPr kumimoji="1" lang="en-US" altLang="zh-CN" sz="2400" dirty="0" smtClean="0"/>
              <a:t>-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err="1"/>
              <a:t>sortByKey</a:t>
            </a:r>
            <a:endParaRPr kumimoji="1"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4082065" y="1908999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mapValues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082065" y="2663082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flatMapValues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082065" y="3417165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sortBy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082065" y="4171248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sortByKey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087034" y="4925331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filterByRange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8768" y="154379"/>
            <a:ext cx="4778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Key-value RDD</a:t>
            </a:r>
            <a:r>
              <a:rPr kumimoji="1" lang="zh-CN" altLang="en-US" sz="2400" dirty="0" smtClean="0"/>
              <a:t>操作</a:t>
            </a:r>
            <a:r>
              <a:rPr kumimoji="1" lang="en-US" altLang="zh-CN" sz="2400" dirty="0" smtClean="0"/>
              <a:t> </a:t>
            </a:r>
            <a:r>
              <a:rPr kumimoji="1" lang="en-US" altLang="zh-CN" sz="2400" dirty="0" smtClean="0"/>
              <a:t>–</a:t>
            </a:r>
            <a:r>
              <a:rPr kumimoji="1" lang="en-US" altLang="zh-CN" sz="2400" dirty="0" smtClean="0"/>
              <a:t> count </a:t>
            </a:r>
            <a:r>
              <a:rPr kumimoji="1" lang="en-US" altLang="zh-CN" sz="2400" dirty="0" err="1" smtClean="0"/>
              <a:t>api</a:t>
            </a:r>
            <a:endParaRPr kumimoji="1"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4160872" y="1796143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精确</a:t>
            </a:r>
            <a:r>
              <a:rPr kumimoji="1" lang="en-US" altLang="zh-CN" dirty="0" smtClean="0"/>
              <a:t>count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160872" y="2612572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近似</a:t>
            </a:r>
            <a:r>
              <a:rPr kumimoji="1" lang="en-US" altLang="zh-CN" dirty="0" smtClean="0"/>
              <a:t>count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160872" y="3429001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去重近似</a:t>
            </a:r>
            <a:r>
              <a:rPr kumimoji="1" lang="en-US" altLang="zh-CN" dirty="0" smtClean="0"/>
              <a:t>count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160872" y="4245430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按照</a:t>
            </a:r>
            <a:r>
              <a:rPr kumimoji="1" lang="en-US" altLang="zh-CN" dirty="0" smtClean="0"/>
              <a:t>key</a:t>
            </a:r>
            <a:r>
              <a:rPr kumimoji="1" lang="zh-CN" altLang="en-US" dirty="0" smtClean="0"/>
              <a:t>进行</a:t>
            </a:r>
            <a:r>
              <a:rPr kumimoji="1" lang="en-US" altLang="zh-CN" dirty="0" smtClean="0"/>
              <a:t>count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318835" y="342900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使用</a:t>
            </a:r>
            <a:r>
              <a:rPr lang="en-US" altLang="zh-CN" dirty="0" err="1" smtClean="0"/>
              <a:t>HyperLogLog</a:t>
            </a:r>
            <a:r>
              <a:rPr lang="zh-CN" altLang="en-US" dirty="0" smtClean="0"/>
              <a:t>实现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039818" y="4999929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collectAsMap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68418" y="5754012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lookup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8768" y="154379"/>
            <a:ext cx="4302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/>
              <a:t>二元</a:t>
            </a:r>
            <a:r>
              <a:rPr kumimoji="1" lang="en-US" altLang="zh-CN" sz="2400" dirty="0" smtClean="0"/>
              <a:t> RDD</a:t>
            </a:r>
            <a:r>
              <a:rPr kumimoji="1" lang="zh-CN" altLang="en-US" sz="2400" dirty="0" smtClean="0"/>
              <a:t>操作 </a:t>
            </a:r>
            <a:r>
              <a:rPr kumimoji="1" lang="en-US" altLang="zh-CN" sz="2400" dirty="0" smtClean="0"/>
              <a:t>-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union</a:t>
            </a:r>
            <a:endParaRPr kumimoji="1"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8003286" y="1228155"/>
            <a:ext cx="682580" cy="12363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093438" y="1344065"/>
            <a:ext cx="502276" cy="19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093438" y="1717552"/>
            <a:ext cx="502276" cy="19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093438" y="2091039"/>
            <a:ext cx="502276" cy="19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003286" y="2758594"/>
            <a:ext cx="682580" cy="12363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093438" y="2874504"/>
            <a:ext cx="502276" cy="19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093438" y="3247991"/>
            <a:ext cx="502276" cy="19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093438" y="3621478"/>
            <a:ext cx="502276" cy="19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9366300" y="1983714"/>
            <a:ext cx="682580" cy="12363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456452" y="2099624"/>
            <a:ext cx="502276" cy="19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9456452" y="2473111"/>
            <a:ext cx="502276" cy="19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9456452" y="2846598"/>
            <a:ext cx="502276" cy="19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" name="直线箭头连接符 20"/>
          <p:cNvCxnSpPr>
            <a:stCxn id="8" idx="3"/>
            <a:endCxn id="17" idx="1"/>
          </p:cNvCxnSpPr>
          <p:nvPr/>
        </p:nvCxnSpPr>
        <p:spPr>
          <a:xfrm>
            <a:off x="8595714" y="1440657"/>
            <a:ext cx="860738" cy="755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stCxn id="10" idx="3"/>
            <a:endCxn id="18" idx="1"/>
          </p:cNvCxnSpPr>
          <p:nvPr/>
        </p:nvCxnSpPr>
        <p:spPr>
          <a:xfrm>
            <a:off x="8595714" y="1814144"/>
            <a:ext cx="860738" cy="755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11" idx="3"/>
            <a:endCxn id="19" idx="1"/>
          </p:cNvCxnSpPr>
          <p:nvPr/>
        </p:nvCxnSpPr>
        <p:spPr>
          <a:xfrm>
            <a:off x="8595714" y="2187631"/>
            <a:ext cx="860738" cy="755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3" idx="3"/>
            <a:endCxn id="17" idx="1"/>
          </p:cNvCxnSpPr>
          <p:nvPr/>
        </p:nvCxnSpPr>
        <p:spPr>
          <a:xfrm flipV="1">
            <a:off x="8595714" y="2196216"/>
            <a:ext cx="860738" cy="774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14" idx="3"/>
            <a:endCxn id="18" idx="1"/>
          </p:cNvCxnSpPr>
          <p:nvPr/>
        </p:nvCxnSpPr>
        <p:spPr>
          <a:xfrm flipV="1">
            <a:off x="8595714" y="2569703"/>
            <a:ext cx="860738" cy="774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15" idx="3"/>
            <a:endCxn id="19" idx="1"/>
          </p:cNvCxnSpPr>
          <p:nvPr/>
        </p:nvCxnSpPr>
        <p:spPr>
          <a:xfrm flipV="1">
            <a:off x="8595714" y="2943190"/>
            <a:ext cx="860738" cy="774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1998937" y="1228155"/>
            <a:ext cx="682580" cy="8714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2089089" y="1344065"/>
            <a:ext cx="502276" cy="19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2089089" y="1717552"/>
            <a:ext cx="502276" cy="19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000010" y="2438770"/>
            <a:ext cx="682580" cy="12363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2090162" y="2554680"/>
            <a:ext cx="502276" cy="19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2090162" y="2928167"/>
            <a:ext cx="502276" cy="19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090162" y="3301654"/>
            <a:ext cx="502276" cy="19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3363024" y="1663889"/>
            <a:ext cx="682580" cy="18309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3453176" y="1779800"/>
            <a:ext cx="502276" cy="19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3453176" y="2153287"/>
            <a:ext cx="502276" cy="19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3453176" y="2526774"/>
            <a:ext cx="502276" cy="19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3453176" y="2863773"/>
            <a:ext cx="502276" cy="19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3453176" y="3200772"/>
            <a:ext cx="502276" cy="19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8" name="直线箭头连接符 57"/>
          <p:cNvCxnSpPr>
            <a:endCxn id="46" idx="1"/>
          </p:cNvCxnSpPr>
          <p:nvPr/>
        </p:nvCxnSpPr>
        <p:spPr>
          <a:xfrm>
            <a:off x="2591365" y="1440656"/>
            <a:ext cx="861811" cy="435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>
            <a:stCxn id="39" idx="3"/>
            <a:endCxn id="47" idx="1"/>
          </p:cNvCxnSpPr>
          <p:nvPr/>
        </p:nvCxnSpPr>
        <p:spPr>
          <a:xfrm>
            <a:off x="2591365" y="1814144"/>
            <a:ext cx="861811" cy="435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/>
          <p:cNvCxnSpPr>
            <a:stCxn id="42" idx="3"/>
            <a:endCxn id="48" idx="1"/>
          </p:cNvCxnSpPr>
          <p:nvPr/>
        </p:nvCxnSpPr>
        <p:spPr>
          <a:xfrm flipV="1">
            <a:off x="2592438" y="2623366"/>
            <a:ext cx="860738" cy="27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/>
          <p:cNvCxnSpPr>
            <a:stCxn id="43" idx="3"/>
            <a:endCxn id="55" idx="1"/>
          </p:cNvCxnSpPr>
          <p:nvPr/>
        </p:nvCxnSpPr>
        <p:spPr>
          <a:xfrm flipV="1">
            <a:off x="2592438" y="2960365"/>
            <a:ext cx="860738" cy="64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7"/>
          <p:cNvCxnSpPr>
            <a:stCxn id="44" idx="3"/>
            <a:endCxn id="56" idx="1"/>
          </p:cNvCxnSpPr>
          <p:nvPr/>
        </p:nvCxnSpPr>
        <p:spPr>
          <a:xfrm flipV="1">
            <a:off x="2592438" y="3297364"/>
            <a:ext cx="860738" cy="100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7926012" y="790274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RDD1</a:t>
            </a:r>
            <a:endParaRPr kumimoji="1"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7835860" y="4228933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RDD2</a:t>
            </a:r>
            <a:endParaRPr kumimoji="1"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9419962" y="3481958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RDD3</a:t>
            </a:r>
            <a:endParaRPr kumimoji="1"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>
            <a:off x="1934402" y="780407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RDD1</a:t>
            </a:r>
            <a:endParaRPr kumimoji="1"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1998937" y="3791052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RDD2</a:t>
            </a:r>
            <a:endParaRPr kumimoji="1" lang="zh-CN" altLang="en-US" dirty="0"/>
          </a:p>
        </p:txBody>
      </p:sp>
      <p:sp>
        <p:nvSpPr>
          <p:cNvPr id="76" name="文本框 75"/>
          <p:cNvSpPr txBox="1"/>
          <p:nvPr/>
        </p:nvSpPr>
        <p:spPr>
          <a:xfrm>
            <a:off x="4243080" y="2567558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RDD3</a:t>
            </a:r>
            <a:endParaRPr kumimoji="1" lang="zh-CN" altLang="en-US" dirty="0"/>
          </a:p>
        </p:txBody>
      </p:sp>
      <p:sp>
        <p:nvSpPr>
          <p:cNvPr id="77" name="文本框 76"/>
          <p:cNvSpPr txBox="1"/>
          <p:nvPr/>
        </p:nvSpPr>
        <p:spPr>
          <a:xfrm>
            <a:off x="7166159" y="5012531"/>
            <a:ext cx="3829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RDD1 </a:t>
            </a:r>
            <a:r>
              <a:rPr kumimoji="1" lang="zh-CN" altLang="en-US" dirty="0" smtClean="0"/>
              <a:t>和 </a:t>
            </a:r>
            <a:r>
              <a:rPr kumimoji="1" lang="en-US" altLang="zh-CN" dirty="0" smtClean="0"/>
              <a:t>RDD2</a:t>
            </a:r>
            <a:r>
              <a:rPr kumimoji="1" lang="zh-CN" altLang="en-US" dirty="0" smtClean="0"/>
              <a:t>有相同的</a:t>
            </a:r>
            <a:r>
              <a:rPr kumimoji="1" lang="en-US" altLang="zh-CN" dirty="0" err="1" smtClean="0"/>
              <a:t>partitioner</a:t>
            </a:r>
            <a:endParaRPr kumimoji="1" lang="zh-CN" altLang="en-US" dirty="0"/>
          </a:p>
        </p:txBody>
      </p:sp>
      <p:sp>
        <p:nvSpPr>
          <p:cNvPr id="78" name="文本框 77"/>
          <p:cNvSpPr txBox="1"/>
          <p:nvPr/>
        </p:nvSpPr>
        <p:spPr>
          <a:xfrm>
            <a:off x="1672347" y="5012531"/>
            <a:ext cx="406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RDD1 </a:t>
            </a:r>
            <a:r>
              <a:rPr kumimoji="1" lang="zh-CN" altLang="en-US" dirty="0" smtClean="0"/>
              <a:t>和 </a:t>
            </a:r>
            <a:r>
              <a:rPr kumimoji="1" lang="en-US" altLang="zh-CN" dirty="0" smtClean="0"/>
              <a:t>RDD2</a:t>
            </a:r>
            <a:r>
              <a:rPr kumimoji="1" lang="zh-CN" altLang="en-US" dirty="0" smtClean="0"/>
              <a:t>的</a:t>
            </a:r>
            <a:r>
              <a:rPr kumimoji="1" lang="en-US" altLang="zh-CN" dirty="0" err="1" smtClean="0"/>
              <a:t>partitioner</a:t>
            </a:r>
            <a:r>
              <a:rPr kumimoji="1" lang="zh-CN" altLang="en-US" dirty="0" smtClean="0"/>
              <a:t>不尽相同</a:t>
            </a:r>
            <a:endParaRPr kumimoji="1" lang="zh-CN" altLang="en-US" dirty="0"/>
          </a:p>
        </p:txBody>
      </p:sp>
      <p:sp>
        <p:nvSpPr>
          <p:cNvPr id="79" name="文本框 78"/>
          <p:cNvSpPr txBox="1"/>
          <p:nvPr/>
        </p:nvSpPr>
        <p:spPr>
          <a:xfrm>
            <a:off x="4752304" y="6284890"/>
            <a:ext cx="313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RDD3 = RDD1.union(RDD2)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8768" y="154379"/>
            <a:ext cx="4302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/>
              <a:t>二元</a:t>
            </a:r>
            <a:r>
              <a:rPr kumimoji="1" lang="en-US" altLang="zh-CN" sz="2400" dirty="0" smtClean="0"/>
              <a:t> RDD</a:t>
            </a:r>
            <a:r>
              <a:rPr kumimoji="1" lang="zh-CN" altLang="en-US" sz="2400" dirty="0" smtClean="0"/>
              <a:t>操作 </a:t>
            </a:r>
            <a:r>
              <a:rPr kumimoji="1" lang="en-US" altLang="zh-CN" sz="2400" dirty="0" smtClean="0"/>
              <a:t>-</a:t>
            </a:r>
            <a:r>
              <a:rPr kumimoji="1" lang="zh-CN" altLang="en-US" sz="2400" dirty="0" smtClean="0"/>
              <a:t> </a:t>
            </a:r>
            <a:r>
              <a:rPr lang="en-US" altLang="zh-CN" sz="2400" dirty="0"/>
              <a:t>intersection</a:t>
            </a:r>
            <a:endParaRPr kumimoji="1"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2305318" y="1674254"/>
            <a:ext cx="605307" cy="1004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2</a:t>
            </a:r>
            <a:endParaRPr kumimoji="1" lang="en-US" altLang="zh-CN" dirty="0" smtClean="0"/>
          </a:p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305318" y="3063026"/>
            <a:ext cx="605307" cy="10045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4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5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397876" y="1674254"/>
            <a:ext cx="993820" cy="1004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(1,null)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(2,null)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(3,null)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397876" y="3063026"/>
            <a:ext cx="993820" cy="10045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(3,null)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(4,null)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(5,null)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85890" y="1880316"/>
            <a:ext cx="5117207" cy="1684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/>
              <a:t>(1,CompactBuffer(null), </a:t>
            </a:r>
            <a:r>
              <a:rPr kumimoji="1" lang="en-US" altLang="zh-CN" dirty="0" err="1" smtClean="0"/>
              <a:t>CompactBuffer</a:t>
            </a:r>
            <a:r>
              <a:rPr kumimoji="1" lang="en-US" altLang="zh-CN" dirty="0" smtClean="0"/>
              <a:t>())</a:t>
            </a:r>
            <a:endParaRPr kumimoji="1" lang="en-US" altLang="zh-CN" dirty="0" smtClean="0"/>
          </a:p>
          <a:p>
            <a:r>
              <a:rPr kumimoji="1" lang="en-US" altLang="zh-CN" dirty="0" smtClean="0"/>
              <a:t>(2,CompactBuffer(null</a:t>
            </a:r>
            <a:r>
              <a:rPr kumimoji="1" lang="en-US" altLang="zh-CN" dirty="0"/>
              <a:t>), </a:t>
            </a:r>
            <a:r>
              <a:rPr kumimoji="1" lang="en-US" altLang="zh-CN" dirty="0" err="1"/>
              <a:t>CompactBuffer</a:t>
            </a:r>
            <a:r>
              <a:rPr kumimoji="1" lang="en-US" altLang="zh-CN" dirty="0"/>
              <a:t>())</a:t>
            </a:r>
            <a:endParaRPr kumimoji="1" lang="zh-CN" altLang="en-US" dirty="0"/>
          </a:p>
          <a:p>
            <a:r>
              <a:rPr kumimoji="1" lang="en-US" altLang="zh-CN" dirty="0" smtClean="0"/>
              <a:t>(3,CompactBuffer(null</a:t>
            </a:r>
            <a:r>
              <a:rPr kumimoji="1" lang="en-US" altLang="zh-CN" dirty="0"/>
              <a:t>), </a:t>
            </a:r>
            <a:r>
              <a:rPr kumimoji="1" lang="en-US" altLang="zh-CN" dirty="0" err="1" smtClean="0"/>
              <a:t>CompactBuffer</a:t>
            </a:r>
            <a:r>
              <a:rPr kumimoji="1" lang="en-US" altLang="zh-CN" dirty="0" smtClean="0"/>
              <a:t>(null))</a:t>
            </a:r>
            <a:endParaRPr kumimoji="1" lang="en-US" altLang="zh-CN" dirty="0" smtClean="0"/>
          </a:p>
          <a:p>
            <a:r>
              <a:rPr kumimoji="1" lang="en-US" altLang="zh-CN" dirty="0" smtClean="0"/>
              <a:t>(4,CompactBuffer(), </a:t>
            </a:r>
            <a:r>
              <a:rPr kumimoji="1" lang="en-US" altLang="zh-CN" dirty="0" err="1"/>
              <a:t>CompactBuffer</a:t>
            </a:r>
            <a:r>
              <a:rPr kumimoji="1" lang="en-US" altLang="zh-CN" dirty="0"/>
              <a:t>(null))</a:t>
            </a:r>
            <a:endParaRPr kumimoji="1" lang="zh-CN" altLang="en-US" dirty="0"/>
          </a:p>
          <a:p>
            <a:r>
              <a:rPr kumimoji="1" lang="en-US" altLang="zh-CN" dirty="0" smtClean="0"/>
              <a:t>(5,CompactBuffer(), </a:t>
            </a:r>
            <a:r>
              <a:rPr kumimoji="1" lang="en-US" altLang="zh-CN" dirty="0" err="1"/>
              <a:t>CompactBuffer</a:t>
            </a:r>
            <a:r>
              <a:rPr kumimoji="1" lang="en-US" altLang="zh-CN" dirty="0"/>
              <a:t>(null</a:t>
            </a:r>
            <a:r>
              <a:rPr kumimoji="1" lang="en-US" altLang="zh-CN" dirty="0" smtClean="0"/>
              <a:t>))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185890" y="4039674"/>
            <a:ext cx="5117207" cy="452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mtClean="0"/>
              <a:t>(</a:t>
            </a:r>
            <a:r>
              <a:rPr kumimoji="1" lang="en-US" altLang="zh-CN" dirty="0" smtClean="0"/>
              <a:t>3,CompactBuffer(null</a:t>
            </a:r>
            <a:r>
              <a:rPr kumimoji="1" lang="en-US" altLang="zh-CN" dirty="0"/>
              <a:t>), </a:t>
            </a:r>
            <a:r>
              <a:rPr kumimoji="1" lang="en-US" altLang="zh-CN" dirty="0" err="1" smtClean="0"/>
              <a:t>CompactBuffer</a:t>
            </a:r>
            <a:r>
              <a:rPr kumimoji="1" lang="en-US" altLang="zh-CN" dirty="0" smtClean="0"/>
              <a:t>(null))</a:t>
            </a:r>
            <a:endParaRPr kumimoji="1" lang="en-US" altLang="zh-CN" dirty="0" smtClean="0"/>
          </a:p>
        </p:txBody>
      </p:sp>
      <p:sp>
        <p:nvSpPr>
          <p:cNvPr id="15" name="矩形 14"/>
          <p:cNvSpPr/>
          <p:nvPr/>
        </p:nvSpPr>
        <p:spPr>
          <a:xfrm>
            <a:off x="7594236" y="5108620"/>
            <a:ext cx="300512" cy="452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/>
              <a:t>3</a:t>
            </a:r>
            <a:endParaRPr kumimoji="1" lang="en-US" altLang="zh-CN" dirty="0" smtClean="0"/>
          </a:p>
        </p:txBody>
      </p:sp>
      <p:cxnSp>
        <p:nvCxnSpPr>
          <p:cNvPr id="17" name="直线箭头连接符 16"/>
          <p:cNvCxnSpPr>
            <a:stCxn id="5" idx="3"/>
            <a:endCxn id="11" idx="1"/>
          </p:cNvCxnSpPr>
          <p:nvPr/>
        </p:nvCxnSpPr>
        <p:spPr>
          <a:xfrm>
            <a:off x="2910625" y="2176530"/>
            <a:ext cx="4872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10" idx="3"/>
            <a:endCxn id="12" idx="1"/>
          </p:cNvCxnSpPr>
          <p:nvPr/>
        </p:nvCxnSpPr>
        <p:spPr>
          <a:xfrm>
            <a:off x="2910625" y="3565302"/>
            <a:ext cx="4872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stCxn id="12" idx="3"/>
            <a:endCxn id="13" idx="1"/>
          </p:cNvCxnSpPr>
          <p:nvPr/>
        </p:nvCxnSpPr>
        <p:spPr>
          <a:xfrm flipV="1">
            <a:off x="4391696" y="2722809"/>
            <a:ext cx="794194" cy="842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11" idx="3"/>
            <a:endCxn id="13" idx="1"/>
          </p:cNvCxnSpPr>
          <p:nvPr/>
        </p:nvCxnSpPr>
        <p:spPr>
          <a:xfrm>
            <a:off x="4391696" y="2176530"/>
            <a:ext cx="794194" cy="546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904445" y="2664249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cogroup</a:t>
            </a:r>
            <a:endParaRPr kumimoji="1" lang="zh-CN" altLang="en-US" dirty="0"/>
          </a:p>
        </p:txBody>
      </p:sp>
      <p:cxnSp>
        <p:nvCxnSpPr>
          <p:cNvPr id="29" name="直线箭头连接符 28"/>
          <p:cNvCxnSpPr>
            <a:stCxn id="13" idx="2"/>
            <a:endCxn id="14" idx="0"/>
          </p:cNvCxnSpPr>
          <p:nvPr/>
        </p:nvCxnSpPr>
        <p:spPr>
          <a:xfrm>
            <a:off x="7744494" y="3565302"/>
            <a:ext cx="0" cy="474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stCxn id="14" idx="2"/>
            <a:endCxn id="15" idx="0"/>
          </p:cNvCxnSpPr>
          <p:nvPr/>
        </p:nvCxnSpPr>
        <p:spPr>
          <a:xfrm flipH="1">
            <a:off x="7744492" y="4492580"/>
            <a:ext cx="2" cy="616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253803" y="121061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rdd1</a:t>
            </a:r>
            <a:endParaRPr kumimoji="1"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2305318" y="4314423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rdd2</a:t>
            </a:r>
            <a:endParaRPr kumimoji="1"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7521262" y="5705341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rdd3</a:t>
            </a:r>
            <a:endParaRPr kumimoji="1"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3864492" y="6218488"/>
            <a:ext cx="3656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</a:t>
            </a:r>
            <a:r>
              <a:rPr kumimoji="1" lang="en-US" altLang="zh-CN" smtClean="0"/>
              <a:t>dd3 </a:t>
            </a:r>
            <a:r>
              <a:rPr kumimoji="1" lang="en-US" altLang="zh-CN" dirty="0" smtClean="0"/>
              <a:t>= rdd1.</a:t>
            </a:r>
            <a:r>
              <a:rPr lang="en-US" altLang="zh-CN" dirty="0"/>
              <a:t> </a:t>
            </a:r>
            <a:r>
              <a:rPr lang="en-US" altLang="zh-CN" dirty="0" smtClean="0"/>
              <a:t>intersection(rdd2)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28" grpId="0"/>
      <p:bldP spid="38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8768" y="154379"/>
            <a:ext cx="4302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/>
              <a:t>二元</a:t>
            </a:r>
            <a:r>
              <a:rPr kumimoji="1" lang="en-US" altLang="zh-CN" sz="2400" dirty="0" smtClean="0"/>
              <a:t> RDD</a:t>
            </a:r>
            <a:r>
              <a:rPr kumimoji="1" lang="zh-CN" altLang="en-US" sz="2400" dirty="0" smtClean="0"/>
              <a:t>操作 </a:t>
            </a:r>
            <a:r>
              <a:rPr kumimoji="1" lang="en-US" altLang="zh-CN" sz="2400" dirty="0" smtClean="0"/>
              <a:t>-</a:t>
            </a:r>
            <a:r>
              <a:rPr kumimoji="1" lang="zh-CN" altLang="en-US" sz="2400" dirty="0" smtClean="0"/>
              <a:t> </a:t>
            </a:r>
            <a:r>
              <a:rPr lang="en-US" altLang="zh-CN" sz="2400" dirty="0" err="1"/>
              <a:t>cartesian</a:t>
            </a:r>
            <a:endParaRPr kumimoji="1"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3924837" y="1848115"/>
            <a:ext cx="682580" cy="968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014989" y="1970532"/>
            <a:ext cx="502276" cy="19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014451" y="2280057"/>
            <a:ext cx="502276" cy="466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2</a:t>
            </a:r>
            <a:endParaRPr kumimoji="1" lang="en-US" altLang="zh-CN" dirty="0" smtClean="0"/>
          </a:p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925910" y="3155322"/>
            <a:ext cx="682580" cy="12363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016062" y="3271232"/>
            <a:ext cx="502276" cy="19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016062" y="3644719"/>
            <a:ext cx="502276" cy="19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016062" y="3895857"/>
            <a:ext cx="502276" cy="456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en-US" altLang="zh-CN" dirty="0" smtClean="0"/>
          </a:p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868421" y="1102145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RDD1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924837" y="4507604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RDD2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967748" y="1102145"/>
            <a:ext cx="883814" cy="40365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057899" y="1291730"/>
            <a:ext cx="648307" cy="184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(1,a)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057898" y="1674910"/>
            <a:ext cx="648307" cy="184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(1,b)</a:t>
            </a:r>
            <a:endParaRPr kumimoji="1"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058435" y="1983435"/>
            <a:ext cx="648307" cy="513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(1,c)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(1,d)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7246311" y="2665466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RDD3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6057898" y="2624863"/>
            <a:ext cx="648307" cy="657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(2,a)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(3,a)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057898" y="3336000"/>
            <a:ext cx="648307" cy="528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(2,b)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(3,b)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057898" y="3990803"/>
            <a:ext cx="648307" cy="1090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(2,c)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(2,d)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(3,c)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(3,d)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688927" y="5732094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RDD3 = RDD1.cartesian(RDD2)</a:t>
            </a:r>
            <a:endParaRPr kumimoji="1" lang="zh-CN" altLang="en-US" dirty="0"/>
          </a:p>
        </p:txBody>
      </p:sp>
      <p:cxnSp>
        <p:nvCxnSpPr>
          <p:cNvPr id="28" name="直线箭头连接符 27"/>
          <p:cNvCxnSpPr>
            <a:stCxn id="10" idx="3"/>
            <a:endCxn id="19" idx="1"/>
          </p:cNvCxnSpPr>
          <p:nvPr/>
        </p:nvCxnSpPr>
        <p:spPr>
          <a:xfrm flipV="1">
            <a:off x="4517265" y="1384031"/>
            <a:ext cx="1540634" cy="683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stCxn id="13" idx="3"/>
            <a:endCxn id="19" idx="1"/>
          </p:cNvCxnSpPr>
          <p:nvPr/>
        </p:nvCxnSpPr>
        <p:spPr>
          <a:xfrm flipV="1">
            <a:off x="4518338" y="1384031"/>
            <a:ext cx="1539561" cy="1983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stCxn id="10" idx="3"/>
            <a:endCxn id="20" idx="1"/>
          </p:cNvCxnSpPr>
          <p:nvPr/>
        </p:nvCxnSpPr>
        <p:spPr>
          <a:xfrm flipV="1">
            <a:off x="4517265" y="1767211"/>
            <a:ext cx="1540633" cy="299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stCxn id="14" idx="3"/>
            <a:endCxn id="20" idx="1"/>
          </p:cNvCxnSpPr>
          <p:nvPr/>
        </p:nvCxnSpPr>
        <p:spPr>
          <a:xfrm flipV="1">
            <a:off x="4518338" y="1767211"/>
            <a:ext cx="1539560" cy="1974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>
            <a:stCxn id="10" idx="3"/>
            <a:endCxn id="21" idx="1"/>
          </p:cNvCxnSpPr>
          <p:nvPr/>
        </p:nvCxnSpPr>
        <p:spPr>
          <a:xfrm>
            <a:off x="4517265" y="2067124"/>
            <a:ext cx="1541170" cy="173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>
            <a:stCxn id="15" idx="3"/>
            <a:endCxn id="21" idx="1"/>
          </p:cNvCxnSpPr>
          <p:nvPr/>
        </p:nvCxnSpPr>
        <p:spPr>
          <a:xfrm flipV="1">
            <a:off x="4518338" y="2240208"/>
            <a:ext cx="1540097" cy="188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>
            <a:stCxn id="11" idx="3"/>
            <a:endCxn id="24" idx="1"/>
          </p:cNvCxnSpPr>
          <p:nvPr/>
        </p:nvCxnSpPr>
        <p:spPr>
          <a:xfrm>
            <a:off x="4516727" y="2513205"/>
            <a:ext cx="1541171" cy="440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>
            <a:stCxn id="13" idx="3"/>
            <a:endCxn id="24" idx="1"/>
          </p:cNvCxnSpPr>
          <p:nvPr/>
        </p:nvCxnSpPr>
        <p:spPr>
          <a:xfrm flipV="1">
            <a:off x="4518338" y="2953389"/>
            <a:ext cx="1539560" cy="414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>
            <a:stCxn id="11" idx="3"/>
            <a:endCxn id="25" idx="1"/>
          </p:cNvCxnSpPr>
          <p:nvPr/>
        </p:nvCxnSpPr>
        <p:spPr>
          <a:xfrm>
            <a:off x="4516727" y="2513205"/>
            <a:ext cx="1541171" cy="1087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/>
          <p:cNvCxnSpPr>
            <a:stCxn id="14" idx="3"/>
            <a:endCxn id="25" idx="1"/>
          </p:cNvCxnSpPr>
          <p:nvPr/>
        </p:nvCxnSpPr>
        <p:spPr>
          <a:xfrm flipV="1">
            <a:off x="4518338" y="3600367"/>
            <a:ext cx="1539560" cy="140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/>
          <p:cNvCxnSpPr>
            <a:stCxn id="11" idx="3"/>
            <a:endCxn id="26" idx="1"/>
          </p:cNvCxnSpPr>
          <p:nvPr/>
        </p:nvCxnSpPr>
        <p:spPr>
          <a:xfrm>
            <a:off x="4516727" y="2513205"/>
            <a:ext cx="1541171" cy="202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/>
          <p:cNvCxnSpPr>
            <a:stCxn id="15" idx="3"/>
            <a:endCxn id="26" idx="1"/>
          </p:cNvCxnSpPr>
          <p:nvPr/>
        </p:nvCxnSpPr>
        <p:spPr>
          <a:xfrm>
            <a:off x="4518338" y="4123922"/>
            <a:ext cx="1539560" cy="41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81533" y="1056739"/>
            <a:ext cx="9786653" cy="55092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600" b="1" dirty="0" smtClean="0"/>
              <a:t>对应的</a:t>
            </a:r>
            <a:r>
              <a:rPr lang="en-US" altLang="zh-CN" sz="1600" b="1" dirty="0" smtClean="0"/>
              <a:t>spark</a:t>
            </a:r>
            <a:r>
              <a:rPr lang="zh-CN" altLang="en-US" sz="1600" b="1" dirty="0" smtClean="0"/>
              <a:t>代码：</a:t>
            </a:r>
            <a:endParaRPr lang="en-US" altLang="zh-CN" sz="1600" b="1" dirty="0" smtClean="0"/>
          </a:p>
          <a:p>
            <a:endParaRPr lang="en-US" altLang="zh-CN" sz="1600" b="1" dirty="0" smtClean="0"/>
          </a:p>
          <a:p>
            <a:r>
              <a:rPr lang="en-US" altLang="zh-CN" sz="1600" b="1" dirty="0" smtClean="0"/>
              <a:t>object </a:t>
            </a:r>
            <a:r>
              <a:rPr lang="en-US" altLang="zh-CN" sz="1600" dirty="0" err="1"/>
              <a:t>WordCount</a:t>
            </a:r>
            <a:r>
              <a:rPr lang="en-US" altLang="zh-CN" sz="1600" dirty="0"/>
              <a:t> {</a:t>
            </a:r>
            <a:br>
              <a:rPr lang="en-US" altLang="zh-CN" sz="1600" dirty="0"/>
            </a:br>
            <a:r>
              <a:rPr lang="en-US" altLang="zh-CN" sz="1600" dirty="0"/>
              <a:t>  </a:t>
            </a:r>
            <a:r>
              <a:rPr lang="en-US" altLang="zh-CN" sz="1600" b="1" dirty="0" err="1"/>
              <a:t>def</a:t>
            </a:r>
            <a:r>
              <a:rPr lang="en-US" altLang="zh-CN" sz="1600" b="1" dirty="0"/>
              <a:t> </a:t>
            </a:r>
            <a:r>
              <a:rPr lang="en-US" altLang="zh-CN" sz="1600" dirty="0"/>
              <a:t>main(</a:t>
            </a:r>
            <a:r>
              <a:rPr lang="en-US" altLang="zh-CN" sz="1600" dirty="0" err="1"/>
              <a:t>args</a:t>
            </a:r>
            <a:r>
              <a:rPr lang="en-US" altLang="zh-CN" sz="1600" dirty="0"/>
              <a:t>: Array[String]): Unit = {</a:t>
            </a:r>
            <a:br>
              <a:rPr lang="en-US" altLang="zh-CN" sz="1600" dirty="0"/>
            </a:br>
            <a:r>
              <a:rPr lang="en-US" altLang="zh-CN" sz="1600" dirty="0"/>
              <a:t>    </a:t>
            </a:r>
            <a:r>
              <a:rPr lang="en-US" altLang="zh-CN" sz="1600" b="1" dirty="0" err="1"/>
              <a:t>val</a:t>
            </a:r>
            <a:r>
              <a:rPr lang="en-US" altLang="zh-CN" sz="1600" b="1" dirty="0"/>
              <a:t> </a:t>
            </a:r>
            <a:r>
              <a:rPr lang="en-US" altLang="zh-CN" sz="1600" dirty="0" err="1"/>
              <a:t>conf</a:t>
            </a:r>
            <a:r>
              <a:rPr lang="en-US" altLang="zh-CN" sz="1600" dirty="0"/>
              <a:t> = </a:t>
            </a:r>
            <a:r>
              <a:rPr lang="en-US" altLang="zh-CN" sz="1600" b="1" dirty="0"/>
              <a:t>new </a:t>
            </a:r>
            <a:r>
              <a:rPr lang="en-US" altLang="zh-CN" sz="1600" dirty="0" err="1"/>
              <a:t>SparkConf</a:t>
            </a:r>
            <a:r>
              <a:rPr lang="en-US" altLang="zh-CN" sz="1600" dirty="0"/>
              <a:t>().</a:t>
            </a:r>
            <a:r>
              <a:rPr lang="en-US" altLang="zh-CN" sz="1600" dirty="0" err="1"/>
              <a:t>setAppName</a:t>
            </a:r>
            <a:r>
              <a:rPr lang="en-US" altLang="zh-CN" sz="1600" dirty="0"/>
              <a:t>(</a:t>
            </a:r>
            <a:r>
              <a:rPr lang="en-US" altLang="zh-CN" sz="1600" b="1" dirty="0"/>
              <a:t>"word count"</a:t>
            </a:r>
            <a:r>
              <a:rPr lang="en-US" altLang="zh-CN" sz="1600" dirty="0"/>
              <a:t>)</a:t>
            </a:r>
            <a:br>
              <a:rPr lang="en-US" altLang="zh-CN" sz="1600" dirty="0"/>
            </a:br>
            <a:br>
              <a:rPr lang="en-US" altLang="zh-CN" sz="1600" dirty="0"/>
            </a:br>
            <a:r>
              <a:rPr lang="en-US" altLang="zh-CN" sz="1600" dirty="0"/>
              <a:t>    </a:t>
            </a:r>
            <a:r>
              <a:rPr lang="en-US" altLang="zh-CN" sz="1600" b="1" dirty="0" err="1"/>
              <a:t>val</a:t>
            </a:r>
            <a:r>
              <a:rPr lang="en-US" altLang="zh-CN" sz="1600" b="1" dirty="0"/>
              <a:t> </a:t>
            </a:r>
            <a:r>
              <a:rPr lang="en-US" altLang="zh-CN" sz="1600" dirty="0" err="1"/>
              <a:t>sc</a:t>
            </a:r>
            <a:r>
              <a:rPr lang="en-US" altLang="zh-CN" sz="1600" dirty="0"/>
              <a:t> = </a:t>
            </a:r>
            <a:r>
              <a:rPr lang="en-US" altLang="zh-CN" sz="1600" b="1" dirty="0"/>
              <a:t>new </a:t>
            </a:r>
            <a:r>
              <a:rPr lang="en-US" altLang="zh-CN" sz="1600" dirty="0" err="1"/>
              <a:t>SparkContext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conf</a:t>
            </a:r>
            <a:r>
              <a:rPr lang="en-US" altLang="zh-CN" sz="1600" dirty="0"/>
              <a:t>)</a:t>
            </a:r>
            <a:br>
              <a:rPr lang="en-US" altLang="zh-CN" sz="1600" dirty="0"/>
            </a:br>
            <a:br>
              <a:rPr lang="en-US" altLang="zh-CN" sz="1600" dirty="0"/>
            </a:br>
            <a:r>
              <a:rPr lang="en-US" altLang="zh-CN" sz="1600" dirty="0"/>
              <a:t>  </a:t>
            </a:r>
            <a:r>
              <a:rPr lang="en-US" altLang="zh-CN" sz="1600" dirty="0" smtClean="0"/>
              <a:t>  </a:t>
            </a:r>
            <a:r>
              <a:rPr lang="en-US" altLang="zh-CN" sz="1600" b="1" dirty="0" err="1" smtClean="0"/>
              <a:t>val</a:t>
            </a:r>
            <a:r>
              <a:rPr lang="en-US" altLang="zh-CN" sz="1600" b="1" dirty="0" smtClean="0"/>
              <a:t> </a:t>
            </a:r>
            <a:r>
              <a:rPr lang="en-US" altLang="zh-CN" sz="1600" dirty="0" err="1"/>
              <a:t>inputRdd</a:t>
            </a:r>
            <a:r>
              <a:rPr lang="en-US" altLang="zh-CN" sz="1600" dirty="0"/>
              <a:t>: RDD[(</a:t>
            </a:r>
            <a:r>
              <a:rPr lang="en-US" altLang="zh-CN" sz="1600" dirty="0" err="1"/>
              <a:t>LongWritable</a:t>
            </a:r>
            <a:r>
              <a:rPr lang="en-US" altLang="zh-CN" sz="1600" dirty="0"/>
              <a:t>, Text)] = </a:t>
            </a:r>
            <a:endParaRPr lang="en-US" altLang="zh-CN" sz="1600" dirty="0" smtClean="0"/>
          </a:p>
          <a:p>
            <a:r>
              <a:rPr lang="en-US" altLang="zh-CN" sz="1600" dirty="0"/>
              <a:t>	</a:t>
            </a:r>
            <a:r>
              <a:rPr lang="en-US" altLang="zh-CN" sz="1600" dirty="0" err="1" smtClean="0"/>
              <a:t>sc.hadoopFile</a:t>
            </a:r>
            <a:r>
              <a:rPr lang="en-US" altLang="zh-CN" sz="1600" dirty="0"/>
              <a:t>(</a:t>
            </a:r>
            <a:r>
              <a:rPr lang="en-US" altLang="zh-CN" sz="1600" b="1" dirty="0"/>
              <a:t>"</a:t>
            </a:r>
            <a:r>
              <a:rPr lang="en-US" altLang="zh-CN" sz="1600" b="1" dirty="0" err="1"/>
              <a:t>hdfs</a:t>
            </a:r>
            <a:r>
              <a:rPr lang="en-US" altLang="zh-CN" sz="1600" b="1" dirty="0"/>
              <a:t>://</a:t>
            </a:r>
            <a:r>
              <a:rPr lang="en-US" altLang="zh-CN" sz="1600" b="1" dirty="0" smtClean="0"/>
              <a:t>master:9999/users/</a:t>
            </a:r>
            <a:r>
              <a:rPr lang="en-US" altLang="zh-CN" sz="1600" b="1" dirty="0" err="1" smtClean="0"/>
              <a:t>hadoop-twq</a:t>
            </a:r>
            <a:r>
              <a:rPr lang="en-US" altLang="zh-CN" sz="1600" b="1" dirty="0" smtClean="0"/>
              <a:t>/</a:t>
            </a:r>
            <a:r>
              <a:rPr lang="en-US" altLang="zh-CN" sz="1600" b="1" dirty="0" err="1" smtClean="0"/>
              <a:t>word.txt</a:t>
            </a:r>
            <a:r>
              <a:rPr lang="en-US" altLang="zh-CN" sz="1600" b="1" dirty="0"/>
              <a:t>"</a:t>
            </a:r>
            <a:r>
              <a:rPr lang="en-US" altLang="zh-CN" sz="1600" dirty="0"/>
              <a:t>,</a:t>
            </a:r>
            <a:br>
              <a:rPr lang="en-US" altLang="zh-CN" sz="1600" dirty="0"/>
            </a:br>
            <a:r>
              <a:rPr lang="en-US" altLang="zh-CN" sz="1600" dirty="0"/>
              <a:t>  </a:t>
            </a:r>
            <a:r>
              <a:rPr lang="en-US" altLang="zh-CN" sz="1600" dirty="0" smtClean="0"/>
              <a:t>	</a:t>
            </a:r>
            <a:r>
              <a:rPr lang="en-US" altLang="zh-CN" sz="1600" i="1" dirty="0" err="1" smtClean="0"/>
              <a:t>classOf</a:t>
            </a:r>
            <a:r>
              <a:rPr lang="en-US" altLang="zh-CN" sz="1600" dirty="0" smtClean="0"/>
              <a:t>[</a:t>
            </a:r>
            <a:r>
              <a:rPr lang="en-US" altLang="zh-CN" sz="1600" dirty="0" err="1" smtClean="0"/>
              <a:t>TextInputFormat</a:t>
            </a:r>
            <a:r>
              <a:rPr lang="en-US" altLang="zh-CN" sz="1600" dirty="0"/>
              <a:t>], </a:t>
            </a:r>
            <a:r>
              <a:rPr lang="en-US" altLang="zh-CN" sz="1600" i="1" dirty="0" err="1"/>
              <a:t>classOf</a:t>
            </a:r>
            <a:r>
              <a:rPr lang="en-US" altLang="zh-CN" sz="1600" dirty="0"/>
              <a:t>[</a:t>
            </a:r>
            <a:r>
              <a:rPr lang="en-US" altLang="zh-CN" sz="1600" dirty="0" err="1"/>
              <a:t>LongWritable</a:t>
            </a:r>
            <a:r>
              <a:rPr lang="en-US" altLang="zh-CN" sz="1600" dirty="0"/>
              <a:t>], </a:t>
            </a:r>
            <a:r>
              <a:rPr lang="en-US" altLang="zh-CN" sz="1600" i="1" dirty="0" err="1"/>
              <a:t>classOf</a:t>
            </a:r>
            <a:r>
              <a:rPr lang="en-US" altLang="zh-CN" sz="1600" dirty="0"/>
              <a:t>[Text])</a:t>
            </a:r>
            <a:br>
              <a:rPr lang="en-US" altLang="zh-CN" sz="1600" dirty="0"/>
            </a:br>
            <a:br>
              <a:rPr lang="en-US" altLang="zh-CN" sz="1600" dirty="0"/>
            </a:br>
            <a:r>
              <a:rPr lang="en-US" altLang="zh-CN" sz="1600" dirty="0" smtClean="0"/>
              <a:t>     </a:t>
            </a:r>
            <a:r>
              <a:rPr lang="en-US" altLang="zh-CN" sz="1600" b="1" dirty="0" err="1" smtClean="0"/>
              <a:t>val</a:t>
            </a:r>
            <a:r>
              <a:rPr lang="en-US" altLang="zh-CN" sz="1600" b="1" dirty="0" smtClean="0"/>
              <a:t> </a:t>
            </a:r>
            <a:r>
              <a:rPr lang="en-US" altLang="zh-CN" sz="1600" dirty="0"/>
              <a:t>words: RDD[String] = </a:t>
            </a:r>
            <a:r>
              <a:rPr lang="en-US" altLang="zh-CN" sz="1600" dirty="0" err="1"/>
              <a:t>inputRdd.flatMap</a:t>
            </a:r>
            <a:r>
              <a:rPr lang="en-US" altLang="zh-CN" sz="1600" dirty="0"/>
              <a:t>(_._2.toString.split(</a:t>
            </a:r>
            <a:r>
              <a:rPr lang="en-US" altLang="zh-CN" sz="1600" b="1" dirty="0"/>
              <a:t>" "</a:t>
            </a:r>
            <a:r>
              <a:rPr lang="en-US" altLang="zh-CN" sz="1600" dirty="0"/>
              <a:t>))</a:t>
            </a:r>
            <a:br>
              <a:rPr lang="en-US" altLang="zh-CN" sz="1600" dirty="0"/>
            </a:br>
            <a:br>
              <a:rPr lang="en-US" altLang="zh-CN" sz="1600" dirty="0"/>
            </a:br>
            <a:r>
              <a:rPr lang="en-US" altLang="zh-CN" sz="1600" dirty="0" smtClean="0"/>
              <a:t>     </a:t>
            </a:r>
            <a:r>
              <a:rPr lang="en-US" altLang="zh-CN" sz="1600" b="1" dirty="0" err="1" smtClean="0"/>
              <a:t>val</a:t>
            </a:r>
            <a:r>
              <a:rPr lang="en-US" altLang="zh-CN" sz="1600" b="1" dirty="0" smtClean="0"/>
              <a:t> </a:t>
            </a:r>
            <a:r>
              <a:rPr lang="en-US" altLang="zh-CN" sz="1600" dirty="0" err="1"/>
              <a:t>wordCount</a:t>
            </a:r>
            <a:r>
              <a:rPr lang="en-US" altLang="zh-CN" sz="1600" dirty="0"/>
              <a:t>: RDD[(String,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)] = </a:t>
            </a:r>
            <a:r>
              <a:rPr lang="en-US" altLang="zh-CN" sz="1600" dirty="0" err="1"/>
              <a:t>words.map</a:t>
            </a:r>
            <a:r>
              <a:rPr lang="en-US" altLang="zh-CN" sz="1600" dirty="0"/>
              <a:t>(word =&gt; (word, 1))</a:t>
            </a:r>
            <a:br>
              <a:rPr lang="en-US" altLang="zh-CN" sz="1600" dirty="0"/>
            </a:br>
            <a:br>
              <a:rPr lang="en-US" altLang="zh-CN" sz="1600" dirty="0"/>
            </a:br>
            <a:r>
              <a:rPr lang="en-US" altLang="zh-CN" sz="1600" dirty="0" smtClean="0"/>
              <a:t>      </a:t>
            </a:r>
            <a:r>
              <a:rPr lang="en-US" altLang="zh-CN" sz="1600" b="1" dirty="0" err="1" smtClean="0"/>
              <a:t>val</a:t>
            </a:r>
            <a:r>
              <a:rPr lang="en-US" altLang="zh-CN" sz="1600" b="1" dirty="0" smtClean="0"/>
              <a:t> </a:t>
            </a:r>
            <a:r>
              <a:rPr lang="en-US" altLang="zh-CN" sz="1600" dirty="0"/>
              <a:t>counts: RDD[(String,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)] = </a:t>
            </a:r>
            <a:r>
              <a:rPr lang="en-US" altLang="zh-CN" sz="1600" dirty="0" err="1"/>
              <a:t>wordCount.reduceByKey</a:t>
            </a:r>
            <a:r>
              <a:rPr lang="en-US" altLang="zh-CN" sz="1600" dirty="0"/>
              <a:t>(</a:t>
            </a:r>
            <a:r>
              <a:rPr lang="en-US" altLang="zh-CN" sz="1600" b="1" dirty="0"/>
              <a:t>new </a:t>
            </a:r>
            <a:r>
              <a:rPr lang="en-US" altLang="zh-CN" sz="1600" dirty="0" err="1"/>
              <a:t>HashPartitioner</a:t>
            </a:r>
            <a:r>
              <a:rPr lang="en-US" altLang="zh-CN" sz="1600" dirty="0"/>
              <a:t>(2), (x, y) =&gt; x + y)</a:t>
            </a:r>
            <a:br>
              <a:rPr lang="en-US" altLang="zh-CN" sz="1600" dirty="0"/>
            </a:br>
            <a:br>
              <a:rPr lang="en-US" altLang="zh-CN" sz="1600" dirty="0"/>
            </a:br>
            <a:r>
              <a:rPr lang="en-US" altLang="zh-CN" sz="1600" dirty="0" smtClean="0"/>
              <a:t>      </a:t>
            </a:r>
            <a:r>
              <a:rPr lang="en-US" altLang="zh-CN" sz="1600" dirty="0" err="1" smtClean="0"/>
              <a:t>counts.saveAsTextFile</a:t>
            </a:r>
            <a:r>
              <a:rPr lang="en-US" altLang="zh-CN" sz="1600" dirty="0"/>
              <a:t>(</a:t>
            </a:r>
            <a:r>
              <a:rPr lang="en-US" altLang="zh-CN" sz="1600" b="1" dirty="0"/>
              <a:t>"</a:t>
            </a:r>
            <a:r>
              <a:rPr lang="en-US" altLang="zh-CN" sz="1600" b="1" dirty="0" err="1"/>
              <a:t>hdfs</a:t>
            </a:r>
            <a:r>
              <a:rPr lang="en-US" altLang="zh-CN" sz="1600" b="1" dirty="0"/>
              <a:t>://</a:t>
            </a:r>
            <a:r>
              <a:rPr lang="en-US" altLang="zh-CN" sz="1600" b="1" dirty="0" smtClean="0"/>
              <a:t>master:9999/users/</a:t>
            </a:r>
            <a:r>
              <a:rPr lang="en-US" altLang="zh-CN" sz="1600" b="1" dirty="0" err="1" smtClean="0"/>
              <a:t>hadoop-twq</a:t>
            </a:r>
            <a:r>
              <a:rPr lang="en-US" altLang="zh-CN" sz="1600" b="1" dirty="0" smtClean="0"/>
              <a:t>/</a:t>
            </a:r>
            <a:r>
              <a:rPr lang="en-US" altLang="zh-CN" sz="1600" b="1" dirty="0" err="1" smtClean="0"/>
              <a:t>wordcount</a:t>
            </a:r>
            <a:r>
              <a:rPr lang="en-US" altLang="zh-CN" sz="1600" b="1" dirty="0"/>
              <a:t>"</a:t>
            </a:r>
            <a:r>
              <a:rPr lang="en-US" altLang="zh-CN" sz="1600" dirty="0"/>
              <a:t>)</a:t>
            </a:r>
            <a:r>
              <a:rPr lang="en-US" altLang="zh-CN" sz="1600" dirty="0" smtClean="0"/>
              <a:t>  }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/>
              <a:t> </a:t>
            </a:r>
            <a:r>
              <a:rPr lang="zh-CN" altLang="en-US" sz="1600" dirty="0" smtClean="0"/>
              <a:t>     </a:t>
            </a:r>
            <a:r>
              <a:rPr lang="en-US" altLang="zh-CN" sz="1600" dirty="0" err="1" smtClean="0"/>
              <a:t>sc.stop</a:t>
            </a:r>
            <a:r>
              <a:rPr lang="en-US" altLang="zh-CN" sz="1600" dirty="0" smtClean="0"/>
              <a:t>()</a:t>
            </a:r>
            <a:br>
              <a:rPr lang="en-US" altLang="zh-CN" sz="1600" dirty="0"/>
            </a:br>
            <a:r>
              <a:rPr lang="en-US" altLang="zh-CN" sz="1600" dirty="0"/>
              <a:t>}</a:t>
            </a:r>
            <a:endParaRPr kumimoji="1" lang="zh-CN" altLang="en-US" sz="1600" dirty="0"/>
          </a:p>
        </p:txBody>
      </p:sp>
      <p:sp>
        <p:nvSpPr>
          <p:cNvPr id="6" name="文本框 5"/>
          <p:cNvSpPr txBox="1"/>
          <p:nvPr/>
        </p:nvSpPr>
        <p:spPr>
          <a:xfrm>
            <a:off x="579864" y="144754"/>
            <a:ext cx="6146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RDD(Resilient </a:t>
            </a:r>
            <a:r>
              <a:rPr kumimoji="1" lang="en-US" altLang="zh-CN" sz="2800" dirty="0"/>
              <a:t>Distributed Datasets</a:t>
            </a:r>
            <a:r>
              <a:rPr kumimoji="1" lang="en-US" altLang="zh-CN" sz="2800" dirty="0" smtClean="0"/>
              <a:t>)</a:t>
            </a:r>
            <a:endParaRPr kumimoji="1"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8768" y="154379"/>
            <a:ext cx="4302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/>
              <a:t>二元</a:t>
            </a:r>
            <a:r>
              <a:rPr kumimoji="1" lang="en-US" altLang="zh-CN" sz="2400" dirty="0" smtClean="0"/>
              <a:t> RDD</a:t>
            </a:r>
            <a:r>
              <a:rPr kumimoji="1" lang="zh-CN" altLang="en-US" sz="2400" dirty="0" smtClean="0"/>
              <a:t>操作 </a:t>
            </a:r>
            <a:r>
              <a:rPr kumimoji="1" lang="en-US" altLang="zh-CN" sz="2400" dirty="0" smtClean="0"/>
              <a:t>-</a:t>
            </a:r>
            <a:r>
              <a:rPr kumimoji="1" lang="zh-CN" altLang="en-US" sz="2400" dirty="0" smtClean="0"/>
              <a:t> </a:t>
            </a:r>
            <a:r>
              <a:rPr lang="en-US" altLang="zh-CN" sz="2400" dirty="0" smtClean="0"/>
              <a:t>zip</a:t>
            </a:r>
            <a:endParaRPr kumimoji="1"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2238357" y="1750480"/>
            <a:ext cx="682580" cy="12363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307650" y="1802543"/>
            <a:ext cx="502276" cy="493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</a:t>
            </a:r>
            <a:endParaRPr kumimoji="1" lang="en-US" altLang="zh-CN" dirty="0" smtClean="0"/>
          </a:p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318080" y="2401411"/>
            <a:ext cx="502276" cy="19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307650" y="2699770"/>
            <a:ext cx="502276" cy="19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4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238357" y="3280919"/>
            <a:ext cx="682580" cy="12363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328509" y="3396829"/>
            <a:ext cx="502276" cy="19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5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318080" y="3685370"/>
            <a:ext cx="502276" cy="181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6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328509" y="3936955"/>
            <a:ext cx="502276" cy="537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7</a:t>
            </a:r>
            <a:endParaRPr kumimoji="1" lang="en-US" altLang="zh-CN" dirty="0" smtClean="0"/>
          </a:p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601371" y="2506039"/>
            <a:ext cx="682580" cy="12363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691523" y="2621949"/>
            <a:ext cx="502276" cy="19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8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691523" y="2995436"/>
            <a:ext cx="502276" cy="19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9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691523" y="3368923"/>
            <a:ext cx="502276" cy="19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19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2161083" y="1312599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RDD1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2070931" y="4751258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RDD2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3655033" y="4004283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RDD3</a:t>
            </a:r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259913" y="5646900"/>
            <a:ext cx="9940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val</a:t>
            </a:r>
            <a:r>
              <a:rPr lang="en-US" altLang="zh-CN" b="1" dirty="0"/>
              <a:t> </a:t>
            </a:r>
            <a:r>
              <a:rPr lang="en-US" altLang="zh-CN" dirty="0" err="1"/>
              <a:t>zipPartitionRDD</a:t>
            </a:r>
            <a:r>
              <a:rPr lang="en-US" altLang="zh-CN" dirty="0"/>
              <a:t> =</a:t>
            </a:r>
            <a:br>
              <a:rPr lang="en-US" altLang="zh-CN" dirty="0"/>
            </a:br>
            <a:r>
              <a:rPr lang="en-US" altLang="zh-CN" dirty="0"/>
              <a:t>  </a:t>
            </a:r>
            <a:r>
              <a:rPr lang="en-US" altLang="zh-CN" dirty="0" smtClean="0"/>
              <a:t>RDD1.zipPartitions(RDD2)((</a:t>
            </a:r>
            <a:r>
              <a:rPr lang="en-US" altLang="zh-CN" dirty="0"/>
              <a:t>iterator1, iterator2) =&gt; Iterator(iterator1.sum + iterator2.sum))</a:t>
            </a:r>
            <a:endParaRPr kumimoji="1" lang="zh-CN" altLang="en-US" dirty="0"/>
          </a:p>
        </p:txBody>
      </p:sp>
      <p:cxnSp>
        <p:nvCxnSpPr>
          <p:cNvPr id="499" name="直线箭头连接符 498"/>
          <p:cNvCxnSpPr>
            <a:stCxn id="10" idx="3"/>
            <a:endCxn id="18" idx="1"/>
          </p:cNvCxnSpPr>
          <p:nvPr/>
        </p:nvCxnSpPr>
        <p:spPr>
          <a:xfrm>
            <a:off x="2809926" y="2049389"/>
            <a:ext cx="881597" cy="669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直线箭头连接符 499"/>
          <p:cNvCxnSpPr>
            <a:stCxn id="14" idx="3"/>
            <a:endCxn id="18" idx="1"/>
          </p:cNvCxnSpPr>
          <p:nvPr/>
        </p:nvCxnSpPr>
        <p:spPr>
          <a:xfrm flipV="1">
            <a:off x="2830785" y="2718541"/>
            <a:ext cx="860738" cy="774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直线箭头连接符 502"/>
          <p:cNvCxnSpPr>
            <a:stCxn id="11" idx="3"/>
            <a:endCxn id="19" idx="1"/>
          </p:cNvCxnSpPr>
          <p:nvPr/>
        </p:nvCxnSpPr>
        <p:spPr>
          <a:xfrm>
            <a:off x="2820356" y="2498003"/>
            <a:ext cx="871167" cy="594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直线箭头连接符 505"/>
          <p:cNvCxnSpPr>
            <a:stCxn id="15" idx="3"/>
            <a:endCxn id="19" idx="1"/>
          </p:cNvCxnSpPr>
          <p:nvPr/>
        </p:nvCxnSpPr>
        <p:spPr>
          <a:xfrm flipV="1">
            <a:off x="2820356" y="3092028"/>
            <a:ext cx="871167" cy="683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直线箭头连接符 508"/>
          <p:cNvCxnSpPr>
            <a:stCxn id="16" idx="3"/>
            <a:endCxn id="20" idx="1"/>
          </p:cNvCxnSpPr>
          <p:nvPr/>
        </p:nvCxnSpPr>
        <p:spPr>
          <a:xfrm flipV="1">
            <a:off x="2830785" y="3465515"/>
            <a:ext cx="860738" cy="740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线箭头连接符 512"/>
          <p:cNvCxnSpPr>
            <a:stCxn id="12" idx="3"/>
            <a:endCxn id="20" idx="1"/>
          </p:cNvCxnSpPr>
          <p:nvPr/>
        </p:nvCxnSpPr>
        <p:spPr>
          <a:xfrm>
            <a:off x="2809926" y="2796362"/>
            <a:ext cx="881597" cy="669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7" name="矩形 536"/>
          <p:cNvSpPr/>
          <p:nvPr/>
        </p:nvSpPr>
        <p:spPr>
          <a:xfrm>
            <a:off x="7432314" y="1665358"/>
            <a:ext cx="682580" cy="12363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8" name="矩形 537"/>
          <p:cNvSpPr/>
          <p:nvPr/>
        </p:nvSpPr>
        <p:spPr>
          <a:xfrm>
            <a:off x="7501607" y="1717421"/>
            <a:ext cx="502276" cy="493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</a:t>
            </a:r>
            <a:endParaRPr kumimoji="1" lang="en-US" altLang="zh-CN" dirty="0" smtClean="0"/>
          </a:p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539" name="矩形 538"/>
          <p:cNvSpPr/>
          <p:nvPr/>
        </p:nvSpPr>
        <p:spPr>
          <a:xfrm>
            <a:off x="7512037" y="2316289"/>
            <a:ext cx="502276" cy="19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540" name="矩形 539"/>
          <p:cNvSpPr/>
          <p:nvPr/>
        </p:nvSpPr>
        <p:spPr>
          <a:xfrm>
            <a:off x="7501607" y="2614648"/>
            <a:ext cx="502276" cy="19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4</a:t>
            </a:r>
            <a:endParaRPr kumimoji="1" lang="zh-CN" altLang="en-US" dirty="0"/>
          </a:p>
        </p:txBody>
      </p:sp>
      <p:sp>
        <p:nvSpPr>
          <p:cNvPr id="541" name="矩形 540"/>
          <p:cNvSpPr/>
          <p:nvPr/>
        </p:nvSpPr>
        <p:spPr>
          <a:xfrm>
            <a:off x="7432314" y="3195797"/>
            <a:ext cx="682580" cy="12363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2" name="矩形 541"/>
          <p:cNvSpPr/>
          <p:nvPr/>
        </p:nvSpPr>
        <p:spPr>
          <a:xfrm>
            <a:off x="7522466" y="3253753"/>
            <a:ext cx="502276" cy="553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5</a:t>
            </a:r>
            <a:endParaRPr kumimoji="1" lang="en-US" altLang="zh-CN" dirty="0" smtClean="0"/>
          </a:p>
          <a:p>
            <a:pPr algn="ctr"/>
            <a:r>
              <a:rPr kumimoji="1" lang="en-US" altLang="zh-CN" dirty="0"/>
              <a:t>9</a:t>
            </a:r>
            <a:endParaRPr kumimoji="1" lang="zh-CN" altLang="en-US" dirty="0"/>
          </a:p>
        </p:txBody>
      </p:sp>
      <p:sp>
        <p:nvSpPr>
          <p:cNvPr id="543" name="矩形 542"/>
          <p:cNvSpPr/>
          <p:nvPr/>
        </p:nvSpPr>
        <p:spPr>
          <a:xfrm>
            <a:off x="7522466" y="3873171"/>
            <a:ext cx="502276" cy="181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6</a:t>
            </a:r>
            <a:endParaRPr kumimoji="1" lang="zh-CN" altLang="en-US" dirty="0"/>
          </a:p>
        </p:txBody>
      </p:sp>
      <p:sp>
        <p:nvSpPr>
          <p:cNvPr id="544" name="矩形 543"/>
          <p:cNvSpPr/>
          <p:nvPr/>
        </p:nvSpPr>
        <p:spPr>
          <a:xfrm>
            <a:off x="7522466" y="4136515"/>
            <a:ext cx="502276" cy="252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8</a:t>
            </a:r>
            <a:endParaRPr kumimoji="1" lang="zh-CN" altLang="en-US" dirty="0"/>
          </a:p>
        </p:txBody>
      </p:sp>
      <p:sp>
        <p:nvSpPr>
          <p:cNvPr id="545" name="矩形 544"/>
          <p:cNvSpPr/>
          <p:nvPr/>
        </p:nvSpPr>
        <p:spPr>
          <a:xfrm>
            <a:off x="8784898" y="1926729"/>
            <a:ext cx="892369" cy="1939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6" name="矩形 545"/>
          <p:cNvSpPr/>
          <p:nvPr/>
        </p:nvSpPr>
        <p:spPr>
          <a:xfrm>
            <a:off x="8875051" y="2027127"/>
            <a:ext cx="616866" cy="796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(1,5)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(2,9)</a:t>
            </a:r>
            <a:endParaRPr kumimoji="1" lang="zh-CN" altLang="en-US" dirty="0"/>
          </a:p>
        </p:txBody>
      </p:sp>
      <p:sp>
        <p:nvSpPr>
          <p:cNvPr id="547" name="矩形 546"/>
          <p:cNvSpPr/>
          <p:nvPr/>
        </p:nvSpPr>
        <p:spPr>
          <a:xfrm>
            <a:off x="8875049" y="2968618"/>
            <a:ext cx="616867" cy="192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(3,6)</a:t>
            </a:r>
            <a:endParaRPr kumimoji="1" lang="zh-CN" altLang="en-US" dirty="0"/>
          </a:p>
        </p:txBody>
      </p:sp>
      <p:sp>
        <p:nvSpPr>
          <p:cNvPr id="548" name="矩形 547"/>
          <p:cNvSpPr/>
          <p:nvPr/>
        </p:nvSpPr>
        <p:spPr>
          <a:xfrm>
            <a:off x="8875050" y="3407987"/>
            <a:ext cx="616865" cy="232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(4,8)</a:t>
            </a:r>
            <a:endParaRPr kumimoji="1" lang="zh-CN" altLang="en-US" dirty="0"/>
          </a:p>
        </p:txBody>
      </p:sp>
      <p:sp>
        <p:nvSpPr>
          <p:cNvPr id="549" name="文本框 548"/>
          <p:cNvSpPr txBox="1"/>
          <p:nvPr/>
        </p:nvSpPr>
        <p:spPr>
          <a:xfrm>
            <a:off x="7355040" y="1227477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RDD1</a:t>
            </a:r>
            <a:endParaRPr kumimoji="1" lang="zh-CN" altLang="en-US" dirty="0"/>
          </a:p>
        </p:txBody>
      </p:sp>
      <p:sp>
        <p:nvSpPr>
          <p:cNvPr id="550" name="文本框 549"/>
          <p:cNvSpPr txBox="1"/>
          <p:nvPr/>
        </p:nvSpPr>
        <p:spPr>
          <a:xfrm>
            <a:off x="7264888" y="4666136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RDD2</a:t>
            </a:r>
            <a:endParaRPr kumimoji="1" lang="zh-CN" altLang="en-US" dirty="0"/>
          </a:p>
        </p:txBody>
      </p:sp>
      <p:sp>
        <p:nvSpPr>
          <p:cNvPr id="551" name="文本框 550"/>
          <p:cNvSpPr txBox="1"/>
          <p:nvPr/>
        </p:nvSpPr>
        <p:spPr>
          <a:xfrm>
            <a:off x="8795328" y="4565260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RDD3</a:t>
            </a:r>
            <a:endParaRPr kumimoji="1" lang="zh-CN" altLang="en-US" dirty="0"/>
          </a:p>
        </p:txBody>
      </p:sp>
      <p:cxnSp>
        <p:nvCxnSpPr>
          <p:cNvPr id="560" name="直线箭头连接符 559"/>
          <p:cNvCxnSpPr>
            <a:stCxn id="538" idx="3"/>
            <a:endCxn id="546" idx="1"/>
          </p:cNvCxnSpPr>
          <p:nvPr/>
        </p:nvCxnSpPr>
        <p:spPr>
          <a:xfrm>
            <a:off x="8003883" y="1964267"/>
            <a:ext cx="871168" cy="4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直线箭头连接符 560"/>
          <p:cNvCxnSpPr>
            <a:stCxn id="542" idx="3"/>
            <a:endCxn id="546" idx="1"/>
          </p:cNvCxnSpPr>
          <p:nvPr/>
        </p:nvCxnSpPr>
        <p:spPr>
          <a:xfrm flipV="1">
            <a:off x="8024742" y="2425542"/>
            <a:ext cx="850309" cy="1104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线箭头连接符 570"/>
          <p:cNvCxnSpPr>
            <a:stCxn id="539" idx="3"/>
            <a:endCxn id="547" idx="1"/>
          </p:cNvCxnSpPr>
          <p:nvPr/>
        </p:nvCxnSpPr>
        <p:spPr>
          <a:xfrm>
            <a:off x="8014313" y="2412881"/>
            <a:ext cx="860736" cy="651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直线箭头连接符 571"/>
          <p:cNvCxnSpPr>
            <a:stCxn id="543" idx="3"/>
            <a:endCxn id="547" idx="1"/>
          </p:cNvCxnSpPr>
          <p:nvPr/>
        </p:nvCxnSpPr>
        <p:spPr>
          <a:xfrm flipV="1">
            <a:off x="8024742" y="3064832"/>
            <a:ext cx="850307" cy="898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直线箭头连接符 575"/>
          <p:cNvCxnSpPr>
            <a:stCxn id="540" idx="3"/>
            <a:endCxn id="548" idx="1"/>
          </p:cNvCxnSpPr>
          <p:nvPr/>
        </p:nvCxnSpPr>
        <p:spPr>
          <a:xfrm>
            <a:off x="8003883" y="2711240"/>
            <a:ext cx="871167" cy="812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线箭头连接符 576"/>
          <p:cNvCxnSpPr>
            <a:stCxn id="544" idx="3"/>
            <a:endCxn id="548" idx="1"/>
          </p:cNvCxnSpPr>
          <p:nvPr/>
        </p:nvCxnSpPr>
        <p:spPr>
          <a:xfrm flipV="1">
            <a:off x="8024742" y="3524130"/>
            <a:ext cx="850308" cy="738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0" name="文本框 589"/>
          <p:cNvSpPr txBox="1"/>
          <p:nvPr/>
        </p:nvSpPr>
        <p:spPr>
          <a:xfrm>
            <a:off x="7404409" y="616044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RDD3 = RDD1.zip(RDD2)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4327" y="211240"/>
            <a:ext cx="2440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RDD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persist</a:t>
            </a:r>
            <a:r>
              <a:rPr kumimoji="1" lang="zh-CN" altLang="en-US" sz="2400" dirty="0" smtClean="0"/>
              <a:t>机制</a:t>
            </a:r>
            <a:endParaRPr kumimoji="1" lang="en-US" altLang="zh-CN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3877293" y="2136074"/>
            <a:ext cx="2496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ersist(</a:t>
            </a:r>
            <a:r>
              <a:rPr lang="en-US" altLang="zh-CN" dirty="0" err="1" smtClean="0"/>
              <a:t>StorageLevel</a:t>
            </a:r>
            <a:r>
              <a:rPr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877293" y="2872343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cache()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877293" y="3608612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u</a:t>
            </a:r>
            <a:r>
              <a:rPr lang="en-US" altLang="zh-CN" dirty="0" err="1" smtClean="0"/>
              <a:t>npersist</a:t>
            </a:r>
            <a:r>
              <a:rPr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240162" y="4930346"/>
            <a:ext cx="3483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详细讲解</a:t>
            </a:r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中的</a:t>
            </a:r>
            <a:r>
              <a:rPr kumimoji="1" lang="en-US" altLang="zh-CN" dirty="0" smtClean="0"/>
              <a:t>iterator()</a:t>
            </a:r>
            <a:r>
              <a:rPr kumimoji="1" lang="zh-CN" altLang="en-US" dirty="0" smtClean="0"/>
              <a:t>方法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4327" y="211240"/>
            <a:ext cx="2555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Checkpoint</a:t>
            </a:r>
            <a:r>
              <a:rPr kumimoji="1" lang="zh-CN" altLang="en-US" sz="2400" dirty="0" smtClean="0"/>
              <a:t>机制</a:t>
            </a:r>
            <a:endParaRPr kumimoji="1" lang="en-US" altLang="zh-CN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1683836" y="4039224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c</a:t>
            </a:r>
            <a:r>
              <a:rPr kumimoji="1" lang="en-US" altLang="zh-CN" smtClean="0"/>
              <a:t>heckpoint()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683836" y="2887319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localCheckpoint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683836" y="1735414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ersist() and cache()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97051" y="1735414"/>
            <a:ext cx="356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将</a:t>
            </a:r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保存到</a:t>
            </a:r>
            <a:r>
              <a:rPr kumimoji="1" lang="en-US" altLang="zh-CN" dirty="0" smtClean="0"/>
              <a:t>spark</a:t>
            </a:r>
            <a:r>
              <a:rPr kumimoji="1" lang="zh-CN" altLang="en-US" dirty="0" smtClean="0"/>
              <a:t>分布式内存中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997051" y="2887319"/>
            <a:ext cx="5570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将</a:t>
            </a:r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保存到临时的</a:t>
            </a:r>
            <a:r>
              <a:rPr kumimoji="1" lang="en-US" altLang="zh-CN" dirty="0" smtClean="0"/>
              <a:t>executor</a:t>
            </a:r>
            <a:r>
              <a:rPr kumimoji="1" lang="zh-CN" altLang="en-US" dirty="0" smtClean="0"/>
              <a:t>中的本地磁盘文件中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997051" y="4039224"/>
            <a:ext cx="399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将</a:t>
            </a:r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保存到</a:t>
            </a:r>
            <a:r>
              <a:rPr kumimoji="1" lang="en-US" altLang="zh-CN" dirty="0" smtClean="0"/>
              <a:t>HDFS</a:t>
            </a:r>
            <a:r>
              <a:rPr kumimoji="1" lang="zh-CN" altLang="en-US" dirty="0" smtClean="0"/>
              <a:t>分布式文件系统中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877275" y="929817"/>
            <a:ext cx="2515432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/>
              <a:t>本质上是调用：</a:t>
            </a:r>
            <a:endParaRPr kumimoji="1" lang="en-US" altLang="zh-CN" sz="1600" dirty="0" smtClean="0"/>
          </a:p>
          <a:p>
            <a:r>
              <a:rPr kumimoji="1" lang="en-US" altLang="zh-CN" sz="1600" dirty="0" smtClean="0"/>
              <a:t>persist(MEM_AND_DISK)</a:t>
            </a:r>
            <a:endParaRPr kumimoji="1" lang="en-US" altLang="zh-CN" sz="1600" dirty="0" smtClean="0"/>
          </a:p>
          <a:p>
            <a:r>
              <a:rPr kumimoji="1" lang="zh-CN" altLang="en-US" sz="1600" dirty="0" smtClean="0"/>
              <a:t>或</a:t>
            </a:r>
            <a:r>
              <a:rPr kumimoji="1" lang="en-US" altLang="zh-CN" sz="1600" dirty="0" smtClean="0"/>
              <a:t>persist(DISK)</a:t>
            </a:r>
            <a:endParaRPr kumimoji="1" lang="zh-CN" altLang="en-US" sz="1600" dirty="0"/>
          </a:p>
        </p:txBody>
      </p:sp>
      <p:cxnSp>
        <p:nvCxnSpPr>
          <p:cNvPr id="11" name="直线箭头连接符 10"/>
          <p:cNvCxnSpPr>
            <a:endCxn id="9" idx="2"/>
          </p:cNvCxnSpPr>
          <p:nvPr/>
        </p:nvCxnSpPr>
        <p:spPr>
          <a:xfrm flipV="1">
            <a:off x="7769729" y="1760814"/>
            <a:ext cx="2365262" cy="1151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533349" y="5191129"/>
            <a:ext cx="23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checkpoint</a:t>
            </a:r>
            <a:r>
              <a:rPr kumimoji="1" lang="zh-CN" altLang="en-US" dirty="0" smtClean="0"/>
              <a:t>的作用：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997051" y="5684557"/>
            <a:ext cx="253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1:</a:t>
            </a:r>
            <a:r>
              <a:rPr kumimoji="1" lang="zh-CN" altLang="en-US" dirty="0" smtClean="0"/>
              <a:t> 持久化保存</a:t>
            </a:r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数据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997051" y="6177985"/>
            <a:ext cx="3001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2:</a:t>
            </a:r>
            <a:r>
              <a:rPr kumimoji="1" lang="zh-CN" altLang="en-US" dirty="0" smtClean="0"/>
              <a:t> 切断</a:t>
            </a:r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之前的依赖关系</a:t>
            </a:r>
            <a:endParaRPr kumimoji="1" lang="zh-CN" altLang="en-US" dirty="0"/>
          </a:p>
        </p:txBody>
      </p:sp>
      <p:cxnSp>
        <p:nvCxnSpPr>
          <p:cNvPr id="16" name="直线箭头连接符 15"/>
          <p:cNvCxnSpPr>
            <a:stCxn id="5" idx="3"/>
            <a:endCxn id="6" idx="1"/>
          </p:cNvCxnSpPr>
          <p:nvPr/>
        </p:nvCxnSpPr>
        <p:spPr>
          <a:xfrm>
            <a:off x="4221710" y="1920080"/>
            <a:ext cx="775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3" idx="3"/>
            <a:endCxn id="7" idx="1"/>
          </p:cNvCxnSpPr>
          <p:nvPr/>
        </p:nvCxnSpPr>
        <p:spPr>
          <a:xfrm>
            <a:off x="3905919" y="3071985"/>
            <a:ext cx="1091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stCxn id="2" idx="3"/>
            <a:endCxn id="8" idx="1"/>
          </p:cNvCxnSpPr>
          <p:nvPr/>
        </p:nvCxnSpPr>
        <p:spPr>
          <a:xfrm>
            <a:off x="3317617" y="4223890"/>
            <a:ext cx="1679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4327" y="211240"/>
            <a:ext cx="3273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Checkpoint</a:t>
            </a:r>
            <a:r>
              <a:rPr kumimoji="1" lang="zh-CN" altLang="en-US" sz="2400" dirty="0" smtClean="0"/>
              <a:t>机制</a:t>
            </a:r>
            <a:r>
              <a:rPr kumimoji="1" lang="en-US" altLang="zh-CN" sz="2400" dirty="0" smtClean="0"/>
              <a:t>-</a:t>
            </a:r>
            <a:r>
              <a:rPr kumimoji="1" lang="zh-CN" altLang="en-US" sz="2400" dirty="0" smtClean="0"/>
              <a:t>流程</a:t>
            </a:r>
            <a:endParaRPr kumimoji="1" lang="en-US" altLang="zh-CN" sz="2400" dirty="0"/>
          </a:p>
        </p:txBody>
      </p:sp>
      <p:sp>
        <p:nvSpPr>
          <p:cNvPr id="5" name="矩形 4"/>
          <p:cNvSpPr/>
          <p:nvPr/>
        </p:nvSpPr>
        <p:spPr>
          <a:xfrm>
            <a:off x="1244562" y="3562597"/>
            <a:ext cx="1045029" cy="38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pairRDD</a:t>
            </a:r>
            <a:endParaRPr kumimoji="1"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2703230" y="3562597"/>
            <a:ext cx="1045029" cy="38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filterRDD</a:t>
            </a:r>
            <a:endParaRPr kumimoji="1" lang="zh-CN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4218729" y="3574473"/>
            <a:ext cx="1124269" cy="38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mapRDD</a:t>
            </a:r>
            <a:endParaRPr kumimoji="1"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5754383" y="3586348"/>
            <a:ext cx="1696264" cy="38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otherFilterRDD</a:t>
            </a:r>
            <a:endParaRPr kumimoji="1" lang="zh-CN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7817610" y="3574473"/>
            <a:ext cx="1696264" cy="38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otherMapRDD</a:t>
            </a:r>
            <a:endParaRPr kumimoji="1"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9880837" y="3586348"/>
            <a:ext cx="1696264" cy="38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someMapRDD</a:t>
            </a:r>
            <a:endParaRPr kumimoji="1" lang="zh-CN" altLang="en-US" sz="1600" dirty="0"/>
          </a:p>
        </p:txBody>
      </p:sp>
      <p:sp>
        <p:nvSpPr>
          <p:cNvPr id="6" name="文本框 5"/>
          <p:cNvSpPr txBox="1"/>
          <p:nvPr/>
        </p:nvSpPr>
        <p:spPr>
          <a:xfrm>
            <a:off x="4643341" y="2505693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localCheckpoint</a:t>
            </a:r>
            <a:r>
              <a:rPr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880093" y="4740746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heckpoint()</a:t>
            </a:r>
            <a:endParaRPr kumimoji="1" lang="zh-CN" altLang="en-US" dirty="0"/>
          </a:p>
        </p:txBody>
      </p:sp>
      <p:cxnSp>
        <p:nvCxnSpPr>
          <p:cNvPr id="9" name="直线箭头连接符 8"/>
          <p:cNvCxnSpPr>
            <a:stCxn id="5" idx="3"/>
            <a:endCxn id="11" idx="1"/>
          </p:cNvCxnSpPr>
          <p:nvPr/>
        </p:nvCxnSpPr>
        <p:spPr>
          <a:xfrm>
            <a:off x="2289591" y="3752603"/>
            <a:ext cx="4136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stCxn id="12" idx="3"/>
            <a:endCxn id="13" idx="1"/>
          </p:cNvCxnSpPr>
          <p:nvPr/>
        </p:nvCxnSpPr>
        <p:spPr>
          <a:xfrm>
            <a:off x="5342998" y="3764479"/>
            <a:ext cx="411385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4" idx="3"/>
            <a:endCxn id="16" idx="1"/>
          </p:cNvCxnSpPr>
          <p:nvPr/>
        </p:nvCxnSpPr>
        <p:spPr>
          <a:xfrm>
            <a:off x="9513874" y="3764479"/>
            <a:ext cx="366963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stCxn id="12" idx="0"/>
            <a:endCxn id="6" idx="2"/>
          </p:cNvCxnSpPr>
          <p:nvPr/>
        </p:nvCxnSpPr>
        <p:spPr>
          <a:xfrm flipV="1">
            <a:off x="4780864" y="2875025"/>
            <a:ext cx="973519" cy="699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1515002" y="2484334"/>
            <a:ext cx="2468492" cy="38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LocalCheckpointRDD</a:t>
            </a:r>
            <a:endParaRPr kumimoji="1" lang="zh-CN" altLang="en-US" sz="1600" dirty="0"/>
          </a:p>
        </p:txBody>
      </p:sp>
      <p:cxnSp>
        <p:nvCxnSpPr>
          <p:cNvPr id="39" name="直线箭头连接符 38"/>
          <p:cNvCxnSpPr>
            <a:stCxn id="6" idx="1"/>
            <a:endCxn id="37" idx="3"/>
          </p:cNvCxnSpPr>
          <p:nvPr/>
        </p:nvCxnSpPr>
        <p:spPr>
          <a:xfrm flipH="1" flipV="1">
            <a:off x="3983494" y="2674340"/>
            <a:ext cx="659847" cy="16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>
            <a:stCxn id="37" idx="2"/>
            <a:endCxn id="12" idx="1"/>
          </p:cNvCxnSpPr>
          <p:nvPr/>
        </p:nvCxnSpPr>
        <p:spPr>
          <a:xfrm>
            <a:off x="2749248" y="2864345"/>
            <a:ext cx="1469481" cy="900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>
            <a:stCxn id="14" idx="2"/>
            <a:endCxn id="7" idx="0"/>
          </p:cNvCxnSpPr>
          <p:nvPr/>
        </p:nvCxnSpPr>
        <p:spPr>
          <a:xfrm>
            <a:off x="8665742" y="3954484"/>
            <a:ext cx="31242" cy="786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4560213" y="4759158"/>
            <a:ext cx="2606014" cy="38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ReliableCheckpointRDD</a:t>
            </a:r>
            <a:endParaRPr kumimoji="1" lang="zh-CN" altLang="en-US" sz="1600" dirty="0"/>
          </a:p>
        </p:txBody>
      </p:sp>
      <p:cxnSp>
        <p:nvCxnSpPr>
          <p:cNvPr id="46" name="直线箭头连接符 45"/>
          <p:cNvCxnSpPr>
            <a:stCxn id="7" idx="1"/>
            <a:endCxn id="44" idx="3"/>
          </p:cNvCxnSpPr>
          <p:nvPr/>
        </p:nvCxnSpPr>
        <p:spPr>
          <a:xfrm flipH="1">
            <a:off x="7166227" y="4925412"/>
            <a:ext cx="713866" cy="23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44" idx="0"/>
            <a:endCxn id="14" idx="1"/>
          </p:cNvCxnSpPr>
          <p:nvPr/>
        </p:nvCxnSpPr>
        <p:spPr>
          <a:xfrm flipV="1">
            <a:off x="5863220" y="3764479"/>
            <a:ext cx="1954390" cy="994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折角形 48"/>
          <p:cNvSpPr/>
          <p:nvPr/>
        </p:nvSpPr>
        <p:spPr>
          <a:xfrm>
            <a:off x="1880515" y="1186397"/>
            <a:ext cx="1737465" cy="73862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mapRDD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data on executor memory and disk</a:t>
            </a:r>
            <a:endParaRPr kumimoji="1" lang="zh-CN" altLang="en-US" sz="1400" dirty="0"/>
          </a:p>
        </p:txBody>
      </p:sp>
      <p:cxnSp>
        <p:nvCxnSpPr>
          <p:cNvPr id="51" name="直线箭头连接符 50"/>
          <p:cNvCxnSpPr>
            <a:stCxn id="49" idx="2"/>
            <a:endCxn id="37" idx="0"/>
          </p:cNvCxnSpPr>
          <p:nvPr/>
        </p:nvCxnSpPr>
        <p:spPr>
          <a:xfrm>
            <a:off x="2749248" y="1925018"/>
            <a:ext cx="0" cy="559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折角形 51"/>
          <p:cNvSpPr/>
          <p:nvPr/>
        </p:nvSpPr>
        <p:spPr>
          <a:xfrm>
            <a:off x="4994487" y="5741962"/>
            <a:ext cx="1737465" cy="54744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otherMapRDD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 </a:t>
            </a:r>
            <a:r>
              <a:rPr kumimoji="1" lang="en-US" altLang="zh-CN" sz="1400" dirty="0" smtClean="0"/>
              <a:t>data on </a:t>
            </a:r>
            <a:r>
              <a:rPr kumimoji="1" lang="en-US" altLang="zh-CN" sz="1400" dirty="0" err="1" smtClean="0"/>
              <a:t>hdfs</a:t>
            </a:r>
            <a:r>
              <a:rPr kumimoji="1" lang="en-US" altLang="zh-CN" sz="1400" dirty="0" smtClean="0"/>
              <a:t> file</a:t>
            </a:r>
            <a:endParaRPr kumimoji="1" lang="zh-CN" altLang="en-US" sz="1400" dirty="0"/>
          </a:p>
        </p:txBody>
      </p:sp>
      <p:cxnSp>
        <p:nvCxnSpPr>
          <p:cNvPr id="54" name="直线箭头连接符 53"/>
          <p:cNvCxnSpPr>
            <a:stCxn id="52" idx="0"/>
            <a:endCxn id="44" idx="2"/>
          </p:cNvCxnSpPr>
          <p:nvPr/>
        </p:nvCxnSpPr>
        <p:spPr>
          <a:xfrm flipV="1">
            <a:off x="5863220" y="5139169"/>
            <a:ext cx="0" cy="602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/>
          <p:cNvCxnSpPr>
            <a:stCxn id="11" idx="3"/>
            <a:endCxn id="12" idx="1"/>
          </p:cNvCxnSpPr>
          <p:nvPr/>
        </p:nvCxnSpPr>
        <p:spPr>
          <a:xfrm>
            <a:off x="3748259" y="3752603"/>
            <a:ext cx="470470" cy="11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>
            <a:stCxn id="13" idx="3"/>
            <a:endCxn id="14" idx="1"/>
          </p:cNvCxnSpPr>
          <p:nvPr/>
        </p:nvCxnSpPr>
        <p:spPr>
          <a:xfrm flipV="1">
            <a:off x="7450647" y="3764479"/>
            <a:ext cx="366963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37" grpId="0" animBg="1"/>
      <p:bldP spid="44" grpId="0" animBg="1"/>
      <p:bldP spid="49" grpId="0" animBg="1"/>
      <p:bldP spid="52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4327" y="211240"/>
            <a:ext cx="3273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Checkpoint</a:t>
            </a:r>
            <a:r>
              <a:rPr kumimoji="1" lang="zh-CN" altLang="en-US" sz="2400" dirty="0" smtClean="0"/>
              <a:t>机制</a:t>
            </a:r>
            <a:r>
              <a:rPr kumimoji="1" lang="en-US" altLang="zh-CN" sz="2400" dirty="0" smtClean="0"/>
              <a:t>-</a:t>
            </a:r>
            <a:r>
              <a:rPr kumimoji="1" lang="zh-CN" altLang="en-US" sz="2400" dirty="0" smtClean="0"/>
              <a:t>实现</a:t>
            </a:r>
            <a:endParaRPr kumimoji="1" lang="en-US" altLang="zh-CN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1564" y="812058"/>
            <a:ext cx="9613900" cy="5803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4327" y="211240"/>
            <a:ext cx="2555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Checkpoint</a:t>
            </a:r>
            <a:r>
              <a:rPr kumimoji="1" lang="zh-CN" altLang="en-US" sz="2400" dirty="0" smtClean="0"/>
              <a:t>机制</a:t>
            </a:r>
            <a:endParaRPr kumimoji="1" lang="en-US" altLang="zh-CN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1660085" y="3991724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c</a:t>
            </a:r>
            <a:r>
              <a:rPr kumimoji="1" lang="en-US" altLang="zh-CN" smtClean="0"/>
              <a:t>heckpoint()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660085" y="1677974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localCheckpoint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612571" y="2505694"/>
            <a:ext cx="3374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优点： </a:t>
            </a:r>
            <a:r>
              <a:rPr kumimoji="1" lang="en-US" altLang="zh-CN" dirty="0" smtClean="0"/>
              <a:t>checkpoint</a:t>
            </a:r>
            <a:r>
              <a:rPr kumimoji="1" lang="zh-CN" altLang="en-US" dirty="0" smtClean="0"/>
              <a:t>的速度很快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612571" y="3176467"/>
            <a:ext cx="769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缺点： 如果</a:t>
            </a:r>
            <a:r>
              <a:rPr kumimoji="1" lang="en-US" altLang="zh-CN" dirty="0" smtClean="0"/>
              <a:t>executor</a:t>
            </a:r>
            <a:r>
              <a:rPr kumimoji="1" lang="zh-CN" altLang="en-US" dirty="0" smtClean="0"/>
              <a:t>失败了，那么</a:t>
            </a:r>
            <a:r>
              <a:rPr kumimoji="1" lang="en-US" altLang="zh-CN" dirty="0" smtClean="0"/>
              <a:t>checkpoint</a:t>
            </a:r>
            <a:r>
              <a:rPr kumimoji="1" lang="zh-CN" altLang="en-US" dirty="0" smtClean="0"/>
              <a:t>就失效了，导致</a:t>
            </a:r>
            <a:r>
              <a:rPr kumimoji="1" lang="en-US" altLang="zh-CN" dirty="0" smtClean="0"/>
              <a:t>job</a:t>
            </a:r>
            <a:r>
              <a:rPr kumimoji="1" lang="zh-CN" altLang="en-US" dirty="0" smtClean="0"/>
              <a:t>失败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612571" y="4662497"/>
            <a:ext cx="6250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优点： 基于稳定可靠的分布式存储系统，</a:t>
            </a:r>
            <a:r>
              <a:rPr kumimoji="1" lang="zh-CN" altLang="en-US" smtClean="0"/>
              <a:t>数据具有高可用性</a:t>
            </a:r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612571" y="5333270"/>
            <a:ext cx="5096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缺点： 写分布式存储文件是一个比较</a:t>
            </a:r>
            <a:r>
              <a:rPr kumimoji="1" lang="zh-CN" altLang="en-US" smtClean="0"/>
              <a:t>耗时的操作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4327" y="211240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加载和保存数据 </a:t>
            </a:r>
            <a:r>
              <a:rPr kumimoji="1" lang="en-US" altLang="zh-CN" sz="2400" dirty="0" smtClean="0"/>
              <a:t>–</a:t>
            </a:r>
            <a:r>
              <a:rPr kumimoji="1" lang="en-US" altLang="zh-CN" sz="2400" dirty="0" smtClean="0"/>
              <a:t> </a:t>
            </a:r>
            <a:r>
              <a:rPr kumimoji="1" lang="zh-CN" altLang="en-US" sz="2400" dirty="0" smtClean="0"/>
              <a:t>概览</a:t>
            </a:r>
            <a:endParaRPr kumimoji="1" lang="en-US" altLang="zh-CN" sz="2400" dirty="0"/>
          </a:p>
        </p:txBody>
      </p:sp>
      <p:sp>
        <p:nvSpPr>
          <p:cNvPr id="2" name="矩形 1"/>
          <p:cNvSpPr/>
          <p:nvPr/>
        </p:nvSpPr>
        <p:spPr>
          <a:xfrm>
            <a:off x="5787146" y="2161907"/>
            <a:ext cx="973777" cy="1769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spark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325088" y="9739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文件系统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431481" y="9829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文件格式</a:t>
            </a:r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325091" y="1971304"/>
            <a:ext cx="827131" cy="403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local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325088" y="3629950"/>
            <a:ext cx="827131" cy="403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hdfs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325089" y="4437472"/>
            <a:ext cx="827131" cy="403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s3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266514" y="5653941"/>
            <a:ext cx="360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Hadoop-supported file system </a:t>
            </a:r>
            <a:endParaRPr kumimoji="1" lang="zh-CN" altLang="en-US" dirty="0"/>
          </a:p>
        </p:txBody>
      </p:sp>
      <p:cxnSp>
        <p:nvCxnSpPr>
          <p:cNvPr id="17" name="直线箭头连接符 16"/>
          <p:cNvCxnSpPr>
            <a:stCxn id="14" idx="2"/>
            <a:endCxn id="15" idx="0"/>
          </p:cNvCxnSpPr>
          <p:nvPr/>
        </p:nvCxnSpPr>
        <p:spPr>
          <a:xfrm flipH="1">
            <a:off x="3067648" y="4841233"/>
            <a:ext cx="671007" cy="812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443845" y="28619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325089" y="2800627"/>
            <a:ext cx="827131" cy="403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mysql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266514" y="239212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等关系型数据库</a:t>
            </a:r>
            <a:endParaRPr kumimoji="1" lang="zh-CN" altLang="en-US" dirty="0"/>
          </a:p>
        </p:txBody>
      </p:sp>
      <p:cxnSp>
        <p:nvCxnSpPr>
          <p:cNvPr id="22" name="直线箭头连接符 21"/>
          <p:cNvCxnSpPr>
            <a:stCxn id="19" idx="1"/>
            <a:endCxn id="20" idx="2"/>
          </p:cNvCxnSpPr>
          <p:nvPr/>
        </p:nvCxnSpPr>
        <p:spPr>
          <a:xfrm flipH="1" flipV="1">
            <a:off x="2166761" y="2761459"/>
            <a:ext cx="1158328" cy="241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>
            <a:stCxn id="2" idx="1"/>
            <a:endCxn id="12" idx="3"/>
          </p:cNvCxnSpPr>
          <p:nvPr/>
        </p:nvCxnSpPr>
        <p:spPr>
          <a:xfrm flipH="1" flipV="1">
            <a:off x="4152222" y="2173185"/>
            <a:ext cx="1634924" cy="873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2" idx="1"/>
            <a:endCxn id="19" idx="3"/>
          </p:cNvCxnSpPr>
          <p:nvPr/>
        </p:nvCxnSpPr>
        <p:spPr>
          <a:xfrm flipH="1" flipV="1">
            <a:off x="4152220" y="3002508"/>
            <a:ext cx="1634926" cy="44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stCxn id="2" idx="1"/>
            <a:endCxn id="13" idx="3"/>
          </p:cNvCxnSpPr>
          <p:nvPr/>
        </p:nvCxnSpPr>
        <p:spPr>
          <a:xfrm flipH="1">
            <a:off x="4152219" y="3046619"/>
            <a:ext cx="1634927" cy="785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>
            <a:stCxn id="2" idx="1"/>
            <a:endCxn id="14" idx="3"/>
          </p:cNvCxnSpPr>
          <p:nvPr/>
        </p:nvCxnSpPr>
        <p:spPr>
          <a:xfrm flipH="1">
            <a:off x="4152220" y="3046619"/>
            <a:ext cx="1634926" cy="1592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8609610" y="1524117"/>
            <a:ext cx="1033154" cy="403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Text file</a:t>
            </a:r>
            <a:endParaRPr kumimoji="1"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8609610" y="2083487"/>
            <a:ext cx="1033154" cy="403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CSV</a:t>
            </a:r>
            <a:endParaRPr kumimoji="1"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8609610" y="2661533"/>
            <a:ext cx="1710048" cy="403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SequenceFile</a:t>
            </a:r>
            <a:endParaRPr kumimoji="1"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8609610" y="3256018"/>
            <a:ext cx="1710048" cy="403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ObjectFile</a:t>
            </a:r>
            <a:endParaRPr kumimoji="1"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8609603" y="3875713"/>
            <a:ext cx="1710048" cy="403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HbaseFile</a:t>
            </a:r>
            <a:endParaRPr kumimoji="1"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8609603" y="4466321"/>
            <a:ext cx="1710048" cy="403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ParquetFile</a:t>
            </a:r>
            <a:endParaRPr kumimoji="1"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8609603" y="5056929"/>
            <a:ext cx="1710048" cy="403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AvroFile</a:t>
            </a:r>
            <a:endParaRPr kumimoji="1" lang="zh-CN" altLang="en-US" dirty="0"/>
          </a:p>
        </p:txBody>
      </p:sp>
      <p:cxnSp>
        <p:nvCxnSpPr>
          <p:cNvPr id="50" name="直线箭头连接符 49"/>
          <p:cNvCxnSpPr>
            <a:stCxn id="2" idx="3"/>
            <a:endCxn id="41" idx="1"/>
          </p:cNvCxnSpPr>
          <p:nvPr/>
        </p:nvCxnSpPr>
        <p:spPr>
          <a:xfrm flipV="1">
            <a:off x="6760923" y="1725998"/>
            <a:ext cx="1848687" cy="1320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>
            <a:stCxn id="2" idx="3"/>
            <a:endCxn id="42" idx="1"/>
          </p:cNvCxnSpPr>
          <p:nvPr/>
        </p:nvCxnSpPr>
        <p:spPr>
          <a:xfrm flipV="1">
            <a:off x="6760923" y="2285368"/>
            <a:ext cx="1848687" cy="761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/>
          <p:cNvCxnSpPr>
            <a:stCxn id="2" idx="3"/>
            <a:endCxn id="43" idx="1"/>
          </p:cNvCxnSpPr>
          <p:nvPr/>
        </p:nvCxnSpPr>
        <p:spPr>
          <a:xfrm flipV="1">
            <a:off x="6760923" y="2863414"/>
            <a:ext cx="1848687" cy="183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/>
          <p:cNvCxnSpPr>
            <a:stCxn id="2" idx="3"/>
            <a:endCxn id="44" idx="1"/>
          </p:cNvCxnSpPr>
          <p:nvPr/>
        </p:nvCxnSpPr>
        <p:spPr>
          <a:xfrm>
            <a:off x="6760923" y="3046619"/>
            <a:ext cx="1848687" cy="411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/>
          <p:cNvCxnSpPr>
            <a:stCxn id="2" idx="3"/>
            <a:endCxn id="45" idx="1"/>
          </p:cNvCxnSpPr>
          <p:nvPr/>
        </p:nvCxnSpPr>
        <p:spPr>
          <a:xfrm>
            <a:off x="6760923" y="3046619"/>
            <a:ext cx="1848680" cy="1030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>
            <a:stCxn id="2" idx="3"/>
            <a:endCxn id="47" idx="1"/>
          </p:cNvCxnSpPr>
          <p:nvPr/>
        </p:nvCxnSpPr>
        <p:spPr>
          <a:xfrm>
            <a:off x="6760923" y="3046619"/>
            <a:ext cx="1848680" cy="1621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/>
          <p:cNvCxnSpPr>
            <a:stCxn id="2" idx="3"/>
            <a:endCxn id="48" idx="1"/>
          </p:cNvCxnSpPr>
          <p:nvPr/>
        </p:nvCxnSpPr>
        <p:spPr>
          <a:xfrm>
            <a:off x="6760923" y="3046619"/>
            <a:ext cx="1848680" cy="2212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/>
      <p:bldP spid="18" grpId="0"/>
      <p:bldP spid="19" grpId="0" animBg="1"/>
      <p:bldP spid="20" grpId="0"/>
      <p:bldP spid="41" grpId="0" animBg="1"/>
      <p:bldP spid="42" grpId="0" animBg="1"/>
      <p:bldP spid="43" grpId="0" animBg="1"/>
      <p:bldP spid="44" grpId="0" animBg="1"/>
      <p:bldP spid="45" grpId="0" animBg="1"/>
      <p:bldP spid="47" grpId="0" animBg="1"/>
      <p:bldP spid="48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4327" y="211240"/>
            <a:ext cx="3894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加载和保存数据</a:t>
            </a:r>
            <a:r>
              <a:rPr kumimoji="1" lang="en-US" altLang="zh-CN" sz="2400" dirty="0" smtClean="0"/>
              <a:t> </a:t>
            </a:r>
            <a:r>
              <a:rPr kumimoji="1" lang="en-US" altLang="zh-CN" sz="2400" dirty="0" smtClean="0"/>
              <a:t>–</a:t>
            </a:r>
            <a:r>
              <a:rPr kumimoji="1" lang="en-US" altLang="zh-CN" sz="2400" dirty="0" smtClean="0"/>
              <a:t> </a:t>
            </a:r>
            <a:r>
              <a:rPr kumimoji="1" lang="zh-CN" altLang="en-US" sz="2400" dirty="0" smtClean="0"/>
              <a:t>文件系统</a:t>
            </a:r>
            <a:endParaRPr kumimoji="1" lang="en-US" altLang="zh-CN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3895106" y="1840675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☛ 4</a:t>
            </a:r>
            <a:r>
              <a:rPr kumimoji="1" lang="zh-CN" altLang="en-US" dirty="0" smtClean="0"/>
              <a:t>个文件系统</a:t>
            </a:r>
            <a:endParaRPr kumimoji="1"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3895106" y="2966851"/>
            <a:ext cx="3337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☛ MapReduce</a:t>
            </a:r>
            <a:r>
              <a:rPr kumimoji="1" lang="zh-CN" altLang="en-US" dirty="0" smtClean="0"/>
              <a:t>读写</a:t>
            </a:r>
            <a:r>
              <a:rPr kumimoji="1" lang="en-US" altLang="zh-CN" dirty="0" smtClean="0"/>
              <a:t>HDFS</a:t>
            </a:r>
            <a:r>
              <a:rPr kumimoji="1" lang="zh-CN" altLang="en-US" dirty="0"/>
              <a:t> </a:t>
            </a:r>
            <a:r>
              <a:rPr kumimoji="1" lang="en-US" altLang="zh-CN" dirty="0" err="1" smtClean="0"/>
              <a:t>api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040243" y="3550721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saveAsTextFile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040243" y="4054671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hadoopFile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040243" y="4558621"/>
            <a:ext cx="313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saveAsNewAPIHadoopFile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040243" y="5062571"/>
            <a:ext cx="2316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newAPIHadoopFile</a:t>
            </a:r>
            <a:endParaRPr kumimoji="1" lang="zh-CN" altLang="en-US" dirty="0"/>
          </a:p>
        </p:txBody>
      </p:sp>
      <p:sp>
        <p:nvSpPr>
          <p:cNvPr id="10" name="左大括号 9"/>
          <p:cNvSpPr/>
          <p:nvPr/>
        </p:nvSpPr>
        <p:spPr>
          <a:xfrm>
            <a:off x="5730689" y="3764477"/>
            <a:ext cx="309554" cy="5581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326313" y="3858130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old </a:t>
            </a:r>
            <a:r>
              <a:rPr kumimoji="1" lang="en-US" altLang="zh-CN" dirty="0" err="1" smtClean="0"/>
              <a:t>api</a:t>
            </a:r>
            <a:r>
              <a:rPr kumimoji="1" lang="zh-CN" altLang="en-US" dirty="0" smtClean="0"/>
              <a:t>写读</a:t>
            </a:r>
            <a:endParaRPr kumimoji="1" lang="zh-CN" altLang="en-US" dirty="0"/>
          </a:p>
        </p:txBody>
      </p:sp>
      <p:sp>
        <p:nvSpPr>
          <p:cNvPr id="49" name="左大括号 48"/>
          <p:cNvSpPr/>
          <p:nvPr/>
        </p:nvSpPr>
        <p:spPr>
          <a:xfrm>
            <a:off x="5755535" y="4735847"/>
            <a:ext cx="309554" cy="5581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4326313" y="4844564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new </a:t>
            </a:r>
            <a:r>
              <a:rPr kumimoji="1" lang="en-US" altLang="zh-CN" dirty="0" err="1" smtClean="0"/>
              <a:t>api</a:t>
            </a:r>
            <a:r>
              <a:rPr kumimoji="1" lang="zh-CN" altLang="en-US" dirty="0" smtClean="0"/>
              <a:t>写读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5221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加载和保存</a:t>
            </a:r>
            <a:r>
              <a:rPr kumimoji="1" lang="zh-CN" altLang="en-US" sz="2800" dirty="0" smtClean="0"/>
              <a:t>数据 </a:t>
            </a:r>
            <a:r>
              <a:rPr kumimoji="1" lang="en-US" altLang="zh-CN" sz="2800" dirty="0" smtClean="0"/>
              <a:t>-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err="1"/>
              <a:t>HadoopRDD</a:t>
            </a:r>
            <a:endParaRPr kumimoji="1" lang="en-US" altLang="zh-CN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2275000" y="1671636"/>
            <a:ext cx="4112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HadoopRDD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 </a:t>
            </a:r>
            <a:r>
              <a:rPr kumimoji="1" lang="en-US" altLang="zh-CN" dirty="0" err="1" smtClean="0"/>
              <a:t>NewHadoopRDD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661598" y="2416498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获得</a:t>
            </a:r>
            <a:r>
              <a:rPr kumimoji="1" lang="en-US" altLang="zh-CN" dirty="0" err="1" smtClean="0"/>
              <a:t>hdfs</a:t>
            </a:r>
            <a:r>
              <a:rPr kumimoji="1" lang="zh-CN" altLang="en-US" dirty="0" smtClean="0"/>
              <a:t>文件的</a:t>
            </a:r>
            <a:r>
              <a:rPr kumimoji="1" lang="en-US" altLang="zh-CN" dirty="0" smtClean="0"/>
              <a:t>split</a:t>
            </a:r>
            <a:r>
              <a:rPr kumimoji="1" lang="zh-CN" altLang="en-US" dirty="0" smtClean="0"/>
              <a:t>信息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661598" y="3130170"/>
            <a:ext cx="3142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读取每一个</a:t>
            </a:r>
            <a:r>
              <a:rPr kumimoji="1" lang="en-US" altLang="zh-CN" dirty="0" smtClean="0"/>
              <a:t>split</a:t>
            </a:r>
            <a:r>
              <a:rPr kumimoji="1" lang="zh-CN" altLang="en-US" dirty="0" smtClean="0"/>
              <a:t>的数据块数据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661598" y="5191977"/>
            <a:ext cx="3427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获取每一个</a:t>
            </a:r>
            <a:r>
              <a:rPr kumimoji="1" lang="en-US" altLang="zh-CN" dirty="0" smtClean="0"/>
              <a:t>split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location</a:t>
            </a:r>
            <a:r>
              <a:rPr kumimoji="1" lang="zh-CN" altLang="en-US" dirty="0" smtClean="0"/>
              <a:t>信息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661598" y="3816733"/>
            <a:ext cx="205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没有依赖的父</a:t>
            </a:r>
            <a:r>
              <a:rPr kumimoji="1" lang="en-US" altLang="zh-CN" dirty="0" smtClean="0"/>
              <a:t>RDD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661598" y="450435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没有分区器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6109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加载和保存</a:t>
            </a:r>
            <a:r>
              <a:rPr kumimoji="1" lang="zh-CN" altLang="en-US" sz="2800" dirty="0" smtClean="0"/>
              <a:t>数据 </a:t>
            </a:r>
            <a:r>
              <a:rPr kumimoji="1" lang="en-US" altLang="zh-CN" sz="2800" dirty="0" smtClean="0"/>
              <a:t>–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common</a:t>
            </a:r>
            <a:r>
              <a:rPr kumimoji="1" lang="zh-CN" altLang="en-US" sz="2800" dirty="0" smtClean="0"/>
              <a:t>文件格式</a:t>
            </a:r>
            <a:endParaRPr kumimoji="1" lang="en-US" altLang="zh-CN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3216894" y="2440689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☛ Text file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216894" y="310754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☛ CSV file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216894" y="3838512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☛ Sequence file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216894" y="4599807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☛ Object file</a:t>
            </a:r>
            <a:endParaRPr kumimoji="1"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715000" y="4456588"/>
            <a:ext cx="5207000" cy="745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i="1" dirty="0"/>
              <a:t>就是</a:t>
            </a:r>
            <a:r>
              <a:rPr lang="en-US" altLang="zh-CN" i="1" dirty="0"/>
              <a:t>key</a:t>
            </a:r>
            <a:r>
              <a:rPr lang="zh-CN" altLang="en-US" i="1" dirty="0" smtClean="0"/>
              <a:t>为</a:t>
            </a:r>
            <a:r>
              <a:rPr lang="en-US" altLang="zh-CN" i="1" dirty="0" err="1" smtClean="0"/>
              <a:t>org.apache.hadoop.io.NullWritable</a:t>
            </a:r>
            <a:r>
              <a:rPr lang="zh-CN" altLang="en-US" i="1" dirty="0" smtClean="0"/>
              <a:t>的</a:t>
            </a:r>
            <a:r>
              <a:rPr lang="en-US" altLang="zh-CN" i="1" dirty="0" smtClean="0"/>
              <a:t> sequence </a:t>
            </a:r>
            <a:r>
              <a:rPr lang="en-US" altLang="zh-CN" i="1" dirty="0"/>
              <a:t>file</a:t>
            </a:r>
            <a:endParaRPr kumimoji="1" lang="zh-CN" altLang="en-US" dirty="0"/>
          </a:p>
        </p:txBody>
      </p:sp>
      <p:cxnSp>
        <p:nvCxnSpPr>
          <p:cNvPr id="6" name="直线箭头连接符 5"/>
          <p:cNvCxnSpPr>
            <a:stCxn id="13" idx="3"/>
            <a:endCxn id="2" idx="1"/>
          </p:cNvCxnSpPr>
          <p:nvPr/>
        </p:nvCxnSpPr>
        <p:spPr>
          <a:xfrm>
            <a:off x="4858690" y="4784473"/>
            <a:ext cx="856310" cy="44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070599" y="3233595"/>
            <a:ext cx="3187701" cy="486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/>
              <a:t>持久化</a:t>
            </a:r>
            <a:r>
              <a:rPr kumimoji="1" lang="en-US" altLang="zh-CN" dirty="0"/>
              <a:t>key-value</a:t>
            </a:r>
            <a:r>
              <a:rPr kumimoji="1" lang="zh-CN" altLang="en-US" dirty="0"/>
              <a:t>二进制数据</a:t>
            </a:r>
            <a:endParaRPr kumimoji="1" lang="zh-CN" altLang="en-US" dirty="0"/>
          </a:p>
        </p:txBody>
      </p:sp>
      <p:cxnSp>
        <p:nvCxnSpPr>
          <p:cNvPr id="20" name="直线箭头连接符 19"/>
          <p:cNvCxnSpPr>
            <a:stCxn id="12" idx="3"/>
            <a:endCxn id="18" idx="1"/>
          </p:cNvCxnSpPr>
          <p:nvPr/>
        </p:nvCxnSpPr>
        <p:spPr>
          <a:xfrm flipV="1">
            <a:off x="5232189" y="3476874"/>
            <a:ext cx="838410" cy="54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79864" y="144754"/>
            <a:ext cx="6146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RDD(Resilient </a:t>
            </a:r>
            <a:r>
              <a:rPr kumimoji="1" lang="en-US" altLang="zh-CN" sz="2800" dirty="0"/>
              <a:t>Distributed Datasets</a:t>
            </a:r>
            <a:r>
              <a:rPr kumimoji="1" lang="en-US" altLang="zh-CN" sz="2800" dirty="0" smtClean="0"/>
              <a:t>)</a:t>
            </a:r>
            <a:endParaRPr kumimoji="1" lang="zh-CN" altLang="en-US" sz="2800" dirty="0"/>
          </a:p>
        </p:txBody>
      </p:sp>
      <p:pic>
        <p:nvPicPr>
          <p:cNvPr id="77" name="图片 7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984" y="3903271"/>
            <a:ext cx="815852" cy="1043957"/>
          </a:xfrm>
          <a:prstGeom prst="rect">
            <a:avLst/>
          </a:prstGeom>
        </p:spPr>
      </p:pic>
      <p:pic>
        <p:nvPicPr>
          <p:cNvPr id="78" name="图片 7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7361" y="5300048"/>
            <a:ext cx="815852" cy="1043957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5259" y="3903270"/>
            <a:ext cx="815852" cy="1043957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5259" y="5300048"/>
            <a:ext cx="815852" cy="1043957"/>
          </a:xfrm>
          <a:prstGeom prst="rect">
            <a:avLst/>
          </a:prstGeom>
        </p:spPr>
      </p:pic>
      <p:sp>
        <p:nvSpPr>
          <p:cNvPr id="81" name="矩形 80"/>
          <p:cNvSpPr/>
          <p:nvPr/>
        </p:nvSpPr>
        <p:spPr>
          <a:xfrm>
            <a:off x="352824" y="3990007"/>
            <a:ext cx="1124770" cy="30204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h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ello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world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681199" y="3988195"/>
            <a:ext cx="1213149" cy="30566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>
                <a:solidFill>
                  <a:schemeClr val="tx1"/>
                </a:solidFill>
              </a:rPr>
              <a:t>w</a:t>
            </a:r>
            <a:r>
              <a:rPr kumimoji="1" lang="en-US" altLang="zh-CN" sz="1400" smtClean="0">
                <a:solidFill>
                  <a:schemeClr val="tx1"/>
                </a:solidFill>
              </a:rPr>
              <a:t>ord count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55938" y="5025661"/>
            <a:ext cx="1267276" cy="4281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c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ount word as example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737163" y="5300045"/>
            <a:ext cx="1133802" cy="4024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h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ello word count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7763" y="3903269"/>
            <a:ext cx="815852" cy="1043957"/>
          </a:xfrm>
          <a:prstGeom prst="rect">
            <a:avLst/>
          </a:prstGeom>
        </p:spPr>
      </p:pic>
      <p:pic>
        <p:nvPicPr>
          <p:cNvPr id="86" name="图片 8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37140" y="5300046"/>
            <a:ext cx="815852" cy="1043957"/>
          </a:xfrm>
          <a:prstGeom prst="rect">
            <a:avLst/>
          </a:prstGeom>
        </p:spPr>
      </p:pic>
      <p:pic>
        <p:nvPicPr>
          <p:cNvPr id="87" name="图片 8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45038" y="3903268"/>
            <a:ext cx="815852" cy="1043957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45038" y="5300046"/>
            <a:ext cx="815852" cy="1043957"/>
          </a:xfrm>
          <a:prstGeom prst="rect">
            <a:avLst/>
          </a:prstGeom>
        </p:spPr>
      </p:pic>
      <p:sp>
        <p:nvSpPr>
          <p:cNvPr id="89" name="矩形 88"/>
          <p:cNvSpPr/>
          <p:nvPr/>
        </p:nvSpPr>
        <p:spPr>
          <a:xfrm>
            <a:off x="3512342" y="3844547"/>
            <a:ext cx="771554" cy="37483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h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ello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 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world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4912327" y="3844547"/>
            <a:ext cx="827919" cy="374837"/>
          </a:xfrm>
          <a:prstGeom prst="rect">
            <a:avLst/>
          </a:prstGeom>
          <a:solidFill>
            <a:schemeClr val="accent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>
                <a:solidFill>
                  <a:schemeClr val="tx1"/>
                </a:solidFill>
              </a:rPr>
              <a:t>w</a:t>
            </a:r>
            <a:r>
              <a:rPr kumimoji="1" lang="en-US" altLang="zh-CN" sz="1400" smtClean="0">
                <a:solidFill>
                  <a:schemeClr val="tx1"/>
                </a:solidFill>
              </a:rPr>
              <a:t>ord </a:t>
            </a:r>
            <a:endParaRPr kumimoji="1" lang="en-US" altLang="zh-CN" sz="140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count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445093" y="4623056"/>
            <a:ext cx="1015684" cy="919679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c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ount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>
                <a:solidFill>
                  <a:schemeClr val="tx1"/>
                </a:solidFill>
              </a:rPr>
              <a:t>w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ord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>
                <a:solidFill>
                  <a:schemeClr val="tx1"/>
                </a:solidFill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s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example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4879749" y="4947223"/>
            <a:ext cx="780886" cy="595511"/>
          </a:xfrm>
          <a:prstGeom prst="rect">
            <a:avLst/>
          </a:prstGeom>
          <a:solidFill>
            <a:schemeClr val="accent6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h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ello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>
                <a:solidFill>
                  <a:schemeClr val="tx1"/>
                </a:solidFill>
              </a:rPr>
              <a:t>w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ord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count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93" name="图片 9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62046" y="3903268"/>
            <a:ext cx="815852" cy="1043957"/>
          </a:xfrm>
          <a:prstGeom prst="rect">
            <a:avLst/>
          </a:prstGeom>
        </p:spPr>
      </p:pic>
      <p:pic>
        <p:nvPicPr>
          <p:cNvPr id="94" name="图片 9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21423" y="5300045"/>
            <a:ext cx="815852" cy="1043957"/>
          </a:xfrm>
          <a:prstGeom prst="rect">
            <a:avLst/>
          </a:prstGeom>
        </p:spPr>
      </p:pic>
      <p:pic>
        <p:nvPicPr>
          <p:cNvPr id="95" name="图片 9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29321" y="3903267"/>
            <a:ext cx="815852" cy="1043957"/>
          </a:xfrm>
          <a:prstGeom prst="rect">
            <a:avLst/>
          </a:prstGeom>
        </p:spPr>
      </p:pic>
      <p:pic>
        <p:nvPicPr>
          <p:cNvPr id="96" name="图片 9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29321" y="5300045"/>
            <a:ext cx="815852" cy="1043957"/>
          </a:xfrm>
          <a:prstGeom prst="rect">
            <a:avLst/>
          </a:prstGeom>
        </p:spPr>
      </p:pic>
      <p:sp>
        <p:nvSpPr>
          <p:cNvPr id="97" name="矩形 96"/>
          <p:cNvSpPr/>
          <p:nvPr/>
        </p:nvSpPr>
        <p:spPr>
          <a:xfrm>
            <a:off x="6496624" y="3844546"/>
            <a:ext cx="934455" cy="48780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(hello,1)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 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(world,1)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7896611" y="3844545"/>
            <a:ext cx="948562" cy="487805"/>
          </a:xfrm>
          <a:prstGeom prst="rect">
            <a:avLst/>
          </a:prstGeom>
          <a:solidFill>
            <a:schemeClr val="accent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(word,1) 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(count,1)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6429376" y="4685171"/>
            <a:ext cx="1284941" cy="847096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(count, 1)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(word, 1)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(as, 1)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(example,1)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7942836" y="5070191"/>
            <a:ext cx="942582" cy="831318"/>
          </a:xfrm>
          <a:prstGeom prst="rect">
            <a:avLst/>
          </a:prstGeom>
          <a:solidFill>
            <a:schemeClr val="accent6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(hello,1)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(word,1)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(count,1)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1" name="右箭头 100"/>
          <p:cNvSpPr/>
          <p:nvPr/>
        </p:nvSpPr>
        <p:spPr>
          <a:xfrm>
            <a:off x="2904231" y="4851885"/>
            <a:ext cx="461474" cy="4846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102" name="右箭头 101"/>
          <p:cNvSpPr/>
          <p:nvPr/>
        </p:nvSpPr>
        <p:spPr>
          <a:xfrm>
            <a:off x="5882352" y="4940040"/>
            <a:ext cx="461474" cy="4846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/>
              </a:solidFill>
            </a:endParaRPr>
          </a:p>
        </p:txBody>
      </p:sp>
      <p:pic>
        <p:nvPicPr>
          <p:cNvPr id="103" name="图片 1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79171" y="3865999"/>
            <a:ext cx="815852" cy="1043957"/>
          </a:xfrm>
          <a:prstGeom prst="rect">
            <a:avLst/>
          </a:prstGeom>
        </p:spPr>
      </p:pic>
      <p:pic>
        <p:nvPicPr>
          <p:cNvPr id="104" name="图片 1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38548" y="5262776"/>
            <a:ext cx="815852" cy="1043957"/>
          </a:xfrm>
          <a:prstGeom prst="rect">
            <a:avLst/>
          </a:prstGeom>
        </p:spPr>
      </p:pic>
      <p:pic>
        <p:nvPicPr>
          <p:cNvPr id="105" name="图片 1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46446" y="3865998"/>
            <a:ext cx="815852" cy="1043957"/>
          </a:xfrm>
          <a:prstGeom prst="rect">
            <a:avLst/>
          </a:prstGeom>
        </p:spPr>
      </p:pic>
      <p:pic>
        <p:nvPicPr>
          <p:cNvPr id="106" name="图片 1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46446" y="5262776"/>
            <a:ext cx="815852" cy="1043957"/>
          </a:xfrm>
          <a:prstGeom prst="rect">
            <a:avLst/>
          </a:prstGeom>
        </p:spPr>
      </p:pic>
      <p:sp>
        <p:nvSpPr>
          <p:cNvPr id="107" name="矩形 106"/>
          <p:cNvSpPr/>
          <p:nvPr/>
        </p:nvSpPr>
        <p:spPr>
          <a:xfrm>
            <a:off x="9713750" y="3807276"/>
            <a:ext cx="937466" cy="41210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(hello,1)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 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(world,1)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11113736" y="3807276"/>
            <a:ext cx="927394" cy="44350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(word,1) 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(count,1)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9646501" y="4772984"/>
            <a:ext cx="1267059" cy="72201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(count, 1)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(word, 1)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(as, 1)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(example,1)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11191463" y="5570670"/>
            <a:ext cx="994186" cy="56690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(hello,1)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(word,1)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(count,1)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11" name="右箭头 110"/>
          <p:cNvSpPr/>
          <p:nvPr/>
        </p:nvSpPr>
        <p:spPr>
          <a:xfrm>
            <a:off x="9016497" y="4969200"/>
            <a:ext cx="461474" cy="4846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12" name="图片 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75987" y="567502"/>
            <a:ext cx="815852" cy="1043957"/>
          </a:xfrm>
          <a:prstGeom prst="rect">
            <a:avLst/>
          </a:prstGeom>
        </p:spPr>
      </p:pic>
      <p:pic>
        <p:nvPicPr>
          <p:cNvPr id="113" name="图片 1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35364" y="1964279"/>
            <a:ext cx="815852" cy="1043957"/>
          </a:xfrm>
          <a:prstGeom prst="rect">
            <a:avLst/>
          </a:prstGeom>
        </p:spPr>
      </p:pic>
      <p:pic>
        <p:nvPicPr>
          <p:cNvPr id="114" name="图片 1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43262" y="567501"/>
            <a:ext cx="815852" cy="1043957"/>
          </a:xfrm>
          <a:prstGeom prst="rect">
            <a:avLst/>
          </a:prstGeom>
        </p:spPr>
      </p:pic>
      <p:pic>
        <p:nvPicPr>
          <p:cNvPr id="115" name="图片 1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43262" y="1964279"/>
            <a:ext cx="815852" cy="1043957"/>
          </a:xfrm>
          <a:prstGeom prst="rect">
            <a:avLst/>
          </a:prstGeom>
        </p:spPr>
      </p:pic>
      <p:sp>
        <p:nvSpPr>
          <p:cNvPr id="116" name="矩形 115"/>
          <p:cNvSpPr/>
          <p:nvPr/>
        </p:nvSpPr>
        <p:spPr>
          <a:xfrm>
            <a:off x="10559924" y="214680"/>
            <a:ext cx="1215764" cy="6831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(as, 1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)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>
                <a:solidFill>
                  <a:schemeClr val="tx1"/>
                </a:solidFill>
              </a:rPr>
              <a:t>(count, 3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)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>
                <a:solidFill>
                  <a:schemeClr val="tx1"/>
                </a:solidFill>
              </a:rPr>
              <a:t>(example,1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)</a:t>
            </a:r>
            <a:endParaRPr kumimoji="1"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10724698" y="1709609"/>
            <a:ext cx="1050990" cy="7311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(hello,2)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(word,4)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(world, 1)</a:t>
            </a:r>
            <a:endParaRPr kumimoji="1" lang="en-US" altLang="zh-CN" sz="1400" dirty="0" smtClean="0">
              <a:solidFill>
                <a:schemeClr val="tx1"/>
              </a:solidFill>
            </a:endParaRPr>
          </a:p>
        </p:txBody>
      </p:sp>
      <p:sp>
        <p:nvSpPr>
          <p:cNvPr id="118" name="上箭头 117"/>
          <p:cNvSpPr/>
          <p:nvPr/>
        </p:nvSpPr>
        <p:spPr>
          <a:xfrm>
            <a:off x="10651216" y="3099963"/>
            <a:ext cx="484632" cy="511401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9" name="直线箭头连接符 118"/>
          <p:cNvCxnSpPr>
            <a:stCxn id="103" idx="3"/>
            <a:endCxn id="105" idx="1"/>
          </p:cNvCxnSpPr>
          <p:nvPr/>
        </p:nvCxnSpPr>
        <p:spPr>
          <a:xfrm flipV="1">
            <a:off x="10795023" y="4387977"/>
            <a:ext cx="4514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>
            <a:stCxn id="104" idx="3"/>
            <a:endCxn id="105" idx="1"/>
          </p:cNvCxnSpPr>
          <p:nvPr/>
        </p:nvCxnSpPr>
        <p:spPr>
          <a:xfrm flipV="1">
            <a:off x="10854400" y="4387977"/>
            <a:ext cx="392046" cy="1396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线箭头连接符 120"/>
          <p:cNvCxnSpPr>
            <a:stCxn id="103" idx="3"/>
            <a:endCxn id="106" idx="1"/>
          </p:cNvCxnSpPr>
          <p:nvPr/>
        </p:nvCxnSpPr>
        <p:spPr>
          <a:xfrm>
            <a:off x="10795023" y="4387978"/>
            <a:ext cx="451423" cy="1396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线箭头连接符 121"/>
          <p:cNvCxnSpPr>
            <a:stCxn id="104" idx="3"/>
            <a:endCxn id="106" idx="1"/>
          </p:cNvCxnSpPr>
          <p:nvPr/>
        </p:nvCxnSpPr>
        <p:spPr>
          <a:xfrm>
            <a:off x="10854400" y="5784755"/>
            <a:ext cx="392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线箭头连接符 122"/>
          <p:cNvCxnSpPr>
            <a:stCxn id="105" idx="2"/>
          </p:cNvCxnSpPr>
          <p:nvPr/>
        </p:nvCxnSpPr>
        <p:spPr>
          <a:xfrm>
            <a:off x="11654372" y="4909955"/>
            <a:ext cx="1" cy="43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线箭头连接符 123"/>
          <p:cNvCxnSpPr/>
          <p:nvPr/>
        </p:nvCxnSpPr>
        <p:spPr>
          <a:xfrm flipV="1">
            <a:off x="11859114" y="4820892"/>
            <a:ext cx="0" cy="519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9535240" y="3748556"/>
            <a:ext cx="2656760" cy="2654167"/>
          </a:xfrm>
          <a:prstGeom prst="rect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6" name="文本框 125"/>
          <p:cNvSpPr txBox="1"/>
          <p:nvPr/>
        </p:nvSpPr>
        <p:spPr>
          <a:xfrm>
            <a:off x="10480021" y="48618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>
                <a:solidFill>
                  <a:srgbClr val="FF0000"/>
                </a:solidFill>
              </a:rPr>
              <a:t>数据传输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02667" y="5728218"/>
            <a:ext cx="1204666" cy="41528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h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ello word count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421742" y="5655464"/>
            <a:ext cx="862153" cy="570116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h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ello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word</a:t>
            </a:r>
            <a:endParaRPr kumimoji="1" lang="en-US" altLang="zh-CN" sz="1400" dirty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count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6437448" y="5729802"/>
            <a:ext cx="993631" cy="584368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(hello, 1)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(word,1)</a:t>
            </a:r>
            <a:endParaRPr kumimoji="1" lang="en-US" altLang="zh-CN" sz="1400" dirty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(count,1)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9701486" y="5705063"/>
            <a:ext cx="1023212" cy="60166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(hello, 1)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(word,1)</a:t>
            </a:r>
            <a:endParaRPr kumimoji="1" lang="en-US" altLang="zh-CN" sz="1400" dirty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(count,1)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255938" y="3707354"/>
            <a:ext cx="2573559" cy="2695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152204" y="3281155"/>
            <a:ext cx="3292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>
                <a:solidFill>
                  <a:srgbClr val="FF0000"/>
                </a:solidFill>
              </a:rPr>
              <a:t>inputRdd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: </a:t>
            </a:r>
            <a:r>
              <a:rPr lang="en-US" altLang="zh-CN" sz="1400" b="1" dirty="0">
                <a:solidFill>
                  <a:srgbClr val="FF0000"/>
                </a:solidFill>
              </a:rPr>
              <a:t>RDD[(</a:t>
            </a:r>
            <a:r>
              <a:rPr lang="en-US" altLang="zh-CN" sz="1400" b="1" dirty="0" err="1">
                <a:solidFill>
                  <a:srgbClr val="FF0000"/>
                </a:solidFill>
              </a:rPr>
              <a:t>LongWritable</a:t>
            </a:r>
            <a:r>
              <a:rPr lang="en-US" altLang="zh-CN" sz="1400" b="1" dirty="0">
                <a:solidFill>
                  <a:srgbClr val="FF0000"/>
                </a:solidFill>
              </a:rPr>
              <a:t>, Text)]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3432060" y="3701661"/>
            <a:ext cx="2425229" cy="26423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3635632" y="3271906"/>
            <a:ext cx="1742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words: RDD[String]</a:t>
            </a:r>
            <a:endParaRPr kumimoji="1"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6343826" y="3652723"/>
            <a:ext cx="2607154" cy="275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6443868" y="3252960"/>
            <a:ext cx="2637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>
                <a:solidFill>
                  <a:srgbClr val="FF0000"/>
                </a:solidFill>
              </a:rPr>
              <a:t>wordCount</a:t>
            </a:r>
            <a:r>
              <a:rPr lang="en-US" altLang="zh-CN" sz="1400" b="1" dirty="0">
                <a:solidFill>
                  <a:srgbClr val="FF0000"/>
                </a:solidFill>
              </a:rPr>
              <a:t>: RDD[(String, </a:t>
            </a:r>
            <a:r>
              <a:rPr lang="en-US" altLang="zh-CN" sz="1400" b="1" dirty="0" err="1">
                <a:solidFill>
                  <a:srgbClr val="FF0000"/>
                </a:solidFill>
              </a:rPr>
              <a:t>Int</a:t>
            </a:r>
            <a:r>
              <a:rPr lang="en-US" altLang="zh-CN" sz="1400" b="1" dirty="0">
                <a:solidFill>
                  <a:srgbClr val="FF0000"/>
                </a:solidFill>
              </a:rPr>
              <a:t>)]</a:t>
            </a:r>
            <a:endParaRPr kumimoji="1"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9535240" y="144754"/>
            <a:ext cx="2505890" cy="2885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8" name="文本框 137"/>
          <p:cNvSpPr txBox="1"/>
          <p:nvPr/>
        </p:nvSpPr>
        <p:spPr>
          <a:xfrm>
            <a:off x="8304178" y="1770498"/>
            <a:ext cx="2255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counts: RDD[(String, </a:t>
            </a:r>
            <a:r>
              <a:rPr lang="en-US" altLang="zh-CN" sz="1400" b="1" dirty="0" err="1">
                <a:solidFill>
                  <a:srgbClr val="FF0000"/>
                </a:solidFill>
              </a:rPr>
              <a:t>Int</a:t>
            </a:r>
            <a:r>
              <a:rPr lang="en-US" altLang="zh-CN" sz="1400" b="1" dirty="0">
                <a:solidFill>
                  <a:srgbClr val="FF0000"/>
                </a:solidFill>
              </a:rPr>
              <a:t>)]</a:t>
            </a:r>
            <a:endParaRPr kumimoji="1"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3480888" y="6532936"/>
            <a:ext cx="647607" cy="31105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smtClean="0">
                <a:solidFill>
                  <a:schemeClr val="tx1"/>
                </a:solidFill>
              </a:rPr>
              <a:t>task1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196426" y="6554876"/>
            <a:ext cx="3315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每一种颜色属于同一个</a:t>
            </a:r>
            <a:r>
              <a:rPr kumimoji="1" lang="en-US" altLang="zh-CN" sz="1400" dirty="0" smtClean="0"/>
              <a:t>task</a:t>
            </a:r>
            <a:r>
              <a:rPr kumimoji="1" lang="zh-CN" altLang="en-US" sz="1400" dirty="0" smtClean="0"/>
              <a:t>，其序号：</a:t>
            </a:r>
            <a:endParaRPr kumimoji="1" lang="zh-CN" altLang="en-US" sz="1400" dirty="0"/>
          </a:p>
        </p:txBody>
      </p:sp>
      <p:sp>
        <p:nvSpPr>
          <p:cNvPr id="141" name="矩形 140"/>
          <p:cNvSpPr/>
          <p:nvPr/>
        </p:nvSpPr>
        <p:spPr>
          <a:xfrm>
            <a:off x="4171570" y="6532936"/>
            <a:ext cx="670907" cy="3110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smtClean="0">
                <a:solidFill>
                  <a:schemeClr val="tx1"/>
                </a:solidFill>
              </a:rPr>
              <a:t>task2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4867329" y="6554869"/>
            <a:ext cx="623116" cy="2839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smtClean="0">
                <a:solidFill>
                  <a:schemeClr val="tx1"/>
                </a:solidFill>
              </a:rPr>
              <a:t>task3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5565118" y="6553332"/>
            <a:ext cx="634468" cy="28390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smtClean="0">
                <a:solidFill>
                  <a:schemeClr val="tx1"/>
                </a:solidFill>
              </a:rPr>
              <a:t>task4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6272128" y="6564715"/>
            <a:ext cx="691435" cy="28390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smtClean="0">
                <a:solidFill>
                  <a:schemeClr val="tx1"/>
                </a:solidFill>
              </a:rPr>
              <a:t>task5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6981269" y="6564715"/>
            <a:ext cx="627128" cy="2839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smtClean="0">
                <a:solidFill>
                  <a:schemeClr val="tx1"/>
                </a:solidFill>
              </a:rPr>
              <a:t>task6</a:t>
            </a:r>
            <a:endParaRPr kumimoji="1"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7647403" y="6567932"/>
            <a:ext cx="628946" cy="28770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smtClean="0">
                <a:solidFill>
                  <a:schemeClr val="tx1"/>
                </a:solidFill>
              </a:rPr>
              <a:t>task7</a:t>
            </a:r>
            <a:endParaRPr kumimoji="1" lang="en-US" altLang="zh-CN" sz="1400" dirty="0" smtClean="0">
              <a:solidFill>
                <a:schemeClr val="tx1"/>
              </a:solidFill>
            </a:endParaRPr>
          </a:p>
        </p:txBody>
      </p:sp>
      <p:sp>
        <p:nvSpPr>
          <p:cNvPr id="168" name="文本框 167"/>
          <p:cNvSpPr txBox="1"/>
          <p:nvPr/>
        </p:nvSpPr>
        <p:spPr>
          <a:xfrm>
            <a:off x="1998429" y="730261"/>
            <a:ext cx="284404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/>
              <a:t>☛ </a:t>
            </a:r>
            <a:r>
              <a:rPr lang="zh-CN" altLang="zh-CN" sz="1400" b="1" smtClean="0"/>
              <a:t>每个</a:t>
            </a:r>
            <a:r>
              <a:rPr lang="en-US" altLang="zh-CN" sz="1400" b="1" dirty="0"/>
              <a:t>RDD</a:t>
            </a:r>
            <a:r>
              <a:rPr lang="zh-CN" altLang="zh-CN" sz="1400" b="1" dirty="0"/>
              <a:t>都会有</a:t>
            </a:r>
            <a:r>
              <a:rPr lang="zh-CN" altLang="zh-CN" sz="1400" b="1" dirty="0" smtClean="0"/>
              <a:t>以下</a:t>
            </a:r>
            <a:r>
              <a:rPr lang="en-US" altLang="zh-CN" sz="1400" b="1" dirty="0"/>
              <a:t>6</a:t>
            </a:r>
            <a:r>
              <a:rPr lang="zh-CN" altLang="zh-CN" sz="1400" b="1" dirty="0" smtClean="0"/>
              <a:t>个</a:t>
            </a:r>
            <a:r>
              <a:rPr lang="zh-CN" altLang="zh-CN" sz="1400" b="1" dirty="0"/>
              <a:t>特性</a:t>
            </a:r>
            <a:r>
              <a:rPr lang="zh-CN" altLang="zh-CN" sz="1400" b="1" dirty="0" smtClean="0"/>
              <a:t>：</a:t>
            </a:r>
            <a:endParaRPr lang="zh-CN" altLang="zh-CN" sz="14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818709" y="1114420"/>
            <a:ext cx="276710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400" dirty="0"/>
              <a:t>1 : </a:t>
            </a:r>
            <a:r>
              <a:rPr lang="zh-CN" altLang="zh-CN" sz="1400" dirty="0"/>
              <a:t>一个分区列表，</a:t>
            </a:r>
            <a:r>
              <a:rPr lang="zh-CN" altLang="en-US" sz="1400" dirty="0"/>
              <a:t>用于并行</a:t>
            </a:r>
            <a:r>
              <a:rPr lang="zh-CN" altLang="en-US" sz="1400" dirty="0" smtClean="0"/>
              <a:t>计算</a:t>
            </a:r>
            <a:endParaRPr lang="zh-CN" altLang="zh-CN" sz="1400" dirty="0"/>
          </a:p>
        </p:txBody>
      </p:sp>
      <p:sp>
        <p:nvSpPr>
          <p:cNvPr id="3" name="文本框 2"/>
          <p:cNvSpPr txBox="1"/>
          <p:nvPr/>
        </p:nvSpPr>
        <p:spPr>
          <a:xfrm>
            <a:off x="818709" y="2109386"/>
            <a:ext cx="8505855" cy="371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400" dirty="0"/>
              <a:t>4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: </a:t>
            </a:r>
            <a:r>
              <a:rPr lang="zh-CN" altLang="zh-CN" sz="1400" dirty="0"/>
              <a:t>这个</a:t>
            </a:r>
            <a:r>
              <a:rPr lang="en-US" altLang="zh-CN" sz="1400" dirty="0" err="1"/>
              <a:t>rdd</a:t>
            </a:r>
            <a:r>
              <a:rPr lang="zh-CN" altLang="zh-CN" sz="1400" dirty="0"/>
              <a:t>的分区元数据信息</a:t>
            </a:r>
            <a:r>
              <a:rPr lang="zh-CN" altLang="en-US" sz="1400" dirty="0" smtClean="0"/>
              <a:t>，其实就是该</a:t>
            </a:r>
            <a:r>
              <a:rPr lang="en-US" altLang="zh-CN" sz="1400" dirty="0" smtClean="0"/>
              <a:t>RDD</a:t>
            </a:r>
            <a:r>
              <a:rPr lang="zh-CN" altLang="en-US" sz="1400" dirty="0" smtClean="0"/>
              <a:t>怎么分区的，</a:t>
            </a:r>
            <a:r>
              <a:rPr lang="zh-CN" altLang="zh-CN" sz="1400" dirty="0" smtClean="0"/>
              <a:t>比如</a:t>
            </a:r>
            <a:r>
              <a:rPr lang="zh-CN" altLang="en-US" sz="1400" dirty="0" smtClean="0"/>
              <a:t>某个</a:t>
            </a:r>
            <a:r>
              <a:rPr lang="en-US" altLang="zh-CN" sz="1400" dirty="0" err="1" smtClean="0"/>
              <a:t>rdd</a:t>
            </a:r>
            <a:r>
              <a:rPr lang="zh-CN" altLang="zh-CN" sz="1400" dirty="0"/>
              <a:t>是</a:t>
            </a:r>
            <a:r>
              <a:rPr lang="zh-CN" altLang="zh-CN" sz="1400" dirty="0" smtClean="0"/>
              <a:t>通过</a:t>
            </a:r>
            <a:r>
              <a:rPr lang="en-US" altLang="zh-CN" sz="1400" dirty="0" smtClean="0"/>
              <a:t>hash </a:t>
            </a:r>
            <a:r>
              <a:rPr lang="en-US" altLang="zh-CN" sz="1400" dirty="0" err="1" smtClean="0"/>
              <a:t>partitioner</a:t>
            </a:r>
            <a:r>
              <a:rPr lang="zh-CN" altLang="zh-CN" sz="1400" dirty="0" smtClean="0"/>
              <a:t>得到的</a:t>
            </a:r>
            <a:endParaRPr lang="zh-CN" altLang="zh-CN" sz="1400" dirty="0"/>
          </a:p>
        </p:txBody>
      </p:sp>
      <p:sp>
        <p:nvSpPr>
          <p:cNvPr id="5" name="文本框 4"/>
          <p:cNvSpPr txBox="1"/>
          <p:nvPr/>
        </p:nvSpPr>
        <p:spPr>
          <a:xfrm>
            <a:off x="832154" y="1761944"/>
            <a:ext cx="7319632" cy="371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400" dirty="0"/>
              <a:t>3 : </a:t>
            </a:r>
            <a:r>
              <a:rPr lang="zh-CN" altLang="zh-CN" sz="1400" dirty="0"/>
              <a:t>一个依赖</a:t>
            </a:r>
            <a:r>
              <a:rPr lang="zh-CN" altLang="zh-CN" sz="1400" dirty="0" smtClean="0"/>
              <a:t>列表</a:t>
            </a:r>
            <a:r>
              <a:rPr lang="zh-CN" altLang="en-US" sz="1400" dirty="0" smtClean="0"/>
              <a:t>，</a:t>
            </a:r>
            <a:r>
              <a:rPr lang="zh-CN" altLang="zh-CN" sz="1400" dirty="0" smtClean="0"/>
              <a:t>这个</a:t>
            </a:r>
            <a:r>
              <a:rPr lang="en-US" altLang="zh-CN" sz="1400" dirty="0" err="1"/>
              <a:t>rdd</a:t>
            </a:r>
            <a:r>
              <a:rPr lang="zh-CN" altLang="zh-CN" sz="1400" dirty="0"/>
              <a:t>依赖的父</a:t>
            </a:r>
            <a:r>
              <a:rPr lang="en-US" altLang="zh-CN" sz="1400" dirty="0" err="1"/>
              <a:t>rdd</a:t>
            </a:r>
            <a:r>
              <a:rPr lang="zh-CN" altLang="zh-CN" sz="1400" dirty="0"/>
              <a:t>是哪些（在计算的时候可以通过这个依赖来容错</a:t>
            </a:r>
            <a:r>
              <a:rPr lang="zh-CN" altLang="zh-CN" sz="1400" dirty="0" smtClean="0"/>
              <a:t>）</a:t>
            </a:r>
            <a:endParaRPr lang="zh-CN" altLang="zh-CN" sz="1400" dirty="0"/>
          </a:p>
        </p:txBody>
      </p:sp>
      <p:sp>
        <p:nvSpPr>
          <p:cNvPr id="7" name="文本框 6"/>
          <p:cNvSpPr txBox="1"/>
          <p:nvPr/>
        </p:nvSpPr>
        <p:spPr>
          <a:xfrm>
            <a:off x="818709" y="2544065"/>
            <a:ext cx="4382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1400" dirty="0"/>
              <a:t>5 : </a:t>
            </a:r>
            <a:r>
              <a:rPr lang="zh-CN" altLang="zh-CN" sz="1400" dirty="0"/>
              <a:t>分区数据的存储地址，用来实现计算任务的</a:t>
            </a:r>
            <a:r>
              <a:rPr lang="zh-CN" altLang="zh-CN" sz="1400" dirty="0" smtClean="0"/>
              <a:t>本地性</a:t>
            </a:r>
            <a:endParaRPr lang="zh-CN" altLang="zh-CN" sz="1400" dirty="0"/>
          </a:p>
        </p:txBody>
      </p:sp>
      <p:sp>
        <p:nvSpPr>
          <p:cNvPr id="8" name="文本框 7"/>
          <p:cNvSpPr txBox="1"/>
          <p:nvPr/>
        </p:nvSpPr>
        <p:spPr>
          <a:xfrm>
            <a:off x="818709" y="2886530"/>
            <a:ext cx="2438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6: spark</a:t>
            </a:r>
            <a:r>
              <a:rPr kumimoji="1" lang="zh-CN" altLang="en-US" sz="1400" dirty="0" smtClean="0"/>
              <a:t>的计算是“流”式计算</a:t>
            </a:r>
            <a:endParaRPr kumimoji="1" lang="zh-CN" altLang="en-US" sz="1400" dirty="0"/>
          </a:p>
        </p:txBody>
      </p:sp>
      <p:sp>
        <p:nvSpPr>
          <p:cNvPr id="147" name="文本框 146"/>
          <p:cNvSpPr txBox="1"/>
          <p:nvPr/>
        </p:nvSpPr>
        <p:spPr>
          <a:xfrm>
            <a:off x="818709" y="1486381"/>
            <a:ext cx="3203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1400" dirty="0"/>
              <a:t>2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: </a:t>
            </a:r>
            <a:r>
              <a:rPr lang="zh-CN" altLang="zh-CN" sz="1400" dirty="0"/>
              <a:t>计算这个</a:t>
            </a:r>
            <a:r>
              <a:rPr lang="en-US" altLang="zh-CN" sz="1400" dirty="0"/>
              <a:t>RDD</a:t>
            </a:r>
            <a:r>
              <a:rPr lang="zh-CN" altLang="zh-CN" sz="1400" dirty="0"/>
              <a:t>某个分区</a:t>
            </a:r>
            <a:r>
              <a:rPr lang="zh-CN" altLang="zh-CN" sz="1400" dirty="0" smtClean="0"/>
              <a:t>数据</a:t>
            </a:r>
            <a:r>
              <a:rPr lang="zh-CN" altLang="en-US" sz="1400" dirty="0" smtClean="0"/>
              <a:t>的</a:t>
            </a:r>
            <a:r>
              <a:rPr lang="zh-CN" altLang="zh-CN" sz="1400" dirty="0" smtClean="0"/>
              <a:t>函数</a:t>
            </a:r>
            <a:endParaRPr lang="zh-CN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7" grpId="0"/>
      <p:bldP spid="8" grpId="0"/>
      <p:bldP spid="147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6822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加载和保存</a:t>
            </a:r>
            <a:r>
              <a:rPr kumimoji="1" lang="zh-CN" altLang="en-US" sz="2800" dirty="0" smtClean="0"/>
              <a:t>数据 </a:t>
            </a:r>
            <a:r>
              <a:rPr kumimoji="1" lang="en-US" altLang="zh-CN" sz="2800" dirty="0" smtClean="0"/>
              <a:t>–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err="1" smtClean="0"/>
              <a:t>sequenceFile</a:t>
            </a:r>
            <a:r>
              <a:rPr kumimoji="1" lang="zh-CN" altLang="en-US" sz="2800" dirty="0" smtClean="0"/>
              <a:t>数据结构</a:t>
            </a:r>
            <a:endParaRPr kumimoji="1" lang="en-US" altLang="zh-CN" sz="28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300480" y="2194898"/>
          <a:ext cx="82183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7289"/>
                <a:gridCol w="1027289"/>
                <a:gridCol w="1027289"/>
                <a:gridCol w="1027289"/>
                <a:gridCol w="1027289"/>
                <a:gridCol w="1027289"/>
                <a:gridCol w="1027289"/>
                <a:gridCol w="102728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Header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Record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Record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Sync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Record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Record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Sync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Record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596747" y="3774872"/>
          <a:ext cx="402336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1005840"/>
                <a:gridCol w="1005840"/>
                <a:gridCol w="1005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Record length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Key length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Key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Value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2999339" y="5069350"/>
          <a:ext cx="67056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676400"/>
                <a:gridCol w="1676400"/>
                <a:gridCol w="167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Record length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Key length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Key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Compressed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Value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直线箭头连接符 15"/>
          <p:cNvCxnSpPr/>
          <p:nvPr/>
        </p:nvCxnSpPr>
        <p:spPr>
          <a:xfrm>
            <a:off x="2316480" y="2565738"/>
            <a:ext cx="1280267" cy="1209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3352800" y="2523066"/>
            <a:ext cx="4267307" cy="1251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>
            <a:off x="3352800" y="2523066"/>
            <a:ext cx="6352139" cy="2546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/>
          <p:nvPr/>
        </p:nvCxnSpPr>
        <p:spPr>
          <a:xfrm>
            <a:off x="2316480" y="2544402"/>
            <a:ext cx="682859" cy="2524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817664" y="3910246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No compression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403762" y="5258328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Record compression</a:t>
            </a:r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8327136" y="3213885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固定长度的同步字符串，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用于定位一个完整记录的起始位置</a:t>
            </a:r>
            <a:endParaRPr kumimoji="1" lang="zh-CN" altLang="en-US" dirty="0"/>
          </a:p>
        </p:txBody>
      </p:sp>
      <p:cxnSp>
        <p:nvCxnSpPr>
          <p:cNvPr id="32" name="直线箭头连接符 31"/>
          <p:cNvCxnSpPr/>
          <p:nvPr/>
        </p:nvCxnSpPr>
        <p:spPr>
          <a:xfrm>
            <a:off x="7961376" y="2544402"/>
            <a:ext cx="1133856" cy="669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0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6822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加载和保存</a:t>
            </a:r>
            <a:r>
              <a:rPr kumimoji="1" lang="zh-CN" altLang="en-US" sz="2800" dirty="0" smtClean="0"/>
              <a:t>数据 </a:t>
            </a:r>
            <a:r>
              <a:rPr kumimoji="1" lang="en-US" altLang="zh-CN" sz="2800" dirty="0" smtClean="0"/>
              <a:t>–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err="1" smtClean="0"/>
              <a:t>sequenceFile</a:t>
            </a:r>
            <a:r>
              <a:rPr kumimoji="1" lang="zh-CN" altLang="en-US" sz="2800" dirty="0"/>
              <a:t>数据</a:t>
            </a:r>
            <a:r>
              <a:rPr kumimoji="1" lang="zh-CN" altLang="en-US" sz="2800" dirty="0" smtClean="0"/>
              <a:t>结构</a:t>
            </a:r>
            <a:endParaRPr kumimoji="1" lang="en-US" altLang="zh-CN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1438656" y="1289958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持久化</a:t>
            </a:r>
            <a:r>
              <a:rPr kumimoji="1" lang="en-US" altLang="zh-CN" dirty="0" smtClean="0"/>
              <a:t>key-value</a:t>
            </a:r>
            <a:r>
              <a:rPr kumimoji="1" lang="zh-CN" altLang="en-US" dirty="0" smtClean="0"/>
              <a:t>二进制数据</a:t>
            </a:r>
            <a:endParaRPr kumimoji="1"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300480" y="2194898"/>
          <a:ext cx="82183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7289"/>
                <a:gridCol w="1027289"/>
                <a:gridCol w="1027289"/>
                <a:gridCol w="1027289"/>
                <a:gridCol w="1027289"/>
                <a:gridCol w="1027289"/>
                <a:gridCol w="1027289"/>
                <a:gridCol w="102728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Header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Block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Sync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Block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Sync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Block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Sync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Block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3096967" y="4437398"/>
          <a:ext cx="831494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989"/>
                <a:gridCol w="1662989"/>
                <a:gridCol w="1662989"/>
                <a:gridCol w="1662989"/>
                <a:gridCol w="166298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Number of length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Compressed</a:t>
                      </a:r>
                      <a:r>
                        <a:rPr lang="en-US" altLang="zh-CN" baseline="0" dirty="0" smtClean="0"/>
                        <a:t> key length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Compressed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Keys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Compressed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Value length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Compressed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Values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直线箭头连接符 19"/>
          <p:cNvCxnSpPr/>
          <p:nvPr/>
        </p:nvCxnSpPr>
        <p:spPr>
          <a:xfrm>
            <a:off x="3352800" y="2523066"/>
            <a:ext cx="8059112" cy="1914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/>
          <p:nvPr/>
        </p:nvCxnSpPr>
        <p:spPr>
          <a:xfrm>
            <a:off x="2316480" y="2544402"/>
            <a:ext cx="780487" cy="1892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403762" y="4594108"/>
            <a:ext cx="227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Block compression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6104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加载和保存</a:t>
            </a:r>
            <a:r>
              <a:rPr kumimoji="1" lang="zh-CN" altLang="en-US" sz="2800" dirty="0" smtClean="0"/>
              <a:t>数据 </a:t>
            </a:r>
            <a:r>
              <a:rPr kumimoji="1" lang="en-US" altLang="zh-CN" sz="2800" dirty="0" smtClean="0"/>
              <a:t>–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err="1" smtClean="0"/>
              <a:t>sequenceFile</a:t>
            </a:r>
            <a:r>
              <a:rPr kumimoji="1" lang="zh-CN" altLang="en-US" sz="2800" dirty="0" smtClean="0"/>
              <a:t>作用</a:t>
            </a:r>
            <a:endParaRPr kumimoji="1" lang="en-US" altLang="zh-CN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2706624" y="217599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对小文件的处理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377184" y="2797784"/>
            <a:ext cx="4695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每一个小文件就是</a:t>
            </a:r>
            <a:r>
              <a:rPr kumimoji="1" lang="en-US" altLang="zh-CN" dirty="0" smtClean="0"/>
              <a:t>sequence </a:t>
            </a:r>
            <a:r>
              <a:rPr kumimoji="1" lang="en-US" altLang="zh-CN" dirty="0"/>
              <a:t>file</a:t>
            </a:r>
            <a:r>
              <a:rPr kumimoji="1" lang="zh-CN" altLang="en-US" dirty="0" smtClean="0"/>
              <a:t>的一条记录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108704" y="4003252"/>
            <a:ext cx="6393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见代码： </a:t>
            </a:r>
            <a:r>
              <a:rPr lang="en-US" altLang="zh-CN" dirty="0" err="1" smtClean="0"/>
              <a:t>com.twq.spark.rdd.sources</a:t>
            </a:r>
            <a:r>
              <a:rPr lang="en-US" altLang="zh-CN" dirty="0" smtClean="0"/>
              <a:t>.</a:t>
            </a:r>
            <a:r>
              <a:rPr lang="en-US" altLang="zh-CN" dirty="0"/>
              <a:t> </a:t>
            </a:r>
            <a:r>
              <a:rPr lang="en-US" altLang="zh-CN" dirty="0" err="1"/>
              <a:t>CombineSmallFiles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4838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加载和保存</a:t>
            </a:r>
            <a:r>
              <a:rPr kumimoji="1" lang="zh-CN" altLang="en-US" sz="2800" dirty="0" smtClean="0"/>
              <a:t>数据 </a:t>
            </a:r>
            <a:r>
              <a:rPr kumimoji="1" lang="en-US" altLang="zh-CN" sz="2800" dirty="0" smtClean="0"/>
              <a:t>–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err="1" smtClean="0"/>
              <a:t>Hbase</a:t>
            </a:r>
            <a:r>
              <a:rPr kumimoji="1" lang="en-US" altLang="zh-CN" sz="2800" dirty="0" smtClean="0"/>
              <a:t> File</a:t>
            </a:r>
            <a:endParaRPr kumimoji="1" lang="en-US" altLang="zh-CN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3721100" y="2095500"/>
            <a:ext cx="50465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Map&lt;</a:t>
            </a:r>
            <a:r>
              <a:rPr lang="en-US" altLang="zh-CN" dirty="0" err="1" smtClean="0"/>
              <a:t>RowKey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List&lt;Map&lt;Column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List&lt;</a:t>
            </a:r>
            <a:r>
              <a:rPr lang="en-US" altLang="zh-CN" dirty="0" err="1" smtClean="0"/>
              <a:t>Value,Timestamp</a:t>
            </a:r>
            <a:r>
              <a:rPr lang="en-US" altLang="zh-CN" dirty="0"/>
              <a:t>&gt;&gt;&gt;&gt; 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721100" y="3689180"/>
            <a:ext cx="2795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table,rows,columns,cell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763137" y="4728862"/>
            <a:ext cx="281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底层是基于</a:t>
            </a:r>
            <a:r>
              <a:rPr kumimoji="1" lang="en-US" altLang="zh-CN" dirty="0" smtClean="0"/>
              <a:t>HDFS</a:t>
            </a:r>
            <a:r>
              <a:rPr kumimoji="1" lang="zh-CN" altLang="en-US" dirty="0" smtClean="0"/>
              <a:t>文件系统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5589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加载和保存</a:t>
            </a:r>
            <a:r>
              <a:rPr kumimoji="1" lang="zh-CN" altLang="en-US" sz="2800" dirty="0" smtClean="0"/>
              <a:t>数据 </a:t>
            </a:r>
            <a:r>
              <a:rPr kumimoji="1" lang="en-US" altLang="zh-CN" sz="2800" dirty="0" smtClean="0"/>
              <a:t>–</a:t>
            </a:r>
            <a:r>
              <a:rPr kumimoji="1" lang="zh-CN" altLang="en-US" sz="2800" dirty="0" smtClean="0"/>
              <a:t> 自定义文件格式</a:t>
            </a:r>
            <a:endParaRPr kumimoji="1" lang="en-US" altLang="zh-CN" sz="28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786098" y="2439674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☛ Spark Binary file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475658" y="328334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binaryFiles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475658" y="4127006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binaryRecords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5490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加载和保存</a:t>
            </a:r>
            <a:r>
              <a:rPr kumimoji="1" lang="zh-CN" altLang="en-US" sz="2800" dirty="0" smtClean="0"/>
              <a:t>数据 </a:t>
            </a:r>
            <a:r>
              <a:rPr kumimoji="1" lang="en-US" altLang="zh-CN" sz="2800" dirty="0" smtClean="0"/>
              <a:t>–</a:t>
            </a:r>
            <a:r>
              <a:rPr kumimoji="1" lang="zh-CN" altLang="en-US" sz="2800" dirty="0"/>
              <a:t>行式与列式</a:t>
            </a:r>
            <a:r>
              <a:rPr kumimoji="1" lang="zh-CN" altLang="en-US" sz="2800" dirty="0" smtClean="0"/>
              <a:t>存储</a:t>
            </a:r>
            <a:endParaRPr kumimoji="1" lang="en-US" altLang="zh-CN" sz="28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173850" y="1463378"/>
          <a:ext cx="3020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050"/>
                <a:gridCol w="755050"/>
                <a:gridCol w="755050"/>
                <a:gridCol w="75505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row1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row2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row3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row4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396993" y="3036146"/>
          <a:ext cx="100380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602"/>
                <a:gridCol w="334602"/>
                <a:gridCol w="33460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6461758" y="3036146"/>
          <a:ext cx="100380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602"/>
                <a:gridCol w="334602"/>
                <a:gridCol w="33460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7526523" y="3036146"/>
          <a:ext cx="100380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602"/>
                <a:gridCol w="334602"/>
                <a:gridCol w="33460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8591288" y="3036146"/>
          <a:ext cx="14427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909"/>
                <a:gridCol w="480909"/>
                <a:gridCol w="48090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305352" y="2666814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row1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400799" y="2701942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row2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7458320" y="2701942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row3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8508995" y="2712686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row4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364480" y="2206752"/>
            <a:ext cx="2669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行式存储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avro</a:t>
            </a:r>
            <a:r>
              <a:rPr kumimoji="1" lang="en-US" altLang="zh-CN" dirty="0" smtClean="0"/>
              <a:t> file etc.)</a:t>
            </a:r>
            <a:endParaRPr kumimoji="1" lang="zh-CN" altLang="en-US" dirty="0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5404475" y="5499262"/>
          <a:ext cx="7355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792"/>
                <a:gridCol w="36779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6176636" y="5499262"/>
          <a:ext cx="7355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792"/>
                <a:gridCol w="36779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6971143" y="5499262"/>
          <a:ext cx="7355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792"/>
                <a:gridCol w="36779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7765663" y="5499262"/>
          <a:ext cx="10261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083"/>
                <a:gridCol w="51308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8871059" y="5499262"/>
          <a:ext cx="93065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327"/>
                <a:gridCol w="46532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9880943" y="5499262"/>
          <a:ext cx="9367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389"/>
                <a:gridCol w="46838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5480904" y="512993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col1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113591" y="512842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col2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874850" y="512842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col3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7823453" y="507575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col1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8791829" y="507575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col2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9801713" y="507765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col3</a:t>
            </a:r>
            <a:endParaRPr kumimoji="1" lang="zh-CN" altLang="en-US" dirty="0"/>
          </a:p>
        </p:txBody>
      </p:sp>
      <p:cxnSp>
        <p:nvCxnSpPr>
          <p:cNvPr id="30" name="直线连接符 29"/>
          <p:cNvCxnSpPr/>
          <p:nvPr/>
        </p:nvCxnSpPr>
        <p:spPr>
          <a:xfrm flipH="1">
            <a:off x="5371963" y="4577174"/>
            <a:ext cx="41633" cy="157528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/>
          <p:cNvCxnSpPr/>
          <p:nvPr/>
        </p:nvCxnSpPr>
        <p:spPr>
          <a:xfrm flipH="1">
            <a:off x="7735183" y="4596384"/>
            <a:ext cx="30480" cy="155607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/>
          <p:cNvCxnSpPr/>
          <p:nvPr/>
        </p:nvCxnSpPr>
        <p:spPr>
          <a:xfrm>
            <a:off x="10817721" y="4742688"/>
            <a:ext cx="16261" cy="135709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5522976" y="4547616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</a:t>
            </a:r>
            <a:r>
              <a:rPr kumimoji="1" lang="en-US" altLang="zh-CN" dirty="0" smtClean="0"/>
              <a:t>ow split 1</a:t>
            </a:r>
            <a:endParaRPr kumimoji="1"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7829903" y="4497705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</a:t>
            </a:r>
            <a:r>
              <a:rPr kumimoji="1" lang="en-US" altLang="zh-CN" dirty="0" smtClean="0"/>
              <a:t>ow split 2</a:t>
            </a:r>
            <a:endParaRPr kumimoji="1"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5486400" y="3998976"/>
            <a:ext cx="307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列式存储</a:t>
            </a:r>
            <a:r>
              <a:rPr kumimoji="1" lang="en-US" altLang="zh-CN" dirty="0" smtClean="0"/>
              <a:t>(parquet file etc.)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15" grpId="0"/>
      <p:bldP spid="16" grpId="0"/>
      <p:bldP spid="7" grpId="0"/>
      <p:bldP spid="23" grpId="0"/>
      <p:bldP spid="24" grpId="0"/>
      <p:bldP spid="25" grpId="0"/>
      <p:bldP spid="26" grpId="0"/>
      <p:bldP spid="27" grpId="0"/>
      <p:bldP spid="28" grpId="0"/>
      <p:bldP spid="37" grpId="0"/>
      <p:bldP spid="38" grpId="0"/>
      <p:bldP spid="39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5589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加载和保存</a:t>
            </a:r>
            <a:r>
              <a:rPr kumimoji="1" lang="zh-CN" altLang="en-US" sz="2800" dirty="0" smtClean="0"/>
              <a:t>数据 </a:t>
            </a:r>
            <a:r>
              <a:rPr kumimoji="1" lang="en-US" altLang="zh-CN" sz="2800" dirty="0" smtClean="0"/>
              <a:t>–</a:t>
            </a:r>
            <a:r>
              <a:rPr kumimoji="1" lang="zh-CN" altLang="en-US" sz="2800" dirty="0" smtClean="0"/>
              <a:t> 行式与列式存储</a:t>
            </a:r>
            <a:endParaRPr kumimoji="1" lang="en-US" altLang="zh-CN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2858312" y="3865426"/>
            <a:ext cx="6106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☛ Parquet file (Column-oriented</a:t>
            </a:r>
            <a:r>
              <a:rPr kumimoji="1" lang="zh-CN" altLang="en-US" dirty="0" smtClean="0"/>
              <a:t>即列式存储文件格式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858312" y="2058311"/>
            <a:ext cx="5335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☛ Avro file (Row-oriented</a:t>
            </a:r>
            <a:r>
              <a:rPr kumimoji="1" lang="zh-CN" altLang="en-US" dirty="0" smtClean="0"/>
              <a:t>即行式存储文件格式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962144" y="2865120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Sequence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File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962144" y="4681066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Hive’s </a:t>
            </a:r>
            <a:r>
              <a:rPr kumimoji="1" lang="en-US" altLang="zh-CN" dirty="0" err="1" smtClean="0"/>
              <a:t>RCFile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8" grpId="0"/>
      <p:bldP spid="9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1963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Broadcast</a:t>
            </a:r>
            <a:endParaRPr kumimoji="1" lang="en-US" altLang="zh-CN" sz="2800" dirty="0"/>
          </a:p>
        </p:txBody>
      </p:sp>
      <p:sp>
        <p:nvSpPr>
          <p:cNvPr id="2" name="矩形 1"/>
          <p:cNvSpPr/>
          <p:nvPr/>
        </p:nvSpPr>
        <p:spPr>
          <a:xfrm>
            <a:off x="4314422" y="1210614"/>
            <a:ext cx="2356833" cy="18416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smtClean="0">
                <a:solidFill>
                  <a:schemeClr val="tx1"/>
                </a:solidFill>
              </a:rPr>
              <a:t>driver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76530" y="4183487"/>
            <a:ext cx="2266681" cy="1843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Executor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72010" y="4183487"/>
            <a:ext cx="2343955" cy="1843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Executor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4" name="直线箭头连接符 3"/>
          <p:cNvCxnSpPr>
            <a:stCxn id="2" idx="2"/>
            <a:endCxn id="6" idx="0"/>
          </p:cNvCxnSpPr>
          <p:nvPr/>
        </p:nvCxnSpPr>
        <p:spPr>
          <a:xfrm flipH="1">
            <a:off x="3309871" y="3052293"/>
            <a:ext cx="2182968" cy="1131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stCxn id="2" idx="2"/>
            <a:endCxn id="8" idx="0"/>
          </p:cNvCxnSpPr>
          <p:nvPr/>
        </p:nvCxnSpPr>
        <p:spPr>
          <a:xfrm>
            <a:off x="5492839" y="3052293"/>
            <a:ext cx="1951149" cy="1131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剪去单角的矩形 21"/>
          <p:cNvSpPr/>
          <p:nvPr/>
        </p:nvSpPr>
        <p:spPr>
          <a:xfrm>
            <a:off x="5554013" y="2343955"/>
            <a:ext cx="914400" cy="59242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Map</a:t>
            </a:r>
            <a:r>
              <a:rPr kumimoji="1" lang="zh-CN" altLang="en-US" dirty="0" smtClean="0"/>
              <a:t>数据</a:t>
            </a:r>
            <a:endParaRPr kumimoji="1" lang="zh-CN" altLang="en-US" dirty="0"/>
          </a:p>
        </p:txBody>
      </p:sp>
      <p:sp>
        <p:nvSpPr>
          <p:cNvPr id="23" name="剪去单角的矩形 22"/>
          <p:cNvSpPr/>
          <p:nvPr/>
        </p:nvSpPr>
        <p:spPr>
          <a:xfrm>
            <a:off x="3309870" y="5301802"/>
            <a:ext cx="914400" cy="609601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Map</a:t>
            </a:r>
            <a:r>
              <a:rPr kumimoji="1" lang="zh-CN" altLang="en-US" dirty="0" smtClean="0"/>
              <a:t>数据</a:t>
            </a:r>
            <a:endParaRPr kumimoji="1" lang="zh-CN" altLang="en-US" dirty="0"/>
          </a:p>
        </p:txBody>
      </p:sp>
      <p:sp>
        <p:nvSpPr>
          <p:cNvPr id="24" name="剪去单角的矩形 23"/>
          <p:cNvSpPr/>
          <p:nvPr/>
        </p:nvSpPr>
        <p:spPr>
          <a:xfrm>
            <a:off x="7599608" y="5318975"/>
            <a:ext cx="914400" cy="59242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Map</a:t>
            </a:r>
            <a:r>
              <a:rPr kumimoji="1" lang="zh-CN" altLang="en-US" dirty="0" smtClean="0"/>
              <a:t>数据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367761" y="4400550"/>
            <a:ext cx="942109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task1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671255" y="4400550"/>
            <a:ext cx="942109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task2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2470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Accumulator</a:t>
            </a:r>
            <a:endParaRPr kumimoji="1" lang="en-US" altLang="zh-CN" sz="2800" dirty="0"/>
          </a:p>
        </p:txBody>
      </p:sp>
      <p:sp>
        <p:nvSpPr>
          <p:cNvPr id="6" name="矩形 5"/>
          <p:cNvSpPr/>
          <p:nvPr/>
        </p:nvSpPr>
        <p:spPr>
          <a:xfrm>
            <a:off x="4597758" y="1184856"/>
            <a:ext cx="2356833" cy="18416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smtClean="0">
                <a:solidFill>
                  <a:schemeClr val="tx1"/>
                </a:solidFill>
              </a:rPr>
              <a:t>driver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68948" y="4157729"/>
            <a:ext cx="4461522" cy="1843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Executor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555346" y="4157729"/>
            <a:ext cx="4314424" cy="1843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Executor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10" name="直线箭头连接符 9"/>
          <p:cNvCxnSpPr>
            <a:stCxn id="6" idx="2"/>
            <a:endCxn id="11" idx="0"/>
          </p:cNvCxnSpPr>
          <p:nvPr/>
        </p:nvCxnSpPr>
        <p:spPr>
          <a:xfrm flipH="1">
            <a:off x="3593207" y="3026535"/>
            <a:ext cx="2182968" cy="1131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>
            <a:stCxn id="6" idx="2"/>
          </p:cNvCxnSpPr>
          <p:nvPr/>
        </p:nvCxnSpPr>
        <p:spPr>
          <a:xfrm>
            <a:off x="5776175" y="3026535"/>
            <a:ext cx="1951149" cy="1131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剪去单角的矩形 12"/>
          <p:cNvSpPr/>
          <p:nvPr/>
        </p:nvSpPr>
        <p:spPr>
          <a:xfrm>
            <a:off x="4945488" y="2318197"/>
            <a:ext cx="1806261" cy="59242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Accumulator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167981" y="5072800"/>
            <a:ext cx="942109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task1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751749" y="4987209"/>
            <a:ext cx="942109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task2</a:t>
            </a:r>
            <a:endParaRPr kumimoji="1" lang="zh-CN" altLang="en-US" dirty="0"/>
          </a:p>
        </p:txBody>
      </p:sp>
      <p:sp>
        <p:nvSpPr>
          <p:cNvPr id="18" name="剪去单角的矩形 17"/>
          <p:cNvSpPr/>
          <p:nvPr/>
        </p:nvSpPr>
        <p:spPr>
          <a:xfrm>
            <a:off x="2357123" y="4256065"/>
            <a:ext cx="2962141" cy="59242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Accumulator.update</a:t>
            </a:r>
            <a:endParaRPr kumimoji="1" lang="zh-CN" altLang="en-US" dirty="0"/>
          </a:p>
        </p:txBody>
      </p:sp>
      <p:sp>
        <p:nvSpPr>
          <p:cNvPr id="19" name="剪去单角的矩形 18"/>
          <p:cNvSpPr/>
          <p:nvPr/>
        </p:nvSpPr>
        <p:spPr>
          <a:xfrm>
            <a:off x="7840014" y="4256065"/>
            <a:ext cx="2958922" cy="59242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Accumulator.update</a:t>
            </a:r>
            <a:endParaRPr kumimoji="1" lang="zh-CN" altLang="en-US" dirty="0"/>
          </a:p>
        </p:txBody>
      </p:sp>
      <p:cxnSp>
        <p:nvCxnSpPr>
          <p:cNvPr id="3" name="直线箭头连接符 2"/>
          <p:cNvCxnSpPr>
            <a:endCxn id="13" idx="2"/>
          </p:cNvCxnSpPr>
          <p:nvPr/>
        </p:nvCxnSpPr>
        <p:spPr>
          <a:xfrm flipV="1">
            <a:off x="3792827" y="2614411"/>
            <a:ext cx="1152661" cy="1641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stCxn id="19" idx="3"/>
            <a:endCxn id="13" idx="0"/>
          </p:cNvCxnSpPr>
          <p:nvPr/>
        </p:nvCxnSpPr>
        <p:spPr>
          <a:xfrm flipH="1" flipV="1">
            <a:off x="6751749" y="2614411"/>
            <a:ext cx="2567726" cy="1641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>
            <a:stCxn id="16" idx="0"/>
            <a:endCxn id="18" idx="2"/>
          </p:cNvCxnSpPr>
          <p:nvPr/>
        </p:nvCxnSpPr>
        <p:spPr>
          <a:xfrm flipV="1">
            <a:off x="1639036" y="4552279"/>
            <a:ext cx="718087" cy="520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17" idx="0"/>
            <a:endCxn id="19" idx="2"/>
          </p:cNvCxnSpPr>
          <p:nvPr/>
        </p:nvCxnSpPr>
        <p:spPr>
          <a:xfrm flipV="1">
            <a:off x="7222804" y="4552279"/>
            <a:ext cx="617210" cy="434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  <p:bldP spid="19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3156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RDD </a:t>
            </a:r>
            <a:r>
              <a:rPr kumimoji="1" lang="en-US" altLang="zh-CN" sz="2800" dirty="0" err="1" smtClean="0"/>
              <a:t>Api</a:t>
            </a:r>
            <a:r>
              <a:rPr kumimoji="1" lang="zh-CN" altLang="en-US" sz="2800" dirty="0" smtClean="0"/>
              <a:t> 项目实战</a:t>
            </a:r>
            <a:endParaRPr kumimoji="1" lang="en-US" altLang="zh-CN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2300268" y="2791433"/>
            <a:ext cx="71545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dirty="0" smtClean="0"/>
              <a:t>项目实战</a:t>
            </a:r>
            <a:r>
              <a:rPr kumimoji="1" lang="en-US" altLang="zh-CN" sz="4000" dirty="0" smtClean="0"/>
              <a:t> </a:t>
            </a:r>
            <a:r>
              <a:rPr kumimoji="1" lang="en-US" altLang="zh-CN" sz="4000" dirty="0" smtClean="0"/>
              <a:t>–</a:t>
            </a:r>
            <a:r>
              <a:rPr kumimoji="1" lang="en-US" altLang="zh-CN" sz="4000" dirty="0" smtClean="0"/>
              <a:t> </a:t>
            </a:r>
            <a:r>
              <a:rPr kumimoji="1" lang="zh-CN" altLang="en-US" sz="4000" dirty="0" smtClean="0"/>
              <a:t>网站用户行为分析</a:t>
            </a:r>
            <a:endParaRPr kumimoji="1"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498174" y="1022126"/>
            <a:ext cx="3658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☛ Resilient Distributed Datasets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048063" y="1595734"/>
            <a:ext cx="2811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一个只读且分区的数据集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048063" y="26879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高效容错</a:t>
            </a:r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048062" y="37497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并行处理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048061" y="4832358"/>
            <a:ext cx="5110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可以显示的将任何类型的中间结果存储在内存中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048061" y="3239231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可以控制数据的分区来优化计算性能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98174" y="2073967"/>
            <a:ext cx="165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☛ RDD</a:t>
            </a:r>
            <a:r>
              <a:rPr kumimoji="1" lang="zh-CN" altLang="en-US" dirty="0" smtClean="0"/>
              <a:t>的优势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048062" y="4291072"/>
            <a:ext cx="310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提供了丰富的操作数据的</a:t>
            </a:r>
            <a:r>
              <a:rPr kumimoji="1" lang="en-US" altLang="zh-CN" dirty="0" err="1" smtClean="0"/>
              <a:t>api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498174" y="5609478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☛ </a:t>
            </a:r>
            <a:r>
              <a:rPr kumimoji="1" lang="zh-CN" altLang="en-US" dirty="0" smtClean="0"/>
              <a:t>深入看看</a:t>
            </a:r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的五个抽象</a:t>
            </a:r>
            <a:r>
              <a:rPr kumimoji="1" lang="en-US" altLang="zh-CN" dirty="0" err="1" smtClean="0"/>
              <a:t>api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79864" y="144754"/>
            <a:ext cx="6146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RDD(Resilient </a:t>
            </a:r>
            <a:r>
              <a:rPr kumimoji="1" lang="en-US" altLang="zh-CN" sz="2800" dirty="0"/>
              <a:t>Distributed Datasets</a:t>
            </a:r>
            <a:r>
              <a:rPr kumimoji="1" lang="en-US" altLang="zh-CN" sz="2800" dirty="0" smtClean="0"/>
              <a:t>)</a:t>
            </a:r>
            <a:endParaRPr kumimoji="1"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3" grpId="0"/>
      <p:bldP spid="12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4612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RDD </a:t>
            </a:r>
            <a:r>
              <a:rPr kumimoji="1" lang="en-US" altLang="zh-CN" sz="2800" dirty="0" err="1" smtClean="0"/>
              <a:t>Api</a:t>
            </a:r>
            <a:r>
              <a:rPr kumimoji="1" lang="zh-CN" altLang="en-US" sz="2800" dirty="0" smtClean="0"/>
              <a:t> 项目实战 </a:t>
            </a:r>
            <a:r>
              <a:rPr kumimoji="1" lang="en-US" altLang="zh-CN" sz="2800" dirty="0" smtClean="0"/>
              <a:t>–</a:t>
            </a:r>
            <a:r>
              <a:rPr kumimoji="1" lang="zh-CN" altLang="en-US" sz="2800" dirty="0" smtClean="0"/>
              <a:t> 数据源</a:t>
            </a:r>
            <a:endParaRPr kumimoji="1" lang="en-US" altLang="zh-CN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4686300" y="838939"/>
            <a:ext cx="2757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网站用户点击日志</a:t>
            </a:r>
            <a:r>
              <a:rPr kumimoji="1" lang="en-US" altLang="zh-CN" dirty="0" smtClean="0"/>
              <a:t>(HDFS)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38568" y="4767302"/>
            <a:ext cx="282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用户</a:t>
            </a:r>
            <a:r>
              <a:rPr kumimoji="1" lang="en-US" altLang="zh-CN" dirty="0" smtClean="0"/>
              <a:t>cookie</a:t>
            </a:r>
            <a:r>
              <a:rPr kumimoji="1" lang="zh-CN" altLang="en-US" dirty="0" smtClean="0"/>
              <a:t>的标签</a:t>
            </a:r>
            <a:r>
              <a:rPr kumimoji="1" lang="en-US" altLang="zh-CN" dirty="0" smtClean="0"/>
              <a:t>(HDFS)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860800" y="5321300"/>
            <a:ext cx="67810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配置：</a:t>
            </a:r>
            <a:endParaRPr kumimoji="1" lang="en-US" altLang="zh-CN" dirty="0" smtClean="0"/>
          </a:p>
          <a:p>
            <a:r>
              <a:rPr lang="en-US" altLang="zh-CN" b="1" dirty="0" smtClean="0"/>
              <a:t>"</a:t>
            </a:r>
            <a:r>
              <a:rPr lang="en-US" altLang="zh-CN" b="1" dirty="0" err="1"/>
              <a:t>www.baidu.com</a:t>
            </a:r>
            <a:r>
              <a:rPr lang="en-US" altLang="zh-CN" b="1" dirty="0" smtClean="0"/>
              <a:t>" </a:t>
            </a:r>
            <a:r>
              <a:rPr lang="en-US" altLang="zh-CN" dirty="0"/>
              <a:t>-&gt; </a:t>
            </a:r>
            <a:r>
              <a:rPr lang="en-US" altLang="zh-CN" b="1" dirty="0"/>
              <a:t>"level1"</a:t>
            </a:r>
            <a:r>
              <a:rPr lang="en-US" altLang="zh-CN" dirty="0"/>
              <a:t>, </a:t>
            </a:r>
            <a:r>
              <a:rPr lang="en-US" altLang="zh-CN" b="1" dirty="0" smtClean="0"/>
              <a:t>"</a:t>
            </a:r>
            <a:r>
              <a:rPr lang="en-US" altLang="zh-CN" b="1" dirty="0" err="1"/>
              <a:t>www.ali.com</a:t>
            </a:r>
            <a:r>
              <a:rPr lang="en-US" altLang="zh-CN" b="1" dirty="0" smtClean="0"/>
              <a:t>" </a:t>
            </a:r>
            <a:r>
              <a:rPr lang="en-US" altLang="zh-CN" dirty="0"/>
              <a:t>-&gt; </a:t>
            </a:r>
            <a:r>
              <a:rPr lang="en-US" altLang="zh-CN" b="1" dirty="0"/>
              <a:t>"level2"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r>
              <a:rPr lang="en-US" altLang="zh-CN" b="1" dirty="0" smtClean="0"/>
              <a:t>"</a:t>
            </a:r>
            <a:r>
              <a:rPr lang="en-US" altLang="zh-CN" b="1" dirty="0" err="1"/>
              <a:t>jd.com</a:t>
            </a:r>
            <a:r>
              <a:rPr lang="en-US" altLang="zh-CN" b="1" dirty="0" smtClean="0"/>
              <a:t>" </a:t>
            </a:r>
            <a:r>
              <a:rPr lang="en-US" altLang="zh-CN" dirty="0"/>
              <a:t>-&gt; </a:t>
            </a:r>
            <a:r>
              <a:rPr lang="en-US" altLang="zh-CN" b="1" dirty="0"/>
              <a:t>"level3"</a:t>
            </a:r>
            <a:r>
              <a:rPr lang="en-US" altLang="zh-CN" dirty="0"/>
              <a:t>, </a:t>
            </a:r>
            <a:r>
              <a:rPr lang="en-US" altLang="zh-CN" b="1" dirty="0" smtClean="0"/>
              <a:t>"</a:t>
            </a:r>
            <a:r>
              <a:rPr lang="en-US" altLang="zh-CN" b="1" dirty="0" err="1"/>
              <a:t>youku.com</a:t>
            </a:r>
            <a:r>
              <a:rPr lang="en-US" altLang="zh-CN" b="1" dirty="0" smtClean="0"/>
              <a:t>" </a:t>
            </a:r>
            <a:r>
              <a:rPr lang="en-US" altLang="zh-CN" dirty="0"/>
              <a:t>-&gt; </a:t>
            </a:r>
            <a:r>
              <a:rPr lang="en-US" altLang="zh-CN" b="1" dirty="0"/>
              <a:t>"level4"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204828" y="4951968"/>
            <a:ext cx="2662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网站域名的标签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配置库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9404" y="1261862"/>
            <a:ext cx="11231278" cy="343644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62" y="5205631"/>
            <a:ext cx="2832100" cy="152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6048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RDD </a:t>
            </a:r>
            <a:r>
              <a:rPr kumimoji="1" lang="en-US" altLang="zh-CN" sz="2800" dirty="0" err="1" smtClean="0"/>
              <a:t>Api</a:t>
            </a:r>
            <a:r>
              <a:rPr kumimoji="1" lang="zh-CN" altLang="en-US" sz="2800" dirty="0" smtClean="0"/>
              <a:t> 项目实战 </a:t>
            </a:r>
            <a:r>
              <a:rPr kumimoji="1" lang="en-US" altLang="zh-CN" sz="2800" dirty="0" smtClean="0"/>
              <a:t>–</a:t>
            </a:r>
            <a:r>
              <a:rPr kumimoji="1" lang="zh-CN" altLang="en-US" sz="2800" dirty="0" smtClean="0"/>
              <a:t> 最终的数据结构</a:t>
            </a:r>
            <a:endParaRPr kumimoji="1" lang="en-US" altLang="zh-CN" sz="28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4994" y="1657350"/>
            <a:ext cx="8054438" cy="38735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546600" y="1193800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TrackerLog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6048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RDD </a:t>
            </a:r>
            <a:r>
              <a:rPr kumimoji="1" lang="en-US" altLang="zh-CN" sz="2800" dirty="0" err="1" smtClean="0"/>
              <a:t>Api</a:t>
            </a:r>
            <a:r>
              <a:rPr kumimoji="1" lang="zh-CN" altLang="en-US" sz="2800" dirty="0" smtClean="0"/>
              <a:t> 项目实战 </a:t>
            </a:r>
            <a:r>
              <a:rPr kumimoji="1" lang="en-US" altLang="zh-CN" sz="2800" dirty="0" smtClean="0"/>
              <a:t>–</a:t>
            </a:r>
            <a:r>
              <a:rPr kumimoji="1" lang="zh-CN" altLang="en-US" sz="2800" dirty="0" smtClean="0"/>
              <a:t> 最终的数据结构</a:t>
            </a:r>
            <a:endParaRPr kumimoji="1" lang="en-US" altLang="zh-CN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0363" y="1384300"/>
            <a:ext cx="9283700" cy="53784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43500" y="840346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TrackerSession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3156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RDD </a:t>
            </a:r>
            <a:r>
              <a:rPr kumimoji="1" lang="en-US" altLang="zh-CN" sz="2800" dirty="0" err="1" smtClean="0"/>
              <a:t>Api</a:t>
            </a:r>
            <a:r>
              <a:rPr kumimoji="1" lang="zh-CN" altLang="en-US" sz="2800" dirty="0" smtClean="0"/>
              <a:t> 项目实战</a:t>
            </a:r>
            <a:endParaRPr kumimoji="1" lang="en-US" altLang="zh-CN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1175444" y="1587669"/>
            <a:ext cx="1096486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spark-submit</a:t>
            </a:r>
            <a:r>
              <a:rPr lang="en-US" altLang="zh-CN" i="1" dirty="0"/>
              <a:t> </a:t>
            </a:r>
            <a:r>
              <a:rPr lang="en-US" altLang="zh-CN" i="1" dirty="0" smtClean="0"/>
              <a:t> \</a:t>
            </a:r>
            <a:endParaRPr lang="en-US" altLang="zh-CN" i="1" dirty="0" smtClean="0"/>
          </a:p>
          <a:p>
            <a:r>
              <a:rPr lang="en-US" altLang="zh-CN" i="1" dirty="0"/>
              <a:t>	</a:t>
            </a:r>
            <a:r>
              <a:rPr lang="en-US" altLang="zh-CN" i="1" dirty="0" smtClean="0"/>
              <a:t>--</a:t>
            </a:r>
            <a:r>
              <a:rPr lang="en-US" altLang="zh-CN" i="1" dirty="0"/>
              <a:t>class </a:t>
            </a:r>
            <a:r>
              <a:rPr lang="en-US" altLang="zh-CN" i="1" dirty="0" err="1" smtClean="0"/>
              <a:t>com.twq.spark.rdd.example.ClickTrackerEtl</a:t>
            </a:r>
            <a:r>
              <a:rPr lang="en-US" altLang="zh-CN" i="1" dirty="0"/>
              <a:t> </a:t>
            </a:r>
            <a:r>
              <a:rPr lang="en-US" altLang="zh-CN" i="1" dirty="0" smtClean="0"/>
              <a:t> \</a:t>
            </a:r>
            <a:endParaRPr lang="en-US" altLang="zh-CN" i="1" dirty="0" smtClean="0"/>
          </a:p>
          <a:p>
            <a:r>
              <a:rPr lang="en-US" altLang="zh-CN" i="1" dirty="0"/>
              <a:t>	</a:t>
            </a:r>
            <a:r>
              <a:rPr lang="en-US" altLang="zh-CN" i="1" dirty="0" smtClean="0"/>
              <a:t>--</a:t>
            </a:r>
            <a:r>
              <a:rPr lang="en-US" altLang="zh-CN" i="1" dirty="0"/>
              <a:t>master spark://</a:t>
            </a:r>
            <a:r>
              <a:rPr lang="en-US" altLang="zh-CN" i="1" dirty="0" smtClean="0"/>
              <a:t>master:7077 \</a:t>
            </a:r>
            <a:br>
              <a:rPr lang="en-US" altLang="zh-CN" i="1" dirty="0"/>
            </a:br>
            <a:r>
              <a:rPr lang="en-US" altLang="zh-CN" i="1" dirty="0"/>
              <a:t>	</a:t>
            </a:r>
            <a:r>
              <a:rPr lang="en-US" altLang="zh-CN" i="1" dirty="0" smtClean="0"/>
              <a:t>--</a:t>
            </a:r>
            <a:r>
              <a:rPr lang="en-US" altLang="zh-CN" i="1" dirty="0"/>
              <a:t>deploy-mode </a:t>
            </a:r>
            <a:r>
              <a:rPr lang="en-US" altLang="zh-CN" i="1" dirty="0" smtClean="0"/>
              <a:t>client \</a:t>
            </a:r>
            <a:endParaRPr lang="en-US" altLang="zh-CN" i="1" dirty="0" smtClean="0"/>
          </a:p>
          <a:p>
            <a:r>
              <a:rPr lang="en-US" altLang="zh-CN" dirty="0" smtClean="0"/>
              <a:t>	--driver-memory 1g \</a:t>
            </a:r>
            <a:br>
              <a:rPr lang="en-US" altLang="zh-CN" i="1" dirty="0"/>
            </a:br>
            <a:r>
              <a:rPr lang="en-US" altLang="zh-CN" i="1" dirty="0"/>
              <a:t>	</a:t>
            </a:r>
            <a:r>
              <a:rPr lang="en-US" altLang="zh-CN" i="1" dirty="0" smtClean="0"/>
              <a:t>--</a:t>
            </a:r>
            <a:r>
              <a:rPr lang="en-US" altLang="zh-CN" i="1" dirty="0"/>
              <a:t>executor-memory </a:t>
            </a:r>
            <a:r>
              <a:rPr lang="en-US" altLang="zh-CN" i="1" dirty="0" smtClean="0"/>
              <a:t>1</a:t>
            </a:r>
            <a:r>
              <a:rPr lang="en-US" altLang="zh-CN" i="1" dirty="0"/>
              <a:t>g</a:t>
            </a:r>
            <a:r>
              <a:rPr lang="en-US" altLang="zh-CN" i="1" dirty="0" smtClean="0"/>
              <a:t> \</a:t>
            </a:r>
            <a:br>
              <a:rPr lang="en-US" altLang="zh-CN" i="1" dirty="0"/>
            </a:br>
            <a:r>
              <a:rPr lang="en-US" altLang="zh-CN" i="1" dirty="0"/>
              <a:t>	</a:t>
            </a:r>
            <a:r>
              <a:rPr lang="en-US" altLang="zh-CN" i="1" dirty="0" smtClean="0"/>
              <a:t>--</a:t>
            </a:r>
            <a:r>
              <a:rPr lang="en-US" altLang="zh-CN" i="1" dirty="0" err="1"/>
              <a:t>num</a:t>
            </a:r>
            <a:r>
              <a:rPr lang="en-US" altLang="zh-CN" i="1" dirty="0"/>
              <a:t>-executors </a:t>
            </a:r>
            <a:r>
              <a:rPr lang="en-US" altLang="zh-CN" i="1" dirty="0" smtClean="0"/>
              <a:t>2 \</a:t>
            </a:r>
            <a:br>
              <a:rPr lang="en-US" altLang="zh-CN" i="1" dirty="0"/>
            </a:br>
            <a:r>
              <a:rPr lang="en-US" altLang="zh-CN" i="1" dirty="0"/>
              <a:t>	</a:t>
            </a:r>
            <a:r>
              <a:rPr lang="en-US" altLang="zh-CN" i="1" dirty="0" smtClean="0"/>
              <a:t>--</a:t>
            </a:r>
            <a:r>
              <a:rPr lang="en-US" altLang="zh-CN" i="1" dirty="0"/>
              <a:t>jars </a:t>
            </a:r>
            <a:r>
              <a:rPr lang="en-US" altLang="zh-CN" i="1" dirty="0" smtClean="0"/>
              <a:t>parquet-avro-1.8.1.jar \</a:t>
            </a:r>
            <a:br>
              <a:rPr lang="en-US" altLang="zh-CN" i="1" dirty="0"/>
            </a:br>
            <a:r>
              <a:rPr lang="en-US" altLang="zh-CN" i="1" dirty="0"/>
              <a:t>	</a:t>
            </a:r>
            <a:r>
              <a:rPr lang="en-US" altLang="zh-CN" i="1" dirty="0" smtClean="0"/>
              <a:t>--</a:t>
            </a:r>
            <a:r>
              <a:rPr lang="en-US" altLang="zh-CN" i="1" dirty="0" err="1"/>
              <a:t>conf</a:t>
            </a:r>
            <a:r>
              <a:rPr lang="en-US" altLang="zh-CN" i="1" dirty="0"/>
              <a:t> </a:t>
            </a:r>
            <a:r>
              <a:rPr lang="en-US" altLang="zh-CN" i="1" dirty="0" err="1" smtClean="0"/>
              <a:t>spark.session.groupBy.numPartitions</a:t>
            </a:r>
            <a:r>
              <a:rPr lang="en-US" altLang="zh-CN" i="1" dirty="0" smtClean="0"/>
              <a:t>=2 \</a:t>
            </a:r>
            <a:endParaRPr lang="en-US" altLang="zh-CN" i="1" dirty="0" smtClean="0"/>
          </a:p>
          <a:p>
            <a:r>
              <a:rPr lang="en-US" altLang="zh-CN" i="1" dirty="0"/>
              <a:t>	</a:t>
            </a:r>
            <a:r>
              <a:rPr lang="en-US" altLang="zh-CN" i="1" dirty="0" smtClean="0"/>
              <a:t>--</a:t>
            </a:r>
            <a:r>
              <a:rPr lang="en-US" altLang="zh-CN" i="1" dirty="0" err="1"/>
              <a:t>conf</a:t>
            </a:r>
            <a:r>
              <a:rPr lang="en-US" altLang="zh-CN" i="1" dirty="0"/>
              <a:t> </a:t>
            </a:r>
            <a:r>
              <a:rPr lang="en-US" altLang="zh-CN" i="1" dirty="0" err="1" smtClean="0"/>
              <a:t>spark.tracker.trackerDataPath</a:t>
            </a:r>
            <a:r>
              <a:rPr lang="en-US" altLang="zh-CN" i="1" dirty="0" smtClean="0"/>
              <a:t>=</a:t>
            </a:r>
            <a:r>
              <a:rPr lang="en-US" altLang="zh-CN" i="1" dirty="0" err="1" smtClean="0"/>
              <a:t>hdfs</a:t>
            </a:r>
            <a:r>
              <a:rPr lang="en-US" altLang="zh-CN" dirty="0" smtClean="0"/>
              <a:t>://master:9999/users/</a:t>
            </a:r>
            <a:r>
              <a:rPr lang="en-US" altLang="zh-CN" dirty="0" err="1" smtClean="0"/>
              <a:t>hadoop-twq</a:t>
            </a:r>
            <a:r>
              <a:rPr lang="en-US" altLang="zh-CN" dirty="0" smtClean="0"/>
              <a:t>/example/ \</a:t>
            </a:r>
            <a:br>
              <a:rPr lang="en-US" altLang="zh-CN" i="1" dirty="0"/>
            </a:br>
            <a:r>
              <a:rPr lang="en-US" altLang="zh-CN" i="1" dirty="0"/>
              <a:t>	</a:t>
            </a:r>
            <a:r>
              <a:rPr lang="en-US" altLang="zh-CN" i="1" dirty="0" smtClean="0"/>
              <a:t>spark-rdd-1.0-SNAPSHOT.jar</a:t>
            </a:r>
            <a:r>
              <a:rPr kumimoji="1" lang="en-US" altLang="zh-CN" dirty="0" smtClean="0"/>
              <a:t> \</a:t>
            </a:r>
            <a:endParaRPr kumimoji="1" lang="en-US" altLang="zh-CN" dirty="0" smtClean="0"/>
          </a:p>
          <a:p>
            <a:r>
              <a:rPr kumimoji="1" lang="en-US" altLang="zh-CN" i="1" dirty="0"/>
              <a:t>	</a:t>
            </a:r>
            <a:r>
              <a:rPr kumimoji="1" lang="en-US" altLang="zh-CN" i="1" dirty="0" err="1" smtClean="0"/>
              <a:t>nonLocal</a:t>
            </a:r>
            <a:endParaRPr lang="en-US" altLang="zh-CN" i="1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896674" y="1218337"/>
            <a:ext cx="19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☛ 提交</a:t>
            </a:r>
            <a:r>
              <a:rPr kumimoji="1" lang="en-US" altLang="zh-CN" dirty="0" smtClean="0"/>
              <a:t>spark</a:t>
            </a:r>
            <a:r>
              <a:rPr kumimoji="1" lang="zh-CN" altLang="en-US" dirty="0" smtClean="0"/>
              <a:t>应用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96674" y="5155148"/>
            <a:ext cx="245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☛ 验证</a:t>
            </a:r>
            <a:r>
              <a:rPr kumimoji="1" lang="en-US" altLang="zh-CN" dirty="0" smtClean="0"/>
              <a:t>spark</a:t>
            </a:r>
            <a:r>
              <a:rPr kumimoji="1" lang="zh-CN" altLang="en-US" dirty="0" smtClean="0"/>
              <a:t>应用输出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175444" y="5524480"/>
            <a:ext cx="111556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val</a:t>
            </a:r>
            <a:r>
              <a:rPr kumimoji="1" lang="en-US" altLang="zh-CN" dirty="0" smtClean="0"/>
              <a:t> log = </a:t>
            </a:r>
            <a:r>
              <a:rPr kumimoji="1" lang="en-US" altLang="zh-CN" dirty="0" err="1" smtClean="0"/>
              <a:t>spark.read.parquet</a:t>
            </a:r>
            <a:r>
              <a:rPr kumimoji="1" lang="en-US" altLang="zh-CN" dirty="0" smtClean="0"/>
              <a:t>(“</a:t>
            </a:r>
            <a:r>
              <a:rPr lang="en-US" altLang="zh-CN" dirty="0" err="1" smtClean="0"/>
              <a:t>hdfs</a:t>
            </a:r>
            <a:r>
              <a:rPr lang="en-US" altLang="zh-CN" dirty="0"/>
              <a:t>://</a:t>
            </a:r>
            <a:r>
              <a:rPr lang="en-US" altLang="zh-CN" dirty="0" smtClean="0"/>
              <a:t>master:9999/users/</a:t>
            </a:r>
            <a:r>
              <a:rPr lang="en-US" altLang="zh-CN" dirty="0" err="1" smtClean="0"/>
              <a:t>hadoop-twq</a:t>
            </a:r>
            <a:r>
              <a:rPr lang="en-US" altLang="zh-CN" dirty="0" smtClean="0"/>
              <a:t>/example/</a:t>
            </a:r>
            <a:r>
              <a:rPr lang="en-US" altLang="zh-CN" dirty="0" err="1" smtClean="0"/>
              <a:t>trackerLog</a:t>
            </a:r>
            <a:r>
              <a:rPr kumimoji="1" lang="en-US" altLang="zh-CN" dirty="0" smtClean="0"/>
              <a:t>”)</a:t>
            </a:r>
            <a:endParaRPr kumimoji="1" lang="en-US" altLang="zh-CN" dirty="0" smtClean="0"/>
          </a:p>
          <a:p>
            <a:r>
              <a:rPr kumimoji="1" lang="en-US" altLang="zh-CN" dirty="0" err="1"/>
              <a:t>l</a:t>
            </a:r>
            <a:r>
              <a:rPr kumimoji="1" lang="en-US" altLang="zh-CN" dirty="0" err="1" smtClean="0"/>
              <a:t>og.show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val</a:t>
            </a:r>
            <a:r>
              <a:rPr kumimoji="1" lang="en-US" altLang="zh-CN" dirty="0" smtClean="0"/>
              <a:t> session = </a:t>
            </a:r>
            <a:r>
              <a:rPr kumimoji="1" lang="en-US" altLang="zh-CN" dirty="0" err="1"/>
              <a:t>spark.read.parquet</a:t>
            </a:r>
            <a:r>
              <a:rPr kumimoji="1" lang="en-US" altLang="zh-CN" dirty="0" smtClean="0"/>
              <a:t>(”</a:t>
            </a:r>
            <a:r>
              <a:rPr lang="en-US" altLang="zh-CN" dirty="0" err="1" smtClean="0"/>
              <a:t>hdfs</a:t>
            </a:r>
            <a:r>
              <a:rPr lang="en-US" altLang="zh-CN" dirty="0"/>
              <a:t>://</a:t>
            </a:r>
            <a:r>
              <a:rPr lang="en-US" altLang="zh-CN" dirty="0" smtClean="0"/>
              <a:t>master:9999/users/</a:t>
            </a:r>
            <a:r>
              <a:rPr lang="en-US" altLang="zh-CN" dirty="0" err="1" smtClean="0"/>
              <a:t>hadoop-twq</a:t>
            </a:r>
            <a:r>
              <a:rPr lang="en-US" altLang="zh-CN" dirty="0" smtClean="0"/>
              <a:t>/example/</a:t>
            </a:r>
            <a:r>
              <a:rPr lang="en-US" altLang="zh-CN" dirty="0" err="1" smtClean="0"/>
              <a:t>trackerSession</a:t>
            </a:r>
            <a:r>
              <a:rPr kumimoji="1" lang="en-US" altLang="zh-CN" dirty="0" smtClean="0"/>
              <a:t>”)</a:t>
            </a:r>
            <a:endParaRPr kumimoji="1" lang="en-US" altLang="zh-CN" dirty="0" smtClean="0"/>
          </a:p>
          <a:p>
            <a:r>
              <a:rPr kumimoji="1" lang="en-US" altLang="zh-CN" dirty="0" err="1"/>
              <a:t>s</a:t>
            </a:r>
            <a:r>
              <a:rPr kumimoji="1" lang="en-US" altLang="zh-CN" dirty="0" err="1" smtClean="0"/>
              <a:t>ession.show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23841</Words>
  <Application>WPS 演示</Application>
  <PresentationFormat>宽屏</PresentationFormat>
  <Paragraphs>3074</Paragraphs>
  <Slides>93</Slides>
  <Notes>91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93</vt:i4>
      </vt:variant>
    </vt:vector>
  </HeadingPairs>
  <TitlesOfParts>
    <vt:vector size="106" baseType="lpstr">
      <vt:lpstr>Arial</vt:lpstr>
      <vt:lpstr>宋体</vt:lpstr>
      <vt:lpstr>Wingdings</vt:lpstr>
      <vt:lpstr>Wingdings 3</vt:lpstr>
      <vt:lpstr>Symbol</vt:lpstr>
      <vt:lpstr>Arial</vt:lpstr>
      <vt:lpstr>Century Gothic</vt:lpstr>
      <vt:lpstr>Segoe Print</vt:lpstr>
      <vt:lpstr>微软雅黑</vt:lpstr>
      <vt:lpstr>Arial Unicode MS</vt:lpstr>
      <vt:lpstr>等线</vt:lpstr>
      <vt:lpstr>幼圆</vt:lpstr>
      <vt:lpstr>丝状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胡说</cp:lastModifiedBy>
  <cp:revision>1421</cp:revision>
  <dcterms:created xsi:type="dcterms:W3CDTF">2017-08-20T03:22:00Z</dcterms:created>
  <dcterms:modified xsi:type="dcterms:W3CDTF">2020-04-22T12:06:02Z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