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9" r:id="rId2"/>
    <p:sldId id="257" r:id="rId3"/>
    <p:sldId id="278" r:id="rId4"/>
    <p:sldId id="263" r:id="rId5"/>
    <p:sldId id="286" r:id="rId6"/>
    <p:sldId id="298" r:id="rId7"/>
    <p:sldId id="299" r:id="rId8"/>
    <p:sldId id="300" r:id="rId9"/>
    <p:sldId id="303" r:id="rId10"/>
    <p:sldId id="293" r:id="rId11"/>
    <p:sldId id="301" r:id="rId12"/>
    <p:sldId id="302" r:id="rId13"/>
    <p:sldId id="264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841"/>
    <a:srgbClr val="AAB6C1"/>
    <a:srgbClr val="4A5E71"/>
    <a:srgbClr val="C1D7DA"/>
    <a:srgbClr val="C1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50" autoAdjust="0"/>
  </p:normalViewPr>
  <p:slideViewPr>
    <p:cSldViewPr snapToGrid="0">
      <p:cViewPr varScale="1">
        <p:scale>
          <a:sx n="46" d="100"/>
          <a:sy n="46" d="100"/>
        </p:scale>
        <p:origin x="14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52038-6A4A-4286-8976-174212A1DA6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E11178-0317-4033-8431-B93391B3495F}">
      <dgm:prSet/>
      <dgm:spPr/>
      <dgm:t>
        <a:bodyPr/>
        <a:lstStyle/>
        <a:p>
          <a:r>
            <a:rPr lang="en-IN" dirty="0"/>
            <a:t>Workshop for requirement gathering </a:t>
          </a:r>
        </a:p>
      </dgm:t>
    </dgm:pt>
    <dgm:pt modelId="{53B21C95-D937-4CC1-B75B-E987475E4FCD}" type="parTrans" cxnId="{AF41D902-2D41-425C-8C1F-2FE8FD30C067}">
      <dgm:prSet/>
      <dgm:spPr/>
      <dgm:t>
        <a:bodyPr/>
        <a:lstStyle/>
        <a:p>
          <a:endParaRPr lang="en-IN"/>
        </a:p>
      </dgm:t>
    </dgm:pt>
    <dgm:pt modelId="{814F1C3D-79E2-437F-A61A-D2884E5FE2E8}" type="sibTrans" cxnId="{AF41D902-2D41-425C-8C1F-2FE8FD30C067}">
      <dgm:prSet/>
      <dgm:spPr/>
      <dgm:t>
        <a:bodyPr/>
        <a:lstStyle/>
        <a:p>
          <a:endParaRPr lang="en-IN"/>
        </a:p>
      </dgm:t>
    </dgm:pt>
    <dgm:pt modelId="{9DD659D8-6A1C-45A4-B6FC-FB680D2AB802}">
      <dgm:prSet/>
      <dgm:spPr/>
      <dgm:t>
        <a:bodyPr/>
        <a:lstStyle/>
        <a:p>
          <a:r>
            <a:rPr lang="en-IN" dirty="0"/>
            <a:t>Build</a:t>
          </a:r>
          <a:r>
            <a:rPr lang="en-IN" baseline="0" dirty="0"/>
            <a:t> new financial schema</a:t>
          </a:r>
          <a:endParaRPr lang="en-IN" dirty="0"/>
        </a:p>
      </dgm:t>
    </dgm:pt>
    <dgm:pt modelId="{9FE82298-8CD9-44B9-9C00-AA0C0A192625}" type="parTrans" cxnId="{E48C111F-FB2A-4404-94BB-7B7C74C495F1}">
      <dgm:prSet/>
      <dgm:spPr/>
      <dgm:t>
        <a:bodyPr/>
        <a:lstStyle/>
        <a:p>
          <a:endParaRPr lang="en-IN"/>
        </a:p>
      </dgm:t>
    </dgm:pt>
    <dgm:pt modelId="{9534E1DD-1E6E-4943-A66F-6825D2ED04D8}" type="sibTrans" cxnId="{E48C111F-FB2A-4404-94BB-7B7C74C495F1}">
      <dgm:prSet/>
      <dgm:spPr/>
      <dgm:t>
        <a:bodyPr/>
        <a:lstStyle/>
        <a:p>
          <a:endParaRPr lang="en-IN"/>
        </a:p>
      </dgm:t>
    </dgm:pt>
    <dgm:pt modelId="{704E4B26-C27A-4459-B632-4400CFF4E377}">
      <dgm:prSet/>
      <dgm:spPr/>
      <dgm:t>
        <a:bodyPr/>
        <a:lstStyle/>
        <a:p>
          <a:r>
            <a:rPr lang="en-IN" dirty="0"/>
            <a:t>Build the data model on cloud based </a:t>
          </a:r>
          <a:r>
            <a:rPr lang="en-IN" dirty="0" err="1"/>
            <a:t>PostgresSQL</a:t>
          </a:r>
          <a:r>
            <a:rPr lang="en-IN" dirty="0"/>
            <a:t> DB</a:t>
          </a:r>
        </a:p>
      </dgm:t>
    </dgm:pt>
    <dgm:pt modelId="{A601916F-EA54-4245-8E4B-BDFAE61A6220}" type="parTrans" cxnId="{AC909B6C-C4A8-4CED-94A9-061CCEDB313E}">
      <dgm:prSet/>
      <dgm:spPr/>
      <dgm:t>
        <a:bodyPr/>
        <a:lstStyle/>
        <a:p>
          <a:endParaRPr lang="en-IN"/>
        </a:p>
      </dgm:t>
    </dgm:pt>
    <dgm:pt modelId="{3EEBC852-BE9D-4699-90FF-711402CCF83E}" type="sibTrans" cxnId="{AC909B6C-C4A8-4CED-94A9-061CCEDB313E}">
      <dgm:prSet/>
      <dgm:spPr/>
      <dgm:t>
        <a:bodyPr/>
        <a:lstStyle/>
        <a:p>
          <a:endParaRPr lang="en-IN"/>
        </a:p>
      </dgm:t>
    </dgm:pt>
    <dgm:pt modelId="{8474D781-CC79-4251-82B4-DC9802978034}">
      <dgm:prSet/>
      <dgm:spPr/>
      <dgm:t>
        <a:bodyPr/>
        <a:lstStyle/>
        <a:p>
          <a:r>
            <a:rPr lang="en-IN" dirty="0"/>
            <a:t>Migration</a:t>
          </a:r>
          <a:r>
            <a:rPr lang="en-IN" baseline="0" dirty="0"/>
            <a:t> of data with validation and mapping </a:t>
          </a:r>
          <a:endParaRPr lang="en-IN" dirty="0"/>
        </a:p>
      </dgm:t>
    </dgm:pt>
    <dgm:pt modelId="{765BFA32-CD8E-49C4-8EB1-109457900C27}" type="parTrans" cxnId="{8EE68264-8AFC-4E3D-B853-062DF5D481EA}">
      <dgm:prSet/>
      <dgm:spPr/>
      <dgm:t>
        <a:bodyPr/>
        <a:lstStyle/>
        <a:p>
          <a:endParaRPr lang="en-IN"/>
        </a:p>
      </dgm:t>
    </dgm:pt>
    <dgm:pt modelId="{6BF7FB5F-4DAE-4D38-A805-A28E7B824ACB}" type="sibTrans" cxnId="{8EE68264-8AFC-4E3D-B853-062DF5D481EA}">
      <dgm:prSet/>
      <dgm:spPr/>
      <dgm:t>
        <a:bodyPr/>
        <a:lstStyle/>
        <a:p>
          <a:endParaRPr lang="en-IN"/>
        </a:p>
      </dgm:t>
    </dgm:pt>
    <dgm:pt modelId="{451ACF7E-F762-43ED-BC90-E17FF403CD11}">
      <dgm:prSet/>
      <dgm:spPr/>
      <dgm:t>
        <a:bodyPr/>
        <a:lstStyle/>
        <a:p>
          <a:r>
            <a:rPr lang="en-IN" dirty="0"/>
            <a:t>Automation script to calculate budget</a:t>
          </a:r>
        </a:p>
      </dgm:t>
    </dgm:pt>
    <dgm:pt modelId="{B19FC57C-927C-4A0A-A179-B71C2E704BB9}" type="parTrans" cxnId="{04FF5C5F-A9BC-4745-83D9-610E7F172736}">
      <dgm:prSet/>
      <dgm:spPr/>
      <dgm:t>
        <a:bodyPr/>
        <a:lstStyle/>
        <a:p>
          <a:endParaRPr lang="en-IN"/>
        </a:p>
      </dgm:t>
    </dgm:pt>
    <dgm:pt modelId="{C2FEE44A-22D3-4C11-91EC-4226EC489ACB}" type="sibTrans" cxnId="{04FF5C5F-A9BC-4745-83D9-610E7F172736}">
      <dgm:prSet/>
      <dgm:spPr/>
      <dgm:t>
        <a:bodyPr/>
        <a:lstStyle/>
        <a:p>
          <a:endParaRPr lang="en-IN"/>
        </a:p>
      </dgm:t>
    </dgm:pt>
    <dgm:pt modelId="{6F1AD755-E500-4717-9912-84DDED65BFF6}">
      <dgm:prSet/>
      <dgm:spPr/>
      <dgm:t>
        <a:bodyPr/>
        <a:lstStyle/>
        <a:p>
          <a:r>
            <a:rPr lang="en-IN" dirty="0"/>
            <a:t>Storing the output data as summary tables in </a:t>
          </a:r>
          <a:r>
            <a:rPr lang="en-IN" dirty="0" err="1"/>
            <a:t>BigQuery</a:t>
          </a:r>
          <a:endParaRPr lang="en-IN" dirty="0"/>
        </a:p>
      </dgm:t>
    </dgm:pt>
    <dgm:pt modelId="{D6BE0FDE-E27D-46E2-9DA6-0B6DCB9C5565}" type="parTrans" cxnId="{22C98271-7BA6-47F2-ABD7-797D850E82A3}">
      <dgm:prSet/>
      <dgm:spPr/>
      <dgm:t>
        <a:bodyPr/>
        <a:lstStyle/>
        <a:p>
          <a:endParaRPr lang="en-IN"/>
        </a:p>
      </dgm:t>
    </dgm:pt>
    <dgm:pt modelId="{54A73C5F-0C29-4A5C-A9B5-5715A1F6DD83}" type="sibTrans" cxnId="{22C98271-7BA6-47F2-ABD7-797D850E82A3}">
      <dgm:prSet/>
      <dgm:spPr/>
      <dgm:t>
        <a:bodyPr/>
        <a:lstStyle/>
        <a:p>
          <a:endParaRPr lang="en-IN"/>
        </a:p>
      </dgm:t>
    </dgm:pt>
    <dgm:pt modelId="{59BC4AE9-1879-42AD-8C67-48A779F93608}">
      <dgm:prSet/>
      <dgm:spPr/>
      <dgm:t>
        <a:bodyPr/>
        <a:lstStyle/>
        <a:p>
          <a:r>
            <a:rPr lang="en-IN" dirty="0"/>
            <a:t>Scheduling</a:t>
          </a:r>
          <a:r>
            <a:rPr lang="en-IN" baseline="0" dirty="0"/>
            <a:t> the DAG every quarterly. </a:t>
          </a:r>
          <a:endParaRPr lang="en-IN" dirty="0"/>
        </a:p>
      </dgm:t>
    </dgm:pt>
    <dgm:pt modelId="{E91C08C8-F51B-428D-965A-8336D575C3EE}" type="parTrans" cxnId="{64628D25-51E6-402C-B22A-3E8AF30F6A20}">
      <dgm:prSet/>
      <dgm:spPr/>
      <dgm:t>
        <a:bodyPr/>
        <a:lstStyle/>
        <a:p>
          <a:endParaRPr lang="en-IN"/>
        </a:p>
      </dgm:t>
    </dgm:pt>
    <dgm:pt modelId="{855EEC09-0433-4378-953B-0FA36A1B2C94}" type="sibTrans" cxnId="{64628D25-51E6-402C-B22A-3E8AF30F6A20}">
      <dgm:prSet/>
      <dgm:spPr/>
      <dgm:t>
        <a:bodyPr/>
        <a:lstStyle/>
        <a:p>
          <a:endParaRPr lang="en-IN"/>
        </a:p>
      </dgm:t>
    </dgm:pt>
    <dgm:pt modelId="{F6F2BD8E-EF06-4DB2-910A-B45FEA98CFEB}">
      <dgm:prSet/>
      <dgm:spPr/>
      <dgm:t>
        <a:bodyPr/>
        <a:lstStyle/>
        <a:p>
          <a:r>
            <a:rPr lang="en-IN" dirty="0"/>
            <a:t>Connecting the DB to Grafana for dashboarding and monitoring.</a:t>
          </a:r>
        </a:p>
      </dgm:t>
    </dgm:pt>
    <dgm:pt modelId="{692523F8-5E0F-416C-9B68-7DF96279F417}" type="parTrans" cxnId="{8C52702C-1BAE-4C95-8F2A-C6108510CE9F}">
      <dgm:prSet/>
      <dgm:spPr/>
      <dgm:t>
        <a:bodyPr/>
        <a:lstStyle/>
        <a:p>
          <a:endParaRPr lang="en-IN"/>
        </a:p>
      </dgm:t>
    </dgm:pt>
    <dgm:pt modelId="{2A06C056-6141-4A99-BB6F-696FDEB38CF1}" type="sibTrans" cxnId="{8C52702C-1BAE-4C95-8F2A-C6108510CE9F}">
      <dgm:prSet/>
      <dgm:spPr/>
      <dgm:t>
        <a:bodyPr/>
        <a:lstStyle/>
        <a:p>
          <a:endParaRPr lang="en-IN"/>
        </a:p>
      </dgm:t>
    </dgm:pt>
    <dgm:pt modelId="{4E872325-1DC8-4A71-B1F3-D1BAB68F45D8}" type="pres">
      <dgm:prSet presAssocID="{61052038-6A4A-4286-8976-174212A1DA6D}" presName="Name0" presStyleCnt="0">
        <dgm:presLayoutVars>
          <dgm:dir/>
          <dgm:resizeHandles/>
        </dgm:presLayoutVars>
      </dgm:prSet>
      <dgm:spPr/>
    </dgm:pt>
    <dgm:pt modelId="{AE275C1F-5055-4158-AE41-5374AFDE2E70}" type="pres">
      <dgm:prSet presAssocID="{C8E11178-0317-4033-8431-B93391B3495F}" presName="compNode" presStyleCnt="0"/>
      <dgm:spPr/>
    </dgm:pt>
    <dgm:pt modelId="{CA897063-37F3-47B5-B4B4-1A074A3F48EC}" type="pres">
      <dgm:prSet presAssocID="{C8E11178-0317-4033-8431-B93391B3495F}" presName="dummyConnPt" presStyleCnt="0"/>
      <dgm:spPr/>
    </dgm:pt>
    <dgm:pt modelId="{873110EE-D3B1-48F6-B5AF-C1E3DEED709B}" type="pres">
      <dgm:prSet presAssocID="{C8E11178-0317-4033-8431-B93391B3495F}" presName="node" presStyleLbl="node1" presStyleIdx="0" presStyleCnt="8">
        <dgm:presLayoutVars>
          <dgm:bulletEnabled val="1"/>
        </dgm:presLayoutVars>
      </dgm:prSet>
      <dgm:spPr/>
    </dgm:pt>
    <dgm:pt modelId="{9272F118-9BBE-4469-98EE-BFAB2235A6BE}" type="pres">
      <dgm:prSet presAssocID="{814F1C3D-79E2-437F-A61A-D2884E5FE2E8}" presName="sibTrans" presStyleLbl="bgSibTrans2D1" presStyleIdx="0" presStyleCnt="7"/>
      <dgm:spPr/>
    </dgm:pt>
    <dgm:pt modelId="{68D52C69-1B3F-4BBB-95A1-977D0A4F8611}" type="pres">
      <dgm:prSet presAssocID="{9DD659D8-6A1C-45A4-B6FC-FB680D2AB802}" presName="compNode" presStyleCnt="0"/>
      <dgm:spPr/>
    </dgm:pt>
    <dgm:pt modelId="{BD694717-F2D8-4D61-B917-D3A647AA2AD9}" type="pres">
      <dgm:prSet presAssocID="{9DD659D8-6A1C-45A4-B6FC-FB680D2AB802}" presName="dummyConnPt" presStyleCnt="0"/>
      <dgm:spPr/>
    </dgm:pt>
    <dgm:pt modelId="{7C686FA7-A5F9-4C36-BDA7-7E6659662C53}" type="pres">
      <dgm:prSet presAssocID="{9DD659D8-6A1C-45A4-B6FC-FB680D2AB802}" presName="node" presStyleLbl="node1" presStyleIdx="1" presStyleCnt="8">
        <dgm:presLayoutVars>
          <dgm:bulletEnabled val="1"/>
        </dgm:presLayoutVars>
      </dgm:prSet>
      <dgm:spPr/>
    </dgm:pt>
    <dgm:pt modelId="{CA54DA42-D102-45EC-813F-18639C801364}" type="pres">
      <dgm:prSet presAssocID="{9534E1DD-1E6E-4943-A66F-6825D2ED04D8}" presName="sibTrans" presStyleLbl="bgSibTrans2D1" presStyleIdx="1" presStyleCnt="7"/>
      <dgm:spPr/>
    </dgm:pt>
    <dgm:pt modelId="{B1C1AB3F-4EF9-4F1B-962C-6BE0CA5C5952}" type="pres">
      <dgm:prSet presAssocID="{704E4B26-C27A-4459-B632-4400CFF4E377}" presName="compNode" presStyleCnt="0"/>
      <dgm:spPr/>
    </dgm:pt>
    <dgm:pt modelId="{329A1805-6F3B-413E-9B27-D3804624EC2B}" type="pres">
      <dgm:prSet presAssocID="{704E4B26-C27A-4459-B632-4400CFF4E377}" presName="dummyConnPt" presStyleCnt="0"/>
      <dgm:spPr/>
    </dgm:pt>
    <dgm:pt modelId="{5EEF14F1-8F97-44DF-A166-A022D2C8B8A1}" type="pres">
      <dgm:prSet presAssocID="{704E4B26-C27A-4459-B632-4400CFF4E377}" presName="node" presStyleLbl="node1" presStyleIdx="2" presStyleCnt="8">
        <dgm:presLayoutVars>
          <dgm:bulletEnabled val="1"/>
        </dgm:presLayoutVars>
      </dgm:prSet>
      <dgm:spPr/>
    </dgm:pt>
    <dgm:pt modelId="{41BA27C7-6B5E-424E-ABEF-370C183A9E99}" type="pres">
      <dgm:prSet presAssocID="{3EEBC852-BE9D-4699-90FF-711402CCF83E}" presName="sibTrans" presStyleLbl="bgSibTrans2D1" presStyleIdx="2" presStyleCnt="7"/>
      <dgm:spPr/>
    </dgm:pt>
    <dgm:pt modelId="{65FC02A1-B4D7-4179-9D97-1AA72073D78C}" type="pres">
      <dgm:prSet presAssocID="{8474D781-CC79-4251-82B4-DC9802978034}" presName="compNode" presStyleCnt="0"/>
      <dgm:spPr/>
    </dgm:pt>
    <dgm:pt modelId="{A256A611-E9E6-4472-A792-757E98E649D2}" type="pres">
      <dgm:prSet presAssocID="{8474D781-CC79-4251-82B4-DC9802978034}" presName="dummyConnPt" presStyleCnt="0"/>
      <dgm:spPr/>
    </dgm:pt>
    <dgm:pt modelId="{5C510E69-973F-4B3D-99F6-62A87EA89B16}" type="pres">
      <dgm:prSet presAssocID="{8474D781-CC79-4251-82B4-DC9802978034}" presName="node" presStyleLbl="node1" presStyleIdx="3" presStyleCnt="8">
        <dgm:presLayoutVars>
          <dgm:bulletEnabled val="1"/>
        </dgm:presLayoutVars>
      </dgm:prSet>
      <dgm:spPr/>
    </dgm:pt>
    <dgm:pt modelId="{8ADAE82D-28C9-4DC9-9EA5-AC5565C73EB0}" type="pres">
      <dgm:prSet presAssocID="{6BF7FB5F-4DAE-4D38-A805-A28E7B824ACB}" presName="sibTrans" presStyleLbl="bgSibTrans2D1" presStyleIdx="3" presStyleCnt="7"/>
      <dgm:spPr/>
    </dgm:pt>
    <dgm:pt modelId="{36290E39-8835-4988-928A-A76689BC1FA6}" type="pres">
      <dgm:prSet presAssocID="{451ACF7E-F762-43ED-BC90-E17FF403CD11}" presName="compNode" presStyleCnt="0"/>
      <dgm:spPr/>
    </dgm:pt>
    <dgm:pt modelId="{19A6EF87-E9FF-4219-AF97-8F34FD9CEEBF}" type="pres">
      <dgm:prSet presAssocID="{451ACF7E-F762-43ED-BC90-E17FF403CD11}" presName="dummyConnPt" presStyleCnt="0"/>
      <dgm:spPr/>
    </dgm:pt>
    <dgm:pt modelId="{10AA99AA-698B-41F7-A482-1A27FBB2EAB1}" type="pres">
      <dgm:prSet presAssocID="{451ACF7E-F762-43ED-BC90-E17FF403CD11}" presName="node" presStyleLbl="node1" presStyleIdx="4" presStyleCnt="8">
        <dgm:presLayoutVars>
          <dgm:bulletEnabled val="1"/>
        </dgm:presLayoutVars>
      </dgm:prSet>
      <dgm:spPr/>
    </dgm:pt>
    <dgm:pt modelId="{9965DBC0-7F65-40AA-88E7-52962B95AA4E}" type="pres">
      <dgm:prSet presAssocID="{C2FEE44A-22D3-4C11-91EC-4226EC489ACB}" presName="sibTrans" presStyleLbl="bgSibTrans2D1" presStyleIdx="4" presStyleCnt="7"/>
      <dgm:spPr/>
    </dgm:pt>
    <dgm:pt modelId="{9DD706ED-899F-4194-8745-837399271CEE}" type="pres">
      <dgm:prSet presAssocID="{6F1AD755-E500-4717-9912-84DDED65BFF6}" presName="compNode" presStyleCnt="0"/>
      <dgm:spPr/>
    </dgm:pt>
    <dgm:pt modelId="{6687FC04-9E29-4C53-84E5-8319CA15B3B6}" type="pres">
      <dgm:prSet presAssocID="{6F1AD755-E500-4717-9912-84DDED65BFF6}" presName="dummyConnPt" presStyleCnt="0"/>
      <dgm:spPr/>
    </dgm:pt>
    <dgm:pt modelId="{1F639725-6A0C-4A72-9751-71CADF118B79}" type="pres">
      <dgm:prSet presAssocID="{6F1AD755-E500-4717-9912-84DDED65BFF6}" presName="node" presStyleLbl="node1" presStyleIdx="5" presStyleCnt="8">
        <dgm:presLayoutVars>
          <dgm:bulletEnabled val="1"/>
        </dgm:presLayoutVars>
      </dgm:prSet>
      <dgm:spPr/>
    </dgm:pt>
    <dgm:pt modelId="{29864DF8-6939-4E7A-90A8-2D3845286155}" type="pres">
      <dgm:prSet presAssocID="{54A73C5F-0C29-4A5C-A9B5-5715A1F6DD83}" presName="sibTrans" presStyleLbl="bgSibTrans2D1" presStyleIdx="5" presStyleCnt="7"/>
      <dgm:spPr/>
    </dgm:pt>
    <dgm:pt modelId="{874E4EE0-42AD-4120-B3FD-7B2355732E23}" type="pres">
      <dgm:prSet presAssocID="{59BC4AE9-1879-42AD-8C67-48A779F93608}" presName="compNode" presStyleCnt="0"/>
      <dgm:spPr/>
    </dgm:pt>
    <dgm:pt modelId="{1738969F-B737-4CAF-8499-10D95776EE7C}" type="pres">
      <dgm:prSet presAssocID="{59BC4AE9-1879-42AD-8C67-48A779F93608}" presName="dummyConnPt" presStyleCnt="0"/>
      <dgm:spPr/>
    </dgm:pt>
    <dgm:pt modelId="{F7601381-B7B9-4A90-B877-0E32A9E467F9}" type="pres">
      <dgm:prSet presAssocID="{59BC4AE9-1879-42AD-8C67-48A779F93608}" presName="node" presStyleLbl="node1" presStyleIdx="6" presStyleCnt="8">
        <dgm:presLayoutVars>
          <dgm:bulletEnabled val="1"/>
        </dgm:presLayoutVars>
      </dgm:prSet>
      <dgm:spPr/>
    </dgm:pt>
    <dgm:pt modelId="{041D27A1-B3CC-4FFF-AB50-E4B94F33A9A4}" type="pres">
      <dgm:prSet presAssocID="{855EEC09-0433-4378-953B-0FA36A1B2C94}" presName="sibTrans" presStyleLbl="bgSibTrans2D1" presStyleIdx="6" presStyleCnt="7"/>
      <dgm:spPr/>
    </dgm:pt>
    <dgm:pt modelId="{873E713D-9EA0-4748-A8DD-8C7681A1AC08}" type="pres">
      <dgm:prSet presAssocID="{F6F2BD8E-EF06-4DB2-910A-B45FEA98CFEB}" presName="compNode" presStyleCnt="0"/>
      <dgm:spPr/>
    </dgm:pt>
    <dgm:pt modelId="{FD7619C2-6569-4B83-9FA6-5747D322E8F2}" type="pres">
      <dgm:prSet presAssocID="{F6F2BD8E-EF06-4DB2-910A-B45FEA98CFEB}" presName="dummyConnPt" presStyleCnt="0"/>
      <dgm:spPr/>
    </dgm:pt>
    <dgm:pt modelId="{446E26DE-AFE5-4471-AB27-303ABEC2A767}" type="pres">
      <dgm:prSet presAssocID="{F6F2BD8E-EF06-4DB2-910A-B45FEA98CFEB}" presName="node" presStyleLbl="node1" presStyleIdx="7" presStyleCnt="8">
        <dgm:presLayoutVars>
          <dgm:bulletEnabled val="1"/>
        </dgm:presLayoutVars>
      </dgm:prSet>
      <dgm:spPr/>
    </dgm:pt>
  </dgm:ptLst>
  <dgm:cxnLst>
    <dgm:cxn modelId="{AF41D902-2D41-425C-8C1F-2FE8FD30C067}" srcId="{61052038-6A4A-4286-8976-174212A1DA6D}" destId="{C8E11178-0317-4033-8431-B93391B3495F}" srcOrd="0" destOrd="0" parTransId="{53B21C95-D937-4CC1-B75B-E987475E4FCD}" sibTransId="{814F1C3D-79E2-437F-A61A-D2884E5FE2E8}"/>
    <dgm:cxn modelId="{02811404-1387-444E-AA8D-54090C37E4C0}" type="presOf" srcId="{59BC4AE9-1879-42AD-8C67-48A779F93608}" destId="{F7601381-B7B9-4A90-B877-0E32A9E467F9}" srcOrd="0" destOrd="0" presId="urn:microsoft.com/office/officeart/2005/8/layout/bProcess4"/>
    <dgm:cxn modelId="{06CA4A0E-1796-4BE1-A35A-15B8D7CFD6AC}" type="presOf" srcId="{C2FEE44A-22D3-4C11-91EC-4226EC489ACB}" destId="{9965DBC0-7F65-40AA-88E7-52962B95AA4E}" srcOrd="0" destOrd="0" presId="urn:microsoft.com/office/officeart/2005/8/layout/bProcess4"/>
    <dgm:cxn modelId="{E48C111F-FB2A-4404-94BB-7B7C74C495F1}" srcId="{61052038-6A4A-4286-8976-174212A1DA6D}" destId="{9DD659D8-6A1C-45A4-B6FC-FB680D2AB802}" srcOrd="1" destOrd="0" parTransId="{9FE82298-8CD9-44B9-9C00-AA0C0A192625}" sibTransId="{9534E1DD-1E6E-4943-A66F-6825D2ED04D8}"/>
    <dgm:cxn modelId="{EFFD4A20-4299-4487-9DE6-2FB9115B21DD}" type="presOf" srcId="{451ACF7E-F762-43ED-BC90-E17FF403CD11}" destId="{10AA99AA-698B-41F7-A482-1A27FBB2EAB1}" srcOrd="0" destOrd="0" presId="urn:microsoft.com/office/officeart/2005/8/layout/bProcess4"/>
    <dgm:cxn modelId="{64628D25-51E6-402C-B22A-3E8AF30F6A20}" srcId="{61052038-6A4A-4286-8976-174212A1DA6D}" destId="{59BC4AE9-1879-42AD-8C67-48A779F93608}" srcOrd="6" destOrd="0" parTransId="{E91C08C8-F51B-428D-965A-8336D575C3EE}" sibTransId="{855EEC09-0433-4378-953B-0FA36A1B2C94}"/>
    <dgm:cxn modelId="{EF686129-8E3B-4706-8DF7-2FD3F8B4DF6D}" type="presOf" srcId="{6F1AD755-E500-4717-9912-84DDED65BFF6}" destId="{1F639725-6A0C-4A72-9751-71CADF118B79}" srcOrd="0" destOrd="0" presId="urn:microsoft.com/office/officeart/2005/8/layout/bProcess4"/>
    <dgm:cxn modelId="{8C52702C-1BAE-4C95-8F2A-C6108510CE9F}" srcId="{61052038-6A4A-4286-8976-174212A1DA6D}" destId="{F6F2BD8E-EF06-4DB2-910A-B45FEA98CFEB}" srcOrd="7" destOrd="0" parTransId="{692523F8-5E0F-416C-9B68-7DF96279F417}" sibTransId="{2A06C056-6141-4A99-BB6F-696FDEB38CF1}"/>
    <dgm:cxn modelId="{34107038-F361-41CE-8301-193D98904116}" type="presOf" srcId="{61052038-6A4A-4286-8976-174212A1DA6D}" destId="{4E872325-1DC8-4A71-B1F3-D1BAB68F45D8}" srcOrd="0" destOrd="0" presId="urn:microsoft.com/office/officeart/2005/8/layout/bProcess4"/>
    <dgm:cxn modelId="{B6E9A240-EF8F-4CE0-82A5-55AF2E9E946B}" type="presOf" srcId="{8474D781-CC79-4251-82B4-DC9802978034}" destId="{5C510E69-973F-4B3D-99F6-62A87EA89B16}" srcOrd="0" destOrd="0" presId="urn:microsoft.com/office/officeart/2005/8/layout/bProcess4"/>
    <dgm:cxn modelId="{6003625E-8B67-4039-A158-0BE8F37D7C5F}" type="presOf" srcId="{F6F2BD8E-EF06-4DB2-910A-B45FEA98CFEB}" destId="{446E26DE-AFE5-4471-AB27-303ABEC2A767}" srcOrd="0" destOrd="0" presId="urn:microsoft.com/office/officeart/2005/8/layout/bProcess4"/>
    <dgm:cxn modelId="{04FF5C5F-A9BC-4745-83D9-610E7F172736}" srcId="{61052038-6A4A-4286-8976-174212A1DA6D}" destId="{451ACF7E-F762-43ED-BC90-E17FF403CD11}" srcOrd="4" destOrd="0" parTransId="{B19FC57C-927C-4A0A-A179-B71C2E704BB9}" sibTransId="{C2FEE44A-22D3-4C11-91EC-4226EC489ACB}"/>
    <dgm:cxn modelId="{8EE68264-8AFC-4E3D-B853-062DF5D481EA}" srcId="{61052038-6A4A-4286-8976-174212A1DA6D}" destId="{8474D781-CC79-4251-82B4-DC9802978034}" srcOrd="3" destOrd="0" parTransId="{765BFA32-CD8E-49C4-8EB1-109457900C27}" sibTransId="{6BF7FB5F-4DAE-4D38-A805-A28E7B824ACB}"/>
    <dgm:cxn modelId="{5A1FC747-4C60-4ED3-9796-87A0852ED1B7}" type="presOf" srcId="{3EEBC852-BE9D-4699-90FF-711402CCF83E}" destId="{41BA27C7-6B5E-424E-ABEF-370C183A9E99}" srcOrd="0" destOrd="0" presId="urn:microsoft.com/office/officeart/2005/8/layout/bProcess4"/>
    <dgm:cxn modelId="{AC909B6C-C4A8-4CED-94A9-061CCEDB313E}" srcId="{61052038-6A4A-4286-8976-174212A1DA6D}" destId="{704E4B26-C27A-4459-B632-4400CFF4E377}" srcOrd="2" destOrd="0" parTransId="{A601916F-EA54-4245-8E4B-BDFAE61A6220}" sibTransId="{3EEBC852-BE9D-4699-90FF-711402CCF83E}"/>
    <dgm:cxn modelId="{22C98271-7BA6-47F2-ABD7-797D850E82A3}" srcId="{61052038-6A4A-4286-8976-174212A1DA6D}" destId="{6F1AD755-E500-4717-9912-84DDED65BFF6}" srcOrd="5" destOrd="0" parTransId="{D6BE0FDE-E27D-46E2-9DA6-0B6DCB9C5565}" sibTransId="{54A73C5F-0C29-4A5C-A9B5-5715A1F6DD83}"/>
    <dgm:cxn modelId="{E22B9C97-FC88-4FA5-ABD1-205A4F1CB353}" type="presOf" srcId="{704E4B26-C27A-4459-B632-4400CFF4E377}" destId="{5EEF14F1-8F97-44DF-A166-A022D2C8B8A1}" srcOrd="0" destOrd="0" presId="urn:microsoft.com/office/officeart/2005/8/layout/bProcess4"/>
    <dgm:cxn modelId="{652DDB9B-7447-4542-98AD-D0D6DDEAA5BF}" type="presOf" srcId="{6BF7FB5F-4DAE-4D38-A805-A28E7B824ACB}" destId="{8ADAE82D-28C9-4DC9-9EA5-AC5565C73EB0}" srcOrd="0" destOrd="0" presId="urn:microsoft.com/office/officeart/2005/8/layout/bProcess4"/>
    <dgm:cxn modelId="{1AA956AB-45AF-4E03-A04E-0DA1D92ACE04}" type="presOf" srcId="{54A73C5F-0C29-4A5C-A9B5-5715A1F6DD83}" destId="{29864DF8-6939-4E7A-90A8-2D3845286155}" srcOrd="0" destOrd="0" presId="urn:microsoft.com/office/officeart/2005/8/layout/bProcess4"/>
    <dgm:cxn modelId="{3EA642AF-491C-41B8-A5EB-CCB3871E446B}" type="presOf" srcId="{855EEC09-0433-4378-953B-0FA36A1B2C94}" destId="{041D27A1-B3CC-4FFF-AB50-E4B94F33A9A4}" srcOrd="0" destOrd="0" presId="urn:microsoft.com/office/officeart/2005/8/layout/bProcess4"/>
    <dgm:cxn modelId="{EAD270B6-DCB9-4FC7-AC5C-88498E09D0D3}" type="presOf" srcId="{9DD659D8-6A1C-45A4-B6FC-FB680D2AB802}" destId="{7C686FA7-A5F9-4C36-BDA7-7E6659662C53}" srcOrd="0" destOrd="0" presId="urn:microsoft.com/office/officeart/2005/8/layout/bProcess4"/>
    <dgm:cxn modelId="{2577B2B6-EDB6-49EF-B0DD-E80D5EB5672B}" type="presOf" srcId="{C8E11178-0317-4033-8431-B93391B3495F}" destId="{873110EE-D3B1-48F6-B5AF-C1E3DEED709B}" srcOrd="0" destOrd="0" presId="urn:microsoft.com/office/officeart/2005/8/layout/bProcess4"/>
    <dgm:cxn modelId="{1AF7C5BD-C6F4-4213-BB0D-E8DF8C74A95F}" type="presOf" srcId="{814F1C3D-79E2-437F-A61A-D2884E5FE2E8}" destId="{9272F118-9BBE-4469-98EE-BFAB2235A6BE}" srcOrd="0" destOrd="0" presId="urn:microsoft.com/office/officeart/2005/8/layout/bProcess4"/>
    <dgm:cxn modelId="{2148CEDF-87B7-4B68-9D58-B8C750CC890C}" type="presOf" srcId="{9534E1DD-1E6E-4943-A66F-6825D2ED04D8}" destId="{CA54DA42-D102-45EC-813F-18639C801364}" srcOrd="0" destOrd="0" presId="urn:microsoft.com/office/officeart/2005/8/layout/bProcess4"/>
    <dgm:cxn modelId="{D9E61385-E199-4D64-9ECB-060D5E2B64F2}" type="presParOf" srcId="{4E872325-1DC8-4A71-B1F3-D1BAB68F45D8}" destId="{AE275C1F-5055-4158-AE41-5374AFDE2E70}" srcOrd="0" destOrd="0" presId="urn:microsoft.com/office/officeart/2005/8/layout/bProcess4"/>
    <dgm:cxn modelId="{B0E1579A-BEE5-443C-9184-9F6D911CC225}" type="presParOf" srcId="{AE275C1F-5055-4158-AE41-5374AFDE2E70}" destId="{CA897063-37F3-47B5-B4B4-1A074A3F48EC}" srcOrd="0" destOrd="0" presId="urn:microsoft.com/office/officeart/2005/8/layout/bProcess4"/>
    <dgm:cxn modelId="{1E28C4A2-810C-4F67-ADA4-DFC70CCA4F02}" type="presParOf" srcId="{AE275C1F-5055-4158-AE41-5374AFDE2E70}" destId="{873110EE-D3B1-48F6-B5AF-C1E3DEED709B}" srcOrd="1" destOrd="0" presId="urn:microsoft.com/office/officeart/2005/8/layout/bProcess4"/>
    <dgm:cxn modelId="{A5F59A70-6083-4B8E-A3E2-185C57234AD7}" type="presParOf" srcId="{4E872325-1DC8-4A71-B1F3-D1BAB68F45D8}" destId="{9272F118-9BBE-4469-98EE-BFAB2235A6BE}" srcOrd="1" destOrd="0" presId="urn:microsoft.com/office/officeart/2005/8/layout/bProcess4"/>
    <dgm:cxn modelId="{C819F5BC-2857-4D35-94BA-E0A8F5AD4705}" type="presParOf" srcId="{4E872325-1DC8-4A71-B1F3-D1BAB68F45D8}" destId="{68D52C69-1B3F-4BBB-95A1-977D0A4F8611}" srcOrd="2" destOrd="0" presId="urn:microsoft.com/office/officeart/2005/8/layout/bProcess4"/>
    <dgm:cxn modelId="{D08F1582-0B56-4A23-A66C-4273EBC7556F}" type="presParOf" srcId="{68D52C69-1B3F-4BBB-95A1-977D0A4F8611}" destId="{BD694717-F2D8-4D61-B917-D3A647AA2AD9}" srcOrd="0" destOrd="0" presId="urn:microsoft.com/office/officeart/2005/8/layout/bProcess4"/>
    <dgm:cxn modelId="{3477C1D0-BB2C-48DE-97A3-48C6544E987E}" type="presParOf" srcId="{68D52C69-1B3F-4BBB-95A1-977D0A4F8611}" destId="{7C686FA7-A5F9-4C36-BDA7-7E6659662C53}" srcOrd="1" destOrd="0" presId="urn:microsoft.com/office/officeart/2005/8/layout/bProcess4"/>
    <dgm:cxn modelId="{34D10E03-E5A4-4846-8277-52B852341462}" type="presParOf" srcId="{4E872325-1DC8-4A71-B1F3-D1BAB68F45D8}" destId="{CA54DA42-D102-45EC-813F-18639C801364}" srcOrd="3" destOrd="0" presId="urn:microsoft.com/office/officeart/2005/8/layout/bProcess4"/>
    <dgm:cxn modelId="{3FB7A3DF-EE96-4445-8489-B9BA64926FE1}" type="presParOf" srcId="{4E872325-1DC8-4A71-B1F3-D1BAB68F45D8}" destId="{B1C1AB3F-4EF9-4F1B-962C-6BE0CA5C5952}" srcOrd="4" destOrd="0" presId="urn:microsoft.com/office/officeart/2005/8/layout/bProcess4"/>
    <dgm:cxn modelId="{5B0542EE-C9EA-4979-BBB6-1F9316663CF1}" type="presParOf" srcId="{B1C1AB3F-4EF9-4F1B-962C-6BE0CA5C5952}" destId="{329A1805-6F3B-413E-9B27-D3804624EC2B}" srcOrd="0" destOrd="0" presId="urn:microsoft.com/office/officeart/2005/8/layout/bProcess4"/>
    <dgm:cxn modelId="{7910BF3D-C20A-49CF-960B-3F005D813BB6}" type="presParOf" srcId="{B1C1AB3F-4EF9-4F1B-962C-6BE0CA5C5952}" destId="{5EEF14F1-8F97-44DF-A166-A022D2C8B8A1}" srcOrd="1" destOrd="0" presId="urn:microsoft.com/office/officeart/2005/8/layout/bProcess4"/>
    <dgm:cxn modelId="{6C1282D3-6BC2-494D-A0BB-DDFEBAF91C22}" type="presParOf" srcId="{4E872325-1DC8-4A71-B1F3-D1BAB68F45D8}" destId="{41BA27C7-6B5E-424E-ABEF-370C183A9E99}" srcOrd="5" destOrd="0" presId="urn:microsoft.com/office/officeart/2005/8/layout/bProcess4"/>
    <dgm:cxn modelId="{91ABEA55-EFCF-4146-8685-E555813914F9}" type="presParOf" srcId="{4E872325-1DC8-4A71-B1F3-D1BAB68F45D8}" destId="{65FC02A1-B4D7-4179-9D97-1AA72073D78C}" srcOrd="6" destOrd="0" presId="urn:microsoft.com/office/officeart/2005/8/layout/bProcess4"/>
    <dgm:cxn modelId="{B40188A6-5B74-4175-8D7B-CFEA3419CB1C}" type="presParOf" srcId="{65FC02A1-B4D7-4179-9D97-1AA72073D78C}" destId="{A256A611-E9E6-4472-A792-757E98E649D2}" srcOrd="0" destOrd="0" presId="urn:microsoft.com/office/officeart/2005/8/layout/bProcess4"/>
    <dgm:cxn modelId="{C98FB747-070F-4403-8469-A634DB12BBE9}" type="presParOf" srcId="{65FC02A1-B4D7-4179-9D97-1AA72073D78C}" destId="{5C510E69-973F-4B3D-99F6-62A87EA89B16}" srcOrd="1" destOrd="0" presId="urn:microsoft.com/office/officeart/2005/8/layout/bProcess4"/>
    <dgm:cxn modelId="{7049B554-C0D6-4AFD-AD5F-9EF913EEAF6A}" type="presParOf" srcId="{4E872325-1DC8-4A71-B1F3-D1BAB68F45D8}" destId="{8ADAE82D-28C9-4DC9-9EA5-AC5565C73EB0}" srcOrd="7" destOrd="0" presId="urn:microsoft.com/office/officeart/2005/8/layout/bProcess4"/>
    <dgm:cxn modelId="{8CEA74E2-E4BC-4E45-967A-2E7AD197FE55}" type="presParOf" srcId="{4E872325-1DC8-4A71-B1F3-D1BAB68F45D8}" destId="{36290E39-8835-4988-928A-A76689BC1FA6}" srcOrd="8" destOrd="0" presId="urn:microsoft.com/office/officeart/2005/8/layout/bProcess4"/>
    <dgm:cxn modelId="{5529ACC9-6CC4-4198-B096-BCEAAA3365B1}" type="presParOf" srcId="{36290E39-8835-4988-928A-A76689BC1FA6}" destId="{19A6EF87-E9FF-4219-AF97-8F34FD9CEEBF}" srcOrd="0" destOrd="0" presId="urn:microsoft.com/office/officeart/2005/8/layout/bProcess4"/>
    <dgm:cxn modelId="{D8A1DB10-EFE7-4176-BC69-9A21A0A2F7F3}" type="presParOf" srcId="{36290E39-8835-4988-928A-A76689BC1FA6}" destId="{10AA99AA-698B-41F7-A482-1A27FBB2EAB1}" srcOrd="1" destOrd="0" presId="urn:microsoft.com/office/officeart/2005/8/layout/bProcess4"/>
    <dgm:cxn modelId="{BCCA5EAA-1A83-45A8-9EDD-4CB89FE6A522}" type="presParOf" srcId="{4E872325-1DC8-4A71-B1F3-D1BAB68F45D8}" destId="{9965DBC0-7F65-40AA-88E7-52962B95AA4E}" srcOrd="9" destOrd="0" presId="urn:microsoft.com/office/officeart/2005/8/layout/bProcess4"/>
    <dgm:cxn modelId="{20A29966-2A82-474C-9A80-11F792BC881A}" type="presParOf" srcId="{4E872325-1DC8-4A71-B1F3-D1BAB68F45D8}" destId="{9DD706ED-899F-4194-8745-837399271CEE}" srcOrd="10" destOrd="0" presId="urn:microsoft.com/office/officeart/2005/8/layout/bProcess4"/>
    <dgm:cxn modelId="{FD5D0C27-AA00-4178-9693-FF02896A2D69}" type="presParOf" srcId="{9DD706ED-899F-4194-8745-837399271CEE}" destId="{6687FC04-9E29-4C53-84E5-8319CA15B3B6}" srcOrd="0" destOrd="0" presId="urn:microsoft.com/office/officeart/2005/8/layout/bProcess4"/>
    <dgm:cxn modelId="{094AB53F-C830-43C4-A01F-6705F0CD4929}" type="presParOf" srcId="{9DD706ED-899F-4194-8745-837399271CEE}" destId="{1F639725-6A0C-4A72-9751-71CADF118B79}" srcOrd="1" destOrd="0" presId="urn:microsoft.com/office/officeart/2005/8/layout/bProcess4"/>
    <dgm:cxn modelId="{870A1F22-BA4B-474F-8B28-3D5001B3900B}" type="presParOf" srcId="{4E872325-1DC8-4A71-B1F3-D1BAB68F45D8}" destId="{29864DF8-6939-4E7A-90A8-2D3845286155}" srcOrd="11" destOrd="0" presId="urn:microsoft.com/office/officeart/2005/8/layout/bProcess4"/>
    <dgm:cxn modelId="{4AD8713A-6D20-4612-9FF1-4B2D8CD2AD18}" type="presParOf" srcId="{4E872325-1DC8-4A71-B1F3-D1BAB68F45D8}" destId="{874E4EE0-42AD-4120-B3FD-7B2355732E23}" srcOrd="12" destOrd="0" presId="urn:microsoft.com/office/officeart/2005/8/layout/bProcess4"/>
    <dgm:cxn modelId="{14ECA692-EE9A-4A0E-AA92-3D4896F95EDB}" type="presParOf" srcId="{874E4EE0-42AD-4120-B3FD-7B2355732E23}" destId="{1738969F-B737-4CAF-8499-10D95776EE7C}" srcOrd="0" destOrd="0" presId="urn:microsoft.com/office/officeart/2005/8/layout/bProcess4"/>
    <dgm:cxn modelId="{A76F7A62-5076-4BD9-99C0-F9531AF51450}" type="presParOf" srcId="{874E4EE0-42AD-4120-B3FD-7B2355732E23}" destId="{F7601381-B7B9-4A90-B877-0E32A9E467F9}" srcOrd="1" destOrd="0" presId="urn:microsoft.com/office/officeart/2005/8/layout/bProcess4"/>
    <dgm:cxn modelId="{4A24AEFA-451B-48B3-A1CB-EEAF302C2D39}" type="presParOf" srcId="{4E872325-1DC8-4A71-B1F3-D1BAB68F45D8}" destId="{041D27A1-B3CC-4FFF-AB50-E4B94F33A9A4}" srcOrd="13" destOrd="0" presId="urn:microsoft.com/office/officeart/2005/8/layout/bProcess4"/>
    <dgm:cxn modelId="{8AFA5ECB-1CB0-438B-949C-3EB9F4770BAE}" type="presParOf" srcId="{4E872325-1DC8-4A71-B1F3-D1BAB68F45D8}" destId="{873E713D-9EA0-4748-A8DD-8C7681A1AC08}" srcOrd="14" destOrd="0" presId="urn:microsoft.com/office/officeart/2005/8/layout/bProcess4"/>
    <dgm:cxn modelId="{63BB06DF-B684-4A7D-B1BB-EAB25D65BBA5}" type="presParOf" srcId="{873E713D-9EA0-4748-A8DD-8C7681A1AC08}" destId="{FD7619C2-6569-4B83-9FA6-5747D322E8F2}" srcOrd="0" destOrd="0" presId="urn:microsoft.com/office/officeart/2005/8/layout/bProcess4"/>
    <dgm:cxn modelId="{F596C331-6192-4D6E-BCCA-40E05B4BACE1}" type="presParOf" srcId="{873E713D-9EA0-4748-A8DD-8C7681A1AC08}" destId="{446E26DE-AFE5-4471-AB27-303ABEC2A76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2F118-9BBE-4469-98EE-BFAB2235A6BE}">
      <dsp:nvSpPr>
        <dsp:cNvPr id="0" name=""/>
        <dsp:cNvSpPr/>
      </dsp:nvSpPr>
      <dsp:spPr>
        <a:xfrm rot="5400000">
          <a:off x="52271" y="1001317"/>
          <a:ext cx="1561776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110EE-D3B1-48F6-B5AF-C1E3DEED709B}">
      <dsp:nvSpPr>
        <dsp:cNvPr id="0" name=""/>
        <dsp:cNvSpPr/>
      </dsp:nvSpPr>
      <dsp:spPr>
        <a:xfrm>
          <a:off x="409873" y="2122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Workshop for requirement gathering </a:t>
          </a:r>
        </a:p>
      </dsp:txBody>
      <dsp:txXfrm>
        <a:off x="446675" y="38924"/>
        <a:ext cx="2020611" cy="1182925"/>
      </dsp:txXfrm>
    </dsp:sp>
    <dsp:sp modelId="{CA54DA42-D102-45EC-813F-18639C801364}">
      <dsp:nvSpPr>
        <dsp:cNvPr id="0" name=""/>
        <dsp:cNvSpPr/>
      </dsp:nvSpPr>
      <dsp:spPr>
        <a:xfrm rot="5400000">
          <a:off x="52271" y="2571979"/>
          <a:ext cx="1561776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86FA7-A5F9-4C36-BDA7-7E6659662C53}">
      <dsp:nvSpPr>
        <dsp:cNvPr id="0" name=""/>
        <dsp:cNvSpPr/>
      </dsp:nvSpPr>
      <dsp:spPr>
        <a:xfrm>
          <a:off x="409873" y="1572784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Build</a:t>
          </a:r>
          <a:r>
            <a:rPr lang="en-IN" sz="1800" kern="1200" baseline="0" dirty="0"/>
            <a:t> new financial schema</a:t>
          </a:r>
          <a:endParaRPr lang="en-IN" sz="1800" kern="1200" dirty="0"/>
        </a:p>
      </dsp:txBody>
      <dsp:txXfrm>
        <a:off x="446675" y="1609586"/>
        <a:ext cx="2020611" cy="1182925"/>
      </dsp:txXfrm>
    </dsp:sp>
    <dsp:sp modelId="{41BA27C7-6B5E-424E-ABEF-370C183A9E99}">
      <dsp:nvSpPr>
        <dsp:cNvPr id="0" name=""/>
        <dsp:cNvSpPr/>
      </dsp:nvSpPr>
      <dsp:spPr>
        <a:xfrm>
          <a:off x="837602" y="3357310"/>
          <a:ext cx="2776421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F14F1-8F97-44DF-A166-A022D2C8B8A1}">
      <dsp:nvSpPr>
        <dsp:cNvPr id="0" name=""/>
        <dsp:cNvSpPr/>
      </dsp:nvSpPr>
      <dsp:spPr>
        <a:xfrm>
          <a:off x="409873" y="3143446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Build the data model on cloud based </a:t>
          </a:r>
          <a:r>
            <a:rPr lang="en-IN" sz="1800" kern="1200" dirty="0" err="1"/>
            <a:t>PostgresSQL</a:t>
          </a:r>
          <a:r>
            <a:rPr lang="en-IN" sz="1800" kern="1200" dirty="0"/>
            <a:t> DB</a:t>
          </a:r>
        </a:p>
      </dsp:txBody>
      <dsp:txXfrm>
        <a:off x="446675" y="3180248"/>
        <a:ext cx="2020611" cy="1182925"/>
      </dsp:txXfrm>
    </dsp:sp>
    <dsp:sp modelId="{8ADAE82D-28C9-4DC9-9EA5-AC5565C73EB0}">
      <dsp:nvSpPr>
        <dsp:cNvPr id="0" name=""/>
        <dsp:cNvSpPr/>
      </dsp:nvSpPr>
      <dsp:spPr>
        <a:xfrm rot="16200000">
          <a:off x="2837578" y="2571979"/>
          <a:ext cx="1561776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10E69-973F-4B3D-99F6-62A87EA89B16}">
      <dsp:nvSpPr>
        <dsp:cNvPr id="0" name=""/>
        <dsp:cNvSpPr/>
      </dsp:nvSpPr>
      <dsp:spPr>
        <a:xfrm>
          <a:off x="3195180" y="3143446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Migration</a:t>
          </a:r>
          <a:r>
            <a:rPr lang="en-IN" sz="1800" kern="1200" baseline="0" dirty="0"/>
            <a:t> of data with validation and mapping </a:t>
          </a:r>
          <a:endParaRPr lang="en-IN" sz="1800" kern="1200" dirty="0"/>
        </a:p>
      </dsp:txBody>
      <dsp:txXfrm>
        <a:off x="3231982" y="3180248"/>
        <a:ext cx="2020611" cy="1182925"/>
      </dsp:txXfrm>
    </dsp:sp>
    <dsp:sp modelId="{9965DBC0-7F65-40AA-88E7-52962B95AA4E}">
      <dsp:nvSpPr>
        <dsp:cNvPr id="0" name=""/>
        <dsp:cNvSpPr/>
      </dsp:nvSpPr>
      <dsp:spPr>
        <a:xfrm rot="16200000">
          <a:off x="2837578" y="1001317"/>
          <a:ext cx="1561776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A99AA-698B-41F7-A482-1A27FBB2EAB1}">
      <dsp:nvSpPr>
        <dsp:cNvPr id="0" name=""/>
        <dsp:cNvSpPr/>
      </dsp:nvSpPr>
      <dsp:spPr>
        <a:xfrm>
          <a:off x="3195180" y="1572784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Automation script to calculate budget</a:t>
          </a:r>
        </a:p>
      </dsp:txBody>
      <dsp:txXfrm>
        <a:off x="3231982" y="1609586"/>
        <a:ext cx="2020611" cy="1182925"/>
      </dsp:txXfrm>
    </dsp:sp>
    <dsp:sp modelId="{29864DF8-6939-4E7A-90A8-2D3845286155}">
      <dsp:nvSpPr>
        <dsp:cNvPr id="0" name=""/>
        <dsp:cNvSpPr/>
      </dsp:nvSpPr>
      <dsp:spPr>
        <a:xfrm>
          <a:off x="3622909" y="215986"/>
          <a:ext cx="2776421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39725-6A0C-4A72-9751-71CADF118B79}">
      <dsp:nvSpPr>
        <dsp:cNvPr id="0" name=""/>
        <dsp:cNvSpPr/>
      </dsp:nvSpPr>
      <dsp:spPr>
        <a:xfrm>
          <a:off x="3195180" y="2122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Storing the output data as summary tables in </a:t>
          </a:r>
          <a:r>
            <a:rPr lang="en-IN" sz="1800" kern="1200" dirty="0" err="1"/>
            <a:t>BigQuery</a:t>
          </a:r>
          <a:endParaRPr lang="en-IN" sz="1800" kern="1200" dirty="0"/>
        </a:p>
      </dsp:txBody>
      <dsp:txXfrm>
        <a:off x="3231982" y="38924"/>
        <a:ext cx="2020611" cy="1182925"/>
      </dsp:txXfrm>
    </dsp:sp>
    <dsp:sp modelId="{041D27A1-B3CC-4FFF-AB50-E4B94F33A9A4}">
      <dsp:nvSpPr>
        <dsp:cNvPr id="0" name=""/>
        <dsp:cNvSpPr/>
      </dsp:nvSpPr>
      <dsp:spPr>
        <a:xfrm rot="5400000">
          <a:off x="5622885" y="1001317"/>
          <a:ext cx="1561776" cy="18847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01381-B7B9-4A90-B877-0E32A9E467F9}">
      <dsp:nvSpPr>
        <dsp:cNvPr id="0" name=""/>
        <dsp:cNvSpPr/>
      </dsp:nvSpPr>
      <dsp:spPr>
        <a:xfrm>
          <a:off x="5980487" y="2122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Scheduling</a:t>
          </a:r>
          <a:r>
            <a:rPr lang="en-IN" sz="1800" kern="1200" baseline="0" dirty="0"/>
            <a:t> the DAG every quarterly. </a:t>
          </a:r>
          <a:endParaRPr lang="en-IN" sz="1800" kern="1200" dirty="0"/>
        </a:p>
      </dsp:txBody>
      <dsp:txXfrm>
        <a:off x="6017289" y="38924"/>
        <a:ext cx="2020611" cy="1182925"/>
      </dsp:txXfrm>
    </dsp:sp>
    <dsp:sp modelId="{446E26DE-AFE5-4471-AB27-303ABEC2A767}">
      <dsp:nvSpPr>
        <dsp:cNvPr id="0" name=""/>
        <dsp:cNvSpPr/>
      </dsp:nvSpPr>
      <dsp:spPr>
        <a:xfrm>
          <a:off x="5980487" y="1572784"/>
          <a:ext cx="2094215" cy="1256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Connecting the DB to Grafana for dashboarding and monitoring.</a:t>
          </a:r>
        </a:p>
      </dsp:txBody>
      <dsp:txXfrm>
        <a:off x="6017289" y="1609586"/>
        <a:ext cx="2020611" cy="118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D324F-17BB-4343-A49A-F2156B0A650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AA0D0-ADDD-48CF-8829-5B521A9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9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3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09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3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F5698-4606-5F6F-01E3-7E4FDECBE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82224-6025-17DD-5512-05D9B64E5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0BC2E0-7C72-6CA1-AC40-5AF236486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6E03-A53E-8246-19CD-6E796CE70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7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357B8-F5D7-2680-725C-5A4FAFF8B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A6E4E4-C43F-BC23-D836-4EA9DCA31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BD1E4-E684-57BE-17A9-AF0738BE0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84B5-A5EF-74C1-B50A-4ADF52F81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15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44D1B-E4DF-5F31-AA86-A81E3BFA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794962-9701-1A3E-8CA9-1A8730E5B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29927-66D7-6F5C-9100-95E9B438F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382A6-0E3C-24BD-3415-EE40A13C7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5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1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79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AA0D0-ADDD-48CF-8829-5B521A91573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3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57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5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4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5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173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BCFF-08D8-F179-579A-8565D565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02737-1A8C-22F8-D192-00341BA26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8A4F-32CE-53BC-E820-E4AEA39A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16DB-ED57-B416-A11C-9147CD5A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A1D4-0C38-5347-852F-FBCC39B6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08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CFC1-05EA-ABD7-9FD4-EF1CAA71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72D6-3E32-332A-0C79-BBB5EC24F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2F79C-FC6D-7D61-63DC-0CEBE925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0531-8814-F261-195C-78723330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C7578-B54F-19E0-A43D-1855E1A5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D06D2-2235-A13C-D63B-A7662A1E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78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5C02-4E8C-69DD-F276-091D1745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1FA0-5578-1C84-251E-00AB3BD5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5A5F-246C-835E-DD98-45CEAE12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7608-0813-79D6-82AF-52285771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3722-CE0C-4A41-B2DA-1F38E544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36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993C6-05D9-A63F-FA62-DE822C0E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5ADE-C42D-4A3C-B009-C31506D98AED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C9583-5459-B88F-8BB9-9C52B855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C606-1024-4152-2E7E-F77AAD0D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82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4C26D-17C1-BDA0-19BD-8D0D7B66B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6547" y="1458965"/>
            <a:ext cx="10278189" cy="5752254"/>
            <a:chOff x="976547" y="1458965"/>
            <a:chExt cx="10278189" cy="5752254"/>
          </a:xfrm>
        </p:grpSpPr>
        <p:grpSp>
          <p:nvGrpSpPr>
            <p:cNvPr id="9" name="Group 8" descr="timeline">
              <a:extLst>
                <a:ext uri="{FF2B5EF4-FFF2-40B4-BE49-F238E27FC236}">
                  <a16:creationId xmlns:a16="http://schemas.microsoft.com/office/drawing/2014/main" id="{951A9006-1AA5-8FDD-7DF7-819B24CF74B4}"/>
                </a:ext>
              </a:extLst>
            </p:cNvPr>
            <p:cNvGrpSpPr/>
            <p:nvPr userDrawn="1"/>
          </p:nvGrpSpPr>
          <p:grpSpPr>
            <a:xfrm>
              <a:off x="976547" y="1458965"/>
              <a:ext cx="10278189" cy="5752254"/>
              <a:chOff x="976547" y="1458965"/>
              <a:chExt cx="10278189" cy="575225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DD408A8-97F2-7E05-F618-3BB598061DEA}"/>
                  </a:ext>
                </a:extLst>
              </p:cNvPr>
              <p:cNvGrpSpPr/>
              <p:nvPr/>
            </p:nvGrpSpPr>
            <p:grpSpPr>
              <a:xfrm rot="5400000" flipH="1">
                <a:off x="9555848" y="2219844"/>
                <a:ext cx="1624126" cy="1773651"/>
                <a:chOff x="6415077" y="1171530"/>
                <a:chExt cx="1890380" cy="1890380"/>
              </a:xfrm>
            </p:grpSpPr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D77258D4-274F-76CE-B5FA-8B62FC13BF3A}"/>
                    </a:ext>
                  </a:extLst>
                </p:cNvPr>
                <p:cNvSpPr/>
                <p:nvPr/>
              </p:nvSpPr>
              <p:spPr>
                <a:xfrm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ED37F8D3-A985-DE19-B607-FF73FF4E1DA1}"/>
                    </a:ext>
                  </a:extLst>
                </p:cNvPr>
                <p:cNvSpPr/>
                <p:nvPr/>
              </p:nvSpPr>
              <p:spPr>
                <a:xfrm flipH="1"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A47E25-A2AE-4878-E96E-6F761C04E974}"/>
                  </a:ext>
                </a:extLst>
              </p:cNvPr>
              <p:cNvGrpSpPr/>
              <p:nvPr/>
            </p:nvGrpSpPr>
            <p:grpSpPr>
              <a:xfrm rot="16200000" flipH="1">
                <a:off x="1051310" y="3843465"/>
                <a:ext cx="1624126" cy="1773651"/>
                <a:chOff x="6415077" y="1171530"/>
                <a:chExt cx="1890380" cy="1890380"/>
              </a:xfrm>
            </p:grpSpPr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DFA60F46-4355-4061-61A1-068B43E6F976}"/>
                    </a:ext>
                  </a:extLst>
                </p:cNvPr>
                <p:cNvSpPr/>
                <p:nvPr/>
              </p:nvSpPr>
              <p:spPr>
                <a:xfrm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A177BC1C-BB13-ECE7-6D9E-DB1A363D6E85}"/>
                    </a:ext>
                  </a:extLst>
                </p:cNvPr>
                <p:cNvSpPr/>
                <p:nvPr/>
              </p:nvSpPr>
              <p:spPr>
                <a:xfrm flipH="1"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" name="Arc 6">
                <a:extLst>
                  <a:ext uri="{FF2B5EF4-FFF2-40B4-BE49-F238E27FC236}">
                    <a16:creationId xmlns:a16="http://schemas.microsoft.com/office/drawing/2014/main" id="{8EAF3EDC-C75F-ACC6-C4FB-703F6A573A10}"/>
                  </a:ext>
                </a:extLst>
              </p:cNvPr>
              <p:cNvSpPr/>
              <p:nvPr/>
            </p:nvSpPr>
            <p:spPr>
              <a:xfrm rot="16200000" flipH="1">
                <a:off x="1705996" y="1478703"/>
                <a:ext cx="834433" cy="794957"/>
              </a:xfrm>
              <a:custGeom>
                <a:avLst/>
                <a:gdLst>
                  <a:gd name="connsiteX0" fmla="*/ 834432 w 1668865"/>
                  <a:gd name="connsiteY0" fmla="*/ 0 h 1589914"/>
                  <a:gd name="connsiteX1" fmla="*/ 1668865 w 1668865"/>
                  <a:gd name="connsiteY1" fmla="*/ 794957 h 1589914"/>
                  <a:gd name="connsiteX2" fmla="*/ 834433 w 1668865"/>
                  <a:gd name="connsiteY2" fmla="*/ 794957 h 1589914"/>
                  <a:gd name="connsiteX3" fmla="*/ 834432 w 1668865"/>
                  <a:gd name="connsiteY3" fmla="*/ 0 h 1589914"/>
                  <a:gd name="connsiteX0" fmla="*/ 834432 w 1668865"/>
                  <a:gd name="connsiteY0" fmla="*/ 0 h 1589914"/>
                  <a:gd name="connsiteX1" fmla="*/ 1668865 w 1668865"/>
                  <a:gd name="connsiteY1" fmla="*/ 794957 h 1589914"/>
                  <a:gd name="connsiteX0" fmla="*/ 0 w 834433"/>
                  <a:gd name="connsiteY0" fmla="*/ 0 h 794957"/>
                  <a:gd name="connsiteX1" fmla="*/ 834433 w 834433"/>
                  <a:gd name="connsiteY1" fmla="*/ 794957 h 794957"/>
                  <a:gd name="connsiteX2" fmla="*/ 1 w 834433"/>
                  <a:gd name="connsiteY2" fmla="*/ 794957 h 794957"/>
                  <a:gd name="connsiteX3" fmla="*/ 0 w 834433"/>
                  <a:gd name="connsiteY3" fmla="*/ 0 h 794957"/>
                  <a:gd name="connsiteX0" fmla="*/ 64295 w 834433"/>
                  <a:gd name="connsiteY0" fmla="*/ 0 h 794957"/>
                  <a:gd name="connsiteX1" fmla="*/ 834433 w 834433"/>
                  <a:gd name="connsiteY1" fmla="*/ 794957 h 79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4433" h="794957" stroke="0" extrusionOk="0">
                    <a:moveTo>
                      <a:pt x="0" y="0"/>
                    </a:moveTo>
                    <a:cubicBezTo>
                      <a:pt x="460845" y="0"/>
                      <a:pt x="834433" y="355914"/>
                      <a:pt x="834433" y="794957"/>
                    </a:cubicBezTo>
                    <a:lnTo>
                      <a:pt x="1" y="794957"/>
                    </a:lnTo>
                    <a:cubicBezTo>
                      <a:pt x="1" y="529971"/>
                      <a:pt x="0" y="264986"/>
                      <a:pt x="0" y="0"/>
                    </a:cubicBezTo>
                    <a:close/>
                  </a:path>
                  <a:path w="834433" h="794957" fill="none">
                    <a:moveTo>
                      <a:pt x="64295" y="0"/>
                    </a:moveTo>
                    <a:cubicBezTo>
                      <a:pt x="525140" y="0"/>
                      <a:pt x="834433" y="355914"/>
                      <a:pt x="834433" y="794957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B90160A2-070D-AACD-0074-4999FFF4D544}"/>
                  </a:ext>
                </a:extLst>
              </p:cNvPr>
              <p:cNvSpPr/>
              <p:nvPr/>
            </p:nvSpPr>
            <p:spPr>
              <a:xfrm rot="5400000" flipH="1">
                <a:off x="5908738" y="5581830"/>
                <a:ext cx="1668865" cy="1589914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BCB79CD-8D80-B3F8-BE1C-E874A8696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9536" y="2293398"/>
                <a:ext cx="78959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215B517-FF7C-6AAF-C73A-64C1E3D88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9703" y="3918227"/>
                <a:ext cx="85357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46ECD0F-5724-6B4D-C64B-ED19DB331BF9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 flipV="1">
                <a:off x="1849705" y="5542113"/>
                <a:ext cx="4893466" cy="2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 descr="timeline markers">
              <a:extLst>
                <a:ext uri="{FF2B5EF4-FFF2-40B4-BE49-F238E27FC236}">
                  <a16:creationId xmlns:a16="http://schemas.microsoft.com/office/drawing/2014/main" id="{CF064689-14DA-175E-3ABE-2D82B0BBFD72}"/>
                </a:ext>
              </a:extLst>
            </p:cNvPr>
            <p:cNvSpPr/>
            <p:nvPr userDrawn="1"/>
          </p:nvSpPr>
          <p:spPr>
            <a:xfrm>
              <a:off x="1656253" y="1528909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2" name="Oval 21" descr="timeline markers">
              <a:extLst>
                <a:ext uri="{FF2B5EF4-FFF2-40B4-BE49-F238E27FC236}">
                  <a16:creationId xmlns:a16="http://schemas.microsoft.com/office/drawing/2014/main" id="{880D28FE-F3D4-412B-6061-26504D1866FF}"/>
                </a:ext>
              </a:extLst>
            </p:cNvPr>
            <p:cNvSpPr/>
            <p:nvPr userDrawn="1"/>
          </p:nvSpPr>
          <p:spPr>
            <a:xfrm>
              <a:off x="7453646" y="6285904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3" name="Oval 22" descr="timeline markers">
              <a:extLst>
                <a:ext uri="{FF2B5EF4-FFF2-40B4-BE49-F238E27FC236}">
                  <a16:creationId xmlns:a16="http://schemas.microsoft.com/office/drawing/2014/main" id="{F27EC31D-ECF7-2506-30B4-722935FA9D3D}"/>
                </a:ext>
              </a:extLst>
            </p:cNvPr>
            <p:cNvSpPr/>
            <p:nvPr userDrawn="1"/>
          </p:nvSpPr>
          <p:spPr>
            <a:xfrm>
              <a:off x="9081504" y="2210200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4" name="Oval 23" descr="timeline markers">
              <a:extLst>
                <a:ext uri="{FF2B5EF4-FFF2-40B4-BE49-F238E27FC236}">
                  <a16:creationId xmlns:a16="http://schemas.microsoft.com/office/drawing/2014/main" id="{13B9CBFF-A217-66BA-8175-67EA0304CEC7}"/>
                </a:ext>
              </a:extLst>
            </p:cNvPr>
            <p:cNvSpPr/>
            <p:nvPr userDrawn="1"/>
          </p:nvSpPr>
          <p:spPr>
            <a:xfrm>
              <a:off x="4499321" y="2210200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5" name="Oval 24" descr="timeline markers">
              <a:extLst>
                <a:ext uri="{FF2B5EF4-FFF2-40B4-BE49-F238E27FC236}">
                  <a16:creationId xmlns:a16="http://schemas.microsoft.com/office/drawing/2014/main" id="{F5F5709F-F6ED-0A7B-9226-0276EEE9CBFF}"/>
                </a:ext>
              </a:extLst>
            </p:cNvPr>
            <p:cNvSpPr/>
            <p:nvPr userDrawn="1"/>
          </p:nvSpPr>
          <p:spPr>
            <a:xfrm>
              <a:off x="2665717" y="3835862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6" name="Oval 25" descr="timeline markers">
              <a:extLst>
                <a:ext uri="{FF2B5EF4-FFF2-40B4-BE49-F238E27FC236}">
                  <a16:creationId xmlns:a16="http://schemas.microsoft.com/office/drawing/2014/main" id="{B60EC174-B1E8-C2FA-5D98-5E9DAD40CAE5}"/>
                </a:ext>
              </a:extLst>
            </p:cNvPr>
            <p:cNvSpPr/>
            <p:nvPr userDrawn="1"/>
          </p:nvSpPr>
          <p:spPr>
            <a:xfrm>
              <a:off x="6884455" y="3835862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463361D-C127-5239-4B87-61B909E83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5689" y="4286687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02EBE6-0B04-CB66-1896-3630EF8D4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0044" y="5740518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60DF9E-71C1-E217-E470-BACAC335E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1764" y="2566758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F747FB-CC5F-D4CA-81E8-7A61F5358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0044" y="2566757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A95E84-9374-9712-4B91-31F479E6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723" y="4286688"/>
            <a:ext cx="840963" cy="840963"/>
          </a:xfrm>
          <a:prstGeom prst="ellipse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BBB4CD-0B4A-786E-963D-6BB36B9E7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7141" y="547522"/>
            <a:ext cx="840963" cy="8409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5DA0-8F16-4F11-8B6E-A593133FA1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6488" y="457199"/>
            <a:ext cx="6932612" cy="146572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0" name="Picture Placeholder 34">
            <a:extLst>
              <a:ext uri="{FF2B5EF4-FFF2-40B4-BE49-F238E27FC236}">
                <a16:creationId xmlns:a16="http://schemas.microsoft.com/office/drawing/2014/main" id="{EA10837A-18D5-41DD-A066-A079A09D86A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420935" y="466999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Text Placeholder 46">
            <a:extLst>
              <a:ext uri="{FF2B5EF4-FFF2-40B4-BE49-F238E27FC236}">
                <a16:creationId xmlns:a16="http://schemas.microsoft.com/office/drawing/2014/main" id="{DF68D5C6-4D23-4113-9FFA-AFAAB5A6DA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408126" y="52731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FD8132DE-D62C-4410-983C-9F458DCEF6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08126" y="93025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34">
            <a:extLst>
              <a:ext uri="{FF2B5EF4-FFF2-40B4-BE49-F238E27FC236}">
                <a16:creationId xmlns:a16="http://schemas.microsoft.com/office/drawing/2014/main" id="{2B75D755-4972-4E8B-ACD5-FAE778A862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58965" y="24844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91051322-19B5-41CA-BEAB-A8F1B8CA54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46156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EEE7EDE-175B-450F-B4D2-50D992E53C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46156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34">
            <a:extLst>
              <a:ext uri="{FF2B5EF4-FFF2-40B4-BE49-F238E27FC236}">
                <a16:creationId xmlns:a16="http://schemas.microsoft.com/office/drawing/2014/main" id="{966FF594-D5D5-4FD4-A245-AAF0D053095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030968" y="24844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Text Placeholder 46">
            <a:extLst>
              <a:ext uri="{FF2B5EF4-FFF2-40B4-BE49-F238E27FC236}">
                <a16:creationId xmlns:a16="http://schemas.microsoft.com/office/drawing/2014/main" id="{D8A4734F-8867-4923-806F-AE04360B22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18159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3A5DD9C2-78E8-4416-B2C1-F07A9E25832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18159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34">
            <a:extLst>
              <a:ext uri="{FF2B5EF4-FFF2-40B4-BE49-F238E27FC236}">
                <a16:creationId xmlns:a16="http://schemas.microsoft.com/office/drawing/2014/main" id="{B03F66BE-0084-45A8-85FC-1448DEA89D7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586860" y="420178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46">
            <a:extLst>
              <a:ext uri="{FF2B5EF4-FFF2-40B4-BE49-F238E27FC236}">
                <a16:creationId xmlns:a16="http://schemas.microsoft.com/office/drawing/2014/main" id="{DD5495C5-2CD2-4593-BC1F-CF0E7D3601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74051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3F9DA6EE-3DE6-4493-AD6B-BEC7EE858CE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74051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Picture Placeholder 34">
            <a:extLst>
              <a:ext uri="{FF2B5EF4-FFF2-40B4-BE49-F238E27FC236}">
                <a16:creationId xmlns:a16="http://schemas.microsoft.com/office/drawing/2014/main" id="{D2B54852-DC63-410D-BE2A-4D723492843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818607" y="420178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4" name="Text Placeholder 46">
            <a:extLst>
              <a:ext uri="{FF2B5EF4-FFF2-40B4-BE49-F238E27FC236}">
                <a16:creationId xmlns:a16="http://schemas.microsoft.com/office/drawing/2014/main" id="{FCE91BB7-DB4C-4F95-ADC1-2757AA6896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5798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39">
            <a:extLst>
              <a:ext uri="{FF2B5EF4-FFF2-40B4-BE49-F238E27FC236}">
                <a16:creationId xmlns:a16="http://schemas.microsoft.com/office/drawing/2014/main" id="{13567973-FE07-4747-9500-D565A3EF286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05798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34">
            <a:extLst>
              <a:ext uri="{FF2B5EF4-FFF2-40B4-BE49-F238E27FC236}">
                <a16:creationId xmlns:a16="http://schemas.microsoft.com/office/drawing/2014/main" id="{7082A562-BADD-429E-BB11-8A40EE253FC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8027987" y="5637179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7" name="Text Placeholder 46">
            <a:extLst>
              <a:ext uri="{FF2B5EF4-FFF2-40B4-BE49-F238E27FC236}">
                <a16:creationId xmlns:a16="http://schemas.microsoft.com/office/drawing/2014/main" id="{67C61256-88BA-4ADF-A3CB-77D1B459C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15178" y="569749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C8F3380A-C45C-44C2-BE84-98D3DADAEDA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15178" y="610043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24282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FD94275-EC93-C87A-6BBB-425F15188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99519" y="2688324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7DDEA5-75C4-FF17-3A23-7ECAF0CD4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47518" y="2688324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36D08-1D47-1B17-EFCA-4F96B6E71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1519" y="2688324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E23803-C97E-0679-3488-8C245D767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8662" y="2688324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645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A5E61-4930-643F-C870-0B885BD5D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34661" y="3748073"/>
            <a:ext cx="9317820" cy="168964"/>
            <a:chOff x="1434661" y="3748073"/>
            <a:chExt cx="9317820" cy="1689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0B5E23-017C-98F8-56D6-A44D68237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11" idx="6"/>
              <a:endCxn id="8" idx="2"/>
            </p:cNvCxnSpPr>
            <p:nvPr userDrawn="1"/>
          </p:nvCxnSpPr>
          <p:spPr>
            <a:xfrm flipH="1">
              <a:off x="1434661" y="3832555"/>
              <a:ext cx="9317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 descr="timeline markers">
              <a:extLst>
                <a:ext uri="{FF2B5EF4-FFF2-40B4-BE49-F238E27FC236}">
                  <a16:creationId xmlns:a16="http://schemas.microsoft.com/office/drawing/2014/main" id="{C9B4712F-53D8-B865-ED94-DB8B8FC12CF6}"/>
                </a:ext>
              </a:extLst>
            </p:cNvPr>
            <p:cNvSpPr/>
            <p:nvPr userDrawn="1"/>
          </p:nvSpPr>
          <p:spPr>
            <a:xfrm>
              <a:off x="1434661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9" name="Oval 8" descr="timeline markers">
              <a:extLst>
                <a:ext uri="{FF2B5EF4-FFF2-40B4-BE49-F238E27FC236}">
                  <a16:creationId xmlns:a16="http://schemas.microsoft.com/office/drawing/2014/main" id="{2004C008-7BEB-2666-E302-67CE046DD70A}"/>
                </a:ext>
              </a:extLst>
            </p:cNvPr>
            <p:cNvSpPr/>
            <p:nvPr userDrawn="1"/>
          </p:nvSpPr>
          <p:spPr>
            <a:xfrm>
              <a:off x="4487518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0" name="Oval 9" descr="timeline markers">
              <a:extLst>
                <a:ext uri="{FF2B5EF4-FFF2-40B4-BE49-F238E27FC236}">
                  <a16:creationId xmlns:a16="http://schemas.microsoft.com/office/drawing/2014/main" id="{091ECB05-AF52-EC56-7C38-6AE57F46F055}"/>
                </a:ext>
              </a:extLst>
            </p:cNvPr>
            <p:cNvSpPr/>
            <p:nvPr userDrawn="1"/>
          </p:nvSpPr>
          <p:spPr>
            <a:xfrm>
              <a:off x="7535518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1" name="Oval 10" descr="timeline markers">
              <a:extLst>
                <a:ext uri="{FF2B5EF4-FFF2-40B4-BE49-F238E27FC236}">
                  <a16:creationId xmlns:a16="http://schemas.microsoft.com/office/drawing/2014/main" id="{9FA5B378-820A-AD6F-C2F7-12D55DA9E413}"/>
                </a:ext>
              </a:extLst>
            </p:cNvPr>
            <p:cNvSpPr/>
            <p:nvPr userDrawn="1"/>
          </p:nvSpPr>
          <p:spPr>
            <a:xfrm>
              <a:off x="10583517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783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42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65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8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32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0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2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ABAAE46E-5D33-4BE4-BD96-41DA9634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9D07C-2084-F16C-79A3-0835626767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39645" y="1239786"/>
            <a:ext cx="6105194" cy="2639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Automating Financial Budget Reports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73A6-BF64-5BC4-8CCF-0CD065E31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462" y="4183178"/>
            <a:ext cx="6105194" cy="682079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GB" sz="1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</a:p>
          <a:p>
            <a:pPr>
              <a:spcAft>
                <a:spcPts val="600"/>
              </a:spcAft>
            </a:pPr>
            <a:r>
              <a:rPr lang="en-GB" sz="1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Manali Gawde</a:t>
            </a:r>
          </a:p>
          <a:p>
            <a:pPr>
              <a:spcAft>
                <a:spcPts val="600"/>
              </a:spcAft>
            </a:pPr>
            <a:endParaRPr lang="en-GB" sz="112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GB" sz="112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8000" dirty="0">
                <a:solidFill>
                  <a:schemeClr val="tx2"/>
                </a:solidFill>
              </a:rPr>
              <a:t>November 2024</a:t>
            </a:r>
          </a:p>
          <a:p>
            <a:endParaRPr lang="en-GB" sz="1100" dirty="0">
              <a:solidFill>
                <a:schemeClr val="tx2"/>
              </a:solidFill>
            </a:endParaRPr>
          </a:p>
        </p:txBody>
      </p:sp>
      <p:pic>
        <p:nvPicPr>
          <p:cNvPr id="11" name="Picture 2" descr="EDF (Electricité de France) logo large (transparent PNG)">
            <a:extLst>
              <a:ext uri="{FF2B5EF4-FFF2-40B4-BE49-F238E27FC236}">
                <a16:creationId xmlns:a16="http://schemas.microsoft.com/office/drawing/2014/main" id="{85C2A1C3-4A2A-7048-84CC-403488DB5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16" y="121920"/>
            <a:ext cx="1371600" cy="5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8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827BC-1867-4AEF-8917-48108BFA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199"/>
            <a:ext cx="11731752" cy="1164565"/>
          </a:xfrm>
        </p:spPr>
        <p:txBody>
          <a:bodyPr/>
          <a:lstStyle/>
          <a:p>
            <a:r>
              <a:rPr lang="en-US" dirty="0"/>
              <a:t>Project Flow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91A31-7866-4F47-B0CF-3293835EE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3457" y="4019516"/>
            <a:ext cx="2585943" cy="369311"/>
          </a:xfrm>
        </p:spPr>
        <p:txBody>
          <a:bodyPr/>
          <a:lstStyle/>
          <a:p>
            <a:r>
              <a:rPr lang="en-US" dirty="0"/>
              <a:t>Git push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50F797-AA8E-422D-B1BE-31919E5E85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1457" y="4019516"/>
            <a:ext cx="2585943" cy="369311"/>
          </a:xfrm>
        </p:spPr>
        <p:txBody>
          <a:bodyPr/>
          <a:lstStyle/>
          <a:p>
            <a:r>
              <a:rPr lang="en-US" dirty="0"/>
              <a:t>GitLab CI/CD pipeline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A642F3E-3C03-4E20-ABCA-E003162FC0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26144" y="4019516"/>
            <a:ext cx="2585943" cy="369311"/>
          </a:xfrm>
        </p:spPr>
        <p:txBody>
          <a:bodyPr/>
          <a:lstStyle/>
          <a:p>
            <a:r>
              <a:rPr lang="en-US" dirty="0"/>
              <a:t>Docker image on Google Registry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D8C714-BC59-4848-A254-B9834EBACE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4144" y="4019516"/>
            <a:ext cx="2585943" cy="369311"/>
          </a:xfrm>
        </p:spPr>
        <p:txBody>
          <a:bodyPr/>
          <a:lstStyle/>
          <a:p>
            <a:r>
              <a:rPr lang="en-US" dirty="0"/>
              <a:t>Triggering DAG on Airflow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3CFE3-88A7-17DC-FA0A-9F48D973F2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FEEF5C-B6FA-B270-0AC0-745AA27D19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2B2FE5-73E7-33FF-1D61-E80E6F3F42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CF85BD-5D10-6358-F0FA-A4BECA0D63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34934F8-8DF2-0D3B-C89F-0B79E61765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098" name="Picture 2" descr="Git · GitHub">
            <a:extLst>
              <a:ext uri="{FF2B5EF4-FFF2-40B4-BE49-F238E27FC236}">
                <a16:creationId xmlns:a16="http://schemas.microsoft.com/office/drawing/2014/main" id="{4582DE55-AE57-FB67-6599-C4394A290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42" y="252745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D5EBEF-297E-DDB5-22D2-F233724B8F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4102" name="Picture 6" descr="GitLab Logo Version control Company ...">
            <a:extLst>
              <a:ext uri="{FF2B5EF4-FFF2-40B4-BE49-F238E27FC236}">
                <a16:creationId xmlns:a16="http://schemas.microsoft.com/office/drawing/2014/main" id="{9B1E6AA6-C436-23E0-51AF-AD95A157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69" y="2571562"/>
            <a:ext cx="1075666" cy="107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172712-ED25-9CD2-FB00-36DD2DDB86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104" name="Picture 8" descr="What is Docker?. “It works on my machine” | by Zwavhudi Mulelu | Medium">
            <a:extLst>
              <a:ext uri="{FF2B5EF4-FFF2-40B4-BE49-F238E27FC236}">
                <a16:creationId xmlns:a16="http://schemas.microsoft.com/office/drawing/2014/main" id="{53A38877-E6C7-E6B6-7B66-B9C136EB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62" y="2529533"/>
            <a:ext cx="1117695" cy="11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AF05F9-6F29-3E0F-93B7-34621EC5C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0355" y="2527454"/>
            <a:ext cx="990689" cy="10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C00E-0A30-BCF6-A424-06A35DD1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</a:t>
            </a:r>
            <a:br>
              <a:rPr lang="en-IN" b="1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D6A5F5-D844-1DB7-7DA8-3C7DD813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Database Technology</a:t>
            </a:r>
            <a:r>
              <a:rPr lang="en-US" sz="2400" dirty="0"/>
              <a:t>: </a:t>
            </a:r>
            <a:r>
              <a:rPr lang="en-US" sz="2400" dirty="0" err="1"/>
              <a:t>PostgresSQL</a:t>
            </a:r>
            <a:r>
              <a:rPr lang="en-US" sz="2400" dirty="0"/>
              <a:t>, </a:t>
            </a:r>
            <a:r>
              <a:rPr lang="en-US" sz="2400" dirty="0" err="1"/>
              <a:t>BigQuery</a:t>
            </a:r>
            <a:endParaRPr lang="en-US" sz="2400" dirty="0"/>
          </a:p>
          <a:p>
            <a:r>
              <a:rPr lang="en-US" sz="2400" b="1" dirty="0"/>
              <a:t>Scripting Languages</a:t>
            </a:r>
            <a:r>
              <a:rPr lang="en-US" sz="2400" dirty="0"/>
              <a:t>: Python, SQL, </a:t>
            </a:r>
          </a:p>
          <a:p>
            <a:r>
              <a:rPr lang="en-US" sz="2400" b="1" dirty="0"/>
              <a:t>Version Control</a:t>
            </a:r>
            <a:r>
              <a:rPr lang="en-US" sz="2400" dirty="0"/>
              <a:t>: Git, Gitlab </a:t>
            </a:r>
          </a:p>
          <a:p>
            <a:r>
              <a:rPr lang="en-US" sz="2400" b="1" dirty="0"/>
              <a:t>Cloud services</a:t>
            </a:r>
            <a:r>
              <a:rPr lang="en-US" sz="2400" dirty="0"/>
              <a:t>: Google Cloud Platform</a:t>
            </a:r>
          </a:p>
          <a:p>
            <a:r>
              <a:rPr lang="en-US" sz="2400" b="1" dirty="0"/>
              <a:t>Cloud services</a:t>
            </a:r>
            <a:r>
              <a:rPr lang="en-US" sz="2400" dirty="0"/>
              <a:t>: Google Artifacts, Google composer, GKE, </a:t>
            </a:r>
            <a:r>
              <a:rPr lang="en-US" sz="2400" dirty="0" err="1"/>
              <a:t>BigQuery</a:t>
            </a:r>
            <a:endParaRPr lang="en-US" sz="2400" dirty="0"/>
          </a:p>
          <a:p>
            <a:r>
              <a:rPr lang="en-US" sz="2400" b="1" dirty="0" err="1"/>
              <a:t>Devops</a:t>
            </a:r>
            <a:r>
              <a:rPr lang="en-US" sz="2400" b="1" dirty="0"/>
              <a:t>:</a:t>
            </a:r>
            <a:r>
              <a:rPr lang="en-US" sz="2400" dirty="0"/>
              <a:t> GitLab CI, docker </a:t>
            </a:r>
          </a:p>
          <a:p>
            <a:r>
              <a:rPr lang="en-US" sz="2400" b="1" dirty="0"/>
              <a:t>Visualization Tools</a:t>
            </a:r>
            <a:r>
              <a:rPr lang="en-US" sz="2400" dirty="0"/>
              <a:t>: Grafana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3" name="Picture 2" descr="EDF (Electricité de France) logo large (transparent PNG)">
            <a:extLst>
              <a:ext uri="{FF2B5EF4-FFF2-40B4-BE49-F238E27FC236}">
                <a16:creationId xmlns:a16="http://schemas.microsoft.com/office/drawing/2014/main" id="{C98A96F7-E56A-F085-6D73-2CD8585C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16" y="121920"/>
            <a:ext cx="1371600" cy="5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8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4EB4-6A07-8069-E55C-FD1DD1F0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8D18-87F1-947D-58FF-F0075B987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  <a:p>
            <a:r>
              <a:rPr lang="en-US" sz="3200" dirty="0"/>
              <a:t>The automation of the budget reporting process led to a 70% reduction in time spent generating reports.</a:t>
            </a:r>
          </a:p>
          <a:p>
            <a:r>
              <a:rPr lang="en-US" sz="3200" dirty="0"/>
              <a:t>Error rates in financial data have decreased, ensuring more reliable data for decision-making.</a:t>
            </a:r>
          </a:p>
          <a:p>
            <a:r>
              <a:rPr lang="en-US" sz="3200" dirty="0"/>
              <a:t>Adapted by wider team within the organization. </a:t>
            </a:r>
          </a:p>
        </p:txBody>
      </p:sp>
      <p:pic>
        <p:nvPicPr>
          <p:cNvPr id="7" name="Picture 2" descr="EDF (Electricité de France) logo large (transparent PNG)">
            <a:extLst>
              <a:ext uri="{FF2B5EF4-FFF2-40B4-BE49-F238E27FC236}">
                <a16:creationId xmlns:a16="http://schemas.microsoft.com/office/drawing/2014/main" id="{C4B69631-94B9-8E98-26C6-BB5D2D57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16" y="121920"/>
            <a:ext cx="1371600" cy="5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0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0901B-23ED-B37E-C9CF-C63D557AA228}"/>
              </a:ext>
            </a:extLst>
          </p:cNvPr>
          <p:cNvSpPr txBox="1"/>
          <p:nvPr/>
        </p:nvSpPr>
        <p:spPr>
          <a:xfrm>
            <a:off x="492370" y="2802730"/>
            <a:ext cx="4702496" cy="1247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400" dirty="0"/>
              <a:t>Lessons Learned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0" y="1188076"/>
            <a:ext cx="567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Through iterative testing and continuous stakeholder feedback, we refined our database schema to ensure all data elements were accurately represented.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84600" y="2993135"/>
            <a:ext cx="5747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Best practices that emerged from this project include thorough stakeholder engagement during the requirement gathering phase and the adoption of agile methodologies for continuous improvement.</a:t>
            </a:r>
          </a:p>
        </p:txBody>
      </p:sp>
      <p:pic>
        <p:nvPicPr>
          <p:cNvPr id="6" name="Picture 2" descr="EDF (Electricité de France) logo large (transparent PNG)">
            <a:extLst>
              <a:ext uri="{FF2B5EF4-FFF2-40B4-BE49-F238E27FC236}">
                <a16:creationId xmlns:a16="http://schemas.microsoft.com/office/drawing/2014/main" id="{ACBAEE55-DB43-4882-050D-7C3D561B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16" y="121920"/>
            <a:ext cx="1371600" cy="5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9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0E7929-3E24-EC81-9098-6378C5646EA7}"/>
              </a:ext>
            </a:extLst>
          </p:cNvPr>
          <p:cNvSpPr txBox="1"/>
          <p:nvPr/>
        </p:nvSpPr>
        <p:spPr>
          <a:xfrm>
            <a:off x="3215729" y="3227293"/>
            <a:ext cx="5760846" cy="847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956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3E0D90-23E4-10B9-680D-474110786796}"/>
              </a:ext>
            </a:extLst>
          </p:cNvPr>
          <p:cNvSpPr txBox="1">
            <a:spLocks/>
          </p:cNvSpPr>
          <p:nvPr/>
        </p:nvSpPr>
        <p:spPr>
          <a:xfrm>
            <a:off x="-449529" y="0"/>
            <a:ext cx="5754696" cy="183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kern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7FEF3-AC4C-BCAE-C0BF-172E11BCE00C}"/>
              </a:ext>
            </a:extLst>
          </p:cNvPr>
          <p:cNvSpPr txBox="1"/>
          <p:nvPr/>
        </p:nvSpPr>
        <p:spPr>
          <a:xfrm>
            <a:off x="366634" y="1529115"/>
            <a:ext cx="3845602" cy="37997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4761FB-A860-3F3E-AB05-A59F4A1540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Challenge 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Goals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Steps 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7BB6AC-6782-63F4-3B4A-3450C60E2B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used 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and Impact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0" u="none" strike="noStrike" dirty="0"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 Learned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Q&amp;A</a:t>
            </a:r>
          </a:p>
          <a:p>
            <a:endParaRPr lang="en-IN" dirty="0"/>
          </a:p>
        </p:txBody>
      </p:sp>
      <p:pic>
        <p:nvPicPr>
          <p:cNvPr id="22" name="Picture 2" descr="EDF (Electricité de France) logo large (transparent PNG)">
            <a:extLst>
              <a:ext uri="{FF2B5EF4-FFF2-40B4-BE49-F238E27FC236}">
                <a16:creationId xmlns:a16="http://schemas.microsoft.com/office/drawing/2014/main" id="{45DD5F01-E564-C5F6-22F0-6D32FE0F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16" y="121920"/>
            <a:ext cx="1371600" cy="5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08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3E79-DAC3-A5A1-2E46-C92D32C0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92" y="1336431"/>
            <a:ext cx="4738190" cy="412615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GB" sz="48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5" y="1336431"/>
            <a:ext cx="4132384" cy="4117782"/>
          </a:xfrm>
          <a:prstGeom prst="rect">
            <a:avLst/>
          </a:prstGeom>
        </p:spPr>
      </p:pic>
      <p:pic>
        <p:nvPicPr>
          <p:cNvPr id="4" name="Picture 2" descr="EDF (Electricité de France) logo large (transparent PNG)">
            <a:extLst>
              <a:ext uri="{FF2B5EF4-FFF2-40B4-BE49-F238E27FC236}">
                <a16:creationId xmlns:a16="http://schemas.microsoft.com/office/drawing/2014/main" id="{AA51FED2-30FD-48DA-2329-38D398490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16" y="121920"/>
            <a:ext cx="1371600" cy="5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41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3C4C-2C94-8BD4-B89F-81918FA022BC}"/>
              </a:ext>
            </a:extLst>
          </p:cNvPr>
          <p:cNvSpPr txBox="1">
            <a:spLocks/>
          </p:cNvSpPr>
          <p:nvPr/>
        </p:nvSpPr>
        <p:spPr>
          <a:xfrm>
            <a:off x="4141178" y="1009335"/>
            <a:ext cx="7804170" cy="4040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3600" dirty="0"/>
              <a:t>Our ambition is to lead the energy transition by leveraging cutting-edge technologies and </a:t>
            </a:r>
            <a:r>
              <a:rPr lang="en-US" sz="3600" b="1" dirty="0"/>
              <a:t>data-driven</a:t>
            </a:r>
            <a:r>
              <a:rPr lang="en-US" sz="3600" dirty="0"/>
              <a:t> solutions to deliver cleaner and more efficient energy to our customers.</a:t>
            </a:r>
            <a:r>
              <a:rPr lang="en-US" sz="36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Luc 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Rémont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CEO of EDF</a:t>
            </a:r>
          </a:p>
        </p:txBody>
      </p:sp>
      <p:pic>
        <p:nvPicPr>
          <p:cNvPr id="6" name="Picture 2" descr="EDF (Electricité de France) logo large (transparent PNG)">
            <a:extLst>
              <a:ext uri="{FF2B5EF4-FFF2-40B4-BE49-F238E27FC236}">
                <a16:creationId xmlns:a16="http://schemas.microsoft.com/office/drawing/2014/main" id="{360DE089-83DE-3483-E530-D4CB72042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16" y="121920"/>
            <a:ext cx="1371600" cy="5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25BA5-9FA7-4106-AC33-85F2D35E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88" y="457199"/>
            <a:ext cx="6932612" cy="1465723"/>
          </a:xfrm>
        </p:spPr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A655D06-4225-4A2B-AEF8-4E2C18FE01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408126" y="527314"/>
            <a:ext cx="2138339" cy="299767"/>
          </a:xfrm>
        </p:spPr>
        <p:txBody>
          <a:bodyPr/>
          <a:lstStyle/>
          <a:p>
            <a:r>
              <a:rPr lang="en-US" dirty="0"/>
              <a:t>Data Collection 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C25C378-80FF-4681-8B38-CD93033F258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408126" y="930257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Day 0</a:t>
            </a:r>
          </a:p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88CAD0-F091-43AE-9E0B-C44D9BCFFD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100222" y="2435436"/>
            <a:ext cx="3630613" cy="370363"/>
          </a:xfrm>
        </p:spPr>
        <p:txBody>
          <a:bodyPr/>
          <a:lstStyle/>
          <a:p>
            <a:r>
              <a:rPr lang="en-US" dirty="0"/>
              <a:t>Requesting additional/ validation  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C9B9DFF3-1270-46CD-83D5-5C0F3710735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44794" y="2777560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0 – 7 days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E64BD-FC67-4B26-8FED-8E078A3CF22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018159" y="2544769"/>
            <a:ext cx="2138339" cy="299767"/>
          </a:xfrm>
        </p:spPr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CA8C-F8B5-45B2-8FCA-3A6F8DF40E9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18159" y="2947712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7 – 14 days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A0F53B-4BED-46EF-9057-6334F372F6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474273" y="4275921"/>
            <a:ext cx="3144778" cy="370363"/>
          </a:xfrm>
        </p:spPr>
        <p:txBody>
          <a:bodyPr/>
          <a:lstStyle/>
          <a:p>
            <a:r>
              <a:rPr lang="en-US" dirty="0"/>
              <a:t>Manual calculation on Excel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97D2850-98E7-4919-B0CF-C3FCCCD1B00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74051" y="4665042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14 –15 days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B357ED-D4DE-4947-9921-0142523A768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805798" y="4262099"/>
            <a:ext cx="2138339" cy="299767"/>
          </a:xfrm>
        </p:spPr>
        <p:txBody>
          <a:bodyPr/>
          <a:lstStyle/>
          <a:p>
            <a:r>
              <a:rPr lang="en-US" dirty="0"/>
              <a:t>Pivot tables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6B23F16-63C4-4CE4-9CB8-640B2DFFBE5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805798" y="4665042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15 – 17  days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F5D9E13-3778-4E76-95F1-32465C1D6C9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15178" y="5800670"/>
            <a:ext cx="2539513" cy="299767"/>
          </a:xfrm>
        </p:spPr>
        <p:txBody>
          <a:bodyPr/>
          <a:lstStyle/>
          <a:p>
            <a:r>
              <a:rPr lang="en-US" dirty="0"/>
              <a:t>Submitting to Finance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19BD99-1FDD-406D-B94B-E97493647B4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015178" y="6100437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Day 20</a:t>
            </a:r>
          </a:p>
          <a:p>
            <a:endParaRPr lang="en-US" dirty="0"/>
          </a:p>
        </p:txBody>
      </p:sp>
      <p:pic>
        <p:nvPicPr>
          <p:cNvPr id="1026" name="Picture 2" descr="Collect Data icon, Innovative Methods to Collect and Analyze Data, Best Practices for Data Collection and Management, Effective Techniques to Collect Data for Research and Analysis icon">
            <a:extLst>
              <a:ext uri="{FF2B5EF4-FFF2-40B4-BE49-F238E27FC236}">
                <a16:creationId xmlns:a16="http://schemas.microsoft.com/office/drawing/2014/main" id="{054E2C68-C93A-ECBF-3195-E05B33671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1"/>
          <a:stretch/>
        </p:blipFill>
        <p:spPr bwMode="auto">
          <a:xfrm>
            <a:off x="1205644" y="565183"/>
            <a:ext cx="833436" cy="8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earching information online linear icon. Collect data via internet. Internet-based resources. Thin line customizable illustration. Contour symbol. Vector isolated outline drawing. Editable stroke">
            <a:extLst>
              <a:ext uri="{FF2B5EF4-FFF2-40B4-BE49-F238E27FC236}">
                <a16:creationId xmlns:a16="http://schemas.microsoft.com/office/drawing/2014/main" id="{9663AD55-CD39-A723-E40C-F9E476B992D2}"/>
              </a:ext>
            </a:extLst>
          </p:cNvPr>
          <p:cNvPicPr>
            <a:picLocks noGrp="1" noChangeAspect="1" noChangeArrowheads="1"/>
          </p:cNvPicPr>
          <p:nvPr>
            <p:ph type="pic" sz="quarter" idx="4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t="88" r="9745" b="12892"/>
          <a:stretch/>
        </p:blipFill>
        <p:spPr bwMode="auto">
          <a:xfrm>
            <a:off x="3047993" y="2582079"/>
            <a:ext cx="887412" cy="82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5A8E7C-6093-BC01-F29C-1CD5A4DB4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1333" y="2503155"/>
            <a:ext cx="887413" cy="888636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8C5BAB2-77F9-94FF-B0A5-0506B7BB76B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9337FF-B09C-502B-3E8C-C1D7BC9ED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333" y="5637180"/>
            <a:ext cx="1273048" cy="928380"/>
          </a:xfrm>
          <a:prstGeom prst="rect">
            <a:avLst/>
          </a:prstGeom>
        </p:spPr>
      </p:pic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B4DE3B9-0CA5-C5E3-B37A-DC5888C3172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89F30E6A-5A79-0DAB-1FBA-043C1820CF4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5FABC46-32DA-051B-1B82-6D590ECCF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721" y="4084127"/>
            <a:ext cx="971408" cy="112431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9D04CCF-CB76-096E-21B6-8686B93E74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5291" y="4220542"/>
            <a:ext cx="971313" cy="888999"/>
          </a:xfrm>
          <a:prstGeom prst="rect">
            <a:avLst/>
          </a:prstGeom>
        </p:spPr>
      </p:pic>
      <p:pic>
        <p:nvPicPr>
          <p:cNvPr id="47" name="Picture 2" descr="EDF (Electricité de France) logo large (transparent PNG)">
            <a:extLst>
              <a:ext uri="{FF2B5EF4-FFF2-40B4-BE49-F238E27FC236}">
                <a16:creationId xmlns:a16="http://schemas.microsoft.com/office/drawing/2014/main" id="{F7CA1DB0-A390-7831-52F7-E8D295EF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16" y="121920"/>
            <a:ext cx="1371600" cy="5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FFBE4-E8CA-F51B-F1B5-458230326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29B1C58-EAE1-CF1E-63D6-2BF113514CAA}"/>
              </a:ext>
            </a:extLst>
          </p:cNvPr>
          <p:cNvSpPr txBox="1"/>
          <p:nvPr/>
        </p:nvSpPr>
        <p:spPr>
          <a:xfrm>
            <a:off x="479678" y="500111"/>
            <a:ext cx="7513947" cy="82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Project Objective  </a:t>
            </a:r>
            <a:endParaRPr lang="en-GB" sz="48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77FEC3A-2F9C-B02C-81EF-7414E461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b="1" dirty="0"/>
          </a:p>
          <a:p>
            <a:endParaRPr lang="en-US" b="1" dirty="0"/>
          </a:p>
          <a:p>
            <a:r>
              <a:rPr lang="en-US" sz="3200" b="1" dirty="0"/>
              <a:t>Unify Data Sources</a:t>
            </a:r>
            <a:r>
              <a:rPr lang="en-US" sz="3200" dirty="0"/>
              <a:t>: Integrate all necessary data into a coherent financial schema to simplify access and manipulation.</a:t>
            </a:r>
          </a:p>
          <a:p>
            <a:r>
              <a:rPr lang="en-US" sz="3200" b="1" dirty="0"/>
              <a:t>Automate Report Generation</a:t>
            </a:r>
            <a:r>
              <a:rPr lang="en-US" sz="3200" dirty="0"/>
              <a:t>: Develop a system to automate the entire process from data extraction to report generation.</a:t>
            </a:r>
          </a:p>
          <a:p>
            <a:r>
              <a:rPr lang="en-US" sz="3200" b="1" dirty="0"/>
              <a:t>Enhance Decision Making</a:t>
            </a:r>
            <a:r>
              <a:rPr lang="en-US" sz="3200" dirty="0"/>
              <a:t>: Provide our finance team with timely, accurate financial reports every quarterly by triggering the DAG. </a:t>
            </a:r>
            <a:endParaRPr lang="en-IN" sz="3200" dirty="0"/>
          </a:p>
        </p:txBody>
      </p:sp>
      <p:pic>
        <p:nvPicPr>
          <p:cNvPr id="7" name="Picture 2" descr="EDF (Electricité de France) logo large (transparent PNG)">
            <a:extLst>
              <a:ext uri="{FF2B5EF4-FFF2-40B4-BE49-F238E27FC236}">
                <a16:creationId xmlns:a16="http://schemas.microsoft.com/office/drawing/2014/main" id="{66339A6A-B7B3-3325-73B5-49888DD3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16" y="121920"/>
            <a:ext cx="1371600" cy="5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12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E288F-B845-F8AF-51CE-4EFE95E4C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D32CC08-3D4E-AEB8-94BF-F5FEC1848E96}"/>
              </a:ext>
            </a:extLst>
          </p:cNvPr>
          <p:cNvSpPr txBox="1"/>
          <p:nvPr/>
        </p:nvSpPr>
        <p:spPr>
          <a:xfrm>
            <a:off x="479678" y="500111"/>
            <a:ext cx="7513947" cy="82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Solution Design</a:t>
            </a:r>
            <a:endParaRPr lang="en-GB" sz="48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48B0D81-27C0-2DC4-CE78-21B1B01E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r>
              <a:rPr lang="en-US" dirty="0"/>
              <a:t>I initiated the project by conducting detailed discussions with key stakeholders to identify their specific needs. </a:t>
            </a:r>
          </a:p>
          <a:p>
            <a:r>
              <a:rPr lang="en-US" dirty="0"/>
              <a:t>This led to the design of a new financial schema that would incorporate essential fields from existing databases and introduce several new fields to fill data gaps.</a:t>
            </a:r>
          </a:p>
          <a:p>
            <a:endParaRPr lang="en-IN" dirty="0"/>
          </a:p>
        </p:txBody>
      </p:sp>
      <p:pic>
        <p:nvPicPr>
          <p:cNvPr id="4" name="Picture 2" descr="EDF (Electricité de France) logo large (transparent PNG)">
            <a:extLst>
              <a:ext uri="{FF2B5EF4-FFF2-40B4-BE49-F238E27FC236}">
                <a16:creationId xmlns:a16="http://schemas.microsoft.com/office/drawing/2014/main" id="{06A1C020-7F7B-39CF-55C1-9F5E7FBB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16" y="121920"/>
            <a:ext cx="1371600" cy="5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4283C9CD-0E9F-8DB0-4109-6810A9A321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0E7E3ED-A52E-D4CE-BE0E-8C143CE4C9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3DB9B-EF10-3209-A50B-6A68F65A5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0" y="3168848"/>
            <a:ext cx="4531390" cy="3022402"/>
          </a:xfrm>
          <a:prstGeom prst="rect">
            <a:avLst/>
          </a:prstGeom>
        </p:spPr>
      </p:pic>
      <p:pic>
        <p:nvPicPr>
          <p:cNvPr id="2056" name="Picture 8" descr="Entity Relationship Diagrams (ERDs) with draw.io - draw.io">
            <a:extLst>
              <a:ext uri="{FF2B5EF4-FFF2-40B4-BE49-F238E27FC236}">
                <a16:creationId xmlns:a16="http://schemas.microsoft.com/office/drawing/2014/main" id="{9C05737D-CB21-7239-55DD-29160DC1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68848"/>
            <a:ext cx="5153891" cy="297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9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B94E-DBE1-4369-AF0B-6F405326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DE13-D354-DBBF-1711-6432317F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/>
          </a:p>
          <a:p>
            <a:r>
              <a:rPr lang="en-US" sz="2800" b="1" dirty="0"/>
              <a:t>Database Restructuring</a:t>
            </a:r>
            <a:r>
              <a:rPr lang="en-US" sz="2800" dirty="0"/>
              <a:t>: I restructured our existing database schema to create new dimensional and fact tables that better reflected our reporting needs.</a:t>
            </a:r>
          </a:p>
          <a:p>
            <a:r>
              <a:rPr lang="en-US" sz="2800" b="1" dirty="0"/>
              <a:t>Data Migration</a:t>
            </a:r>
            <a:r>
              <a:rPr lang="en-US" sz="2800" dirty="0"/>
              <a:t>: I then migrated all relevant data to a new, cloud-based PostgreSQL database, ensuring enhanced accessibility and scalability.</a:t>
            </a:r>
          </a:p>
          <a:p>
            <a:r>
              <a:rPr lang="en-US" sz="2800" b="1" dirty="0"/>
              <a:t>Scripting and Automation</a:t>
            </a:r>
            <a:r>
              <a:rPr lang="en-US" sz="2800" dirty="0"/>
              <a:t>: I wrote scripts that automatically pull data from the new schema, apply necessary financial calculations, and generate budget reports without manual intervention</a:t>
            </a:r>
            <a:endParaRPr lang="en-IN" sz="2800" dirty="0"/>
          </a:p>
        </p:txBody>
      </p:sp>
      <p:pic>
        <p:nvPicPr>
          <p:cNvPr id="6" name="Picture 2" descr="EDF (Electricité de France) logo large (transparent PNG)">
            <a:extLst>
              <a:ext uri="{FF2B5EF4-FFF2-40B4-BE49-F238E27FC236}">
                <a16:creationId xmlns:a16="http://schemas.microsoft.com/office/drawing/2014/main" id="{68F4E5BF-2CC9-F4E4-58D3-3E0992181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16" y="121920"/>
            <a:ext cx="1371600" cy="5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8BE60-E19E-D5A6-2227-F96D839D0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DC1E42-E196-B1A8-AE33-988CEBD3A4EF}"/>
              </a:ext>
            </a:extLst>
          </p:cNvPr>
          <p:cNvSpPr txBox="1"/>
          <p:nvPr/>
        </p:nvSpPr>
        <p:spPr>
          <a:xfrm>
            <a:off x="706453" y="444847"/>
            <a:ext cx="696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750EC67-4D76-2776-BAC5-F4314EE887C9}"/>
              </a:ext>
            </a:extLst>
          </p:cNvPr>
          <p:cNvGraphicFramePr/>
          <p:nvPr/>
        </p:nvGraphicFramePr>
        <p:xfrm>
          <a:off x="1609070" y="1309933"/>
          <a:ext cx="8484577" cy="440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E03DBE5-C5C3-E43D-4A25-663389B65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1235" y="4333815"/>
            <a:ext cx="3580765" cy="2428504"/>
          </a:xfrm>
          <a:prstGeom prst="rect">
            <a:avLst/>
          </a:prstGeom>
        </p:spPr>
      </p:pic>
      <p:pic>
        <p:nvPicPr>
          <p:cNvPr id="6" name="Picture 2" descr="EDF (Electricité de France) logo large (transparent PNG)">
            <a:extLst>
              <a:ext uri="{FF2B5EF4-FFF2-40B4-BE49-F238E27FC236}">
                <a16:creationId xmlns:a16="http://schemas.microsoft.com/office/drawing/2014/main" id="{24D9D8B7-2A57-7E5D-3C19-A6D3272CF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016" y="121920"/>
            <a:ext cx="1371600" cy="5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5074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3C82E2-F5BF-4B4B-BB9B-330D1980B8A4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Corporate colors presentation</Template>
  <TotalTime>1435</TotalTime>
  <Words>516</Words>
  <Application>Microsoft Office PowerPoint</Application>
  <PresentationFormat>Widescreen</PresentationFormat>
  <Paragraphs>87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Light</vt:lpstr>
      <vt:lpstr>Arial</vt:lpstr>
      <vt:lpstr>Tahoma</vt:lpstr>
      <vt:lpstr>Custom</vt:lpstr>
      <vt:lpstr> Automating Financial Budget Reports</vt:lpstr>
      <vt:lpstr>PowerPoint Presentation</vt:lpstr>
      <vt:lpstr>Introduction</vt:lpstr>
      <vt:lpstr>PowerPoint Presentation</vt:lpstr>
      <vt:lpstr>The Challenge</vt:lpstr>
      <vt:lpstr>PowerPoint Presentation</vt:lpstr>
      <vt:lpstr>PowerPoint Presentation</vt:lpstr>
      <vt:lpstr>Implementation Strategy</vt:lpstr>
      <vt:lpstr>PowerPoint Presentation</vt:lpstr>
      <vt:lpstr>Project Flow </vt:lpstr>
      <vt:lpstr>Technologies Used </vt:lpstr>
      <vt:lpstr>Results Achieved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JLR Presentation</dc:title>
  <dc:creator>Sagar Bhujbal</dc:creator>
  <cp:lastModifiedBy>manali gawde</cp:lastModifiedBy>
  <cp:revision>23</cp:revision>
  <dcterms:created xsi:type="dcterms:W3CDTF">2024-06-07T09:46:42Z</dcterms:created>
  <dcterms:modified xsi:type="dcterms:W3CDTF">2024-11-25T08:40:32Z</dcterms:modified>
</cp:coreProperties>
</file>