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
      <p:font typeface="Caveat Medium"/>
      <p:regular r:id="rId27"/>
      <p:bold r:id="rId28"/>
    </p:embeddedFont>
    <p:embeddedFont>
      <p:font typeface="Nunito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0CF79B-E639-453D-A39E-DA114B8D3D88}">
  <a:tblStyle styleId="{B40CF79B-E639-453D-A39E-DA114B8D3D8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296B795-DF6F-4D26-93C6-28C533C27ECC}"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CaveatMedium-bold.fntdata"/><Relationship Id="rId27" Type="http://schemas.openxmlformats.org/officeDocument/2006/relationships/font" Target="fonts/Caveat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Light-italic.fntdata"/><Relationship Id="rId30" Type="http://schemas.openxmlformats.org/officeDocument/2006/relationships/font" Target="fonts/NunitoLight-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NunitoLigh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mc:AlternateContent>
    <mc:Choice Requires="p14">
      <p:transition spd="slow" p14:dur="14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ieeexplore.ieee.org/xpl/RecentIssue.jsp?punumber=460944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ieeexplore.ieee.org/xpl/RecentIssue.jsp?punumber=628763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2"/>
          <p:cNvSpPr txBox="1"/>
          <p:nvPr>
            <p:ph type="ctrTitle"/>
          </p:nvPr>
        </p:nvSpPr>
        <p:spPr>
          <a:xfrm>
            <a:off x="1077875" y="286738"/>
            <a:ext cx="6897900" cy="839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2900">
                <a:solidFill>
                  <a:srgbClr val="000000"/>
                </a:solidFill>
              </a:rPr>
              <a:t>Image Processing and Machine Vision</a:t>
            </a:r>
            <a:endParaRPr sz="2900">
              <a:solidFill>
                <a:srgbClr val="000000"/>
              </a:solidFill>
            </a:endParaRPr>
          </a:p>
        </p:txBody>
      </p:sp>
      <p:sp>
        <p:nvSpPr>
          <p:cNvPr id="52" name="Google Shape;52;p12"/>
          <p:cNvSpPr txBox="1"/>
          <p:nvPr/>
        </p:nvSpPr>
        <p:spPr>
          <a:xfrm>
            <a:off x="22650" y="1341775"/>
            <a:ext cx="9098700" cy="839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700" u="none" cap="none" strike="noStrike">
                <a:solidFill>
                  <a:schemeClr val="dk1"/>
                </a:solidFill>
                <a:latin typeface="Arial"/>
                <a:ea typeface="Arial"/>
                <a:cs typeface="Arial"/>
                <a:sym typeface="Arial"/>
              </a:rPr>
              <a:t>Vivekanand Education Society's Institute of Technology</a:t>
            </a:r>
            <a:endParaRPr b="1" i="0" sz="17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An Autonomous Institute Affiliated to University of Mumbai</a:t>
            </a:r>
            <a:endParaRPr b="1" i="0" sz="1400" u="none" cap="none" strike="noStrike">
              <a:solidFill>
                <a:schemeClr val="dk1"/>
              </a:solidFill>
              <a:latin typeface="Arial"/>
              <a:ea typeface="Arial"/>
              <a:cs typeface="Arial"/>
              <a:sym typeface="Arial"/>
            </a:endParaRPr>
          </a:p>
          <a:p>
            <a:pPr indent="0" lvl="0" marL="0" marR="0" rtl="0" algn="ctr">
              <a:lnSpc>
                <a:spcPct val="115000"/>
              </a:lnSpc>
              <a:spcBef>
                <a:spcPts val="1600"/>
              </a:spcBef>
              <a:spcAft>
                <a:spcPts val="0"/>
              </a:spcAft>
              <a:buClr>
                <a:srgbClr val="000000"/>
              </a:buClr>
              <a:buSzPts val="1900"/>
              <a:buFont typeface="Arial"/>
              <a:buNone/>
            </a:pPr>
            <a:r>
              <a:rPr b="1" i="0" lang="en" sz="1900" u="none" cap="none" strike="noStrike">
                <a:solidFill>
                  <a:schemeClr val="dk1"/>
                </a:solidFill>
                <a:latin typeface="Arial"/>
                <a:ea typeface="Arial"/>
                <a:cs typeface="Arial"/>
                <a:sym typeface="Arial"/>
              </a:rPr>
              <a:t>Development of convolution algorithm without using standard function</a:t>
            </a:r>
            <a:endParaRPr b="1" i="0" sz="19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t/>
            </a:r>
            <a:endParaRPr b="1" i="0" sz="1500" u="none" cap="none" strike="noStrike">
              <a:solidFill>
                <a:schemeClr val="dk1"/>
              </a:solidFill>
              <a:latin typeface="Arial"/>
              <a:ea typeface="Arial"/>
              <a:cs typeface="Arial"/>
              <a:sym typeface="Arial"/>
            </a:endParaRPr>
          </a:p>
          <a:p>
            <a:pPr indent="0" lvl="0" marL="0" marR="0" rtl="0" algn="ctr">
              <a:lnSpc>
                <a:spcPct val="115000"/>
              </a:lnSpc>
              <a:spcBef>
                <a:spcPts val="1600"/>
              </a:spcBef>
              <a:spcAft>
                <a:spcPts val="0"/>
              </a:spcAft>
              <a:buClr>
                <a:srgbClr val="000000"/>
              </a:buClr>
              <a:buSzPts val="1900"/>
              <a:buFont typeface="Arial"/>
              <a:buNone/>
            </a:pPr>
            <a:r>
              <a:t/>
            </a:r>
            <a:endParaRPr b="1" i="0" sz="19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1600"/>
              <a:buFont typeface="Arial"/>
              <a:buNone/>
            </a:pPr>
            <a:r>
              <a:t/>
            </a:r>
            <a:endParaRPr b="1" i="0" sz="1600" u="none" cap="none" strike="noStrike">
              <a:solidFill>
                <a:srgbClr val="FFFFFF"/>
              </a:solidFill>
              <a:latin typeface="Nunito"/>
              <a:ea typeface="Nunito"/>
              <a:cs typeface="Nunito"/>
              <a:sym typeface="Nunito"/>
            </a:endParaRPr>
          </a:p>
        </p:txBody>
      </p:sp>
      <p:sp>
        <p:nvSpPr>
          <p:cNvPr id="53" name="Google Shape;53;p12"/>
          <p:cNvSpPr txBox="1"/>
          <p:nvPr/>
        </p:nvSpPr>
        <p:spPr>
          <a:xfrm>
            <a:off x="813575" y="3217075"/>
            <a:ext cx="7426500" cy="159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Group No. : 11 </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Siddharth Dangi (D14/15)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 </a:t>
            </a:r>
            <a:r>
              <a:rPr b="0" i="0" lang="en" sz="1400" u="none" cap="none" strike="noStrike">
                <a:solidFill>
                  <a:schemeClr val="dk1"/>
                </a:solidFill>
                <a:latin typeface="Arial"/>
                <a:ea typeface="Arial"/>
                <a:cs typeface="Arial"/>
                <a:sym typeface="Arial"/>
              </a:rPr>
              <a:t>Manish Mhatre (D14/33)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 </a:t>
            </a:r>
            <a:r>
              <a:rPr b="0" i="0" lang="en" sz="1400" u="none" cap="none" strike="noStrike">
                <a:solidFill>
                  <a:schemeClr val="dk1"/>
                </a:solidFill>
                <a:latin typeface="Arial"/>
                <a:ea typeface="Arial"/>
                <a:cs typeface="Arial"/>
                <a:sym typeface="Arial"/>
              </a:rPr>
              <a:t>Ganesh Patil (D14/44)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 </a:t>
            </a:r>
            <a:r>
              <a:rPr b="0" i="0" lang="en" sz="1400" u="none" cap="none" strike="noStrike">
                <a:solidFill>
                  <a:schemeClr val="dk1"/>
                </a:solidFill>
                <a:latin typeface="Arial"/>
                <a:ea typeface="Arial"/>
                <a:cs typeface="Arial"/>
                <a:sym typeface="Arial"/>
              </a:rPr>
              <a:t>Rushikesh Sarak (D14/53)</a:t>
            </a:r>
            <a:endParaRPr b="0" i="0" sz="14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54" name="Google Shape;54;p12"/>
          <p:cNvPicPr preferRelativeResize="0"/>
          <p:nvPr/>
        </p:nvPicPr>
        <p:blipFill rotWithShape="1">
          <a:blip r:embed="rId3">
            <a:alphaModFix/>
          </a:blip>
          <a:srcRect b="0" l="0" r="0" t="0"/>
          <a:stretch/>
        </p:blipFill>
        <p:spPr>
          <a:xfrm>
            <a:off x="7928625" y="237603"/>
            <a:ext cx="638300" cy="1043900"/>
          </a:xfrm>
          <a:prstGeom prst="rect">
            <a:avLst/>
          </a:prstGeom>
          <a:noFill/>
          <a:ln>
            <a:noFill/>
          </a:ln>
        </p:spPr>
      </p:pic>
      <p:pic>
        <p:nvPicPr>
          <p:cNvPr id="55" name="Google Shape;55;p12"/>
          <p:cNvPicPr preferRelativeResize="0"/>
          <p:nvPr/>
        </p:nvPicPr>
        <p:blipFill rotWithShape="1">
          <a:blip r:embed="rId4">
            <a:alphaModFix/>
          </a:blip>
          <a:srcRect b="0" l="0" r="0" t="0"/>
          <a:stretch/>
        </p:blipFill>
        <p:spPr>
          <a:xfrm>
            <a:off x="257998" y="237599"/>
            <a:ext cx="943299" cy="937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384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solidFill>
                  <a:srgbClr val="0070C0"/>
                </a:solidFill>
                <a:latin typeface="Times New Roman"/>
                <a:ea typeface="Times New Roman"/>
                <a:cs typeface="Times New Roman"/>
                <a:sym typeface="Times New Roman"/>
              </a:rPr>
              <a:t>Convolution Formula</a:t>
            </a:r>
            <a:endParaRPr sz="3000">
              <a:solidFill>
                <a:srgbClr val="0070C0"/>
              </a:solidFill>
              <a:latin typeface="Times New Roman"/>
              <a:ea typeface="Times New Roman"/>
              <a:cs typeface="Times New Roman"/>
              <a:sym typeface="Times New Roman"/>
            </a:endParaRPr>
          </a:p>
        </p:txBody>
      </p:sp>
      <p:sp>
        <p:nvSpPr>
          <p:cNvPr id="110" name="Google Shape;110;p21"/>
          <p:cNvSpPr txBox="1"/>
          <p:nvPr>
            <p:ph idx="1" type="body"/>
          </p:nvPr>
        </p:nvSpPr>
        <p:spPr>
          <a:xfrm>
            <a:off x="311700" y="874275"/>
            <a:ext cx="8520600" cy="36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11" name="Google Shape;111;p21"/>
          <p:cNvPicPr preferRelativeResize="0"/>
          <p:nvPr/>
        </p:nvPicPr>
        <p:blipFill rotWithShape="1">
          <a:blip r:embed="rId3">
            <a:alphaModFix/>
          </a:blip>
          <a:srcRect b="0" l="0" r="0" t="0"/>
          <a:stretch/>
        </p:blipFill>
        <p:spPr>
          <a:xfrm>
            <a:off x="386625" y="874287"/>
            <a:ext cx="2231661" cy="1243363"/>
          </a:xfrm>
          <a:prstGeom prst="rect">
            <a:avLst/>
          </a:prstGeom>
          <a:noFill/>
          <a:ln>
            <a:noFill/>
          </a:ln>
        </p:spPr>
      </p:pic>
      <p:pic>
        <p:nvPicPr>
          <p:cNvPr id="112" name="Google Shape;112;p21"/>
          <p:cNvPicPr preferRelativeResize="0"/>
          <p:nvPr/>
        </p:nvPicPr>
        <p:blipFill rotWithShape="1">
          <a:blip r:embed="rId4">
            <a:alphaModFix/>
          </a:blip>
          <a:srcRect b="0" l="0" r="0" t="0"/>
          <a:stretch/>
        </p:blipFill>
        <p:spPr>
          <a:xfrm>
            <a:off x="386625" y="1961700"/>
            <a:ext cx="6249025" cy="254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362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solidFill>
                  <a:srgbClr val="0070C0"/>
                </a:solidFill>
                <a:latin typeface="Times New Roman"/>
                <a:ea typeface="Times New Roman"/>
                <a:cs typeface="Times New Roman"/>
                <a:sym typeface="Times New Roman"/>
              </a:rPr>
              <a:t>Example</a:t>
            </a:r>
            <a:endParaRPr sz="3000">
              <a:solidFill>
                <a:srgbClr val="0070C0"/>
              </a:solidFill>
              <a:latin typeface="Times New Roman"/>
              <a:ea typeface="Times New Roman"/>
              <a:cs typeface="Times New Roman"/>
              <a:sym typeface="Times New Roman"/>
            </a:endParaRPr>
          </a:p>
        </p:txBody>
      </p:sp>
      <p:sp>
        <p:nvSpPr>
          <p:cNvPr id="118" name="Google Shape;118;p22"/>
          <p:cNvSpPr txBox="1"/>
          <p:nvPr>
            <p:ph idx="1" type="body"/>
          </p:nvPr>
        </p:nvSpPr>
        <p:spPr>
          <a:xfrm>
            <a:off x="355200" y="11742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sz="1200"/>
          </a:p>
          <a:p>
            <a:pPr indent="0" lvl="0" marL="0" rtl="0" algn="l">
              <a:lnSpc>
                <a:spcPct val="115000"/>
              </a:lnSpc>
              <a:spcBef>
                <a:spcPts val="0"/>
              </a:spcBef>
              <a:spcAft>
                <a:spcPts val="0"/>
              </a:spcAft>
              <a:buSzPts val="1800"/>
              <a:buNone/>
            </a:pPr>
            <a:r>
              <a:rPr lang="en" sz="1200">
                <a:latin typeface="Times New Roman"/>
                <a:ea typeface="Times New Roman"/>
                <a:cs typeface="Times New Roman"/>
                <a:sym typeface="Times New Roman"/>
              </a:rPr>
              <a:t>       Original image </a:t>
            </a:r>
            <a:r>
              <a:rPr lang="en" sz="1200"/>
              <a:t>                         Image with color                         Image with 3x3                            Output Image</a:t>
            </a:r>
            <a:endParaRPr sz="1200"/>
          </a:p>
          <a:p>
            <a:pPr indent="0" lvl="0" marL="0" rtl="0" algn="l">
              <a:lnSpc>
                <a:spcPct val="115000"/>
              </a:lnSpc>
              <a:spcBef>
                <a:spcPts val="0"/>
              </a:spcBef>
              <a:spcAft>
                <a:spcPts val="0"/>
              </a:spcAft>
              <a:buSzPts val="1800"/>
              <a:buNone/>
            </a:pPr>
            <a:r>
              <a:rPr lang="en" sz="1200"/>
              <a:t>                                                        values placed                            kernel placed</a:t>
            </a:r>
            <a:endParaRPr sz="1200"/>
          </a:p>
          <a:p>
            <a:pPr indent="0" lvl="0" marL="0" rtl="0" algn="l">
              <a:lnSpc>
                <a:spcPct val="115000"/>
              </a:lnSpc>
              <a:spcBef>
                <a:spcPts val="0"/>
              </a:spcBef>
              <a:spcAft>
                <a:spcPts val="0"/>
              </a:spcAft>
              <a:buSzPts val="1800"/>
              <a:buNone/>
            </a:pPr>
            <a:r>
              <a:rPr lang="en" sz="1200"/>
              <a:t>                                                           over it                                         over it</a:t>
            </a:r>
            <a:endParaRPr sz="1200"/>
          </a:p>
          <a:p>
            <a:pPr indent="0" lvl="0" marL="0" rtl="0" algn="l">
              <a:lnSpc>
                <a:spcPct val="115000"/>
              </a:lnSpc>
              <a:spcBef>
                <a:spcPts val="0"/>
              </a:spcBef>
              <a:spcAft>
                <a:spcPts val="0"/>
              </a:spcAft>
              <a:buSzPts val="1800"/>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sz="1400">
                <a:latin typeface="Times New Roman"/>
                <a:ea typeface="Times New Roman"/>
                <a:cs typeface="Times New Roman"/>
                <a:sym typeface="Times New Roman"/>
              </a:rPr>
              <a:t>                                                                                                                                 Divided by the sum of the kernel</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sz="1400">
                <a:latin typeface="Times New Roman"/>
                <a:ea typeface="Times New Roman"/>
                <a:cs typeface="Times New Roman"/>
                <a:sym typeface="Times New Roman"/>
              </a:rPr>
              <a:t>                                                </a:t>
            </a:r>
            <a:r>
              <a:rPr lang="en" sz="1400">
                <a:latin typeface="Caveat Medium"/>
                <a:ea typeface="Caveat Medium"/>
                <a:cs typeface="Caveat Medium"/>
                <a:sym typeface="Caveat Medium"/>
              </a:rPr>
              <a:t> </a:t>
            </a:r>
            <a:r>
              <a:rPr lang="en" sz="1600">
                <a:latin typeface="Caveat Medium"/>
                <a:ea typeface="Caveat Medium"/>
                <a:cs typeface="Caveat Medium"/>
                <a:sym typeface="Caveat Medium"/>
              </a:rPr>
              <a:t>x</a:t>
            </a:r>
            <a:r>
              <a:rPr lang="en" sz="1400">
                <a:latin typeface="Times New Roman"/>
                <a:ea typeface="Times New Roman"/>
                <a:cs typeface="Times New Roman"/>
                <a:sym typeface="Times New Roman"/>
              </a:rPr>
              <a:t>                                                                              932/5 = new pixel color</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t>                                </a:t>
            </a:r>
            <a:r>
              <a:rPr lang="en" sz="2700">
                <a:latin typeface="Nunito Light"/>
                <a:ea typeface="Nunito Light"/>
                <a:cs typeface="Nunito Light"/>
                <a:sym typeface="Nunito Light"/>
              </a:rPr>
              <a:t> </a:t>
            </a:r>
            <a:endParaRPr sz="2700">
              <a:latin typeface="Nunito Light"/>
              <a:ea typeface="Nunito Light"/>
              <a:cs typeface="Nunito Light"/>
              <a:sym typeface="Nunito Light"/>
            </a:endParaRPr>
          </a:p>
          <a:p>
            <a:pPr indent="0" lvl="0" marL="0" rtl="0" algn="l">
              <a:lnSpc>
                <a:spcPct val="115000"/>
              </a:lnSpc>
              <a:spcBef>
                <a:spcPts val="0"/>
              </a:spcBef>
              <a:spcAft>
                <a:spcPts val="0"/>
              </a:spcAft>
              <a:buSzPts val="1800"/>
              <a:buNone/>
            </a:pPr>
            <a:r>
              <a:t/>
            </a:r>
            <a:endParaRPr/>
          </a:p>
        </p:txBody>
      </p:sp>
      <p:graphicFrame>
        <p:nvGraphicFramePr>
          <p:cNvPr id="119" name="Google Shape;119;p22"/>
          <p:cNvGraphicFramePr/>
          <p:nvPr/>
        </p:nvGraphicFramePr>
        <p:xfrm>
          <a:off x="848100" y="3204750"/>
          <a:ext cx="3000000" cy="3000000"/>
        </p:xfrm>
        <a:graphic>
          <a:graphicData uri="http://schemas.openxmlformats.org/drawingml/2006/table">
            <a:tbl>
              <a:tblPr>
                <a:noFill/>
                <a:tableStyleId>{D296B795-DF6F-4D26-93C6-28C533C27ECC}</a:tableStyleId>
              </a:tblPr>
              <a:tblGrid>
                <a:gridCol w="500225"/>
                <a:gridCol w="500225"/>
                <a:gridCol w="500225"/>
              </a:tblGrid>
              <a:tr h="316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164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164</a:t>
                      </a:r>
                      <a:endParaRPr sz="1400" u="none" cap="none" strike="noStrike"/>
                    </a:p>
                  </a:txBody>
                  <a:tcPr marT="91425" marB="91425" marR="91425" marL="91425"/>
                </a:tc>
              </a:tr>
              <a:tr h="316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197</a:t>
                      </a:r>
                      <a:endParaRPr sz="1400" u="none" cap="none" strike="noStrike"/>
                    </a:p>
                  </a:txBody>
                  <a:tcPr marT="91425" marB="91425" marR="91425" marL="91425"/>
                </a:tc>
              </a:tr>
              <a:tr h="316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168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181</a:t>
                      </a:r>
                      <a:endParaRPr sz="1400" u="none" cap="none" strike="noStrike"/>
                    </a:p>
                  </a:txBody>
                  <a:tcPr marT="91425" marB="91425" marR="91425" marL="91425"/>
                </a:tc>
              </a:tr>
            </a:tbl>
          </a:graphicData>
        </a:graphic>
      </p:graphicFrame>
      <p:graphicFrame>
        <p:nvGraphicFramePr>
          <p:cNvPr id="120" name="Google Shape;120;p22"/>
          <p:cNvGraphicFramePr/>
          <p:nvPr/>
        </p:nvGraphicFramePr>
        <p:xfrm>
          <a:off x="3020250" y="3204750"/>
          <a:ext cx="3000000" cy="3000000"/>
        </p:xfrm>
        <a:graphic>
          <a:graphicData uri="http://schemas.openxmlformats.org/drawingml/2006/table">
            <a:tbl>
              <a:tblPr>
                <a:noFill/>
                <a:tableStyleId>{D296B795-DF6F-4D26-93C6-28C533C27ECC}</a:tableStyleId>
              </a:tblPr>
              <a:tblGrid>
                <a:gridCol w="517250"/>
                <a:gridCol w="517250"/>
                <a:gridCol w="517250"/>
              </a:tblGrid>
              <a:tr h="360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r>
              <a:tr h="360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360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r>
            </a:tbl>
          </a:graphicData>
        </a:graphic>
      </p:graphicFrame>
      <p:pic>
        <p:nvPicPr>
          <p:cNvPr id="121" name="Google Shape;121;p22"/>
          <p:cNvPicPr preferRelativeResize="0"/>
          <p:nvPr/>
        </p:nvPicPr>
        <p:blipFill rotWithShape="1">
          <a:blip r:embed="rId3">
            <a:alphaModFix/>
          </a:blip>
          <a:srcRect b="0" l="0" r="0" t="0"/>
          <a:stretch/>
        </p:blipFill>
        <p:spPr>
          <a:xfrm>
            <a:off x="2686641" y="1017275"/>
            <a:ext cx="1316409" cy="1354050"/>
          </a:xfrm>
          <a:prstGeom prst="rect">
            <a:avLst/>
          </a:prstGeom>
          <a:noFill/>
          <a:ln>
            <a:noFill/>
          </a:ln>
        </p:spPr>
      </p:pic>
      <p:pic>
        <p:nvPicPr>
          <p:cNvPr id="122" name="Google Shape;122;p22"/>
          <p:cNvPicPr preferRelativeResize="0"/>
          <p:nvPr/>
        </p:nvPicPr>
        <p:blipFill rotWithShape="1">
          <a:blip r:embed="rId4">
            <a:alphaModFix/>
          </a:blip>
          <a:srcRect b="0" l="0" r="0" t="0"/>
          <a:stretch/>
        </p:blipFill>
        <p:spPr>
          <a:xfrm>
            <a:off x="739373" y="1017285"/>
            <a:ext cx="1338750" cy="1354050"/>
          </a:xfrm>
          <a:prstGeom prst="rect">
            <a:avLst/>
          </a:prstGeom>
          <a:noFill/>
          <a:ln>
            <a:noFill/>
          </a:ln>
        </p:spPr>
      </p:pic>
      <p:pic>
        <p:nvPicPr>
          <p:cNvPr id="123" name="Google Shape;123;p22"/>
          <p:cNvPicPr preferRelativeResize="0"/>
          <p:nvPr/>
        </p:nvPicPr>
        <p:blipFill rotWithShape="1">
          <a:blip r:embed="rId5">
            <a:alphaModFix/>
          </a:blip>
          <a:srcRect b="0" l="0" r="0" t="0"/>
          <a:stretch/>
        </p:blipFill>
        <p:spPr>
          <a:xfrm>
            <a:off x="4775950" y="961750"/>
            <a:ext cx="1389700" cy="1413275"/>
          </a:xfrm>
          <a:prstGeom prst="rect">
            <a:avLst/>
          </a:prstGeom>
          <a:noFill/>
          <a:ln>
            <a:noFill/>
          </a:ln>
        </p:spPr>
      </p:pic>
      <p:pic>
        <p:nvPicPr>
          <p:cNvPr id="124" name="Google Shape;124;p22"/>
          <p:cNvPicPr preferRelativeResize="0"/>
          <p:nvPr/>
        </p:nvPicPr>
        <p:blipFill rotWithShape="1">
          <a:blip r:embed="rId6">
            <a:alphaModFix/>
          </a:blip>
          <a:srcRect b="0" l="0" r="0" t="0"/>
          <a:stretch/>
        </p:blipFill>
        <p:spPr>
          <a:xfrm>
            <a:off x="6938550" y="961750"/>
            <a:ext cx="1338750" cy="13620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900">
                <a:solidFill>
                  <a:srgbClr val="0070C0"/>
                </a:solidFill>
                <a:latin typeface="Times New Roman"/>
                <a:ea typeface="Times New Roman"/>
                <a:cs typeface="Times New Roman"/>
                <a:sym typeface="Times New Roman"/>
              </a:rPr>
              <a:t>Simple Example for Basic Understanding</a:t>
            </a:r>
            <a:endParaRPr sz="2900">
              <a:solidFill>
                <a:srgbClr val="0070C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a:solidFill>
                <a:srgbClr val="0070C0"/>
              </a:solidFill>
            </a:endParaRPr>
          </a:p>
        </p:txBody>
      </p:sp>
      <p:sp>
        <p:nvSpPr>
          <p:cNvPr id="130" name="Google Shape;130;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Input                                    Kernel                                    Output</a:t>
            </a:r>
            <a:endParaRPr/>
          </a:p>
        </p:txBody>
      </p:sp>
      <p:graphicFrame>
        <p:nvGraphicFramePr>
          <p:cNvPr id="131" name="Google Shape;131;p23"/>
          <p:cNvGraphicFramePr/>
          <p:nvPr/>
        </p:nvGraphicFramePr>
        <p:xfrm>
          <a:off x="432675" y="2289525"/>
          <a:ext cx="3000000" cy="3000000"/>
        </p:xfrm>
        <a:graphic>
          <a:graphicData uri="http://schemas.openxmlformats.org/drawingml/2006/table">
            <a:tbl>
              <a:tblPr>
                <a:noFill/>
                <a:tableStyleId>{D296B795-DF6F-4D26-93C6-28C533C27ECC}</a:tableStyleId>
              </a:tblPr>
              <a:tblGrid>
                <a:gridCol w="439625"/>
                <a:gridCol w="439625"/>
                <a:gridCol w="439625"/>
                <a:gridCol w="439625"/>
                <a:gridCol w="439625"/>
              </a:tblGrid>
              <a:tr h="439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439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r>
              <a:tr h="439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tc>
              </a:tr>
              <a:tr h="439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r>
              <a:tr h="439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r>
            </a:tbl>
          </a:graphicData>
        </a:graphic>
      </p:graphicFrame>
      <p:graphicFrame>
        <p:nvGraphicFramePr>
          <p:cNvPr id="132" name="Google Shape;132;p23"/>
          <p:cNvGraphicFramePr/>
          <p:nvPr/>
        </p:nvGraphicFramePr>
        <p:xfrm>
          <a:off x="3228900" y="2301925"/>
          <a:ext cx="3000000" cy="3000000"/>
        </p:xfrm>
        <a:graphic>
          <a:graphicData uri="http://schemas.openxmlformats.org/drawingml/2006/table">
            <a:tbl>
              <a:tblPr>
                <a:noFill/>
                <a:tableStyleId>{D296B795-DF6F-4D26-93C6-28C533C27ECC}</a:tableStyleId>
              </a:tblPr>
              <a:tblGrid>
                <a:gridCol w="447700"/>
                <a:gridCol w="447700"/>
                <a:gridCol w="447700"/>
              </a:tblGrid>
              <a:tr h="284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r>
              <a:tr h="284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284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r>
            </a:tbl>
          </a:graphicData>
        </a:graphic>
      </p:graphicFrame>
      <p:graphicFrame>
        <p:nvGraphicFramePr>
          <p:cNvPr id="133" name="Google Shape;133;p23"/>
          <p:cNvGraphicFramePr/>
          <p:nvPr/>
        </p:nvGraphicFramePr>
        <p:xfrm>
          <a:off x="6051575" y="2289525"/>
          <a:ext cx="3000000" cy="3000000"/>
        </p:xfrm>
        <a:graphic>
          <a:graphicData uri="http://schemas.openxmlformats.org/drawingml/2006/table">
            <a:tbl>
              <a:tblPr>
                <a:noFill/>
                <a:tableStyleId>{D296B795-DF6F-4D26-93C6-28C533C27ECC}</a:tableStyleId>
              </a:tblPr>
              <a:tblGrid>
                <a:gridCol w="473125"/>
                <a:gridCol w="473125"/>
                <a:gridCol w="473125"/>
                <a:gridCol w="473125"/>
                <a:gridCol w="473125"/>
              </a:tblGrid>
              <a:tr h="439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r>
              <a:tr h="439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r>
              <a:tr h="439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tc>
              </a:tr>
              <a:tr h="439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sz="1400" u="none" cap="none" strike="noStrike"/>
                    </a:p>
                  </a:txBody>
                  <a:tcPr marT="91425" marB="91425" marR="91425" marL="91425"/>
                </a:tc>
              </a:tr>
              <a:tr h="439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11</a:t>
                      </a:r>
                      <a:endParaRPr sz="1400" u="none" cap="none" strike="noStrike"/>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nvSpPr>
        <p:spPr>
          <a:xfrm>
            <a:off x="461450" y="289650"/>
            <a:ext cx="9144000" cy="56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0070C0"/>
                </a:solidFill>
                <a:latin typeface="Times New Roman"/>
                <a:ea typeface="Times New Roman"/>
                <a:cs typeface="Times New Roman"/>
                <a:sym typeface="Times New Roman"/>
              </a:rPr>
              <a:t>Complete Block Diagram of Proposed System:</a:t>
            </a:r>
            <a:endParaRPr b="0" i="0" sz="2800" u="none" cap="none" strike="noStrike">
              <a:solidFill>
                <a:srgbClr val="0070C0"/>
              </a:solidFill>
              <a:latin typeface="Times New Roman"/>
              <a:ea typeface="Times New Roman"/>
              <a:cs typeface="Times New Roman"/>
              <a:sym typeface="Times New Roman"/>
            </a:endParaRPr>
          </a:p>
        </p:txBody>
      </p:sp>
      <p:pic>
        <p:nvPicPr>
          <p:cNvPr id="139" name="Google Shape;139;p24"/>
          <p:cNvPicPr preferRelativeResize="0"/>
          <p:nvPr/>
        </p:nvPicPr>
        <p:blipFill rotWithShape="1">
          <a:blip r:embed="rId3">
            <a:alphaModFix/>
          </a:blip>
          <a:srcRect b="0" l="0" r="0" t="0"/>
          <a:stretch/>
        </p:blipFill>
        <p:spPr>
          <a:xfrm>
            <a:off x="152400" y="1598175"/>
            <a:ext cx="8839197" cy="23506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rPr>
              <a:t>Observations / Results</a:t>
            </a:r>
            <a:endParaRPr/>
          </a:p>
        </p:txBody>
      </p:sp>
      <p:sp>
        <p:nvSpPr>
          <p:cNvPr id="145" name="Google Shape;145;p25"/>
          <p:cNvSpPr txBox="1"/>
          <p:nvPr/>
        </p:nvSpPr>
        <p:spPr>
          <a:xfrm>
            <a:off x="311700" y="1037225"/>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Sharpening of an Image</a:t>
            </a:r>
            <a:endParaRPr b="1" i="0" sz="1800" u="none" cap="none" strike="noStrike">
              <a:solidFill>
                <a:schemeClr val="dk1"/>
              </a:solidFill>
              <a:latin typeface="Times New Roman"/>
              <a:ea typeface="Times New Roman"/>
              <a:cs typeface="Times New Roman"/>
              <a:sym typeface="Times New Roman"/>
            </a:endParaRPr>
          </a:p>
        </p:txBody>
      </p:sp>
      <p:pic>
        <p:nvPicPr>
          <p:cNvPr id="146" name="Google Shape;146;p25"/>
          <p:cNvPicPr preferRelativeResize="0"/>
          <p:nvPr/>
        </p:nvPicPr>
        <p:blipFill>
          <a:blip r:embed="rId3">
            <a:alphaModFix/>
          </a:blip>
          <a:stretch>
            <a:fillRect/>
          </a:stretch>
        </p:blipFill>
        <p:spPr>
          <a:xfrm>
            <a:off x="152400" y="1459225"/>
            <a:ext cx="3000000" cy="3558250"/>
          </a:xfrm>
          <a:prstGeom prst="rect">
            <a:avLst/>
          </a:prstGeom>
          <a:noFill/>
          <a:ln>
            <a:noFill/>
          </a:ln>
        </p:spPr>
      </p:pic>
      <p:pic>
        <p:nvPicPr>
          <p:cNvPr id="147" name="Google Shape;147;p25"/>
          <p:cNvPicPr preferRelativeResize="0"/>
          <p:nvPr/>
        </p:nvPicPr>
        <p:blipFill>
          <a:blip r:embed="rId4">
            <a:alphaModFix/>
          </a:blip>
          <a:stretch>
            <a:fillRect/>
          </a:stretch>
        </p:blipFill>
        <p:spPr>
          <a:xfrm>
            <a:off x="5240200" y="1459225"/>
            <a:ext cx="3244750" cy="35582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Arial"/>
              <a:buNone/>
            </a:pPr>
            <a:r>
              <a:rPr lang="en">
                <a:solidFill>
                  <a:srgbClr val="0070C0"/>
                </a:solidFill>
                <a:latin typeface="Times New Roman"/>
                <a:ea typeface="Times New Roman"/>
                <a:cs typeface="Times New Roman"/>
                <a:sym typeface="Times New Roman"/>
              </a:rPr>
              <a:t>Conclusion</a:t>
            </a:r>
            <a:endParaRPr/>
          </a:p>
          <a:p>
            <a:pPr indent="0" lvl="0" marL="0" rtl="0" algn="l">
              <a:lnSpc>
                <a:spcPct val="100000"/>
              </a:lnSpc>
              <a:spcBef>
                <a:spcPts val="0"/>
              </a:spcBef>
              <a:spcAft>
                <a:spcPts val="0"/>
              </a:spcAft>
              <a:buSzPts val="2800"/>
              <a:buNone/>
            </a:pPr>
            <a:r>
              <a:t/>
            </a:r>
            <a:endParaRPr/>
          </a:p>
        </p:txBody>
      </p:sp>
      <p:sp>
        <p:nvSpPr>
          <p:cNvPr id="153" name="Google Shape;153;p26"/>
          <p:cNvSpPr txBox="1"/>
          <p:nvPr/>
        </p:nvSpPr>
        <p:spPr>
          <a:xfrm>
            <a:off x="311700" y="1395325"/>
            <a:ext cx="8153100" cy="303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highlight>
                  <a:schemeClr val="lt1"/>
                </a:highlight>
                <a:latin typeface="Times New Roman"/>
                <a:ea typeface="Times New Roman"/>
                <a:cs typeface="Times New Roman"/>
                <a:sym typeface="Times New Roman"/>
              </a:rPr>
              <a:t>We have successfully developed the convolution algorithm which takes gray intensity level of input image in 8x8 matrix and perform elementwise multiplication to every pixel.Further adding all values to single value and storing in blank 8x8 matrix.The convolution algorithm is the basic algorithm used for various image operations like sharpening, smoothing, averaging, erosion and dilation.</a:t>
            </a:r>
            <a:endParaRPr b="0" i="0" sz="2000" u="none" cap="none" strike="noStrik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References</a:t>
            </a:r>
            <a:endParaRPr/>
          </a:p>
        </p:txBody>
      </p:sp>
      <p:sp>
        <p:nvSpPr>
          <p:cNvPr id="159" name="Google Shape;159;p27"/>
          <p:cNvSpPr txBox="1"/>
          <p:nvPr/>
        </p:nvSpPr>
        <p:spPr>
          <a:xfrm>
            <a:off x="560850" y="1532075"/>
            <a:ext cx="7756500" cy="2247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100"/>
              <a:buFont typeface="Arial"/>
              <a:buNone/>
            </a:pPr>
            <a:r>
              <a:rPr b="0" i="0" lang="en" sz="2000" u="none" cap="none" strike="noStrike">
                <a:solidFill>
                  <a:schemeClr val="dk1"/>
                </a:solidFill>
                <a:latin typeface="Times New Roman"/>
                <a:ea typeface="Times New Roman"/>
                <a:cs typeface="Times New Roman"/>
                <a:sym typeface="Times New Roman"/>
              </a:rPr>
              <a:t>[1] K. Zhang, F. Zhang, Z. Feng, J. Sun and Q. Wu, "Fusion of Panchromatic and Multispectral Images Using Multiscale Convolution Sparse Decomposition," in IEEE Journal of Selected Topics in Applied Earth Observations and Remote Sensing, vol. 14, pp. 426-439, 2021</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0" i="0" lang="en" sz="2000" u="none" cap="none" strike="noStrike">
                <a:solidFill>
                  <a:schemeClr val="dk1"/>
                </a:solidFill>
                <a:latin typeface="Times New Roman"/>
                <a:ea typeface="Times New Roman"/>
                <a:cs typeface="Times New Roman"/>
                <a:sym typeface="Times New Roman"/>
              </a:rPr>
              <a:t>[2]T. D. Pham, "Kriging-Weighted Laplacian Kernels for Grayscale Image Sharpening," in IEEE Access, vol. 10, pp. 57094-57106,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title"/>
          </p:nvPr>
        </p:nvSpPr>
        <p:spPr>
          <a:xfrm>
            <a:off x="311700" y="10029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rgbClr val="0070C0"/>
                </a:solidFill>
                <a:latin typeface="Times New Roman"/>
                <a:ea typeface="Times New Roman"/>
                <a:cs typeface="Times New Roman"/>
                <a:sym typeface="Times New Roman"/>
              </a:rPr>
              <a:t>Contents to be covered</a:t>
            </a:r>
            <a:endParaRPr/>
          </a:p>
        </p:txBody>
      </p:sp>
      <p:sp>
        <p:nvSpPr>
          <p:cNvPr id="61" name="Google Shape;61;p13"/>
          <p:cNvSpPr txBox="1"/>
          <p:nvPr>
            <p:ph idx="1" type="body"/>
          </p:nvPr>
        </p:nvSpPr>
        <p:spPr>
          <a:xfrm>
            <a:off x="311700" y="673000"/>
            <a:ext cx="8520600" cy="4470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Problem Statement</a:t>
            </a:r>
            <a:endParaRPr sz="1600"/>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Proposed Solution</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Complete Block Diagram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Flowchart</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Observations/Results</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459950" y="769350"/>
            <a:ext cx="7030500" cy="52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Problem Statement</a:t>
            </a:r>
            <a:endParaRPr>
              <a:solidFill>
                <a:srgbClr val="0070C0"/>
              </a:solidFill>
              <a:latin typeface="Times New Roman"/>
              <a:ea typeface="Times New Roman"/>
              <a:cs typeface="Times New Roman"/>
              <a:sym typeface="Times New Roman"/>
            </a:endParaRPr>
          </a:p>
        </p:txBody>
      </p:sp>
      <p:sp>
        <p:nvSpPr>
          <p:cNvPr id="67" name="Google Shape;67;p14"/>
          <p:cNvSpPr txBox="1"/>
          <p:nvPr>
            <p:ph idx="1" type="body"/>
          </p:nvPr>
        </p:nvSpPr>
        <p:spPr>
          <a:xfrm>
            <a:off x="246590" y="1423375"/>
            <a:ext cx="7907100" cy="3024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The task is to develop a custom image processing algorithm that encompasses three major functions: edge detection, blurring, and sharpening. The challenge is to create a program that accepts an input image and, through a series of well-defined steps, produces three distinct outcomes: an image with highlighted edges, a blurred version for noise reduction, and a sharpened rendition for enhanced clarity.</a:t>
            </a:r>
            <a:endParaRPr sz="17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rgbClr val="0070C0"/>
                </a:solidFill>
                <a:latin typeface="Times New Roman"/>
                <a:ea typeface="Times New Roman"/>
                <a:cs typeface="Times New Roman"/>
                <a:sym typeface="Times New Roman"/>
              </a:rPr>
              <a:t>Literature Survey</a:t>
            </a:r>
            <a:endParaRPr>
              <a:solidFill>
                <a:srgbClr val="0070C0"/>
              </a:solidFill>
              <a:latin typeface="Times New Roman"/>
              <a:ea typeface="Times New Roman"/>
              <a:cs typeface="Times New Roman"/>
              <a:sym typeface="Times New Roman"/>
            </a:endParaRPr>
          </a:p>
        </p:txBody>
      </p:sp>
      <p:graphicFrame>
        <p:nvGraphicFramePr>
          <p:cNvPr id="73" name="Google Shape;73;p15"/>
          <p:cNvGraphicFramePr/>
          <p:nvPr/>
        </p:nvGraphicFramePr>
        <p:xfrm>
          <a:off x="5" y="1172520"/>
          <a:ext cx="3000000" cy="3000000"/>
        </p:xfrm>
        <a:graphic>
          <a:graphicData uri="http://schemas.openxmlformats.org/drawingml/2006/table">
            <a:tbl>
              <a:tblPr bandRow="1" firstRow="1">
                <a:noFill/>
                <a:tableStyleId>{B40CF79B-E639-453D-A39E-DA114B8D3D88}</a:tableStyleId>
              </a:tblPr>
              <a:tblGrid>
                <a:gridCol w="662800"/>
                <a:gridCol w="1155425"/>
                <a:gridCol w="913625"/>
                <a:gridCol w="922550"/>
                <a:gridCol w="1307700"/>
                <a:gridCol w="1424125"/>
                <a:gridCol w="1253950"/>
                <a:gridCol w="1406225"/>
              </a:tblGrid>
              <a:tr h="711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 of Technical paper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 of 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 of publication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 of Journal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Methodology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Results/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conclusions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Drawbacks/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limitations</a:t>
                      </a:r>
                      <a:endParaRPr sz="1400" u="none" cap="none" strike="noStrike"/>
                    </a:p>
                  </a:txBody>
                  <a:tcPr marT="45725" marB="45725" marR="91450" marL="91450"/>
                </a:tc>
              </a:tr>
              <a:tr h="29634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Fusion of Panchromatic and Multispectral Images Using Multiscale Convolution Sparse Decomposition</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Kai Zhang,</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Yeudo Tau,</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Jiande Sun</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hlink"/>
                          </a:solidFill>
                          <a:uFill>
                            <a:noFill/>
                          </a:uFill>
                          <a:latin typeface="Times New Roman"/>
                          <a:ea typeface="Times New Roman"/>
                          <a:cs typeface="Times New Roman"/>
                          <a:sym typeface="Times New Roman"/>
                          <a:hlinkClick r:id="rId3"/>
                        </a:rPr>
                        <a:t>IEEE Journal of Selected Topics in Applied Earth Observations and Remote Sensing</a:t>
                      </a:r>
                      <a:r>
                        <a:rPr lang="en" sz="1200" u="none" cap="none" strike="noStrike">
                          <a:solidFill>
                            <a:schemeClr val="dk1"/>
                          </a:solidFill>
                          <a:latin typeface="Times New Roman"/>
                          <a:ea typeface="Times New Roman"/>
                          <a:cs typeface="Times New Roman"/>
                          <a:sym typeface="Times New Roman"/>
                        </a:rPr>
                        <a:t> ( Volume: 14)</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Times New Roman"/>
                          <a:ea typeface="Times New Roman"/>
                          <a:cs typeface="Times New Roman"/>
                          <a:sym typeface="Times New Roman"/>
                        </a:rPr>
                        <a:t>At each scale, the sparse codes are combined using an injection model that merges high frequency details from panchromatic image with low frequency information from multispectral image..</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The proposed technique was tested on multiple satellite image datasets with different sensors.</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accuracy was high.</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Both spatial and spectral quality of fused images were evaluated using metrics.</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The method has higher computational complexity due to multiscale convolutional sparse coding.</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Spatial distortion may occur in some fused images.</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rgbClr val="0070C0"/>
                </a:solidFill>
                <a:latin typeface="Times New Roman"/>
                <a:ea typeface="Times New Roman"/>
                <a:cs typeface="Times New Roman"/>
                <a:sym typeface="Times New Roman"/>
              </a:rPr>
              <a:t>Literature Survey</a:t>
            </a:r>
            <a:endParaRPr>
              <a:solidFill>
                <a:srgbClr val="0070C0"/>
              </a:solidFill>
              <a:latin typeface="Times New Roman"/>
              <a:ea typeface="Times New Roman"/>
              <a:cs typeface="Times New Roman"/>
              <a:sym typeface="Times New Roman"/>
            </a:endParaRPr>
          </a:p>
        </p:txBody>
      </p:sp>
      <p:graphicFrame>
        <p:nvGraphicFramePr>
          <p:cNvPr id="79" name="Google Shape;79;p16"/>
          <p:cNvGraphicFramePr/>
          <p:nvPr/>
        </p:nvGraphicFramePr>
        <p:xfrm>
          <a:off x="94680" y="1161370"/>
          <a:ext cx="3000000" cy="3000000"/>
        </p:xfrm>
        <a:graphic>
          <a:graphicData uri="http://schemas.openxmlformats.org/drawingml/2006/table">
            <a:tbl>
              <a:tblPr bandRow="1" firstRow="1">
                <a:noFill/>
                <a:tableStyleId>{B40CF79B-E639-453D-A39E-DA114B8D3D88}</a:tableStyleId>
              </a:tblPr>
              <a:tblGrid>
                <a:gridCol w="663025"/>
                <a:gridCol w="1155750"/>
                <a:gridCol w="913925"/>
                <a:gridCol w="922850"/>
                <a:gridCol w="1308125"/>
                <a:gridCol w="1424600"/>
                <a:gridCol w="1254400"/>
                <a:gridCol w="1406675"/>
              </a:tblGrid>
              <a:tr h="7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 of Technical paper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 of 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 of publication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 of Journal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Methodology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Results/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conclusions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Drawbacks/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limitations</a:t>
                      </a:r>
                      <a:endParaRPr sz="1400" u="none" cap="none" strike="noStrike"/>
                    </a:p>
                  </a:txBody>
                  <a:tcPr marT="45725" marB="45725" marR="91450" marL="91450"/>
                </a:tc>
              </a:tr>
              <a:tr h="2410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Kriging-Weighted Laplacian Kernels for Grayscale Image Sharpening</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Lijie Zhou</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Weihui Yu</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2022</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hlink"/>
                          </a:solidFill>
                          <a:uFill>
                            <a:noFill/>
                          </a:uFill>
                          <a:latin typeface="Times New Roman"/>
                          <a:ea typeface="Times New Roman"/>
                          <a:cs typeface="Times New Roman"/>
                          <a:sym typeface="Times New Roman"/>
                          <a:hlinkClick r:id="rId3"/>
                        </a:rPr>
                        <a:t>IEEE Access</a:t>
                      </a:r>
                      <a:r>
                        <a:rPr lang="en" sz="1200" u="none" cap="none" strike="noStrike">
                          <a:solidFill>
                            <a:schemeClr val="dk1"/>
                          </a:solidFill>
                          <a:latin typeface="Times New Roman"/>
                          <a:ea typeface="Times New Roman"/>
                          <a:cs typeface="Times New Roman"/>
                          <a:sym typeface="Times New Roman"/>
                        </a:rPr>
                        <a:t>( Volume: 10)</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For each pixel in the input grayscale image, compute the responses of multiple Laplacian filters of different sizes in the neighborhood around that pixel.</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Sharpness metrics, such as edge strength, gradient magnitude, or other sharpness measures, are calculated on standard test images before and after sharpening.</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Times New Roman"/>
                          <a:ea typeface="Times New Roman"/>
                          <a:cs typeface="Times New Roman"/>
                          <a:sym typeface="Times New Roman"/>
                        </a:rPr>
                        <a:t>kriging interpolation and adaptive weighting of multiple Laplacian filter responses can be computationally intensive, especially for larger image sizes or neighborhoods.</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300" u="none" cap="none" strike="noStrike"/>
                    </a:p>
                  </a:txBody>
                  <a:tcPr marT="45725" marB="45725" marR="91450" marL="91450"/>
                </a:tc>
              </a:tr>
              <a:tr h="5078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629175" y="518200"/>
            <a:ext cx="7030500" cy="56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solidFill>
                  <a:srgbClr val="0070C0"/>
                </a:solidFill>
                <a:latin typeface="Times New Roman"/>
                <a:ea typeface="Times New Roman"/>
                <a:cs typeface="Times New Roman"/>
                <a:sym typeface="Times New Roman"/>
              </a:rPr>
              <a:t>Proposed Solution</a:t>
            </a:r>
            <a:endParaRPr sz="3000">
              <a:solidFill>
                <a:srgbClr val="0070C0"/>
              </a:solidFill>
              <a:latin typeface="Times New Roman"/>
              <a:ea typeface="Times New Roman"/>
              <a:cs typeface="Times New Roman"/>
              <a:sym typeface="Times New Roman"/>
            </a:endParaRPr>
          </a:p>
        </p:txBody>
      </p:sp>
      <p:sp>
        <p:nvSpPr>
          <p:cNvPr id="85" name="Google Shape;85;p17"/>
          <p:cNvSpPr txBox="1"/>
          <p:nvPr>
            <p:ph idx="1" type="body"/>
          </p:nvPr>
        </p:nvSpPr>
        <p:spPr>
          <a:xfrm>
            <a:off x="629175" y="1190400"/>
            <a:ext cx="8036700" cy="3296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Create a custom image processing algorithm utilizing convolution without standard functions. </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Implementing Sobel, Gaussian, and sharpening kernels enables edge detection, blurring for noise reduction, and sharpening for clarity.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The algorithm iterates through pixels, extracting regions, and applying specific convolution operations to achieve distinct visual enhancements.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Displaying the original and processed images demonstrates the versatility of the algorithm across edge detection, blurring, and sharpening tasks.</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1800"/>
              <a:buNone/>
            </a:pPr>
            <a:r>
              <a:t/>
            </a:r>
            <a:endParaRPr sz="1400">
              <a:solidFill>
                <a:srgbClr val="000000"/>
              </a:solidFill>
            </a:endParaRPr>
          </a:p>
          <a:p>
            <a:pPr indent="0" lvl="0" marL="0" rtl="0" algn="just">
              <a:lnSpc>
                <a:spcPct val="100000"/>
              </a:lnSpc>
              <a:spcBef>
                <a:spcPts val="0"/>
              </a:spcBef>
              <a:spcAft>
                <a:spcPts val="0"/>
              </a:spcAft>
              <a:buSzPts val="1800"/>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3000">
                <a:solidFill>
                  <a:srgbClr val="0070C0"/>
                </a:solidFill>
                <a:latin typeface="Times New Roman"/>
                <a:ea typeface="Times New Roman"/>
                <a:cs typeface="Times New Roman"/>
                <a:sym typeface="Times New Roman"/>
              </a:rPr>
              <a:t>Basic Convolution</a:t>
            </a:r>
            <a:endParaRPr sz="3000">
              <a:solidFill>
                <a:srgbClr val="0070C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a:solidFill>
                <a:srgbClr val="0070C0"/>
              </a:solidFill>
            </a:endParaRPr>
          </a:p>
        </p:txBody>
      </p:sp>
      <p:sp>
        <p:nvSpPr>
          <p:cNvPr id="91" name="Google Shape;9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In practical way, an Image Convolution is simply an element-wise multiplication of two matrices followed by a sum. </a:t>
            </a:r>
            <a:endParaRPr sz="2000">
              <a:solidFill>
                <a:schemeClr val="dk1"/>
              </a:solidFill>
              <a:latin typeface="Times New Roman"/>
              <a:ea typeface="Times New Roman"/>
              <a:cs typeface="Times New Roman"/>
              <a:sym typeface="Times New Roman"/>
            </a:endParaRPr>
          </a:p>
          <a:p>
            <a:pPr indent="-355600" lvl="0" marL="508000" rtl="0" algn="just">
              <a:lnSpc>
                <a:spcPct val="115000"/>
              </a:lnSpc>
              <a:spcBef>
                <a:spcPts val="180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Take two matrices (which both have the same dimensions).</a:t>
            </a:r>
            <a:endParaRPr sz="2000">
              <a:solidFill>
                <a:schemeClr val="dk1"/>
              </a:solidFill>
              <a:latin typeface="Times New Roman"/>
              <a:ea typeface="Times New Roman"/>
              <a:cs typeface="Times New Roman"/>
              <a:sym typeface="Times New Roman"/>
            </a:endParaRPr>
          </a:p>
          <a:p>
            <a:pPr indent="-355600" lvl="0" marL="508000" rtl="0" algn="just">
              <a:lnSpc>
                <a:spcPct val="115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Multiply them, element-by-element (i.e., </a:t>
            </a:r>
            <a:r>
              <a:rPr i="1" lang="en" sz="2000">
                <a:solidFill>
                  <a:schemeClr val="dk1"/>
                </a:solidFill>
                <a:latin typeface="Times New Roman"/>
                <a:ea typeface="Times New Roman"/>
                <a:cs typeface="Times New Roman"/>
                <a:sym typeface="Times New Roman"/>
              </a:rPr>
              <a:t>not</a:t>
            </a:r>
            <a:r>
              <a:rPr lang="en" sz="2000">
                <a:solidFill>
                  <a:schemeClr val="dk1"/>
                </a:solidFill>
                <a:latin typeface="Times New Roman"/>
                <a:ea typeface="Times New Roman"/>
                <a:cs typeface="Times New Roman"/>
                <a:sym typeface="Times New Roman"/>
              </a:rPr>
              <a:t> the dot-product, just a simple multiplication).</a:t>
            </a:r>
            <a:endParaRPr sz="2000">
              <a:solidFill>
                <a:schemeClr val="dk1"/>
              </a:solidFill>
              <a:latin typeface="Times New Roman"/>
              <a:ea typeface="Times New Roman"/>
              <a:cs typeface="Times New Roman"/>
              <a:sym typeface="Times New Roman"/>
            </a:endParaRPr>
          </a:p>
          <a:p>
            <a:pPr indent="-355600" lvl="0" marL="508000" rtl="0" algn="just">
              <a:lnSpc>
                <a:spcPct val="115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Sum the elements together.</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38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solidFill>
                  <a:srgbClr val="0070C0"/>
                </a:solidFill>
                <a:latin typeface="Times New Roman"/>
                <a:ea typeface="Times New Roman"/>
                <a:cs typeface="Times New Roman"/>
                <a:sym typeface="Times New Roman"/>
              </a:rPr>
              <a:t>The process of image convolution</a:t>
            </a:r>
            <a:endParaRPr sz="3000">
              <a:solidFill>
                <a:srgbClr val="0070C0"/>
              </a:solidFill>
              <a:latin typeface="Times New Roman"/>
              <a:ea typeface="Times New Roman"/>
              <a:cs typeface="Times New Roman"/>
              <a:sym typeface="Times New Roman"/>
            </a:endParaRPr>
          </a:p>
        </p:txBody>
      </p:sp>
      <p:sp>
        <p:nvSpPr>
          <p:cNvPr id="97" name="Google Shape;97;p19"/>
          <p:cNvSpPr txBox="1"/>
          <p:nvPr>
            <p:ph idx="1" type="body"/>
          </p:nvPr>
        </p:nvSpPr>
        <p:spPr>
          <a:xfrm>
            <a:off x="246450" y="1233125"/>
            <a:ext cx="4714500" cy="39105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A convolution is done by multiplying a pixel’s and its neighboring pixels color value by a matrix.</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Char char="❖"/>
            </a:pPr>
            <a:r>
              <a:rPr b="1" lang="en">
                <a:latin typeface="Times New Roman"/>
                <a:ea typeface="Times New Roman"/>
                <a:cs typeface="Times New Roman"/>
                <a:sym typeface="Times New Roman"/>
              </a:rPr>
              <a:t>Kernel</a:t>
            </a:r>
            <a:r>
              <a:rPr lang="en">
                <a:latin typeface="Times New Roman"/>
                <a:ea typeface="Times New Roman"/>
                <a:cs typeface="Times New Roman"/>
                <a:sym typeface="Times New Roman"/>
              </a:rPr>
              <a:t>: A kernel is a (usually) small matrix of numbers that is used in image convolutions. </a:t>
            </a:r>
            <a:endParaRPr>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Differently sized kernels containing different patterns of numbers produce different results under convolution. </a:t>
            </a:r>
            <a:endParaRPr>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The size of a kernel arbitrary but 3x3 is often used</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graphicFrame>
        <p:nvGraphicFramePr>
          <p:cNvPr id="98" name="Google Shape;98;p19"/>
          <p:cNvGraphicFramePr/>
          <p:nvPr/>
        </p:nvGraphicFramePr>
        <p:xfrm>
          <a:off x="6081875" y="2086175"/>
          <a:ext cx="3000000" cy="3000000"/>
        </p:xfrm>
        <a:graphic>
          <a:graphicData uri="http://schemas.openxmlformats.org/drawingml/2006/table">
            <a:tbl>
              <a:tblPr>
                <a:noFill/>
                <a:tableStyleId>{D296B795-DF6F-4D26-93C6-28C533C27ECC}</a:tableStyleId>
              </a:tblPr>
              <a:tblGrid>
                <a:gridCol w="775700"/>
                <a:gridCol w="775700"/>
                <a:gridCol w="775700"/>
              </a:tblGrid>
              <a:tr h="4538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r>
              <a:tr h="4538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4538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solidFill>
                  <a:srgbClr val="0070C0"/>
                </a:solidFill>
                <a:latin typeface="Times New Roman"/>
                <a:ea typeface="Times New Roman"/>
                <a:cs typeface="Times New Roman"/>
                <a:sym typeface="Times New Roman"/>
              </a:rPr>
              <a:t>Why convolve an image?</a:t>
            </a:r>
            <a:endParaRPr sz="3000">
              <a:solidFill>
                <a:srgbClr val="0070C0"/>
              </a:solidFill>
              <a:latin typeface="Times New Roman"/>
              <a:ea typeface="Times New Roman"/>
              <a:cs typeface="Times New Roman"/>
              <a:sym typeface="Times New Roman"/>
            </a:endParaRPr>
          </a:p>
        </p:txBody>
      </p:sp>
      <p:sp>
        <p:nvSpPr>
          <p:cNvPr id="104" name="Google Shape;10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Smooth</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Sharpen</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Intensify</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Enhance</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