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0" r:id="rId5"/>
    <p:sldId id="259" r:id="rId6"/>
    <p:sldId id="261" r:id="rId7"/>
    <p:sldId id="271" r:id="rId8"/>
    <p:sldId id="272" r:id="rId9"/>
    <p:sldId id="263" r:id="rId10"/>
    <p:sldId id="273" r:id="rId11"/>
    <p:sldId id="264" r:id="rId12"/>
    <p:sldId id="265" r:id="rId13"/>
    <p:sldId id="266" r:id="rId14"/>
    <p:sldId id="267" r:id="rId15"/>
    <p:sldId id="268" r:id="rId16"/>
    <p:sldId id="26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704020202020204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7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704020202020204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7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10/14/21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10/14/21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10/14/21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t>10/14/21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t>10/14/21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bm.com/developerworks/cn/linux/sdk/lex/index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Lex</a:t>
            </a:r>
            <a:r>
              <a:rPr lang="zh-CN" altLang="en-US" dirty="0"/>
              <a:t>实验</a:t>
            </a:r>
            <a:r>
              <a:rPr lang="zh-CN" altLang="en-US"/>
              <a:t>课教程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84" t="1293"/>
          <a:stretch>
            <a:fillRect/>
          </a:stretch>
        </p:blipFill>
        <p:spPr>
          <a:xfrm>
            <a:off x="3503376" y="699964"/>
            <a:ext cx="5607170" cy="369502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Lex </a:t>
            </a:r>
            <a:r>
              <a:rPr lang="zh-CN" altLang="en-US" dirty="0"/>
              <a:t>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09709" y="1709854"/>
            <a:ext cx="8915400" cy="3777622"/>
          </a:xfrm>
        </p:spPr>
        <p:txBody>
          <a:bodyPr/>
          <a:lstStyle/>
          <a:p>
            <a:r>
              <a:rPr lang="en-US" altLang="zh-CN" dirty="0"/>
              <a:t>Lex</a:t>
            </a:r>
            <a:r>
              <a:rPr lang="zh-CN" altLang="en-US" dirty="0"/>
              <a:t> 提供了一组变量，以便开发人员可以使用。比如下列代码将识别到的整数转换为 </a:t>
            </a:r>
            <a:r>
              <a:rPr lang="en-US" altLang="zh-CN" dirty="0"/>
              <a:t>int </a:t>
            </a:r>
            <a:r>
              <a:rPr lang="zh-CN" altLang="en-US" dirty="0"/>
              <a:t>类型。</a:t>
            </a:r>
            <a:endParaRPr lang="en-US" altLang="zh-CN" dirty="0"/>
          </a:p>
          <a:p>
            <a:r>
              <a:rPr lang="en-US" altLang="zh-CN" dirty="0">
                <a:solidFill>
                  <a:srgbClr val="0070C0"/>
                </a:solidFill>
              </a:rPr>
              <a:t>[0-9]+ { return </a:t>
            </a:r>
            <a:r>
              <a:rPr lang="en-US" altLang="zh-CN" dirty="0" err="1">
                <a:solidFill>
                  <a:srgbClr val="0070C0"/>
                </a:solidFill>
              </a:rPr>
              <a:t>atoi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en-US" altLang="zh-CN" dirty="0" err="1">
                <a:solidFill>
                  <a:srgbClr val="0070C0"/>
                </a:solidFill>
              </a:rPr>
              <a:t>yytext</a:t>
            </a:r>
            <a:r>
              <a:rPr lang="en-US" altLang="zh-CN" dirty="0">
                <a:solidFill>
                  <a:srgbClr val="0070C0"/>
                </a:solidFill>
              </a:rPr>
              <a:t>); }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729" y="2898361"/>
            <a:ext cx="9244380" cy="356452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 code section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77339" y="1665249"/>
            <a:ext cx="8915400" cy="3777622"/>
          </a:xfrm>
        </p:spPr>
        <p:txBody>
          <a:bodyPr/>
          <a:lstStyle/>
          <a:p>
            <a:r>
              <a:rPr lang="zh-CN" altLang="en-US" dirty="0"/>
              <a:t>这部分主要是定义一些 </a:t>
            </a:r>
            <a:r>
              <a:rPr lang="en-US" altLang="zh-CN" dirty="0"/>
              <a:t>C </a:t>
            </a:r>
            <a:r>
              <a:rPr lang="zh-CN" altLang="en-US" dirty="0"/>
              <a:t>语言的函数，如 </a:t>
            </a:r>
            <a:r>
              <a:rPr lang="en-US" altLang="zh-CN" dirty="0"/>
              <a:t>main </a:t>
            </a:r>
            <a:r>
              <a:rPr lang="zh-CN" altLang="en-US" dirty="0"/>
              <a:t>函数，</a:t>
            </a:r>
            <a:r>
              <a:rPr lang="en-US" altLang="zh-CN" dirty="0" err="1"/>
              <a:t>yyerror</a:t>
            </a:r>
            <a:r>
              <a:rPr lang="en-US" altLang="zh-CN" dirty="0"/>
              <a:t> </a:t>
            </a:r>
            <a:r>
              <a:rPr lang="zh-CN" altLang="en-US" dirty="0"/>
              <a:t>函数等的定义</a:t>
            </a:r>
            <a:endParaRPr lang="en-US" altLang="zh-CN" dirty="0"/>
          </a:p>
          <a:p>
            <a:r>
              <a:rPr lang="zh-CN" altLang="en-US" dirty="0"/>
              <a:t>在下方的程序中，我们使用 </a:t>
            </a:r>
            <a:r>
              <a:rPr lang="en-US" altLang="zh-CN" dirty="0" err="1">
                <a:solidFill>
                  <a:srgbClr val="0070C0"/>
                </a:solidFill>
              </a:rPr>
              <a:t>yylex</a:t>
            </a:r>
            <a:r>
              <a:rPr lang="en-US" altLang="zh-CN" dirty="0">
                <a:solidFill>
                  <a:srgbClr val="0070C0"/>
                </a:solidFill>
              </a:rPr>
              <a:t>() </a:t>
            </a:r>
            <a:r>
              <a:rPr lang="zh-CN" altLang="en-US" dirty="0"/>
              <a:t>这一函数开始分析， 它由 </a:t>
            </a:r>
            <a:r>
              <a:rPr lang="en-US" altLang="zh-CN" dirty="0"/>
              <a:t>Lex </a:t>
            </a:r>
            <a:r>
              <a:rPr lang="zh-CN" altLang="en-US" dirty="0"/>
              <a:t>自动生成，每次调用时候，根据 </a:t>
            </a:r>
            <a:r>
              <a:rPr lang="en-US" altLang="zh-CN" dirty="0">
                <a:solidFill>
                  <a:srgbClr val="0070C0"/>
                </a:solidFill>
              </a:rPr>
              <a:t>Rules section </a:t>
            </a:r>
            <a:r>
              <a:rPr lang="zh-CN" altLang="en-US" dirty="0"/>
              <a:t>中定义的规则，返回一个值。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884" y="3046251"/>
            <a:ext cx="5492750" cy="318763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编译执行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编写好 </a:t>
            </a:r>
            <a:r>
              <a:rPr lang="en-US" altLang="zh-CN" dirty="0"/>
              <a:t>.l </a:t>
            </a:r>
            <a:r>
              <a:rPr lang="zh-CN" altLang="en-US" dirty="0"/>
              <a:t>文件后，我们可以通过调用 </a:t>
            </a:r>
            <a:r>
              <a:rPr lang="en-US" altLang="zh-CN" dirty="0"/>
              <a:t>Lex </a:t>
            </a:r>
            <a:r>
              <a:rPr lang="zh-CN" altLang="en-US" dirty="0"/>
              <a:t>来生成对应的 </a:t>
            </a:r>
            <a:r>
              <a:rPr lang="en-US" altLang="zh-CN" dirty="0" err="1">
                <a:solidFill>
                  <a:srgbClr val="0070C0"/>
                </a:solidFill>
              </a:rPr>
              <a:t>lex.yy.c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zh-CN" altLang="en-US" dirty="0"/>
              <a:t>文件</a:t>
            </a:r>
            <a:endParaRPr lang="en-US" altLang="zh-CN" dirty="0"/>
          </a:p>
          <a:p>
            <a:r>
              <a:rPr lang="zh-CN" altLang="en-US" dirty="0"/>
              <a:t>然后调用</a:t>
            </a:r>
            <a:r>
              <a:rPr lang="en-US" altLang="zh-CN" dirty="0"/>
              <a:t> </a:t>
            </a:r>
            <a:r>
              <a:rPr lang="en-US" altLang="zh-CN" dirty="0" err="1"/>
              <a:t>gcc</a:t>
            </a:r>
            <a:r>
              <a:rPr lang="en-US" altLang="zh-CN" dirty="0"/>
              <a:t> </a:t>
            </a:r>
            <a:r>
              <a:rPr lang="zh-CN" altLang="en-US" dirty="0"/>
              <a:t>编译生成最后的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.exe </a:t>
            </a:r>
            <a:r>
              <a:rPr lang="zh-CN" altLang="en-US" dirty="0"/>
              <a:t>文件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t="38965" r="4105" b="4634"/>
          <a:stretch>
            <a:fillRect/>
          </a:stretch>
        </p:blipFill>
        <p:spPr>
          <a:xfrm>
            <a:off x="1659851" y="3141406"/>
            <a:ext cx="8872297" cy="340687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测试运行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调用编译好的 </a:t>
            </a:r>
            <a:r>
              <a:rPr lang="en-US" altLang="zh-CN" dirty="0">
                <a:solidFill>
                  <a:srgbClr val="0070C0"/>
                </a:solidFill>
              </a:rPr>
              <a:t>.exe </a:t>
            </a:r>
            <a:r>
              <a:rPr lang="zh-CN" altLang="en-US" dirty="0"/>
              <a:t>文件，并依据规则进行输入，即可显示运行结果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1" b="44488"/>
          <a:stretch>
            <a:fillRect/>
          </a:stretch>
        </p:blipFill>
        <p:spPr>
          <a:xfrm>
            <a:off x="1593877" y="2970618"/>
            <a:ext cx="9004245" cy="326327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自动化编译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当我们需要经常编译某些文件的时候，</a:t>
            </a:r>
            <a:endParaRPr lang="en-US" altLang="zh-CN" dirty="0"/>
          </a:p>
          <a:p>
            <a:r>
              <a:rPr lang="zh-CN" altLang="en-US" dirty="0"/>
              <a:t>手动输入命令是一个非常繁琐的过程。</a:t>
            </a:r>
            <a:endParaRPr lang="en-US" altLang="zh-CN" dirty="0"/>
          </a:p>
          <a:p>
            <a:r>
              <a:rPr lang="zh-CN" altLang="en-US" dirty="0"/>
              <a:t>使用 </a:t>
            </a:r>
            <a:r>
              <a:rPr lang="en-US" altLang="zh-CN" dirty="0"/>
              <a:t>make</a:t>
            </a:r>
            <a:r>
              <a:rPr lang="zh-CN" altLang="en-US" dirty="0"/>
              <a:t> 命令，可以大大简化该过程。</a:t>
            </a:r>
            <a:endParaRPr lang="en-US" altLang="zh-CN" dirty="0"/>
          </a:p>
          <a:p>
            <a:r>
              <a:rPr lang="zh-CN" altLang="en-US" dirty="0"/>
              <a:t>要使用</a:t>
            </a:r>
            <a:r>
              <a:rPr lang="en-US" altLang="zh-CN" dirty="0"/>
              <a:t> make </a:t>
            </a:r>
            <a:r>
              <a:rPr lang="zh-CN" altLang="en-US" dirty="0"/>
              <a:t>命令，首先要编写一个</a:t>
            </a:r>
            <a:endParaRPr lang="en-US" altLang="zh-CN" dirty="0"/>
          </a:p>
          <a:p>
            <a:r>
              <a:rPr lang="en-US" altLang="zh-CN" dirty="0" err="1"/>
              <a:t>Makefile</a:t>
            </a:r>
            <a:r>
              <a:rPr lang="en-US" altLang="zh-CN" dirty="0"/>
              <a:t> </a:t>
            </a:r>
            <a:r>
              <a:rPr lang="zh-CN" altLang="en-US" dirty="0"/>
              <a:t>文件，声明依赖关系，</a:t>
            </a:r>
            <a:endParaRPr lang="en-US" altLang="zh-CN" dirty="0"/>
          </a:p>
          <a:p>
            <a:r>
              <a:rPr lang="zh-CN" altLang="en-US" dirty="0"/>
              <a:t>然后执行 </a:t>
            </a:r>
            <a:r>
              <a:rPr lang="en-US" altLang="zh-CN" dirty="0"/>
              <a:t>make </a:t>
            </a:r>
            <a:r>
              <a:rPr lang="zh-CN" altLang="en-US" dirty="0"/>
              <a:t>命令。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7716" y="720256"/>
            <a:ext cx="5024284" cy="519096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14" y="4630332"/>
            <a:ext cx="6713098" cy="128089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参考文献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Yacc</a:t>
            </a:r>
            <a:r>
              <a:rPr lang="en-US" altLang="zh-CN" dirty="0"/>
              <a:t> </a:t>
            </a:r>
            <a:r>
              <a:rPr lang="zh-CN" altLang="en-US" dirty="0"/>
              <a:t>与 </a:t>
            </a:r>
            <a:r>
              <a:rPr lang="en-US" altLang="zh-CN" dirty="0"/>
              <a:t>Lex </a:t>
            </a:r>
            <a:r>
              <a:rPr lang="zh-CN" altLang="en-US" dirty="0"/>
              <a:t>快速入门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https://www.ibm.com/developerworks/cn/linux/sdk/lex/index.html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准备工作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安装 </a:t>
            </a:r>
            <a:r>
              <a:rPr lang="en-US" altLang="zh-CN" sz="2800" dirty="0" err="1"/>
              <a:t>gcc</a:t>
            </a:r>
            <a:r>
              <a:rPr lang="en-US" altLang="zh-CN" sz="2800" dirty="0"/>
              <a:t> </a:t>
            </a:r>
            <a:r>
              <a:rPr lang="zh-CN" altLang="en-US" sz="2800" dirty="0"/>
              <a:t>编译器</a:t>
            </a:r>
            <a:endParaRPr lang="en-US" altLang="zh-CN" sz="2800" dirty="0"/>
          </a:p>
          <a:p>
            <a:r>
              <a:rPr lang="zh-CN" altLang="en-US" sz="2800" dirty="0"/>
              <a:t>安装</a:t>
            </a:r>
            <a:r>
              <a:rPr lang="en-US" altLang="zh-CN" sz="2800" dirty="0"/>
              <a:t> make</a:t>
            </a:r>
          </a:p>
          <a:p>
            <a:r>
              <a:rPr lang="zh-CN" altLang="en-US" sz="2800" dirty="0"/>
              <a:t>安装</a:t>
            </a:r>
            <a:r>
              <a:rPr lang="en-US" altLang="zh-CN" sz="2800" dirty="0"/>
              <a:t> </a:t>
            </a:r>
            <a:r>
              <a:rPr lang="en-US" altLang="zh-CN" sz="2800" dirty="0" err="1"/>
              <a:t>lex</a:t>
            </a:r>
            <a:r>
              <a:rPr lang="en-US" altLang="zh-CN" sz="2800" dirty="0"/>
              <a:t> </a:t>
            </a:r>
            <a:r>
              <a:rPr lang="zh-CN" altLang="en-US" sz="2800" dirty="0"/>
              <a:t>词法分析工具</a:t>
            </a:r>
            <a:endParaRPr lang="en-US" altLang="zh-CN" sz="2800" dirty="0"/>
          </a:p>
          <a:p>
            <a:r>
              <a:rPr lang="zh-CN" altLang="en-US" sz="2800" dirty="0"/>
              <a:t>安装</a:t>
            </a:r>
            <a:r>
              <a:rPr lang="en-US" altLang="zh-CN" sz="2800" dirty="0"/>
              <a:t> </a:t>
            </a:r>
            <a:r>
              <a:rPr lang="en-US" altLang="zh-CN" sz="2800" dirty="0" err="1"/>
              <a:t>yacc</a:t>
            </a:r>
            <a:r>
              <a:rPr lang="en-US" altLang="zh-CN" sz="2800" dirty="0"/>
              <a:t> </a:t>
            </a:r>
            <a:r>
              <a:rPr lang="zh-CN" altLang="en-US" sz="2800" dirty="0"/>
              <a:t>语法分析工具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Lex </a:t>
            </a:r>
            <a:r>
              <a:rPr lang="zh-CN" altLang="en-US" dirty="0"/>
              <a:t>介绍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词法分析阶段是编译过程的第一个阶段，是编译的基础。这个阶段的任务是从左到右一个字符一个字符地读入源程序，从源程序中识别出具有独立意义的单词符号。即对构成源程序的字符流进行扫描然后根据构词规则识别单词</a:t>
            </a:r>
            <a:r>
              <a:rPr lang="en-US" altLang="zh-CN" dirty="0"/>
              <a:t>(</a:t>
            </a:r>
            <a:r>
              <a:rPr lang="zh-CN" altLang="en-US" dirty="0"/>
              <a:t>也称单词符号或符号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词法分析的核心任务是扫描、识别单词且对识别出的单词给出定性、定长的处理；</a:t>
            </a:r>
            <a:endParaRPr lang="en-US" altLang="zh-CN" dirty="0"/>
          </a:p>
          <a:p>
            <a:r>
              <a:rPr lang="en-US" altLang="zh-CN" dirty="0"/>
              <a:t>Lex </a:t>
            </a:r>
            <a:r>
              <a:rPr lang="zh-CN" altLang="en-US" dirty="0"/>
              <a:t>是一种词法分析程序的工具。通过配置文件*</a:t>
            </a:r>
            <a:r>
              <a:rPr lang="en-US" altLang="zh-CN" dirty="0"/>
              <a:t>.</a:t>
            </a:r>
            <a:r>
              <a:rPr lang="en-GB" altLang="zh-CN" dirty="0"/>
              <a:t>l</a:t>
            </a:r>
            <a:r>
              <a:rPr lang="zh-CN" altLang="en-GB" dirty="0"/>
              <a:t>，</a:t>
            </a:r>
            <a:r>
              <a:rPr lang="zh-CN" altLang="en-US" dirty="0"/>
              <a:t>依据正则表达式逐字符去顺序解析文件， 并动态更新内存的数据解析状态。</a:t>
            </a:r>
            <a:endParaRPr lang="en-US" altLang="zh-CN" dirty="0"/>
          </a:p>
          <a:p>
            <a:r>
              <a:rPr lang="en-GB" altLang="zh-CN" dirty="0"/>
              <a:t>Lex </a:t>
            </a:r>
            <a:r>
              <a:rPr lang="zh-CN" altLang="en-US" dirty="0"/>
              <a:t>善长于模式匹配。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2688" y="3116643"/>
            <a:ext cx="10729650" cy="3718396"/>
          </a:xfr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412688" y="218216"/>
            <a:ext cx="8911687" cy="1280890"/>
          </a:xfrm>
        </p:spPr>
        <p:txBody>
          <a:bodyPr/>
          <a:lstStyle/>
          <a:p>
            <a:r>
              <a:rPr lang="en-US" altLang="zh-CN" dirty="0"/>
              <a:t>Lex </a:t>
            </a:r>
            <a:r>
              <a:rPr lang="zh-CN" altLang="en-US" dirty="0"/>
              <a:t>介绍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0963" y="858661"/>
            <a:ext cx="8388349" cy="225798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12688" y="2518468"/>
            <a:ext cx="7575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/>
              <a:t>首先，根据词法规则编写可以分析该语言单词的</a:t>
            </a:r>
            <a:r>
              <a:rPr kumimoji="1" lang="en-US" altLang="zh-CN" sz="2400" dirty="0"/>
              <a:t>.l </a:t>
            </a:r>
            <a:r>
              <a:rPr kumimoji="1" lang="zh-CN" altLang="en-US" sz="2400" dirty="0"/>
              <a:t>文件。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Lex </a:t>
            </a:r>
            <a:r>
              <a:rPr lang="zh-CN" altLang="en-US" dirty="0"/>
              <a:t>文件结构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 </a:t>
            </a:r>
            <a:r>
              <a:rPr lang="en-US" altLang="zh-CN" dirty="0"/>
              <a:t>Lex </a:t>
            </a:r>
            <a:r>
              <a:rPr lang="zh-CN" altLang="en-US" dirty="0"/>
              <a:t>文件，由三部分构成</a:t>
            </a:r>
            <a:endParaRPr lang="en-US" altLang="zh-CN" dirty="0"/>
          </a:p>
          <a:p>
            <a:r>
              <a:rPr lang="zh-CN" altLang="en-US" dirty="0"/>
              <a:t>并使用 </a:t>
            </a:r>
            <a:r>
              <a:rPr lang="en-US" altLang="zh-CN" dirty="0"/>
              <a:t>%% </a:t>
            </a:r>
            <a:r>
              <a:rPr lang="zh-CN" altLang="en-US" dirty="0"/>
              <a:t>分割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Definition section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%%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Rules section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%%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C code section</a:t>
            </a:r>
            <a:endParaRPr lang="zh-CN" altLang="en-US" dirty="0">
              <a:solidFill>
                <a:srgbClr val="0070C0"/>
              </a:solidFill>
            </a:endParaRPr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847" y="0"/>
            <a:ext cx="5214765" cy="678883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Definition section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89708" y="1540189"/>
            <a:ext cx="8915400" cy="3777622"/>
          </a:xfrm>
        </p:spPr>
        <p:txBody>
          <a:bodyPr/>
          <a:lstStyle/>
          <a:p>
            <a:r>
              <a:rPr lang="zh-CN" altLang="en-US" dirty="0"/>
              <a:t>这块可以放 </a:t>
            </a:r>
            <a:r>
              <a:rPr lang="en-US" altLang="zh-CN" dirty="0"/>
              <a:t>C </a:t>
            </a:r>
            <a:r>
              <a:rPr lang="zh-CN" altLang="en-US" dirty="0"/>
              <a:t>语言的各种各种 </a:t>
            </a:r>
            <a:r>
              <a:rPr lang="en-US" altLang="zh-CN" dirty="0"/>
              <a:t>include</a:t>
            </a:r>
            <a:r>
              <a:rPr lang="zh-CN" altLang="en-US" dirty="0"/>
              <a:t>，</a:t>
            </a:r>
            <a:r>
              <a:rPr lang="en-US" altLang="zh-CN" dirty="0"/>
              <a:t>define </a:t>
            </a:r>
            <a:r>
              <a:rPr lang="zh-CN" altLang="en-US" dirty="0"/>
              <a:t>等声明语句，但是要用 </a:t>
            </a:r>
            <a:r>
              <a:rPr lang="en-US" altLang="zh-CN" dirty="0">
                <a:solidFill>
                  <a:srgbClr val="0070C0"/>
                </a:solidFill>
              </a:rPr>
              <a:t>%{ %}</a:t>
            </a:r>
            <a:r>
              <a:rPr lang="en-US" altLang="zh-CN" dirty="0"/>
              <a:t> </a:t>
            </a:r>
            <a:r>
              <a:rPr lang="zh-CN" altLang="en-US" dirty="0"/>
              <a:t>括起来。</a:t>
            </a:r>
          </a:p>
          <a:p>
            <a:r>
              <a:rPr lang="zh-CN" altLang="en-US" dirty="0"/>
              <a:t>在 </a:t>
            </a:r>
            <a:r>
              <a:rPr lang="en-US" altLang="zh-CN" dirty="0"/>
              <a:t>.l </a:t>
            </a:r>
            <a:r>
              <a:rPr lang="zh-CN" altLang="en-US" dirty="0"/>
              <a:t>文件可以放预定义的正则表达式：</a:t>
            </a:r>
            <a:r>
              <a:rPr lang="zh-CN" altLang="en-US" dirty="0">
                <a:solidFill>
                  <a:srgbClr val="0070C0"/>
                </a:solidFill>
              </a:rPr>
              <a:t>标记  正则表达式</a:t>
            </a:r>
            <a:endParaRPr lang="en-US" altLang="zh-CN" dirty="0"/>
          </a:p>
          <a:p>
            <a:r>
              <a:rPr lang="zh-CN" altLang="en-US" dirty="0"/>
              <a:t>然后到 </a:t>
            </a:r>
            <a:r>
              <a:rPr lang="en-US" altLang="zh-CN" dirty="0"/>
              <a:t>Rules Section </a:t>
            </a:r>
            <a:r>
              <a:rPr lang="zh-CN" altLang="en-US" dirty="0"/>
              <a:t>就可以通过 </a:t>
            </a:r>
            <a:r>
              <a:rPr lang="en-US" altLang="zh-CN" dirty="0">
                <a:solidFill>
                  <a:srgbClr val="0070C0"/>
                </a:solidFill>
              </a:rPr>
              <a:t>{</a:t>
            </a:r>
            <a:r>
              <a:rPr lang="zh-CN" altLang="en-US" dirty="0">
                <a:solidFill>
                  <a:srgbClr val="0070C0"/>
                </a:solidFill>
              </a:rPr>
              <a:t>标记名</a:t>
            </a:r>
            <a:r>
              <a:rPr lang="en-US" altLang="zh-CN" dirty="0">
                <a:solidFill>
                  <a:srgbClr val="0070C0"/>
                </a:solidFill>
              </a:rPr>
              <a:t>}</a:t>
            </a:r>
            <a:r>
              <a:rPr lang="en-US" altLang="zh-CN" dirty="0"/>
              <a:t> </a:t>
            </a:r>
            <a:r>
              <a:rPr lang="zh-CN" altLang="en-US" dirty="0"/>
              <a:t>来引用正则表达式</a:t>
            </a:r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 rotWithShape="1">
          <a:blip r:embed="rId2"/>
          <a:srcRect b="72449"/>
          <a:stretch>
            <a:fillRect/>
          </a:stretch>
        </p:blipFill>
        <p:spPr>
          <a:xfrm>
            <a:off x="2323522" y="3329900"/>
            <a:ext cx="7812583" cy="280219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4375" y="931520"/>
            <a:ext cx="9520238" cy="4952098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3510707" y="327104"/>
          <a:ext cx="6391576" cy="4077632"/>
        </p:xfrm>
        <a:graphic>
          <a:graphicData uri="http://schemas.openxmlformats.org/drawingml/2006/table">
            <a:tbl>
              <a:tblPr/>
              <a:tblGrid>
                <a:gridCol w="1675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16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8278">
                <a:tc>
                  <a:txBody>
                    <a:bodyPr/>
                    <a:lstStyle/>
                    <a:p>
                      <a:pPr marL="0" marR="0" indent="30480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803070505020304" pitchFamily="18" charset="0"/>
                        </a:rPr>
                        <a:t> 模式</a:t>
                      </a:r>
                      <a:endParaRPr lang="zh-CN" altLang="en-US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803070505020304" pitchFamily="18" charset="0"/>
                      </a:endParaRPr>
                    </a:p>
                  </a:txBody>
                  <a:tcPr marL="71117" marR="71117" marT="71117" marB="71117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30480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803070505020304" pitchFamily="18" charset="0"/>
                        </a:rPr>
                        <a:t> 解 释</a:t>
                      </a:r>
                      <a:endParaRPr lang="zh-CN" altLang="en-US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803070505020304" pitchFamily="18" charset="0"/>
                      </a:endParaRPr>
                    </a:p>
                  </a:txBody>
                  <a:tcPr marL="71117" marR="71117" marT="71117" marB="71117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278">
                <a:tc>
                  <a:txBody>
                    <a:bodyPr/>
                    <a:lstStyle/>
                    <a:p>
                      <a:pPr marL="0" marR="0" indent="30480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803070505020304" pitchFamily="18" charset="0"/>
                        </a:rPr>
                        <a:t> x</a:t>
                      </a:r>
                      <a:endParaRPr lang="en-GB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803070505020304" pitchFamily="18" charset="0"/>
                      </a:endParaRPr>
                    </a:p>
                  </a:txBody>
                  <a:tcPr marL="71117" marR="71117" marT="71117" marB="71117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30480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803070505020304" pitchFamily="18" charset="0"/>
                        </a:rPr>
                        <a:t> 配置单个字母</a:t>
                      </a:r>
                      <a:r>
                        <a:rPr lang="en-GB" sz="11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803070505020304" pitchFamily="18" charset="0"/>
                        </a:rPr>
                        <a:t>x</a:t>
                      </a:r>
                      <a:endParaRPr lang="en-GB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803070505020304" pitchFamily="18" charset="0"/>
                      </a:endParaRPr>
                    </a:p>
                  </a:txBody>
                  <a:tcPr marL="71117" marR="71117" marT="71117" marB="71117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278">
                <a:tc>
                  <a:txBody>
                    <a:bodyPr/>
                    <a:lstStyle/>
                    <a:p>
                      <a:pPr marL="0" marR="0" indent="30480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803070505020304" pitchFamily="18" charset="0"/>
                        </a:rPr>
                        <a:t> </a:t>
                      </a:r>
                      <a:r>
                        <a:rPr lang="en-US" altLang="zh-CN" sz="11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803070505020304" pitchFamily="18" charset="0"/>
                        </a:rPr>
                        <a:t>.</a:t>
                      </a:r>
                      <a:endParaRPr lang="zh-CN" altLang="en-US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803070505020304" pitchFamily="18" charset="0"/>
                      </a:endParaRPr>
                    </a:p>
                  </a:txBody>
                  <a:tcPr marL="71117" marR="71117" marT="71117" marB="71117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30480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803070505020304" pitchFamily="18" charset="0"/>
                        </a:rPr>
                        <a:t> 匹配除换行符’</a:t>
                      </a:r>
                      <a:r>
                        <a:rPr lang="en-US" altLang="zh-CN" sz="11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803070505020304" pitchFamily="18" charset="0"/>
                        </a:rPr>
                        <a:t>\</a:t>
                      </a:r>
                      <a:r>
                        <a:rPr lang="en-GB" sz="11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803070505020304" pitchFamily="18" charset="0"/>
                        </a:rPr>
                        <a:t>n’</a:t>
                      </a:r>
                      <a:r>
                        <a:rPr lang="zh-CN" altLang="en-US" sz="11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803070505020304" pitchFamily="18" charset="0"/>
                        </a:rPr>
                        <a:t>之外的任意字符</a:t>
                      </a:r>
                      <a:endParaRPr lang="zh-CN" altLang="en-US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803070505020304" pitchFamily="18" charset="0"/>
                      </a:endParaRPr>
                    </a:p>
                  </a:txBody>
                  <a:tcPr marL="71117" marR="71117" marT="71117" marB="71117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278">
                <a:tc>
                  <a:txBody>
                    <a:bodyPr/>
                    <a:lstStyle/>
                    <a:p>
                      <a:pPr marL="0" marR="0" indent="30480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803070505020304" pitchFamily="18" charset="0"/>
                        </a:rPr>
                        <a:t> [</a:t>
                      </a:r>
                      <a:r>
                        <a:rPr lang="en-GB" sz="1100" kern="100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803070505020304" pitchFamily="18" charset="0"/>
                        </a:rPr>
                        <a:t>xyz</a:t>
                      </a:r>
                      <a:r>
                        <a:rPr lang="en-GB" sz="11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803070505020304" pitchFamily="18" charset="0"/>
                        </a:rPr>
                        <a:t>]</a:t>
                      </a:r>
                      <a:endParaRPr lang="en-GB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803070505020304" pitchFamily="18" charset="0"/>
                      </a:endParaRPr>
                    </a:p>
                  </a:txBody>
                  <a:tcPr marL="71117" marR="71117" marT="71117" marB="71117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30480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803070505020304" pitchFamily="18" charset="0"/>
                        </a:rPr>
                        <a:t> 匹配</a:t>
                      </a:r>
                      <a:r>
                        <a:rPr lang="en-GB" sz="1100" kern="100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803070505020304" pitchFamily="18" charset="0"/>
                        </a:rPr>
                        <a:t>x、y</a:t>
                      </a:r>
                      <a:r>
                        <a:rPr lang="zh-CN" altLang="en-US" sz="11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803070505020304" pitchFamily="18" charset="0"/>
                        </a:rPr>
                        <a:t>或</a:t>
                      </a:r>
                      <a:r>
                        <a:rPr lang="en-GB" sz="11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803070505020304" pitchFamily="18" charset="0"/>
                        </a:rPr>
                        <a:t>z </a:t>
                      </a:r>
                      <a:endParaRPr lang="en-GB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803070505020304" pitchFamily="18" charset="0"/>
                      </a:endParaRPr>
                    </a:p>
                  </a:txBody>
                  <a:tcPr marL="71117" marR="71117" marT="71117" marB="71117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278">
                <a:tc>
                  <a:txBody>
                    <a:bodyPr/>
                    <a:lstStyle/>
                    <a:p>
                      <a:pPr marL="0" marR="0" indent="30480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803070505020304" pitchFamily="18" charset="0"/>
                        </a:rPr>
                        <a:t> [</a:t>
                      </a:r>
                      <a:r>
                        <a:rPr lang="en-GB" sz="1100" kern="100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803070505020304" pitchFamily="18" charset="0"/>
                        </a:rPr>
                        <a:t>abj</a:t>
                      </a:r>
                      <a:r>
                        <a:rPr lang="en-GB" sz="11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803070505020304" pitchFamily="18" charset="0"/>
                        </a:rPr>
                        <a:t>-oz]</a:t>
                      </a:r>
                      <a:endParaRPr lang="en-GB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803070505020304" pitchFamily="18" charset="0"/>
                      </a:endParaRPr>
                    </a:p>
                  </a:txBody>
                  <a:tcPr marL="71117" marR="71117" marT="71117" marB="71117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30480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803070505020304" pitchFamily="18" charset="0"/>
                        </a:rPr>
                        <a:t> 匹配</a:t>
                      </a:r>
                      <a:r>
                        <a:rPr lang="en-GB" sz="1100" kern="100" dirty="0" err="1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803070505020304" pitchFamily="18" charset="0"/>
                        </a:rPr>
                        <a:t>a、b、z</a:t>
                      </a:r>
                      <a:r>
                        <a:rPr lang="zh-CN" altLang="en-US" sz="11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803070505020304" pitchFamily="18" charset="0"/>
                        </a:rPr>
                        <a:t>及</a:t>
                      </a:r>
                      <a:r>
                        <a:rPr lang="en-GB" sz="11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803070505020304" pitchFamily="18" charset="0"/>
                        </a:rPr>
                        <a:t>j</a:t>
                      </a:r>
                      <a:r>
                        <a:rPr lang="zh-CN" altLang="en-US" sz="11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803070505020304" pitchFamily="18" charset="0"/>
                        </a:rPr>
                        <a:t>至</a:t>
                      </a:r>
                      <a:r>
                        <a:rPr lang="en-GB" sz="11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803070505020304" pitchFamily="18" charset="0"/>
                        </a:rPr>
                        <a:t>o</a:t>
                      </a:r>
                      <a:r>
                        <a:rPr lang="zh-CN" altLang="en-US" sz="11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803070505020304" pitchFamily="18" charset="0"/>
                        </a:rPr>
                        <a:t>之间的字母 </a:t>
                      </a:r>
                      <a:endParaRPr lang="zh-CN" altLang="en-US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803070505020304" pitchFamily="18" charset="0"/>
                      </a:endParaRPr>
                    </a:p>
                  </a:txBody>
                  <a:tcPr marL="71117" marR="71117" marT="71117" marB="71117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278">
                <a:tc>
                  <a:txBody>
                    <a:bodyPr/>
                    <a:lstStyle/>
                    <a:p>
                      <a:pPr marL="0" marR="0" indent="30480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803070505020304" pitchFamily="18" charset="0"/>
                        </a:rPr>
                        <a:t> [^A-Z]</a:t>
                      </a:r>
                      <a:endParaRPr lang="en-GB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803070505020304" pitchFamily="18" charset="0"/>
                      </a:endParaRPr>
                    </a:p>
                  </a:txBody>
                  <a:tcPr marL="71117" marR="71117" marT="71117" marB="71117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30480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803070505020304" pitchFamily="18" charset="0"/>
                        </a:rPr>
                        <a:t> 除大写字母</a:t>
                      </a:r>
                      <a:r>
                        <a:rPr lang="en-GB" sz="11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803070505020304" pitchFamily="18" charset="0"/>
                        </a:rPr>
                        <a:t>A-Z</a:t>
                      </a:r>
                      <a:r>
                        <a:rPr lang="zh-CN" altLang="en-US" sz="11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803070505020304" pitchFamily="18" charset="0"/>
                        </a:rPr>
                        <a:t>之外的其它字符</a:t>
                      </a:r>
                      <a:endParaRPr lang="zh-CN" altLang="en-US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803070505020304" pitchFamily="18" charset="0"/>
                      </a:endParaRPr>
                    </a:p>
                  </a:txBody>
                  <a:tcPr marL="71117" marR="71117" marT="71117" marB="71117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3130">
                <a:tc>
                  <a:txBody>
                    <a:bodyPr/>
                    <a:lstStyle/>
                    <a:p>
                      <a:pPr marL="0" marR="0" indent="30480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803070505020304" pitchFamily="18" charset="0"/>
                        </a:rPr>
                        <a:t> [^A-Z\n] </a:t>
                      </a:r>
                      <a:endParaRPr lang="en-GB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803070505020304" pitchFamily="18" charset="0"/>
                      </a:endParaRPr>
                    </a:p>
                  </a:txBody>
                  <a:tcPr marL="71117" marR="71117" marT="71117" marB="71117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30480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803070505020304" pitchFamily="18" charset="0"/>
                        </a:rPr>
                        <a:t> 除大写字母</a:t>
                      </a:r>
                      <a:r>
                        <a:rPr lang="en-GB" sz="11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803070505020304" pitchFamily="18" charset="0"/>
                        </a:rPr>
                        <a:t>A-Z</a:t>
                      </a:r>
                      <a:r>
                        <a:rPr lang="zh-CN" altLang="en-US" sz="11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803070505020304" pitchFamily="18" charset="0"/>
                        </a:rPr>
                        <a:t>和换行符之外的其它字符</a:t>
                      </a:r>
                      <a:endParaRPr lang="zh-CN" altLang="en-US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803070505020304" pitchFamily="18" charset="0"/>
                      </a:endParaRPr>
                    </a:p>
                  </a:txBody>
                  <a:tcPr marL="71117" marR="71117" marT="71117" marB="71117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8278">
                <a:tc>
                  <a:txBody>
                    <a:bodyPr/>
                    <a:lstStyle/>
                    <a:p>
                      <a:pPr marL="0" marR="0" indent="30480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803070505020304" pitchFamily="18" charset="0"/>
                        </a:rPr>
                        <a:t> r*</a:t>
                      </a:r>
                      <a:endParaRPr lang="en-GB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803070505020304" pitchFamily="18" charset="0"/>
                      </a:endParaRPr>
                    </a:p>
                  </a:txBody>
                  <a:tcPr marL="71117" marR="71117" marT="71117" marB="71117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30480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803070505020304" pitchFamily="18" charset="0"/>
                        </a:rPr>
                        <a:t> 匹配</a:t>
                      </a:r>
                      <a:r>
                        <a:rPr lang="en-US" altLang="zh-CN" sz="11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803070505020304" pitchFamily="18" charset="0"/>
                        </a:rPr>
                        <a:t>0</a:t>
                      </a:r>
                      <a:r>
                        <a:rPr lang="zh-CN" altLang="en-US" sz="11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803070505020304" pitchFamily="18" charset="0"/>
                        </a:rPr>
                        <a:t>个或多个</a:t>
                      </a:r>
                      <a:r>
                        <a:rPr lang="en-GB" sz="11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803070505020304" pitchFamily="18" charset="0"/>
                        </a:rPr>
                        <a:t>r</a:t>
                      </a:r>
                      <a:endParaRPr lang="en-GB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803070505020304" pitchFamily="18" charset="0"/>
                      </a:endParaRPr>
                    </a:p>
                  </a:txBody>
                  <a:tcPr marL="71117" marR="71117" marT="71117" marB="71117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8278">
                <a:tc>
                  <a:txBody>
                    <a:bodyPr/>
                    <a:lstStyle/>
                    <a:p>
                      <a:pPr marL="0" marR="0" indent="30480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803070505020304" pitchFamily="18" charset="0"/>
                        </a:rPr>
                        <a:t> r+</a:t>
                      </a:r>
                      <a:endParaRPr lang="en-GB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803070505020304" pitchFamily="18" charset="0"/>
                      </a:endParaRPr>
                    </a:p>
                  </a:txBody>
                  <a:tcPr marL="71117" marR="71117" marT="71117" marB="71117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30480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803070505020304" pitchFamily="18" charset="0"/>
                        </a:rPr>
                        <a:t> 匹配</a:t>
                      </a:r>
                      <a:r>
                        <a:rPr lang="en-US" altLang="zh-CN" sz="11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803070505020304" pitchFamily="18" charset="0"/>
                        </a:rPr>
                        <a:t>1</a:t>
                      </a:r>
                      <a:r>
                        <a:rPr lang="zh-CN" altLang="en-US" sz="11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803070505020304" pitchFamily="18" charset="0"/>
                        </a:rPr>
                        <a:t>个或多个</a:t>
                      </a:r>
                      <a:r>
                        <a:rPr lang="en-GB" sz="11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803070505020304" pitchFamily="18" charset="0"/>
                        </a:rPr>
                        <a:t>r </a:t>
                      </a:r>
                      <a:endParaRPr lang="en-GB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803070505020304" pitchFamily="18" charset="0"/>
                      </a:endParaRPr>
                    </a:p>
                  </a:txBody>
                  <a:tcPr marL="71117" marR="71117" marT="71117" marB="71117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8278">
                <a:tc>
                  <a:txBody>
                    <a:bodyPr/>
                    <a:lstStyle/>
                    <a:p>
                      <a:pPr marL="0" marR="0" indent="30480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803070505020304" pitchFamily="18" charset="0"/>
                        </a:rPr>
                        <a:t> r?</a:t>
                      </a:r>
                      <a:endParaRPr lang="en-GB" sz="100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803070505020304" pitchFamily="18" charset="0"/>
                      </a:endParaRPr>
                    </a:p>
                  </a:txBody>
                  <a:tcPr marL="71117" marR="71117" marT="71117" marB="71117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30480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1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803070505020304" pitchFamily="18" charset="0"/>
                        </a:rPr>
                        <a:t> 匹配</a:t>
                      </a:r>
                      <a:r>
                        <a:rPr lang="en-US" altLang="zh-CN" sz="11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803070505020304" pitchFamily="18" charset="0"/>
                        </a:rPr>
                        <a:t>0</a:t>
                      </a:r>
                      <a:r>
                        <a:rPr lang="zh-CN" altLang="en-US" sz="11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803070505020304" pitchFamily="18" charset="0"/>
                        </a:rPr>
                        <a:t>个或</a:t>
                      </a:r>
                      <a:r>
                        <a:rPr lang="en-US" altLang="zh-CN" sz="11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803070505020304" pitchFamily="18" charset="0"/>
                        </a:rPr>
                        <a:t>1</a:t>
                      </a:r>
                      <a:r>
                        <a:rPr lang="zh-CN" altLang="en-US" sz="11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803070505020304" pitchFamily="18" charset="0"/>
                        </a:rPr>
                        <a:t>个</a:t>
                      </a:r>
                      <a:r>
                        <a:rPr lang="en-GB" sz="11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803070505020304" pitchFamily="18" charset="0"/>
                        </a:rPr>
                        <a:t>r </a:t>
                      </a:r>
                      <a:endParaRPr lang="en-GB" sz="10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803070505020304" pitchFamily="18" charset="0"/>
                      </a:endParaRPr>
                    </a:p>
                  </a:txBody>
                  <a:tcPr marL="71117" marR="71117" marT="71117" marB="71117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65" y="4894396"/>
            <a:ext cx="11496908" cy="122459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Rules section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89212" y="1540189"/>
            <a:ext cx="8915400" cy="3777622"/>
          </a:xfrm>
        </p:spPr>
        <p:txBody>
          <a:bodyPr/>
          <a:lstStyle/>
          <a:p>
            <a:r>
              <a:rPr lang="en-US" altLang="zh-CN" dirty="0"/>
              <a:t>.l </a:t>
            </a:r>
            <a:r>
              <a:rPr lang="zh-CN" altLang="en-US" dirty="0"/>
              <a:t>文件在这里放置的 </a:t>
            </a:r>
            <a:r>
              <a:rPr lang="en-US" altLang="zh-CN" dirty="0"/>
              <a:t>rules </a:t>
            </a:r>
            <a:r>
              <a:rPr lang="zh-CN" altLang="en-US" dirty="0"/>
              <a:t>就是每个正则表达式要对应的动作，一般是返回一个</a:t>
            </a:r>
            <a:r>
              <a:rPr lang="en-US" altLang="zh-CN" dirty="0"/>
              <a:t>token</a:t>
            </a:r>
            <a:r>
              <a:rPr lang="zh-CN" altLang="en-US" dirty="0"/>
              <a:t>。也可以执行诸如输出，计数等操作。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7DC357B-3005-ED41-8C3C-FA88E43CC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686" y="2289870"/>
            <a:ext cx="8915401" cy="39440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</TotalTime>
  <Words>648</Words>
  <Application>Microsoft Macintosh PowerPoint</Application>
  <PresentationFormat>宽屏</PresentationFormat>
  <Paragraphs>69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宋体</vt:lpstr>
      <vt:lpstr>Arial</vt:lpstr>
      <vt:lpstr>Calibri</vt:lpstr>
      <vt:lpstr>Century Gothic</vt:lpstr>
      <vt:lpstr>Wingdings 3</vt:lpstr>
      <vt:lpstr>丝状</vt:lpstr>
      <vt:lpstr>Lex实验课教程</vt:lpstr>
      <vt:lpstr>准备工作</vt:lpstr>
      <vt:lpstr>Lex 介绍</vt:lpstr>
      <vt:lpstr>Lex 介绍</vt:lpstr>
      <vt:lpstr>Lex 文件结构</vt:lpstr>
      <vt:lpstr>Definition section</vt:lpstr>
      <vt:lpstr>PowerPoint 演示文稿</vt:lpstr>
      <vt:lpstr>PowerPoint 演示文稿</vt:lpstr>
      <vt:lpstr>Rules section</vt:lpstr>
      <vt:lpstr>PowerPoint 演示文稿</vt:lpstr>
      <vt:lpstr>Lex 变量</vt:lpstr>
      <vt:lpstr>C code section</vt:lpstr>
      <vt:lpstr>编译执行</vt:lpstr>
      <vt:lpstr>测试运行</vt:lpstr>
      <vt:lpstr>自动化编译</vt:lpstr>
      <vt:lpstr>参考文献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编译原理实验课</dc:title>
  <dc:creator>win7</dc:creator>
  <cp:lastModifiedBy>Office</cp:lastModifiedBy>
  <cp:revision>52</cp:revision>
  <dcterms:created xsi:type="dcterms:W3CDTF">2021-10-14T05:37:23Z</dcterms:created>
  <dcterms:modified xsi:type="dcterms:W3CDTF">2021-10-14T05:40:19Z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2052-2.6.1.4274</vt:lpwstr>
  </property>
</Properties>
</file>