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5" r:id="rId3"/>
    <p:sldId id="256" r:id="rId4"/>
    <p:sldId id="276" r:id="rId5"/>
    <p:sldId id="274" r:id="rId6"/>
    <p:sldId id="257" r:id="rId7"/>
    <p:sldId id="268" r:id="rId8"/>
    <p:sldId id="258" r:id="rId9"/>
    <p:sldId id="260" r:id="rId10"/>
    <p:sldId id="261" r:id="rId11"/>
    <p:sldId id="271" r:id="rId12"/>
    <p:sldId id="273" r:id="rId13"/>
    <p:sldId id="272" r:id="rId14"/>
    <p:sldId id="277" r:id="rId15"/>
    <p:sldId id="278" r:id="rId16"/>
    <p:sldId id="279" r:id="rId17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2" userDrawn="1">
          <p15:clr>
            <a:srgbClr val="A4A3A4"/>
          </p15:clr>
        </p15:guide>
        <p15:guide id="2" pos="288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ao Jun" initials="X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3300"/>
    <a:srgbClr val="FF6600"/>
    <a:srgbClr val="FFFF00"/>
    <a:srgbClr val="660033"/>
    <a:srgbClr val="9933FF"/>
    <a:srgbClr val="008000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6"/>
    <p:restoredTop sz="94641"/>
  </p:normalViewPr>
  <p:slideViewPr>
    <p:cSldViewPr showGuides="1">
      <p:cViewPr>
        <p:scale>
          <a:sx n="98" d="100"/>
          <a:sy n="98" d="100"/>
        </p:scale>
        <p:origin x="-1920" y="-228"/>
      </p:cViewPr>
      <p:guideLst>
        <p:guide orient="horz" pos="2172"/>
        <p:guide pos="28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 b="1" baseline="-20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 b="1" baseline="-20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4302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b="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35496" y="6381328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381328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6296" y="6525344"/>
            <a:ext cx="1905000" cy="30678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20" name="矩形 19"/>
          <p:cNvSpPr>
            <a:spLocks noChangeAspect="1"/>
          </p:cNvSpPr>
          <p:nvPr/>
        </p:nvSpPr>
        <p:spPr>
          <a:xfrm flipH="1">
            <a:off x="5485879" y="-12725"/>
            <a:ext cx="1390377" cy="633413"/>
          </a:xfrm>
          <a:prstGeom prst="rect">
            <a:avLst/>
          </a:prstGeom>
          <a:blipFill dpi="0" rotWithShape="1">
            <a:blip r:embed="rId3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0" y="6705600"/>
            <a:ext cx="9144000" cy="1797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CDDE9-1CBA-486F-9703-EAE3FEA5627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836613"/>
            <a:ext cx="1962150" cy="52959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36613"/>
            <a:ext cx="5734050" cy="52959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20688"/>
            <a:ext cx="7793038" cy="9239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2017713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12E2B-CEFC-4241-9BC9-CF5B6FDA212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428184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162800" y="6428184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A4D7FA-D63C-4D47-87E9-087BFD72810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2800" y="6324600"/>
            <a:ext cx="2895600" cy="457200"/>
          </a:xfrm>
          <a:prstGeom prst="rect">
            <a:avLst/>
          </a:prstGeom>
        </p:spPr>
        <p:txBody>
          <a:bodyPr/>
          <a:lstStyle>
            <a:lvl1pPr eaLnBrk="1" hangingPunct="1">
              <a:defRPr/>
            </a:lvl1pPr>
          </a:lstStyle>
          <a:p>
            <a:endParaRPr lang="zh-CN" altLang="en-US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6781800"/>
            <a:ext cx="9144000" cy="103584"/>
          </a:xfrm>
          <a:prstGeom prst="rect">
            <a:avLst/>
          </a:prstGeom>
          <a:gradFill flip="none" rotWithShape="1">
            <a:gsLst>
              <a:gs pos="0">
                <a:srgbClr val="389FF4"/>
              </a:gs>
              <a:gs pos="100000">
                <a:srgbClr val="0C7ED9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303"/>
            <a:ext cx="9144000" cy="633110"/>
          </a:xfrm>
          <a:prstGeom prst="rect">
            <a:avLst/>
          </a:prstGeom>
          <a:solidFill>
            <a:srgbClr val="0C7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33413"/>
            <a:ext cx="7793038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</a:t>
            </a:r>
            <a:r>
              <a:rPr lang="en-US" altLang="zh-CN"/>
              <a:t>a</a:t>
            </a:r>
            <a:r>
              <a:rPr lang="zh-CN" altLang="en-US"/>
              <a:t>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773238"/>
            <a:ext cx="7772400" cy="435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</a:t>
            </a:r>
            <a:r>
              <a:rPr lang="en-US" altLang="zh-CN"/>
              <a:t>ab</a:t>
            </a:r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r>
              <a:rPr lang="en-US" altLang="zh-CN"/>
              <a:t>ab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r>
              <a:rPr lang="en-US" altLang="zh-CN"/>
              <a:t>ab</a:t>
            </a:r>
            <a:endParaRPr lang="en-US" altLang="zh-CN"/>
          </a:p>
          <a:p>
            <a:pPr lvl="3"/>
            <a:r>
              <a:rPr lang="zh-CN" altLang="en-US"/>
              <a:t>第四级</a:t>
            </a:r>
            <a:r>
              <a:rPr lang="en-US" altLang="zh-CN"/>
              <a:t>ab</a:t>
            </a:r>
            <a:endParaRPr lang="en-US" altLang="zh-CN"/>
          </a:p>
          <a:p>
            <a:pPr lvl="4"/>
            <a:r>
              <a:rPr lang="zh-CN" altLang="en-US"/>
              <a:t>第五级</a:t>
            </a:r>
            <a:r>
              <a:rPr lang="en-US" altLang="zh-CN"/>
              <a:t>ab</a:t>
            </a:r>
            <a:endParaRPr lang="en-US" altLang="zh-CN"/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19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 b="0" baseline="0">
                <a:latin typeface="Tahoma" panose="020B060403050404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0"/>
            <a:ext cx="2277132" cy="633413"/>
          </a:xfrm>
          <a:prstGeom prst="rect">
            <a:avLst/>
          </a:prstGeom>
        </p:spPr>
      </p:pic>
      <p:sp>
        <p:nvSpPr>
          <p:cNvPr id="10" name="矩形 9"/>
          <p:cNvSpPr>
            <a:spLocks noChangeAspect="1"/>
          </p:cNvSpPr>
          <p:nvPr/>
        </p:nvSpPr>
        <p:spPr>
          <a:xfrm flipH="1">
            <a:off x="5436096" y="-12725"/>
            <a:ext cx="1390377" cy="633413"/>
          </a:xfrm>
          <a:prstGeom prst="rect">
            <a:avLst/>
          </a:prstGeom>
          <a:blipFill dpi="0" rotWithShape="1">
            <a:blip r:embed="rId15">
              <a:alphaModFix amt="8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CC00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6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4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hyperlink" Target="&#25968;&#23383;&#27169;&#25311;&#32508;&#21512;&#23454;&#39564;&#31665;.pps" TargetMode="External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emf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实验</a:t>
            </a:r>
            <a:r>
              <a:rPr lang="en-US" altLang="zh-CN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20   </a:t>
            </a:r>
            <a:r>
              <a:rPr lang="zh-CN" altLang="en-US" b="1" dirty="0">
                <a:solidFill>
                  <a:srgbClr val="FF0000"/>
                </a:solidFill>
                <a:latin typeface="华文细黑" panose="02010600040101010101" charset="-122"/>
                <a:ea typeface="华文细黑" panose="02010600040101010101" charset="-122"/>
              </a:rPr>
              <a:t>组合逻辑电路设计</a:t>
            </a:r>
            <a:endParaRPr lang="zh-CN" altLang="en-US" b="1" dirty="0">
              <a:solidFill>
                <a:srgbClr val="FF0000"/>
              </a:solidFill>
              <a:latin typeface="华文细黑" panose="02010600040101010101" charset="-122"/>
              <a:ea typeface="华文细黑" panose="02010600040101010101" charset="-122"/>
            </a:endParaRPr>
          </a:p>
        </p:txBody>
      </p:sp>
      <p:sp>
        <p:nvSpPr>
          <p:cNvPr id="3074" name="Rectangle 3"/>
          <p:cNvSpPr>
            <a:spLocks noGrp="1"/>
          </p:cNvSpPr>
          <p:nvPr>
            <p:ph type="body" orient="vert" idx="1"/>
          </p:nvPr>
        </p:nvSpPr>
        <p:spPr>
          <a:xfrm>
            <a:off x="281940" y="1773555"/>
            <a:ext cx="8176260" cy="4359275"/>
          </a:xfrm>
          <a:ln/>
        </p:spPr>
        <p:txBody>
          <a:bodyPr vert="horz" wrap="square" lIns="91440" tIns="45720" rIns="91440" bIns="45720" anchor="t" anchorCtr="0"/>
          <a:p>
            <a:pPr marL="0" indent="0" eaLnBrk="1" hangingPunct="1">
              <a:buNone/>
            </a:pPr>
            <a:r>
              <a:rPr lang="zh-CN" altLang="en-US" sz="3200" b="1" dirty="0">
                <a:solidFill>
                  <a:srgbClr val="CC00CC"/>
                </a:solidFill>
              </a:rPr>
              <a:t>一、实验目的</a:t>
            </a:r>
            <a:endParaRPr lang="zh-CN" altLang="en-US" sz="3200" b="1" dirty="0">
              <a:solidFill>
                <a:srgbClr val="CC00CC"/>
              </a:solidFill>
            </a:endParaRP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304800" y="2205355"/>
            <a:ext cx="7848600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1.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学习组合逻辑电路的分析和设计方法；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66700" marR="0" lvl="0" indent="-2667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2.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通过对一些简单电路的设计，掌握组合逻辑电路测试与验证方法。</a:t>
            </a: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289" name="图片 1"/>
          <p:cNvPicPr>
            <a:picLocks noChangeAspect="1"/>
          </p:cNvPicPr>
          <p:nvPr/>
        </p:nvPicPr>
        <p:blipFill>
          <a:blip r:embed="rId1"/>
          <a:srcRect l="2757" t="13120" r="2841"/>
          <a:stretch>
            <a:fillRect/>
          </a:stretch>
        </p:blipFill>
        <p:spPr>
          <a:xfrm rot="10800000">
            <a:off x="342900" y="820738"/>
            <a:ext cx="8531225" cy="5888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0" name="Text Box 22">
            <a:hlinkClick r:id="rId2" action="ppaction://hlinkpres?slideindex=1&amp;slidetitle="/>
          </p:cNvPr>
          <p:cNvSpPr txBox="1"/>
          <p:nvPr/>
        </p:nvSpPr>
        <p:spPr>
          <a:xfrm>
            <a:off x="900113" y="168275"/>
            <a:ext cx="2127250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、实验箱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1" name="矩形 8"/>
          <p:cNvSpPr/>
          <p:nvPr/>
        </p:nvSpPr>
        <p:spPr>
          <a:xfrm>
            <a:off x="5143500" y="1433513"/>
            <a:ext cx="1203325" cy="500062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2" name="圆角矩形 9"/>
          <p:cNvSpPr/>
          <p:nvPr/>
        </p:nvSpPr>
        <p:spPr>
          <a:xfrm>
            <a:off x="3730625" y="5572125"/>
            <a:ext cx="2055813" cy="73183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3" name="矩形 10"/>
          <p:cNvSpPr/>
          <p:nvPr/>
        </p:nvSpPr>
        <p:spPr>
          <a:xfrm>
            <a:off x="6251575" y="3105150"/>
            <a:ext cx="1017588" cy="473075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4" name="TextBox 11"/>
          <p:cNvSpPr txBox="1"/>
          <p:nvPr/>
        </p:nvSpPr>
        <p:spPr>
          <a:xfrm>
            <a:off x="5143500" y="971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47FFD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输出变量</a:t>
            </a:r>
            <a:endParaRPr lang="zh-CN" altLang="en-US" dirty="0">
              <a:solidFill>
                <a:srgbClr val="47FF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5" name="TextBox 12"/>
          <p:cNvSpPr txBox="1"/>
          <p:nvPr/>
        </p:nvSpPr>
        <p:spPr>
          <a:xfrm>
            <a:off x="3863975" y="5110163"/>
            <a:ext cx="141605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47FFD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输入变量</a:t>
            </a:r>
            <a:endParaRPr lang="zh-CN" altLang="en-US" dirty="0">
              <a:solidFill>
                <a:srgbClr val="47FF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6" name="TextBox 13"/>
          <p:cNvSpPr txBox="1"/>
          <p:nvPr/>
        </p:nvSpPr>
        <p:spPr>
          <a:xfrm>
            <a:off x="3775075" y="971550"/>
            <a:ext cx="1416050" cy="4619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47FFD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工作电源</a:t>
            </a:r>
            <a:endParaRPr lang="zh-CN" altLang="en-US" dirty="0">
              <a:solidFill>
                <a:srgbClr val="47FF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7" name="TextBox 16"/>
          <p:cNvSpPr txBox="1"/>
          <p:nvPr/>
        </p:nvSpPr>
        <p:spPr>
          <a:xfrm>
            <a:off x="5981700" y="2620963"/>
            <a:ext cx="140176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dirty="0">
                <a:solidFill>
                  <a:srgbClr val="47FFD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集成电路</a:t>
            </a:r>
            <a:endParaRPr lang="zh-CN" altLang="en-US" dirty="0">
              <a:solidFill>
                <a:srgbClr val="47FFD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8" name="矩形 8"/>
          <p:cNvSpPr/>
          <p:nvPr/>
        </p:nvSpPr>
        <p:spPr>
          <a:xfrm>
            <a:off x="4575175" y="1416050"/>
            <a:ext cx="514350" cy="5175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9" name="矩形 10"/>
          <p:cNvSpPr/>
          <p:nvPr/>
        </p:nvSpPr>
        <p:spPr>
          <a:xfrm>
            <a:off x="7383463" y="2606675"/>
            <a:ext cx="1017587" cy="474663"/>
          </a:xfrm>
          <a:prstGeom prst="rect">
            <a:avLst/>
          </a:pr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Text Box 5"/>
          <p:cNvSpPr txBox="1"/>
          <p:nvPr/>
        </p:nvSpPr>
        <p:spPr>
          <a:xfrm>
            <a:off x="473075" y="804863"/>
            <a:ext cx="2427288" cy="5826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32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、注意事项</a:t>
            </a:r>
            <a:endParaRPr lang="zh-CN" altLang="en-US" sz="32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0" name="Rectangle 6"/>
          <p:cNvSpPr/>
          <p:nvPr/>
        </p:nvSpPr>
        <p:spPr>
          <a:xfrm>
            <a:off x="304800" y="1554163"/>
            <a:ext cx="8515350" cy="1130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裁判表决电路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中的输入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通过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数据开关（</a:t>
            </a:r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来实现。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7" name="Rectangle 13"/>
          <p:cNvSpPr/>
          <p:nvPr/>
        </p:nvSpPr>
        <p:spPr>
          <a:xfrm>
            <a:off x="314325" y="2732088"/>
            <a:ext cx="8515350" cy="863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）实验电路中每片集成块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都必须接＋</a:t>
            </a:r>
            <a:r>
              <a:rPr lang="en-US" altLang="zh-CN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5V</a:t>
            </a:r>
            <a:r>
              <a:rPr lang="zh-CN" altLang="en-US" sz="28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电源及接地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，注意不要将二者接反。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8" name="Rectangle 14"/>
          <p:cNvSpPr/>
          <p:nvPr/>
        </p:nvSpPr>
        <p:spPr>
          <a:xfrm>
            <a:off x="312738" y="3967163"/>
            <a:ext cx="8515350" cy="863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）逻辑门电路的输出端不能直接连接在一起（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OC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门、三态门除外）。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/>
      <p:bldP spid="21517" grpId="0"/>
      <p:bldP spid="215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图片 4"/>
          <p:cNvPicPr>
            <a:picLocks noChangeAspect="1"/>
          </p:cNvPicPr>
          <p:nvPr/>
        </p:nvPicPr>
        <p:blipFill>
          <a:blip r:embed="rId1"/>
          <a:srcRect l="2757" t="13120" r="2841"/>
          <a:stretch>
            <a:fillRect/>
          </a:stretch>
        </p:blipFill>
        <p:spPr>
          <a:xfrm rot="10800000">
            <a:off x="306388" y="809625"/>
            <a:ext cx="8531225" cy="5888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3"/>
          <p:cNvSpPr/>
          <p:nvPr/>
        </p:nvSpPr>
        <p:spPr>
          <a:xfrm>
            <a:off x="6365875" y="3233738"/>
            <a:ext cx="792163" cy="2159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74LS00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4924425" y="5795963"/>
            <a:ext cx="925513" cy="187325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en-US" altLang="zh-CN" sz="1200" dirty="0">
                <a:latin typeface="Times New Roman" panose="02020603050405020304" pitchFamily="18" charset="0"/>
                <a:ea typeface="宋体" panose="02010600030101010101" pitchFamily="2" charset="-122"/>
              </a:rPr>
              <a:t>A    B    C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5"/>
          <p:cNvGrpSpPr/>
          <p:nvPr/>
        </p:nvGrpSpPr>
        <p:grpSpPr>
          <a:xfrm>
            <a:off x="5083175" y="3521075"/>
            <a:ext cx="1385888" cy="2149475"/>
            <a:chOff x="2951" y="2024"/>
            <a:chExt cx="914" cy="1354"/>
          </a:xfrm>
        </p:grpSpPr>
        <p:sp>
          <p:nvSpPr>
            <p:cNvPr id="14341" name="Freeform 6"/>
            <p:cNvSpPr/>
            <p:nvPr/>
          </p:nvSpPr>
          <p:spPr>
            <a:xfrm>
              <a:off x="2951" y="2024"/>
              <a:ext cx="808" cy="1320"/>
            </a:xfrm>
            <a:custGeom>
              <a:avLst/>
              <a:gdLst/>
              <a:ahLst/>
              <a:cxnLst>
                <a:cxn ang="0">
                  <a:pos x="30" y="934"/>
                </a:cxn>
                <a:cxn ang="0">
                  <a:pos x="76" y="612"/>
                </a:cxn>
                <a:cxn ang="0">
                  <a:pos x="484" y="0"/>
                </a:cxn>
              </a:cxnLst>
              <a:pathLst>
                <a:path w="484" h="1180">
                  <a:moveTo>
                    <a:pt x="30" y="1180"/>
                  </a:moveTo>
                  <a:cubicBezTo>
                    <a:pt x="15" y="1074"/>
                    <a:pt x="0" y="968"/>
                    <a:pt x="76" y="771"/>
                  </a:cubicBezTo>
                  <a:cubicBezTo>
                    <a:pt x="152" y="574"/>
                    <a:pt x="318" y="287"/>
                    <a:pt x="484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2" name="Freeform 7"/>
            <p:cNvSpPr/>
            <p:nvPr/>
          </p:nvSpPr>
          <p:spPr>
            <a:xfrm>
              <a:off x="3160" y="2024"/>
              <a:ext cx="705" cy="1354"/>
            </a:xfrm>
            <a:custGeom>
              <a:avLst/>
              <a:gdLst/>
              <a:ahLst/>
              <a:cxnLst>
                <a:cxn ang="0">
                  <a:pos x="0" y="934"/>
                </a:cxn>
                <a:cxn ang="0">
                  <a:pos x="49" y="573"/>
                </a:cxn>
                <a:cxn ang="0">
                  <a:pos x="242" y="0"/>
                </a:cxn>
              </a:cxnLst>
              <a:pathLst>
                <a:path w="454" h="1180">
                  <a:moveTo>
                    <a:pt x="0" y="1180"/>
                  </a:moveTo>
                  <a:cubicBezTo>
                    <a:pt x="7" y="1051"/>
                    <a:pt x="15" y="923"/>
                    <a:pt x="91" y="726"/>
                  </a:cubicBezTo>
                  <a:cubicBezTo>
                    <a:pt x="167" y="529"/>
                    <a:pt x="401" y="113"/>
                    <a:pt x="454" y="0"/>
                  </a:cubicBezTo>
                </a:path>
              </a:pathLst>
            </a:custGeom>
            <a:noFill/>
            <a:ln w="28575" cap="flat" cmpd="sng">
              <a:solidFill>
                <a:srgbClr val="CC00CC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3" name="Group 8"/>
          <p:cNvGrpSpPr/>
          <p:nvPr/>
        </p:nvGrpSpPr>
        <p:grpSpPr>
          <a:xfrm>
            <a:off x="5114925" y="3521075"/>
            <a:ext cx="1784350" cy="2149475"/>
            <a:chOff x="2190" y="2251"/>
            <a:chExt cx="845" cy="1164"/>
          </a:xfrm>
        </p:grpSpPr>
        <p:sp>
          <p:nvSpPr>
            <p:cNvPr id="14344" name="Freeform 9"/>
            <p:cNvSpPr/>
            <p:nvPr/>
          </p:nvSpPr>
          <p:spPr>
            <a:xfrm>
              <a:off x="2190" y="2251"/>
              <a:ext cx="781" cy="1164"/>
            </a:xfrm>
            <a:custGeom>
              <a:avLst/>
              <a:gdLst/>
              <a:ahLst/>
              <a:cxnLst>
                <a:cxn ang="0">
                  <a:pos x="0" y="1134"/>
                </a:cxn>
                <a:cxn ang="0">
                  <a:pos x="590" y="499"/>
                </a:cxn>
                <a:cxn ang="0">
                  <a:pos x="726" y="0"/>
                </a:cxn>
              </a:cxnLst>
              <a:pathLst>
                <a:path w="726" h="1134">
                  <a:moveTo>
                    <a:pt x="0" y="1134"/>
                  </a:moveTo>
                  <a:cubicBezTo>
                    <a:pt x="234" y="911"/>
                    <a:pt x="469" y="688"/>
                    <a:pt x="590" y="499"/>
                  </a:cubicBezTo>
                  <a:cubicBezTo>
                    <a:pt x="711" y="310"/>
                    <a:pt x="718" y="155"/>
                    <a:pt x="726" y="0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5" name="Freeform 10"/>
            <p:cNvSpPr/>
            <p:nvPr/>
          </p:nvSpPr>
          <p:spPr>
            <a:xfrm>
              <a:off x="2450" y="2251"/>
              <a:ext cx="585" cy="1135"/>
            </a:xfrm>
            <a:custGeom>
              <a:avLst/>
              <a:gdLst/>
              <a:ahLst/>
              <a:cxnLst>
                <a:cxn ang="0">
                  <a:pos x="0" y="1134"/>
                </a:cxn>
                <a:cxn ang="0">
                  <a:pos x="408" y="771"/>
                </a:cxn>
                <a:cxn ang="0">
                  <a:pos x="544" y="0"/>
                </a:cxn>
              </a:cxnLst>
              <a:pathLst>
                <a:path w="544" h="1134">
                  <a:moveTo>
                    <a:pt x="0" y="1134"/>
                  </a:moveTo>
                  <a:cubicBezTo>
                    <a:pt x="158" y="1047"/>
                    <a:pt x="317" y="960"/>
                    <a:pt x="408" y="771"/>
                  </a:cubicBezTo>
                  <a:cubicBezTo>
                    <a:pt x="499" y="582"/>
                    <a:pt x="521" y="291"/>
                    <a:pt x="544" y="0"/>
                  </a:cubicBezTo>
                </a:path>
              </a:pathLst>
            </a:custGeom>
            <a:noFill/>
            <a:ln w="28575" cap="flat" cmpd="sng">
              <a:solidFill>
                <a:srgbClr val="FFFF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4" name="Group 18"/>
          <p:cNvGrpSpPr/>
          <p:nvPr/>
        </p:nvGrpSpPr>
        <p:grpSpPr>
          <a:xfrm>
            <a:off x="4659313" y="1806575"/>
            <a:ext cx="2786062" cy="1925638"/>
            <a:chOff x="513" y="1071"/>
            <a:chExt cx="6820" cy="1106"/>
          </a:xfrm>
        </p:grpSpPr>
        <p:sp>
          <p:nvSpPr>
            <p:cNvPr id="14347" name="Freeform 19"/>
            <p:cNvSpPr/>
            <p:nvPr/>
          </p:nvSpPr>
          <p:spPr>
            <a:xfrm>
              <a:off x="984" y="1071"/>
              <a:ext cx="6349" cy="11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71" y="182"/>
                </a:cxn>
                <a:cxn ang="0">
                  <a:pos x="1905" y="499"/>
                </a:cxn>
                <a:cxn ang="0">
                  <a:pos x="2404" y="908"/>
                </a:cxn>
                <a:cxn ang="0">
                  <a:pos x="2404" y="1270"/>
                </a:cxn>
                <a:cxn ang="0">
                  <a:pos x="2223" y="1180"/>
                </a:cxn>
              </a:cxnLst>
              <a:pathLst>
                <a:path w="2487" h="1315">
                  <a:moveTo>
                    <a:pt x="0" y="0"/>
                  </a:moveTo>
                  <a:cubicBezTo>
                    <a:pt x="227" y="49"/>
                    <a:pt x="454" y="99"/>
                    <a:pt x="771" y="182"/>
                  </a:cubicBezTo>
                  <a:cubicBezTo>
                    <a:pt x="1088" y="265"/>
                    <a:pt x="1633" y="378"/>
                    <a:pt x="1905" y="499"/>
                  </a:cubicBezTo>
                  <a:cubicBezTo>
                    <a:pt x="2177" y="620"/>
                    <a:pt x="2321" y="780"/>
                    <a:pt x="2404" y="908"/>
                  </a:cubicBezTo>
                  <a:cubicBezTo>
                    <a:pt x="2487" y="1036"/>
                    <a:pt x="2434" y="1225"/>
                    <a:pt x="2404" y="1270"/>
                  </a:cubicBezTo>
                  <a:cubicBezTo>
                    <a:pt x="2374" y="1315"/>
                    <a:pt x="2298" y="1247"/>
                    <a:pt x="2223" y="1180"/>
                  </a:cubicBez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48" name="Freeform 20"/>
            <p:cNvSpPr/>
            <p:nvPr/>
          </p:nvSpPr>
          <p:spPr>
            <a:xfrm>
              <a:off x="513" y="1096"/>
              <a:ext cx="4177" cy="75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91" y="227"/>
                </a:cxn>
                <a:cxn ang="0">
                  <a:pos x="318" y="590"/>
                </a:cxn>
                <a:cxn ang="0">
                  <a:pos x="1134" y="862"/>
                </a:cxn>
                <a:cxn ang="0">
                  <a:pos x="1860" y="953"/>
                </a:cxn>
              </a:cxnLst>
              <a:pathLst>
                <a:path w="1860" h="953">
                  <a:moveTo>
                    <a:pt x="0" y="0"/>
                  </a:moveTo>
                  <a:cubicBezTo>
                    <a:pt x="19" y="64"/>
                    <a:pt x="38" y="129"/>
                    <a:pt x="91" y="227"/>
                  </a:cubicBezTo>
                  <a:cubicBezTo>
                    <a:pt x="144" y="325"/>
                    <a:pt x="144" y="484"/>
                    <a:pt x="318" y="590"/>
                  </a:cubicBezTo>
                  <a:cubicBezTo>
                    <a:pt x="492" y="696"/>
                    <a:pt x="877" y="802"/>
                    <a:pt x="1134" y="862"/>
                  </a:cubicBezTo>
                  <a:cubicBezTo>
                    <a:pt x="1391" y="922"/>
                    <a:pt x="1625" y="937"/>
                    <a:pt x="1860" y="953"/>
                  </a:cubicBezTo>
                </a:path>
              </a:pathLst>
            </a:cu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4349" name="Text Box 22"/>
          <p:cNvSpPr txBox="1"/>
          <p:nvPr/>
        </p:nvSpPr>
        <p:spPr>
          <a:xfrm>
            <a:off x="233363" y="188913"/>
            <a:ext cx="4051300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、示例：裁判表决电路接线</a:t>
            </a:r>
            <a:endParaRPr lang="zh-CN" altLang="en-US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226175" y="1806575"/>
            <a:ext cx="538163" cy="1360488"/>
          </a:xfrm>
          <a:custGeom>
            <a:avLst/>
            <a:gdLst>
              <a:gd name="connisteX0" fmla="*/ 383540 w 383540"/>
              <a:gd name="connsiteY0" fmla="*/ 1358265 h 1358265"/>
              <a:gd name="connisteX1" fmla="*/ 0 w 383540"/>
              <a:gd name="connsiteY1" fmla="*/ 0 h 135826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</a:cxnLst>
            <a:rect l="l" t="t" r="r" b="b"/>
            <a:pathLst>
              <a:path w="383540" h="1358265">
                <a:moveTo>
                  <a:pt x="383540" y="1358265"/>
                </a:moveTo>
                <a:cubicBezTo>
                  <a:pt x="255905" y="905510"/>
                  <a:pt x="127635" y="452755"/>
                  <a:pt x="0" y="0"/>
                </a:cubicBezTo>
              </a:path>
            </a:pathLst>
          </a:custGeom>
          <a:noFill/>
          <a:ln>
            <a:solidFill>
              <a:srgbClr val="FF3300"/>
            </a:solidFill>
            <a:headEnd type="none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5" name="任意多边形 4"/>
          <p:cNvSpPr/>
          <p:nvPr/>
        </p:nvSpPr>
        <p:spPr>
          <a:xfrm>
            <a:off x="5937250" y="2935288"/>
            <a:ext cx="660400" cy="909638"/>
          </a:xfrm>
          <a:custGeom>
            <a:avLst/>
            <a:gdLst>
              <a:gd name="connisteX0" fmla="*/ 661710 w 661710"/>
              <a:gd name="connsiteY0" fmla="*/ 569006 h 908786"/>
              <a:gd name="connisteX1" fmla="*/ 497880 w 661710"/>
              <a:gd name="connsiteY1" fmla="*/ 908731 h 908786"/>
              <a:gd name="connisteX2" fmla="*/ 4485 w 661710"/>
              <a:gd name="connsiteY2" fmla="*/ 547416 h 908786"/>
              <a:gd name="connisteX3" fmla="*/ 300395 w 661710"/>
              <a:gd name="connsiteY3" fmla="*/ 10206 h 908786"/>
              <a:gd name="connisteX4" fmla="*/ 530265 w 661710"/>
              <a:gd name="connsiteY4" fmla="*/ 240711 h 90878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661710" h="908786">
                <a:moveTo>
                  <a:pt x="661710" y="569007"/>
                </a:moveTo>
                <a:cubicBezTo>
                  <a:pt x="638850" y="643937"/>
                  <a:pt x="629325" y="913177"/>
                  <a:pt x="497880" y="908732"/>
                </a:cubicBezTo>
                <a:cubicBezTo>
                  <a:pt x="366435" y="904287"/>
                  <a:pt x="43855" y="727122"/>
                  <a:pt x="4485" y="547417"/>
                </a:cubicBezTo>
                <a:cubicBezTo>
                  <a:pt x="-34885" y="367712"/>
                  <a:pt x="194985" y="71802"/>
                  <a:pt x="300395" y="10207"/>
                </a:cubicBezTo>
                <a:cubicBezTo>
                  <a:pt x="405805" y="-51388"/>
                  <a:pt x="490260" y="183562"/>
                  <a:pt x="530265" y="24071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  <p:sp>
        <p:nvSpPr>
          <p:cNvPr id="6" name="任意多边形 5"/>
          <p:cNvSpPr/>
          <p:nvPr/>
        </p:nvSpPr>
        <p:spPr>
          <a:xfrm>
            <a:off x="6597650" y="2976563"/>
            <a:ext cx="693738" cy="585788"/>
          </a:xfrm>
          <a:custGeom>
            <a:avLst/>
            <a:gdLst>
              <a:gd name="connisteX0" fmla="*/ 416560 w 693088"/>
              <a:gd name="connsiteY0" fmla="*/ 528547 h 585561"/>
              <a:gd name="connisteX1" fmla="*/ 690245 w 693088"/>
              <a:gd name="connsiteY1" fmla="*/ 539977 h 585561"/>
              <a:gd name="connisteX2" fmla="*/ 504190 w 693088"/>
              <a:gd name="connsiteY2" fmla="*/ 13562 h 585561"/>
              <a:gd name="connisteX3" fmla="*/ 0 w 693088"/>
              <a:gd name="connsiteY3" fmla="*/ 200252 h 585561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693088" h="585561">
                <a:moveTo>
                  <a:pt x="416560" y="528547"/>
                </a:moveTo>
                <a:cubicBezTo>
                  <a:pt x="474980" y="541247"/>
                  <a:pt x="672465" y="642847"/>
                  <a:pt x="690245" y="539977"/>
                </a:cubicBezTo>
                <a:cubicBezTo>
                  <a:pt x="708025" y="437107"/>
                  <a:pt x="641985" y="81507"/>
                  <a:pt x="504190" y="13562"/>
                </a:cubicBezTo>
                <a:cubicBezTo>
                  <a:pt x="366395" y="-54383"/>
                  <a:pt x="97155" y="152627"/>
                  <a:pt x="0" y="200252"/>
                </a:cubicBezTo>
              </a:path>
            </a:pathLst>
          </a:custGeom>
          <a:noFill/>
          <a:ln w="28575">
            <a:solidFill>
              <a:srgbClr val="00B0F0"/>
            </a:solidFill>
            <a:headEnd type="none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 fontAlgn="base"/>
            <a:endParaRPr lang="zh-CN" altLang="en-US" strike="noStrike" noProof="1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ldLvl="0" animBg="1"/>
      <p:bldP spid="20484" grpId="0" bldLvl="0" animBg="1"/>
      <p:bldP spid="5" grpId="0" animBg="1"/>
      <p:bldP spid="6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2"/>
          <p:cNvSpPr txBox="1"/>
          <p:nvPr/>
        </p:nvSpPr>
        <p:spPr>
          <a:xfrm>
            <a:off x="539750" y="395288"/>
            <a:ext cx="3068638" cy="58578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获取“与非”门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5362" name="Picture 2" descr="C:\Users\LENOVO\AppData\Roaming\Tencent\Users\2314470555\QQ\WinTemp\RichOle\5`F]WBF38K783L8]N_(SN65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122363"/>
            <a:ext cx="8362950" cy="51149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1422400" y="1174750"/>
            <a:ext cx="217488" cy="28892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713" y="4291013"/>
            <a:ext cx="504825" cy="2159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440113" y="2870200"/>
            <a:ext cx="503238" cy="215900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6218238" y="3930650"/>
            <a:ext cx="2386013" cy="1655763"/>
          </a:xfrm>
          <a:prstGeom prst="wedgeRoundRectCallout">
            <a:avLst>
              <a:gd name="adj1" fmla="val -43849"/>
              <a:gd name="adj2" fmla="val -78002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每片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74LS00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有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个独立与非门，可以任取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个搭建电路。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Text Box 22"/>
          <p:cNvSpPr txBox="1"/>
          <p:nvPr/>
        </p:nvSpPr>
        <p:spPr>
          <a:xfrm>
            <a:off x="539750" y="395288"/>
            <a:ext cx="4032250" cy="584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搭建逻辑电平开关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6386" name="Picture 1" descr="C:\Users\LENOVO\AppData\Roaming\Tencent\Users\2314470555\QQ\WinTemp\RichOle\OIUAX@VVQ_32~~J6RY@M]1Q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825" y="981075"/>
            <a:ext cx="8786813" cy="5730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矩形 3"/>
          <p:cNvSpPr/>
          <p:nvPr/>
        </p:nvSpPr>
        <p:spPr>
          <a:xfrm>
            <a:off x="525463" y="1009650"/>
            <a:ext cx="217488" cy="288925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4825" y="3895725"/>
            <a:ext cx="682625" cy="21748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992313" y="2897188"/>
            <a:ext cx="563563" cy="198438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6372225" y="1700213"/>
            <a:ext cx="2700338" cy="1655763"/>
          </a:xfrm>
          <a:prstGeom prst="wedgeRoundRectCallout">
            <a:avLst>
              <a:gd name="adj1" fmla="val -18980"/>
              <a:gd name="adj2" fmla="val 73574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开关闭合时，</a:t>
            </a:r>
            <a:r>
              <a:rPr kumimoji="0" lang="en-US" altLang="zh-CN" sz="2400" b="0" i="1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输出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5V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，即逻辑“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”，断开时，输出逻辑“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”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7409" name="Picture 1" descr="C:\Users\LENOVO\AppData\Roaming\Tencent\Users\2314470555\QQ\WinTemp\RichOle\X0T_U~24$T}`SR1EI7`Y%N9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96975"/>
            <a:ext cx="6948487" cy="37417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0" name="Text Box 22"/>
          <p:cNvSpPr txBox="1"/>
          <p:nvPr/>
        </p:nvSpPr>
        <p:spPr>
          <a:xfrm>
            <a:off x="539750" y="692468"/>
            <a:ext cx="4303713" cy="584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裁判表决电路仿真电路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1" name="Text Box 22"/>
          <p:cNvSpPr txBox="1"/>
          <p:nvPr/>
        </p:nvSpPr>
        <p:spPr>
          <a:xfrm>
            <a:off x="692150" y="5219700"/>
            <a:ext cx="7767638" cy="585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其它电路请依例自己设计电路并仿真验证</a:t>
            </a:r>
            <a:endParaRPr lang="zh-CN" altLang="en-US" sz="32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4"/>
          <p:cNvSpPr/>
          <p:nvPr/>
        </p:nvSpPr>
        <p:spPr>
          <a:xfrm>
            <a:off x="496888" y="649288"/>
            <a:ext cx="3289300" cy="68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36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二、实验原理</a:t>
            </a:r>
            <a:endParaRPr lang="zh-CN" altLang="en-US" sz="3600" b="1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9" name="Rectangle 11"/>
          <p:cNvSpPr/>
          <p:nvPr/>
        </p:nvSpPr>
        <p:spPr>
          <a:xfrm>
            <a:off x="377825" y="1403985"/>
            <a:ext cx="8575675" cy="4749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720725">
              <a:lnSpc>
                <a:spcPct val="130000"/>
              </a:lnSpc>
              <a:spcBef>
                <a:spcPct val="20000"/>
              </a:spcBef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组合逻辑电路（</a:t>
            </a:r>
            <a:r>
              <a:rPr lang="en-US" altLang="zh-CN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combination logic circuit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）是最常见的逻辑电路之一，是一类没有记忆功能的电路。其特点是任意时刻的输出信号仅取决于该时刻的输入信号，而与信号作用前电路的状态无关。电路中不含记忆元件也没有输出到输入的反馈回路。在组合逻辑电路的设计应用中，要注意竞争与冒险现象的存在。</a:t>
            </a:r>
            <a:endParaRPr lang="en-US" altLang="zh-CN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4"/>
          <p:cNvSpPr/>
          <p:nvPr/>
        </p:nvSpPr>
        <p:spPr>
          <a:xfrm>
            <a:off x="342900" y="835025"/>
            <a:ext cx="2971800" cy="68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二、实验原理</a:t>
            </a:r>
            <a:endParaRPr lang="zh-CN" altLang="en-US" sz="3200" b="1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9" name="Rectangle 11"/>
          <p:cNvSpPr/>
          <p:nvPr/>
        </p:nvSpPr>
        <p:spPr>
          <a:xfrm>
            <a:off x="161925" y="1411605"/>
            <a:ext cx="6281738" cy="5003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indent="720725">
              <a:lnSpc>
                <a:spcPct val="120000"/>
              </a:lnSpc>
              <a:spcBef>
                <a:spcPct val="20000"/>
              </a:spcBef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组合逻辑电路的设计任务是根据实际的逻辑问题，定义逻辑状态的含义，再根据所给定事件的因果关系列出真值表。然后由真值表写出逻辑表达式（或卡诺图），再用卡诺图或代数法化简以得到最简逻辑表达式，最后用给定的逻辑门电路实现该表达式，画出逻辑电路图。所谓“最简”是指电路所用元器件的数量最少，元器件的种类最少，元器件之间的连线最少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100" name="对象 1"/>
          <p:cNvGraphicFramePr>
            <a:graphicFrameLocks noChangeAspect="1"/>
          </p:cNvGraphicFramePr>
          <p:nvPr/>
        </p:nvGraphicFramePr>
        <p:xfrm>
          <a:off x="6227763" y="2203450"/>
          <a:ext cx="2957512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724025" imgH="3333750" progId="Visio.Drawing.11">
                  <p:embed/>
                </p:oleObj>
              </mc:Choice>
              <mc:Fallback>
                <p:oleObj name="" r:id="rId1" imgW="1724025" imgH="333375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rcRect l="-16638" r="-6239"/>
                      <a:stretch>
                        <a:fillRect/>
                      </a:stretch>
                    </p:blipFill>
                    <p:spPr>
                      <a:xfrm>
                        <a:off x="6227763" y="2203450"/>
                        <a:ext cx="2957512" cy="4641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Rectangle 4"/>
          <p:cNvSpPr/>
          <p:nvPr/>
        </p:nvSpPr>
        <p:spPr>
          <a:xfrm>
            <a:off x="6660515" y="1196975"/>
            <a:ext cx="2308225" cy="79184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组合逻辑电路设计流程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/>
      <p:bldP spid="41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4"/>
          <p:cNvSpPr/>
          <p:nvPr/>
        </p:nvSpPr>
        <p:spPr>
          <a:xfrm>
            <a:off x="414338" y="766763"/>
            <a:ext cx="2971800" cy="68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32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三、实验内容</a:t>
            </a:r>
            <a:endParaRPr lang="zh-CN" altLang="en-US" sz="3200" b="1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5" name="Rectangle 7"/>
          <p:cNvSpPr/>
          <p:nvPr/>
        </p:nvSpPr>
        <p:spPr>
          <a:xfrm>
            <a:off x="323850" y="1452563"/>
            <a:ext cx="2970213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en-US" altLang="zh-CN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裁判表决系统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327025" y="2181225"/>
            <a:ext cx="2754313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主裁判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B,C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副裁判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指示灯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622300" marR="0" lvl="0" indent="-6223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：不合格，指示灯灭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5305" marR="0" lvl="0" indent="-535305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：合格，指示灯亮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67"/>
          <p:cNvGrpSpPr/>
          <p:nvPr/>
        </p:nvGrpSpPr>
        <p:grpSpPr>
          <a:xfrm>
            <a:off x="3924300" y="1954213"/>
            <a:ext cx="4724400" cy="4191000"/>
            <a:chOff x="2256" y="1488"/>
            <a:chExt cx="2976" cy="2640"/>
          </a:xfrm>
        </p:grpSpPr>
        <p:sp>
          <p:nvSpPr>
            <p:cNvPr id="6149" name="Rectangle 12"/>
            <p:cNvSpPr/>
            <p:nvPr/>
          </p:nvSpPr>
          <p:spPr>
            <a:xfrm>
              <a:off x="3216" y="1488"/>
              <a:ext cx="79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真值表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50" name="Line 13"/>
            <p:cNvSpPr/>
            <p:nvPr/>
          </p:nvSpPr>
          <p:spPr>
            <a:xfrm>
              <a:off x="2256" y="1872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1" name="Line 15"/>
            <p:cNvSpPr/>
            <p:nvPr/>
          </p:nvSpPr>
          <p:spPr>
            <a:xfrm>
              <a:off x="2256" y="240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2" name="Line 16"/>
            <p:cNvSpPr/>
            <p:nvPr/>
          </p:nvSpPr>
          <p:spPr>
            <a:xfrm>
              <a:off x="2256" y="264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3" name="Line 17"/>
            <p:cNvSpPr/>
            <p:nvPr/>
          </p:nvSpPr>
          <p:spPr>
            <a:xfrm>
              <a:off x="2256" y="288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4" name="Line 18"/>
            <p:cNvSpPr/>
            <p:nvPr/>
          </p:nvSpPr>
          <p:spPr>
            <a:xfrm>
              <a:off x="2256" y="312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5" name="Line 19"/>
            <p:cNvSpPr/>
            <p:nvPr/>
          </p:nvSpPr>
          <p:spPr>
            <a:xfrm>
              <a:off x="2256" y="336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6" name="Line 20"/>
            <p:cNvSpPr/>
            <p:nvPr/>
          </p:nvSpPr>
          <p:spPr>
            <a:xfrm>
              <a:off x="2256" y="360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7" name="Line 21"/>
            <p:cNvSpPr/>
            <p:nvPr/>
          </p:nvSpPr>
          <p:spPr>
            <a:xfrm>
              <a:off x="2256" y="384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8" name="Line 22"/>
            <p:cNvSpPr/>
            <p:nvPr/>
          </p:nvSpPr>
          <p:spPr>
            <a:xfrm>
              <a:off x="2256" y="4128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59" name="Line 23"/>
            <p:cNvSpPr/>
            <p:nvPr/>
          </p:nvSpPr>
          <p:spPr>
            <a:xfrm>
              <a:off x="2256" y="187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0" name="Line 24"/>
            <p:cNvSpPr/>
            <p:nvPr/>
          </p:nvSpPr>
          <p:spPr>
            <a:xfrm>
              <a:off x="3024" y="187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1" name="Line 25"/>
            <p:cNvSpPr/>
            <p:nvPr/>
          </p:nvSpPr>
          <p:spPr>
            <a:xfrm>
              <a:off x="3744" y="187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2" name="Line 26"/>
            <p:cNvSpPr/>
            <p:nvPr/>
          </p:nvSpPr>
          <p:spPr>
            <a:xfrm>
              <a:off x="4464" y="187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3" name="Line 27"/>
            <p:cNvSpPr/>
            <p:nvPr/>
          </p:nvSpPr>
          <p:spPr>
            <a:xfrm>
              <a:off x="5232" y="1872"/>
              <a:ext cx="0" cy="2256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4" name="Rectangle 29"/>
            <p:cNvSpPr/>
            <p:nvPr/>
          </p:nvSpPr>
          <p:spPr>
            <a:xfrm>
              <a:off x="2496" y="19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5" name="Rectangle 30"/>
            <p:cNvSpPr/>
            <p:nvPr/>
          </p:nvSpPr>
          <p:spPr>
            <a:xfrm>
              <a:off x="3264" y="19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6" name="Rectangle 31"/>
            <p:cNvSpPr/>
            <p:nvPr/>
          </p:nvSpPr>
          <p:spPr>
            <a:xfrm>
              <a:off x="3984" y="19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7" name="Rectangle 32"/>
            <p:cNvSpPr/>
            <p:nvPr/>
          </p:nvSpPr>
          <p:spPr>
            <a:xfrm>
              <a:off x="4704" y="19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68" name="Line 33"/>
            <p:cNvSpPr/>
            <p:nvPr/>
          </p:nvSpPr>
          <p:spPr>
            <a:xfrm>
              <a:off x="2256" y="2112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69" name="Line 34"/>
            <p:cNvSpPr/>
            <p:nvPr/>
          </p:nvSpPr>
          <p:spPr>
            <a:xfrm>
              <a:off x="2256" y="2400"/>
              <a:ext cx="2976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70" name="Rectangle 35"/>
            <p:cNvSpPr/>
            <p:nvPr/>
          </p:nvSpPr>
          <p:spPr>
            <a:xfrm>
              <a:off x="2496" y="21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1" name="Rectangle 36"/>
            <p:cNvSpPr/>
            <p:nvPr/>
          </p:nvSpPr>
          <p:spPr>
            <a:xfrm>
              <a:off x="3264" y="21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2" name="Rectangle 37"/>
            <p:cNvSpPr/>
            <p:nvPr/>
          </p:nvSpPr>
          <p:spPr>
            <a:xfrm>
              <a:off x="3984" y="21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3" name="Rectangle 38"/>
            <p:cNvSpPr/>
            <p:nvPr/>
          </p:nvSpPr>
          <p:spPr>
            <a:xfrm>
              <a:off x="4704" y="21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4" name="Rectangle 39"/>
            <p:cNvSpPr/>
            <p:nvPr/>
          </p:nvSpPr>
          <p:spPr>
            <a:xfrm>
              <a:off x="2496" y="24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5" name="Rectangle 40"/>
            <p:cNvSpPr/>
            <p:nvPr/>
          </p:nvSpPr>
          <p:spPr>
            <a:xfrm>
              <a:off x="3264" y="24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6" name="Rectangle 41"/>
            <p:cNvSpPr/>
            <p:nvPr/>
          </p:nvSpPr>
          <p:spPr>
            <a:xfrm>
              <a:off x="3984" y="24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7" name="Rectangle 42"/>
            <p:cNvSpPr/>
            <p:nvPr/>
          </p:nvSpPr>
          <p:spPr>
            <a:xfrm>
              <a:off x="4704" y="24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8" name="Rectangle 43"/>
            <p:cNvSpPr/>
            <p:nvPr/>
          </p:nvSpPr>
          <p:spPr>
            <a:xfrm>
              <a:off x="2496" y="26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79" name="Rectangle 44"/>
            <p:cNvSpPr/>
            <p:nvPr/>
          </p:nvSpPr>
          <p:spPr>
            <a:xfrm>
              <a:off x="3264" y="26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0" name="Rectangle 45"/>
            <p:cNvSpPr/>
            <p:nvPr/>
          </p:nvSpPr>
          <p:spPr>
            <a:xfrm>
              <a:off x="3984" y="26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1" name="Rectangle 46"/>
            <p:cNvSpPr/>
            <p:nvPr/>
          </p:nvSpPr>
          <p:spPr>
            <a:xfrm>
              <a:off x="4704" y="26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2" name="Rectangle 47"/>
            <p:cNvSpPr/>
            <p:nvPr/>
          </p:nvSpPr>
          <p:spPr>
            <a:xfrm>
              <a:off x="2496" y="288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3" name="Rectangle 48"/>
            <p:cNvSpPr/>
            <p:nvPr/>
          </p:nvSpPr>
          <p:spPr>
            <a:xfrm>
              <a:off x="3264" y="288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4" name="Rectangle 49"/>
            <p:cNvSpPr/>
            <p:nvPr/>
          </p:nvSpPr>
          <p:spPr>
            <a:xfrm>
              <a:off x="3984" y="288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5" name="Rectangle 50"/>
            <p:cNvSpPr/>
            <p:nvPr/>
          </p:nvSpPr>
          <p:spPr>
            <a:xfrm>
              <a:off x="4704" y="288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6" name="Rectangle 51"/>
            <p:cNvSpPr/>
            <p:nvPr/>
          </p:nvSpPr>
          <p:spPr>
            <a:xfrm>
              <a:off x="2496" y="31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7" name="Rectangle 52"/>
            <p:cNvSpPr/>
            <p:nvPr/>
          </p:nvSpPr>
          <p:spPr>
            <a:xfrm>
              <a:off x="3264" y="31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8" name="Rectangle 53"/>
            <p:cNvSpPr/>
            <p:nvPr/>
          </p:nvSpPr>
          <p:spPr>
            <a:xfrm>
              <a:off x="3984" y="31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89" name="Rectangle 54"/>
            <p:cNvSpPr/>
            <p:nvPr/>
          </p:nvSpPr>
          <p:spPr>
            <a:xfrm>
              <a:off x="4704" y="312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0" name="Rectangle 55"/>
            <p:cNvSpPr/>
            <p:nvPr/>
          </p:nvSpPr>
          <p:spPr>
            <a:xfrm>
              <a:off x="2496" y="33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1" name="Rectangle 56"/>
            <p:cNvSpPr/>
            <p:nvPr/>
          </p:nvSpPr>
          <p:spPr>
            <a:xfrm>
              <a:off x="3264" y="33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2" name="Rectangle 57"/>
            <p:cNvSpPr/>
            <p:nvPr/>
          </p:nvSpPr>
          <p:spPr>
            <a:xfrm>
              <a:off x="3984" y="33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3" name="Rectangle 58"/>
            <p:cNvSpPr/>
            <p:nvPr/>
          </p:nvSpPr>
          <p:spPr>
            <a:xfrm>
              <a:off x="4704" y="336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4" name="Rectangle 59"/>
            <p:cNvSpPr/>
            <p:nvPr/>
          </p:nvSpPr>
          <p:spPr>
            <a:xfrm>
              <a:off x="2496" y="36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5" name="Rectangle 60"/>
            <p:cNvSpPr/>
            <p:nvPr/>
          </p:nvSpPr>
          <p:spPr>
            <a:xfrm>
              <a:off x="3264" y="36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6" name="Rectangle 61"/>
            <p:cNvSpPr/>
            <p:nvPr/>
          </p:nvSpPr>
          <p:spPr>
            <a:xfrm>
              <a:off x="3984" y="36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7" name="Rectangle 62"/>
            <p:cNvSpPr/>
            <p:nvPr/>
          </p:nvSpPr>
          <p:spPr>
            <a:xfrm>
              <a:off x="4704" y="360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8" name="Rectangle 63"/>
            <p:cNvSpPr/>
            <p:nvPr/>
          </p:nvSpPr>
          <p:spPr>
            <a:xfrm>
              <a:off x="2496" y="38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199" name="Rectangle 64"/>
            <p:cNvSpPr/>
            <p:nvPr/>
          </p:nvSpPr>
          <p:spPr>
            <a:xfrm>
              <a:off x="3264" y="38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0" name="Rectangle 65"/>
            <p:cNvSpPr/>
            <p:nvPr/>
          </p:nvSpPr>
          <p:spPr>
            <a:xfrm>
              <a:off x="3984" y="38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201" name="Rectangle 66"/>
            <p:cNvSpPr/>
            <p:nvPr/>
          </p:nvSpPr>
          <p:spPr>
            <a:xfrm>
              <a:off x="4704" y="3840"/>
              <a:ext cx="288" cy="24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endPara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/>
      <p:bldP spid="205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Group 109"/>
          <p:cNvGrpSpPr/>
          <p:nvPr/>
        </p:nvGrpSpPr>
        <p:grpSpPr>
          <a:xfrm>
            <a:off x="4427538" y="1373188"/>
            <a:ext cx="3200400" cy="685800"/>
            <a:chOff x="2789" y="384"/>
            <a:chExt cx="2016" cy="432"/>
          </a:xfrm>
        </p:grpSpPr>
        <p:sp>
          <p:nvSpPr>
            <p:cNvPr id="7170" name="Rectangle 66"/>
            <p:cNvSpPr/>
            <p:nvPr/>
          </p:nvSpPr>
          <p:spPr>
            <a:xfrm>
              <a:off x="2789" y="528"/>
              <a:ext cx="10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=AC+AB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71" name="Group 72"/>
            <p:cNvGrpSpPr/>
            <p:nvPr/>
          </p:nvGrpSpPr>
          <p:grpSpPr>
            <a:xfrm>
              <a:off x="3749" y="384"/>
              <a:ext cx="1056" cy="432"/>
              <a:chOff x="3456" y="432"/>
              <a:chExt cx="1056" cy="432"/>
            </a:xfrm>
          </p:grpSpPr>
          <p:sp>
            <p:nvSpPr>
              <p:cNvPr id="7172" name="Rectangle 67"/>
              <p:cNvSpPr/>
              <p:nvPr/>
            </p:nvSpPr>
            <p:spPr>
              <a:xfrm>
                <a:off x="3456" y="576"/>
                <a:ext cx="1056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2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=AC   AB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3" name="Rectangle 68"/>
              <p:cNvSpPr/>
              <p:nvPr/>
            </p:nvSpPr>
            <p:spPr>
              <a:xfrm>
                <a:off x="3984" y="432"/>
                <a:ext cx="144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6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.</a:t>
                </a:r>
                <a:endPara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74" name="Line 69"/>
              <p:cNvSpPr/>
              <p:nvPr/>
            </p:nvSpPr>
            <p:spPr>
              <a:xfrm>
                <a:off x="3648" y="62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5" name="Line 70"/>
              <p:cNvSpPr/>
              <p:nvPr/>
            </p:nvSpPr>
            <p:spPr>
              <a:xfrm>
                <a:off x="4128" y="624"/>
                <a:ext cx="28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76" name="Line 71"/>
              <p:cNvSpPr/>
              <p:nvPr/>
            </p:nvSpPr>
            <p:spPr>
              <a:xfrm>
                <a:off x="3648" y="576"/>
                <a:ext cx="768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4" name="Group 110"/>
          <p:cNvGrpSpPr/>
          <p:nvPr/>
        </p:nvGrpSpPr>
        <p:grpSpPr>
          <a:xfrm>
            <a:off x="381000" y="2274888"/>
            <a:ext cx="7391400" cy="3168650"/>
            <a:chOff x="240" y="980"/>
            <a:chExt cx="4656" cy="1996"/>
          </a:xfrm>
        </p:grpSpPr>
        <p:sp>
          <p:nvSpPr>
            <p:cNvPr id="7178" name="Rectangle 73"/>
            <p:cNvSpPr/>
            <p:nvPr/>
          </p:nvSpPr>
          <p:spPr>
            <a:xfrm>
              <a:off x="240" y="980"/>
              <a:ext cx="1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逻辑电路</a:t>
              </a:r>
              <a:r>
                <a:rPr lang="zh-CN" altLang="en-US" sz="2800" b="1" u="sng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图</a:t>
              </a:r>
              <a:endParaRPr lang="zh-CN" alt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179" name="Group 100"/>
            <p:cNvGrpSpPr/>
            <p:nvPr/>
          </p:nvGrpSpPr>
          <p:grpSpPr>
            <a:xfrm>
              <a:off x="768" y="1344"/>
              <a:ext cx="4128" cy="1632"/>
              <a:chOff x="288" y="1344"/>
              <a:chExt cx="4128" cy="1632"/>
            </a:xfrm>
          </p:grpSpPr>
          <p:sp>
            <p:nvSpPr>
              <p:cNvPr id="7180" name="Rectangle 74"/>
              <p:cNvSpPr/>
              <p:nvPr/>
            </p:nvSpPr>
            <p:spPr>
              <a:xfrm>
                <a:off x="1392" y="1440"/>
                <a:ext cx="480" cy="6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1" name="Oval 76"/>
              <p:cNvSpPr/>
              <p:nvPr/>
            </p:nvSpPr>
            <p:spPr>
              <a:xfrm>
                <a:off x="1872" y="1728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2" name="Line 77"/>
              <p:cNvSpPr/>
              <p:nvPr/>
            </p:nvSpPr>
            <p:spPr>
              <a:xfrm>
                <a:off x="1968" y="1776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3" name="Oval 78"/>
              <p:cNvSpPr/>
              <p:nvPr/>
            </p:nvSpPr>
            <p:spPr>
              <a:xfrm>
                <a:off x="624" y="1536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4" name="Oval 79"/>
              <p:cNvSpPr/>
              <p:nvPr/>
            </p:nvSpPr>
            <p:spPr>
              <a:xfrm>
                <a:off x="624" y="1872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5" name="Line 80"/>
              <p:cNvSpPr/>
              <p:nvPr/>
            </p:nvSpPr>
            <p:spPr>
              <a:xfrm>
                <a:off x="720" y="1584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6" name="Line 81"/>
              <p:cNvSpPr/>
              <p:nvPr/>
            </p:nvSpPr>
            <p:spPr>
              <a:xfrm>
                <a:off x="720" y="1920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87" name="Rectangle 82"/>
              <p:cNvSpPr/>
              <p:nvPr/>
            </p:nvSpPr>
            <p:spPr>
              <a:xfrm>
                <a:off x="1392" y="2304"/>
                <a:ext cx="480" cy="67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8" name="Oval 83"/>
              <p:cNvSpPr/>
              <p:nvPr/>
            </p:nvSpPr>
            <p:spPr>
              <a:xfrm>
                <a:off x="1872" y="2592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89" name="Line 84"/>
              <p:cNvSpPr/>
              <p:nvPr/>
            </p:nvSpPr>
            <p:spPr>
              <a:xfrm>
                <a:off x="1968" y="2640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90" name="Oval 85"/>
              <p:cNvSpPr/>
              <p:nvPr/>
            </p:nvSpPr>
            <p:spPr>
              <a:xfrm>
                <a:off x="624" y="240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1" name="Line 87"/>
              <p:cNvSpPr/>
              <p:nvPr/>
            </p:nvSpPr>
            <p:spPr>
              <a:xfrm>
                <a:off x="720" y="2448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92" name="Line 88"/>
              <p:cNvSpPr/>
              <p:nvPr/>
            </p:nvSpPr>
            <p:spPr>
              <a:xfrm>
                <a:off x="1008" y="2784"/>
                <a:ext cx="3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93" name="Line 89"/>
              <p:cNvSpPr/>
              <p:nvPr/>
            </p:nvSpPr>
            <p:spPr>
              <a:xfrm flipV="1">
                <a:off x="1008" y="1584"/>
                <a:ext cx="0" cy="120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94" name="Oval 90"/>
              <p:cNvSpPr/>
              <p:nvPr/>
            </p:nvSpPr>
            <p:spPr>
              <a:xfrm>
                <a:off x="960" y="153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5" name="Rectangle 92"/>
              <p:cNvSpPr/>
              <p:nvPr/>
            </p:nvSpPr>
            <p:spPr>
              <a:xfrm>
                <a:off x="2640" y="1632"/>
                <a:ext cx="576" cy="1152"/>
              </a:xfrm>
              <a:prstGeom prst="rect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  <a:endPara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6" name="Oval 93"/>
              <p:cNvSpPr/>
              <p:nvPr/>
            </p:nvSpPr>
            <p:spPr>
              <a:xfrm>
                <a:off x="3216" y="216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7" name="Line 94"/>
              <p:cNvSpPr/>
              <p:nvPr/>
            </p:nvSpPr>
            <p:spPr>
              <a:xfrm>
                <a:off x="3312" y="2208"/>
                <a:ext cx="672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198" name="Oval 95"/>
              <p:cNvSpPr/>
              <p:nvPr/>
            </p:nvSpPr>
            <p:spPr>
              <a:xfrm>
                <a:off x="3984" y="2160"/>
                <a:ext cx="96" cy="96"/>
              </a:xfrm>
              <a:prstGeom prst="ellipse">
                <a:avLst/>
              </a:prstGeom>
              <a:noFill/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199" name="Rectangle 96"/>
              <p:cNvSpPr/>
              <p:nvPr/>
            </p:nvSpPr>
            <p:spPr>
              <a:xfrm>
                <a:off x="336" y="1344"/>
                <a:ext cx="288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endPara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0" name="Rectangle 97"/>
              <p:cNvSpPr/>
              <p:nvPr/>
            </p:nvSpPr>
            <p:spPr>
              <a:xfrm>
                <a:off x="288" y="1680"/>
                <a:ext cx="288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endPara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1" name="Rectangle 98"/>
              <p:cNvSpPr/>
              <p:nvPr/>
            </p:nvSpPr>
            <p:spPr>
              <a:xfrm>
                <a:off x="288" y="2208"/>
                <a:ext cx="288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</a:t>
                </a:r>
                <a:endPara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02" name="Rectangle 99"/>
              <p:cNvSpPr/>
              <p:nvPr/>
            </p:nvSpPr>
            <p:spPr>
              <a:xfrm>
                <a:off x="4128" y="1968"/>
                <a:ext cx="288" cy="43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ctr" anchorCtr="0"/>
              <a:p>
                <a:pPr algn="ctr"/>
                <a:r>
                  <a:rPr lang="en-US" altLang="zh-CN" sz="32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</a:t>
                </a:r>
                <a:endParaRPr lang="en-US" altLang="zh-CN" sz="3200" b="1" i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6" name="Group 111"/>
          <p:cNvGrpSpPr/>
          <p:nvPr/>
        </p:nvGrpSpPr>
        <p:grpSpPr>
          <a:xfrm>
            <a:off x="533400" y="5640388"/>
            <a:ext cx="7543800" cy="1130300"/>
            <a:chOff x="336" y="3235"/>
            <a:chExt cx="4752" cy="712"/>
          </a:xfrm>
        </p:grpSpPr>
        <p:sp>
          <p:nvSpPr>
            <p:cNvPr id="7204" name="Rectangle 102"/>
            <p:cNvSpPr/>
            <p:nvPr/>
          </p:nvSpPr>
          <p:spPr>
            <a:xfrm>
              <a:off x="336" y="3611"/>
              <a:ext cx="475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用与非门（</a:t>
              </a:r>
              <a:r>
                <a:rPr lang="en-US" altLang="zh-CN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</a:t>
              </a:r>
              <a:r>
                <a:rPr lang="en-US" altLang="zh-CN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74LS00)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电路来实现</a:t>
              </a:r>
              <a:endPara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5" name="Rectangle 104"/>
            <p:cNvSpPr/>
            <p:nvPr/>
          </p:nvSpPr>
          <p:spPr>
            <a:xfrm>
              <a:off x="1056" y="3235"/>
              <a:ext cx="3304" cy="59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 输出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F</a:t>
              </a:r>
              <a:endPara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108"/>
          <p:cNvGrpSpPr/>
          <p:nvPr/>
        </p:nvGrpSpPr>
        <p:grpSpPr>
          <a:xfrm>
            <a:off x="381000" y="849313"/>
            <a:ext cx="4335463" cy="1209675"/>
            <a:chOff x="240" y="144"/>
            <a:chExt cx="2731" cy="672"/>
          </a:xfrm>
        </p:grpSpPr>
        <p:sp>
          <p:nvSpPr>
            <p:cNvPr id="7207" name="Rectangle 5"/>
            <p:cNvSpPr/>
            <p:nvPr/>
          </p:nvSpPr>
          <p:spPr>
            <a:xfrm>
              <a:off x="240" y="144"/>
              <a:ext cx="134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逻辑表达式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7208" name="Group 107"/>
            <p:cNvGrpSpPr/>
            <p:nvPr/>
          </p:nvGrpSpPr>
          <p:grpSpPr>
            <a:xfrm>
              <a:off x="768" y="528"/>
              <a:ext cx="2203" cy="288"/>
              <a:chOff x="768" y="528"/>
              <a:chExt cx="2203" cy="288"/>
            </a:xfrm>
          </p:grpSpPr>
          <p:sp>
            <p:nvSpPr>
              <p:cNvPr id="7209" name="Rectangle 6"/>
              <p:cNvSpPr/>
              <p:nvPr/>
            </p:nvSpPr>
            <p:spPr>
              <a:xfrm>
                <a:off x="768" y="528"/>
                <a:ext cx="2203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/>
              <a:p>
                <a:pPr>
                  <a:spcBef>
                    <a:spcPct val="20000"/>
                  </a:spcBef>
                </a:pPr>
                <a:r>
                  <a:rPr lang="en-US" altLang="zh-CN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F=ABC+ABC+ABC</a:t>
                </a:r>
                <a:endPara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7210" name="Line 105"/>
              <p:cNvSpPr/>
              <p:nvPr/>
            </p:nvSpPr>
            <p:spPr>
              <a:xfrm>
                <a:off x="1248" y="572"/>
                <a:ext cx="135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7211" name="Line 106"/>
              <p:cNvSpPr/>
              <p:nvPr/>
            </p:nvSpPr>
            <p:spPr>
              <a:xfrm>
                <a:off x="2018" y="572"/>
                <a:ext cx="136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Group 62"/>
          <p:cNvGrpSpPr/>
          <p:nvPr/>
        </p:nvGrpSpPr>
        <p:grpSpPr>
          <a:xfrm>
            <a:off x="280988" y="873125"/>
            <a:ext cx="7491412" cy="998538"/>
            <a:chOff x="192" y="144"/>
            <a:chExt cx="3669" cy="419"/>
          </a:xfrm>
        </p:grpSpPr>
        <p:sp>
          <p:nvSpPr>
            <p:cNvPr id="8194" name="Rectangle 3"/>
            <p:cNvSpPr/>
            <p:nvPr/>
          </p:nvSpPr>
          <p:spPr>
            <a:xfrm>
              <a:off x="1557" y="397"/>
              <a:ext cx="2304" cy="16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——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完成表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4-20-1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内容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20000"/>
                </a:spcBef>
              </a:pP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5" name="Rectangle 2"/>
            <p:cNvSpPr/>
            <p:nvPr/>
          </p:nvSpPr>
          <p:spPr>
            <a:xfrm>
              <a:off x="192" y="144"/>
              <a:ext cx="3607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800" b="1" dirty="0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数值比较器：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比较两位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进制数码的大小</a:t>
              </a:r>
              <a:endPara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196" name="Group 58"/>
          <p:cNvGrpSpPr/>
          <p:nvPr/>
        </p:nvGrpSpPr>
        <p:grpSpPr>
          <a:xfrm>
            <a:off x="2201863" y="2247900"/>
            <a:ext cx="5249862" cy="2765425"/>
            <a:chOff x="480" y="781"/>
            <a:chExt cx="4668" cy="1742"/>
          </a:xfrm>
        </p:grpSpPr>
        <p:sp>
          <p:nvSpPr>
            <p:cNvPr id="8197" name="Rectangle 5"/>
            <p:cNvSpPr/>
            <p:nvPr/>
          </p:nvSpPr>
          <p:spPr>
            <a:xfrm>
              <a:off x="480" y="781"/>
              <a:ext cx="4668" cy="174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L1(A&lt;B):  AB=1;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L2(A=B):AB+AB=1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50000"/>
                </a:lnSpc>
                <a:spcBef>
                  <a:spcPct val="20000"/>
                </a:spcBef>
              </a:pPr>
              <a:r>
                <a:rPr lang="en-US" altLang="zh-CN" sz="2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L3(A&gt;B):  AB=1</a:t>
              </a:r>
              <a:endPara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198" name="Line 54"/>
            <p:cNvSpPr/>
            <p:nvPr/>
          </p:nvSpPr>
          <p:spPr>
            <a:xfrm flipV="1">
              <a:off x="2025" y="921"/>
              <a:ext cx="155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63"/>
          <p:cNvGrpSpPr/>
          <p:nvPr/>
        </p:nvGrpSpPr>
        <p:grpSpPr>
          <a:xfrm>
            <a:off x="444500" y="4581525"/>
            <a:ext cx="7543800" cy="1943100"/>
            <a:chOff x="280" y="2886"/>
            <a:chExt cx="4752" cy="1224"/>
          </a:xfrm>
        </p:grpSpPr>
        <p:sp>
          <p:nvSpPr>
            <p:cNvPr id="8200" name="Rectangle 52"/>
            <p:cNvSpPr/>
            <p:nvPr/>
          </p:nvSpPr>
          <p:spPr>
            <a:xfrm>
              <a:off x="280" y="2886"/>
              <a:ext cx="4752" cy="33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用与非门（</a:t>
              </a:r>
              <a:r>
                <a:rPr lang="en-US" altLang="zh-CN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片</a:t>
              </a:r>
              <a:r>
                <a:rPr lang="en-US" altLang="zh-CN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74LS00)</a:t>
              </a:r>
              <a:r>
                <a:rPr lang="zh-CN" altLang="en-US" sz="2800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电路来实现</a:t>
              </a:r>
              <a:endParaRPr lang="zh-CN" altLang="en-US" sz="28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201" name="Rectangle 53"/>
            <p:cNvSpPr/>
            <p:nvPr/>
          </p:nvSpPr>
          <p:spPr>
            <a:xfrm>
              <a:off x="1024" y="3158"/>
              <a:ext cx="3024" cy="95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/>
            <a:p>
              <a:pPr algn="ctr">
                <a:lnSpc>
                  <a:spcPct val="135000"/>
                </a:lnSpc>
                <a:spcBef>
                  <a:spcPct val="20000"/>
                </a:spcBef>
              </a:pP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  <a:endPara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>
                <a:lnSpc>
                  <a:spcPct val="135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输出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L1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L2</a:t>
              </a:r>
              <a:r>
                <a:rPr lang="zh-CN" altLang="en-US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、</a:t>
              </a:r>
              <a:r>
                <a:rPr lang="en-US" altLang="zh-CN" sz="2800" b="1" dirty="0">
                  <a:solidFill>
                    <a:srgbClr val="CC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L3</a:t>
              </a:r>
              <a:endParaRPr lang="en-US" altLang="zh-CN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8202" name="Line 54"/>
          <p:cNvSpPr/>
          <p:nvPr/>
        </p:nvSpPr>
        <p:spPr>
          <a:xfrm flipV="1">
            <a:off x="3800475" y="3213100"/>
            <a:ext cx="174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03" name="Line 54"/>
          <p:cNvSpPr/>
          <p:nvPr/>
        </p:nvSpPr>
        <p:spPr>
          <a:xfrm flipV="1">
            <a:off x="4070350" y="3208338"/>
            <a:ext cx="174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204" name="Line 54"/>
          <p:cNvSpPr/>
          <p:nvPr/>
        </p:nvSpPr>
        <p:spPr>
          <a:xfrm flipV="1">
            <a:off x="4221163" y="3933825"/>
            <a:ext cx="1746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130"/>
          <p:cNvSpPr/>
          <p:nvPr/>
        </p:nvSpPr>
        <p:spPr>
          <a:xfrm>
            <a:off x="323850" y="5013325"/>
            <a:ext cx="4572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Oval 48"/>
          <p:cNvSpPr/>
          <p:nvPr/>
        </p:nvSpPr>
        <p:spPr>
          <a:xfrm>
            <a:off x="852488" y="2349500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9" name="Oval 59"/>
          <p:cNvSpPr/>
          <p:nvPr/>
        </p:nvSpPr>
        <p:spPr>
          <a:xfrm flipH="1">
            <a:off x="1357313" y="2349500"/>
            <a:ext cx="152400" cy="152400"/>
          </a:xfrm>
          <a:prstGeom prst="ellipse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0" name="Line 62"/>
          <p:cNvSpPr/>
          <p:nvPr/>
        </p:nvSpPr>
        <p:spPr>
          <a:xfrm>
            <a:off x="4852988" y="5356225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1" name="Oval 63"/>
          <p:cNvSpPr/>
          <p:nvPr/>
        </p:nvSpPr>
        <p:spPr>
          <a:xfrm>
            <a:off x="7443788" y="5229225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2" name="Rectangle 64"/>
          <p:cNvSpPr/>
          <p:nvPr/>
        </p:nvSpPr>
        <p:spPr>
          <a:xfrm>
            <a:off x="323850" y="2095500"/>
            <a:ext cx="4572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32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3" name="Rectangle 67"/>
          <p:cNvSpPr/>
          <p:nvPr/>
        </p:nvSpPr>
        <p:spPr>
          <a:xfrm>
            <a:off x="7850188" y="4940300"/>
            <a:ext cx="6096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endParaRPr lang="en-US" altLang="zh-CN" sz="32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4" name="Line 80"/>
          <p:cNvSpPr/>
          <p:nvPr/>
        </p:nvSpPr>
        <p:spPr>
          <a:xfrm>
            <a:off x="4856163" y="2405063"/>
            <a:ext cx="1066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25" name="Oval 81"/>
          <p:cNvSpPr/>
          <p:nvPr/>
        </p:nvSpPr>
        <p:spPr>
          <a:xfrm>
            <a:off x="7443788" y="2276475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26" name="Rectangle 82"/>
          <p:cNvSpPr/>
          <p:nvPr/>
        </p:nvSpPr>
        <p:spPr>
          <a:xfrm>
            <a:off x="7740650" y="1989138"/>
            <a:ext cx="5334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2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9227" name="Group 106"/>
          <p:cNvGrpSpPr/>
          <p:nvPr/>
        </p:nvGrpSpPr>
        <p:grpSpPr>
          <a:xfrm>
            <a:off x="2005013" y="1917700"/>
            <a:ext cx="936625" cy="1066800"/>
            <a:chOff x="1882" y="482"/>
            <a:chExt cx="590" cy="672"/>
          </a:xfrm>
        </p:grpSpPr>
        <p:sp>
          <p:nvSpPr>
            <p:cNvPr id="9228" name="Rectangle 103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29" name="Oval 104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0" name="Group 109"/>
          <p:cNvGrpSpPr/>
          <p:nvPr/>
        </p:nvGrpSpPr>
        <p:grpSpPr>
          <a:xfrm>
            <a:off x="3949700" y="1917700"/>
            <a:ext cx="936625" cy="1066800"/>
            <a:chOff x="1882" y="482"/>
            <a:chExt cx="590" cy="672"/>
          </a:xfrm>
        </p:grpSpPr>
        <p:sp>
          <p:nvSpPr>
            <p:cNvPr id="9231" name="Rectangle 110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2" name="Oval 111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33" name="Line 112"/>
          <p:cNvSpPr/>
          <p:nvPr/>
        </p:nvSpPr>
        <p:spPr>
          <a:xfrm>
            <a:off x="2941638" y="2420938"/>
            <a:ext cx="10080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234" name="Group 123"/>
          <p:cNvGrpSpPr/>
          <p:nvPr/>
        </p:nvGrpSpPr>
        <p:grpSpPr>
          <a:xfrm>
            <a:off x="2005013" y="4832350"/>
            <a:ext cx="936625" cy="1066800"/>
            <a:chOff x="1882" y="482"/>
            <a:chExt cx="590" cy="672"/>
          </a:xfrm>
        </p:grpSpPr>
        <p:sp>
          <p:nvSpPr>
            <p:cNvPr id="9235" name="Rectangle 124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6" name="Oval 125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37" name="Group 126"/>
          <p:cNvGrpSpPr/>
          <p:nvPr/>
        </p:nvGrpSpPr>
        <p:grpSpPr>
          <a:xfrm>
            <a:off x="3949700" y="4832350"/>
            <a:ext cx="936625" cy="1066800"/>
            <a:chOff x="1882" y="482"/>
            <a:chExt cx="590" cy="672"/>
          </a:xfrm>
        </p:grpSpPr>
        <p:sp>
          <p:nvSpPr>
            <p:cNvPr id="9238" name="Rectangle 127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39" name="Oval 128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40" name="Line 129"/>
          <p:cNvSpPr/>
          <p:nvPr/>
        </p:nvSpPr>
        <p:spPr>
          <a:xfrm>
            <a:off x="2941638" y="5335588"/>
            <a:ext cx="1008062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1" name="Oval 131"/>
          <p:cNvSpPr/>
          <p:nvPr/>
        </p:nvSpPr>
        <p:spPr>
          <a:xfrm>
            <a:off x="844550" y="5302250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2" name="Oval 145"/>
          <p:cNvSpPr/>
          <p:nvPr/>
        </p:nvSpPr>
        <p:spPr>
          <a:xfrm flipH="1">
            <a:off x="1357313" y="5302250"/>
            <a:ext cx="152400" cy="152400"/>
          </a:xfrm>
          <a:prstGeom prst="ellipse">
            <a:avLst/>
          </a:prstGeom>
          <a:solidFill>
            <a:schemeClr val="tx1"/>
          </a:solidFill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3" name="Line 148"/>
          <p:cNvSpPr/>
          <p:nvPr/>
        </p:nvSpPr>
        <p:spPr>
          <a:xfrm>
            <a:off x="996950" y="2420938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4" name="Oval 164"/>
          <p:cNvSpPr/>
          <p:nvPr/>
        </p:nvSpPr>
        <p:spPr>
          <a:xfrm>
            <a:off x="7804150" y="3716338"/>
            <a:ext cx="152400" cy="152400"/>
          </a:xfrm>
          <a:prstGeom prst="ellipse">
            <a:avLst/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5" name="Rectangle 165"/>
          <p:cNvSpPr/>
          <p:nvPr/>
        </p:nvSpPr>
        <p:spPr>
          <a:xfrm>
            <a:off x="7956550" y="3429000"/>
            <a:ext cx="6096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p>
            <a:pPr algn="ctr"/>
            <a:r>
              <a:rPr lang="en-US" altLang="zh-CN" sz="32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endParaRPr lang="en-US" altLang="zh-CN" sz="3200" b="1" baseline="-25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46" name="Line 166"/>
          <p:cNvSpPr/>
          <p:nvPr/>
        </p:nvSpPr>
        <p:spPr>
          <a:xfrm flipH="1" flipV="1">
            <a:off x="3660775" y="2781300"/>
            <a:ext cx="288925" cy="1588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7" name="Line 168"/>
          <p:cNvSpPr/>
          <p:nvPr/>
        </p:nvSpPr>
        <p:spPr>
          <a:xfrm>
            <a:off x="3660775" y="5048250"/>
            <a:ext cx="28892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8" name="Line 173"/>
          <p:cNvSpPr/>
          <p:nvPr/>
        </p:nvSpPr>
        <p:spPr>
          <a:xfrm>
            <a:off x="996950" y="5373688"/>
            <a:ext cx="1008063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49" name="Line 174"/>
          <p:cNvSpPr/>
          <p:nvPr/>
        </p:nvSpPr>
        <p:spPr>
          <a:xfrm flipH="1">
            <a:off x="1403350" y="2779713"/>
            <a:ext cx="2305050" cy="208915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50" name="Line 175"/>
          <p:cNvSpPr/>
          <p:nvPr/>
        </p:nvSpPr>
        <p:spPr>
          <a:xfrm>
            <a:off x="1403350" y="4868863"/>
            <a:ext cx="0" cy="5032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51" name="Line 176"/>
          <p:cNvSpPr/>
          <p:nvPr/>
        </p:nvSpPr>
        <p:spPr>
          <a:xfrm>
            <a:off x="1403350" y="2420938"/>
            <a:ext cx="0" cy="576262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52" name="Line 177"/>
          <p:cNvSpPr/>
          <p:nvPr/>
        </p:nvSpPr>
        <p:spPr>
          <a:xfrm>
            <a:off x="1403350" y="2997200"/>
            <a:ext cx="2305050" cy="2087563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253" name="Group 178"/>
          <p:cNvGrpSpPr/>
          <p:nvPr/>
        </p:nvGrpSpPr>
        <p:grpSpPr>
          <a:xfrm>
            <a:off x="5219700" y="3297238"/>
            <a:ext cx="936625" cy="1066800"/>
            <a:chOff x="1882" y="482"/>
            <a:chExt cx="590" cy="672"/>
          </a:xfrm>
        </p:grpSpPr>
        <p:sp>
          <p:nvSpPr>
            <p:cNvPr id="9254" name="Rectangle 179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5" name="Oval 180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56" name="Group 181"/>
          <p:cNvGrpSpPr/>
          <p:nvPr/>
        </p:nvGrpSpPr>
        <p:grpSpPr>
          <a:xfrm>
            <a:off x="6588125" y="3297238"/>
            <a:ext cx="936625" cy="1066800"/>
            <a:chOff x="1882" y="482"/>
            <a:chExt cx="590" cy="672"/>
          </a:xfrm>
        </p:grpSpPr>
        <p:sp>
          <p:nvSpPr>
            <p:cNvPr id="9257" name="Rectangle 182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58" name="Oval 183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59" name="Line 185"/>
          <p:cNvSpPr/>
          <p:nvPr/>
        </p:nvSpPr>
        <p:spPr>
          <a:xfrm>
            <a:off x="5003800" y="2420938"/>
            <a:ext cx="0" cy="11509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60" name="Line 186"/>
          <p:cNvSpPr/>
          <p:nvPr/>
        </p:nvSpPr>
        <p:spPr>
          <a:xfrm>
            <a:off x="5003800" y="3571875"/>
            <a:ext cx="2159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61" name="Line 187"/>
          <p:cNvSpPr/>
          <p:nvPr/>
        </p:nvSpPr>
        <p:spPr>
          <a:xfrm>
            <a:off x="5003800" y="4221163"/>
            <a:ext cx="0" cy="1150937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62" name="Line 188"/>
          <p:cNvSpPr/>
          <p:nvPr/>
        </p:nvSpPr>
        <p:spPr>
          <a:xfrm>
            <a:off x="5003800" y="4221163"/>
            <a:ext cx="2159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63" name="Line 189"/>
          <p:cNvSpPr/>
          <p:nvPr/>
        </p:nvSpPr>
        <p:spPr>
          <a:xfrm>
            <a:off x="6156325" y="3787775"/>
            <a:ext cx="4318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64" name="Line 190"/>
          <p:cNvSpPr/>
          <p:nvPr/>
        </p:nvSpPr>
        <p:spPr>
          <a:xfrm>
            <a:off x="7524750" y="3787775"/>
            <a:ext cx="287338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9265" name="Group 191"/>
          <p:cNvGrpSpPr/>
          <p:nvPr/>
        </p:nvGrpSpPr>
        <p:grpSpPr>
          <a:xfrm>
            <a:off x="5940425" y="1844675"/>
            <a:ext cx="936625" cy="1066800"/>
            <a:chOff x="1882" y="482"/>
            <a:chExt cx="590" cy="672"/>
          </a:xfrm>
        </p:grpSpPr>
        <p:sp>
          <p:nvSpPr>
            <p:cNvPr id="9266" name="Rectangle 192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67" name="Oval 193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9268" name="Group 194"/>
          <p:cNvGrpSpPr/>
          <p:nvPr/>
        </p:nvGrpSpPr>
        <p:grpSpPr>
          <a:xfrm>
            <a:off x="5940425" y="4810125"/>
            <a:ext cx="936625" cy="1066800"/>
            <a:chOff x="1882" y="482"/>
            <a:chExt cx="590" cy="672"/>
          </a:xfrm>
        </p:grpSpPr>
        <p:sp>
          <p:nvSpPr>
            <p:cNvPr id="9269" name="Rectangle 195"/>
            <p:cNvSpPr/>
            <p:nvPr/>
          </p:nvSpPr>
          <p:spPr>
            <a:xfrm>
              <a:off x="1882" y="482"/>
              <a:ext cx="480" cy="672"/>
            </a:xfrm>
            <a:prstGeom prst="rect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&amp;</a:t>
              </a:r>
              <a:endPara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0" name="Oval 196"/>
            <p:cNvSpPr/>
            <p:nvPr/>
          </p:nvSpPr>
          <p:spPr>
            <a:xfrm>
              <a:off x="2376" y="754"/>
              <a:ext cx="96" cy="96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71" name="Line 197"/>
          <p:cNvSpPr/>
          <p:nvPr/>
        </p:nvSpPr>
        <p:spPr>
          <a:xfrm>
            <a:off x="6877050" y="2347913"/>
            <a:ext cx="5746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72" name="Line 198"/>
          <p:cNvSpPr/>
          <p:nvPr/>
        </p:nvSpPr>
        <p:spPr>
          <a:xfrm>
            <a:off x="6877050" y="5300663"/>
            <a:ext cx="574675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273" name="Rectangle 52"/>
          <p:cNvSpPr/>
          <p:nvPr/>
        </p:nvSpPr>
        <p:spPr>
          <a:xfrm>
            <a:off x="250825" y="858838"/>
            <a:ext cx="1873250" cy="5334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>
              <a:spcBef>
                <a:spcPct val="20000"/>
              </a:spcBef>
            </a:pP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参考电路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369888" y="1503363"/>
            <a:ext cx="8659813" cy="1471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设计一个平方运算电路，即电路的输出是输入的平方，接线验证，并将结果填入表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4-20-2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中。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9" name="Rectangle 61"/>
          <p:cNvSpPr/>
          <p:nvPr/>
        </p:nvSpPr>
        <p:spPr>
          <a:xfrm>
            <a:off x="169863" y="2705100"/>
            <a:ext cx="8535987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228600" eaLnBrk="0" hangingPunct="0"/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表</a:t>
            </a:r>
            <a:r>
              <a:rPr lang="en-US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4-20-2  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平方电路输入（</a:t>
            </a:r>
            <a:r>
              <a:rPr lang="en-US" altLang="zh-CN" b="1" i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 i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en-US" altLang="zh-CN" b="1" baseline="-30000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）与输出（</a:t>
            </a:r>
            <a:r>
              <a:rPr lang="en-US" altLang="zh-CN" b="1" i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</a:t>
            </a:r>
            <a:r>
              <a:rPr lang="en-US" altLang="zh-CN" b="1" i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b="1" baseline="-30000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00808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）的关系表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63" name="表格 62"/>
          <p:cNvGraphicFramePr>
            <a:graphicFrameLocks noGrp="1"/>
          </p:cNvGraphicFramePr>
          <p:nvPr/>
        </p:nvGraphicFramePr>
        <p:xfrm>
          <a:off x="468313" y="3165475"/>
          <a:ext cx="7777163" cy="3370263"/>
        </p:xfrm>
        <a:graphic>
          <a:graphicData uri="http://schemas.openxmlformats.org/drawingml/2006/table">
            <a:tbl>
              <a:tblPr/>
              <a:tblGrid>
                <a:gridCol w="840773"/>
                <a:gridCol w="1050968"/>
                <a:gridCol w="1471355"/>
                <a:gridCol w="1471355"/>
                <a:gridCol w="1471355"/>
                <a:gridCol w="1471355"/>
              </a:tblGrid>
              <a:tr h="720090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i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r>
                        <a:rPr lang="en-US" sz="2800" kern="0" baseline="-25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i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A</a:t>
                      </a:r>
                      <a:r>
                        <a:rPr lang="en-US" sz="2800" kern="0" baseline="-25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595"/>
                        </a:spcAft>
                      </a:pPr>
                      <a:r>
                        <a:rPr lang="en-US" sz="2800" i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r>
                        <a:rPr lang="en-US" sz="2800" kern="0" baseline="-25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3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595"/>
                        </a:spcAft>
                      </a:pPr>
                      <a:r>
                        <a:rPr lang="en-US" sz="2800" i="1" kern="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r>
                        <a:rPr lang="en-US" sz="2800" kern="0" baseline="-25000" dirty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2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595"/>
                        </a:spcAft>
                      </a:pPr>
                      <a:r>
                        <a:rPr lang="en-US" sz="2800" i="1" kern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r>
                        <a:rPr lang="en-US" sz="2800" kern="0" baseline="-250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304800" algn="ctr">
                        <a:spcAft>
                          <a:spcPts val="595"/>
                        </a:spcAft>
                      </a:pPr>
                      <a:r>
                        <a:rPr lang="en-US" sz="2800" i="1" kern="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Q</a:t>
                      </a:r>
                      <a:r>
                        <a:rPr lang="en-US" sz="2800" kern="0" baseline="-25000">
                          <a:solidFill>
                            <a:srgbClr val="000000"/>
                          </a:solidFill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 dirty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20090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90220"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595"/>
                        </a:spcAft>
                      </a:pPr>
                      <a:r>
                        <a:rPr lang="en-US" sz="2800" kern="0">
                          <a:solidFill>
                            <a:srgbClr val="000000"/>
                          </a:solidFill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0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229235" algn="ctr">
                        <a:spcAft>
                          <a:spcPts val="0"/>
                        </a:spcAft>
                      </a:pPr>
                      <a:r>
                        <a:rPr lang="en-US" altLang="zh-CN" sz="2800" kern="100" dirty="0" smtClean="0">
                          <a:latin typeface="Times New Roman" panose="02020603050405020304"/>
                          <a:ea typeface="宋体" panose="02010600030101010101" pitchFamily="2" charset="-122"/>
                          <a:cs typeface="Times New Roman" panose="02020603050405020304"/>
                        </a:rPr>
                        <a:t>1</a:t>
                      </a:r>
                      <a:endParaRPr lang="zh-CN" sz="2800" kern="100" dirty="0">
                        <a:latin typeface="Times New Roman" panose="02020603050405020304"/>
                        <a:ea typeface="宋体" panose="02010600030101010101" pitchFamily="2" charset="-122"/>
                        <a:cs typeface="Times New Roman" panose="02020603050405020304"/>
                      </a:endParaRPr>
                    </a:p>
                  </a:txBody>
                  <a:tcPr marL="68583" marR="68583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249" name="Rectangle 52"/>
          <p:cNvSpPr/>
          <p:nvPr/>
        </p:nvSpPr>
        <p:spPr>
          <a:xfrm>
            <a:off x="41275" y="881063"/>
            <a:ext cx="4152900" cy="533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ctr" fontAlgn="base">
              <a:spcBef>
                <a:spcPct val="20000"/>
              </a:spcBef>
            </a:pPr>
            <a:r>
              <a:rPr kumimoji="1" lang="en-US" altLang="zh-CN" sz="3200" strike="noStrike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kumimoji="1" lang="zh-CN" altLang="zh-CN" sz="3200" strike="noStrike" noProof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平方运算电路</a:t>
            </a:r>
            <a:endParaRPr lang="zh-CN" altLang="en-US" sz="3200" b="1" strike="noStrike" noProof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117"/>
          <p:cNvSpPr/>
          <p:nvPr/>
        </p:nvSpPr>
        <p:spPr>
          <a:xfrm>
            <a:off x="368300" y="687388"/>
            <a:ext cx="7315200" cy="685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>
              <a:spcBef>
                <a:spcPct val="20000"/>
              </a:spcBef>
            </a:pPr>
            <a:r>
              <a:rPr lang="zh-CN" altLang="en-US" sz="2800" b="1" dirty="0">
                <a:solidFill>
                  <a:srgbClr val="CC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四、实验用集成块、仪器设备及电路连接</a:t>
            </a:r>
            <a:endParaRPr lang="zh-CN" altLang="en-US" sz="2800" b="1" dirty="0">
              <a:solidFill>
                <a:srgbClr val="CC00CC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266" name="Group 153"/>
          <p:cNvGrpSpPr/>
          <p:nvPr/>
        </p:nvGrpSpPr>
        <p:grpSpPr>
          <a:xfrm>
            <a:off x="1908175" y="2058988"/>
            <a:ext cx="4392613" cy="4267200"/>
            <a:chOff x="1215" y="704"/>
            <a:chExt cx="2058" cy="2496"/>
          </a:xfrm>
        </p:grpSpPr>
        <p:graphicFrame>
          <p:nvGraphicFramePr>
            <p:cNvPr id="11267" name="Object 154"/>
            <p:cNvGraphicFramePr/>
            <p:nvPr/>
          </p:nvGraphicFramePr>
          <p:xfrm>
            <a:off x="1215" y="704"/>
            <a:ext cx="2058" cy="18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1" imgW="6867525" imgH="5010150" progId="Paint.Picture">
                    <p:embed/>
                  </p:oleObj>
                </mc:Choice>
                <mc:Fallback>
                  <p:oleObj name="" r:id="rId1" imgW="6867525" imgH="5010150" progId="Paint.Picture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2"/>
                        <a:srcRect r="52428" b="41681"/>
                        <a:stretch>
                          <a:fillRect/>
                        </a:stretch>
                      </p:blipFill>
                      <p:spPr>
                        <a:xfrm>
                          <a:off x="1215" y="704"/>
                          <a:ext cx="2058" cy="184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268" name="Rectangle 155"/>
            <p:cNvSpPr/>
            <p:nvPr/>
          </p:nvSpPr>
          <p:spPr>
            <a:xfrm>
              <a:off x="1215" y="2768"/>
              <a:ext cx="1824" cy="4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74LS00(2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输入</a:t>
              </a:r>
              <a:r>
                <a:rPr lang="en-US" altLang="zh-CN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门）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/>
</p:sld>
</file>

<file path=ppt/tags/tag1.xml><?xml version="1.0" encoding="utf-8"?>
<p:tagLst xmlns:p="http://schemas.openxmlformats.org/presentationml/2006/main">
  <p:tag name="commondata" val="eyJoZGlkIjoiMzQ4OGRmMTBiYmU2OWVhOTVhMmM2ZjJmNDZjNzhjMTUifQ=="/>
</p:tagLst>
</file>

<file path=ppt/theme/theme1.xml><?xml version="1.0" encoding="utf-8"?>
<a:theme xmlns:a="http://schemas.openxmlformats.org/drawingml/2006/main" name="Labview入门">
  <a:themeElements>
    <a:clrScheme name="Labview入门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Labview入门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-2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Labview入门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bview入门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bview入门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Essential</Template>
  <TotalTime>0</TotalTime>
  <Words>1120</Words>
  <Application>WPS 演示</Application>
  <PresentationFormat/>
  <Paragraphs>283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Calibri</vt:lpstr>
      <vt:lpstr>隶书</vt:lpstr>
      <vt:lpstr>Times New Roman</vt:lpstr>
      <vt:lpstr>微软雅黑</vt:lpstr>
      <vt:lpstr>Arial Unicode MS</vt:lpstr>
      <vt:lpstr>Verdana</vt:lpstr>
      <vt:lpstr>Garamond</vt:lpstr>
      <vt:lpstr>华文细黑</vt:lpstr>
      <vt:lpstr>Arial Unicode MS</vt:lpstr>
      <vt:lpstr>Wingdings</vt:lpstr>
      <vt:lpstr>Tahoma</vt:lpstr>
      <vt:lpstr>Labview入门</vt:lpstr>
      <vt:lpstr>Visio.Drawing.11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组合逻辑电路</dc:title>
  <dc:creator>202</dc:creator>
  <cp:lastModifiedBy>萧君</cp:lastModifiedBy>
  <cp:revision>213</cp:revision>
  <dcterms:created xsi:type="dcterms:W3CDTF">2005-10-24T02:48:40Z</dcterms:created>
  <dcterms:modified xsi:type="dcterms:W3CDTF">2024-06-06T14:26:28Z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58FBA1BA8E3440AFA1D23B24D84516C4_12</vt:lpwstr>
  </property>
</Properties>
</file>