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9" r:id="rId5"/>
    <p:sldId id="265" r:id="rId6"/>
    <p:sldId id="266" r:id="rId7"/>
    <p:sldId id="267" r:id="rId8"/>
    <p:sldId id="261" r:id="rId9"/>
    <p:sldId id="262" r:id="rId10"/>
    <p:sldId id="269" r:id="rId11"/>
    <p:sldId id="270" r:id="rId12"/>
    <p:sldId id="268" r:id="rId13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Jun" initials="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 showGuides="1">
      <p:cViewPr varScale="1">
        <p:scale>
          <a:sx n="66" d="100"/>
          <a:sy n="66" d="100"/>
        </p:scale>
        <p:origin x="-6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30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35496" y="6381328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81328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6" y="6525344"/>
            <a:ext cx="1905000" cy="30678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097A897-9832-4CA6-B374-6FD01C6F4072}" type="slidenum">
              <a:rPr lang="en-US" altLang="zh-CN"/>
            </a:fld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0" y="303"/>
            <a:ext cx="9144000" cy="633110"/>
          </a:xfrm>
          <a:prstGeom prst="rect">
            <a:avLst/>
          </a:prstGeom>
          <a:solidFill>
            <a:srgbClr val="0C7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0"/>
            <a:ext cx="2277132" cy="633413"/>
          </a:xfrm>
          <a:prstGeom prst="rect">
            <a:avLst/>
          </a:prstGeom>
        </p:spPr>
      </p:pic>
      <p:sp>
        <p:nvSpPr>
          <p:cNvPr id="20" name="矩形 19"/>
          <p:cNvSpPr>
            <a:spLocks noChangeAspect="1"/>
          </p:cNvSpPr>
          <p:nvPr/>
        </p:nvSpPr>
        <p:spPr>
          <a:xfrm flipH="1">
            <a:off x="5485879" y="-12725"/>
            <a:ext cx="1390377" cy="633413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6705600"/>
            <a:ext cx="9144000" cy="179784"/>
          </a:xfrm>
          <a:prstGeom prst="rect">
            <a:avLst/>
          </a:prstGeom>
          <a:gradFill flip="none" rotWithShape="1">
            <a:gsLst>
              <a:gs pos="0">
                <a:srgbClr val="389FF4"/>
              </a:gs>
              <a:gs pos="100000">
                <a:srgbClr val="0C7ED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836613"/>
            <a:ext cx="196215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36613"/>
            <a:ext cx="573405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7793038" cy="923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2E2B-CEFC-4241-9BC9-CF5B6FDA21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28184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28184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6781800"/>
            <a:ext cx="9144000" cy="103584"/>
          </a:xfrm>
          <a:prstGeom prst="rect">
            <a:avLst/>
          </a:prstGeom>
          <a:gradFill flip="none" rotWithShape="1">
            <a:gsLst>
              <a:gs pos="0">
                <a:srgbClr val="389FF4"/>
              </a:gs>
              <a:gs pos="100000">
                <a:srgbClr val="0C7ED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3"/>
            <a:ext cx="9144000" cy="633110"/>
          </a:xfrm>
          <a:prstGeom prst="rect">
            <a:avLst/>
          </a:prstGeom>
          <a:solidFill>
            <a:srgbClr val="0C7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3413"/>
            <a:ext cx="7793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</a:t>
            </a:r>
            <a:r>
              <a:rPr lang="en-US" altLang="zh-CN"/>
              <a:t>a</a:t>
            </a:r>
            <a:r>
              <a:rPr lang="zh-CN" altLang="en-US"/>
              <a:t>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3238"/>
            <a:ext cx="7772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</a:t>
            </a:r>
            <a:r>
              <a:rPr lang="en-US" altLang="zh-CN"/>
              <a:t>ab</a:t>
            </a:r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r>
              <a:rPr lang="en-US" altLang="zh-CN"/>
              <a:t>ab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ab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r>
              <a:rPr lang="en-US" altLang="zh-CN"/>
              <a:t>ab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r>
              <a:rPr lang="en-US" altLang="zh-CN"/>
              <a:t>ab</a:t>
            </a: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0" baseline="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 b="0" baseline="0">
                <a:latin typeface="Tahoma" panose="020B060403050404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0"/>
            <a:ext cx="2277132" cy="633413"/>
          </a:xfrm>
          <a:prstGeom prst="rect">
            <a:avLst/>
          </a:prstGeom>
        </p:spPr>
      </p:pic>
      <p:sp>
        <p:nvSpPr>
          <p:cNvPr id="10" name="矩形 9"/>
          <p:cNvSpPr>
            <a:spLocks noChangeAspect="1"/>
          </p:cNvSpPr>
          <p:nvPr/>
        </p:nvSpPr>
        <p:spPr>
          <a:xfrm flipH="1">
            <a:off x="5436096" y="-12725"/>
            <a:ext cx="1390377" cy="633413"/>
          </a:xfrm>
          <a:prstGeom prst="rect">
            <a:avLst/>
          </a:prstGeom>
          <a:blipFill dpi="0" rotWithShape="1">
            <a:blip r:embed="rId14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5968;&#23383;&#27169;&#25311;&#32508;&#21512;&#23454;&#39564;&#31665;.pps" TargetMode="Externa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6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4000" b="1" dirty="0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</a:t>
            </a:r>
            <a:r>
              <a:rPr lang="en-US" altLang="zh-CN" sz="4000" b="1" dirty="0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23    </a:t>
            </a:r>
            <a:r>
              <a:rPr lang="zh-CN" altLang="en-US" sz="4000" b="1" dirty="0">
                <a:solidFill>
                  <a:srgbClr val="FF33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计数、译码、显示电路</a:t>
            </a:r>
            <a:endParaRPr lang="zh-CN" altLang="en-US" sz="4000" b="1" dirty="0">
              <a:solidFill>
                <a:srgbClr val="FF3300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50" name="Rectangle 7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713105" marR="0" lvl="1" indent="-713105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2"/>
              </a:buClr>
              <a:buSzPct val="75000"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一、实验目的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812800" marR="0" lvl="0" indent="-8128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．了解集成电路计数器的逻辑功能及使用方法。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13105" marR="0" lvl="0" indent="-71310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．了解七段显示译码器和七段显示器（数码管）的使用和检测方法。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12800" marR="0" lvl="0" indent="-8128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．掌握用集成计数器组成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进制计数器的方法。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22"/>
          <p:cNvSpPr txBox="1"/>
          <p:nvPr/>
        </p:nvSpPr>
        <p:spPr>
          <a:xfrm>
            <a:off x="539750" y="687388"/>
            <a:ext cx="40322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搭建单次脉冲按钮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2291" name="Picture 1" descr="C:\Users\LENOVO\AppData\Roaming\Tencent\Users\2314470555\QQ\WinTemp\RichOle\I87HUQGU`INU46}FF7AR)3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717675"/>
            <a:ext cx="7488238" cy="494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3003550" y="1690688"/>
            <a:ext cx="217488" cy="288925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6925" y="4594225"/>
            <a:ext cx="1209675" cy="21590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87563" y="4381500"/>
            <a:ext cx="750888" cy="19685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043613" y="2514600"/>
            <a:ext cx="2700338" cy="1527175"/>
          </a:xfrm>
          <a:prstGeom prst="wedgeRoundRectCallout">
            <a:avLst>
              <a:gd name="adj1" fmla="val -18980"/>
              <a:gd name="adj2" fmla="val 7357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常开按钮：点击按钮时，</a:t>
            </a:r>
            <a:r>
              <a:rPr kumimoji="0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”跳变为“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”输出脉冲上升沿，然后又回到“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”。输出下降沿。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AutoShape 1" descr="C:\Users\LENOVO\AppData\Roaming\Tencent\Users\2314470555\QQ\WinTemp\RichOle\EIC6]HTAI4EZWED1@}G7O.png"/>
          <p:cNvSpPr>
            <a:spLocks noChangeAspect="1"/>
          </p:cNvSpPr>
          <p:nvPr/>
        </p:nvSpPr>
        <p:spPr>
          <a:xfrm>
            <a:off x="0" y="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5" name="AutoShape 2" descr="C:\Users\LENOVO\AppData\Roaming\Tencent\Users\2314470555\QQ\WinTemp\RichOle\EIC6]HTAI4EZWED1@}G7O.png"/>
          <p:cNvSpPr>
            <a:spLocks noChangeAspect="1"/>
          </p:cNvSpPr>
          <p:nvPr/>
        </p:nvSpPr>
        <p:spPr>
          <a:xfrm>
            <a:off x="152400" y="1524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3316" name="Text Box 22"/>
          <p:cNvSpPr txBox="1"/>
          <p:nvPr/>
        </p:nvSpPr>
        <p:spPr>
          <a:xfrm>
            <a:off x="539750" y="760413"/>
            <a:ext cx="5540375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五进制计数译码显示仿真电路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7" name="Picture 5" descr="C:\Users\LENOVO\AppData\Roaming\Tencent\Users\2314470555\QQ\WinTemp\RichOle\)G5X{KVQU5YR{$PQ5X`6SZ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166938"/>
            <a:ext cx="8439150" cy="3830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88" y="3619500"/>
            <a:ext cx="4722812" cy="2820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725" y="3759200"/>
            <a:ext cx="3790950" cy="263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Text Box 131"/>
          <p:cNvSpPr txBox="1"/>
          <p:nvPr/>
        </p:nvSpPr>
        <p:spPr>
          <a:xfrm>
            <a:off x="4905375" y="3092450"/>
            <a:ext cx="25796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隶书" panose="02010800040101010101" pitchFamily="2" charset="-122"/>
              </a:rPr>
              <a:t>74LS160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功能表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457200" y="712788"/>
            <a:ext cx="8229600" cy="6223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二、计数器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457200" y="1560513"/>
            <a:ext cx="8382000" cy="13954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3575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74LS160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是一种可预置数十进制计数器，预置数端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D0-D3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用于在计数之前预置某一数码作为基数，在此基数上再累加所输入的脉冲数目。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4103" name="Text Box 131"/>
          <p:cNvSpPr txBox="1"/>
          <p:nvPr/>
        </p:nvSpPr>
        <p:spPr>
          <a:xfrm>
            <a:off x="842963" y="3089275"/>
            <a:ext cx="30622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隶书" panose="02010800040101010101" pitchFamily="2" charset="-122"/>
              </a:rPr>
              <a:t>74LS160</a:t>
            </a:r>
            <a:r>
              <a:rPr lang="zh-CN" altLang="en-US" sz="2800" dirty="0">
                <a:latin typeface="华文隶书" panose="02010800040101010101" pitchFamily="2" charset="-122"/>
                <a:ea typeface="华文隶书" panose="02010800040101010101" pitchFamily="2" charset="-122"/>
              </a:rPr>
              <a:t>引脚排列</a:t>
            </a:r>
            <a:endParaRPr lang="zh-CN" altLang="en-US" sz="2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37"/>
          <p:cNvSpPr txBox="1"/>
          <p:nvPr/>
        </p:nvSpPr>
        <p:spPr>
          <a:xfrm>
            <a:off x="930275" y="3022600"/>
            <a:ext cx="30384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dirty="0">
                <a:latin typeface="Times New Roman" panose="02020603050405020304" pitchFamily="18" charset="0"/>
                <a:ea typeface="华文隶书" panose="02010800040101010101" pitchFamily="2" charset="-122"/>
              </a:rPr>
              <a:t>74LS47</a:t>
            </a:r>
            <a:r>
              <a:rPr lang="zh-CN" altLang="en-US" sz="3200" dirty="0">
                <a:latin typeface="Arial" panose="020B0604020202020204" pitchFamily="34" charset="0"/>
                <a:ea typeface="华文隶书" panose="02010800040101010101" pitchFamily="2" charset="-122"/>
              </a:rPr>
              <a:t>管脚排列</a:t>
            </a:r>
            <a:endParaRPr lang="zh-CN" altLang="en-US" sz="3200" dirty="0">
              <a:latin typeface="Arial" panose="020B0604020202020204" pitchFamily="34" charset="0"/>
              <a:ea typeface="华文隶书" panose="02010800040101010101" pitchFamily="2" charset="-122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457200" y="712788"/>
            <a:ext cx="8229600" cy="6223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三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、译码器、数码显示器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pSp>
        <p:nvGrpSpPr>
          <p:cNvPr id="5124" name="组合 1"/>
          <p:cNvGrpSpPr/>
          <p:nvPr/>
        </p:nvGrpSpPr>
        <p:grpSpPr>
          <a:xfrm>
            <a:off x="465138" y="3509963"/>
            <a:ext cx="4379912" cy="3057525"/>
            <a:chOff x="583310" y="3372238"/>
            <a:chExt cx="4381314" cy="3057966"/>
          </a:xfrm>
        </p:grpSpPr>
        <p:pic>
          <p:nvPicPr>
            <p:cNvPr id="5130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3310" y="3727577"/>
              <a:ext cx="4265491" cy="243986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31" name="Text Box 37"/>
            <p:cNvSpPr txBox="1"/>
            <p:nvPr/>
          </p:nvSpPr>
          <p:spPr>
            <a:xfrm>
              <a:off x="672041" y="3372238"/>
              <a:ext cx="417675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i="1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U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CC</a:t>
              </a:r>
              <a:r>
                <a:rPr lang="en-US" altLang="zh-CN" sz="2000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    </a:t>
              </a:r>
              <a:r>
                <a:rPr lang="en-US" altLang="zh-CN" sz="2000" i="1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f       g      a      b      c      d      e</a:t>
              </a:r>
              <a:endParaRPr lang="zh-CN" altLang="en-US" sz="2000" i="1" baseline="-25000" dirty="0"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  <p:sp>
          <p:nvSpPr>
            <p:cNvPr id="5132" name="Text Box 37"/>
            <p:cNvSpPr txBox="1"/>
            <p:nvPr/>
          </p:nvSpPr>
          <p:spPr>
            <a:xfrm>
              <a:off x="787865" y="6030094"/>
              <a:ext cx="417675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i="1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B</a:t>
              </a:r>
              <a:r>
                <a:rPr lang="en-US" altLang="zh-CN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      </a:t>
              </a:r>
              <a:r>
                <a:rPr lang="en-US" altLang="zh-CN" i="1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C</a:t>
              </a:r>
              <a:r>
                <a:rPr lang="en-US" altLang="zh-CN" sz="2000" i="1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     </a:t>
              </a:r>
              <a:r>
                <a:rPr lang="en-US" altLang="zh-CN" sz="1600" i="1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LT  BI/RBO RBI     </a:t>
              </a:r>
              <a:r>
                <a:rPr lang="en-US" altLang="zh-CN" i="1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D      A    </a:t>
              </a:r>
              <a:r>
                <a:rPr lang="en-US" altLang="zh-CN" dirty="0">
                  <a:latin typeface="Times New Roman" panose="02020603050405020304" pitchFamily="18" charset="0"/>
                  <a:ea typeface="华文隶书" panose="02010800040101010101" pitchFamily="2" charset="-122"/>
                </a:rPr>
                <a:t>GND</a:t>
              </a:r>
              <a:endParaRPr lang="zh-CN" altLang="en-US" baseline="-25000" dirty="0">
                <a:latin typeface="Arial" panose="020B0604020202020204" pitchFamily="34" charset="0"/>
                <a:ea typeface="华文隶书" panose="02010800040101010101" pitchFamily="2" charset="-122"/>
              </a:endParaRPr>
            </a:p>
          </p:txBody>
        </p:sp>
      </p:grpSp>
      <p:pic>
        <p:nvPicPr>
          <p:cNvPr id="512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238" y="3109913"/>
            <a:ext cx="2028825" cy="3303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150" y="4892675"/>
            <a:ext cx="1673225" cy="1963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163" y="3232150"/>
            <a:ext cx="1444625" cy="1692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Rectangle 6"/>
          <p:cNvSpPr txBox="1">
            <a:spLocks noChangeArrowheads="1"/>
          </p:cNvSpPr>
          <p:nvPr/>
        </p:nvSpPr>
        <p:spPr>
          <a:xfrm>
            <a:off x="457200" y="1436688"/>
            <a:ext cx="8256588" cy="13954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63055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译码器用于把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位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BCD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码翻译成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位十进制数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；一般与显示器配合使用。较常用的显示器是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LED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数码管，有共阴和共阳两种结构。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74LS47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译码器与共阳极数码管配套使用。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5129" name="TextBox 2"/>
          <p:cNvSpPr txBox="1"/>
          <p:nvPr/>
        </p:nvSpPr>
        <p:spPr>
          <a:xfrm>
            <a:off x="638175" y="6442075"/>
            <a:ext cx="43180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6"/>
          <p:cNvSpPr txBox="1">
            <a:spLocks noChangeArrowheads="1"/>
          </p:cNvSpPr>
          <p:nvPr/>
        </p:nvSpPr>
        <p:spPr>
          <a:xfrm>
            <a:off x="457200" y="712788"/>
            <a:ext cx="8229600" cy="6223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四、实验内容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1577975"/>
            <a:ext cx="8229600" cy="7715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1.74LS160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计数器的功能测试（表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4-23-1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）；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pic>
        <p:nvPicPr>
          <p:cNvPr id="6148" name="Picture 1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488" y="2524125"/>
            <a:ext cx="4464050" cy="309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圆角矩形标注 5"/>
          <p:cNvSpPr/>
          <p:nvPr/>
        </p:nvSpPr>
        <p:spPr>
          <a:xfrm>
            <a:off x="503238" y="4032250"/>
            <a:ext cx="1446213" cy="1281113"/>
          </a:xfrm>
          <a:prstGeom prst="wedgeRoundRectCallout">
            <a:avLst>
              <a:gd name="adj1" fmla="val 71608"/>
              <a:gd name="adj2" fmla="val -738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”表示可以是“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”或“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93713" y="809625"/>
            <a:ext cx="8229600" cy="60801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2.8421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码二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/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十进制计数译码显示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1765300"/>
          <a:ext cx="8229600" cy="4656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304780">
                <a:tc rowSpan="2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</a:pPr>
                      <a:r>
                        <a:rPr lang="zh-CN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输入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1" indent="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74LS47</a:t>
                      </a: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辅助输入端状态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74LS160BCD</a:t>
                      </a:r>
                      <a:r>
                        <a:rPr lang="zh-CN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码</a:t>
                      </a: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输出端状态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lvl="1" indent="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字型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1" indent="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显示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 vMerge="1">
                  <a:tcPr/>
                </a:tc>
                <a:tc>
                  <a:txBody>
                    <a:bodyPr/>
                    <a:lstStyle/>
                    <a:p>
                      <a:pPr lvl="1" algn="just">
                        <a:spcAft>
                          <a:spcPts val="0"/>
                        </a:spcAft>
                      </a:pPr>
                      <a:endParaRPr lang="en-US" sz="2000" u="none" kern="100" dirty="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just">
                        <a:spcAft>
                          <a:spcPts val="0"/>
                        </a:spcAft>
                      </a:pPr>
                      <a:endParaRPr lang="en-US" sz="2000" u="none" kern="100" dirty="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spcAft>
                          <a:spcPts val="0"/>
                        </a:spcAft>
                      </a:pPr>
                      <a:endParaRPr lang="en-US" sz="2000" u="none" kern="100" dirty="0">
                        <a:solidFill>
                          <a:srgbClr val="008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spcAft>
                          <a:spcPts val="0"/>
                        </a:spcAft>
                      </a:pP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u="none" kern="1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(L4)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spcAft>
                          <a:spcPts val="0"/>
                        </a:spcAft>
                      </a:pP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u="none" kern="1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(L3)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spcAft>
                          <a:spcPts val="0"/>
                        </a:spcAft>
                      </a:pP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u="none" kern="1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(L2)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>
                        <a:spcAft>
                          <a:spcPts val="0"/>
                        </a:spcAft>
                      </a:pP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u="none" kern="10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u="none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(L1)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indent="2667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4780">
                <a:tc>
                  <a:txBody>
                    <a:bodyPr/>
                    <a:lstStyle/>
                    <a:p>
                      <a:pPr marL="457200" lvl="1" indent="-365125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试灯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935">
                <a:tc>
                  <a:txBody>
                    <a:bodyPr/>
                    <a:lstStyle/>
                    <a:p>
                      <a:pPr marL="457200" lvl="1" indent="-365125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灭零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悬空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069">
                <a:tc>
                  <a:txBody>
                    <a:bodyPr/>
                    <a:lstStyle/>
                    <a:p>
                      <a:pPr marL="457200" lvl="1" indent="-365125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熄灭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en-US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indent="-457200" algn="ctr">
                        <a:spcAft>
                          <a:spcPts val="0"/>
                        </a:spcAft>
                      </a:pPr>
                      <a:r>
                        <a:rPr lang="zh-CN" sz="2000" u="none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sz="2000" u="none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7326" name="组合 10"/>
          <p:cNvGrpSpPr/>
          <p:nvPr/>
        </p:nvGrpSpPr>
        <p:grpSpPr>
          <a:xfrm>
            <a:off x="1670050" y="2090738"/>
            <a:ext cx="303213" cy="307975"/>
            <a:chOff x="5891732" y="847266"/>
            <a:chExt cx="430965" cy="383075"/>
          </a:xfrm>
        </p:grpSpPr>
        <p:sp>
          <p:nvSpPr>
            <p:cNvPr id="7333" name="Line 8"/>
            <p:cNvSpPr/>
            <p:nvPr/>
          </p:nvSpPr>
          <p:spPr>
            <a:xfrm>
              <a:off x="5948047" y="875127"/>
              <a:ext cx="374650" cy="0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34" name="Rectangle 9"/>
            <p:cNvSpPr/>
            <p:nvPr/>
          </p:nvSpPr>
          <p:spPr>
            <a:xfrm>
              <a:off x="5891732" y="847266"/>
              <a:ext cx="397558" cy="3830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LT</a:t>
              </a:r>
              <a:endParaRPr lang="zh-CN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327" name="组合 15"/>
          <p:cNvGrpSpPr/>
          <p:nvPr/>
        </p:nvGrpSpPr>
        <p:grpSpPr>
          <a:xfrm>
            <a:off x="2486025" y="2090738"/>
            <a:ext cx="398463" cy="307975"/>
            <a:chOff x="3838579" y="971550"/>
            <a:chExt cx="398463" cy="307975"/>
          </a:xfrm>
        </p:grpSpPr>
        <p:sp>
          <p:nvSpPr>
            <p:cNvPr id="7331" name="Line 13"/>
            <p:cNvSpPr/>
            <p:nvPr/>
          </p:nvSpPr>
          <p:spPr>
            <a:xfrm>
              <a:off x="3879475" y="991266"/>
              <a:ext cx="334958" cy="0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32" name="Rectangle 14"/>
            <p:cNvSpPr/>
            <p:nvPr/>
          </p:nvSpPr>
          <p:spPr>
            <a:xfrm>
              <a:off x="3838579" y="971550"/>
              <a:ext cx="398463" cy="3079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zh-CN" sz="20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RBI</a:t>
              </a:r>
              <a:endParaRPr lang="zh-CN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328" name="组合 20"/>
          <p:cNvGrpSpPr/>
          <p:nvPr/>
        </p:nvGrpSpPr>
        <p:grpSpPr>
          <a:xfrm>
            <a:off x="3238500" y="2109788"/>
            <a:ext cx="976313" cy="271462"/>
            <a:chOff x="4865688" y="828675"/>
            <a:chExt cx="904176" cy="271135"/>
          </a:xfrm>
        </p:grpSpPr>
        <p:sp>
          <p:nvSpPr>
            <p:cNvPr id="7329" name="Line 18"/>
            <p:cNvSpPr/>
            <p:nvPr/>
          </p:nvSpPr>
          <p:spPr>
            <a:xfrm>
              <a:off x="4865688" y="828675"/>
              <a:ext cx="6847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330" name="Rectangle 19"/>
            <p:cNvSpPr/>
            <p:nvPr/>
          </p:nvSpPr>
          <p:spPr>
            <a:xfrm>
              <a:off x="4870451" y="838200"/>
              <a:ext cx="899413" cy="2616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r>
                <a:rPr lang="en-US" altLang="zh-CN" sz="1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RI/</a:t>
              </a:r>
              <a:r>
                <a:rPr lang="zh-CN" altLang="zh-CN" sz="1700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RBO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457200" y="819150"/>
            <a:ext cx="8229600" cy="5984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3.</a:t>
            </a:r>
            <a:r>
              <a:rPr kumimoji="0" lang="zh-CN" altLang="en-US" sz="28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*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74LS47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译码器辅助输入端功能测试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18" name="组合 2"/>
          <p:cNvGrpSpPr/>
          <p:nvPr/>
        </p:nvGrpSpPr>
        <p:grpSpPr>
          <a:xfrm>
            <a:off x="2319338" y="3371850"/>
            <a:ext cx="4803775" cy="3222625"/>
            <a:chOff x="2319338" y="3051683"/>
            <a:chExt cx="4803775" cy="3221419"/>
          </a:xfrm>
        </p:grpSpPr>
        <p:sp>
          <p:nvSpPr>
            <p:cNvPr id="2" name="矩形 1"/>
            <p:cNvSpPr/>
            <p:nvPr/>
          </p:nvSpPr>
          <p:spPr>
            <a:xfrm>
              <a:off x="2832100" y="3922895"/>
              <a:ext cx="3587750" cy="1674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>
              <a:off x="3611563" y="5597080"/>
              <a:ext cx="9525" cy="3745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5916613" y="3564254"/>
              <a:ext cx="82550" cy="825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4203700" y="5603428"/>
              <a:ext cx="7938" cy="3745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4806950" y="5603428"/>
              <a:ext cx="9525" cy="3745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5397500" y="5600254"/>
              <a:ext cx="9525" cy="3745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016625" y="5597080"/>
              <a:ext cx="9525" cy="37451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924550" y="5970003"/>
              <a:ext cx="18415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2368550" y="4111736"/>
              <a:ext cx="4635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2374900" y="4575113"/>
              <a:ext cx="46196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2374900" y="4967079"/>
              <a:ext cx="46196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2379663" y="5432042"/>
              <a:ext cx="46355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2365375" y="3283371"/>
              <a:ext cx="0" cy="215025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4" name="Text Box 51"/>
            <p:cNvSpPr txBox="1"/>
            <p:nvPr/>
          </p:nvSpPr>
          <p:spPr>
            <a:xfrm>
              <a:off x="2843213" y="5204333"/>
              <a:ext cx="357663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i="1" dirty="0">
                  <a:latin typeface="Times New Roman" panose="02020603050405020304" pitchFamily="18" charset="0"/>
                </a:rPr>
                <a:t>CLR  D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   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       </a:t>
              </a:r>
              <a:r>
                <a:rPr lang="en-US" altLang="zh-CN" dirty="0">
                  <a:latin typeface="Times New Roman" panose="02020603050405020304" pitchFamily="18" charset="0"/>
                </a:rPr>
                <a:t>GND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35" name="Text Box 51"/>
            <p:cNvSpPr txBox="1"/>
            <p:nvPr/>
          </p:nvSpPr>
          <p:spPr>
            <a:xfrm>
              <a:off x="2859088" y="3921633"/>
              <a:ext cx="356076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CC</a:t>
              </a:r>
              <a:r>
                <a:rPr lang="en-US" altLang="zh-CN" i="1" dirty="0">
                  <a:latin typeface="Times New Roman" panose="02020603050405020304" pitchFamily="18" charset="0"/>
                </a:rPr>
                <a:t>   Q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0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Q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Q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   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Q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3    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LD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3562350" y="3319871"/>
              <a:ext cx="0" cy="59985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154488" y="3319871"/>
              <a:ext cx="0" cy="6061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57738" y="3319871"/>
              <a:ext cx="0" cy="60619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349875" y="3319871"/>
              <a:ext cx="0" cy="60302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5591175" y="3392868"/>
              <a:ext cx="320675" cy="4046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 flipH="1">
              <a:off x="4757738" y="3513473"/>
              <a:ext cx="833437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3567113" y="3713423"/>
              <a:ext cx="202406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5999163" y="3610274"/>
              <a:ext cx="182562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81725" y="3610274"/>
              <a:ext cx="0" cy="31579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5" name="Text Box 51"/>
            <p:cNvSpPr txBox="1"/>
            <p:nvPr/>
          </p:nvSpPr>
          <p:spPr>
            <a:xfrm>
              <a:off x="2836863" y="4377246"/>
              <a:ext cx="344487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46" name="Text Box 51"/>
            <p:cNvSpPr txBox="1"/>
            <p:nvPr/>
          </p:nvSpPr>
          <p:spPr>
            <a:xfrm>
              <a:off x="2833688" y="4766183"/>
              <a:ext cx="346075" cy="3762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47" name="Text Box 51"/>
            <p:cNvSpPr txBox="1"/>
            <p:nvPr/>
          </p:nvSpPr>
          <p:spPr>
            <a:xfrm>
              <a:off x="5999163" y="4556633"/>
              <a:ext cx="487362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i="1" dirty="0">
                  <a:latin typeface="Times New Roman" panose="02020603050405020304" pitchFamily="18" charset="0"/>
                </a:rPr>
                <a:t>C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P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 flipH="1">
              <a:off x="6419850" y="4727456"/>
              <a:ext cx="46196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6873875" y="4725869"/>
              <a:ext cx="7938" cy="376096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50" name="Text Box 51"/>
            <p:cNvSpPr txBox="1"/>
            <p:nvPr/>
          </p:nvSpPr>
          <p:spPr>
            <a:xfrm>
              <a:off x="6554788" y="5086858"/>
              <a:ext cx="568325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i="1" dirty="0">
                  <a:latin typeface="Times New Roman" panose="02020603050405020304" pitchFamily="18" charset="0"/>
                </a:rPr>
                <a:t>CLK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51" name="Text Box 51"/>
            <p:cNvSpPr txBox="1"/>
            <p:nvPr/>
          </p:nvSpPr>
          <p:spPr>
            <a:xfrm>
              <a:off x="2578100" y="5109083"/>
              <a:ext cx="344488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52" name="Text Box 51"/>
            <p:cNvSpPr txBox="1"/>
            <p:nvPr/>
          </p:nvSpPr>
          <p:spPr>
            <a:xfrm>
              <a:off x="2579688" y="4639183"/>
              <a:ext cx="344487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7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53" name="Text Box 51"/>
            <p:cNvSpPr txBox="1"/>
            <p:nvPr/>
          </p:nvSpPr>
          <p:spPr>
            <a:xfrm>
              <a:off x="2511425" y="4247071"/>
              <a:ext cx="44926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10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54" name="Text Box 51"/>
            <p:cNvSpPr txBox="1"/>
            <p:nvPr/>
          </p:nvSpPr>
          <p:spPr>
            <a:xfrm>
              <a:off x="6411913" y="4397883"/>
              <a:ext cx="344487" cy="3762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55" name="Text Box 51"/>
            <p:cNvSpPr txBox="1"/>
            <p:nvPr/>
          </p:nvSpPr>
          <p:spPr>
            <a:xfrm>
              <a:off x="2476500" y="3794633"/>
              <a:ext cx="49371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16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56" name="Text Box 51"/>
            <p:cNvSpPr txBox="1"/>
            <p:nvPr/>
          </p:nvSpPr>
          <p:spPr>
            <a:xfrm>
              <a:off x="6149975" y="3602546"/>
              <a:ext cx="344488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9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57" name="Text Box 51"/>
            <p:cNvSpPr txBox="1"/>
            <p:nvPr/>
          </p:nvSpPr>
          <p:spPr>
            <a:xfrm>
              <a:off x="3937000" y="4505833"/>
              <a:ext cx="1493838" cy="4984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</a:rPr>
                <a:t>74LS160   </a:t>
              </a:r>
              <a:r>
                <a:rPr lang="en-US" altLang="zh-CN" dirty="0">
                  <a:latin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9258" name="组合 22"/>
            <p:cNvGrpSpPr/>
            <p:nvPr/>
          </p:nvGrpSpPr>
          <p:grpSpPr>
            <a:xfrm>
              <a:off x="3446463" y="3085021"/>
              <a:ext cx="231775" cy="231775"/>
              <a:chOff x="832104" y="2157984"/>
              <a:chExt cx="232791" cy="23279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832104" y="2157972"/>
                <a:ext cx="232791" cy="23270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16" name="直接连接符 15"/>
              <p:cNvCxnSpPr>
                <a:stCxn id="6" idx="1"/>
                <a:endCxn id="6" idx="5"/>
              </p:cNvCxnSpPr>
              <p:nvPr/>
            </p:nvCxnSpPr>
            <p:spPr>
              <a:xfrm>
                <a:off x="865587" y="2191443"/>
                <a:ext cx="165824" cy="1657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6" idx="7"/>
                <a:endCxn id="6" idx="3"/>
              </p:cNvCxnSpPr>
              <p:nvPr/>
            </p:nvCxnSpPr>
            <p:spPr>
              <a:xfrm flipH="1">
                <a:off x="865587" y="2191443"/>
                <a:ext cx="165824" cy="1657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59" name="组合 49"/>
            <p:cNvGrpSpPr/>
            <p:nvPr/>
          </p:nvGrpSpPr>
          <p:grpSpPr>
            <a:xfrm>
              <a:off x="4038600" y="3085021"/>
              <a:ext cx="231775" cy="231775"/>
              <a:chOff x="832104" y="2157984"/>
              <a:chExt cx="232791" cy="232791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832104" y="2157972"/>
                <a:ext cx="232791" cy="23270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52" name="直接连接符 51"/>
              <p:cNvCxnSpPr>
                <a:stCxn id="51" idx="1"/>
                <a:endCxn id="51" idx="5"/>
              </p:cNvCxnSpPr>
              <p:nvPr/>
            </p:nvCxnSpPr>
            <p:spPr>
              <a:xfrm>
                <a:off x="865588" y="2191443"/>
                <a:ext cx="165824" cy="1657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>
                <a:stCxn id="51" idx="7"/>
                <a:endCxn id="51" idx="3"/>
              </p:cNvCxnSpPr>
              <p:nvPr/>
            </p:nvCxnSpPr>
            <p:spPr>
              <a:xfrm flipH="1">
                <a:off x="865588" y="2191443"/>
                <a:ext cx="165824" cy="1657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60" name="组合 54"/>
            <p:cNvGrpSpPr/>
            <p:nvPr/>
          </p:nvGrpSpPr>
          <p:grpSpPr>
            <a:xfrm>
              <a:off x="4625975" y="3075496"/>
              <a:ext cx="233363" cy="233362"/>
              <a:chOff x="832104" y="2157984"/>
              <a:chExt cx="232791" cy="232791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832104" y="2157975"/>
                <a:ext cx="232791" cy="23270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57" name="直接连接符 56"/>
              <p:cNvCxnSpPr>
                <a:stCxn id="56" idx="1"/>
                <a:endCxn id="56" idx="5"/>
              </p:cNvCxnSpPr>
              <p:nvPr/>
            </p:nvCxnSpPr>
            <p:spPr>
              <a:xfrm>
                <a:off x="866943" y="2192802"/>
                <a:ext cx="163112" cy="1630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>
                <a:stCxn id="56" idx="7"/>
                <a:endCxn id="56" idx="3"/>
              </p:cNvCxnSpPr>
              <p:nvPr/>
            </p:nvCxnSpPr>
            <p:spPr>
              <a:xfrm flipH="1">
                <a:off x="866943" y="2192802"/>
                <a:ext cx="163112" cy="1630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61" name="组合 58"/>
            <p:cNvGrpSpPr/>
            <p:nvPr/>
          </p:nvGrpSpPr>
          <p:grpSpPr>
            <a:xfrm>
              <a:off x="5233988" y="3075496"/>
              <a:ext cx="231775" cy="231775"/>
              <a:chOff x="832104" y="2157984"/>
              <a:chExt cx="232791" cy="232791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832104" y="2157975"/>
                <a:ext cx="232791" cy="232704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61" name="直接连接符 60"/>
              <p:cNvCxnSpPr>
                <a:stCxn id="60" idx="1"/>
                <a:endCxn id="60" idx="5"/>
              </p:cNvCxnSpPr>
              <p:nvPr/>
            </p:nvCxnSpPr>
            <p:spPr>
              <a:xfrm>
                <a:off x="865587" y="2191446"/>
                <a:ext cx="165824" cy="1657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>
                <a:stCxn id="60" idx="7"/>
                <a:endCxn id="60" idx="3"/>
              </p:cNvCxnSpPr>
              <p:nvPr/>
            </p:nvCxnSpPr>
            <p:spPr>
              <a:xfrm flipH="1">
                <a:off x="865587" y="2191446"/>
                <a:ext cx="165824" cy="1657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62" name="Text Box 51"/>
            <p:cNvSpPr txBox="1"/>
            <p:nvPr/>
          </p:nvSpPr>
          <p:spPr>
            <a:xfrm>
              <a:off x="2374900" y="3051683"/>
              <a:ext cx="641350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dirty="0">
                  <a:latin typeface="Times New Roman" panose="02020603050405020304" pitchFamily="18" charset="0"/>
                </a:rPr>
                <a:t>+5V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2319338" y="3204026"/>
              <a:ext cx="82550" cy="8251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264" name="Text Box 51"/>
            <p:cNvSpPr txBox="1"/>
            <p:nvPr/>
          </p:nvSpPr>
          <p:spPr>
            <a:xfrm>
              <a:off x="3225800" y="3596196"/>
              <a:ext cx="449263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14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65" name="Text Box 51"/>
            <p:cNvSpPr txBox="1"/>
            <p:nvPr/>
          </p:nvSpPr>
          <p:spPr>
            <a:xfrm>
              <a:off x="3810000" y="3612071"/>
              <a:ext cx="449263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13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66" name="Text Box 51"/>
            <p:cNvSpPr txBox="1"/>
            <p:nvPr/>
          </p:nvSpPr>
          <p:spPr>
            <a:xfrm>
              <a:off x="4386263" y="3604133"/>
              <a:ext cx="449262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12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67" name="Text Box 51"/>
            <p:cNvSpPr txBox="1"/>
            <p:nvPr/>
          </p:nvSpPr>
          <p:spPr>
            <a:xfrm>
              <a:off x="5033963" y="3613658"/>
              <a:ext cx="449262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11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68" name="Text Box 51"/>
            <p:cNvSpPr txBox="1"/>
            <p:nvPr/>
          </p:nvSpPr>
          <p:spPr>
            <a:xfrm>
              <a:off x="3343275" y="5531358"/>
              <a:ext cx="344488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3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69" name="Text Box 51"/>
            <p:cNvSpPr txBox="1"/>
            <p:nvPr/>
          </p:nvSpPr>
          <p:spPr>
            <a:xfrm>
              <a:off x="3922713" y="5544058"/>
              <a:ext cx="344487" cy="3762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4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70" name="Text Box 51"/>
            <p:cNvSpPr txBox="1"/>
            <p:nvPr/>
          </p:nvSpPr>
          <p:spPr>
            <a:xfrm>
              <a:off x="4549775" y="5539296"/>
              <a:ext cx="344488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5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71" name="Text Box 51"/>
            <p:cNvSpPr txBox="1"/>
            <p:nvPr/>
          </p:nvSpPr>
          <p:spPr>
            <a:xfrm>
              <a:off x="5099050" y="5548821"/>
              <a:ext cx="344488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6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72" name="Text Box 51"/>
            <p:cNvSpPr txBox="1"/>
            <p:nvPr/>
          </p:nvSpPr>
          <p:spPr>
            <a:xfrm>
              <a:off x="5773738" y="5529771"/>
              <a:ext cx="344487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8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73" name="Text Box 51"/>
            <p:cNvSpPr txBox="1"/>
            <p:nvPr/>
          </p:nvSpPr>
          <p:spPr>
            <a:xfrm>
              <a:off x="3397250" y="5876227"/>
              <a:ext cx="452438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“1”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74" name="Text Box 51"/>
            <p:cNvSpPr txBox="1"/>
            <p:nvPr/>
          </p:nvSpPr>
          <p:spPr>
            <a:xfrm>
              <a:off x="3983038" y="5888927"/>
              <a:ext cx="450850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“0”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75" name="Text Box 51"/>
            <p:cNvSpPr txBox="1"/>
            <p:nvPr/>
          </p:nvSpPr>
          <p:spPr>
            <a:xfrm>
              <a:off x="4567238" y="5887339"/>
              <a:ext cx="452437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“0”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276" name="Text Box 51"/>
            <p:cNvSpPr txBox="1"/>
            <p:nvPr/>
          </p:nvSpPr>
          <p:spPr>
            <a:xfrm>
              <a:off x="5170488" y="5874258"/>
              <a:ext cx="450850" cy="3746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</a:pPr>
              <a:r>
                <a:rPr lang="en-US" altLang="zh-CN" sz="1600" dirty="0">
                  <a:latin typeface="Times New Roman" panose="02020603050405020304" pitchFamily="18" charset="0"/>
                </a:rPr>
                <a:t>“0”</a:t>
              </a: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endParaRPr lang="zh-CN" alt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6" name="直接连接符 25"/>
            <p:cNvCxnSpPr>
              <a:stCxn id="60" idx="7"/>
              <a:endCxn id="60" idx="3"/>
            </p:cNvCxnSpPr>
            <p:nvPr/>
          </p:nvCxnSpPr>
          <p:spPr>
            <a:xfrm>
              <a:off x="5972175" y="3997479"/>
              <a:ext cx="2730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60" idx="7"/>
              <a:endCxn id="60" idx="3"/>
            </p:cNvCxnSpPr>
            <p:nvPr/>
          </p:nvCxnSpPr>
          <p:spPr>
            <a:xfrm>
              <a:off x="2970213" y="5286047"/>
              <a:ext cx="37306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19" name="Text Box 51"/>
          <p:cNvSpPr txBox="1"/>
          <p:nvPr/>
        </p:nvSpPr>
        <p:spPr>
          <a:xfrm>
            <a:off x="565150" y="1606550"/>
            <a:ext cx="8213725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357505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在十进制基础上，利用“与非”门把输出</a:t>
            </a:r>
            <a:r>
              <a:rPr lang="en-US" altLang="zh-CN" sz="2400" dirty="0">
                <a:latin typeface="Times New Roman" panose="02020603050405020304" pitchFamily="18" charset="0"/>
              </a:rPr>
              <a:t>BCD</a:t>
            </a:r>
            <a:r>
              <a:rPr lang="zh-CN" altLang="en-US" sz="2400" dirty="0">
                <a:latin typeface="Arial" panose="020B0604020202020204" pitchFamily="34" charset="0"/>
              </a:rPr>
              <a:t>码反馈到清零端</a:t>
            </a:r>
            <a:r>
              <a:rPr lang="en-US" altLang="zh-CN" sz="2400" dirty="0">
                <a:latin typeface="Times New Roman" panose="02020603050405020304" pitchFamily="18" charset="0"/>
              </a:rPr>
              <a:t>CLR</a:t>
            </a:r>
            <a:r>
              <a:rPr lang="zh-CN" altLang="en-US" sz="2400" dirty="0">
                <a:latin typeface="Times New Roman" panose="02020603050405020304" pitchFamily="18" charset="0"/>
              </a:rPr>
              <a:t>或置数端</a:t>
            </a:r>
            <a:r>
              <a:rPr lang="en-US" altLang="zh-CN" sz="2400" dirty="0">
                <a:latin typeface="Times New Roman" panose="02020603050405020304" pitchFamily="18" charset="0"/>
              </a:rPr>
              <a:t>LD</a:t>
            </a:r>
            <a:r>
              <a:rPr lang="zh-CN" altLang="en-US" sz="2400" dirty="0">
                <a:latin typeface="Arial" panose="020B0604020202020204" pitchFamily="34" charset="0"/>
              </a:rPr>
              <a:t>，分别设计一个五进制计数器，显示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</a:rPr>
              <a:t>五位数码。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图示为置数法显示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1,2,3,4,5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五进制数码。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indent="357505">
              <a:lnSpc>
                <a:spcPct val="110000"/>
              </a:lnSpc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74" name="Rectangle 6"/>
          <p:cNvSpPr txBox="1">
            <a:spLocks noChangeArrowheads="1"/>
          </p:cNvSpPr>
          <p:nvPr/>
        </p:nvSpPr>
        <p:spPr>
          <a:xfrm>
            <a:off x="457200" y="619125"/>
            <a:ext cx="8577580" cy="10287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4.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设计由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74LS160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计数器构成</a:t>
            </a:r>
            <a:r>
              <a:rPr kumimoji="0" lang="en-US" altLang="zh-CN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进制（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N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&lt;10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ea"/>
                <a:ea typeface="+mj-ea"/>
                <a:cs typeface="+mj-cs"/>
              </a:rPr>
              <a:t>）计数器并译码显示。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图片 4"/>
          <p:cNvPicPr>
            <a:picLocks noChangeAspect="1"/>
          </p:cNvPicPr>
          <p:nvPr/>
        </p:nvPicPr>
        <p:blipFill>
          <a:blip r:embed="rId1"/>
          <a:srcRect l="2841" r="3410" b="15781"/>
          <a:stretch>
            <a:fillRect/>
          </a:stretch>
        </p:blipFill>
        <p:spPr>
          <a:xfrm>
            <a:off x="306388" y="971550"/>
            <a:ext cx="8472487" cy="570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3" name="Text Box 22">
            <a:hlinkClick r:id="rId2" action="ppaction://hlinkpres?slideindex=1&amp;slidetitle="/>
          </p:cNvPr>
          <p:cNvSpPr txBox="1"/>
          <p:nvPr/>
        </p:nvSpPr>
        <p:spPr>
          <a:xfrm>
            <a:off x="500063" y="334963"/>
            <a:ext cx="12557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6600"/>
                </a:solidFill>
                <a:latin typeface="Arial" panose="020B0604020202020204" pitchFamily="34" charset="0"/>
              </a:rPr>
              <a:t>实验箱</a:t>
            </a:r>
            <a:endParaRPr lang="zh-CN" altLang="en-US" sz="2800" b="1" dirty="0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矩形 8"/>
          <p:cNvSpPr/>
          <p:nvPr/>
        </p:nvSpPr>
        <p:spPr>
          <a:xfrm>
            <a:off x="5156200" y="1519238"/>
            <a:ext cx="1168400" cy="50006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5" name="圆角矩形 9"/>
          <p:cNvSpPr/>
          <p:nvPr/>
        </p:nvSpPr>
        <p:spPr>
          <a:xfrm>
            <a:off x="3695700" y="5691188"/>
            <a:ext cx="2090738" cy="78581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6" name="矩形 10"/>
          <p:cNvSpPr/>
          <p:nvPr/>
        </p:nvSpPr>
        <p:spPr>
          <a:xfrm>
            <a:off x="7974013" y="1393825"/>
            <a:ext cx="558800" cy="57150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48" name="TextBox 11"/>
          <p:cNvSpPr txBox="1"/>
          <p:nvPr/>
        </p:nvSpPr>
        <p:spPr>
          <a:xfrm>
            <a:off x="5162550" y="492125"/>
            <a:ext cx="1208088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002060"/>
                </a:solidFill>
                <a:latin typeface="Arial" panose="020B0604020202020204" pitchFamily="34" charset="0"/>
              </a:rPr>
              <a:t>电平指示</a:t>
            </a:r>
            <a:endParaRPr lang="zh-CN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0249" name="TextBox 12"/>
          <p:cNvSpPr txBox="1"/>
          <p:nvPr/>
        </p:nvSpPr>
        <p:spPr>
          <a:xfrm>
            <a:off x="4151313" y="5884863"/>
            <a:ext cx="10985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电平开关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圆角矩形 14"/>
          <p:cNvSpPr/>
          <p:nvPr/>
        </p:nvSpPr>
        <p:spPr>
          <a:xfrm>
            <a:off x="6905625" y="5637213"/>
            <a:ext cx="1643063" cy="78581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252" name="TextBox 15"/>
          <p:cNvSpPr txBox="1"/>
          <p:nvPr/>
        </p:nvSpPr>
        <p:spPr>
          <a:xfrm>
            <a:off x="7058025" y="5859463"/>
            <a:ext cx="1096963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手动脉冲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253" name="TextBox 16"/>
          <p:cNvSpPr txBox="1"/>
          <p:nvPr/>
        </p:nvSpPr>
        <p:spPr>
          <a:xfrm>
            <a:off x="7737475" y="238125"/>
            <a:ext cx="9525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共阳极数码管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3" name="直接箭头连接符 1"/>
          <p:cNvCxnSpPr/>
          <p:nvPr/>
        </p:nvCxnSpPr>
        <p:spPr>
          <a:xfrm>
            <a:off x="5776913" y="892175"/>
            <a:ext cx="9525" cy="6270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2"/>
          <p:cNvCxnSpPr/>
          <p:nvPr/>
        </p:nvCxnSpPr>
        <p:spPr>
          <a:xfrm>
            <a:off x="8278813" y="792163"/>
            <a:ext cx="9525" cy="62706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4" name="矩形 10"/>
          <p:cNvSpPr/>
          <p:nvPr/>
        </p:nvSpPr>
        <p:spPr>
          <a:xfrm>
            <a:off x="4581525" y="1520825"/>
            <a:ext cx="307975" cy="571500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4079875" y="490538"/>
            <a:ext cx="1208088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工作电源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759325" y="866775"/>
            <a:ext cx="9525" cy="628650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2"/>
          <p:cNvSpPr txBox="1"/>
          <p:nvPr/>
        </p:nvSpPr>
        <p:spPr>
          <a:xfrm>
            <a:off x="539750" y="690563"/>
            <a:ext cx="3771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获取计数器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74LS160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7" name="Picture 2" descr="C:\Users\LENOVO\AppData\Roaming\Tencent\Users\2314470555\QQ\WinTemp\RichOle\}RVV6HAW(R4{WO975{J)0K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3" y="1747838"/>
            <a:ext cx="7713662" cy="492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531938" y="1747838"/>
            <a:ext cx="217488" cy="288925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2663" y="4343400"/>
            <a:ext cx="512763" cy="179388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6463" y="4202113"/>
            <a:ext cx="512763" cy="179388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5751513" y="2357438"/>
            <a:ext cx="2762250" cy="1655763"/>
          </a:xfrm>
          <a:prstGeom prst="wedgeRoundRectCallout">
            <a:avLst>
              <a:gd name="adj1" fmla="val 12934"/>
              <a:gd name="adj2" fmla="val 81600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74LS160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引脚，在仿真电路中第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脚（接地）和第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脚（接电源）没有引出，默认接地和电源。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tags/tag1.xml><?xml version="1.0" encoding="utf-8"?>
<p:tagLst xmlns:p="http://schemas.openxmlformats.org/presentationml/2006/main">
  <p:tag name="commondata" val="eyJoZGlkIjoiMzQ4OGRmMTBiYmU2OWVhOTVhMmM2ZjJmNDZjNzhjMTUifQ=="/>
</p:tagLst>
</file>

<file path=ppt/theme/theme1.xml><?xml version="1.0" encoding="utf-8"?>
<a:theme xmlns:a="http://schemas.openxmlformats.org/drawingml/2006/main" name="Labview入门">
  <a:themeElements>
    <a:clrScheme name="Labview入门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abview入门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-2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-2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bview入门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view入门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view入门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实验6 RLC串联谐振电路的研究</Template>
  <TotalTime>0</TotalTime>
  <Words>1327</Words>
  <Application>WPS 演示</Application>
  <PresentationFormat>全屏显示(4:3)</PresentationFormat>
  <Paragraphs>395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Garamond</vt:lpstr>
      <vt:lpstr>Verdana</vt:lpstr>
      <vt:lpstr>Calibri</vt:lpstr>
      <vt:lpstr>Times New Roman</vt:lpstr>
      <vt:lpstr>华文细黑</vt:lpstr>
      <vt:lpstr>华文隶书</vt:lpstr>
      <vt:lpstr>微软雅黑</vt:lpstr>
      <vt:lpstr>Arial Unicode MS</vt:lpstr>
      <vt:lpstr>Tahoma</vt:lpstr>
      <vt:lpstr>Labview入门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xu</dc:creator>
  <cp:lastModifiedBy>萧君</cp:lastModifiedBy>
  <cp:revision>71</cp:revision>
  <dcterms:created xsi:type="dcterms:W3CDTF">2006-04-10T12:52:46Z</dcterms:created>
  <dcterms:modified xsi:type="dcterms:W3CDTF">2024-06-07T01:49:12Z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7FCC8B19DD96430DAD3D05A86EF97155_13</vt:lpwstr>
  </property>
</Properties>
</file>