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650" r:id="rId4"/>
    <p:sldId id="651" r:id="rId5"/>
    <p:sldId id="652" r:id="rId7"/>
    <p:sldId id="653" r:id="rId8"/>
    <p:sldId id="431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</a:t>
          </a:r>
          <a:r>
            <a:rPr lang="en-US" altLang="zh-TW" sz="2800"/>
            <a:t>: define a set of function              </a:t>
          </a:r>
          <a:endParaRPr lang="zh-TW" altLang="en-US" sz="2800" dirty="0"/>
        </a:p>
      </dgm:t>
    </dgm:pt>
    <dgm:pt modelId="{741192AF-66D8-44B3-8D71-D609A9576CFF}" cxnId="{7021B101-6AE5-4EA4-923F-149909DC3C09}" type="parTrans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cxnId="{7021B101-6AE5-4EA4-923F-149909DC3C09}" type="sibTrans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2: goodness of function</a:t>
          </a:r>
          <a:endParaRPr lang="zh-TW" altLang="en-US" sz="2800" dirty="0"/>
        </a:p>
      </dgm:t>
    </dgm:pt>
    <dgm:pt modelId="{35DF94FE-4269-42A8-B274-51E32D4D5D54}" cxnId="{7DBA789E-FBE8-47EE-B779-737798DB8CF2}" type="parTrans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cxnId="{7DBA789E-FBE8-47EE-B779-737798DB8CF2}" type="sibTrans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3: pick the best function</a:t>
          </a:r>
          <a:endParaRPr lang="zh-TW" altLang="en-US" sz="2800" dirty="0"/>
        </a:p>
      </dgm:t>
    </dgm:pt>
    <dgm:pt modelId="{E0770B27-10B9-4E3F-A134-B86908A61FFE}" cxnId="{3796133B-9324-48E1-895B-CB33B607472F}" type="parTrans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cxnId="{3796133B-9324-48E1-895B-CB33B607472F}" type="sibTrans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886700" cy="4351338"/>
        <a:chOff x="0" y="0"/>
        <a:chExt cx="7886700" cy="4351338"/>
      </a:xfrm>
    </dsp:grpSpPr>
    <dsp:sp modelId="{CFEBD105-9F67-4F60-B070-C671AE93A28A}">
      <dsp:nvSpPr>
        <dsp:cNvPr id="3" name="圆角矩形 2"/>
        <dsp:cNvSpPr/>
      </dsp:nvSpPr>
      <dsp:spPr bwMode="white">
        <a:xfrm>
          <a:off x="0" y="1553035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dirty="0"/>
            <a:t>Step 1</a:t>
          </a:r>
          <a:r>
            <a:rPr lang="en-US" altLang="zh-TW" sz="2800"/>
            <a:t>: define a set of function              </a:t>
          </a:r>
          <a:endParaRPr lang="zh-TW" altLang="en-US" sz="2800" dirty="0"/>
        </a:p>
      </dsp:txBody>
      <dsp:txXfrm>
        <a:off x="0" y="1553035"/>
        <a:ext cx="2075447" cy="1245268"/>
      </dsp:txXfrm>
    </dsp:sp>
    <dsp:sp modelId="{888540DF-FD49-4215-991C-C7B2A2E10D35}">
      <dsp:nvSpPr>
        <dsp:cNvPr id="4" name="右箭头 3"/>
        <dsp:cNvSpPr/>
      </dsp:nvSpPr>
      <dsp:spPr bwMode="white">
        <a:xfrm>
          <a:off x="2270539" y="1918314"/>
          <a:ext cx="439995" cy="51471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4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2800"/>
        </a:p>
      </dsp:txBody>
      <dsp:txXfrm>
        <a:off x="2270539" y="1918314"/>
        <a:ext cx="439995" cy="514711"/>
      </dsp:txXfrm>
    </dsp:sp>
    <dsp:sp modelId="{2C9E42A7-D692-4DEF-A008-68C3A4D1516E}">
      <dsp:nvSpPr>
        <dsp:cNvPr id="5" name="圆角矩形 4"/>
        <dsp:cNvSpPr/>
      </dsp:nvSpPr>
      <dsp:spPr bwMode="white">
        <a:xfrm>
          <a:off x="2905626" y="1553035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4890000"/>
            <a:satOff val="-20391"/>
            <a:lumOff val="4706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dirty="0"/>
            <a:t>Step </a:t>
          </a:r>
          <a:r>
            <a:rPr lang="en-US" altLang="zh-TW" sz="2800"/>
            <a:t>2: goodness of function</a:t>
          </a:r>
          <a:endParaRPr lang="zh-TW" altLang="en-US" sz="2800" dirty="0"/>
        </a:p>
      </dsp:txBody>
      <dsp:txXfrm>
        <a:off x="2905626" y="1553035"/>
        <a:ext cx="2075447" cy="1245268"/>
      </dsp:txXfrm>
    </dsp:sp>
    <dsp:sp modelId="{75576B2E-DB43-49F5-8A31-D5CBF5F78EEC}">
      <dsp:nvSpPr>
        <dsp:cNvPr id="6" name="右箭头 5"/>
        <dsp:cNvSpPr/>
      </dsp:nvSpPr>
      <dsp:spPr bwMode="white">
        <a:xfrm>
          <a:off x="5176166" y="1918314"/>
          <a:ext cx="439995" cy="51471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4">
            <a:hueOff val="9780000"/>
            <a:satOff val="-40783"/>
            <a:lumOff val="941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2800"/>
        </a:p>
      </dsp:txBody>
      <dsp:txXfrm>
        <a:off x="5176166" y="1918314"/>
        <a:ext cx="439995" cy="514711"/>
      </dsp:txXfrm>
    </dsp:sp>
    <dsp:sp modelId="{B28036AB-B71B-48DE-97C4-D287BC3BE7AC}">
      <dsp:nvSpPr>
        <dsp:cNvPr id="7" name="圆角矩形 6"/>
        <dsp:cNvSpPr/>
      </dsp:nvSpPr>
      <dsp:spPr bwMode="white">
        <a:xfrm>
          <a:off x="5811253" y="1553035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9780000"/>
            <a:satOff val="-40783"/>
            <a:lumOff val="941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dirty="0"/>
            <a:t>Step </a:t>
          </a:r>
          <a:r>
            <a:rPr lang="en-US" altLang="zh-TW" sz="2800"/>
            <a:t>3: pick the best function</a:t>
          </a:r>
          <a:endParaRPr lang="zh-TW" altLang="en-US" sz="2800" dirty="0"/>
        </a:p>
      </dsp:txBody>
      <dsp:txXfrm>
        <a:off x="5811253" y="1553035"/>
        <a:ext cx="2075447" cy="1245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ADA34-0522-4D7A-9126-CF22ED290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185D4-FFB3-46BF-9514-79831EEEAC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Repeat again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Repeat again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Repeat again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DB66-9892-4393-AAE5-01FA28144E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6716-939F-438E-907F-56F61B1F4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DB66-9892-4393-AAE5-01FA28144E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6716-939F-438E-907F-56F61B1F4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DB66-9892-4393-AAE5-01FA28144E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6716-939F-438E-907F-56F61B1F4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DB66-9892-4393-AAE5-01FA28144E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6716-939F-438E-907F-56F61B1F4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DB66-9892-4393-AAE5-01FA28144E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6716-939F-438E-907F-56F61B1F4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DB66-9892-4393-AAE5-01FA28144E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6716-939F-438E-907F-56F61B1F4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DB66-9892-4393-AAE5-01FA28144E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6716-939F-438E-907F-56F61B1F4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DB66-9892-4393-AAE5-01FA28144E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6716-939F-438E-907F-56F61B1F4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DB66-9892-4393-AAE5-01FA28144E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6716-939F-438E-907F-56F61B1F4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DB66-9892-4393-AAE5-01FA28144E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6716-939F-438E-907F-56F61B1F4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DB66-9892-4393-AAE5-01FA28144E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6716-939F-438E-907F-56F61B1F4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0DB66-9892-4393-AAE5-01FA28144E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6716-939F-438E-907F-56F61B1F45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image" Target="../media/image4.jpeg"/><Relationship Id="rId7" Type="http://schemas.openxmlformats.org/officeDocument/2006/relationships/image" Target="../media/image3.jpeg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oleObject" Target="../embeddings/oleObject8.bin"/><Relationship Id="rId7" Type="http://schemas.openxmlformats.org/officeDocument/2006/relationships/image" Target="../media/image9.png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png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7" Type="http://schemas.openxmlformats.org/officeDocument/2006/relationships/notesSlide" Target="../notesSlides/notesSlide1.xml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.jpeg"/><Relationship Id="rId13" Type="http://schemas.openxmlformats.org/officeDocument/2006/relationships/image" Target="../media/image12.wmf"/><Relationship Id="rId12" Type="http://schemas.openxmlformats.org/officeDocument/2006/relationships/oleObject" Target="../embeddings/oleObject10.bin"/><Relationship Id="rId11" Type="http://schemas.openxmlformats.org/officeDocument/2006/relationships/image" Target="../media/image11.wmf"/><Relationship Id="rId10" Type="http://schemas.openxmlformats.org/officeDocument/2006/relationships/oleObject" Target="../embeddings/oleObject9.bin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14.png"/><Relationship Id="rId6" Type="http://schemas.openxmlformats.org/officeDocument/2006/relationships/image" Target="../media/image5.jpe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Relationship Id="rId3" Type="http://schemas.openxmlformats.org/officeDocument/2006/relationships/image" Target="../media/image6.wmf"/><Relationship Id="rId2" Type="http://schemas.openxmlformats.org/officeDocument/2006/relationships/oleObject" Target="../embeddings/oleObject11.bin"/><Relationship Id="rId12" Type="http://schemas.openxmlformats.org/officeDocument/2006/relationships/notesSlide" Target="../notesSlides/notesSlide2.xml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14.png"/><Relationship Id="rId5" Type="http://schemas.openxmlformats.org/officeDocument/2006/relationships/image" Target="../media/image5.jpeg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6.wmf"/><Relationship Id="rId15" Type="http://schemas.openxmlformats.org/officeDocument/2006/relationships/notesSlide" Target="../notesSlides/notesSlide3.xml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</a:t>
            </a:r>
            <a:br>
              <a:rPr lang="en-US" altLang="zh-TW" dirty="0"/>
            </a:br>
            <a:r>
              <a:rPr lang="en-US" altLang="zh-TW" dirty="0"/>
              <a:t>≈ Looking for a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23799" y="1823151"/>
            <a:ext cx="7886700" cy="4918843"/>
          </a:xfrm>
        </p:spPr>
        <p:txBody>
          <a:bodyPr>
            <a:normAutofit/>
          </a:bodyPr>
          <a:lstStyle/>
          <a:p>
            <a:r>
              <a:rPr lang="en-US" altLang="zh-TW" dirty="0"/>
              <a:t>Speech Recognition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Image Recognition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Playing Go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Dialogue System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3387058" y="2390525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方程式" r:id="rId1" imgW="42976800" imgH="5181600" progId="Equation.3">
                  <p:embed/>
                </p:oleObj>
              </mc:Choice>
              <mc:Fallback>
                <p:oleObj name="方程式" r:id="rId1" imgW="429768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058" y="2390525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4139463" y="3462837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方程式" r:id="rId3" imgW="42976800" imgH="5181600" progId="Equation.3">
                  <p:embed/>
                </p:oleObj>
              </mc:Choice>
              <mc:Fallback>
                <p:oleObj name="方程式" r:id="rId3" imgW="429768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463" y="3462837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4187581" y="467024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方程式" r:id="rId4" imgW="42976800" imgH="5181600" progId="Equation.3">
                  <p:embed/>
                </p:oleObj>
              </mc:Choice>
              <mc:Fallback>
                <p:oleObj name="方程式" r:id="rId4" imgW="429768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581" y="467024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4827946" y="5774718"/>
          <a:ext cx="35782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方程式" r:id="rId5" imgW="40233600" imgH="5181600" progId="Equation.3">
                  <p:embed/>
                </p:oleObj>
              </mc:Choice>
              <mc:Fallback>
                <p:oleObj name="方程式" r:id="rId5" imgW="402336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946" y="5774718"/>
                        <a:ext cx="35782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62163" y="3431413"/>
            <a:ext cx="94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“Cat”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209758" y="2359341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“How are you”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010282" y="4612554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“5-5”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775624" y="5793567"/>
            <a:ext cx="149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“Hello”</a:t>
            </a:r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44" y="2334055"/>
            <a:ext cx="2921108" cy="51684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267057" y="5727916"/>
            <a:ext cx="2659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“Hi”</a:t>
            </a:r>
            <a:endParaRPr lang="zh-TW" altLang="en-US" sz="2800" dirty="0"/>
          </a:p>
        </p:txBody>
      </p:sp>
      <p:pic>
        <p:nvPicPr>
          <p:cNvPr id="84994" name="Picture 2" descr="http://y2.ifengimg.com/a/2016_11/2c7ef418c729099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80" y="4495707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5188865" y="6208922"/>
            <a:ext cx="277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(what the user said)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05091" y="6208921"/>
            <a:ext cx="277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(system response)</a:t>
            </a:r>
            <a:endParaRPr lang="zh-TW" altLang="en-US" sz="2400" dirty="0"/>
          </a:p>
        </p:txBody>
      </p:sp>
      <p:pic>
        <p:nvPicPr>
          <p:cNvPr id="20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06" y="3317880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8794442" y="4874165"/>
            <a:ext cx="178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(next move)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5" grpId="0"/>
      <p:bldP spid="16" grpId="0"/>
      <p:bldP spid="19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2612601" y="2034600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4344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方程式" r:id="rId1" imgW="12496800" imgH="5181600" progId="Equation.3">
                  <p:embed/>
                </p:oleObj>
              </mc:Choice>
              <mc:Fallback>
                <p:oleObj name="方程式" r:id="rId1" imgW="124968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2"/>
          <p:cNvGraphicFramePr>
            <a:graphicFrameLocks noChangeAspect="1"/>
          </p:cNvGraphicFramePr>
          <p:nvPr/>
        </p:nvGraphicFramePr>
        <p:xfrm>
          <a:off x="3063922" y="4008948"/>
          <a:ext cx="21415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方程式" r:id="rId3" imgW="24079200" imgH="5181600" progId="Equation.3">
                  <p:embed/>
                </p:oleObj>
              </mc:Choice>
              <mc:Fallback>
                <p:oleObj name="方程式" r:id="rId3" imgW="240792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922" y="4008948"/>
                        <a:ext cx="21415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" name="圖片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701" y="3668669"/>
            <a:ext cx="899978" cy="1075096"/>
          </a:xfrm>
          <a:prstGeom prst="rect">
            <a:avLst/>
          </a:prstGeom>
        </p:spPr>
      </p:pic>
      <p:sp>
        <p:nvSpPr>
          <p:cNvPr id="61" name="文字方塊 60"/>
          <p:cNvSpPr txBox="1"/>
          <p:nvPr/>
        </p:nvSpPr>
        <p:spPr>
          <a:xfrm>
            <a:off x="5297978" y="3975385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graphicFrame>
        <p:nvGraphicFramePr>
          <p:cNvPr id="64" name="Object 12"/>
          <p:cNvGraphicFramePr>
            <a:graphicFrameLocks noChangeAspect="1"/>
          </p:cNvGraphicFramePr>
          <p:nvPr/>
        </p:nvGraphicFramePr>
        <p:xfrm>
          <a:off x="3063922" y="5401550"/>
          <a:ext cx="21415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方程式" r:id="rId6" imgW="24079200" imgH="5181600" progId="Equation.3">
                  <p:embed/>
                </p:oleObj>
              </mc:Choice>
              <mc:Fallback>
                <p:oleObj name="方程式" r:id="rId6" imgW="240792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922" y="5401550"/>
                        <a:ext cx="21415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文字方塊 65"/>
          <p:cNvSpPr txBox="1"/>
          <p:nvPr/>
        </p:nvSpPr>
        <p:spPr>
          <a:xfrm>
            <a:off x="5297977" y="5367987"/>
            <a:ext cx="91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“dog”</a:t>
            </a:r>
            <a:endParaRPr lang="zh-TW" altLang="en-US" sz="2400"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4702" y="5084044"/>
            <a:ext cx="915693" cy="1181883"/>
          </a:xfrm>
          <a:prstGeom prst="rect">
            <a:avLst/>
          </a:prstGeom>
        </p:spPr>
      </p:pic>
      <p:graphicFrame>
        <p:nvGraphicFramePr>
          <p:cNvPr id="68" name="Object 12"/>
          <p:cNvGraphicFramePr>
            <a:graphicFrameLocks noChangeAspect="1"/>
          </p:cNvGraphicFramePr>
          <p:nvPr/>
        </p:nvGraphicFramePr>
        <p:xfrm>
          <a:off x="6615114" y="4008439"/>
          <a:ext cx="2168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方程式" r:id="rId8" imgW="24384000" imgH="5181600" progId="Equation.3">
                  <p:embed/>
                </p:oleObj>
              </mc:Choice>
              <mc:Fallback>
                <p:oleObj name="方程式" r:id="rId8" imgW="243840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14" y="4008439"/>
                        <a:ext cx="21685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" name="圖片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041" y="3668669"/>
            <a:ext cx="899978" cy="1075096"/>
          </a:xfrm>
          <a:prstGeom prst="rect">
            <a:avLst/>
          </a:prstGeom>
        </p:spPr>
      </p:pic>
      <p:sp>
        <p:nvSpPr>
          <p:cNvPr id="70" name="文字方塊 69"/>
          <p:cNvSpPr txBox="1"/>
          <p:nvPr/>
        </p:nvSpPr>
        <p:spPr>
          <a:xfrm>
            <a:off x="8775526" y="3975385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“mon</a:t>
            </a:r>
            <a:r>
              <a:rPr lang="en-US" altLang="zh-CN" sz="2400" dirty="0"/>
              <a:t>k</a:t>
            </a:r>
            <a:r>
              <a:rPr lang="en-US" altLang="zh-TW" sz="2400" dirty="0"/>
              <a:t>ey”</a:t>
            </a:r>
            <a:endParaRPr lang="zh-TW" altLang="en-US" sz="2400" dirty="0"/>
          </a:p>
        </p:txBody>
      </p:sp>
      <p:graphicFrame>
        <p:nvGraphicFramePr>
          <p:cNvPr id="71" name="Object 12"/>
          <p:cNvGraphicFramePr>
            <a:graphicFrameLocks noChangeAspect="1"/>
          </p:cNvGraphicFramePr>
          <p:nvPr/>
        </p:nvGraphicFramePr>
        <p:xfrm>
          <a:off x="6615114" y="5402264"/>
          <a:ext cx="2168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方程式" r:id="rId10" imgW="24384000" imgH="5181600" progId="Equation.3">
                  <p:embed/>
                </p:oleObj>
              </mc:Choice>
              <mc:Fallback>
                <p:oleObj name="方程式" r:id="rId10" imgW="243840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14" y="5402264"/>
                        <a:ext cx="21685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文字方塊 71"/>
          <p:cNvSpPr txBox="1"/>
          <p:nvPr/>
        </p:nvSpPr>
        <p:spPr>
          <a:xfrm>
            <a:off x="8862318" y="5367987"/>
            <a:ext cx="1074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“snake”</a:t>
            </a:r>
            <a:endParaRPr lang="zh-TW" altLang="en-US" sz="2400" dirty="0"/>
          </a:p>
        </p:txBody>
      </p:sp>
      <p:pic>
        <p:nvPicPr>
          <p:cNvPr id="73" name="圖片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9042" y="5084044"/>
            <a:ext cx="915693" cy="1181883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4344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grpSp>
        <p:nvGrpSpPr>
          <p:cNvPr id="78" name="群組 77"/>
          <p:cNvGrpSpPr/>
          <p:nvPr/>
        </p:nvGrpSpPr>
        <p:grpSpPr>
          <a:xfrm>
            <a:off x="6696838" y="760914"/>
            <a:ext cx="3342513" cy="827342"/>
            <a:chOff x="4749800" y="2047360"/>
            <a:chExt cx="3342513" cy="827342"/>
          </a:xfrm>
        </p:grpSpPr>
        <p:graphicFrame>
          <p:nvGraphicFramePr>
            <p:cNvPr id="79" name="Object 12"/>
            <p:cNvGraphicFramePr>
              <a:graphicFrameLocks noChangeAspect="1"/>
            </p:cNvGraphicFramePr>
            <p:nvPr/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方程式" r:id="rId12" imgW="23774400" imgH="5181600" progId="Equation.3">
                    <p:embed/>
                  </p:oleObj>
                </mc:Choice>
                <mc:Fallback>
                  <p:oleObj name="方程式" r:id="rId12" imgW="237744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文字方塊 79"/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“cat”</a:t>
              </a:r>
              <a:endParaRPr lang="zh-TW" altLang="en-US" sz="2400" dirty="0"/>
            </a:p>
          </p:txBody>
        </p:sp>
        <p:pic>
          <p:nvPicPr>
            <p:cNvPr id="81" name="Picture 12" descr="https://encrypted-tbn1.gstatic.com/images?q=tbn:ANd9GcRcwlRKAlSIaCI4W5PRYVbuBQQXifF-56bFqAjh9DMe-_3Lh8_YKw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" name="文字方塊 81"/>
          <p:cNvSpPr txBox="1"/>
          <p:nvPr/>
        </p:nvSpPr>
        <p:spPr>
          <a:xfrm>
            <a:off x="5892800" y="212138"/>
            <a:ext cx="311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Image Recognition: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1" grpId="0"/>
      <p:bldP spid="66" grpId="0"/>
      <p:bldP spid="70" grpId="0"/>
      <p:bldP spid="72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38" y="2192470"/>
            <a:ext cx="4657932" cy="16909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2612601" y="2034600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4344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方程式" r:id="rId2" imgW="12496800" imgH="5181600" progId="Equation.3">
                  <p:embed/>
                </p:oleObj>
              </mc:Choice>
              <mc:Fallback>
                <p:oleObj name="方程式" r:id="rId2" imgW="124968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6696838" y="760914"/>
            <a:ext cx="3342513" cy="827342"/>
            <a:chOff x="4749800" y="2047360"/>
            <a:chExt cx="3342513" cy="827342"/>
          </a:xfrm>
        </p:grpSpPr>
        <p:graphicFrame>
          <p:nvGraphicFramePr>
            <p:cNvPr id="74" name="Object 12"/>
            <p:cNvGraphicFramePr>
              <a:graphicFrameLocks noChangeAspect="1"/>
            </p:cNvGraphicFramePr>
            <p:nvPr/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方程式" r:id="rId4" imgW="23774400" imgH="5181600" progId="Equation.3">
                    <p:embed/>
                  </p:oleObj>
                </mc:Choice>
                <mc:Fallback>
                  <p:oleObj name="方程式" r:id="rId4" imgW="237744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文字方塊 75"/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“cat”</a:t>
              </a:r>
              <a:endParaRPr lang="zh-TW" altLang="en-US" sz="2400" dirty="0"/>
            </a:p>
          </p:txBody>
        </p:sp>
        <p:pic>
          <p:nvPicPr>
            <p:cNvPr id="77" name="Picture 12" descr="https://encrypted-tbn1.gstatic.com/images?q=tbn:ANd9GcRcwlRKAlSIaCI4W5PRYVbuBQQXifF-56bFqAjh9DMe-_3Lh8_YK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字方塊 11"/>
          <p:cNvSpPr txBox="1"/>
          <p:nvPr/>
        </p:nvSpPr>
        <p:spPr>
          <a:xfrm>
            <a:off x="5892800" y="212138"/>
            <a:ext cx="311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Image Recognition: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344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23" name="圓柱 22"/>
          <p:cNvSpPr/>
          <p:nvPr/>
        </p:nvSpPr>
        <p:spPr>
          <a:xfrm>
            <a:off x="2553822" y="5215693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  <a:endParaRPr lang="en-US" altLang="zh-TW" sz="2400" dirty="0"/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27" name="圓角矩形 26"/>
          <p:cNvSpPr/>
          <p:nvPr/>
        </p:nvSpPr>
        <p:spPr>
          <a:xfrm>
            <a:off x="2415921" y="3661531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3393025" y="4774165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393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6543455" y="2789378"/>
            <a:ext cx="120515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Better!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6600620" y="6211398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“monkey”</a:t>
            </a:r>
            <a:endParaRPr lang="zh-TW" altLang="en-US" sz="2400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0342" y="5136313"/>
            <a:ext cx="931280" cy="1051432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3904" y="5136313"/>
            <a:ext cx="899978" cy="1075096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8211680" y="6228764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394094" y="6191520"/>
            <a:ext cx="82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“dog”</a:t>
            </a:r>
            <a:endParaRPr lang="zh-TW" altLang="en-US" sz="2400" dirty="0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6164" y="5148133"/>
            <a:ext cx="823790" cy="1063264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4495073" y="5391877"/>
            <a:ext cx="2185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input:</a:t>
            </a:r>
            <a:endParaRPr lang="zh-TW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4421982" y="6187746"/>
            <a:ext cx="2251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output: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447907" y="4984331"/>
            <a:ext cx="5947138" cy="1723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837614" y="4473545"/>
            <a:ext cx="3221872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Supervised Learning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36" grpId="0" animBg="1"/>
      <p:bldP spid="37" grpId="0"/>
      <p:bldP spid="40" grpId="0"/>
      <p:bldP spid="41" grpId="0"/>
      <p:bldP spid="44" grpId="0"/>
      <p:bldP spid="45" grpId="0"/>
      <p:bldP spid="26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2612601" y="2034600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4344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方程式" r:id="rId1" imgW="12496800" imgH="5181600" progId="Equation.3">
                  <p:embed/>
                </p:oleObj>
              </mc:Choice>
              <mc:Fallback>
                <p:oleObj name="方程式" r:id="rId1" imgW="124968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6696838" y="760914"/>
            <a:ext cx="3342513" cy="827342"/>
            <a:chOff x="4749800" y="2047360"/>
            <a:chExt cx="3342513" cy="827342"/>
          </a:xfrm>
        </p:grpSpPr>
        <p:graphicFrame>
          <p:nvGraphicFramePr>
            <p:cNvPr id="74" name="Object 12"/>
            <p:cNvGraphicFramePr>
              <a:graphicFrameLocks noChangeAspect="1"/>
            </p:cNvGraphicFramePr>
            <p:nvPr/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方程式" r:id="rId3" imgW="23774400" imgH="5181600" progId="Equation.3">
                    <p:embed/>
                  </p:oleObj>
                </mc:Choice>
                <mc:Fallback>
                  <p:oleObj name="方程式" r:id="rId3" imgW="237744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文字方塊 75"/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“cat”</a:t>
              </a:r>
              <a:endParaRPr lang="zh-TW" altLang="en-US" sz="2400" dirty="0"/>
            </a:p>
          </p:txBody>
        </p:sp>
        <p:pic>
          <p:nvPicPr>
            <p:cNvPr id="77" name="Picture 12" descr="https://encrypted-tbn1.gstatic.com/images?q=tbn:ANd9GcRcwlRKAlSIaCI4W5PRYVbuBQQXifF-56bFqAjh9DMe-_3Lh8_YK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字方塊 11"/>
          <p:cNvSpPr txBox="1"/>
          <p:nvPr/>
        </p:nvSpPr>
        <p:spPr>
          <a:xfrm>
            <a:off x="5892800" y="212138"/>
            <a:ext cx="311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Image Recognition: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344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23" name="圓柱 22"/>
          <p:cNvSpPr/>
          <p:nvPr/>
        </p:nvSpPr>
        <p:spPr>
          <a:xfrm>
            <a:off x="2553822" y="5215693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  <a:endParaRPr lang="en-US" altLang="zh-TW" sz="2400" dirty="0"/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27" name="圓角矩形 26"/>
          <p:cNvSpPr/>
          <p:nvPr/>
        </p:nvSpPr>
        <p:spPr>
          <a:xfrm>
            <a:off x="2415921" y="3661531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3393025" y="4774165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393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119794" y="6198775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“monkey”</a:t>
            </a:r>
            <a:endParaRPr lang="zh-TW" altLang="en-US" sz="2400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516" y="5123690"/>
            <a:ext cx="931280" cy="1051432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3078" y="5123690"/>
            <a:ext cx="899978" cy="1075096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5730854" y="6216141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786880" y="6179185"/>
            <a:ext cx="942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“dog”</a:t>
            </a:r>
            <a:endParaRPr lang="zh-TW" altLang="en-US" sz="2400" dirty="0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5338" y="5135510"/>
            <a:ext cx="823790" cy="1063264"/>
          </a:xfrm>
          <a:prstGeom prst="rect">
            <a:avLst/>
          </a:prstGeom>
        </p:spPr>
      </p:pic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5982151" y="4274938"/>
          <a:ext cx="433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方程式" r:id="rId9" imgW="4876800" imgH="5486400" progId="Equation.3">
                  <p:embed/>
                </p:oleObj>
              </mc:Choice>
              <mc:Fallback>
                <p:oleObj name="方程式" r:id="rId9" imgW="48768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151" y="4274938"/>
                        <a:ext cx="43338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4510656" y="3713906"/>
            <a:ext cx="349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Pick the “Best” Function</a:t>
            </a:r>
            <a:endParaRPr lang="zh-TW" altLang="en-US" sz="2400" dirty="0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4344746" y="4214618"/>
            <a:ext cx="37249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/>
        </p:nvSpPr>
        <p:spPr>
          <a:xfrm>
            <a:off x="8098354" y="3630139"/>
            <a:ext cx="2069432" cy="1090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/>
              <a:t>    Using</a:t>
            </a:r>
            <a:endParaRPr lang="en-US" altLang="zh-TW" sz="2400" dirty="0"/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9138083" y="4780283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9114021" y="3132833"/>
            <a:ext cx="0" cy="497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Object 12"/>
          <p:cNvGraphicFramePr>
            <a:graphicFrameLocks noChangeAspect="1"/>
          </p:cNvGraphicFramePr>
          <p:nvPr/>
        </p:nvGraphicFramePr>
        <p:xfrm>
          <a:off x="9399324" y="3931094"/>
          <a:ext cx="4333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方程式" r:id="rId11" imgW="4876800" imgH="5486400" progId="Equation.3">
                  <p:embed/>
                </p:oleObj>
              </mc:Choice>
              <mc:Fallback>
                <p:oleObj name="方程式" r:id="rId11" imgW="48768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9324" y="3931094"/>
                        <a:ext cx="4333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969" y="5432555"/>
            <a:ext cx="1089847" cy="8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文字方塊 45"/>
          <p:cNvSpPr txBox="1"/>
          <p:nvPr/>
        </p:nvSpPr>
        <p:spPr>
          <a:xfrm>
            <a:off x="8395330" y="2622024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311400" y="1878529"/>
            <a:ext cx="5689842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7998765" y="1878529"/>
            <a:ext cx="2341328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6528876" y="2036496"/>
            <a:ext cx="129140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8179726" y="2019445"/>
            <a:ext cx="120515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Testing</a:t>
            </a:r>
            <a:endParaRPr lang="zh-TW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2425936" y="1974280"/>
            <a:ext cx="3233978" cy="1253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425937" y="3651659"/>
            <a:ext cx="191880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4700510" y="3639761"/>
            <a:ext cx="3062771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1802070" y="283389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</a:t>
            </a:r>
            <a:endParaRPr lang="zh-TW" altLang="en-US" sz="2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813343" y="4500315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544140" y="4513755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 animBg="1"/>
      <p:bldP spid="46" grpId="0"/>
      <p:bldP spid="8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152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is so simple ……</a:t>
            </a:r>
            <a:endParaRPr lang="zh-TW" altLang="en-US" dirty="0"/>
          </a:p>
        </p:txBody>
      </p:sp>
      <p:pic>
        <p:nvPicPr>
          <p:cNvPr id="9" name="Picture 2" descr="http://cdc.tencent.com/wp-content/uploads/2011/03/banner1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07" y="4272943"/>
            <a:ext cx="6344865" cy="2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109011" y="3752285"/>
            <a:ext cx="3757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就好像把大象放進冰箱 </a:t>
            </a:r>
            <a:r>
              <a:rPr lang="en-US" altLang="zh-TW" sz="2400" dirty="0"/>
              <a:t>……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p="http://schemas.openxmlformats.org/presentationml/2006/main">
  <p:tag name="KSO_WPP_MARK_KEY" val="6aedb3f5-5865-4736-9118-74bf12ad2e28"/>
  <p:tag name="COMMONDATA" val="eyJoZGlkIjoiYjA3ZjlhMWZlZjMwZjMwNGY3OGI3ZWYxNTIxNGFkMT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WPS 演示</Application>
  <PresentationFormat>宽屏</PresentationFormat>
  <Paragraphs>117</Paragraphs>
  <Slides>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6</vt:i4>
      </vt:variant>
    </vt:vector>
  </HeadingPairs>
  <TitlesOfParts>
    <vt:vector size="33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PMingLiU</vt:lpstr>
      <vt:lpstr>Segoe Print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机器学习框架</vt:lpstr>
      <vt:lpstr>Machine Learning  ≈ Looking for a Function</vt:lpstr>
      <vt:lpstr>Framework </vt:lpstr>
      <vt:lpstr>Framework </vt:lpstr>
      <vt:lpstr>Framework </vt:lpstr>
      <vt:lpstr>Machine Learning is so simple ……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机器学习框架</dc:title>
  <dc:creator>csjwei@outlook.com</dc:creator>
  <cp:lastModifiedBy>豫章故人</cp:lastModifiedBy>
  <cp:revision>7</cp:revision>
  <dcterms:created xsi:type="dcterms:W3CDTF">2021-09-29T03:43:00Z</dcterms:created>
  <dcterms:modified xsi:type="dcterms:W3CDTF">2023-11-06T12:46:06Z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2A331FB20C604FF383A1F1D9BFB5B802</vt:lpwstr>
  </property>
  <property fmtid="{D5CDD505-2E9C-101B-9397-08002B2CF9AE}" pid="3" name="KSOProductBuildVer">
    <vt:lpwstr>2052-12.1.0.15712</vt:lpwstr>
  </property>
</Properties>
</file>