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3"/>
  </p:notesMasterIdLst>
  <p:handoutMasterIdLst>
    <p:handoutMasterId r:id="rId74"/>
  </p:handoutMasterIdLst>
  <p:sldIdLst>
    <p:sldId id="321" r:id="rId3"/>
    <p:sldId id="388" r:id="rId4"/>
    <p:sldId id="323" r:id="rId5"/>
    <p:sldId id="324" r:id="rId6"/>
    <p:sldId id="325" r:id="rId7"/>
    <p:sldId id="326" r:id="rId8"/>
    <p:sldId id="327" r:id="rId9"/>
    <p:sldId id="328" r:id="rId10"/>
    <p:sldId id="329" r:id="rId11"/>
    <p:sldId id="389" r:id="rId12"/>
    <p:sldId id="330" r:id="rId13"/>
    <p:sldId id="331" r:id="rId14"/>
    <p:sldId id="332" r:id="rId15"/>
    <p:sldId id="333" r:id="rId16"/>
    <p:sldId id="334" r:id="rId17"/>
    <p:sldId id="335" r:id="rId18"/>
    <p:sldId id="336" r:id="rId19"/>
    <p:sldId id="337" r:id="rId20"/>
    <p:sldId id="338" r:id="rId21"/>
    <p:sldId id="339" r:id="rId22"/>
    <p:sldId id="340" r:id="rId23"/>
    <p:sldId id="341" r:id="rId24"/>
    <p:sldId id="342" r:id="rId25"/>
    <p:sldId id="343" r:id="rId26"/>
    <p:sldId id="344" r:id="rId27"/>
    <p:sldId id="345" r:id="rId28"/>
    <p:sldId id="346" r:id="rId29"/>
    <p:sldId id="347" r:id="rId30"/>
    <p:sldId id="348" r:id="rId31"/>
    <p:sldId id="349" r:id="rId32"/>
    <p:sldId id="350" r:id="rId33"/>
    <p:sldId id="351" r:id="rId34"/>
    <p:sldId id="352" r:id="rId35"/>
    <p:sldId id="353" r:id="rId36"/>
    <p:sldId id="354" r:id="rId37"/>
    <p:sldId id="355" r:id="rId38"/>
    <p:sldId id="356" r:id="rId39"/>
    <p:sldId id="357" r:id="rId40"/>
    <p:sldId id="358" r:id="rId41"/>
    <p:sldId id="359" r:id="rId42"/>
    <p:sldId id="390" r:id="rId43"/>
    <p:sldId id="360" r:id="rId44"/>
    <p:sldId id="361" r:id="rId45"/>
    <p:sldId id="362" r:id="rId46"/>
    <p:sldId id="363" r:id="rId47"/>
    <p:sldId id="364" r:id="rId48"/>
    <p:sldId id="365" r:id="rId49"/>
    <p:sldId id="366" r:id="rId50"/>
    <p:sldId id="367" r:id="rId51"/>
    <p:sldId id="368" r:id="rId52"/>
    <p:sldId id="369" r:id="rId53"/>
    <p:sldId id="379" r:id="rId54"/>
    <p:sldId id="380" r:id="rId55"/>
    <p:sldId id="381" r:id="rId56"/>
    <p:sldId id="382" r:id="rId57"/>
    <p:sldId id="383" r:id="rId58"/>
    <p:sldId id="384" r:id="rId59"/>
    <p:sldId id="385" r:id="rId60"/>
    <p:sldId id="386" r:id="rId61"/>
    <p:sldId id="387" r:id="rId62"/>
    <p:sldId id="391" r:id="rId63"/>
    <p:sldId id="370" r:id="rId64"/>
    <p:sldId id="371" r:id="rId65"/>
    <p:sldId id="372" r:id="rId66"/>
    <p:sldId id="373" r:id="rId67"/>
    <p:sldId id="374" r:id="rId68"/>
    <p:sldId id="376" r:id="rId69"/>
    <p:sldId id="377" r:id="rId70"/>
    <p:sldId id="378" r:id="rId71"/>
    <p:sldId id="307" r:id="rId72"/>
  </p:sldIdLst>
  <p:sldSz cx="9144000" cy="6858000" type="screen4x3"/>
  <p:notesSz cx="9942195" cy="6760845"/>
  <p:custDataLst>
    <p:tags r:id="rId7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AFC6"/>
    <a:srgbClr val="5482A3"/>
    <a:srgbClr val="F5F5F5"/>
    <a:srgbClr val="8BABC3"/>
    <a:srgbClr val="A6A6A6"/>
    <a:srgbClr val="789BB5"/>
    <a:srgbClr val="D54A47"/>
    <a:srgbClr val="5B868F"/>
    <a:srgbClr val="75A380"/>
    <a:srgbClr val="E3A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71" autoAdjust="0"/>
    <p:restoredTop sz="94660"/>
  </p:normalViewPr>
  <p:slideViewPr>
    <p:cSldViewPr snapToGrid="0" showGuides="1">
      <p:cViewPr>
        <p:scale>
          <a:sx n="100" d="100"/>
          <a:sy n="100" d="100"/>
        </p:scale>
        <p:origin x="-1938" y="-26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8" Type="http://schemas.openxmlformats.org/officeDocument/2006/relationships/tags" Target="tags/tag1.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handoutMaster" Target="handoutMasters/handoutMaster1.xml"/><Relationship Id="rId73" Type="http://schemas.openxmlformats.org/officeDocument/2006/relationships/notesMaster" Target="notesMasters/notesMaster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image" Target="../media/image1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8.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31790" y="1"/>
            <a:ext cx="4308422" cy="339232"/>
          </a:xfrm>
          <a:prstGeom prst="rect">
            <a:avLst/>
          </a:prstGeom>
        </p:spPr>
        <p:txBody>
          <a:bodyPr vert="horz" lIns="91440" tIns="45720" rIns="91440" bIns="45720" rtlCol="0"/>
          <a:lstStyle>
            <a:lvl1pPr algn="r">
              <a:defRPr sz="1200"/>
            </a:lvl1pPr>
          </a:lstStyle>
          <a:p>
            <a:fld id="{8D280AA6-A04A-47F3-97F7-EFC1BAA645F9}" type="datetimeFigureOut">
              <a:rPr lang="zh-CN" altLang="en-US" smtClean="0"/>
            </a:fld>
            <a:endParaRPr lang="zh-CN" altLang="en-US"/>
          </a:p>
        </p:txBody>
      </p:sp>
      <p:sp>
        <p:nvSpPr>
          <p:cNvPr id="4" name="页脚占位符 3"/>
          <p:cNvSpPr>
            <a:spLocks noGrp="1"/>
          </p:cNvSpPr>
          <p:nvPr>
            <p:ph type="ftr" sz="quarter" idx="2"/>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31790" y="6421932"/>
            <a:ext cx="4308422" cy="339231"/>
          </a:xfrm>
          <a:prstGeom prst="rect">
            <a:avLst/>
          </a:prstGeom>
        </p:spPr>
        <p:txBody>
          <a:bodyPr vert="horz" lIns="91440" tIns="45720" rIns="91440" bIns="45720" rtlCol="0" anchor="b"/>
          <a:lstStyle>
            <a:lvl1pPr algn="r">
              <a:defRPr sz="1200"/>
            </a:lvl1pPr>
          </a:lstStyle>
          <a:p>
            <a:fld id="{3F8F9CAD-5B3E-4948-B48C-79864FEC513C}"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4308422" cy="339232"/>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31790" y="1"/>
            <a:ext cx="4308422" cy="339232"/>
          </a:xfrm>
          <a:prstGeom prst="rect">
            <a:avLst/>
          </a:prstGeom>
        </p:spPr>
        <p:txBody>
          <a:bodyPr vert="horz" lIns="91440" tIns="45720" rIns="91440" bIns="45720" rtlCol="0"/>
          <a:lstStyle>
            <a:lvl1pPr algn="r">
              <a:defRPr sz="1200"/>
            </a:lvl1pPr>
          </a:lstStyle>
          <a:p>
            <a:fld id="{15A84553-D4CB-4436-A308-FC56A8E3EF4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3449638" y="844550"/>
            <a:ext cx="3043237" cy="22828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4252" y="3253809"/>
            <a:ext cx="7954010" cy="2662208"/>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6421932"/>
            <a:ext cx="4308422" cy="339231"/>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31790" y="6421932"/>
            <a:ext cx="4308422" cy="339231"/>
          </a:xfrm>
          <a:prstGeom prst="rect">
            <a:avLst/>
          </a:prstGeom>
        </p:spPr>
        <p:txBody>
          <a:bodyPr vert="horz" lIns="91440" tIns="45720" rIns="91440" bIns="45720" rtlCol="0" anchor="b"/>
          <a:lstStyle>
            <a:lvl1pPr algn="r">
              <a:defRPr sz="1200"/>
            </a:lvl1pPr>
          </a:lstStyle>
          <a:p>
            <a:fld id="{BC0A6B7D-4A1A-4A4D-93B7-D784EA5E4BF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AI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79613" y="140481"/>
            <a:ext cx="3194092" cy="855561"/>
          </a:xfrm>
          <a:prstGeom prst="rect">
            <a:avLst/>
          </a:prstGeom>
        </p:spPr>
      </p:pic>
      <p:sp>
        <p:nvSpPr>
          <p:cNvPr id="8" name="矩形 7"/>
          <p:cNvSpPr/>
          <p:nvPr userDrawn="1"/>
        </p:nvSpPr>
        <p:spPr>
          <a:xfrm>
            <a:off x="2228850" y="2492944"/>
            <a:ext cx="6915151" cy="4365057"/>
          </a:xfrm>
          <a:prstGeom prst="rect">
            <a:avLst/>
          </a:prstGeom>
          <a:blipFill dpi="0" rotWithShape="1">
            <a:blip r:embed="rId3">
              <a:alphaModFix amt="17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
        <p:nvSpPr>
          <p:cNvPr id="4" name="矩形 3"/>
          <p:cNvSpPr/>
          <p:nvPr userDrawn="1"/>
        </p:nvSpPr>
        <p:spPr>
          <a:xfrm>
            <a:off x="179613" y="1798271"/>
            <a:ext cx="8792938" cy="1524592"/>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AI内容">
    <p:spTree>
      <p:nvGrpSpPr>
        <p:cNvPr id="1" name=""/>
        <p:cNvGrpSpPr/>
        <p:nvPr/>
      </p:nvGrpSpPr>
      <p:grpSpPr>
        <a:xfrm>
          <a:off x="0" y="0"/>
          <a:ext cx="0" cy="0"/>
          <a:chOff x="0" y="0"/>
          <a:chExt cx="0" cy="0"/>
        </a:xfrm>
      </p:grpSpPr>
      <p:sp>
        <p:nvSpPr>
          <p:cNvPr id="7" name="矩形 6"/>
          <p:cNvSpPr/>
          <p:nvPr userDrawn="1"/>
        </p:nvSpPr>
        <p:spPr>
          <a:xfrm>
            <a:off x="2228850" y="2492944"/>
            <a:ext cx="6915151" cy="4365057"/>
          </a:xfrm>
          <a:prstGeom prst="rect">
            <a:avLst/>
          </a:prstGeom>
          <a:blipFill dpi="0" rotWithShape="1">
            <a:blip r:embed="rId2">
              <a:alphaModFix amt="1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2" name="标题 21"/>
          <p:cNvSpPr>
            <a:spLocks noGrp="1"/>
          </p:cNvSpPr>
          <p:nvPr>
            <p:ph type="title"/>
          </p:nvPr>
        </p:nvSpPr>
        <p:spPr>
          <a:xfrm>
            <a:off x="304800" y="457200"/>
            <a:ext cx="8686800" cy="838200"/>
          </a:xfrm>
          <a:prstGeom prst="rect">
            <a:avLst/>
          </a:prstGeom>
        </p:spPr>
        <p:txBody>
          <a:bodyPr/>
          <a:lstStyle/>
          <a:p>
            <a:r>
              <a:rPr lang="zh-CN" altLang="en-US" smtClean="0"/>
              <a:t>单击此处编辑母版标题样式</a:t>
            </a:r>
            <a:endParaRPr lang="en-US"/>
          </a:p>
        </p:txBody>
      </p:sp>
      <p:sp>
        <p:nvSpPr>
          <p:cNvPr id="27" name="内容占位符 26"/>
          <p:cNvSpPr>
            <a:spLocks noGrp="1"/>
          </p:cNvSpPr>
          <p:nvPr>
            <p:ph idx="1"/>
          </p:nvPr>
        </p:nvSpPr>
        <p:spPr>
          <a:xfrm>
            <a:off x="304800" y="1554163"/>
            <a:ext cx="8686800" cy="4525962"/>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4" name="日期占位符 24"/>
          <p:cNvSpPr>
            <a:spLocks noGrp="1"/>
          </p:cNvSpPr>
          <p:nvPr>
            <p:ph type="dt" sz="half" idx="10"/>
          </p:nvPr>
        </p:nvSpPr>
        <p:spPr>
          <a:xfrm>
            <a:off x="6477000" y="76200"/>
            <a:ext cx="2514600" cy="288925"/>
          </a:xfrm>
          <a:prstGeom prst="rect">
            <a:avLst/>
          </a:prstGeom>
        </p:spPr>
        <p:txBody>
          <a:bodyPr/>
          <a:lstStyle>
            <a:lvl1pPr>
              <a:defRPr/>
            </a:lvl1pPr>
          </a:lstStyle>
          <a:p>
            <a:pPr>
              <a:defRPr/>
            </a:pPr>
            <a:endParaRPr lang="en-US" altLang="zh-CN"/>
          </a:p>
        </p:txBody>
      </p:sp>
      <p:sp>
        <p:nvSpPr>
          <p:cNvPr id="5" name="页脚占位符 18"/>
          <p:cNvSpPr>
            <a:spLocks noGrp="1"/>
          </p:cNvSpPr>
          <p:nvPr>
            <p:ph type="ftr" sz="quarter" idx="11"/>
          </p:nvPr>
        </p:nvSpPr>
        <p:spPr>
          <a:xfrm>
            <a:off x="3581400" y="76200"/>
            <a:ext cx="2895600" cy="288925"/>
          </a:xfrm>
          <a:prstGeom prst="rect">
            <a:avLst/>
          </a:prstGeom>
        </p:spPr>
        <p:txBody>
          <a:bodyPr/>
          <a:lstStyle>
            <a:lvl1pPr>
              <a:defRPr/>
            </a:lvl1pPr>
          </a:lstStyle>
          <a:p>
            <a:pPr>
              <a:defRPr/>
            </a:pPr>
            <a:endParaRPr lang="en-US" altLang="zh-CN"/>
          </a:p>
        </p:txBody>
      </p:sp>
      <p:sp>
        <p:nvSpPr>
          <p:cNvPr id="6" name="灯片编号占位符 15"/>
          <p:cNvSpPr>
            <a:spLocks noGrp="1"/>
          </p:cNvSpPr>
          <p:nvPr>
            <p:ph type="sldNum" sz="quarter" idx="12"/>
          </p:nvPr>
        </p:nvSpPr>
        <p:spPr>
          <a:xfrm>
            <a:off x="8229600" y="6473825"/>
            <a:ext cx="758825" cy="247650"/>
          </a:xfrm>
          <a:prstGeom prst="rect">
            <a:avLst/>
          </a:prstGeom>
        </p:spPr>
        <p:txBody>
          <a:bodyPr/>
          <a:lstStyle>
            <a:lvl1pPr>
              <a:defRPr/>
            </a:lvl1pPr>
          </a:lstStyle>
          <a:p>
            <a:pPr>
              <a:defRPr/>
            </a:pPr>
            <a:fld id="{01137469-E0E4-484C-9B60-878668711FBE}"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3048000" y="6311900"/>
            <a:ext cx="1712913" cy="290513"/>
          </a:xfrm>
          <a:prstGeom prst="rect">
            <a:avLst/>
          </a:prstGeom>
        </p:spPr>
        <p:txBody>
          <a:bodyPr/>
          <a:lstStyle>
            <a:lvl1pPr>
              <a:defRPr/>
            </a:lvl1pPr>
          </a:lstStyle>
          <a:p>
            <a:pPr>
              <a:defRPr/>
            </a:pPr>
            <a:fld id="{B6D33086-CE5C-43A2-AFC6-B149E37CEABC}" type="datetimeFigureOut">
              <a:rPr lang="en-US" altLang="zh-CN"/>
            </a:fld>
            <a:endParaRPr lang="en-US" altLang="zh-CN"/>
          </a:p>
        </p:txBody>
      </p:sp>
      <p:sp>
        <p:nvSpPr>
          <p:cNvPr id="3" name="Rectangle 5"/>
          <p:cNvSpPr>
            <a:spLocks noGrp="1" noChangeArrowheads="1"/>
          </p:cNvSpPr>
          <p:nvPr>
            <p:ph type="ftr" sz="quarter" idx="11"/>
          </p:nvPr>
        </p:nvSpPr>
        <p:spPr>
          <a:xfrm>
            <a:off x="4830763" y="6323013"/>
            <a:ext cx="2311400" cy="290512"/>
          </a:xfrm>
          <a:prstGeom prst="rect">
            <a:avLst/>
          </a:prstGeom>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xfrm>
            <a:off x="7116763" y="6323013"/>
            <a:ext cx="1616075" cy="290512"/>
          </a:xfrm>
          <a:prstGeom prst="rect">
            <a:avLst/>
          </a:prstGeom>
        </p:spPr>
        <p:txBody>
          <a:bodyPr/>
          <a:lstStyle>
            <a:lvl1pPr>
              <a:defRPr/>
            </a:lvl1pPr>
          </a:lstStyle>
          <a:p>
            <a:pPr>
              <a:defRPr/>
            </a:pPr>
            <a:fld id="{44D419BC-9B4D-49F0-A82F-FD0EF74421BF}" type="slidenum">
              <a:rPr lang="zh-CN" altLang="en-US"/>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5" Type="http://schemas.openxmlformats.org/officeDocument/2006/relationships/theme" Target="../theme/theme1.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5F5F5"/>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7.wmf"/><Relationship Id="rId1"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8.emf"/><Relationship Id="rId1" Type="http://schemas.openxmlformats.org/officeDocument/2006/relationships/oleObject" Target="../embeddings/oleObject3.bin"/></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9.wmf"/><Relationship Id="rId1" Type="http://schemas.openxmlformats.org/officeDocument/2006/relationships/oleObject" Target="../embeddings/oleObject4.bin"/></Relationships>
</file>

<file path=ppt/slides/_rels/slide38.xml.rels><?xml version="1.0" encoding="UTF-8" standalone="yes"?>
<Relationships xmlns="http://schemas.openxmlformats.org/package/2006/relationships"><Relationship Id="rId6" Type="http://schemas.openxmlformats.org/officeDocument/2006/relationships/vmlDrawing" Target="../drawings/vmlDrawing5.vml"/><Relationship Id="rId5" Type="http://schemas.openxmlformats.org/officeDocument/2006/relationships/slideLayout" Target="../slideLayouts/slideLayout2.xml"/><Relationship Id="rId4" Type="http://schemas.openxmlformats.org/officeDocument/2006/relationships/image" Target="../media/image11.wmf"/><Relationship Id="rId3" Type="http://schemas.openxmlformats.org/officeDocument/2006/relationships/oleObject" Target="../embeddings/oleObject6.bin"/><Relationship Id="rId2" Type="http://schemas.openxmlformats.org/officeDocument/2006/relationships/image" Target="../media/image10.wmf"/><Relationship Id="rId1" Type="http://schemas.openxmlformats.org/officeDocument/2006/relationships/oleObject" Target="../embeddings/oleObject5.bin"/></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2.xml"/><Relationship Id="rId4" Type="http://schemas.openxmlformats.org/officeDocument/2006/relationships/image" Target="../media/image13.emf"/><Relationship Id="rId3" Type="http://schemas.openxmlformats.org/officeDocument/2006/relationships/oleObject" Target="../embeddings/oleObject8.bin"/><Relationship Id="rId2" Type="http://schemas.openxmlformats.org/officeDocument/2006/relationships/image" Target="../media/image12.emf"/><Relationship Id="rId1" Type="http://schemas.openxmlformats.org/officeDocument/2006/relationships/oleObject" Target="../embeddings/oleObject7.bin"/></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4.emf"/><Relationship Id="rId1" Type="http://schemas.openxmlformats.org/officeDocument/2006/relationships/oleObject" Target="../embeddings/oleObject9.bin"/></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5.png"/><Relationship Id="rId2" Type="http://schemas.microsoft.com/office/2007/relationships/hdphoto" Target="../media/image4.wdp"/><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4" Type="http://schemas.openxmlformats.org/officeDocument/2006/relationships/vmlDrawing" Target="../drawings/vmlDrawing8.vml"/><Relationship Id="rId3" Type="http://schemas.openxmlformats.org/officeDocument/2006/relationships/slideLayout" Target="../slideLayouts/slideLayout2.xml"/><Relationship Id="rId2" Type="http://schemas.openxmlformats.org/officeDocument/2006/relationships/image" Target="../media/image17.emf"/><Relationship Id="rId1" Type="http://schemas.openxmlformats.org/officeDocument/2006/relationships/oleObject" Target="../embeddings/oleObject10.bin"/></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8.emf"/><Relationship Id="rId1" Type="http://schemas.openxmlformats.org/officeDocument/2006/relationships/oleObject" Target="../embeddings/oleObject11.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6.wmf"/><Relationship Id="rId1"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noChangeAspect="1"/>
          </p:cNvGrpSpPr>
          <p:nvPr/>
        </p:nvGrpSpPr>
        <p:grpSpPr>
          <a:xfrm>
            <a:off x="2276221" y="3860936"/>
            <a:ext cx="1260000" cy="1260000"/>
            <a:chOff x="1174779" y="3359349"/>
            <a:chExt cx="1800000" cy="1800001"/>
          </a:xfrm>
        </p:grpSpPr>
        <p:grpSp>
          <p:nvGrpSpPr>
            <p:cNvPr id="3" name="组合 2"/>
            <p:cNvGrpSpPr/>
            <p:nvPr/>
          </p:nvGrpSpPr>
          <p:grpSpPr>
            <a:xfrm>
              <a:off x="1174779" y="3359349"/>
              <a:ext cx="1800000" cy="1800001"/>
              <a:chOff x="6250980" y="3660482"/>
              <a:chExt cx="1800000" cy="1800001"/>
            </a:xfrm>
          </p:grpSpPr>
          <p:sp>
            <p:nvSpPr>
              <p:cNvPr id="5" name="椭圆 4"/>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椭圆 3"/>
            <p:cNvSpPr/>
            <p:nvPr/>
          </p:nvSpPr>
          <p:spPr>
            <a:xfrm>
              <a:off x="1354779" y="3539349"/>
              <a:ext cx="1440000" cy="1440000"/>
            </a:xfrm>
            <a:prstGeom prst="ellipse">
              <a:avLst/>
            </a:prstGeom>
            <a:solidFill>
              <a:srgbClr val="A6A6A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7" name="组合 6"/>
          <p:cNvGrpSpPr>
            <a:grpSpLocks noChangeAspect="1"/>
          </p:cNvGrpSpPr>
          <p:nvPr/>
        </p:nvGrpSpPr>
        <p:grpSpPr>
          <a:xfrm>
            <a:off x="2683600" y="2570378"/>
            <a:ext cx="576000" cy="576000"/>
            <a:chOff x="1174779" y="3359349"/>
            <a:chExt cx="1800000" cy="1800001"/>
          </a:xfrm>
        </p:grpSpPr>
        <p:grpSp>
          <p:nvGrpSpPr>
            <p:cNvPr id="8" name="组合 7"/>
            <p:cNvGrpSpPr/>
            <p:nvPr/>
          </p:nvGrpSpPr>
          <p:grpSpPr>
            <a:xfrm>
              <a:off x="1174779" y="3359349"/>
              <a:ext cx="1800000" cy="1800001"/>
              <a:chOff x="6250980" y="3660482"/>
              <a:chExt cx="1800000" cy="1800001"/>
            </a:xfrm>
          </p:grpSpPr>
          <p:sp>
            <p:nvSpPr>
              <p:cNvPr id="10" name="椭圆 9"/>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椭圆 8"/>
            <p:cNvSpPr/>
            <p:nvPr/>
          </p:nvSpPr>
          <p:spPr>
            <a:xfrm>
              <a:off x="1354779" y="3539349"/>
              <a:ext cx="1440000" cy="1440000"/>
            </a:xfrm>
            <a:prstGeom prst="ellipse">
              <a:avLst/>
            </a:prstGeom>
            <a:solidFill>
              <a:srgbClr val="90AFC6"/>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2" name="组合 11"/>
          <p:cNvGrpSpPr/>
          <p:nvPr/>
        </p:nvGrpSpPr>
        <p:grpSpPr>
          <a:xfrm>
            <a:off x="1046591" y="2718418"/>
            <a:ext cx="1980000" cy="1980000"/>
            <a:chOff x="6250980" y="3660482"/>
            <a:chExt cx="1800000" cy="1800001"/>
          </a:xfrm>
        </p:grpSpPr>
        <p:sp>
          <p:nvSpPr>
            <p:cNvPr id="13" name="椭圆 12"/>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5" name="椭圆 14"/>
          <p:cNvSpPr/>
          <p:nvPr/>
        </p:nvSpPr>
        <p:spPr>
          <a:xfrm>
            <a:off x="1190591" y="2862418"/>
            <a:ext cx="1692000" cy="1692000"/>
          </a:xfrm>
          <a:prstGeom prst="ellipse">
            <a:avLst/>
          </a:prstGeom>
          <a:solidFill>
            <a:srgbClr val="D54A47"/>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6" name="组合 15"/>
          <p:cNvGrpSpPr>
            <a:grpSpLocks noChangeAspect="1"/>
          </p:cNvGrpSpPr>
          <p:nvPr/>
        </p:nvGrpSpPr>
        <p:grpSpPr>
          <a:xfrm>
            <a:off x="778122" y="2035413"/>
            <a:ext cx="1044000" cy="1044000"/>
            <a:chOff x="1174779" y="3359349"/>
            <a:chExt cx="1800000" cy="1800001"/>
          </a:xfrm>
        </p:grpSpPr>
        <p:grpSp>
          <p:nvGrpSpPr>
            <p:cNvPr id="17" name="组合 16"/>
            <p:cNvGrpSpPr/>
            <p:nvPr/>
          </p:nvGrpSpPr>
          <p:grpSpPr>
            <a:xfrm>
              <a:off x="1174779" y="3359349"/>
              <a:ext cx="1800000" cy="1800001"/>
              <a:chOff x="6250980" y="3660482"/>
              <a:chExt cx="1800000" cy="1800001"/>
            </a:xfrm>
          </p:grpSpPr>
          <p:sp>
            <p:nvSpPr>
              <p:cNvPr id="19" name="椭圆 18"/>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椭圆 17"/>
            <p:cNvSpPr/>
            <p:nvPr/>
          </p:nvSpPr>
          <p:spPr>
            <a:xfrm>
              <a:off x="1354779" y="3539349"/>
              <a:ext cx="1440000" cy="1440000"/>
            </a:xfrm>
            <a:prstGeom prst="ellipse">
              <a:avLst/>
            </a:prstGeom>
            <a:solidFill>
              <a:srgbClr val="789BB5"/>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1" name="组合 20"/>
          <p:cNvGrpSpPr>
            <a:grpSpLocks noChangeAspect="1"/>
          </p:cNvGrpSpPr>
          <p:nvPr/>
        </p:nvGrpSpPr>
        <p:grpSpPr>
          <a:xfrm>
            <a:off x="375243" y="4151919"/>
            <a:ext cx="648000" cy="648000"/>
            <a:chOff x="1174779" y="3359349"/>
            <a:chExt cx="1800000" cy="1800001"/>
          </a:xfrm>
        </p:grpSpPr>
        <p:grpSp>
          <p:nvGrpSpPr>
            <p:cNvPr id="22" name="组合 21"/>
            <p:cNvGrpSpPr/>
            <p:nvPr/>
          </p:nvGrpSpPr>
          <p:grpSpPr>
            <a:xfrm>
              <a:off x="1174779" y="3359349"/>
              <a:ext cx="1800000" cy="1800001"/>
              <a:chOff x="6250980" y="3660482"/>
              <a:chExt cx="1800000" cy="1800001"/>
            </a:xfrm>
          </p:grpSpPr>
          <p:sp>
            <p:nvSpPr>
              <p:cNvPr id="24" name="椭圆 23"/>
              <p:cNvSpPr/>
              <p:nvPr/>
            </p:nvSpPr>
            <p:spPr>
              <a:xfrm>
                <a:off x="6250980" y="3660482"/>
                <a:ext cx="1800000" cy="1800000"/>
              </a:xfrm>
              <a:prstGeom prst="ellipse">
                <a:avLst/>
              </a:prstGeom>
              <a:gradFill flip="none" rotWithShape="1">
                <a:gsLst>
                  <a:gs pos="0">
                    <a:srgbClr val="E8E7E9"/>
                  </a:gs>
                  <a:gs pos="100000">
                    <a:schemeClr val="bg1"/>
                  </a:gs>
                </a:gsLst>
                <a:lin ang="2700000" scaled="1"/>
                <a:tileRect/>
              </a:gra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p:cNvSpPr/>
              <p:nvPr/>
            </p:nvSpPr>
            <p:spPr>
              <a:xfrm rot="19510690">
                <a:off x="6250980" y="3660483"/>
                <a:ext cx="1800000" cy="1800000"/>
              </a:xfrm>
              <a:prstGeom prst="ellipse">
                <a:avLst/>
              </a:prstGeom>
              <a:noFill/>
              <a:ln>
                <a:gradFill>
                  <a:gsLst>
                    <a:gs pos="0">
                      <a:schemeClr val="bg1"/>
                    </a:gs>
                    <a:gs pos="100000">
                      <a:srgbClr val="E7E4E9"/>
                    </a:gs>
                  </a:gsLst>
                  <a:lin ang="5400000" scaled="1"/>
                </a:gra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椭圆 22"/>
            <p:cNvSpPr/>
            <p:nvPr/>
          </p:nvSpPr>
          <p:spPr>
            <a:xfrm>
              <a:off x="1354779" y="3539349"/>
              <a:ext cx="1440000" cy="1440000"/>
            </a:xfrm>
            <a:prstGeom prst="ellipse">
              <a:avLst/>
            </a:prstGeom>
            <a:solidFill>
              <a:schemeClr val="tx2">
                <a:lumMod val="75000"/>
                <a:lumOff val="25000"/>
              </a:schemeClr>
            </a:solidFill>
            <a:ln>
              <a:noFill/>
            </a:ln>
            <a:effectLst>
              <a:innerShdw>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7" name="矩形 26"/>
          <p:cNvSpPr/>
          <p:nvPr/>
        </p:nvSpPr>
        <p:spPr>
          <a:xfrm>
            <a:off x="3903083" y="1690613"/>
            <a:ext cx="4609127" cy="3785652"/>
          </a:xfrm>
          <a:prstGeom prst="rect">
            <a:avLst/>
          </a:prstGeom>
        </p:spPr>
        <p:txBody>
          <a:bodyPr wrap="square">
            <a:spAutoFit/>
          </a:bodyPr>
          <a:lstStyle/>
          <a:p>
            <a:pPr>
              <a:lnSpc>
                <a:spcPct val="250000"/>
              </a:lnSpc>
            </a:pPr>
            <a:r>
              <a:rPr lang="en-US" altLang="zh-CN" sz="2400" b="1" dirty="0" smtClean="0">
                <a:solidFill>
                  <a:schemeClr val="tx1">
                    <a:lumMod val="95000"/>
                    <a:lumOff val="5000"/>
                  </a:schemeClr>
                </a:solidFill>
                <a:latin typeface="+mn-ea"/>
              </a:rPr>
              <a:t>2.1 </a:t>
            </a:r>
            <a:r>
              <a:rPr lang="zh-CN" altLang="en-US" sz="2400" b="1" dirty="0">
                <a:solidFill>
                  <a:schemeClr val="tx1">
                    <a:lumMod val="95000"/>
                    <a:lumOff val="5000"/>
                  </a:schemeClr>
                </a:solidFill>
                <a:latin typeface="+mn-ea"/>
              </a:rPr>
              <a:t>概述</a:t>
            </a:r>
            <a:endParaRPr lang="zh-CN" altLang="en-US" sz="2400" b="1" dirty="0">
              <a:solidFill>
                <a:schemeClr val="tx1">
                  <a:lumMod val="95000"/>
                  <a:lumOff val="5000"/>
                </a:schemeClr>
              </a:solidFill>
              <a:latin typeface="+mn-ea"/>
            </a:endParaRPr>
          </a:p>
          <a:p>
            <a:pPr>
              <a:lnSpc>
                <a:spcPct val="250000"/>
              </a:lnSpc>
            </a:pPr>
            <a:r>
              <a:rPr lang="en-US" altLang="zh-CN" sz="2400" b="1" dirty="0">
                <a:solidFill>
                  <a:schemeClr val="tx1">
                    <a:lumMod val="95000"/>
                    <a:lumOff val="5000"/>
                  </a:schemeClr>
                </a:solidFill>
                <a:latin typeface="+mn-ea"/>
              </a:rPr>
              <a:t>2.2 </a:t>
            </a:r>
            <a:r>
              <a:rPr lang="zh-CN" altLang="en-US" sz="2400" b="1" dirty="0">
                <a:solidFill>
                  <a:schemeClr val="tx1">
                    <a:lumMod val="95000"/>
                    <a:lumOff val="5000"/>
                  </a:schemeClr>
                </a:solidFill>
                <a:latin typeface="+mn-ea"/>
              </a:rPr>
              <a:t>知识表示方法</a:t>
            </a:r>
            <a:endParaRPr lang="zh-CN" altLang="en-US" sz="2400" b="1" dirty="0">
              <a:solidFill>
                <a:schemeClr val="tx1">
                  <a:lumMod val="95000"/>
                  <a:lumOff val="5000"/>
                </a:schemeClr>
              </a:solidFill>
              <a:latin typeface="+mn-ea"/>
            </a:endParaRPr>
          </a:p>
          <a:p>
            <a:pPr>
              <a:lnSpc>
                <a:spcPct val="250000"/>
              </a:lnSpc>
            </a:pPr>
            <a:r>
              <a:rPr lang="en-US" altLang="zh-CN" sz="2400" b="1" dirty="0">
                <a:solidFill>
                  <a:schemeClr val="tx1">
                    <a:lumMod val="95000"/>
                    <a:lumOff val="5000"/>
                  </a:schemeClr>
                </a:solidFill>
                <a:latin typeface="+mn-ea"/>
              </a:rPr>
              <a:t>2.3 </a:t>
            </a:r>
            <a:r>
              <a:rPr lang="zh-CN" altLang="en-US" sz="2400" b="1" dirty="0">
                <a:solidFill>
                  <a:schemeClr val="tx1">
                    <a:lumMod val="95000"/>
                    <a:lumOff val="5000"/>
                  </a:schemeClr>
                </a:solidFill>
                <a:latin typeface="+mn-ea"/>
              </a:rPr>
              <a:t>知识获取与管理</a:t>
            </a:r>
            <a:endParaRPr lang="zh-CN" altLang="en-US" sz="2400" b="1" dirty="0">
              <a:solidFill>
                <a:schemeClr val="tx1">
                  <a:lumMod val="95000"/>
                  <a:lumOff val="5000"/>
                </a:schemeClr>
              </a:solidFill>
              <a:latin typeface="+mn-ea"/>
            </a:endParaRPr>
          </a:p>
          <a:p>
            <a:pPr>
              <a:lnSpc>
                <a:spcPct val="250000"/>
              </a:lnSpc>
            </a:pPr>
            <a:r>
              <a:rPr lang="en-US" altLang="zh-CN" sz="2400" b="1" dirty="0">
                <a:solidFill>
                  <a:schemeClr val="tx1">
                    <a:lumMod val="95000"/>
                    <a:lumOff val="5000"/>
                  </a:schemeClr>
                </a:solidFill>
                <a:latin typeface="+mn-ea"/>
              </a:rPr>
              <a:t>2.4 </a:t>
            </a:r>
            <a:r>
              <a:rPr lang="zh-CN" altLang="en-US" sz="2400" b="1" dirty="0">
                <a:solidFill>
                  <a:schemeClr val="tx1">
                    <a:lumMod val="95000"/>
                    <a:lumOff val="5000"/>
                  </a:schemeClr>
                </a:solidFill>
                <a:latin typeface="+mn-ea"/>
              </a:rPr>
              <a:t>基于知识的系统</a:t>
            </a:r>
            <a:endParaRPr lang="zh-CN" altLang="en-US" sz="2400" b="1" dirty="0">
              <a:solidFill>
                <a:schemeClr val="tx1">
                  <a:lumMod val="95000"/>
                  <a:lumOff val="5000"/>
                </a:schemeClr>
              </a:solidFill>
              <a:latin typeface="+mn-ea"/>
            </a:endParaRPr>
          </a:p>
        </p:txBody>
      </p:sp>
      <p:sp>
        <p:nvSpPr>
          <p:cNvPr id="28" name="矩形 27"/>
          <p:cNvSpPr/>
          <p:nvPr/>
        </p:nvSpPr>
        <p:spPr>
          <a:xfrm>
            <a:off x="1475567" y="719222"/>
            <a:ext cx="6450787" cy="1015663"/>
          </a:xfrm>
          <a:prstGeom prst="rect">
            <a:avLst/>
          </a:prstGeom>
          <a:noFill/>
        </p:spPr>
        <p:txBody>
          <a:bodyPr wrap="none" lIns="324000" rIns="324000">
            <a:spAutoFit/>
          </a:bodyPr>
          <a:lstStyle/>
          <a:p>
            <a:r>
              <a:rPr lang="zh-CN" altLang="en-US" sz="6000" b="1" dirty="0" smtClean="0">
                <a:solidFill>
                  <a:schemeClr val="tx1">
                    <a:lumMod val="95000"/>
                    <a:lumOff val="5000"/>
                  </a:schemeClr>
                </a:solidFill>
                <a:latin typeface="隶书" panose="02010509060101010101" pitchFamily="49" charset="-122"/>
                <a:ea typeface="隶书" panose="02010509060101010101" pitchFamily="49" charset="-122"/>
                <a:cs typeface="Tahoma" panose="020B0604030504040204" pitchFamily="34" charset="0"/>
                <a:sym typeface="华文隶书" panose="02010800040101010101" pitchFamily="2" charset="-122"/>
              </a:rPr>
              <a:t>第二章 知识工程</a:t>
            </a:r>
            <a:endParaRPr lang="zh-CN" altLang="en-US" sz="6000" b="1" dirty="0">
              <a:solidFill>
                <a:schemeClr val="tx1">
                  <a:lumMod val="95000"/>
                  <a:lumOff val="5000"/>
                </a:schemeClr>
              </a:solidFill>
              <a:latin typeface="隶书" panose="02010509060101010101" pitchFamily="49" charset="-122"/>
              <a:ea typeface="隶书" panose="02010509060101010101" pitchFamily="49" charset="-122"/>
              <a:cs typeface="Tahoma" panose="020B0604030504040204" pitchFamily="34" charset="0"/>
            </a:endParaRPr>
          </a:p>
        </p:txBody>
      </p:sp>
      <p:sp>
        <p:nvSpPr>
          <p:cNvPr id="30" name="KSO_Shape"/>
          <p:cNvSpPr/>
          <p:nvPr/>
        </p:nvSpPr>
        <p:spPr bwMode="auto">
          <a:xfrm>
            <a:off x="1528838" y="3336923"/>
            <a:ext cx="1076172" cy="843815"/>
          </a:xfrm>
          <a:custGeom>
            <a:avLst/>
            <a:gdLst>
              <a:gd name="T0" fmla="*/ 1009661 w 2006600"/>
              <a:gd name="T1" fmla="*/ 391160 h 1387475"/>
              <a:gd name="T2" fmla="*/ 1011251 w 2006600"/>
              <a:gd name="T3" fmla="*/ 509270 h 1387475"/>
              <a:gd name="T4" fmla="*/ 1084401 w 2006600"/>
              <a:gd name="T5" fmla="*/ 630555 h 1387475"/>
              <a:gd name="T6" fmla="*/ 1213209 w 2006600"/>
              <a:gd name="T7" fmla="*/ 691833 h 1387475"/>
              <a:gd name="T8" fmla="*/ 1322616 w 2006600"/>
              <a:gd name="T9" fmla="*/ 683895 h 1387475"/>
              <a:gd name="T10" fmla="*/ 1373821 w 2006600"/>
              <a:gd name="T11" fmla="*/ 722948 h 1387475"/>
              <a:gd name="T12" fmla="*/ 1348695 w 2006600"/>
              <a:gd name="T13" fmla="*/ 830580 h 1387475"/>
              <a:gd name="T14" fmla="*/ 1289857 w 2006600"/>
              <a:gd name="T15" fmla="*/ 930276 h 1387475"/>
              <a:gd name="T16" fmla="*/ 1172499 w 2006600"/>
              <a:gd name="T17" fmla="*/ 1024573 h 1387475"/>
              <a:gd name="T18" fmla="*/ 1069135 w 2006600"/>
              <a:gd name="T19" fmla="*/ 1059498 h 1387475"/>
              <a:gd name="T20" fmla="*/ 955912 w 2006600"/>
              <a:gd name="T21" fmla="*/ 1062356 h 1387475"/>
              <a:gd name="T22" fmla="*/ 850321 w 2006600"/>
              <a:gd name="T23" fmla="*/ 1032511 h 1387475"/>
              <a:gd name="T24" fmla="*/ 740914 w 2006600"/>
              <a:gd name="T25" fmla="*/ 956628 h 1387475"/>
              <a:gd name="T26" fmla="*/ 664902 w 2006600"/>
              <a:gd name="T27" fmla="*/ 847408 h 1387475"/>
              <a:gd name="T28" fmla="*/ 634688 w 2006600"/>
              <a:gd name="T29" fmla="*/ 741998 h 1387475"/>
              <a:gd name="T30" fmla="*/ 637550 w 2006600"/>
              <a:gd name="T31" fmla="*/ 628968 h 1387475"/>
              <a:gd name="T32" fmla="*/ 672535 w 2006600"/>
              <a:gd name="T33" fmla="*/ 525780 h 1387475"/>
              <a:gd name="T34" fmla="*/ 767312 w 2006600"/>
              <a:gd name="T35" fmla="*/ 408623 h 1387475"/>
              <a:gd name="T36" fmla="*/ 867178 w 2006600"/>
              <a:gd name="T37" fmla="*/ 349885 h 1387475"/>
              <a:gd name="T38" fmla="*/ 974676 w 2006600"/>
              <a:gd name="T39" fmla="*/ 324803 h 1387475"/>
              <a:gd name="T40" fmla="*/ 889318 w 2006600"/>
              <a:gd name="T41" fmla="*/ 202109 h 1387475"/>
              <a:gd name="T42" fmla="*/ 752158 w 2006600"/>
              <a:gd name="T43" fmla="*/ 256364 h 1387475"/>
              <a:gd name="T44" fmla="*/ 637858 w 2006600"/>
              <a:gd name="T45" fmla="*/ 346155 h 1387475"/>
              <a:gd name="T46" fmla="*/ 553720 w 2006600"/>
              <a:gd name="T47" fmla="*/ 464501 h 1387475"/>
              <a:gd name="T48" fmla="*/ 506412 w 2006600"/>
              <a:gd name="T49" fmla="*/ 604740 h 1387475"/>
              <a:gd name="T50" fmla="*/ 502602 w 2006600"/>
              <a:gd name="T51" fmla="*/ 758304 h 1387475"/>
              <a:gd name="T52" fmla="*/ 543242 w 2006600"/>
              <a:gd name="T53" fmla="*/ 901399 h 1387475"/>
              <a:gd name="T54" fmla="*/ 621665 w 2006600"/>
              <a:gd name="T55" fmla="*/ 1023552 h 1387475"/>
              <a:gd name="T56" fmla="*/ 731203 w 2006600"/>
              <a:gd name="T57" fmla="*/ 1118737 h 1387475"/>
              <a:gd name="T58" fmla="*/ 865188 w 2006600"/>
              <a:gd name="T59" fmla="*/ 1179338 h 1387475"/>
              <a:gd name="T60" fmla="*/ 1016317 w 2006600"/>
              <a:gd name="T61" fmla="*/ 1198058 h 1387475"/>
              <a:gd name="T62" fmla="*/ 1164907 w 2006600"/>
              <a:gd name="T63" fmla="*/ 1171723 h 1387475"/>
              <a:gd name="T64" fmla="*/ 1295400 w 2006600"/>
              <a:gd name="T65" fmla="*/ 1105094 h 1387475"/>
              <a:gd name="T66" fmla="*/ 1400175 w 2006600"/>
              <a:gd name="T67" fmla="*/ 1005150 h 1387475"/>
              <a:gd name="T68" fmla="*/ 1473200 w 2006600"/>
              <a:gd name="T69" fmla="*/ 878554 h 1387475"/>
              <a:gd name="T70" fmla="*/ 1506537 w 2006600"/>
              <a:gd name="T71" fmla="*/ 732605 h 1387475"/>
              <a:gd name="T72" fmla="*/ 1495107 w 2006600"/>
              <a:gd name="T73" fmla="*/ 580309 h 1387475"/>
              <a:gd name="T74" fmla="*/ 1441133 w 2006600"/>
              <a:gd name="T75" fmla="*/ 442926 h 1387475"/>
              <a:gd name="T76" fmla="*/ 1351280 w 2006600"/>
              <a:gd name="T77" fmla="*/ 329022 h 1387475"/>
              <a:gd name="T78" fmla="*/ 1232853 w 2006600"/>
              <a:gd name="T79" fmla="*/ 244625 h 1387475"/>
              <a:gd name="T80" fmla="*/ 1092517 w 2006600"/>
              <a:gd name="T81" fmla="*/ 197349 h 1387475"/>
              <a:gd name="T82" fmla="*/ 1067117 w 2006600"/>
              <a:gd name="T83" fmla="*/ 2221 h 1387475"/>
              <a:gd name="T84" fmla="*/ 1316355 w 2006600"/>
              <a:gd name="T85" fmla="*/ 48227 h 1387475"/>
              <a:gd name="T86" fmla="*/ 1546543 w 2006600"/>
              <a:gd name="T87" fmla="*/ 149440 h 1387475"/>
              <a:gd name="T88" fmla="*/ 1745297 w 2006600"/>
              <a:gd name="T89" fmla="*/ 297611 h 1387475"/>
              <a:gd name="T90" fmla="*/ 1900555 w 2006600"/>
              <a:gd name="T91" fmla="*/ 485442 h 1387475"/>
              <a:gd name="T92" fmla="*/ 2000885 w 2006600"/>
              <a:gd name="T93" fmla="*/ 704684 h 1387475"/>
              <a:gd name="T94" fmla="*/ 1921510 w 2006600"/>
              <a:gd name="T95" fmla="*/ 911552 h 1387475"/>
              <a:gd name="T96" fmla="*/ 1774507 w 2006600"/>
              <a:gd name="T97" fmla="*/ 1088913 h 1387475"/>
              <a:gd name="T98" fmla="*/ 1582103 w 2006600"/>
              <a:gd name="T99" fmla="*/ 1231055 h 1387475"/>
              <a:gd name="T100" fmla="*/ 1356677 w 2006600"/>
              <a:gd name="T101" fmla="*/ 1331316 h 1387475"/>
              <a:gd name="T102" fmla="*/ 1109345 w 2006600"/>
              <a:gd name="T103" fmla="*/ 1382399 h 1387475"/>
              <a:gd name="T104" fmla="*/ 852805 w 2006600"/>
              <a:gd name="T105" fmla="*/ 1377639 h 1387475"/>
              <a:gd name="T106" fmla="*/ 611187 w 2006600"/>
              <a:gd name="T107" fmla="*/ 1317990 h 1387475"/>
              <a:gd name="T108" fmla="*/ 397510 w 2006600"/>
              <a:gd name="T109" fmla="*/ 1210114 h 1387475"/>
              <a:gd name="T110" fmla="*/ 216852 w 2006600"/>
              <a:gd name="T111" fmla="*/ 1061309 h 1387475"/>
              <a:gd name="T112" fmla="*/ 75882 w 2006600"/>
              <a:gd name="T113" fmla="*/ 879189 h 1387475"/>
              <a:gd name="T114" fmla="*/ 22225 w 2006600"/>
              <a:gd name="T115" fmla="*/ 666610 h 1387475"/>
              <a:gd name="T116" fmla="*/ 140970 w 2006600"/>
              <a:gd name="T117" fmla="*/ 451810 h 1387475"/>
              <a:gd name="T118" fmla="*/ 302260 w 2006600"/>
              <a:gd name="T119" fmla="*/ 270324 h 1387475"/>
              <a:gd name="T120" fmla="*/ 500380 w 2006600"/>
              <a:gd name="T121" fmla="*/ 128817 h 1387475"/>
              <a:gd name="T122" fmla="*/ 728980 w 2006600"/>
              <a:gd name="T123" fmla="*/ 36487 h 1387475"/>
              <a:gd name="T124" fmla="*/ 981393 w 2006600"/>
              <a:gd name="T125" fmla="*/ 317 h 13874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006600" h="1387475">
                <a:moveTo>
                  <a:pt x="1003300" y="323850"/>
                </a:moveTo>
                <a:lnTo>
                  <a:pt x="1019520" y="324168"/>
                </a:lnTo>
                <a:lnTo>
                  <a:pt x="1035740" y="325120"/>
                </a:lnTo>
                <a:lnTo>
                  <a:pt x="1031924" y="332423"/>
                </a:lnTo>
                <a:lnTo>
                  <a:pt x="1028425" y="339090"/>
                </a:lnTo>
                <a:lnTo>
                  <a:pt x="1025245" y="346075"/>
                </a:lnTo>
                <a:lnTo>
                  <a:pt x="1022065" y="353378"/>
                </a:lnTo>
                <a:lnTo>
                  <a:pt x="1019202" y="360680"/>
                </a:lnTo>
                <a:lnTo>
                  <a:pt x="1016658" y="367983"/>
                </a:lnTo>
                <a:lnTo>
                  <a:pt x="1014113" y="375285"/>
                </a:lnTo>
                <a:lnTo>
                  <a:pt x="1011887" y="383223"/>
                </a:lnTo>
                <a:lnTo>
                  <a:pt x="1009661" y="391160"/>
                </a:lnTo>
                <a:lnTo>
                  <a:pt x="1008071" y="398780"/>
                </a:lnTo>
                <a:lnTo>
                  <a:pt x="1006480" y="406718"/>
                </a:lnTo>
                <a:lnTo>
                  <a:pt x="1005526" y="414655"/>
                </a:lnTo>
                <a:lnTo>
                  <a:pt x="1004572" y="422910"/>
                </a:lnTo>
                <a:lnTo>
                  <a:pt x="1003618" y="430848"/>
                </a:lnTo>
                <a:lnTo>
                  <a:pt x="1003300" y="439103"/>
                </a:lnTo>
                <a:lnTo>
                  <a:pt x="1003300" y="447358"/>
                </a:lnTo>
                <a:lnTo>
                  <a:pt x="1003618" y="460058"/>
                </a:lnTo>
                <a:lnTo>
                  <a:pt x="1004572" y="472758"/>
                </a:lnTo>
                <a:lnTo>
                  <a:pt x="1006162" y="485140"/>
                </a:lnTo>
                <a:lnTo>
                  <a:pt x="1008389" y="497205"/>
                </a:lnTo>
                <a:lnTo>
                  <a:pt x="1011251" y="509270"/>
                </a:lnTo>
                <a:lnTo>
                  <a:pt x="1014432" y="521018"/>
                </a:lnTo>
                <a:lnTo>
                  <a:pt x="1018248" y="532448"/>
                </a:lnTo>
                <a:lnTo>
                  <a:pt x="1022701" y="543560"/>
                </a:lnTo>
                <a:lnTo>
                  <a:pt x="1027471" y="554673"/>
                </a:lnTo>
                <a:lnTo>
                  <a:pt x="1033196" y="565150"/>
                </a:lnTo>
                <a:lnTo>
                  <a:pt x="1038921" y="575628"/>
                </a:lnTo>
                <a:lnTo>
                  <a:pt x="1045600" y="585470"/>
                </a:lnTo>
                <a:lnTo>
                  <a:pt x="1052597" y="595313"/>
                </a:lnTo>
                <a:lnTo>
                  <a:pt x="1059594" y="604838"/>
                </a:lnTo>
                <a:lnTo>
                  <a:pt x="1067545" y="613728"/>
                </a:lnTo>
                <a:lnTo>
                  <a:pt x="1075814" y="622300"/>
                </a:lnTo>
                <a:lnTo>
                  <a:pt x="1084401" y="630555"/>
                </a:lnTo>
                <a:lnTo>
                  <a:pt x="1093306" y="638175"/>
                </a:lnTo>
                <a:lnTo>
                  <a:pt x="1102848" y="645478"/>
                </a:lnTo>
                <a:lnTo>
                  <a:pt x="1112389" y="652463"/>
                </a:lnTo>
                <a:lnTo>
                  <a:pt x="1122566" y="658813"/>
                </a:lnTo>
                <a:lnTo>
                  <a:pt x="1132744" y="664845"/>
                </a:lnTo>
                <a:lnTo>
                  <a:pt x="1143557" y="670243"/>
                </a:lnTo>
                <a:lnTo>
                  <a:pt x="1154689" y="675323"/>
                </a:lnTo>
                <a:lnTo>
                  <a:pt x="1165820" y="679450"/>
                </a:lnTo>
                <a:lnTo>
                  <a:pt x="1177270" y="683578"/>
                </a:lnTo>
                <a:lnTo>
                  <a:pt x="1189037" y="686753"/>
                </a:lnTo>
                <a:lnTo>
                  <a:pt x="1201123" y="689610"/>
                </a:lnTo>
                <a:lnTo>
                  <a:pt x="1213209" y="691833"/>
                </a:lnTo>
                <a:lnTo>
                  <a:pt x="1225613" y="693420"/>
                </a:lnTo>
                <a:lnTo>
                  <a:pt x="1238016" y="694055"/>
                </a:lnTo>
                <a:lnTo>
                  <a:pt x="1251056" y="694690"/>
                </a:lnTo>
                <a:lnTo>
                  <a:pt x="1259325" y="694690"/>
                </a:lnTo>
                <a:lnTo>
                  <a:pt x="1267276" y="694055"/>
                </a:lnTo>
                <a:lnTo>
                  <a:pt x="1275545" y="693420"/>
                </a:lnTo>
                <a:lnTo>
                  <a:pt x="1283815" y="692468"/>
                </a:lnTo>
                <a:lnTo>
                  <a:pt x="1291766" y="691198"/>
                </a:lnTo>
                <a:lnTo>
                  <a:pt x="1299399" y="689928"/>
                </a:lnTo>
                <a:lnTo>
                  <a:pt x="1307350" y="688023"/>
                </a:lnTo>
                <a:lnTo>
                  <a:pt x="1315301" y="686118"/>
                </a:lnTo>
                <a:lnTo>
                  <a:pt x="1322616" y="683895"/>
                </a:lnTo>
                <a:lnTo>
                  <a:pt x="1330249" y="681355"/>
                </a:lnTo>
                <a:lnTo>
                  <a:pt x="1337564" y="678815"/>
                </a:lnTo>
                <a:lnTo>
                  <a:pt x="1345197" y="675958"/>
                </a:lnTo>
                <a:lnTo>
                  <a:pt x="1352194" y="672783"/>
                </a:lnTo>
                <a:lnTo>
                  <a:pt x="1359509" y="669608"/>
                </a:lnTo>
                <a:lnTo>
                  <a:pt x="1366188" y="666115"/>
                </a:lnTo>
                <a:lnTo>
                  <a:pt x="1372867" y="661988"/>
                </a:lnTo>
                <a:lnTo>
                  <a:pt x="1374139" y="678498"/>
                </a:lnTo>
                <a:lnTo>
                  <a:pt x="1374775" y="694690"/>
                </a:lnTo>
                <a:lnTo>
                  <a:pt x="1374457" y="704215"/>
                </a:lnTo>
                <a:lnTo>
                  <a:pt x="1374139" y="713740"/>
                </a:lnTo>
                <a:lnTo>
                  <a:pt x="1373821" y="722948"/>
                </a:lnTo>
                <a:lnTo>
                  <a:pt x="1372549" y="732790"/>
                </a:lnTo>
                <a:lnTo>
                  <a:pt x="1371595" y="741998"/>
                </a:lnTo>
                <a:lnTo>
                  <a:pt x="1370640" y="751205"/>
                </a:lnTo>
                <a:lnTo>
                  <a:pt x="1368732" y="760413"/>
                </a:lnTo>
                <a:lnTo>
                  <a:pt x="1366824" y="769303"/>
                </a:lnTo>
                <a:lnTo>
                  <a:pt x="1365234" y="778193"/>
                </a:lnTo>
                <a:lnTo>
                  <a:pt x="1363007" y="787083"/>
                </a:lnTo>
                <a:lnTo>
                  <a:pt x="1360463" y="795973"/>
                </a:lnTo>
                <a:lnTo>
                  <a:pt x="1357919" y="804863"/>
                </a:lnTo>
                <a:lnTo>
                  <a:pt x="1355056" y="813435"/>
                </a:lnTo>
                <a:lnTo>
                  <a:pt x="1351876" y="822008"/>
                </a:lnTo>
                <a:lnTo>
                  <a:pt x="1348695" y="830580"/>
                </a:lnTo>
                <a:lnTo>
                  <a:pt x="1345515" y="839153"/>
                </a:lnTo>
                <a:lnTo>
                  <a:pt x="1342017" y="847408"/>
                </a:lnTo>
                <a:lnTo>
                  <a:pt x="1337882" y="855663"/>
                </a:lnTo>
                <a:lnTo>
                  <a:pt x="1334065" y="863283"/>
                </a:lnTo>
                <a:lnTo>
                  <a:pt x="1329931" y="871538"/>
                </a:lnTo>
                <a:lnTo>
                  <a:pt x="1325478" y="879158"/>
                </a:lnTo>
                <a:lnTo>
                  <a:pt x="1321026" y="886778"/>
                </a:lnTo>
                <a:lnTo>
                  <a:pt x="1316255" y="894398"/>
                </a:lnTo>
                <a:lnTo>
                  <a:pt x="1311166" y="901700"/>
                </a:lnTo>
                <a:lnTo>
                  <a:pt x="1306396" y="909320"/>
                </a:lnTo>
                <a:lnTo>
                  <a:pt x="1300989" y="916305"/>
                </a:lnTo>
                <a:lnTo>
                  <a:pt x="1289857" y="930276"/>
                </a:lnTo>
                <a:lnTo>
                  <a:pt x="1278090" y="943928"/>
                </a:lnTo>
                <a:lnTo>
                  <a:pt x="1266004" y="956628"/>
                </a:lnTo>
                <a:lnTo>
                  <a:pt x="1252964" y="969011"/>
                </a:lnTo>
                <a:lnTo>
                  <a:pt x="1239606" y="980758"/>
                </a:lnTo>
                <a:lnTo>
                  <a:pt x="1225295" y="991553"/>
                </a:lnTo>
                <a:lnTo>
                  <a:pt x="1218297" y="996951"/>
                </a:lnTo>
                <a:lnTo>
                  <a:pt x="1210983" y="1002031"/>
                </a:lnTo>
                <a:lnTo>
                  <a:pt x="1203667" y="1006793"/>
                </a:lnTo>
                <a:lnTo>
                  <a:pt x="1195716" y="1011873"/>
                </a:lnTo>
                <a:lnTo>
                  <a:pt x="1188083" y="1016318"/>
                </a:lnTo>
                <a:lnTo>
                  <a:pt x="1180450" y="1020763"/>
                </a:lnTo>
                <a:lnTo>
                  <a:pt x="1172499" y="1024573"/>
                </a:lnTo>
                <a:lnTo>
                  <a:pt x="1164230" y="1029018"/>
                </a:lnTo>
                <a:lnTo>
                  <a:pt x="1155961" y="1032511"/>
                </a:lnTo>
                <a:lnTo>
                  <a:pt x="1148010" y="1036003"/>
                </a:lnTo>
                <a:lnTo>
                  <a:pt x="1139423" y="1039813"/>
                </a:lnTo>
                <a:lnTo>
                  <a:pt x="1131154" y="1042988"/>
                </a:lnTo>
                <a:lnTo>
                  <a:pt x="1122566" y="1046163"/>
                </a:lnTo>
                <a:lnTo>
                  <a:pt x="1113661" y="1048703"/>
                </a:lnTo>
                <a:lnTo>
                  <a:pt x="1105074" y="1051561"/>
                </a:lnTo>
                <a:lnTo>
                  <a:pt x="1096169" y="1053466"/>
                </a:lnTo>
                <a:lnTo>
                  <a:pt x="1087264" y="1056006"/>
                </a:lnTo>
                <a:lnTo>
                  <a:pt x="1078358" y="1057911"/>
                </a:lnTo>
                <a:lnTo>
                  <a:pt x="1069135" y="1059498"/>
                </a:lnTo>
                <a:lnTo>
                  <a:pt x="1059594" y="1061086"/>
                </a:lnTo>
                <a:lnTo>
                  <a:pt x="1050370" y="1062356"/>
                </a:lnTo>
                <a:lnTo>
                  <a:pt x="1041147" y="1063626"/>
                </a:lnTo>
                <a:lnTo>
                  <a:pt x="1031924" y="1064261"/>
                </a:lnTo>
                <a:lnTo>
                  <a:pt x="1022383" y="1064896"/>
                </a:lnTo>
                <a:lnTo>
                  <a:pt x="1012841" y="1065213"/>
                </a:lnTo>
                <a:lnTo>
                  <a:pt x="1003300" y="1065213"/>
                </a:lnTo>
                <a:lnTo>
                  <a:pt x="993759" y="1065213"/>
                </a:lnTo>
                <a:lnTo>
                  <a:pt x="984218" y="1064896"/>
                </a:lnTo>
                <a:lnTo>
                  <a:pt x="974676" y="1064261"/>
                </a:lnTo>
                <a:lnTo>
                  <a:pt x="965135" y="1063626"/>
                </a:lnTo>
                <a:lnTo>
                  <a:pt x="955912" y="1062356"/>
                </a:lnTo>
                <a:lnTo>
                  <a:pt x="946688" y="1061086"/>
                </a:lnTo>
                <a:lnTo>
                  <a:pt x="937783" y="1059498"/>
                </a:lnTo>
                <a:lnTo>
                  <a:pt x="928560" y="1057911"/>
                </a:lnTo>
                <a:lnTo>
                  <a:pt x="919655" y="1056006"/>
                </a:lnTo>
                <a:lnTo>
                  <a:pt x="910750" y="1053466"/>
                </a:lnTo>
                <a:lnTo>
                  <a:pt x="901526" y="1051561"/>
                </a:lnTo>
                <a:lnTo>
                  <a:pt x="892621" y="1048703"/>
                </a:lnTo>
                <a:lnTo>
                  <a:pt x="884034" y="1046163"/>
                </a:lnTo>
                <a:lnTo>
                  <a:pt x="875765" y="1042988"/>
                </a:lnTo>
                <a:lnTo>
                  <a:pt x="867178" y="1039813"/>
                </a:lnTo>
                <a:lnTo>
                  <a:pt x="858908" y="1036003"/>
                </a:lnTo>
                <a:lnTo>
                  <a:pt x="850321" y="1032511"/>
                </a:lnTo>
                <a:lnTo>
                  <a:pt x="842370" y="1029018"/>
                </a:lnTo>
                <a:lnTo>
                  <a:pt x="834101" y="1024573"/>
                </a:lnTo>
                <a:lnTo>
                  <a:pt x="826468" y="1020763"/>
                </a:lnTo>
                <a:lnTo>
                  <a:pt x="818517" y="1016318"/>
                </a:lnTo>
                <a:lnTo>
                  <a:pt x="810566" y="1011873"/>
                </a:lnTo>
                <a:lnTo>
                  <a:pt x="803251" y="1006793"/>
                </a:lnTo>
                <a:lnTo>
                  <a:pt x="795618" y="1002031"/>
                </a:lnTo>
                <a:lnTo>
                  <a:pt x="788303" y="996951"/>
                </a:lnTo>
                <a:lnTo>
                  <a:pt x="780988" y="991553"/>
                </a:lnTo>
                <a:lnTo>
                  <a:pt x="767312" y="980758"/>
                </a:lnTo>
                <a:lnTo>
                  <a:pt x="753636" y="969011"/>
                </a:lnTo>
                <a:lnTo>
                  <a:pt x="740914" y="956628"/>
                </a:lnTo>
                <a:lnTo>
                  <a:pt x="728192" y="943928"/>
                </a:lnTo>
                <a:lnTo>
                  <a:pt x="716743" y="930276"/>
                </a:lnTo>
                <a:lnTo>
                  <a:pt x="705929" y="916305"/>
                </a:lnTo>
                <a:lnTo>
                  <a:pt x="700523" y="909320"/>
                </a:lnTo>
                <a:lnTo>
                  <a:pt x="695434" y="901700"/>
                </a:lnTo>
                <a:lnTo>
                  <a:pt x="690345" y="894398"/>
                </a:lnTo>
                <a:lnTo>
                  <a:pt x="685893" y="886778"/>
                </a:lnTo>
                <a:lnTo>
                  <a:pt x="681122" y="879158"/>
                </a:lnTo>
                <a:lnTo>
                  <a:pt x="676669" y="871538"/>
                </a:lnTo>
                <a:lnTo>
                  <a:pt x="672535" y="863283"/>
                </a:lnTo>
                <a:lnTo>
                  <a:pt x="668718" y="855663"/>
                </a:lnTo>
                <a:lnTo>
                  <a:pt x="664902" y="847408"/>
                </a:lnTo>
                <a:lnTo>
                  <a:pt x="661085" y="839153"/>
                </a:lnTo>
                <a:lnTo>
                  <a:pt x="657587" y="830580"/>
                </a:lnTo>
                <a:lnTo>
                  <a:pt x="654406" y="822008"/>
                </a:lnTo>
                <a:lnTo>
                  <a:pt x="651544" y="813435"/>
                </a:lnTo>
                <a:lnTo>
                  <a:pt x="648682" y="804863"/>
                </a:lnTo>
                <a:lnTo>
                  <a:pt x="645819" y="795973"/>
                </a:lnTo>
                <a:lnTo>
                  <a:pt x="643593" y="787083"/>
                </a:lnTo>
                <a:lnTo>
                  <a:pt x="641367" y="778193"/>
                </a:lnTo>
                <a:lnTo>
                  <a:pt x="639458" y="769303"/>
                </a:lnTo>
                <a:lnTo>
                  <a:pt x="637550" y="760413"/>
                </a:lnTo>
                <a:lnTo>
                  <a:pt x="636278" y="751205"/>
                </a:lnTo>
                <a:lnTo>
                  <a:pt x="634688" y="741998"/>
                </a:lnTo>
                <a:lnTo>
                  <a:pt x="633734" y="732790"/>
                </a:lnTo>
                <a:lnTo>
                  <a:pt x="633097" y="722948"/>
                </a:lnTo>
                <a:lnTo>
                  <a:pt x="632143" y="713740"/>
                </a:lnTo>
                <a:lnTo>
                  <a:pt x="631825" y="704215"/>
                </a:lnTo>
                <a:lnTo>
                  <a:pt x="631825" y="694690"/>
                </a:lnTo>
                <a:lnTo>
                  <a:pt x="631825" y="684848"/>
                </a:lnTo>
                <a:lnTo>
                  <a:pt x="632143" y="675640"/>
                </a:lnTo>
                <a:lnTo>
                  <a:pt x="633097" y="666115"/>
                </a:lnTo>
                <a:lnTo>
                  <a:pt x="633734" y="656908"/>
                </a:lnTo>
                <a:lnTo>
                  <a:pt x="634688" y="647383"/>
                </a:lnTo>
                <a:lnTo>
                  <a:pt x="636278" y="638175"/>
                </a:lnTo>
                <a:lnTo>
                  <a:pt x="637550" y="628968"/>
                </a:lnTo>
                <a:lnTo>
                  <a:pt x="639458" y="620078"/>
                </a:lnTo>
                <a:lnTo>
                  <a:pt x="641367" y="610870"/>
                </a:lnTo>
                <a:lnTo>
                  <a:pt x="643593" y="601980"/>
                </a:lnTo>
                <a:lnTo>
                  <a:pt x="645819" y="593090"/>
                </a:lnTo>
                <a:lnTo>
                  <a:pt x="648682" y="584518"/>
                </a:lnTo>
                <a:lnTo>
                  <a:pt x="651544" y="575628"/>
                </a:lnTo>
                <a:lnTo>
                  <a:pt x="654406" y="567055"/>
                </a:lnTo>
                <a:lnTo>
                  <a:pt x="657587" y="558800"/>
                </a:lnTo>
                <a:lnTo>
                  <a:pt x="661085" y="550228"/>
                </a:lnTo>
                <a:lnTo>
                  <a:pt x="664902" y="541973"/>
                </a:lnTo>
                <a:lnTo>
                  <a:pt x="668718" y="534035"/>
                </a:lnTo>
                <a:lnTo>
                  <a:pt x="672535" y="525780"/>
                </a:lnTo>
                <a:lnTo>
                  <a:pt x="676669" y="517843"/>
                </a:lnTo>
                <a:lnTo>
                  <a:pt x="681122" y="509905"/>
                </a:lnTo>
                <a:lnTo>
                  <a:pt x="685893" y="502603"/>
                </a:lnTo>
                <a:lnTo>
                  <a:pt x="690345" y="494665"/>
                </a:lnTo>
                <a:lnTo>
                  <a:pt x="695434" y="487363"/>
                </a:lnTo>
                <a:lnTo>
                  <a:pt x="700523" y="480060"/>
                </a:lnTo>
                <a:lnTo>
                  <a:pt x="705929" y="472758"/>
                </a:lnTo>
                <a:lnTo>
                  <a:pt x="716743" y="458788"/>
                </a:lnTo>
                <a:lnTo>
                  <a:pt x="728192" y="445135"/>
                </a:lnTo>
                <a:lnTo>
                  <a:pt x="740914" y="432435"/>
                </a:lnTo>
                <a:lnTo>
                  <a:pt x="753636" y="420370"/>
                </a:lnTo>
                <a:lnTo>
                  <a:pt x="767312" y="408623"/>
                </a:lnTo>
                <a:lnTo>
                  <a:pt x="780988" y="397510"/>
                </a:lnTo>
                <a:lnTo>
                  <a:pt x="788303" y="392113"/>
                </a:lnTo>
                <a:lnTo>
                  <a:pt x="795618" y="387033"/>
                </a:lnTo>
                <a:lnTo>
                  <a:pt x="803251" y="382270"/>
                </a:lnTo>
                <a:lnTo>
                  <a:pt x="810566" y="377508"/>
                </a:lnTo>
                <a:lnTo>
                  <a:pt x="818517" y="373063"/>
                </a:lnTo>
                <a:lnTo>
                  <a:pt x="826468" y="368618"/>
                </a:lnTo>
                <a:lnTo>
                  <a:pt x="834101" y="364490"/>
                </a:lnTo>
                <a:lnTo>
                  <a:pt x="842370" y="360363"/>
                </a:lnTo>
                <a:lnTo>
                  <a:pt x="850321" y="356553"/>
                </a:lnTo>
                <a:lnTo>
                  <a:pt x="858908" y="353060"/>
                </a:lnTo>
                <a:lnTo>
                  <a:pt x="867178" y="349885"/>
                </a:lnTo>
                <a:lnTo>
                  <a:pt x="875765" y="346710"/>
                </a:lnTo>
                <a:lnTo>
                  <a:pt x="884034" y="343218"/>
                </a:lnTo>
                <a:lnTo>
                  <a:pt x="892621" y="340360"/>
                </a:lnTo>
                <a:lnTo>
                  <a:pt x="901526" y="338138"/>
                </a:lnTo>
                <a:lnTo>
                  <a:pt x="910750" y="335598"/>
                </a:lnTo>
                <a:lnTo>
                  <a:pt x="919655" y="333375"/>
                </a:lnTo>
                <a:lnTo>
                  <a:pt x="928560" y="331470"/>
                </a:lnTo>
                <a:lnTo>
                  <a:pt x="937783" y="329883"/>
                </a:lnTo>
                <a:lnTo>
                  <a:pt x="946688" y="327978"/>
                </a:lnTo>
                <a:lnTo>
                  <a:pt x="955912" y="327025"/>
                </a:lnTo>
                <a:lnTo>
                  <a:pt x="965135" y="326073"/>
                </a:lnTo>
                <a:lnTo>
                  <a:pt x="974676" y="324803"/>
                </a:lnTo>
                <a:lnTo>
                  <a:pt x="984218" y="324485"/>
                </a:lnTo>
                <a:lnTo>
                  <a:pt x="993759" y="324168"/>
                </a:lnTo>
                <a:lnTo>
                  <a:pt x="1003300" y="323850"/>
                </a:lnTo>
                <a:close/>
                <a:moveTo>
                  <a:pt x="990283" y="189417"/>
                </a:moveTo>
                <a:lnTo>
                  <a:pt x="977265" y="190052"/>
                </a:lnTo>
                <a:lnTo>
                  <a:pt x="964565" y="190687"/>
                </a:lnTo>
                <a:lnTo>
                  <a:pt x="951865" y="191956"/>
                </a:lnTo>
                <a:lnTo>
                  <a:pt x="939165" y="193225"/>
                </a:lnTo>
                <a:lnTo>
                  <a:pt x="926465" y="195129"/>
                </a:lnTo>
                <a:lnTo>
                  <a:pt x="914083" y="197349"/>
                </a:lnTo>
                <a:lnTo>
                  <a:pt x="901383" y="199888"/>
                </a:lnTo>
                <a:lnTo>
                  <a:pt x="889318" y="202109"/>
                </a:lnTo>
                <a:lnTo>
                  <a:pt x="877253" y="205282"/>
                </a:lnTo>
                <a:lnTo>
                  <a:pt x="865188" y="208772"/>
                </a:lnTo>
                <a:lnTo>
                  <a:pt x="853440" y="212262"/>
                </a:lnTo>
                <a:lnTo>
                  <a:pt x="841693" y="216069"/>
                </a:lnTo>
                <a:lnTo>
                  <a:pt x="829945" y="219877"/>
                </a:lnTo>
                <a:lnTo>
                  <a:pt x="818515" y="224319"/>
                </a:lnTo>
                <a:lnTo>
                  <a:pt x="807085" y="228760"/>
                </a:lnTo>
                <a:lnTo>
                  <a:pt x="795655" y="233837"/>
                </a:lnTo>
                <a:lnTo>
                  <a:pt x="784543" y="239231"/>
                </a:lnTo>
                <a:lnTo>
                  <a:pt x="773748" y="244625"/>
                </a:lnTo>
                <a:lnTo>
                  <a:pt x="762953" y="250336"/>
                </a:lnTo>
                <a:lnTo>
                  <a:pt x="752158" y="256364"/>
                </a:lnTo>
                <a:lnTo>
                  <a:pt x="741680" y="262392"/>
                </a:lnTo>
                <a:lnTo>
                  <a:pt x="731203" y="269055"/>
                </a:lnTo>
                <a:lnTo>
                  <a:pt x="721360" y="275401"/>
                </a:lnTo>
                <a:lnTo>
                  <a:pt x="711200" y="282698"/>
                </a:lnTo>
                <a:lnTo>
                  <a:pt x="701358" y="289679"/>
                </a:lnTo>
                <a:lnTo>
                  <a:pt x="691833" y="297293"/>
                </a:lnTo>
                <a:lnTo>
                  <a:pt x="682308" y="304591"/>
                </a:lnTo>
                <a:lnTo>
                  <a:pt x="673100" y="312523"/>
                </a:lnTo>
                <a:lnTo>
                  <a:pt x="663893" y="320772"/>
                </a:lnTo>
                <a:lnTo>
                  <a:pt x="655003" y="329022"/>
                </a:lnTo>
                <a:lnTo>
                  <a:pt x="646430" y="337588"/>
                </a:lnTo>
                <a:lnTo>
                  <a:pt x="637858" y="346155"/>
                </a:lnTo>
                <a:lnTo>
                  <a:pt x="629602" y="355039"/>
                </a:lnTo>
                <a:lnTo>
                  <a:pt x="621665" y="363923"/>
                </a:lnTo>
                <a:lnTo>
                  <a:pt x="613727" y="373124"/>
                </a:lnTo>
                <a:lnTo>
                  <a:pt x="606107" y="382642"/>
                </a:lnTo>
                <a:lnTo>
                  <a:pt x="598805" y="392161"/>
                </a:lnTo>
                <a:lnTo>
                  <a:pt x="591502" y="401997"/>
                </a:lnTo>
                <a:lnTo>
                  <a:pt x="584835" y="411832"/>
                </a:lnTo>
                <a:lnTo>
                  <a:pt x="578167" y="422303"/>
                </a:lnTo>
                <a:lnTo>
                  <a:pt x="571817" y="432456"/>
                </a:lnTo>
                <a:lnTo>
                  <a:pt x="565150" y="442926"/>
                </a:lnTo>
                <a:lnTo>
                  <a:pt x="559435" y="453396"/>
                </a:lnTo>
                <a:lnTo>
                  <a:pt x="553720" y="464501"/>
                </a:lnTo>
                <a:lnTo>
                  <a:pt x="548005" y="475289"/>
                </a:lnTo>
                <a:lnTo>
                  <a:pt x="543242" y="486711"/>
                </a:lnTo>
                <a:lnTo>
                  <a:pt x="538162" y="497499"/>
                </a:lnTo>
                <a:lnTo>
                  <a:pt x="533400" y="508921"/>
                </a:lnTo>
                <a:lnTo>
                  <a:pt x="529272" y="520660"/>
                </a:lnTo>
                <a:lnTo>
                  <a:pt x="525145" y="532082"/>
                </a:lnTo>
                <a:lnTo>
                  <a:pt x="521017" y="543822"/>
                </a:lnTo>
                <a:lnTo>
                  <a:pt x="517525" y="555878"/>
                </a:lnTo>
                <a:lnTo>
                  <a:pt x="514350" y="568252"/>
                </a:lnTo>
                <a:lnTo>
                  <a:pt x="511492" y="580309"/>
                </a:lnTo>
                <a:lnTo>
                  <a:pt x="508635" y="592366"/>
                </a:lnTo>
                <a:lnTo>
                  <a:pt x="506412" y="604740"/>
                </a:lnTo>
                <a:lnTo>
                  <a:pt x="504190" y="617114"/>
                </a:lnTo>
                <a:lnTo>
                  <a:pt x="502602" y="629805"/>
                </a:lnTo>
                <a:lnTo>
                  <a:pt x="501015" y="642496"/>
                </a:lnTo>
                <a:lnTo>
                  <a:pt x="500062" y="654870"/>
                </a:lnTo>
                <a:lnTo>
                  <a:pt x="499110" y="668196"/>
                </a:lnTo>
                <a:lnTo>
                  <a:pt x="498792" y="680888"/>
                </a:lnTo>
                <a:lnTo>
                  <a:pt x="498157" y="693896"/>
                </a:lnTo>
                <a:lnTo>
                  <a:pt x="498792" y="706905"/>
                </a:lnTo>
                <a:lnTo>
                  <a:pt x="499110" y="719596"/>
                </a:lnTo>
                <a:lnTo>
                  <a:pt x="500062" y="732605"/>
                </a:lnTo>
                <a:lnTo>
                  <a:pt x="501015" y="745296"/>
                </a:lnTo>
                <a:lnTo>
                  <a:pt x="502602" y="758304"/>
                </a:lnTo>
                <a:lnTo>
                  <a:pt x="504190" y="770678"/>
                </a:lnTo>
                <a:lnTo>
                  <a:pt x="506412" y="783052"/>
                </a:lnTo>
                <a:lnTo>
                  <a:pt x="508635" y="795426"/>
                </a:lnTo>
                <a:lnTo>
                  <a:pt x="511492" y="807800"/>
                </a:lnTo>
                <a:lnTo>
                  <a:pt x="514350" y="819857"/>
                </a:lnTo>
                <a:lnTo>
                  <a:pt x="517525" y="831914"/>
                </a:lnTo>
                <a:lnTo>
                  <a:pt x="521017" y="843653"/>
                </a:lnTo>
                <a:lnTo>
                  <a:pt x="525145" y="855393"/>
                </a:lnTo>
                <a:lnTo>
                  <a:pt x="529272" y="867132"/>
                </a:lnTo>
                <a:lnTo>
                  <a:pt x="533400" y="878554"/>
                </a:lnTo>
                <a:lnTo>
                  <a:pt x="538162" y="889977"/>
                </a:lnTo>
                <a:lnTo>
                  <a:pt x="543242" y="901399"/>
                </a:lnTo>
                <a:lnTo>
                  <a:pt x="548005" y="912186"/>
                </a:lnTo>
                <a:lnTo>
                  <a:pt x="553720" y="923291"/>
                </a:lnTo>
                <a:lnTo>
                  <a:pt x="559435" y="934079"/>
                </a:lnTo>
                <a:lnTo>
                  <a:pt x="565150" y="944549"/>
                </a:lnTo>
                <a:lnTo>
                  <a:pt x="571817" y="955337"/>
                </a:lnTo>
                <a:lnTo>
                  <a:pt x="578167" y="965807"/>
                </a:lnTo>
                <a:lnTo>
                  <a:pt x="584835" y="975643"/>
                </a:lnTo>
                <a:lnTo>
                  <a:pt x="591502" y="985479"/>
                </a:lnTo>
                <a:lnTo>
                  <a:pt x="598805" y="995632"/>
                </a:lnTo>
                <a:lnTo>
                  <a:pt x="606107" y="1005150"/>
                </a:lnTo>
                <a:lnTo>
                  <a:pt x="613727" y="1014351"/>
                </a:lnTo>
                <a:lnTo>
                  <a:pt x="621665" y="1023552"/>
                </a:lnTo>
                <a:lnTo>
                  <a:pt x="629602" y="1033071"/>
                </a:lnTo>
                <a:lnTo>
                  <a:pt x="637858" y="1041955"/>
                </a:lnTo>
                <a:lnTo>
                  <a:pt x="646430" y="1050521"/>
                </a:lnTo>
                <a:lnTo>
                  <a:pt x="655003" y="1059088"/>
                </a:lnTo>
                <a:lnTo>
                  <a:pt x="663893" y="1067020"/>
                </a:lnTo>
                <a:lnTo>
                  <a:pt x="673100" y="1074952"/>
                </a:lnTo>
                <a:lnTo>
                  <a:pt x="682308" y="1082884"/>
                </a:lnTo>
                <a:lnTo>
                  <a:pt x="691833" y="1090499"/>
                </a:lnTo>
                <a:lnTo>
                  <a:pt x="701358" y="1098114"/>
                </a:lnTo>
                <a:lnTo>
                  <a:pt x="711200" y="1105094"/>
                </a:lnTo>
                <a:lnTo>
                  <a:pt x="721360" y="1112074"/>
                </a:lnTo>
                <a:lnTo>
                  <a:pt x="731203" y="1118737"/>
                </a:lnTo>
                <a:lnTo>
                  <a:pt x="741680" y="1125083"/>
                </a:lnTo>
                <a:lnTo>
                  <a:pt x="752158" y="1131111"/>
                </a:lnTo>
                <a:lnTo>
                  <a:pt x="762953" y="1137139"/>
                </a:lnTo>
                <a:lnTo>
                  <a:pt x="773748" y="1142850"/>
                </a:lnTo>
                <a:lnTo>
                  <a:pt x="784543" y="1148562"/>
                </a:lnTo>
                <a:lnTo>
                  <a:pt x="795655" y="1153638"/>
                </a:lnTo>
                <a:lnTo>
                  <a:pt x="807085" y="1158715"/>
                </a:lnTo>
                <a:lnTo>
                  <a:pt x="818515" y="1163157"/>
                </a:lnTo>
                <a:lnTo>
                  <a:pt x="829945" y="1167599"/>
                </a:lnTo>
                <a:lnTo>
                  <a:pt x="841693" y="1171723"/>
                </a:lnTo>
                <a:lnTo>
                  <a:pt x="853440" y="1175531"/>
                </a:lnTo>
                <a:lnTo>
                  <a:pt x="865188" y="1179338"/>
                </a:lnTo>
                <a:lnTo>
                  <a:pt x="877253" y="1182511"/>
                </a:lnTo>
                <a:lnTo>
                  <a:pt x="889318" y="1185366"/>
                </a:lnTo>
                <a:lnTo>
                  <a:pt x="901383" y="1188222"/>
                </a:lnTo>
                <a:lnTo>
                  <a:pt x="914083" y="1190126"/>
                </a:lnTo>
                <a:lnTo>
                  <a:pt x="926465" y="1192347"/>
                </a:lnTo>
                <a:lnTo>
                  <a:pt x="939165" y="1194250"/>
                </a:lnTo>
                <a:lnTo>
                  <a:pt x="951865" y="1195519"/>
                </a:lnTo>
                <a:lnTo>
                  <a:pt x="964565" y="1196788"/>
                </a:lnTo>
                <a:lnTo>
                  <a:pt x="977265" y="1197740"/>
                </a:lnTo>
                <a:lnTo>
                  <a:pt x="990283" y="1198058"/>
                </a:lnTo>
                <a:lnTo>
                  <a:pt x="1003300" y="1198375"/>
                </a:lnTo>
                <a:lnTo>
                  <a:pt x="1016317" y="1198058"/>
                </a:lnTo>
                <a:lnTo>
                  <a:pt x="1029335" y="1197740"/>
                </a:lnTo>
                <a:lnTo>
                  <a:pt x="1042035" y="1196788"/>
                </a:lnTo>
                <a:lnTo>
                  <a:pt x="1055053" y="1195519"/>
                </a:lnTo>
                <a:lnTo>
                  <a:pt x="1067435" y="1194250"/>
                </a:lnTo>
                <a:lnTo>
                  <a:pt x="1079817" y="1192347"/>
                </a:lnTo>
                <a:lnTo>
                  <a:pt x="1092517" y="1190126"/>
                </a:lnTo>
                <a:lnTo>
                  <a:pt x="1104900" y="1188222"/>
                </a:lnTo>
                <a:lnTo>
                  <a:pt x="1116965" y="1185366"/>
                </a:lnTo>
                <a:lnTo>
                  <a:pt x="1129347" y="1182511"/>
                </a:lnTo>
                <a:lnTo>
                  <a:pt x="1141095" y="1179338"/>
                </a:lnTo>
                <a:lnTo>
                  <a:pt x="1153160" y="1175531"/>
                </a:lnTo>
                <a:lnTo>
                  <a:pt x="1164907" y="1171723"/>
                </a:lnTo>
                <a:lnTo>
                  <a:pt x="1176973" y="1167599"/>
                </a:lnTo>
                <a:lnTo>
                  <a:pt x="1188085" y="1163157"/>
                </a:lnTo>
                <a:lnTo>
                  <a:pt x="1199515" y="1158715"/>
                </a:lnTo>
                <a:lnTo>
                  <a:pt x="1210945" y="1153638"/>
                </a:lnTo>
                <a:lnTo>
                  <a:pt x="1222057" y="1148562"/>
                </a:lnTo>
                <a:lnTo>
                  <a:pt x="1232853" y="1142850"/>
                </a:lnTo>
                <a:lnTo>
                  <a:pt x="1243647" y="1137139"/>
                </a:lnTo>
                <a:lnTo>
                  <a:pt x="1254443" y="1131111"/>
                </a:lnTo>
                <a:lnTo>
                  <a:pt x="1264920" y="1125083"/>
                </a:lnTo>
                <a:lnTo>
                  <a:pt x="1275080" y="1118737"/>
                </a:lnTo>
                <a:lnTo>
                  <a:pt x="1285557" y="1112074"/>
                </a:lnTo>
                <a:lnTo>
                  <a:pt x="1295400" y="1105094"/>
                </a:lnTo>
                <a:lnTo>
                  <a:pt x="1304925" y="1098114"/>
                </a:lnTo>
                <a:lnTo>
                  <a:pt x="1314767" y="1090499"/>
                </a:lnTo>
                <a:lnTo>
                  <a:pt x="1324293" y="1082884"/>
                </a:lnTo>
                <a:lnTo>
                  <a:pt x="1333500" y="1074952"/>
                </a:lnTo>
                <a:lnTo>
                  <a:pt x="1342390" y="1067020"/>
                </a:lnTo>
                <a:lnTo>
                  <a:pt x="1351280" y="1059088"/>
                </a:lnTo>
                <a:lnTo>
                  <a:pt x="1359853" y="1050521"/>
                </a:lnTo>
                <a:lnTo>
                  <a:pt x="1368425" y="1041955"/>
                </a:lnTo>
                <a:lnTo>
                  <a:pt x="1376680" y="1033071"/>
                </a:lnTo>
                <a:lnTo>
                  <a:pt x="1384935" y="1023552"/>
                </a:lnTo>
                <a:lnTo>
                  <a:pt x="1392555" y="1014351"/>
                </a:lnTo>
                <a:lnTo>
                  <a:pt x="1400175" y="1005150"/>
                </a:lnTo>
                <a:lnTo>
                  <a:pt x="1407477" y="995632"/>
                </a:lnTo>
                <a:lnTo>
                  <a:pt x="1414780" y="985479"/>
                </a:lnTo>
                <a:lnTo>
                  <a:pt x="1421765" y="975643"/>
                </a:lnTo>
                <a:lnTo>
                  <a:pt x="1428433" y="965807"/>
                </a:lnTo>
                <a:lnTo>
                  <a:pt x="1435100" y="955337"/>
                </a:lnTo>
                <a:lnTo>
                  <a:pt x="1441133" y="944549"/>
                </a:lnTo>
                <a:lnTo>
                  <a:pt x="1447165" y="934079"/>
                </a:lnTo>
                <a:lnTo>
                  <a:pt x="1452880" y="923291"/>
                </a:lnTo>
                <a:lnTo>
                  <a:pt x="1458277" y="912186"/>
                </a:lnTo>
                <a:lnTo>
                  <a:pt x="1463675" y="901399"/>
                </a:lnTo>
                <a:lnTo>
                  <a:pt x="1468437" y="889977"/>
                </a:lnTo>
                <a:lnTo>
                  <a:pt x="1473200" y="878554"/>
                </a:lnTo>
                <a:lnTo>
                  <a:pt x="1477327" y="867132"/>
                </a:lnTo>
                <a:lnTo>
                  <a:pt x="1481455" y="855393"/>
                </a:lnTo>
                <a:lnTo>
                  <a:pt x="1485265" y="843653"/>
                </a:lnTo>
                <a:lnTo>
                  <a:pt x="1488757" y="831914"/>
                </a:lnTo>
                <a:lnTo>
                  <a:pt x="1491933" y="819857"/>
                </a:lnTo>
                <a:lnTo>
                  <a:pt x="1495107" y="807800"/>
                </a:lnTo>
                <a:lnTo>
                  <a:pt x="1497647" y="795426"/>
                </a:lnTo>
                <a:lnTo>
                  <a:pt x="1500187" y="783052"/>
                </a:lnTo>
                <a:lnTo>
                  <a:pt x="1502410" y="770678"/>
                </a:lnTo>
                <a:lnTo>
                  <a:pt x="1503997" y="758304"/>
                </a:lnTo>
                <a:lnTo>
                  <a:pt x="1505585" y="745296"/>
                </a:lnTo>
                <a:lnTo>
                  <a:pt x="1506537" y="732605"/>
                </a:lnTo>
                <a:lnTo>
                  <a:pt x="1507490" y="719596"/>
                </a:lnTo>
                <a:lnTo>
                  <a:pt x="1508125" y="706905"/>
                </a:lnTo>
                <a:lnTo>
                  <a:pt x="1508125" y="693896"/>
                </a:lnTo>
                <a:lnTo>
                  <a:pt x="1508125" y="680888"/>
                </a:lnTo>
                <a:lnTo>
                  <a:pt x="1507490" y="668196"/>
                </a:lnTo>
                <a:lnTo>
                  <a:pt x="1506537" y="654870"/>
                </a:lnTo>
                <a:lnTo>
                  <a:pt x="1505585" y="642496"/>
                </a:lnTo>
                <a:lnTo>
                  <a:pt x="1503997" y="629805"/>
                </a:lnTo>
                <a:lnTo>
                  <a:pt x="1502410" y="617114"/>
                </a:lnTo>
                <a:lnTo>
                  <a:pt x="1500187" y="604740"/>
                </a:lnTo>
                <a:lnTo>
                  <a:pt x="1497647" y="592366"/>
                </a:lnTo>
                <a:lnTo>
                  <a:pt x="1495107" y="580309"/>
                </a:lnTo>
                <a:lnTo>
                  <a:pt x="1491933" y="568252"/>
                </a:lnTo>
                <a:lnTo>
                  <a:pt x="1488757" y="555878"/>
                </a:lnTo>
                <a:lnTo>
                  <a:pt x="1485265" y="543822"/>
                </a:lnTo>
                <a:lnTo>
                  <a:pt x="1481455" y="532082"/>
                </a:lnTo>
                <a:lnTo>
                  <a:pt x="1477327" y="520660"/>
                </a:lnTo>
                <a:lnTo>
                  <a:pt x="1473200" y="508921"/>
                </a:lnTo>
                <a:lnTo>
                  <a:pt x="1468437" y="497499"/>
                </a:lnTo>
                <a:lnTo>
                  <a:pt x="1463675" y="486711"/>
                </a:lnTo>
                <a:lnTo>
                  <a:pt x="1458277" y="475289"/>
                </a:lnTo>
                <a:lnTo>
                  <a:pt x="1452880" y="464501"/>
                </a:lnTo>
                <a:lnTo>
                  <a:pt x="1447165" y="453396"/>
                </a:lnTo>
                <a:lnTo>
                  <a:pt x="1441133" y="442926"/>
                </a:lnTo>
                <a:lnTo>
                  <a:pt x="1435100" y="432456"/>
                </a:lnTo>
                <a:lnTo>
                  <a:pt x="1428433" y="422303"/>
                </a:lnTo>
                <a:lnTo>
                  <a:pt x="1421765" y="411832"/>
                </a:lnTo>
                <a:lnTo>
                  <a:pt x="1414780" y="401997"/>
                </a:lnTo>
                <a:lnTo>
                  <a:pt x="1407477" y="392161"/>
                </a:lnTo>
                <a:lnTo>
                  <a:pt x="1400175" y="382642"/>
                </a:lnTo>
                <a:lnTo>
                  <a:pt x="1392555" y="373124"/>
                </a:lnTo>
                <a:lnTo>
                  <a:pt x="1384935" y="363923"/>
                </a:lnTo>
                <a:lnTo>
                  <a:pt x="1376680" y="355039"/>
                </a:lnTo>
                <a:lnTo>
                  <a:pt x="1368425" y="346155"/>
                </a:lnTo>
                <a:lnTo>
                  <a:pt x="1359853" y="337588"/>
                </a:lnTo>
                <a:lnTo>
                  <a:pt x="1351280" y="329022"/>
                </a:lnTo>
                <a:lnTo>
                  <a:pt x="1342390" y="320772"/>
                </a:lnTo>
                <a:lnTo>
                  <a:pt x="1333500" y="312523"/>
                </a:lnTo>
                <a:lnTo>
                  <a:pt x="1324293" y="304591"/>
                </a:lnTo>
                <a:lnTo>
                  <a:pt x="1314767" y="297293"/>
                </a:lnTo>
                <a:lnTo>
                  <a:pt x="1304925" y="289679"/>
                </a:lnTo>
                <a:lnTo>
                  <a:pt x="1295400" y="282698"/>
                </a:lnTo>
                <a:lnTo>
                  <a:pt x="1285557" y="275401"/>
                </a:lnTo>
                <a:lnTo>
                  <a:pt x="1275080" y="269055"/>
                </a:lnTo>
                <a:lnTo>
                  <a:pt x="1264920" y="262392"/>
                </a:lnTo>
                <a:lnTo>
                  <a:pt x="1254443" y="256364"/>
                </a:lnTo>
                <a:lnTo>
                  <a:pt x="1243647" y="250336"/>
                </a:lnTo>
                <a:lnTo>
                  <a:pt x="1232853" y="244625"/>
                </a:lnTo>
                <a:lnTo>
                  <a:pt x="1222057" y="239231"/>
                </a:lnTo>
                <a:lnTo>
                  <a:pt x="1210945" y="233837"/>
                </a:lnTo>
                <a:lnTo>
                  <a:pt x="1199515" y="228760"/>
                </a:lnTo>
                <a:lnTo>
                  <a:pt x="1188085" y="224319"/>
                </a:lnTo>
                <a:lnTo>
                  <a:pt x="1176973" y="219877"/>
                </a:lnTo>
                <a:lnTo>
                  <a:pt x="1164907" y="216069"/>
                </a:lnTo>
                <a:lnTo>
                  <a:pt x="1153160" y="212262"/>
                </a:lnTo>
                <a:lnTo>
                  <a:pt x="1141095" y="208772"/>
                </a:lnTo>
                <a:lnTo>
                  <a:pt x="1129347" y="205282"/>
                </a:lnTo>
                <a:lnTo>
                  <a:pt x="1116965" y="202109"/>
                </a:lnTo>
                <a:lnTo>
                  <a:pt x="1104900" y="199888"/>
                </a:lnTo>
                <a:lnTo>
                  <a:pt x="1092517" y="197349"/>
                </a:lnTo>
                <a:lnTo>
                  <a:pt x="1079817" y="195129"/>
                </a:lnTo>
                <a:lnTo>
                  <a:pt x="1067435" y="193225"/>
                </a:lnTo>
                <a:lnTo>
                  <a:pt x="1055053" y="191956"/>
                </a:lnTo>
                <a:lnTo>
                  <a:pt x="1042035" y="190687"/>
                </a:lnTo>
                <a:lnTo>
                  <a:pt x="1029335" y="190052"/>
                </a:lnTo>
                <a:lnTo>
                  <a:pt x="1016317" y="189417"/>
                </a:lnTo>
                <a:lnTo>
                  <a:pt x="1003300" y="189417"/>
                </a:lnTo>
                <a:lnTo>
                  <a:pt x="990283" y="189417"/>
                </a:lnTo>
                <a:close/>
                <a:moveTo>
                  <a:pt x="1003300" y="0"/>
                </a:moveTo>
                <a:lnTo>
                  <a:pt x="1024573" y="317"/>
                </a:lnTo>
                <a:lnTo>
                  <a:pt x="1046163" y="1269"/>
                </a:lnTo>
                <a:lnTo>
                  <a:pt x="1067117" y="2221"/>
                </a:lnTo>
                <a:lnTo>
                  <a:pt x="1088390" y="3490"/>
                </a:lnTo>
                <a:lnTo>
                  <a:pt x="1109345" y="5711"/>
                </a:lnTo>
                <a:lnTo>
                  <a:pt x="1130935" y="8249"/>
                </a:lnTo>
                <a:lnTo>
                  <a:pt x="1151890" y="11105"/>
                </a:lnTo>
                <a:lnTo>
                  <a:pt x="1172845" y="14278"/>
                </a:lnTo>
                <a:lnTo>
                  <a:pt x="1193483" y="17768"/>
                </a:lnTo>
                <a:lnTo>
                  <a:pt x="1214120" y="21892"/>
                </a:lnTo>
                <a:lnTo>
                  <a:pt x="1234757" y="26334"/>
                </a:lnTo>
                <a:lnTo>
                  <a:pt x="1255395" y="31411"/>
                </a:lnTo>
                <a:lnTo>
                  <a:pt x="1276033" y="36487"/>
                </a:lnTo>
                <a:lnTo>
                  <a:pt x="1296353" y="42199"/>
                </a:lnTo>
                <a:lnTo>
                  <a:pt x="1316355" y="48227"/>
                </a:lnTo>
                <a:lnTo>
                  <a:pt x="1336675" y="54573"/>
                </a:lnTo>
                <a:lnTo>
                  <a:pt x="1356677" y="61553"/>
                </a:lnTo>
                <a:lnTo>
                  <a:pt x="1376363" y="68850"/>
                </a:lnTo>
                <a:lnTo>
                  <a:pt x="1395730" y="76148"/>
                </a:lnTo>
                <a:lnTo>
                  <a:pt x="1415415" y="84080"/>
                </a:lnTo>
                <a:lnTo>
                  <a:pt x="1434783" y="92329"/>
                </a:lnTo>
                <a:lnTo>
                  <a:pt x="1453833" y="101213"/>
                </a:lnTo>
                <a:lnTo>
                  <a:pt x="1472883" y="110097"/>
                </a:lnTo>
                <a:lnTo>
                  <a:pt x="1491297" y="119298"/>
                </a:lnTo>
                <a:lnTo>
                  <a:pt x="1509713" y="128817"/>
                </a:lnTo>
                <a:lnTo>
                  <a:pt x="1528445" y="138970"/>
                </a:lnTo>
                <a:lnTo>
                  <a:pt x="1546543" y="149440"/>
                </a:lnTo>
                <a:lnTo>
                  <a:pt x="1564323" y="160228"/>
                </a:lnTo>
                <a:lnTo>
                  <a:pt x="1582103" y="171015"/>
                </a:lnTo>
                <a:lnTo>
                  <a:pt x="1599565" y="182437"/>
                </a:lnTo>
                <a:lnTo>
                  <a:pt x="1616710" y="194177"/>
                </a:lnTo>
                <a:lnTo>
                  <a:pt x="1633855" y="205916"/>
                </a:lnTo>
                <a:lnTo>
                  <a:pt x="1650683" y="218290"/>
                </a:lnTo>
                <a:lnTo>
                  <a:pt x="1666875" y="230664"/>
                </a:lnTo>
                <a:lnTo>
                  <a:pt x="1683067" y="243355"/>
                </a:lnTo>
                <a:lnTo>
                  <a:pt x="1698943" y="256681"/>
                </a:lnTo>
                <a:lnTo>
                  <a:pt x="1714500" y="270324"/>
                </a:lnTo>
                <a:lnTo>
                  <a:pt x="1730057" y="283650"/>
                </a:lnTo>
                <a:lnTo>
                  <a:pt x="1745297" y="297611"/>
                </a:lnTo>
                <a:lnTo>
                  <a:pt x="1759903" y="311888"/>
                </a:lnTo>
                <a:lnTo>
                  <a:pt x="1774507" y="326483"/>
                </a:lnTo>
                <a:lnTo>
                  <a:pt x="1788477" y="341396"/>
                </a:lnTo>
                <a:lnTo>
                  <a:pt x="1802130" y="356308"/>
                </a:lnTo>
                <a:lnTo>
                  <a:pt x="1815783" y="371537"/>
                </a:lnTo>
                <a:lnTo>
                  <a:pt x="1829117" y="387402"/>
                </a:lnTo>
                <a:lnTo>
                  <a:pt x="1841817" y="402948"/>
                </a:lnTo>
                <a:lnTo>
                  <a:pt x="1854200" y="419130"/>
                </a:lnTo>
                <a:lnTo>
                  <a:pt x="1866265" y="435311"/>
                </a:lnTo>
                <a:lnTo>
                  <a:pt x="1878013" y="451810"/>
                </a:lnTo>
                <a:lnTo>
                  <a:pt x="1889443" y="468309"/>
                </a:lnTo>
                <a:lnTo>
                  <a:pt x="1900555" y="485442"/>
                </a:lnTo>
                <a:lnTo>
                  <a:pt x="1911350" y="502575"/>
                </a:lnTo>
                <a:lnTo>
                  <a:pt x="1921510" y="520026"/>
                </a:lnTo>
                <a:lnTo>
                  <a:pt x="1931670" y="537793"/>
                </a:lnTo>
                <a:lnTo>
                  <a:pt x="1940877" y="555561"/>
                </a:lnTo>
                <a:lnTo>
                  <a:pt x="1950085" y="573329"/>
                </a:lnTo>
                <a:lnTo>
                  <a:pt x="1958657" y="592049"/>
                </a:lnTo>
                <a:lnTo>
                  <a:pt x="1966913" y="610134"/>
                </a:lnTo>
                <a:lnTo>
                  <a:pt x="1974533" y="628536"/>
                </a:lnTo>
                <a:lnTo>
                  <a:pt x="1981835" y="647573"/>
                </a:lnTo>
                <a:lnTo>
                  <a:pt x="1988820" y="666610"/>
                </a:lnTo>
                <a:lnTo>
                  <a:pt x="1995170" y="685647"/>
                </a:lnTo>
                <a:lnTo>
                  <a:pt x="2000885" y="704684"/>
                </a:lnTo>
                <a:lnTo>
                  <a:pt x="2006600" y="724355"/>
                </a:lnTo>
                <a:lnTo>
                  <a:pt x="2000885" y="742123"/>
                </a:lnTo>
                <a:lnTo>
                  <a:pt x="1995170" y="759891"/>
                </a:lnTo>
                <a:lnTo>
                  <a:pt x="1988820" y="777341"/>
                </a:lnTo>
                <a:lnTo>
                  <a:pt x="1981835" y="794792"/>
                </a:lnTo>
                <a:lnTo>
                  <a:pt x="1974533" y="811925"/>
                </a:lnTo>
                <a:lnTo>
                  <a:pt x="1966913" y="829058"/>
                </a:lnTo>
                <a:lnTo>
                  <a:pt x="1958657" y="845874"/>
                </a:lnTo>
                <a:lnTo>
                  <a:pt x="1950085" y="862373"/>
                </a:lnTo>
                <a:lnTo>
                  <a:pt x="1940877" y="879189"/>
                </a:lnTo>
                <a:lnTo>
                  <a:pt x="1931670" y="895053"/>
                </a:lnTo>
                <a:lnTo>
                  <a:pt x="1921510" y="911552"/>
                </a:lnTo>
                <a:lnTo>
                  <a:pt x="1911350" y="927099"/>
                </a:lnTo>
                <a:lnTo>
                  <a:pt x="1900555" y="943280"/>
                </a:lnTo>
                <a:lnTo>
                  <a:pt x="1889443" y="958510"/>
                </a:lnTo>
                <a:lnTo>
                  <a:pt x="1878013" y="973739"/>
                </a:lnTo>
                <a:lnTo>
                  <a:pt x="1866265" y="989286"/>
                </a:lnTo>
                <a:lnTo>
                  <a:pt x="1854200" y="1004198"/>
                </a:lnTo>
                <a:lnTo>
                  <a:pt x="1841817" y="1018793"/>
                </a:lnTo>
                <a:lnTo>
                  <a:pt x="1829117" y="1033388"/>
                </a:lnTo>
                <a:lnTo>
                  <a:pt x="1815783" y="1047666"/>
                </a:lnTo>
                <a:lnTo>
                  <a:pt x="1802130" y="1061309"/>
                </a:lnTo>
                <a:lnTo>
                  <a:pt x="1788477" y="1075269"/>
                </a:lnTo>
                <a:lnTo>
                  <a:pt x="1774507" y="1088913"/>
                </a:lnTo>
                <a:lnTo>
                  <a:pt x="1759903" y="1101921"/>
                </a:lnTo>
                <a:lnTo>
                  <a:pt x="1745297" y="1115247"/>
                </a:lnTo>
                <a:lnTo>
                  <a:pt x="1730057" y="1127938"/>
                </a:lnTo>
                <a:lnTo>
                  <a:pt x="1714500" y="1140312"/>
                </a:lnTo>
                <a:lnTo>
                  <a:pt x="1698943" y="1152686"/>
                </a:lnTo>
                <a:lnTo>
                  <a:pt x="1683067" y="1164743"/>
                </a:lnTo>
                <a:lnTo>
                  <a:pt x="1666875" y="1176482"/>
                </a:lnTo>
                <a:lnTo>
                  <a:pt x="1650683" y="1187905"/>
                </a:lnTo>
                <a:lnTo>
                  <a:pt x="1633855" y="1199009"/>
                </a:lnTo>
                <a:lnTo>
                  <a:pt x="1616710" y="1210114"/>
                </a:lnTo>
                <a:lnTo>
                  <a:pt x="1599565" y="1220902"/>
                </a:lnTo>
                <a:lnTo>
                  <a:pt x="1582103" y="1231055"/>
                </a:lnTo>
                <a:lnTo>
                  <a:pt x="1564323" y="1241208"/>
                </a:lnTo>
                <a:lnTo>
                  <a:pt x="1546543" y="1250726"/>
                </a:lnTo>
                <a:lnTo>
                  <a:pt x="1528445" y="1260245"/>
                </a:lnTo>
                <a:lnTo>
                  <a:pt x="1509713" y="1269763"/>
                </a:lnTo>
                <a:lnTo>
                  <a:pt x="1491297" y="1278647"/>
                </a:lnTo>
                <a:lnTo>
                  <a:pt x="1472883" y="1287214"/>
                </a:lnTo>
                <a:lnTo>
                  <a:pt x="1453833" y="1295146"/>
                </a:lnTo>
                <a:lnTo>
                  <a:pt x="1434783" y="1303078"/>
                </a:lnTo>
                <a:lnTo>
                  <a:pt x="1415415" y="1310693"/>
                </a:lnTo>
                <a:lnTo>
                  <a:pt x="1395730" y="1317990"/>
                </a:lnTo>
                <a:lnTo>
                  <a:pt x="1376363" y="1324653"/>
                </a:lnTo>
                <a:lnTo>
                  <a:pt x="1356677" y="1331316"/>
                </a:lnTo>
                <a:lnTo>
                  <a:pt x="1336675" y="1337662"/>
                </a:lnTo>
                <a:lnTo>
                  <a:pt x="1316355" y="1343373"/>
                </a:lnTo>
                <a:lnTo>
                  <a:pt x="1296353" y="1349084"/>
                </a:lnTo>
                <a:lnTo>
                  <a:pt x="1276033" y="1354478"/>
                </a:lnTo>
                <a:lnTo>
                  <a:pt x="1255395" y="1358920"/>
                </a:lnTo>
                <a:lnTo>
                  <a:pt x="1234757" y="1363679"/>
                </a:lnTo>
                <a:lnTo>
                  <a:pt x="1214120" y="1367486"/>
                </a:lnTo>
                <a:lnTo>
                  <a:pt x="1193483" y="1371294"/>
                </a:lnTo>
                <a:lnTo>
                  <a:pt x="1172845" y="1374784"/>
                </a:lnTo>
                <a:lnTo>
                  <a:pt x="1151890" y="1377639"/>
                </a:lnTo>
                <a:lnTo>
                  <a:pt x="1130935" y="1380178"/>
                </a:lnTo>
                <a:lnTo>
                  <a:pt x="1109345" y="1382399"/>
                </a:lnTo>
                <a:lnTo>
                  <a:pt x="1088390" y="1384302"/>
                </a:lnTo>
                <a:lnTo>
                  <a:pt x="1067117" y="1385571"/>
                </a:lnTo>
                <a:lnTo>
                  <a:pt x="1046163" y="1386840"/>
                </a:lnTo>
                <a:lnTo>
                  <a:pt x="1024573" y="1387475"/>
                </a:lnTo>
                <a:lnTo>
                  <a:pt x="1003300" y="1387475"/>
                </a:lnTo>
                <a:lnTo>
                  <a:pt x="981393" y="1387475"/>
                </a:lnTo>
                <a:lnTo>
                  <a:pt x="959485" y="1386840"/>
                </a:lnTo>
                <a:lnTo>
                  <a:pt x="937895" y="1385571"/>
                </a:lnTo>
                <a:lnTo>
                  <a:pt x="916305" y="1384302"/>
                </a:lnTo>
                <a:lnTo>
                  <a:pt x="895033" y="1382399"/>
                </a:lnTo>
                <a:lnTo>
                  <a:pt x="873760" y="1380178"/>
                </a:lnTo>
                <a:lnTo>
                  <a:pt x="852805" y="1377639"/>
                </a:lnTo>
                <a:lnTo>
                  <a:pt x="831533" y="1374784"/>
                </a:lnTo>
                <a:lnTo>
                  <a:pt x="810578" y="1371294"/>
                </a:lnTo>
                <a:lnTo>
                  <a:pt x="789940" y="1367486"/>
                </a:lnTo>
                <a:lnTo>
                  <a:pt x="769303" y="1363679"/>
                </a:lnTo>
                <a:lnTo>
                  <a:pt x="748983" y="1358920"/>
                </a:lnTo>
                <a:lnTo>
                  <a:pt x="728980" y="1354478"/>
                </a:lnTo>
                <a:lnTo>
                  <a:pt x="708660" y="1349084"/>
                </a:lnTo>
                <a:lnTo>
                  <a:pt x="689293" y="1343373"/>
                </a:lnTo>
                <a:lnTo>
                  <a:pt x="669290" y="1337662"/>
                </a:lnTo>
                <a:lnTo>
                  <a:pt x="649605" y="1331316"/>
                </a:lnTo>
                <a:lnTo>
                  <a:pt x="630555" y="1324653"/>
                </a:lnTo>
                <a:lnTo>
                  <a:pt x="611187" y="1317990"/>
                </a:lnTo>
                <a:lnTo>
                  <a:pt x="592455" y="1310693"/>
                </a:lnTo>
                <a:lnTo>
                  <a:pt x="573722" y="1303078"/>
                </a:lnTo>
                <a:lnTo>
                  <a:pt x="554990" y="1295146"/>
                </a:lnTo>
                <a:lnTo>
                  <a:pt x="536892" y="1287214"/>
                </a:lnTo>
                <a:lnTo>
                  <a:pt x="518477" y="1278647"/>
                </a:lnTo>
                <a:lnTo>
                  <a:pt x="500380" y="1269763"/>
                </a:lnTo>
                <a:lnTo>
                  <a:pt x="482917" y="1260245"/>
                </a:lnTo>
                <a:lnTo>
                  <a:pt x="465137" y="1250726"/>
                </a:lnTo>
                <a:lnTo>
                  <a:pt x="447992" y="1241208"/>
                </a:lnTo>
                <a:lnTo>
                  <a:pt x="430847" y="1231055"/>
                </a:lnTo>
                <a:lnTo>
                  <a:pt x="414020" y="1220902"/>
                </a:lnTo>
                <a:lnTo>
                  <a:pt x="397510" y="1210114"/>
                </a:lnTo>
                <a:lnTo>
                  <a:pt x="381000" y="1199009"/>
                </a:lnTo>
                <a:lnTo>
                  <a:pt x="364807" y="1187905"/>
                </a:lnTo>
                <a:lnTo>
                  <a:pt x="348615" y="1176482"/>
                </a:lnTo>
                <a:lnTo>
                  <a:pt x="333057" y="1164743"/>
                </a:lnTo>
                <a:lnTo>
                  <a:pt x="317817" y="1152686"/>
                </a:lnTo>
                <a:lnTo>
                  <a:pt x="302260" y="1140312"/>
                </a:lnTo>
                <a:lnTo>
                  <a:pt x="287337" y="1127938"/>
                </a:lnTo>
                <a:lnTo>
                  <a:pt x="272732" y="1115247"/>
                </a:lnTo>
                <a:lnTo>
                  <a:pt x="258445" y="1101921"/>
                </a:lnTo>
                <a:lnTo>
                  <a:pt x="244475" y="1088913"/>
                </a:lnTo>
                <a:lnTo>
                  <a:pt x="230505" y="1075269"/>
                </a:lnTo>
                <a:lnTo>
                  <a:pt x="216852" y="1061309"/>
                </a:lnTo>
                <a:lnTo>
                  <a:pt x="203517" y="1047666"/>
                </a:lnTo>
                <a:lnTo>
                  <a:pt x="190182" y="1033388"/>
                </a:lnTo>
                <a:lnTo>
                  <a:pt x="177800" y="1018793"/>
                </a:lnTo>
                <a:lnTo>
                  <a:pt x="164782" y="1004198"/>
                </a:lnTo>
                <a:lnTo>
                  <a:pt x="152717" y="989286"/>
                </a:lnTo>
                <a:lnTo>
                  <a:pt x="140970" y="973739"/>
                </a:lnTo>
                <a:lnTo>
                  <a:pt x="129222" y="958510"/>
                </a:lnTo>
                <a:lnTo>
                  <a:pt x="117792" y="943280"/>
                </a:lnTo>
                <a:lnTo>
                  <a:pt x="106997" y="927099"/>
                </a:lnTo>
                <a:lnTo>
                  <a:pt x="96202" y="911552"/>
                </a:lnTo>
                <a:lnTo>
                  <a:pt x="85725" y="895053"/>
                </a:lnTo>
                <a:lnTo>
                  <a:pt x="75882" y="879189"/>
                </a:lnTo>
                <a:lnTo>
                  <a:pt x="66040" y="862373"/>
                </a:lnTo>
                <a:lnTo>
                  <a:pt x="56515" y="845874"/>
                </a:lnTo>
                <a:lnTo>
                  <a:pt x="47307" y="829058"/>
                </a:lnTo>
                <a:lnTo>
                  <a:pt x="38735" y="811925"/>
                </a:lnTo>
                <a:lnTo>
                  <a:pt x="30162" y="794792"/>
                </a:lnTo>
                <a:lnTo>
                  <a:pt x="22225" y="777341"/>
                </a:lnTo>
                <a:lnTo>
                  <a:pt x="14287" y="759891"/>
                </a:lnTo>
                <a:lnTo>
                  <a:pt x="6667" y="742123"/>
                </a:lnTo>
                <a:lnTo>
                  <a:pt x="0" y="724355"/>
                </a:lnTo>
                <a:lnTo>
                  <a:pt x="6667" y="704684"/>
                </a:lnTo>
                <a:lnTo>
                  <a:pt x="14287" y="685647"/>
                </a:lnTo>
                <a:lnTo>
                  <a:pt x="22225" y="666610"/>
                </a:lnTo>
                <a:lnTo>
                  <a:pt x="30162" y="647573"/>
                </a:lnTo>
                <a:lnTo>
                  <a:pt x="38735" y="628536"/>
                </a:lnTo>
                <a:lnTo>
                  <a:pt x="47307" y="610134"/>
                </a:lnTo>
                <a:lnTo>
                  <a:pt x="56515" y="592049"/>
                </a:lnTo>
                <a:lnTo>
                  <a:pt x="66040" y="573329"/>
                </a:lnTo>
                <a:lnTo>
                  <a:pt x="75882" y="555561"/>
                </a:lnTo>
                <a:lnTo>
                  <a:pt x="85725" y="537793"/>
                </a:lnTo>
                <a:lnTo>
                  <a:pt x="96202" y="520026"/>
                </a:lnTo>
                <a:lnTo>
                  <a:pt x="106997" y="502575"/>
                </a:lnTo>
                <a:lnTo>
                  <a:pt x="117792" y="485442"/>
                </a:lnTo>
                <a:lnTo>
                  <a:pt x="129222" y="468309"/>
                </a:lnTo>
                <a:lnTo>
                  <a:pt x="140970" y="451810"/>
                </a:lnTo>
                <a:lnTo>
                  <a:pt x="152717" y="435311"/>
                </a:lnTo>
                <a:lnTo>
                  <a:pt x="164782" y="419130"/>
                </a:lnTo>
                <a:lnTo>
                  <a:pt x="177800" y="402948"/>
                </a:lnTo>
                <a:lnTo>
                  <a:pt x="190182" y="387402"/>
                </a:lnTo>
                <a:lnTo>
                  <a:pt x="203517" y="371537"/>
                </a:lnTo>
                <a:lnTo>
                  <a:pt x="216852" y="356308"/>
                </a:lnTo>
                <a:lnTo>
                  <a:pt x="230505" y="341396"/>
                </a:lnTo>
                <a:lnTo>
                  <a:pt x="244475" y="326483"/>
                </a:lnTo>
                <a:lnTo>
                  <a:pt x="258445" y="311888"/>
                </a:lnTo>
                <a:lnTo>
                  <a:pt x="272732" y="297611"/>
                </a:lnTo>
                <a:lnTo>
                  <a:pt x="287337" y="283650"/>
                </a:lnTo>
                <a:lnTo>
                  <a:pt x="302260" y="270324"/>
                </a:lnTo>
                <a:lnTo>
                  <a:pt x="317817" y="256681"/>
                </a:lnTo>
                <a:lnTo>
                  <a:pt x="333057" y="243355"/>
                </a:lnTo>
                <a:lnTo>
                  <a:pt x="348615" y="230664"/>
                </a:lnTo>
                <a:lnTo>
                  <a:pt x="364807" y="218290"/>
                </a:lnTo>
                <a:lnTo>
                  <a:pt x="381000" y="205916"/>
                </a:lnTo>
                <a:lnTo>
                  <a:pt x="397510" y="194177"/>
                </a:lnTo>
                <a:lnTo>
                  <a:pt x="414020" y="182437"/>
                </a:lnTo>
                <a:lnTo>
                  <a:pt x="430847" y="171015"/>
                </a:lnTo>
                <a:lnTo>
                  <a:pt x="447992" y="160228"/>
                </a:lnTo>
                <a:lnTo>
                  <a:pt x="465137" y="149440"/>
                </a:lnTo>
                <a:lnTo>
                  <a:pt x="482917" y="138970"/>
                </a:lnTo>
                <a:lnTo>
                  <a:pt x="500380" y="128817"/>
                </a:lnTo>
                <a:lnTo>
                  <a:pt x="518477" y="119298"/>
                </a:lnTo>
                <a:lnTo>
                  <a:pt x="536892" y="110097"/>
                </a:lnTo>
                <a:lnTo>
                  <a:pt x="554990" y="101213"/>
                </a:lnTo>
                <a:lnTo>
                  <a:pt x="573722" y="92329"/>
                </a:lnTo>
                <a:lnTo>
                  <a:pt x="592455" y="84080"/>
                </a:lnTo>
                <a:lnTo>
                  <a:pt x="611187" y="76148"/>
                </a:lnTo>
                <a:lnTo>
                  <a:pt x="630555" y="68850"/>
                </a:lnTo>
                <a:lnTo>
                  <a:pt x="649605" y="61553"/>
                </a:lnTo>
                <a:lnTo>
                  <a:pt x="669290" y="54573"/>
                </a:lnTo>
                <a:lnTo>
                  <a:pt x="689293" y="48227"/>
                </a:lnTo>
                <a:lnTo>
                  <a:pt x="708660" y="42199"/>
                </a:lnTo>
                <a:lnTo>
                  <a:pt x="728980" y="36487"/>
                </a:lnTo>
                <a:lnTo>
                  <a:pt x="748983" y="31411"/>
                </a:lnTo>
                <a:lnTo>
                  <a:pt x="769303" y="26334"/>
                </a:lnTo>
                <a:lnTo>
                  <a:pt x="789940" y="21892"/>
                </a:lnTo>
                <a:lnTo>
                  <a:pt x="810578" y="17768"/>
                </a:lnTo>
                <a:lnTo>
                  <a:pt x="831533" y="14278"/>
                </a:lnTo>
                <a:lnTo>
                  <a:pt x="852805" y="11105"/>
                </a:lnTo>
                <a:lnTo>
                  <a:pt x="873760" y="8249"/>
                </a:lnTo>
                <a:lnTo>
                  <a:pt x="895033" y="5711"/>
                </a:lnTo>
                <a:lnTo>
                  <a:pt x="916305" y="3490"/>
                </a:lnTo>
                <a:lnTo>
                  <a:pt x="937895" y="2221"/>
                </a:lnTo>
                <a:lnTo>
                  <a:pt x="959485" y="1269"/>
                </a:lnTo>
                <a:lnTo>
                  <a:pt x="981393" y="317"/>
                </a:lnTo>
                <a:lnTo>
                  <a:pt x="100330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869743"/>
          </a:xfrm>
          <a:prstGeom prst="rect">
            <a:avLst/>
          </a:prstGeom>
          <a:noFill/>
          <a:ln w="9525">
            <a:noFill/>
            <a:miter lim="800000"/>
          </a:ln>
        </p:spPr>
        <p:txBody>
          <a:bodyPr wrap="square">
            <a:spAutoFit/>
          </a:bodyPr>
          <a:lstStyle/>
          <a:p>
            <a:pPr algn="ctr">
              <a:lnSpc>
                <a:spcPct val="150000"/>
              </a:lnSpc>
            </a:pPr>
            <a:r>
              <a:rPr lang="en-US" altLang="zh-CN"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2.2</a:t>
            </a:r>
            <a:r>
              <a:rPr lang="en-US" altLang="zh-CN"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 </a:t>
            </a:r>
            <a:r>
              <a:rPr lang="zh-CN" altLang="en-US" sz="88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知识表示方法</a:t>
            </a:r>
            <a:endParaRPr lang="zh-CN" altLang="en-US" sz="36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descr="Rectangle: Click to edit Master text styles&#10;Second level&#10;Third level&#10;Fourth level&#10;Fifth level"/>
          <p:cNvSpPr>
            <a:spLocks noGrp="1" noChangeArrowheads="1"/>
          </p:cNvSpPr>
          <p:nvPr>
            <p:ph idx="4294967295"/>
          </p:nvPr>
        </p:nvSpPr>
        <p:spPr>
          <a:xfrm>
            <a:off x="775260" y="1533944"/>
            <a:ext cx="7772400" cy="4548188"/>
          </a:xfrm>
          <a:prstGeom prst="rect">
            <a:avLst/>
          </a:prstGeom>
        </p:spPr>
        <p:txBody>
          <a:bodyPr/>
          <a:lstStyle/>
          <a:p>
            <a:pPr eaLnBrk="1" fontAlgn="ctr" hangingPunct="1">
              <a:lnSpc>
                <a:spcPct val="9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逻辑是一种比较常见的知识表示法。</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ctr" hangingPunct="1">
              <a:lnSpc>
                <a:spcPct val="9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其根本目的在于：</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914400" lvl="1" indent="-457200" eaLnBrk="1" fontAlgn="ctr" hangingPunct="1">
              <a:lnSpc>
                <a:spcPct val="90000"/>
              </a:lnSpc>
            </a:pPr>
            <a:r>
              <a:rPr lang="zh-CN" altLang="en-US" sz="2000" dirty="0" smtClean="0"/>
              <a:t>把数学中的逻辑论证进行</a:t>
            </a:r>
            <a:r>
              <a:rPr lang="zh-CN" altLang="en-US" sz="2000" dirty="0" smtClean="0">
                <a:solidFill>
                  <a:srgbClr val="FF0000"/>
                </a:solidFill>
              </a:rPr>
              <a:t>符号化</a:t>
            </a:r>
            <a:r>
              <a:rPr lang="zh-CN" altLang="en-US" sz="2000" dirty="0" smtClean="0"/>
              <a:t>，使人们能够采用数学演绎的方式，证明一个新的语句</a:t>
            </a:r>
            <a:r>
              <a:rPr lang="en-US" altLang="zh-CN" sz="2000" dirty="0" smtClean="0"/>
              <a:t>(</a:t>
            </a:r>
            <a:r>
              <a:rPr lang="zh-CN" altLang="en-US" sz="2000" dirty="0" smtClean="0"/>
              <a:t>或断言</a:t>
            </a:r>
            <a:r>
              <a:rPr lang="en-US" altLang="zh-CN" sz="2000" dirty="0" smtClean="0"/>
              <a:t>)</a:t>
            </a:r>
            <a:r>
              <a:rPr lang="zh-CN" altLang="en-US" sz="2000" dirty="0" smtClean="0"/>
              <a:t>是从哪些已知的正确语句推导出来的，从而也就证明这个新语句是正确的。 </a:t>
            </a:r>
            <a:endParaRPr lang="zh-CN" altLang="en-US" sz="2000" dirty="0" smtClean="0"/>
          </a:p>
          <a:p>
            <a:pPr eaLnBrk="1" fontAlgn="ctr" hangingPunct="1">
              <a:lnSpc>
                <a:spcPct val="9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逻辑表示法的主要特点是它建立在某种形式逻辑的基础上。</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一阶谓词逻辑就是一种形式语言。</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fontAlgn="ctr" hangingPunct="1">
              <a:lnSpc>
                <a:spcPct val="9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广义逻辑表示法包括：</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914400" lvl="1" indent="-457200" eaLnBrk="1" fontAlgn="ctr" hangingPunct="1">
              <a:lnSpc>
                <a:spcPct val="90000"/>
              </a:lnSpc>
            </a:pPr>
            <a:r>
              <a:rPr lang="zh-CN" altLang="en-US" sz="2000" dirty="0" smtClean="0"/>
              <a:t>模糊逻辑表示一些非精确的知识</a:t>
            </a:r>
            <a:endParaRPr lang="zh-CN" altLang="en-US" sz="2000" dirty="0" smtClean="0"/>
          </a:p>
          <a:p>
            <a:pPr marL="914400" lvl="1" indent="-457200" eaLnBrk="1" fontAlgn="ctr" hangingPunct="1">
              <a:lnSpc>
                <a:spcPct val="90000"/>
              </a:lnSpc>
            </a:pPr>
            <a:r>
              <a:rPr lang="zh-CN" altLang="en-US" sz="2000" dirty="0" smtClean="0"/>
              <a:t>非单调逻辑表示一些常识</a:t>
            </a:r>
            <a:endParaRPr lang="zh-CN" altLang="en-US" sz="2000" dirty="0" smtClean="0"/>
          </a:p>
          <a:p>
            <a:pPr marL="914400" lvl="1" indent="-457200" eaLnBrk="1" fontAlgn="ctr" hangingPunct="1">
              <a:lnSpc>
                <a:spcPct val="90000"/>
              </a:lnSpc>
            </a:pPr>
            <a:r>
              <a:rPr lang="zh-CN" altLang="en-US" sz="2000" dirty="0" smtClean="0"/>
              <a:t>次协调逻辑表示一些相对矛盾的知识  </a:t>
            </a:r>
            <a:endParaRPr lang="zh-CN" altLang="en-US" sz="20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FA4A5D02-10F4-41D4-AD72-5FB3142D4FD5}" type="slidenum">
              <a:rPr lang="en-US" altLang="zh-CN"/>
            </a:fld>
            <a:endParaRPr lang="en-US" altLang="zh-CN"/>
          </a:p>
        </p:txBody>
      </p:sp>
      <p:grpSp>
        <p:nvGrpSpPr>
          <p:cNvPr id="5" name="组合 4"/>
          <p:cNvGrpSpPr/>
          <p:nvPr/>
        </p:nvGrpSpPr>
        <p:grpSpPr>
          <a:xfrm>
            <a:off x="0" y="197439"/>
            <a:ext cx="9144000" cy="822977"/>
            <a:chOff x="0" y="197440"/>
            <a:chExt cx="9144000" cy="493394"/>
          </a:xfrm>
        </p:grpSpPr>
        <p:cxnSp>
          <p:nvCxnSpPr>
            <p:cNvPr id="7" name="直接连接符 6"/>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6" name="标题 1"/>
            <p:cNvSpPr txBox="1"/>
            <p:nvPr/>
          </p:nvSpPr>
          <p:spPr>
            <a:xfrm>
              <a:off x="1085851" y="197440"/>
              <a:ext cx="7000874"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2.2.1 </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经典逻辑表示</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法</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6" idx="3"/>
            </p:cNvCxnSpPr>
            <p:nvPr/>
          </p:nvCxnSpPr>
          <p:spPr>
            <a:xfrm>
              <a:off x="8086725" y="444137"/>
              <a:ext cx="1057275"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idx="4294967295"/>
          </p:nvPr>
        </p:nvSpPr>
        <p:spPr>
          <a:xfrm>
            <a:off x="854772" y="533400"/>
            <a:ext cx="7772400" cy="685800"/>
          </a:xfrm>
          <a:prstGeom prst="rect">
            <a:avLst/>
          </a:prstGeom>
        </p:spPr>
        <p:txBody>
          <a:bodyPr/>
          <a:lstStyle/>
          <a:p>
            <a:pPr algn="ctr" eaLnBrk="1" fontAlgn="auto" hangingPunct="1">
              <a:spcAft>
                <a:spcPts val="0"/>
              </a:spcAft>
              <a:defRPr/>
            </a:pPr>
            <a:r>
              <a:rPr lang="zh-CN" altLang="en-US" dirty="0"/>
              <a:t>一阶谓词逻辑表示法</a:t>
            </a:r>
            <a:endParaRPr lang="zh-CN" altLang="en-US" dirty="0">
              <a:solidFill>
                <a:schemeClr val="tx1"/>
              </a:solidFill>
            </a:endParaRPr>
          </a:p>
        </p:txBody>
      </p:sp>
      <p:sp>
        <p:nvSpPr>
          <p:cNvPr id="70659" name="Rectangle 3" descr="Rectangle: Click to edit Master text styles&#10;Second level&#10;Third level&#10;Fourth level&#10;Fifth level"/>
          <p:cNvSpPr>
            <a:spLocks noGrp="1" noChangeArrowheads="1"/>
          </p:cNvSpPr>
          <p:nvPr>
            <p:ph idx="4294967295"/>
          </p:nvPr>
        </p:nvSpPr>
        <p:spPr>
          <a:xfrm>
            <a:off x="841520" y="1600200"/>
            <a:ext cx="7772400" cy="4953000"/>
          </a:xfrm>
          <a:prstGeom prst="rect">
            <a:avLst/>
          </a:prstGeom>
        </p:spPr>
        <p:txBody>
          <a:bodyPr/>
          <a:lstStyle/>
          <a:p>
            <a:pPr eaLnBrk="1" fontAlgn="ctr" hangingPunct="1">
              <a:buFont typeface="Wingdings" panose="05000000000000000000" pitchFamily="2" charset="2"/>
              <a:buChar char="u"/>
            </a:pPr>
            <a:r>
              <a:rPr lang="zh-CN" altLang="en-US" sz="2800" dirty="0" smtClean="0"/>
              <a:t>用谓词公式表示知识时，需要首先</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定义谓词</a:t>
            </a:r>
            <a:r>
              <a:rPr lang="zh-CN" altLang="en-US" sz="2800" dirty="0" smtClean="0"/>
              <a:t>，指出每个谓词的确切语义，然后再用连接词把有关的</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谓词连接起来</a:t>
            </a:r>
            <a:r>
              <a:rPr lang="zh-CN" altLang="en-US" sz="2800" dirty="0" smtClean="0"/>
              <a:t>，形成一个</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谓词公式</a:t>
            </a:r>
            <a:r>
              <a:rPr lang="zh-CN" altLang="en-US" sz="2800" dirty="0" smtClean="0"/>
              <a:t>表达一个完整的意义。</a:t>
            </a:r>
            <a:endParaRPr lang="zh-CN" altLang="en-US" sz="2800" dirty="0" smtClean="0"/>
          </a:p>
          <a:p>
            <a:pPr eaLnBrk="1" fontAlgn="ctr" hangingPunct="1">
              <a:buFont typeface="Wingdings" panose="05000000000000000000" pitchFamily="2" charset="2"/>
              <a:buNone/>
            </a:pPr>
            <a:r>
              <a:rPr lang="zh-CN" altLang="en-US" sz="2800" dirty="0" smtClean="0"/>
              <a:t>例如：</a:t>
            </a:r>
            <a:endParaRPr lang="zh-CN" altLang="en-US" sz="2800" dirty="0" smtClean="0"/>
          </a:p>
          <a:p>
            <a:pPr algn="ctr" eaLnBrk="1" fontAlgn="ctr" hangingPunct="1">
              <a:buFont typeface="Wingdings" panose="05000000000000000000" pitchFamily="2" charset="2"/>
              <a:buNone/>
            </a:pP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姚明比他父亲有名。</a:t>
            </a:r>
            <a:endPar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fontAlgn="ctr" hangingPunct="1">
              <a:buFont typeface="Wingdings" panose="05000000000000000000" pitchFamily="2" charset="2"/>
              <a:buNone/>
            </a:pPr>
            <a:r>
              <a:rPr lang="zh-CN" altLang="en-US" sz="2800" dirty="0" smtClean="0"/>
              <a:t>首先，定义谓词：</a:t>
            </a:r>
            <a:endParaRPr lang="zh-CN" altLang="en-US" sz="2800" dirty="0" smtClean="0"/>
          </a:p>
          <a:p>
            <a:pPr algn="ctr" eaLnBrk="1" fontAlgn="ctr" hangingPunct="1">
              <a:buFont typeface="Wingdings" panose="05000000000000000000" pitchFamily="2" charset="2"/>
              <a:buNone/>
            </a:pPr>
            <a:r>
              <a:rPr lang="en-US" altLang="zh-CN"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Famous(</a:t>
            </a:r>
            <a:r>
              <a:rPr lang="en-US" altLang="zh-CN" b="1" dirty="0" err="1">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x,y</a:t>
            </a:r>
            <a:r>
              <a:rPr lang="en-US" altLang="zh-CN"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x</a:t>
            </a:r>
            <a:r>
              <a:rPr lang="zh-CN" alt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比</a:t>
            </a:r>
            <a:r>
              <a:rPr lang="en-US" altLang="zh-CN"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y</a:t>
            </a:r>
            <a:r>
              <a:rPr lang="zh-CN" alt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有名。</a:t>
            </a:r>
            <a:endParaRPr lang="zh-CN" alt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fontAlgn="ctr" hangingPunct="1">
              <a:buFont typeface="Wingdings" panose="05000000000000000000" pitchFamily="2" charset="2"/>
              <a:buNone/>
            </a:pPr>
            <a:r>
              <a:rPr lang="zh-CN" altLang="en-US" sz="2800" dirty="0" smtClean="0"/>
              <a:t>然后用谓词公式表示：</a:t>
            </a:r>
            <a:endParaRPr lang="zh-CN" altLang="en-US" sz="2800" dirty="0" smtClean="0"/>
          </a:p>
          <a:p>
            <a:pPr algn="ctr" fontAlgn="ctr">
              <a:buNone/>
            </a:pPr>
            <a:r>
              <a:rPr lang="en-US" altLang="zh-CN"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Famous(</a:t>
            </a:r>
            <a:r>
              <a:rPr lang="en-US" altLang="zh-CN" b="1" dirty="0" err="1">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Yaoming,father</a:t>
            </a:r>
            <a:r>
              <a:rPr lang="en-US" altLang="zh-CN"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en-US" altLang="zh-CN" b="1" dirty="0" err="1">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Yaoming</a:t>
            </a:r>
            <a:r>
              <a:rPr lang="en-US" altLang="zh-CN"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endParaRPr lang="en-US" altLang="zh-CN"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263DDFD1-ED57-4DB4-9BD2-0ED1E389F246}" type="slidenum">
              <a:rPr lang="en-US" altLang="zh-CN"/>
            </a:fld>
            <a:endParaRPr lang="en-US" altLang="zh-C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idx="4294967295"/>
          </p:nvPr>
        </p:nvSpPr>
        <p:spPr>
          <a:xfrm>
            <a:off x="457200" y="457200"/>
            <a:ext cx="8382000" cy="838200"/>
          </a:xfrm>
          <a:prstGeom prst="rect">
            <a:avLst/>
          </a:prstGeom>
        </p:spPr>
        <p:txBody>
          <a:bodyPr/>
          <a:lstStyle/>
          <a:p>
            <a:pPr algn="ctr" eaLnBrk="1" fontAlgn="auto" hangingPunct="1">
              <a:spcAft>
                <a:spcPts val="0"/>
              </a:spcAft>
              <a:defRPr/>
            </a:pPr>
            <a:r>
              <a:rPr lang="zh-CN" altLang="en-US" dirty="0"/>
              <a:t>基于谓词逻辑的推理</a:t>
            </a:r>
            <a:endParaRPr lang="zh-CN" altLang="en-US" dirty="0"/>
          </a:p>
        </p:txBody>
      </p:sp>
      <p:sp>
        <p:nvSpPr>
          <p:cNvPr id="104451" name="Rectangle 3" descr="Rectangle: Click to edit Master text styles&#10;Second level&#10;Third level&#10;Fourth level&#10;Fifth level"/>
          <p:cNvSpPr>
            <a:spLocks noGrp="1" noChangeArrowheads="1"/>
          </p:cNvSpPr>
          <p:nvPr>
            <p:ph idx="4294967295"/>
          </p:nvPr>
        </p:nvSpPr>
        <p:spPr>
          <a:xfrm>
            <a:off x="457200" y="1554163"/>
            <a:ext cx="8686800" cy="4525962"/>
          </a:xfrm>
          <a:prstGeom prst="rect">
            <a:avLst/>
          </a:prstGeom>
        </p:spPr>
        <p:txBody>
          <a:bodyPr/>
          <a:lstStyle/>
          <a:p>
            <a:pPr eaLnBrk="1" hangingPunct="1">
              <a:lnSpc>
                <a:spcPct val="90000"/>
              </a:lnSpc>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谓词演算</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400" dirty="0" smtClean="0"/>
              <a:t>判断一个公式是否永真</a:t>
            </a:r>
            <a:endParaRPr lang="zh-CN" altLang="en-US" sz="2400" dirty="0" smtClean="0"/>
          </a:p>
          <a:p>
            <a:pPr eaLnBrk="1" hangingPunct="1">
              <a:lnSpc>
                <a:spcPct val="90000"/>
              </a:lnSpc>
              <a:buFont typeface="Wingdings" panose="05000000000000000000" pitchFamily="2" charset="2"/>
              <a:buChar char="u"/>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自然演绎系统</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400" dirty="0" smtClean="0"/>
              <a:t>一组公理，一组规则，从一个公式推导另一个公式</a:t>
            </a:r>
            <a:endParaRPr lang="zh-CN" altLang="en-US" sz="2400" dirty="0" smtClean="0"/>
          </a:p>
          <a:p>
            <a:pPr eaLnBrk="1" hangingPunct="1">
              <a:lnSpc>
                <a:spcPct val="90000"/>
              </a:lnSpc>
              <a:buFont typeface="Wingdings" panose="05000000000000000000" pitchFamily="2" charset="2"/>
              <a:buChar char="u"/>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与或形演绎系统</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400" dirty="0" smtClean="0"/>
              <a:t>公式中只有非、与、或，没有其它连接词和量词。对于反向推理比较实用</a:t>
            </a:r>
            <a:endParaRPr lang="zh-CN" altLang="en-US" sz="2400" dirty="0" smtClean="0"/>
          </a:p>
          <a:p>
            <a:pPr eaLnBrk="1" hangingPunct="1">
              <a:lnSpc>
                <a:spcPct val="90000"/>
              </a:lnSpc>
              <a:buFont typeface="Wingdings" panose="05000000000000000000" pitchFamily="2" charset="2"/>
              <a:buChar char="u"/>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子句演绎系统</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400" dirty="0" smtClean="0"/>
              <a:t>子句中只有非和或符号，运用消解法试图推出矛盾。</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297545BE-173E-43E3-8E1B-211C3622A061}" type="slidenum">
              <a:rPr lang="en-US" altLang="zh-CN"/>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457200" y="457200"/>
            <a:ext cx="8209722" cy="838200"/>
          </a:xfrm>
          <a:prstGeom prst="rect">
            <a:avLst/>
          </a:prstGeom>
        </p:spPr>
        <p:txBody>
          <a:bodyPr/>
          <a:lstStyle/>
          <a:p>
            <a:pPr algn="ctr" eaLnBrk="1" fontAlgn="auto" hangingPunct="1">
              <a:spcAft>
                <a:spcPts val="0"/>
              </a:spcAft>
              <a:defRPr/>
            </a:pPr>
            <a:r>
              <a:rPr lang="zh-CN" altLang="en-US" dirty="0"/>
              <a:t>一阶谓词逻辑表示法</a:t>
            </a:r>
            <a:endParaRPr lang="zh-CN" altLang="en-US" dirty="0">
              <a:solidFill>
                <a:schemeClr val="tx1"/>
              </a:solidFill>
            </a:endParaRPr>
          </a:p>
        </p:txBody>
      </p:sp>
      <p:sp>
        <p:nvSpPr>
          <p:cNvPr id="12291" name="Rectangle 3" descr="Rectangle: Click to edit Master text styles&#10;Second level&#10;Third level&#10;Fourth level&#10;Fifth level"/>
          <p:cNvSpPr>
            <a:spLocks noGrp="1" noChangeArrowheads="1"/>
          </p:cNvSpPr>
          <p:nvPr>
            <p:ph idx="4294967295"/>
          </p:nvPr>
        </p:nvSpPr>
        <p:spPr>
          <a:xfrm>
            <a:off x="284924" y="1554163"/>
            <a:ext cx="8686800" cy="4525962"/>
          </a:xfrm>
          <a:prstGeom prst="rect">
            <a:avLst/>
          </a:prstGeom>
        </p:spPr>
        <p:txBody>
          <a:bodyPr/>
          <a:lstStyle/>
          <a:p>
            <a:pPr eaLnBrk="1" hangingPunct="1">
              <a:lnSpc>
                <a:spcPct val="80000"/>
              </a:lnSpc>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优点：  </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00000"/>
              </a:lnSpc>
            </a:pPr>
            <a:r>
              <a:rPr lang="zh-CN" altLang="en-US" sz="2400" dirty="0" smtClean="0"/>
              <a:t>精确。易于准确理解。</a:t>
            </a:r>
            <a:endParaRPr lang="zh-CN" altLang="en-US" sz="2400" dirty="0" smtClean="0"/>
          </a:p>
          <a:p>
            <a:pPr lvl="1" eaLnBrk="1" hangingPunct="1">
              <a:lnSpc>
                <a:spcPct val="100000"/>
              </a:lnSpc>
            </a:pPr>
            <a:r>
              <a:rPr lang="zh-CN" altLang="en-US" sz="2400" dirty="0" smtClean="0"/>
              <a:t>灵活。把知识和知识处理的方法有效地区分开来。</a:t>
            </a:r>
            <a:endParaRPr lang="zh-CN" altLang="en-US" sz="2400" dirty="0" smtClean="0"/>
          </a:p>
          <a:p>
            <a:pPr lvl="1" eaLnBrk="1" hangingPunct="1">
              <a:lnSpc>
                <a:spcPct val="100000"/>
              </a:lnSpc>
            </a:pPr>
            <a:r>
              <a:rPr lang="zh-CN" altLang="en-US" sz="2400" dirty="0" smtClean="0"/>
              <a:t>模块化。各条知识都是相对独立的。</a:t>
            </a:r>
            <a:endParaRPr lang="zh-CN" altLang="en-US" sz="2400" dirty="0" smtClean="0"/>
          </a:p>
          <a:p>
            <a:pPr eaLnBrk="1" hangingPunct="1">
              <a:lnSpc>
                <a:spcPct val="80000"/>
              </a:lnSpc>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不足：</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00000"/>
              </a:lnSpc>
            </a:pPr>
            <a:r>
              <a:rPr lang="zh-CN" altLang="en-US" sz="2400" dirty="0" smtClean="0"/>
              <a:t>所表示的知识属于表层知识，不易表达过程性知识和启发式知识；</a:t>
            </a:r>
            <a:endParaRPr lang="zh-CN" altLang="en-US" sz="2400" dirty="0" smtClean="0"/>
          </a:p>
          <a:p>
            <a:pPr lvl="1" eaLnBrk="1" hangingPunct="1">
              <a:lnSpc>
                <a:spcPct val="100000"/>
              </a:lnSpc>
            </a:pPr>
            <a:r>
              <a:rPr lang="zh-CN" altLang="en-US" sz="2400" dirty="0" smtClean="0"/>
              <a:t>把推理演算和知识的含义截然分开，抛弃了表达内容中所含有的语义信息，往往使推理难以深入；</a:t>
            </a:r>
            <a:endParaRPr lang="zh-CN" altLang="en-US" sz="2400" dirty="0" smtClean="0"/>
          </a:p>
          <a:p>
            <a:pPr lvl="1" eaLnBrk="1" hangingPunct="1">
              <a:lnSpc>
                <a:spcPct val="100000"/>
              </a:lnSpc>
            </a:pPr>
            <a:r>
              <a:rPr lang="zh-CN" altLang="en-US" sz="2400" dirty="0" smtClean="0"/>
              <a:t>当问题比较复杂、系统知识量比较大的时候，容易产生组合爆炸问题。 </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2402CA79-E4E6-4BF4-BE56-FC071BB57D45}" type="slidenum">
              <a:rPr lang="en-US" altLang="zh-CN"/>
            </a:fld>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descr="Rectangle: Click to edit Master text styles&#10;Second level&#10;Third level&#10;Fourth level&#10;Fifth level"/>
          <p:cNvSpPr>
            <a:spLocks noGrp="1" noChangeArrowheads="1"/>
          </p:cNvSpPr>
          <p:nvPr>
            <p:ph idx="4294967295"/>
          </p:nvPr>
        </p:nvSpPr>
        <p:spPr>
          <a:xfrm>
            <a:off x="622852" y="1600200"/>
            <a:ext cx="7951312" cy="4572000"/>
          </a:xfrm>
          <a:prstGeom prst="rect">
            <a:avLst/>
          </a:prstGeom>
        </p:spPr>
        <p:txBody>
          <a:bodyPr/>
          <a:lstStyle/>
          <a:p>
            <a:pPr eaLnBrk="1" hangingPunct="1">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美国数学家</a:t>
            </a:r>
            <a:r>
              <a:rPr lang="en-US" altLang="zh-CN"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E.Post</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在</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1943</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年首先提出</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产生式</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这一术语。 </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r>
              <a:rPr lang="en-US" altLang="zh-CN" sz="2400" dirty="0" smtClean="0"/>
              <a:t>Post</a:t>
            </a:r>
            <a:r>
              <a:rPr lang="zh-CN" altLang="en-US" sz="2400" dirty="0" smtClean="0">
                <a:latin typeface="Times New Roman" panose="02020603050405020304" pitchFamily="18" charset="0"/>
              </a:rPr>
              <a:t>系统目的是构造一种形式化的计算工具，并证明它具有和图灵机同样的计算能力。</a:t>
            </a:r>
            <a:endParaRPr lang="zh-CN" altLang="en-US" sz="2400" dirty="0" smtClean="0">
              <a:latin typeface="Times New Roman" panose="02020603050405020304" pitchFamily="18" charset="0"/>
            </a:endParaRPr>
          </a:p>
          <a:p>
            <a:pPr eaLnBrk="1" hangingPunct="1">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目前已经成为人工智能中应用最多的一种知识表示方法。</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r>
              <a:rPr lang="zh-CN" altLang="en-US" sz="2400" dirty="0" smtClean="0"/>
              <a:t>费根保姆等人研制的分析化学分子结构的专家系统</a:t>
            </a:r>
            <a:r>
              <a:rPr lang="en-US" altLang="zh-CN" sz="2400" dirty="0" smtClean="0"/>
              <a:t>DENDRAL</a:t>
            </a:r>
            <a:r>
              <a:rPr lang="zh-CN" altLang="en-US" sz="2400" dirty="0" smtClean="0"/>
              <a:t>；</a:t>
            </a:r>
            <a:endParaRPr lang="zh-CN" altLang="en-US" sz="2400" dirty="0" smtClean="0"/>
          </a:p>
          <a:p>
            <a:pPr lvl="1" eaLnBrk="1" hangingPunct="1"/>
            <a:r>
              <a:rPr lang="zh-CN" altLang="en-US" sz="2400" dirty="0" smtClean="0"/>
              <a:t>肖特里菲等人研制的诊断传染性疾病的专家系统</a:t>
            </a:r>
            <a:r>
              <a:rPr lang="en-US" altLang="zh-CN" sz="2400" dirty="0" smtClean="0"/>
              <a:t>MYCIN</a:t>
            </a:r>
            <a:r>
              <a:rPr lang="zh-CN" altLang="en-US" sz="2400" dirty="0" smtClean="0"/>
              <a:t>。</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A4D2D211-9451-43EC-9CAE-4AD34672FC8D}" type="slidenum">
              <a:rPr lang="en-US" altLang="zh-CN"/>
            </a:fld>
            <a:endParaRPr lang="en-US" altLang="zh-CN"/>
          </a:p>
        </p:txBody>
      </p:sp>
      <p:grpSp>
        <p:nvGrpSpPr>
          <p:cNvPr id="5" name="组合 4"/>
          <p:cNvGrpSpPr/>
          <p:nvPr/>
        </p:nvGrpSpPr>
        <p:grpSpPr>
          <a:xfrm>
            <a:off x="0" y="422723"/>
            <a:ext cx="9144000" cy="822977"/>
            <a:chOff x="0" y="197440"/>
            <a:chExt cx="9144000" cy="493394"/>
          </a:xfrm>
        </p:grpSpPr>
        <p:cxnSp>
          <p:nvCxnSpPr>
            <p:cNvPr id="7" name="直接连接符 6"/>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6" name="标题 1"/>
            <p:cNvSpPr txBox="1"/>
            <p:nvPr/>
          </p:nvSpPr>
          <p:spPr>
            <a:xfrm>
              <a:off x="1085850" y="197440"/>
              <a:ext cx="685800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2.2.2 </a:t>
              </a:r>
              <a:r>
                <a:rPr lang="zh-CN" altLang="en-US" sz="54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产生式表示</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法</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6" idx="3"/>
            </p:cNvCxnSpPr>
            <p:nvPr/>
          </p:nvCxnSpPr>
          <p:spPr>
            <a:xfrm>
              <a:off x="7943850" y="444137"/>
              <a:ext cx="120015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a:xfrm>
            <a:off x="762008" y="304800"/>
            <a:ext cx="7772400" cy="762000"/>
          </a:xfrm>
          <a:prstGeom prst="rect">
            <a:avLst/>
          </a:prstGeom>
        </p:spPr>
        <p:txBody>
          <a:bodyPr/>
          <a:lstStyle/>
          <a:p>
            <a:pPr algn="ctr" eaLnBrk="1" fontAlgn="auto" hangingPunct="1">
              <a:spcAft>
                <a:spcPts val="0"/>
              </a:spcAft>
              <a:defRPr/>
            </a:pPr>
            <a:r>
              <a:rPr lang="zh-CN" altLang="en-US" dirty="0"/>
              <a:t>产生式的基本形式</a:t>
            </a:r>
            <a:endParaRPr lang="zh-CN" altLang="en-US" dirty="0"/>
          </a:p>
        </p:txBody>
      </p:sp>
      <p:sp>
        <p:nvSpPr>
          <p:cNvPr id="13315" name="Rectangle 3" descr="Rectangle: Click to edit Master text styles&#10;Second level&#10;Third level&#10;Fourth level&#10;Fifth level"/>
          <p:cNvSpPr>
            <a:spLocks noGrp="1" noChangeArrowheads="1"/>
          </p:cNvSpPr>
          <p:nvPr>
            <p:ph idx="4294967295"/>
          </p:nvPr>
        </p:nvSpPr>
        <p:spPr>
          <a:xfrm>
            <a:off x="516840" y="1295400"/>
            <a:ext cx="8256104" cy="5105400"/>
          </a:xfrm>
          <a:prstGeom prst="rect">
            <a:avLst/>
          </a:prstGeom>
        </p:spPr>
        <p:txBody>
          <a:bodyPr/>
          <a:lstStyle/>
          <a:p>
            <a:pPr marL="609600" indent="-609600" eaLnBrk="1" hangingPunct="1">
              <a:lnSpc>
                <a:spcPct val="90000"/>
              </a:lnSpc>
              <a:buFont typeface="Wingdings" panose="05000000000000000000" pitchFamily="2" charset="2"/>
              <a:buNone/>
            </a:pPr>
            <a:r>
              <a:rPr lang="zh-CN" altLang="en-US" sz="2400" dirty="0" smtClean="0"/>
              <a:t>产生式通常用于表示具有因果关系的知识，其基本形式是：</a:t>
            </a:r>
            <a:endParaRPr lang="zh-CN" altLang="en-US" sz="2400" dirty="0" smtClean="0"/>
          </a:p>
          <a:p>
            <a:pPr marL="609600" indent="-609600" algn="ctr" eaLnBrk="1" hangingPunct="1">
              <a:lnSpc>
                <a:spcPct val="90000"/>
              </a:lnSpc>
              <a:buFont typeface="Wingdings" panose="05000000000000000000" pitchFamily="2" charset="2"/>
              <a:buNone/>
            </a:pPr>
            <a:r>
              <a:rPr lang="en-US" altLang="zh-CN"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P→Q</a:t>
            </a:r>
            <a:endParaRPr lang="en-US" altLang="zh-CN"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endParaRPr>
          </a:p>
          <a:p>
            <a:pPr marL="609600" indent="-609600" eaLnBrk="1" hangingPunct="1">
              <a:lnSpc>
                <a:spcPct val="90000"/>
              </a:lnSpc>
              <a:buFont typeface="Wingdings" panose="05000000000000000000" pitchFamily="2" charset="2"/>
              <a:buNone/>
            </a:pPr>
            <a:r>
              <a:rPr lang="zh-CN" altLang="en-US" sz="2400" dirty="0" smtClean="0"/>
              <a:t>或者</a:t>
            </a:r>
            <a:endParaRPr lang="zh-CN" altLang="en-US" sz="2400" dirty="0" smtClean="0"/>
          </a:p>
          <a:p>
            <a:pPr marL="609600" indent="-609600" algn="ctr" eaLnBrk="1" hangingPunct="1">
              <a:lnSpc>
                <a:spcPct val="90000"/>
              </a:lnSpc>
              <a:buFont typeface="Wingdings" panose="05000000000000000000" pitchFamily="2" charset="2"/>
              <a:buNone/>
            </a:pPr>
            <a:r>
              <a:rPr lang="en-US" altLang="zh-CN" sz="2400" b="1" dirty="0" smtClean="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If		P	Then		Q</a:t>
            </a:r>
            <a:r>
              <a:rPr lang="en-US" altLang="zh-CN" sz="2400" dirty="0" smtClean="0"/>
              <a:t>	</a:t>
            </a:r>
            <a:r>
              <a:rPr lang="en-US" altLang="zh-CN" sz="2400" dirty="0" smtClean="0">
                <a:solidFill>
                  <a:srgbClr val="D31128"/>
                </a:solidFill>
              </a:rPr>
              <a:t>[Else     S]</a:t>
            </a:r>
            <a:endParaRPr lang="en-US" altLang="zh-CN" sz="2400" dirty="0" smtClean="0">
              <a:solidFill>
                <a:srgbClr val="D31128"/>
              </a:solidFill>
            </a:endParaRPr>
          </a:p>
          <a:p>
            <a:pPr marL="609600" indent="-609600" eaLnBrk="1" hangingPunct="1">
              <a:lnSpc>
                <a:spcPct val="90000"/>
              </a:lnSpc>
              <a:buFont typeface="Wingdings" panose="05000000000000000000" pitchFamily="2" charset="2"/>
              <a:buNone/>
            </a:pPr>
            <a:r>
              <a:rPr lang="en-US" altLang="zh-CN" sz="2400" dirty="0" smtClean="0"/>
              <a:t>	</a:t>
            </a:r>
            <a:r>
              <a:rPr lang="zh-CN" altLang="en-US" sz="2400" dirty="0" smtClean="0"/>
              <a:t>其中，</a:t>
            </a:r>
            <a:r>
              <a:rPr lang="en-US" altLang="zh-CN" sz="2400" dirty="0" smtClean="0"/>
              <a:t>P</a:t>
            </a:r>
            <a:r>
              <a:rPr lang="zh-CN" altLang="en-US" sz="2400" dirty="0" smtClean="0"/>
              <a:t>是前件，用于指出该产生式是否可用的条件。</a:t>
            </a:r>
            <a:endParaRPr lang="en-US" altLang="zh-CN" sz="2400" dirty="0" smtClean="0"/>
          </a:p>
          <a:p>
            <a:pPr marL="609600" indent="-609600" eaLnBrk="1" hangingPunct="1">
              <a:lnSpc>
                <a:spcPct val="90000"/>
              </a:lnSpc>
              <a:buFont typeface="Wingdings" panose="05000000000000000000" pitchFamily="2" charset="2"/>
              <a:buNone/>
            </a:pPr>
            <a:r>
              <a:rPr lang="en-US" altLang="zh-CN" sz="2400" dirty="0"/>
              <a:t> </a:t>
            </a:r>
            <a:r>
              <a:rPr lang="en-US" altLang="zh-CN" sz="2400" dirty="0" smtClean="0"/>
              <a:t>     Q</a:t>
            </a:r>
            <a:r>
              <a:rPr lang="zh-CN" altLang="en-US" sz="2400" dirty="0" smtClean="0"/>
              <a:t>是一组结论或者操作，用于指出当前提</a:t>
            </a:r>
            <a:r>
              <a:rPr lang="en-US" altLang="zh-CN" sz="2400" dirty="0" smtClean="0"/>
              <a:t>P</a:t>
            </a:r>
            <a:r>
              <a:rPr lang="zh-CN" altLang="en-US" sz="2400" dirty="0" smtClean="0"/>
              <a:t>满足时，应该得出的结论或者应该执行的操作。</a:t>
            </a:r>
            <a:endParaRPr lang="zh-CN" altLang="en-US" sz="2400" dirty="0" smtClean="0"/>
          </a:p>
          <a:p>
            <a:pPr marL="609600" indent="-609600" algn="just" eaLnBrk="1" hangingPunct="1">
              <a:lnSpc>
                <a:spcPct val="90000"/>
              </a:lnSpc>
            </a:pPr>
            <a:r>
              <a:rPr lang="zh-CN" altLang="en-US" sz="2400" dirty="0" smtClean="0">
                <a:latin typeface="Times New Roman" panose="02020603050405020304" pitchFamily="18" charset="0"/>
              </a:rPr>
              <a:t>例如：</a:t>
            </a:r>
            <a:endParaRPr lang="zh-CN" altLang="en-US" sz="2400" dirty="0" smtClean="0">
              <a:latin typeface="Times New Roman" panose="02020603050405020304" pitchFamily="18" charset="0"/>
            </a:endParaRPr>
          </a:p>
          <a:p>
            <a:pPr marL="990600" lvl="1" indent="-533400" algn="just" eaLnBrk="1" hangingPunct="1">
              <a:lnSpc>
                <a:spcPct val="90000"/>
              </a:lnSpc>
            </a:pPr>
            <a:r>
              <a:rPr lang="zh-CN" altLang="en-US"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anose="02020603050405020304" pitchFamily="18" charset="0"/>
              </a:rPr>
              <a:t>手</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anose="02020603050405020304" pitchFamily="18" charset="0"/>
              </a:rPr>
              <a:t>被扎</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→缩手</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anose="02020603050405020304" pitchFamily="18" charset="0"/>
            </a:endParaRPr>
          </a:p>
          <a:p>
            <a:pPr marL="990600" lvl="1" indent="-533400" algn="just" eaLnBrk="1" hangingPunct="1">
              <a:lnSpc>
                <a:spcPct val="90000"/>
              </a:lnSpc>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anose="02020603050405020304" pitchFamily="18" charset="0"/>
              </a:rPr>
              <a:t>下雨</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→地面湿</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marL="990600" lvl="1" indent="-533400" algn="just" eaLnBrk="1" hangingPunct="1">
              <a:lnSpc>
                <a:spcPct val="90000"/>
              </a:lnSpc>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anose="02020603050405020304" pitchFamily="18" charset="0"/>
              </a:rPr>
              <a:t>下雨</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∧甲未打伞→甲被淋湿</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marL="990600" lvl="1" indent="-533400" algn="just" eaLnBrk="1" hangingPunct="1">
              <a:lnSpc>
                <a:spcPct val="90000"/>
              </a:lnSpc>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latin typeface="Times New Roman" panose="02020603050405020304" pitchFamily="18" charset="0"/>
              </a:rPr>
              <a:t>所有人都会死</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∧甲是人→甲会死</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69A44685-C72C-40E3-8280-8F9CBC3C27F5}" type="slidenum">
              <a:rPr lang="en-US" altLang="zh-CN"/>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idx="4294967295"/>
          </p:nvPr>
        </p:nvSpPr>
        <p:spPr>
          <a:xfrm>
            <a:off x="581025" y="381000"/>
            <a:ext cx="8077200" cy="762000"/>
          </a:xfrm>
          <a:prstGeom prst="rect">
            <a:avLst/>
          </a:prstGeom>
        </p:spPr>
        <p:txBody>
          <a:bodyPr/>
          <a:lstStyle/>
          <a:p>
            <a:pPr algn="ctr" eaLnBrk="1" fontAlgn="auto" hangingPunct="1">
              <a:spcAft>
                <a:spcPts val="0"/>
              </a:spcAft>
              <a:defRPr/>
            </a:pPr>
            <a:r>
              <a:rPr lang="zh-CN" altLang="en-US" dirty="0"/>
              <a:t>产生式与谓词逻辑蕴含式的区别</a:t>
            </a:r>
            <a:endParaRPr lang="zh-CN" altLang="en-US" dirty="0"/>
          </a:p>
        </p:txBody>
      </p:sp>
      <p:sp>
        <p:nvSpPr>
          <p:cNvPr id="17411" name="Rectangle 3" descr="Rectangle: Click to edit Master text styles&#10;Second level&#10;Third level&#10;Fourth level&#10;Fifth level"/>
          <p:cNvSpPr>
            <a:spLocks noGrp="1" noChangeArrowheads="1"/>
          </p:cNvSpPr>
          <p:nvPr>
            <p:ph idx="4294967295"/>
          </p:nvPr>
        </p:nvSpPr>
        <p:spPr>
          <a:xfrm>
            <a:off x="457200" y="1554163"/>
            <a:ext cx="8686800" cy="4525962"/>
          </a:xfrm>
          <a:prstGeom prst="rect">
            <a:avLst/>
          </a:prstGeom>
        </p:spPr>
        <p:txBody>
          <a:bodyPr/>
          <a:lstStyle/>
          <a:p>
            <a:pPr marL="609600" indent="-609600" eaLnBrk="1" hangingPunct="1"/>
            <a:r>
              <a:rPr lang="zh-CN" altLang="en-US" sz="2400" dirty="0" smtClean="0">
                <a:solidFill>
                  <a:srgbClr val="FF0000"/>
                </a:solidFill>
              </a:rPr>
              <a:t>谓词逻辑蕴含式只能表示精确知识</a:t>
            </a:r>
            <a:r>
              <a:rPr lang="zh-CN" altLang="en-US" sz="2400" dirty="0" smtClean="0"/>
              <a:t>；而</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产生式</a:t>
            </a:r>
            <a:r>
              <a:rPr lang="zh-CN" altLang="en-US" sz="2400" dirty="0" smtClean="0"/>
              <a:t>不仅可以表示精确知识，还</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可以表示不精确知识</a:t>
            </a:r>
            <a:r>
              <a:rPr lang="zh-CN" altLang="en-US" sz="2400" dirty="0" smtClean="0"/>
              <a:t>。</a:t>
            </a:r>
            <a:endParaRPr lang="zh-CN" altLang="en-US" sz="2400" dirty="0" smtClean="0"/>
          </a:p>
          <a:p>
            <a:pPr marL="609600" indent="-609600" eaLnBrk="1" hangingPunct="1">
              <a:buFont typeface="Wingdings" panose="05000000000000000000" pitchFamily="2" charset="2"/>
              <a:buNone/>
            </a:pPr>
            <a:r>
              <a:rPr lang="zh-CN" altLang="en-US" sz="2400" dirty="0" smtClean="0"/>
              <a:t>	例如：在专家系统</a:t>
            </a:r>
            <a:r>
              <a:rPr lang="en-US" altLang="zh-CN" sz="2400" dirty="0" smtClean="0"/>
              <a:t>MYCIN</a:t>
            </a:r>
            <a:r>
              <a:rPr lang="zh-CN" altLang="en-US" sz="2400" dirty="0" smtClean="0"/>
              <a:t>中的一条知识，</a:t>
            </a:r>
            <a:endParaRPr lang="zh-CN" altLang="en-US" sz="2400" dirty="0" smtClean="0"/>
          </a:p>
          <a:p>
            <a:pPr marL="609600" indent="-609600" eaLnBrk="1" hangingPunct="1">
              <a:buFont typeface="Wingdings" panose="05000000000000000000" pitchFamily="2" charset="2"/>
              <a:buNone/>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If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本微生物的染色斑是革兰氏阴性，</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marL="609600" indent="-609600" eaLnBrk="1" hangingPunct="1">
              <a:buFont typeface="Wingdings" panose="05000000000000000000" pitchFamily="2" charset="2"/>
              <a:buNone/>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本微生物的形状呈杆状，</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marL="609600" indent="-609600" eaLnBrk="1" hangingPunct="1">
              <a:buFont typeface="Wingdings" panose="05000000000000000000" pitchFamily="2" charset="2"/>
              <a:buNone/>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病人是中间宿主</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marL="609600" indent="-609600" eaLnBrk="1" hangingPunct="1">
              <a:buFont typeface="Wingdings" panose="05000000000000000000" pitchFamily="2" charset="2"/>
              <a:buNone/>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Then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该微生物是绿脓杆菌，</a:t>
            </a:r>
            <a:r>
              <a:rPr lang="zh-CN" altLang="en-US" sz="2400" b="1" dirty="0" smtClean="0">
                <a:ln w="12700">
                  <a:solidFill>
                    <a:schemeClr val="accent6">
                      <a:lumMod val="75000"/>
                    </a:schemeClr>
                  </a:solidFill>
                  <a:prstDash val="solid"/>
                </a:ln>
                <a:solidFill>
                  <a:srgbClr val="FF0000"/>
                </a:solidFill>
                <a:effectLst>
                  <a:outerShdw blurRad="41275" dist="20320" dir="1800000" algn="tl" rotWithShape="0">
                    <a:srgbClr val="000000">
                      <a:alpha val="40000"/>
                    </a:srgbClr>
                  </a:outerShdw>
                </a:effectLst>
              </a:rPr>
              <a:t>置信度为</a:t>
            </a:r>
            <a:r>
              <a:rPr lang="en-US" altLang="zh-CN" sz="2400" b="1" dirty="0" smtClean="0">
                <a:ln w="12700">
                  <a:solidFill>
                    <a:schemeClr val="accent6">
                      <a:lumMod val="75000"/>
                    </a:schemeClr>
                  </a:solidFill>
                  <a:prstDash val="solid"/>
                </a:ln>
                <a:solidFill>
                  <a:srgbClr val="FF0000"/>
                </a:solidFill>
                <a:effectLst>
                  <a:outerShdw blurRad="41275" dist="20320" dir="1800000" algn="tl" rotWithShape="0">
                    <a:srgbClr val="000000">
                      <a:alpha val="40000"/>
                    </a:srgbClr>
                  </a:outerShdw>
                </a:effectLst>
              </a:rPr>
              <a:t>0.6</a:t>
            </a:r>
            <a:endParaRPr lang="en-US" altLang="zh-CN" sz="2400" b="1" dirty="0" smtClean="0">
              <a:ln w="12700">
                <a:solidFill>
                  <a:schemeClr val="accent6">
                    <a:lumMod val="75000"/>
                  </a:schemeClr>
                </a:solidFill>
                <a:prstDash val="solid"/>
              </a:ln>
              <a:solidFill>
                <a:srgbClr val="FF0000"/>
              </a:solidFill>
              <a:effectLst>
                <a:outerShdw blurRad="41275" dist="20320" dir="1800000" algn="tl" rotWithShape="0">
                  <a:srgbClr val="000000">
                    <a:alpha val="40000"/>
                  </a:srgbClr>
                </a:outerShdw>
              </a:effectLst>
            </a:endParaRPr>
          </a:p>
          <a:p>
            <a:pPr marL="609600" indent="-609600" eaLnBrk="1" hangingPunct="1"/>
            <a:r>
              <a:rPr lang="zh-CN" altLang="en-US" sz="2400" dirty="0" smtClean="0"/>
              <a:t>产生式中前提条件的匹配可以是精确的，也可以是非精确的；而谓词逻辑蕴含式总要求精确匹配。</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2F0D4EE-9D6B-466A-ACBD-9BBC2007B3CA}" type="slidenum">
              <a:rPr lang="en-US" altLang="zh-CN"/>
            </a:fld>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457200" y="457200"/>
            <a:ext cx="8172450" cy="838200"/>
          </a:xfrm>
          <a:prstGeom prst="rect">
            <a:avLst/>
          </a:prstGeom>
        </p:spPr>
        <p:txBody>
          <a:bodyPr/>
          <a:lstStyle/>
          <a:p>
            <a:pPr algn="ctr" eaLnBrk="1" fontAlgn="auto" hangingPunct="1">
              <a:spcAft>
                <a:spcPts val="0"/>
              </a:spcAft>
              <a:defRPr/>
            </a:pPr>
            <a:r>
              <a:rPr lang="zh-CN" altLang="en-US" dirty="0"/>
              <a:t>产生式系统</a:t>
            </a:r>
            <a:endParaRPr lang="zh-CN" altLang="en-US" dirty="0"/>
          </a:p>
        </p:txBody>
      </p:sp>
      <p:sp>
        <p:nvSpPr>
          <p:cNvPr id="18435" name="Rectangle 3" descr="Rectangle: Click to edit Master text styles&#10;Second level&#10;Third level&#10;Fourth level&#10;Fifth level"/>
          <p:cNvSpPr>
            <a:spLocks noGrp="1" noChangeArrowheads="1"/>
          </p:cNvSpPr>
          <p:nvPr>
            <p:ph idx="4294967295"/>
          </p:nvPr>
        </p:nvSpPr>
        <p:spPr>
          <a:xfrm>
            <a:off x="457200" y="1554163"/>
            <a:ext cx="8686800" cy="4525962"/>
          </a:xfrm>
          <a:prstGeom prst="rect">
            <a:avLst/>
          </a:prstGeom>
        </p:spPr>
        <p:txBody>
          <a:bodyPr/>
          <a:lstStyle/>
          <a:p>
            <a:pPr eaLnBrk="1" hangingPunct="1"/>
            <a:r>
              <a:rPr lang="zh-CN" altLang="en-US" dirty="0" smtClean="0"/>
              <a:t>一个产生式系统一般由三部分组成：</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规则集、黑板、控制策略</a:t>
            </a:r>
            <a:r>
              <a:rPr lang="zh-CN" altLang="en-US" dirty="0" smtClean="0"/>
              <a:t>。</a:t>
            </a:r>
            <a:endParaRPr lang="zh-CN" altLang="en-US" dirty="0" smtClean="0"/>
          </a:p>
        </p:txBody>
      </p:sp>
      <p:sp>
        <p:nvSpPr>
          <p:cNvPr id="17"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0421BFD2-A15A-4B74-B73C-79D19E9076D0}" type="slidenum">
              <a:rPr lang="en-US" altLang="zh-CN"/>
            </a:fld>
            <a:endParaRPr lang="en-US" altLang="zh-CN"/>
          </a:p>
        </p:txBody>
      </p:sp>
      <p:grpSp>
        <p:nvGrpSpPr>
          <p:cNvPr id="2" name="Group 35"/>
          <p:cNvGrpSpPr/>
          <p:nvPr/>
        </p:nvGrpSpPr>
        <p:grpSpPr bwMode="auto">
          <a:xfrm>
            <a:off x="2133600" y="3124200"/>
            <a:ext cx="6096000" cy="3124200"/>
            <a:chOff x="1344" y="1968"/>
            <a:chExt cx="3840" cy="1968"/>
          </a:xfrm>
        </p:grpSpPr>
        <p:grpSp>
          <p:nvGrpSpPr>
            <p:cNvPr id="33798" name="Group 4"/>
            <p:cNvGrpSpPr/>
            <p:nvPr/>
          </p:nvGrpSpPr>
          <p:grpSpPr bwMode="auto">
            <a:xfrm>
              <a:off x="1344" y="1968"/>
              <a:ext cx="3840" cy="1968"/>
              <a:chOff x="1344" y="1632"/>
              <a:chExt cx="3840" cy="1968"/>
            </a:xfrm>
          </p:grpSpPr>
          <p:sp>
            <p:nvSpPr>
              <p:cNvPr id="33802" name="Rectangle 5"/>
              <p:cNvSpPr>
                <a:spLocks noChangeArrowheads="1"/>
              </p:cNvSpPr>
              <p:nvPr/>
            </p:nvSpPr>
            <p:spPr bwMode="auto">
              <a:xfrm>
                <a:off x="1344" y="2976"/>
                <a:ext cx="2304" cy="624"/>
              </a:xfrm>
              <a:prstGeom prst="rect">
                <a:avLst/>
              </a:prstGeom>
              <a:solidFill>
                <a:schemeClr val="accent1"/>
              </a:solidFill>
              <a:ln w="9525">
                <a:solidFill>
                  <a:schemeClr val="tx1"/>
                </a:solidFill>
                <a:miter lim="800000"/>
              </a:ln>
            </p:spPr>
            <p:txBody>
              <a:bodyPr wrap="none" anchor="ct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dirty="0" smtClean="0"/>
                  <a:t>黑板</a:t>
                </a:r>
                <a:endParaRPr lang="zh-CN" altLang="en-US" dirty="0"/>
              </a:p>
            </p:txBody>
          </p:sp>
          <p:sp>
            <p:nvSpPr>
              <p:cNvPr id="33803" name="Rectangle 6"/>
              <p:cNvSpPr>
                <a:spLocks noChangeArrowheads="1"/>
              </p:cNvSpPr>
              <p:nvPr/>
            </p:nvSpPr>
            <p:spPr bwMode="auto">
              <a:xfrm>
                <a:off x="1344" y="1632"/>
                <a:ext cx="2304" cy="576"/>
              </a:xfrm>
              <a:prstGeom prst="rect">
                <a:avLst/>
              </a:prstGeom>
              <a:solidFill>
                <a:schemeClr val="accent2"/>
              </a:solidFill>
              <a:ln w="9525">
                <a:solidFill>
                  <a:schemeClr val="tx1"/>
                </a:solidFill>
                <a:miter lim="800000"/>
              </a:ln>
            </p:spPr>
            <p:txBody>
              <a:bodyPr wrap="none" anchor="ct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dirty="0"/>
                  <a:t>产生式规则集</a:t>
                </a:r>
                <a:endParaRPr lang="zh-CN" altLang="en-US" dirty="0"/>
              </a:p>
            </p:txBody>
          </p:sp>
          <p:sp>
            <p:nvSpPr>
              <p:cNvPr id="33804" name="Line 7"/>
              <p:cNvSpPr>
                <a:spLocks noChangeShapeType="1"/>
              </p:cNvSpPr>
              <p:nvPr/>
            </p:nvSpPr>
            <p:spPr bwMode="auto">
              <a:xfrm flipV="1">
                <a:off x="2112" y="2208"/>
                <a:ext cx="0" cy="768"/>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5" name="Line 8"/>
              <p:cNvSpPr>
                <a:spLocks noChangeShapeType="1"/>
              </p:cNvSpPr>
              <p:nvPr/>
            </p:nvSpPr>
            <p:spPr bwMode="auto">
              <a:xfrm>
                <a:off x="2832" y="2208"/>
                <a:ext cx="0" cy="768"/>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33806" name="Rectangle 9"/>
              <p:cNvSpPr>
                <a:spLocks noChangeArrowheads="1"/>
              </p:cNvSpPr>
              <p:nvPr/>
            </p:nvSpPr>
            <p:spPr bwMode="auto">
              <a:xfrm>
                <a:off x="4002" y="2064"/>
                <a:ext cx="1182" cy="432"/>
              </a:xfrm>
              <a:prstGeom prst="rect">
                <a:avLst/>
              </a:prstGeom>
              <a:solidFill>
                <a:srgbClr val="FF5050"/>
              </a:solidFill>
              <a:ln w="9525">
                <a:solidFill>
                  <a:schemeClr val="tx1"/>
                </a:solidFill>
                <a:miter lim="800000"/>
              </a:ln>
            </p:spPr>
            <p:txBody>
              <a:bodyPr wrap="none" anchor="ct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zh-CN" altLang="en-US" dirty="0"/>
                  <a:t>控制策略</a:t>
                </a:r>
                <a:endParaRPr lang="zh-CN" altLang="en-US" sz="2400" dirty="0"/>
              </a:p>
            </p:txBody>
          </p:sp>
          <p:sp>
            <p:nvSpPr>
              <p:cNvPr id="33807" name="Line 10"/>
              <p:cNvSpPr>
                <a:spLocks noChangeShapeType="1"/>
              </p:cNvSpPr>
              <p:nvPr/>
            </p:nvSpPr>
            <p:spPr bwMode="auto">
              <a:xfrm flipH="1">
                <a:off x="3600" y="2256"/>
                <a:ext cx="528" cy="240"/>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08" name="Line 11"/>
              <p:cNvSpPr>
                <a:spLocks noChangeShapeType="1"/>
              </p:cNvSpPr>
              <p:nvPr/>
            </p:nvSpPr>
            <p:spPr bwMode="auto">
              <a:xfrm flipH="1" flipV="1">
                <a:off x="3552" y="2400"/>
                <a:ext cx="48" cy="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09" name="Line 12"/>
              <p:cNvSpPr>
                <a:spLocks noChangeShapeType="1"/>
              </p:cNvSpPr>
              <p:nvPr/>
            </p:nvSpPr>
            <p:spPr bwMode="auto">
              <a:xfrm flipH="1">
                <a:off x="2832" y="2400"/>
                <a:ext cx="720" cy="384"/>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
          <p:nvSpPr>
            <p:cNvPr id="33799" name="Line 32"/>
            <p:cNvSpPr>
              <a:spLocks noChangeShapeType="1"/>
            </p:cNvSpPr>
            <p:nvPr/>
          </p:nvSpPr>
          <p:spPr bwMode="auto">
            <a:xfrm flipH="1">
              <a:off x="3168" y="2592"/>
              <a:ext cx="960" cy="144"/>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00" name="Line 33"/>
            <p:cNvSpPr>
              <a:spLocks noChangeShapeType="1"/>
            </p:cNvSpPr>
            <p:nvPr/>
          </p:nvSpPr>
          <p:spPr bwMode="auto">
            <a:xfrm flipH="1" flipV="1">
              <a:off x="3120" y="2640"/>
              <a:ext cx="48" cy="96"/>
            </a:xfrm>
            <a:prstGeom prst="line">
              <a:avLst/>
            </a:prstGeom>
            <a:noFill/>
            <a:ln w="9525">
              <a:solidFill>
                <a:schemeClr val="tx1"/>
              </a:solidFill>
              <a:miter lim="800000"/>
            </a:ln>
            <a:extLst>
              <a:ext uri="{909E8E84-426E-40DD-AFC4-6F175D3DCCD1}">
                <a14:hiddenFill xmlns:a14="http://schemas.microsoft.com/office/drawing/2010/main">
                  <a:noFill/>
                </a14:hiddenFill>
              </a:ext>
            </a:extLst>
          </p:spPr>
          <p:txBody>
            <a:bodyPr wrap="none"/>
            <a:lstStyle/>
            <a:p>
              <a:endParaRPr lang="zh-CN" altLang="en-US"/>
            </a:p>
          </p:txBody>
        </p:sp>
        <p:sp>
          <p:nvSpPr>
            <p:cNvPr id="33801" name="Line 34"/>
            <p:cNvSpPr>
              <a:spLocks noChangeShapeType="1"/>
            </p:cNvSpPr>
            <p:nvPr/>
          </p:nvSpPr>
          <p:spPr bwMode="auto">
            <a:xfrm flipH="1">
              <a:off x="2112" y="2640"/>
              <a:ext cx="1008" cy="384"/>
            </a:xfrm>
            <a:prstGeom prst="line">
              <a:avLst/>
            </a:prstGeom>
            <a:noFill/>
            <a:ln w="9525">
              <a:solidFill>
                <a:schemeClr val="tx1"/>
              </a:solidFill>
              <a:miter lim="800000"/>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idx="4294967295"/>
          </p:nvPr>
        </p:nvSpPr>
        <p:spPr>
          <a:xfrm>
            <a:off x="457200" y="457200"/>
            <a:ext cx="8277225" cy="838200"/>
          </a:xfrm>
          <a:prstGeom prst="rect">
            <a:avLst/>
          </a:prstGeom>
        </p:spPr>
        <p:txBody>
          <a:bodyPr/>
          <a:lstStyle/>
          <a:p>
            <a:pPr algn="ctr" eaLnBrk="1" fontAlgn="auto" hangingPunct="1">
              <a:spcAft>
                <a:spcPts val="0"/>
              </a:spcAft>
              <a:defRPr/>
            </a:pPr>
            <a:r>
              <a:rPr lang="zh-CN" altLang="en-US" dirty="0"/>
              <a:t>正向推理的一般步骤</a:t>
            </a:r>
            <a:endParaRPr lang="zh-CN" altLang="en-US" dirty="0"/>
          </a:p>
        </p:txBody>
      </p:sp>
      <p:sp>
        <p:nvSpPr>
          <p:cNvPr id="98307" name="Rectangle 3" descr="Rectangle: Click to edit Master text styles&#10;Second level&#10;Third level&#10;Fourth level&#10;Fifth level"/>
          <p:cNvSpPr>
            <a:spLocks noGrp="1" noChangeArrowheads="1"/>
          </p:cNvSpPr>
          <p:nvPr>
            <p:ph idx="4294967295"/>
          </p:nvPr>
        </p:nvSpPr>
        <p:spPr>
          <a:xfrm>
            <a:off x="352425" y="1773238"/>
            <a:ext cx="8610600" cy="4608512"/>
          </a:xfrm>
          <a:prstGeom prst="rect">
            <a:avLst/>
          </a:prstGeom>
        </p:spPr>
        <p:txBody>
          <a:bodyPr>
            <a:normAutofit/>
          </a:bodyPr>
          <a:lstStyle/>
          <a:p>
            <a:pPr eaLnBrk="1" fontAlgn="auto" hangingPunct="1">
              <a:spcAft>
                <a:spcPts val="0"/>
              </a:spcAft>
              <a:buFont typeface="Wingdings" panose="05000000000000000000" pitchFamily="2" charset="2"/>
              <a:buChar char="ü"/>
              <a:defRPr/>
            </a:pPr>
            <a:r>
              <a:rPr lang="zh-CN" alt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第一步 </a:t>
            </a:r>
            <a:r>
              <a:rPr lang="zh-CN" altLang="en-US" sz="2800" dirty="0"/>
              <a:t>用黑板中的事实与可用规则集中所有规则的前件进行匹配，得到匹配的规则集合。</a:t>
            </a:r>
            <a:endParaRPr lang="zh-CN" altLang="en-US" sz="2800" dirty="0"/>
          </a:p>
          <a:p>
            <a:pPr eaLnBrk="1" fontAlgn="auto" hangingPunct="1">
              <a:spcAft>
                <a:spcPts val="0"/>
              </a:spcAft>
              <a:buFont typeface="Wingdings" panose="05000000000000000000" pitchFamily="2" charset="2"/>
              <a:buChar char="ü"/>
              <a:defRPr/>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第二步 </a:t>
            </a:r>
            <a:r>
              <a:rPr lang="zh-CN" altLang="en-US" sz="2800" dirty="0"/>
              <a:t>从匹配规则集合中选择一条规则作为使用规则。</a:t>
            </a:r>
            <a:endParaRPr lang="zh-CN" altLang="en-US" sz="2800" dirty="0"/>
          </a:p>
          <a:p>
            <a:pPr eaLnBrk="1" fontAlgn="auto" hangingPunct="1">
              <a:spcAft>
                <a:spcPts val="0"/>
              </a:spcAft>
              <a:buFont typeface="Wingdings" panose="05000000000000000000" pitchFamily="2" charset="2"/>
              <a:buChar char="ü"/>
              <a:defRPr/>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第三步 </a:t>
            </a:r>
            <a:r>
              <a:rPr lang="zh-CN" altLang="en-US" sz="2800" dirty="0"/>
              <a:t>执行使用规则，将该使用规则后件的执行结果送入黑板；并将已执行规则从可用规则集中删除。</a:t>
            </a:r>
            <a:endParaRPr lang="zh-CN" altLang="en-US" sz="2800" dirty="0"/>
          </a:p>
          <a:p>
            <a:pPr eaLnBrk="1" fontAlgn="auto" hangingPunct="1">
              <a:spcAft>
                <a:spcPts val="0"/>
              </a:spcAft>
              <a:buFont typeface="Wingdings" panose="05000000000000000000" pitchFamily="2" charset="2"/>
              <a:buChar char="ü"/>
              <a:defRPr/>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第四步 </a:t>
            </a:r>
            <a:r>
              <a:rPr lang="zh-CN" altLang="en-US" sz="2800" dirty="0"/>
              <a:t>重复这个过程，直到达到目标或者无可匹配规则为止。</a:t>
            </a:r>
            <a:endParaRPr lang="zh-CN" altLang="en-US" sz="2800"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3FF0AF92-103C-43E7-B6E6-B1ECF3BEB655}" type="slidenum">
              <a:rPr lang="en-US" altLang="zh-CN"/>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2308324"/>
          </a:xfrm>
          <a:prstGeom prst="rect">
            <a:avLst/>
          </a:prstGeom>
          <a:noFill/>
          <a:ln w="9525">
            <a:noFill/>
            <a:miter lim="800000"/>
          </a:ln>
        </p:spPr>
        <p:txBody>
          <a:bodyPr wrap="square">
            <a:spAutoFit/>
          </a:bodyPr>
          <a:lstStyle/>
          <a:p>
            <a:pPr algn="ctr">
              <a:lnSpc>
                <a:spcPct val="150000"/>
              </a:lnSpc>
            </a:pPr>
            <a:r>
              <a:rPr lang="en-US" altLang="zh-CN" sz="8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2.1</a:t>
            </a:r>
            <a:r>
              <a:rPr lang="en-US" altLang="zh-CN" sz="400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 </a:t>
            </a:r>
            <a:r>
              <a:rPr lang="zh-CN" altLang="en-US" sz="96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概述</a:t>
            </a:r>
            <a:endParaRPr lang="zh-CN" altLang="en-US" sz="40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idx="4294967295"/>
          </p:nvPr>
        </p:nvSpPr>
        <p:spPr>
          <a:xfrm>
            <a:off x="457200" y="457200"/>
            <a:ext cx="8258175" cy="838200"/>
          </a:xfrm>
          <a:prstGeom prst="rect">
            <a:avLst/>
          </a:prstGeom>
        </p:spPr>
        <p:txBody>
          <a:bodyPr/>
          <a:lstStyle/>
          <a:p>
            <a:pPr eaLnBrk="1" fontAlgn="auto" hangingPunct="1">
              <a:spcAft>
                <a:spcPts val="0"/>
              </a:spcAft>
              <a:defRPr/>
            </a:pPr>
            <a:r>
              <a:rPr lang="zh-CN" altLang="en-US" dirty="0"/>
              <a:t>动物识别的</a:t>
            </a:r>
            <a:r>
              <a:rPr lang="zh-CN" altLang="en-US" dirty="0" smtClean="0"/>
              <a:t>例子</a:t>
            </a:r>
            <a:r>
              <a:rPr lang="en-US" altLang="zh-CN" dirty="0" smtClean="0"/>
              <a:t>——</a:t>
            </a:r>
            <a:r>
              <a:rPr lang="zh-CN" altLang="en-US" dirty="0" smtClean="0"/>
              <a:t>正向推理</a:t>
            </a:r>
            <a:endParaRPr lang="zh-CN" altLang="en-US" dirty="0">
              <a:latin typeface="Times New Roman" panose="02020603050405020304" pitchFamily="18" charset="0"/>
            </a:endParaRPr>
          </a:p>
        </p:txBody>
      </p:sp>
      <p:sp>
        <p:nvSpPr>
          <p:cNvPr id="99331" name="Rectangle 3" descr="Rectangle: Click to edit Master text styles&#10;Second level&#10;Third level&#10;Fourth level&#10;Fifth level"/>
          <p:cNvSpPr>
            <a:spLocks noGrp="1" noChangeArrowheads="1"/>
          </p:cNvSpPr>
          <p:nvPr>
            <p:ph idx="4294967295"/>
          </p:nvPr>
        </p:nvSpPr>
        <p:spPr>
          <a:xfrm>
            <a:off x="295275" y="1944688"/>
            <a:ext cx="8686800" cy="4525962"/>
          </a:xfrm>
          <a:prstGeom prst="rect">
            <a:avLst/>
          </a:prstGeom>
        </p:spPr>
        <p:txBody>
          <a:bodyPr/>
          <a:lstStyle/>
          <a:p>
            <a:pPr eaLnBrk="1" hangingPunct="1">
              <a:buFont typeface="Wingdings 2" panose="05020102010507070707" pitchFamily="18" charset="2"/>
              <a:buNone/>
            </a:pPr>
            <a:r>
              <a:rPr lang="zh-CN" altLang="en-US" sz="2800" dirty="0" smtClean="0">
                <a:solidFill>
                  <a:schemeClr val="tx1"/>
                </a:solidFill>
              </a:rPr>
              <a:t>已知事实：一动物</a:t>
            </a:r>
            <a:r>
              <a:rPr lang="en-US" altLang="zh-CN" sz="2800" dirty="0" smtClean="0">
                <a:solidFill>
                  <a:schemeClr val="tx1"/>
                </a:solidFill>
              </a:rPr>
              <a:t>{</a:t>
            </a:r>
            <a:r>
              <a:rPr lang="zh-CN" altLang="en-US" sz="2800" dirty="0" smtClean="0">
                <a:solidFill>
                  <a:schemeClr val="tx1"/>
                </a:solidFill>
                <a:latin typeface="Times New Roman" panose="02020603050405020304" pitchFamily="18" charset="0"/>
              </a:rPr>
              <a:t>有毛，吃草，黑条纹</a:t>
            </a:r>
            <a:r>
              <a:rPr lang="en-US" altLang="zh-CN" sz="2800" dirty="0" smtClean="0">
                <a:solidFill>
                  <a:schemeClr val="tx1"/>
                </a:solidFill>
              </a:rPr>
              <a:t>}</a:t>
            </a:r>
            <a:endParaRPr lang="en-US" altLang="zh-CN" sz="2800" dirty="0" smtClean="0">
              <a:solidFill>
                <a:schemeClr val="tx1"/>
              </a:solidFill>
            </a:endParaRPr>
          </a:p>
          <a:p>
            <a:pPr eaLnBrk="1" hangingPunct="1">
              <a:buFont typeface="Wingdings 2" panose="05020102010507070707" pitchFamily="18" charset="2"/>
              <a:buNone/>
            </a:pPr>
            <a:endParaRPr lang="en-US" altLang="zh-CN" sz="2800" dirty="0" smtClean="0">
              <a:solidFill>
                <a:schemeClr val="tx1"/>
              </a:solidFill>
            </a:endParaRPr>
          </a:p>
          <a:p>
            <a:pPr lvl="1" eaLnBrk="1" hangingPunct="1"/>
            <a:r>
              <a:rPr lang="en-US" altLang="zh-CN" sz="2400" dirty="0" smtClean="0">
                <a:solidFill>
                  <a:schemeClr val="tx1"/>
                </a:solidFill>
              </a:rPr>
              <a:t>R1</a:t>
            </a:r>
            <a:r>
              <a:rPr lang="zh-CN" altLang="en-US" sz="2400" dirty="0" smtClean="0">
                <a:solidFill>
                  <a:schemeClr val="tx1"/>
                </a:solidFill>
                <a:latin typeface="Times New Roman" panose="02020603050405020304" pitchFamily="18" charset="0"/>
              </a:rPr>
              <a:t>：动物有毛</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哺乳类</a:t>
            </a:r>
            <a:r>
              <a:rPr lang="zh-CN" altLang="en-US" sz="2400" dirty="0" smtClean="0">
                <a:solidFill>
                  <a:schemeClr val="tx1"/>
                </a:solidFill>
              </a:rPr>
              <a:t> </a:t>
            </a:r>
            <a:endParaRPr lang="zh-CN" altLang="en-US" sz="2400" dirty="0" smtClean="0">
              <a:solidFill>
                <a:schemeClr val="tx1"/>
              </a:solidFill>
            </a:endParaRPr>
          </a:p>
          <a:p>
            <a:pPr lvl="1" eaLnBrk="1" hangingPunct="1"/>
            <a:r>
              <a:rPr lang="en-US" altLang="zh-CN" sz="2400" dirty="0" smtClean="0">
                <a:solidFill>
                  <a:schemeClr val="tx1"/>
                </a:solidFill>
              </a:rPr>
              <a:t>R2</a:t>
            </a:r>
            <a:r>
              <a:rPr lang="zh-CN" altLang="en-US" sz="2400" dirty="0" smtClean="0">
                <a:solidFill>
                  <a:schemeClr val="tx1"/>
                </a:solidFill>
                <a:latin typeface="Times New Roman" panose="02020603050405020304" pitchFamily="18" charset="0"/>
              </a:rPr>
              <a:t>：动物产奶</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哺乳类</a:t>
            </a:r>
            <a:r>
              <a:rPr lang="zh-CN" altLang="en-US" sz="2400" dirty="0" smtClean="0">
                <a:solidFill>
                  <a:schemeClr val="tx1"/>
                </a:solidFill>
              </a:rPr>
              <a:t> </a:t>
            </a:r>
            <a:endParaRPr lang="zh-CN" altLang="en-US" sz="2400" dirty="0" smtClean="0">
              <a:solidFill>
                <a:schemeClr val="tx1"/>
              </a:solidFill>
            </a:endParaRPr>
          </a:p>
          <a:p>
            <a:pPr lvl="1" eaLnBrk="1" hangingPunct="1"/>
            <a:r>
              <a:rPr lang="en-US" altLang="zh-CN" sz="2400" dirty="0" smtClean="0">
                <a:solidFill>
                  <a:schemeClr val="tx1"/>
                </a:solidFill>
              </a:rPr>
              <a:t>R3</a:t>
            </a:r>
            <a:r>
              <a:rPr lang="zh-CN" altLang="en-US" sz="2400" dirty="0" smtClean="0">
                <a:solidFill>
                  <a:schemeClr val="tx1"/>
                </a:solidFill>
                <a:latin typeface="Times New Roman" panose="02020603050405020304" pitchFamily="18" charset="0"/>
              </a:rPr>
              <a:t>：哺乳类</a:t>
            </a:r>
            <a:r>
              <a:rPr lang="zh-CN" altLang="en-US" sz="2400" dirty="0" smtClean="0">
                <a:solidFill>
                  <a:schemeClr val="tx1"/>
                </a:solidFill>
              </a:rPr>
              <a:t> ∧ 吃肉 </a:t>
            </a:r>
            <a:r>
              <a:rPr lang="zh-CN" altLang="en-US" sz="2400" dirty="0" smtClean="0">
                <a:solidFill>
                  <a:schemeClr val="tx1"/>
                </a:solidFill>
                <a:latin typeface="Times New Roman" panose="02020603050405020304" pitchFamily="18" charset="0"/>
              </a:rPr>
              <a:t>→</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食肉类</a:t>
            </a:r>
            <a:r>
              <a:rPr lang="zh-CN" altLang="en-US" sz="2400" dirty="0" smtClean="0">
                <a:solidFill>
                  <a:schemeClr val="tx1"/>
                </a:solidFill>
              </a:rPr>
              <a:t> </a:t>
            </a:r>
            <a:endParaRPr lang="zh-CN" altLang="en-US" sz="2400" dirty="0" smtClean="0">
              <a:solidFill>
                <a:schemeClr val="tx1"/>
              </a:solidFill>
            </a:endParaRPr>
          </a:p>
          <a:p>
            <a:pPr lvl="1" eaLnBrk="1" hangingPunct="1"/>
            <a:r>
              <a:rPr lang="en-US" altLang="zh-CN" sz="2400" dirty="0" smtClean="0">
                <a:solidFill>
                  <a:schemeClr val="tx1"/>
                </a:solidFill>
              </a:rPr>
              <a:t>R4</a:t>
            </a:r>
            <a:r>
              <a:rPr lang="zh-CN" altLang="en-US" sz="2400" dirty="0" smtClean="0">
                <a:solidFill>
                  <a:schemeClr val="tx1"/>
                </a:solidFill>
                <a:latin typeface="Times New Roman" panose="02020603050405020304" pitchFamily="18" charset="0"/>
              </a:rPr>
              <a:t>：哺乳类</a:t>
            </a:r>
            <a:r>
              <a:rPr lang="zh-CN" altLang="en-US" sz="2400" dirty="0" smtClean="0">
                <a:solidFill>
                  <a:schemeClr val="tx1"/>
                </a:solidFill>
              </a:rPr>
              <a:t> ∧ 吃草 </a:t>
            </a:r>
            <a:r>
              <a:rPr lang="zh-CN" altLang="en-US" sz="2400" dirty="0" smtClean="0">
                <a:solidFill>
                  <a:schemeClr val="tx1"/>
                </a:solidFill>
                <a:latin typeface="Times New Roman" panose="02020603050405020304" pitchFamily="18" charset="0"/>
              </a:rPr>
              <a:t>→</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有蹄类</a:t>
            </a:r>
            <a:r>
              <a:rPr lang="zh-CN" altLang="en-US" sz="2400" dirty="0" smtClean="0">
                <a:solidFill>
                  <a:schemeClr val="tx1"/>
                </a:solidFill>
              </a:rPr>
              <a:t> </a:t>
            </a:r>
            <a:endParaRPr lang="zh-CN" altLang="en-US" sz="2400" dirty="0" smtClean="0">
              <a:solidFill>
                <a:schemeClr val="tx1"/>
              </a:solidFill>
            </a:endParaRPr>
          </a:p>
          <a:p>
            <a:pPr lvl="1" eaLnBrk="1" hangingPunct="1"/>
            <a:r>
              <a:rPr lang="en-US" altLang="zh-CN" sz="2400" dirty="0" smtClean="0">
                <a:solidFill>
                  <a:schemeClr val="tx1"/>
                </a:solidFill>
              </a:rPr>
              <a:t>R5</a:t>
            </a:r>
            <a:r>
              <a:rPr lang="zh-CN" altLang="en-US" sz="2400" dirty="0" smtClean="0">
                <a:solidFill>
                  <a:schemeClr val="tx1"/>
                </a:solidFill>
                <a:latin typeface="Times New Roman" panose="02020603050405020304" pitchFamily="18" charset="0"/>
              </a:rPr>
              <a:t>：食肉类</a:t>
            </a:r>
            <a:r>
              <a:rPr lang="zh-CN" altLang="en-US" sz="2400" dirty="0" smtClean="0">
                <a:solidFill>
                  <a:schemeClr val="tx1"/>
                </a:solidFill>
              </a:rPr>
              <a:t> ∧ 黄褐色 ∧ 有斑点</a:t>
            </a:r>
            <a:r>
              <a:rPr lang="zh-CN" altLang="en-US" sz="2400" dirty="0" smtClean="0">
                <a:solidFill>
                  <a:schemeClr val="tx1"/>
                </a:solidFill>
                <a:latin typeface="Times New Roman" panose="02020603050405020304" pitchFamily="18" charset="0"/>
              </a:rPr>
              <a:t>→</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猎狗</a:t>
            </a:r>
            <a:r>
              <a:rPr lang="zh-CN" altLang="en-US" sz="2400" dirty="0" smtClean="0">
                <a:solidFill>
                  <a:schemeClr val="tx1"/>
                </a:solidFill>
              </a:rPr>
              <a:t> </a:t>
            </a:r>
            <a:endParaRPr lang="zh-CN" altLang="en-US" sz="2400" dirty="0" smtClean="0">
              <a:solidFill>
                <a:schemeClr val="tx1"/>
              </a:solidFill>
            </a:endParaRPr>
          </a:p>
          <a:p>
            <a:pPr lvl="1" eaLnBrk="1" hangingPunct="1"/>
            <a:r>
              <a:rPr lang="en-US" altLang="zh-CN" sz="2400" dirty="0" smtClean="0">
                <a:solidFill>
                  <a:schemeClr val="tx1"/>
                </a:solidFill>
              </a:rPr>
              <a:t>R6</a:t>
            </a:r>
            <a:r>
              <a:rPr lang="zh-CN" altLang="en-US" sz="2400" dirty="0" smtClean="0">
                <a:solidFill>
                  <a:schemeClr val="tx1"/>
                </a:solidFill>
                <a:latin typeface="Times New Roman" panose="02020603050405020304" pitchFamily="18" charset="0"/>
              </a:rPr>
              <a:t>：食肉类</a:t>
            </a:r>
            <a:r>
              <a:rPr lang="zh-CN" altLang="en-US" sz="2400" dirty="0" smtClean="0">
                <a:solidFill>
                  <a:schemeClr val="tx1"/>
                </a:solidFill>
              </a:rPr>
              <a:t> ∧ 黄褐色 ∧ 黑条纹</a:t>
            </a:r>
            <a:r>
              <a:rPr lang="zh-CN" altLang="en-US" sz="2400" dirty="0" smtClean="0">
                <a:solidFill>
                  <a:schemeClr val="tx1"/>
                </a:solidFill>
                <a:latin typeface="Times New Roman" panose="02020603050405020304" pitchFamily="18" charset="0"/>
              </a:rPr>
              <a:t>→</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虎</a:t>
            </a:r>
            <a:r>
              <a:rPr lang="zh-CN" altLang="en-US" sz="2400" dirty="0" smtClean="0">
                <a:solidFill>
                  <a:schemeClr val="tx1"/>
                </a:solidFill>
              </a:rPr>
              <a:t> </a:t>
            </a:r>
            <a:endParaRPr lang="zh-CN" altLang="en-US" sz="2400" dirty="0" smtClean="0">
              <a:solidFill>
                <a:schemeClr val="tx1"/>
              </a:solidFill>
            </a:endParaRPr>
          </a:p>
          <a:p>
            <a:pPr lvl="1" eaLnBrk="1" hangingPunct="1"/>
            <a:r>
              <a:rPr lang="en-US" altLang="zh-CN" sz="2400" dirty="0" smtClean="0">
                <a:solidFill>
                  <a:schemeClr val="tx1"/>
                </a:solidFill>
              </a:rPr>
              <a:t>R7</a:t>
            </a:r>
            <a:r>
              <a:rPr lang="zh-CN" altLang="en-US" sz="2400" dirty="0" smtClean="0">
                <a:solidFill>
                  <a:schemeClr val="tx1"/>
                </a:solidFill>
                <a:latin typeface="Times New Roman" panose="02020603050405020304" pitchFamily="18" charset="0"/>
              </a:rPr>
              <a:t>：有蹄类</a:t>
            </a:r>
            <a:r>
              <a:rPr lang="zh-CN" altLang="en-US" sz="2400" dirty="0" smtClean="0">
                <a:solidFill>
                  <a:schemeClr val="tx1"/>
                </a:solidFill>
              </a:rPr>
              <a:t> ∧ 长脖 </a:t>
            </a:r>
            <a:r>
              <a:rPr lang="zh-CN" altLang="en-US" sz="2400" dirty="0" smtClean="0">
                <a:solidFill>
                  <a:schemeClr val="tx1"/>
                </a:solidFill>
                <a:latin typeface="Times New Roman" panose="02020603050405020304" pitchFamily="18" charset="0"/>
              </a:rPr>
              <a:t>→</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长颈鹿</a:t>
            </a:r>
            <a:r>
              <a:rPr lang="zh-CN" altLang="en-US" sz="2400" dirty="0" smtClean="0">
                <a:solidFill>
                  <a:schemeClr val="tx1"/>
                </a:solidFill>
              </a:rPr>
              <a:t> </a:t>
            </a:r>
            <a:endParaRPr lang="zh-CN" altLang="en-US" sz="2400" dirty="0" smtClean="0">
              <a:solidFill>
                <a:schemeClr val="tx1"/>
              </a:solidFill>
            </a:endParaRPr>
          </a:p>
          <a:p>
            <a:pPr lvl="1" eaLnBrk="1" hangingPunct="1"/>
            <a:r>
              <a:rPr lang="en-US" altLang="zh-CN" sz="2400" dirty="0" smtClean="0">
                <a:solidFill>
                  <a:schemeClr val="tx1"/>
                </a:solidFill>
              </a:rPr>
              <a:t>R8</a:t>
            </a:r>
            <a:r>
              <a:rPr lang="zh-CN" altLang="en-US" sz="2400" dirty="0" smtClean="0">
                <a:solidFill>
                  <a:schemeClr val="tx1"/>
                </a:solidFill>
                <a:latin typeface="Times New Roman" panose="02020603050405020304" pitchFamily="18" charset="0"/>
              </a:rPr>
              <a:t>：有蹄类</a:t>
            </a:r>
            <a:r>
              <a:rPr lang="zh-CN" altLang="en-US" sz="2400" dirty="0" smtClean="0">
                <a:solidFill>
                  <a:schemeClr val="tx1"/>
                </a:solidFill>
              </a:rPr>
              <a:t> ∧ 黑条纹 </a:t>
            </a:r>
            <a:r>
              <a:rPr lang="zh-CN" altLang="en-US" sz="2400" dirty="0" smtClean="0">
                <a:solidFill>
                  <a:schemeClr val="tx1"/>
                </a:solidFill>
                <a:latin typeface="Times New Roman" panose="02020603050405020304" pitchFamily="18" charset="0"/>
              </a:rPr>
              <a:t>→</a:t>
            </a:r>
            <a:r>
              <a:rPr lang="zh-CN" altLang="en-US" sz="2400" dirty="0" smtClean="0">
                <a:solidFill>
                  <a:schemeClr val="tx1"/>
                </a:solidFill>
              </a:rPr>
              <a:t> </a:t>
            </a:r>
            <a:r>
              <a:rPr lang="zh-CN" altLang="en-US" sz="2400" dirty="0" smtClean="0">
                <a:solidFill>
                  <a:schemeClr val="tx1"/>
                </a:solidFill>
                <a:latin typeface="Times New Roman" panose="02020603050405020304" pitchFamily="18" charset="0"/>
              </a:rPr>
              <a:t>斑马</a:t>
            </a:r>
            <a:endParaRPr lang="zh-CN" altLang="en-US" sz="2400" dirty="0" smtClean="0">
              <a:solidFill>
                <a:schemeClr val="tx1"/>
              </a:solidFill>
              <a:latin typeface="Times New Roman" panose="02020603050405020304" pitchFamily="18" charset="0"/>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67D40390-013E-4F63-B733-8E64F146F9C9}" type="slidenum">
              <a:rPr lang="en-US" altLang="zh-CN"/>
            </a:fld>
            <a:endParaRPr lang="en-US" altLang="zh-CN"/>
          </a:p>
        </p:txBody>
      </p:sp>
      <p:sp>
        <p:nvSpPr>
          <p:cNvPr id="5" name="TextBox 4"/>
          <p:cNvSpPr txBox="1"/>
          <p:nvPr/>
        </p:nvSpPr>
        <p:spPr>
          <a:xfrm>
            <a:off x="285750" y="1876425"/>
            <a:ext cx="8429625" cy="966788"/>
          </a:xfrm>
          <a:prstGeom prst="rect">
            <a:avLst/>
          </a:prstGeom>
          <a:noFill/>
        </p:spPr>
        <p:txBody>
          <a:bodyPr>
            <a:spAutoFit/>
          </a:bodyPr>
          <a:lstStyle/>
          <a:p>
            <a:pPr>
              <a:buFont typeface="Wingdings" panose="05000000000000000000" pitchFamily="2" charset="2"/>
              <a:buNone/>
              <a:defRPr/>
            </a:pPr>
            <a:r>
              <a:rPr kumimoji="0" lang="zh-CN" altLang="en-US" sz="2800" dirty="0">
                <a:solidFill>
                  <a:schemeClr val="tx2"/>
                </a:solidFill>
                <a:latin typeface="+mn-lt"/>
                <a:ea typeface="+mn-ea"/>
              </a:rPr>
              <a:t>已知事实：一动物</a:t>
            </a:r>
            <a:r>
              <a:rPr kumimoji="0" lang="en-US" altLang="zh-CN" sz="2800" dirty="0">
                <a:solidFill>
                  <a:schemeClr val="tx2"/>
                </a:solidFill>
                <a:latin typeface="+mn-lt"/>
                <a:ea typeface="+mn-ea"/>
              </a:rPr>
              <a:t>{</a:t>
            </a:r>
            <a:r>
              <a:rPr kumimoji="0" lang="zh-CN" altLang="en-US" sz="2800" dirty="0">
                <a:solidFill>
                  <a:schemeClr val="tx2"/>
                </a:solidFill>
                <a:latin typeface="+mn-lt"/>
                <a:ea typeface="+mn-ea"/>
              </a:rPr>
              <a:t>有毛，吃草，黑条纹，哺乳类</a:t>
            </a:r>
            <a:r>
              <a:rPr kumimoji="0" lang="en-US" altLang="zh-CN" sz="2800" dirty="0">
                <a:solidFill>
                  <a:schemeClr val="tx2"/>
                </a:solidFill>
                <a:latin typeface="+mn-lt"/>
                <a:ea typeface="+mn-ea"/>
              </a:rPr>
              <a:t>}</a:t>
            </a:r>
            <a:endParaRPr kumimoji="0" lang="en-US" altLang="zh-CN" sz="2800" dirty="0">
              <a:solidFill>
                <a:schemeClr val="tx2"/>
              </a:solidFill>
              <a:latin typeface="+mn-lt"/>
              <a:ea typeface="+mn-ea"/>
            </a:endParaRPr>
          </a:p>
          <a:p>
            <a:pPr>
              <a:buFont typeface="Wingdings" panose="05000000000000000000" pitchFamily="2" charset="2"/>
              <a:buNone/>
              <a:defRPr/>
            </a:pPr>
            <a:endParaRPr lang="zh-CN" altLang="en-US" sz="2400" dirty="0">
              <a:ea typeface="宋体" panose="02010600030101010101" pitchFamily="2" charset="-122"/>
            </a:endParaRPr>
          </a:p>
        </p:txBody>
      </p:sp>
      <p:sp>
        <p:nvSpPr>
          <p:cNvPr id="8" name="TextBox 7"/>
          <p:cNvSpPr txBox="1">
            <a:spLocks noChangeArrowheads="1"/>
          </p:cNvSpPr>
          <p:nvPr/>
        </p:nvSpPr>
        <p:spPr bwMode="auto">
          <a:xfrm>
            <a:off x="714375" y="2857500"/>
            <a:ext cx="666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ü"/>
            </a:pPr>
            <a:r>
              <a:rPr lang="en-US" altLang="zh-CN" dirty="0"/>
              <a:t> </a:t>
            </a:r>
            <a:endParaRPr lang="zh-CN" altLang="en-US" dirty="0"/>
          </a:p>
        </p:txBody>
      </p:sp>
      <p:sp>
        <p:nvSpPr>
          <p:cNvPr id="10" name="TextBox 9"/>
          <p:cNvSpPr txBox="1">
            <a:spLocks noChangeArrowheads="1"/>
          </p:cNvSpPr>
          <p:nvPr/>
        </p:nvSpPr>
        <p:spPr bwMode="auto">
          <a:xfrm>
            <a:off x="714375" y="4011613"/>
            <a:ext cx="666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ü"/>
            </a:pPr>
            <a:r>
              <a:rPr lang="en-US" altLang="zh-CN" dirty="0"/>
              <a:t> </a:t>
            </a:r>
            <a:endParaRPr lang="zh-CN" altLang="en-US" dirty="0"/>
          </a:p>
        </p:txBody>
      </p:sp>
      <p:sp>
        <p:nvSpPr>
          <p:cNvPr id="11" name="TextBox 10"/>
          <p:cNvSpPr txBox="1"/>
          <p:nvPr/>
        </p:nvSpPr>
        <p:spPr>
          <a:xfrm>
            <a:off x="276225" y="1885950"/>
            <a:ext cx="8429625" cy="1397000"/>
          </a:xfrm>
          <a:prstGeom prst="rect">
            <a:avLst/>
          </a:prstGeom>
          <a:noFill/>
        </p:spPr>
        <p:txBody>
          <a:bodyPr>
            <a:spAutoFit/>
          </a:bodyPr>
          <a:lstStyle/>
          <a:p>
            <a:pPr>
              <a:buFont typeface="Wingdings" panose="05000000000000000000" pitchFamily="2" charset="2"/>
              <a:buNone/>
              <a:defRPr/>
            </a:pPr>
            <a:r>
              <a:rPr kumimoji="0" lang="zh-CN" altLang="en-US" sz="2800" dirty="0">
                <a:solidFill>
                  <a:schemeClr val="tx2"/>
                </a:solidFill>
                <a:latin typeface="+mn-lt"/>
                <a:ea typeface="+mn-ea"/>
              </a:rPr>
              <a:t>已知事实：一动物</a:t>
            </a:r>
            <a:r>
              <a:rPr kumimoji="0" lang="en-US" altLang="zh-CN" sz="2800" dirty="0">
                <a:solidFill>
                  <a:schemeClr val="tx2"/>
                </a:solidFill>
                <a:latin typeface="+mn-lt"/>
                <a:ea typeface="+mn-ea"/>
              </a:rPr>
              <a:t>{</a:t>
            </a:r>
            <a:r>
              <a:rPr kumimoji="0" lang="zh-CN" altLang="en-US" sz="2800" dirty="0">
                <a:solidFill>
                  <a:schemeClr val="tx2"/>
                </a:solidFill>
                <a:latin typeface="+mn-lt"/>
                <a:ea typeface="+mn-ea"/>
              </a:rPr>
              <a:t>有毛，吃草，黑条纹，哺乳类，</a:t>
            </a:r>
            <a:r>
              <a:rPr kumimoji="0" lang="en-US" altLang="zh-CN" sz="2800" dirty="0">
                <a:solidFill>
                  <a:schemeClr val="tx2"/>
                </a:solidFill>
                <a:latin typeface="+mn-lt"/>
                <a:ea typeface="+mn-ea"/>
              </a:rPr>
              <a:t>					</a:t>
            </a:r>
            <a:r>
              <a:rPr kumimoji="0" lang="zh-CN" altLang="en-US" sz="2800" dirty="0">
                <a:solidFill>
                  <a:schemeClr val="tx2"/>
                </a:solidFill>
                <a:latin typeface="+mn-lt"/>
                <a:ea typeface="+mn-ea"/>
              </a:rPr>
              <a:t>有蹄类</a:t>
            </a:r>
            <a:r>
              <a:rPr kumimoji="0" lang="en-US" altLang="zh-CN" sz="2800" dirty="0">
                <a:solidFill>
                  <a:schemeClr val="tx2"/>
                </a:solidFill>
                <a:latin typeface="+mn-lt"/>
                <a:ea typeface="+mn-ea"/>
              </a:rPr>
              <a:t>}</a:t>
            </a:r>
            <a:endParaRPr kumimoji="0" lang="en-US" altLang="zh-CN" sz="2800" dirty="0">
              <a:solidFill>
                <a:schemeClr val="tx2"/>
              </a:solidFill>
              <a:latin typeface="+mn-lt"/>
              <a:ea typeface="+mn-ea"/>
            </a:endParaRPr>
          </a:p>
          <a:p>
            <a:pPr>
              <a:buFont typeface="Wingdings" panose="05000000000000000000" pitchFamily="2" charset="2"/>
              <a:buNone/>
              <a:defRPr/>
            </a:pPr>
            <a:endParaRPr lang="zh-CN" altLang="en-US" sz="2400" dirty="0">
              <a:ea typeface="宋体" panose="02010600030101010101" pitchFamily="2" charset="-122"/>
            </a:endParaRPr>
          </a:p>
        </p:txBody>
      </p:sp>
      <p:sp>
        <p:nvSpPr>
          <p:cNvPr id="12" name="TextBox 11"/>
          <p:cNvSpPr txBox="1">
            <a:spLocks noChangeArrowheads="1"/>
          </p:cNvSpPr>
          <p:nvPr/>
        </p:nvSpPr>
        <p:spPr bwMode="auto">
          <a:xfrm>
            <a:off x="714375" y="5586413"/>
            <a:ext cx="666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buFont typeface="Wingdings" panose="05000000000000000000" pitchFamily="2" charset="2"/>
              <a:buChar char="ü"/>
            </a:pPr>
            <a:r>
              <a:rPr lang="en-US" altLang="zh-CN" dirty="0"/>
              <a:t> </a:t>
            </a:r>
            <a:endParaRPr lang="zh-CN" altLang="en-US" dirty="0"/>
          </a:p>
        </p:txBody>
      </p:sp>
      <p:sp>
        <p:nvSpPr>
          <p:cNvPr id="13" name="TextBox 12"/>
          <p:cNvSpPr txBox="1"/>
          <p:nvPr/>
        </p:nvSpPr>
        <p:spPr>
          <a:xfrm>
            <a:off x="285750" y="1876425"/>
            <a:ext cx="8429625" cy="1323439"/>
          </a:xfrm>
          <a:prstGeom prst="rect">
            <a:avLst/>
          </a:prstGeom>
          <a:noFill/>
        </p:spPr>
        <p:txBody>
          <a:bodyPr>
            <a:spAutoFit/>
          </a:bodyPr>
          <a:lstStyle/>
          <a:p>
            <a:pPr>
              <a:buFont typeface="Wingdings" panose="05000000000000000000" pitchFamily="2" charset="2"/>
              <a:buNone/>
              <a:defRPr/>
            </a:pPr>
            <a:r>
              <a:rPr kumimoji="0" lang="zh-CN" altLang="en-US" sz="2800" dirty="0">
                <a:solidFill>
                  <a:schemeClr val="tx2"/>
                </a:solidFill>
                <a:latin typeface="+mn-lt"/>
                <a:ea typeface="+mn-ea"/>
              </a:rPr>
              <a:t>已知事实：一动物</a:t>
            </a:r>
            <a:r>
              <a:rPr kumimoji="0" lang="en-US" altLang="zh-CN" sz="2800" dirty="0">
                <a:solidFill>
                  <a:schemeClr val="tx2"/>
                </a:solidFill>
                <a:latin typeface="+mn-lt"/>
                <a:ea typeface="+mn-ea"/>
              </a:rPr>
              <a:t>{</a:t>
            </a:r>
            <a:r>
              <a:rPr kumimoji="0" lang="zh-CN" altLang="en-US" sz="2800" dirty="0">
                <a:solidFill>
                  <a:schemeClr val="tx2"/>
                </a:solidFill>
                <a:latin typeface="+mn-lt"/>
                <a:ea typeface="+mn-ea"/>
              </a:rPr>
              <a:t>有毛，吃草，黑条纹，哺乳类，</a:t>
            </a:r>
            <a:r>
              <a:rPr kumimoji="0" lang="en-US" altLang="zh-CN" sz="2800" dirty="0">
                <a:solidFill>
                  <a:schemeClr val="tx2"/>
                </a:solidFill>
                <a:latin typeface="+mn-lt"/>
                <a:ea typeface="+mn-ea"/>
              </a:rPr>
              <a:t>					</a:t>
            </a:r>
            <a:r>
              <a:rPr kumimoji="0" lang="zh-CN" altLang="en-US" sz="2800" dirty="0">
                <a:solidFill>
                  <a:schemeClr val="tx2"/>
                </a:solidFill>
                <a:latin typeface="+mn-lt"/>
                <a:ea typeface="+mn-ea"/>
              </a:rPr>
              <a:t>有蹄类，</a:t>
            </a:r>
            <a:r>
              <a:rPr kumimoji="0" lang="zh-CN" altLang="en-US" sz="28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lt"/>
                <a:ea typeface="+mn-ea"/>
              </a:rPr>
              <a:t>斑马</a:t>
            </a:r>
            <a:r>
              <a:rPr kumimoji="0" lang="en-US" altLang="zh-CN" sz="2800" dirty="0">
                <a:solidFill>
                  <a:schemeClr val="tx2"/>
                </a:solidFill>
                <a:latin typeface="+mn-lt"/>
                <a:ea typeface="+mn-ea"/>
              </a:rPr>
              <a:t>}</a:t>
            </a:r>
            <a:endParaRPr kumimoji="0" lang="en-US" altLang="zh-CN" sz="2800" dirty="0">
              <a:solidFill>
                <a:schemeClr val="tx2"/>
              </a:solidFill>
              <a:latin typeface="+mn-lt"/>
              <a:ea typeface="+mn-ea"/>
            </a:endParaRPr>
          </a:p>
          <a:p>
            <a:pPr>
              <a:buFont typeface="Wingdings" panose="05000000000000000000" pitchFamily="2" charset="2"/>
              <a:buNone/>
              <a:defRPr/>
            </a:pPr>
            <a:endParaRPr lang="zh-CN" altLang="en-US" sz="2400" dirty="0">
              <a:ea typeface="宋体" panose="02010600030101010101" pitchFamily="2" charset="-122"/>
            </a:endParaRPr>
          </a:p>
        </p:txBody>
      </p:sp>
    </p:spTree>
  </p:cSld>
  <p:clrMapOvr>
    <a:masterClrMapping/>
  </p:clrMapOvr>
  <p:timing>
    <p:tnLst>
      <p:par>
        <p:cTn id="1" dur="indefinite" restart="never" nodeType="tmRoot"/>
      </p:par>
    </p:tnLst>
    <p:bldLst>
      <p:bldP spid="5" grpId="0"/>
      <p:bldP spid="5" grpId="1"/>
      <p:bldP spid="11" grpId="0"/>
      <p:bldP spid="11" grpId="1"/>
      <p:bldP spid="13" grpId="0"/>
      <p:bldP spid="13"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idx="4294967295"/>
          </p:nvPr>
        </p:nvSpPr>
        <p:spPr>
          <a:xfrm>
            <a:off x="266700" y="457200"/>
            <a:ext cx="8686800" cy="838200"/>
          </a:xfrm>
          <a:prstGeom prst="rect">
            <a:avLst/>
          </a:prstGeom>
        </p:spPr>
        <p:txBody>
          <a:bodyPr/>
          <a:lstStyle/>
          <a:p>
            <a:pPr algn="ctr" eaLnBrk="1" fontAlgn="auto" hangingPunct="1">
              <a:spcAft>
                <a:spcPts val="0"/>
              </a:spcAft>
              <a:defRPr/>
            </a:pPr>
            <a:r>
              <a:rPr lang="zh-CN" altLang="en-US" dirty="0"/>
              <a:t>逆向推理的一般步骤</a:t>
            </a:r>
            <a:endParaRPr lang="zh-CN" altLang="en-US" dirty="0"/>
          </a:p>
        </p:txBody>
      </p:sp>
      <p:sp>
        <p:nvSpPr>
          <p:cNvPr id="114691" name="Rectangle 3" descr="Rectangle: Click to edit Master text styles&#10;Second level&#10;Third level&#10;Fourth level&#10;Fifth level"/>
          <p:cNvSpPr>
            <a:spLocks noGrp="1" noChangeArrowheads="1"/>
          </p:cNvSpPr>
          <p:nvPr>
            <p:ph idx="4294967295"/>
          </p:nvPr>
        </p:nvSpPr>
        <p:spPr>
          <a:xfrm>
            <a:off x="457200" y="1554163"/>
            <a:ext cx="8686800" cy="4525962"/>
          </a:xfrm>
          <a:prstGeom prst="rect">
            <a:avLst/>
          </a:prstGeom>
        </p:spPr>
        <p:txBody>
          <a:bodyPr/>
          <a:lstStyle/>
          <a:p>
            <a:pPr eaLnBrk="1" hangingPunct="1">
              <a:lnSpc>
                <a:spcPct val="90000"/>
              </a:lnSpc>
              <a:buFont typeface="Wingdings" panose="05000000000000000000" pitchFamily="2" charset="2"/>
              <a:buChar char="ü"/>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第一步 </a:t>
            </a:r>
            <a:r>
              <a:rPr lang="zh-CN" altLang="en-US" sz="2800" dirty="0" smtClean="0"/>
              <a:t>用假设的目标事实与规则集中的规则后件进行匹配，得到匹配的规则集合。</a:t>
            </a:r>
            <a:endParaRPr lang="zh-CN" altLang="en-US" sz="2800" dirty="0" smtClean="0"/>
          </a:p>
          <a:p>
            <a:pPr eaLnBrk="1" hangingPunct="1">
              <a:lnSpc>
                <a:spcPct val="90000"/>
              </a:lnSpc>
              <a:buFont typeface="Wingdings" panose="05000000000000000000" pitchFamily="2" charset="2"/>
              <a:buChar char="ü"/>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第二步 </a:t>
            </a:r>
            <a:r>
              <a:rPr lang="zh-CN" altLang="en-US" sz="2800" dirty="0" smtClean="0"/>
              <a:t>从匹配规则集合中选择一条规则作为使用规则。</a:t>
            </a:r>
            <a:endParaRPr lang="zh-CN" altLang="en-US" sz="2800" dirty="0" smtClean="0"/>
          </a:p>
          <a:p>
            <a:pPr eaLnBrk="1" hangingPunct="1">
              <a:lnSpc>
                <a:spcPct val="90000"/>
              </a:lnSpc>
              <a:buFont typeface="Wingdings" panose="05000000000000000000" pitchFamily="2" charset="2"/>
              <a:buChar char="ü"/>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第三步 </a:t>
            </a:r>
            <a:r>
              <a:rPr lang="zh-CN" altLang="en-US" sz="2800" dirty="0" smtClean="0"/>
              <a:t>将使用规则的前件作为新的假设子目标送入黑板；并将已执行规则从可用规则集中删除。</a:t>
            </a:r>
            <a:endParaRPr lang="zh-CN" altLang="en-US" sz="2800" dirty="0" smtClean="0"/>
          </a:p>
          <a:p>
            <a:pPr eaLnBrk="1" hangingPunct="1">
              <a:lnSpc>
                <a:spcPct val="90000"/>
              </a:lnSpc>
              <a:buFont typeface="Wingdings" panose="05000000000000000000" pitchFamily="2" charset="2"/>
              <a:buChar char="ü"/>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第四步 </a:t>
            </a:r>
            <a:r>
              <a:rPr lang="zh-CN" altLang="en-US" sz="2800" dirty="0" smtClean="0"/>
              <a:t>重复这个过程，直至各子目标均为已知事实或者无可匹配规则为止。 </a:t>
            </a:r>
            <a:endParaRPr lang="zh-CN" altLang="en-US" sz="28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4B2CCFDE-4A6C-47EC-966A-1552B2B5686C}" type="slidenum">
              <a:rPr lang="en-US" altLang="zh-CN"/>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457200" y="457200"/>
            <a:ext cx="8334375" cy="838200"/>
          </a:xfrm>
          <a:prstGeom prst="rect">
            <a:avLst/>
          </a:prstGeom>
        </p:spPr>
        <p:txBody>
          <a:bodyPr/>
          <a:lstStyle/>
          <a:p>
            <a:pPr algn="ctr" eaLnBrk="1" fontAlgn="auto" hangingPunct="1">
              <a:spcAft>
                <a:spcPts val="0"/>
              </a:spcAft>
              <a:defRPr/>
            </a:pPr>
            <a:r>
              <a:rPr lang="zh-CN" altLang="en-US" dirty="0"/>
              <a:t>规则匹配</a:t>
            </a:r>
            <a:endParaRPr lang="zh-CN" altLang="en-US" dirty="0"/>
          </a:p>
        </p:txBody>
      </p:sp>
      <p:sp>
        <p:nvSpPr>
          <p:cNvPr id="115715" name="Rectangle 3" descr="Rectangle: Click to edit Master text styles&#10;Second level&#10;Third level&#10;Fourth level&#10;Fifth level"/>
          <p:cNvSpPr>
            <a:spLocks noGrp="1" noChangeArrowheads="1"/>
          </p:cNvSpPr>
          <p:nvPr>
            <p:ph idx="4294967295"/>
          </p:nvPr>
        </p:nvSpPr>
        <p:spPr>
          <a:xfrm>
            <a:off x="695324" y="1733550"/>
            <a:ext cx="7991475" cy="4403725"/>
          </a:xfrm>
          <a:prstGeom prst="rect">
            <a:avLst/>
          </a:prstGeom>
        </p:spPr>
        <p:txBody>
          <a:bodyPr/>
          <a:lstStyle/>
          <a:p>
            <a:pPr eaLnBrk="1" hangingPunct="1">
              <a:buFont typeface="Wingdings" panose="05000000000000000000" pitchFamily="2" charset="2"/>
              <a:buChar char="Ø"/>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精确匹配</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r>
              <a:rPr lang="zh-CN" altLang="en-US" sz="2400" dirty="0" smtClean="0"/>
              <a:t>要求各项事实与规则前件（或者后件）中的各子条件完全一致，或者经过</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符号代换</a:t>
            </a:r>
            <a:r>
              <a:rPr lang="zh-CN" altLang="en-US" sz="2400" dirty="0" smtClean="0"/>
              <a:t>之后完全一致 </a:t>
            </a:r>
            <a:endParaRPr lang="zh-CN" altLang="en-US" sz="2400" dirty="0" smtClean="0"/>
          </a:p>
          <a:p>
            <a:pPr lvl="1" eaLnBrk="1" hangingPunct="1"/>
            <a:r>
              <a:rPr lang="zh-CN" altLang="en-US" sz="2400" dirty="0" smtClean="0"/>
              <a:t>例如</a:t>
            </a:r>
            <a:endParaRPr lang="zh-CN" altLang="en-US" sz="2400" dirty="0" smtClean="0"/>
          </a:p>
          <a:p>
            <a:pPr lvl="2" eaLnBrk="1" hangingPunct="1"/>
            <a:r>
              <a:rPr lang="zh-CN" altLang="en-US" sz="2000" dirty="0" smtClean="0">
                <a:sym typeface="Symbol" panose="05050102010706020507" pitchFamily="18" charset="2"/>
              </a:rPr>
              <a:t></a:t>
            </a:r>
            <a:r>
              <a:rPr lang="en-US" altLang="zh-CN" sz="2000" dirty="0" smtClean="0"/>
              <a:t>x(P(x)→D(x))</a:t>
            </a:r>
            <a:r>
              <a:rPr lang="zh-CN" altLang="en-US" sz="2000" dirty="0" smtClean="0"/>
              <a:t>表示人都会死。</a:t>
            </a:r>
            <a:endParaRPr lang="zh-CN" altLang="en-US" sz="2000" dirty="0" smtClean="0"/>
          </a:p>
          <a:p>
            <a:pPr lvl="2" eaLnBrk="1" hangingPunct="1"/>
            <a:r>
              <a:rPr lang="zh-CN" altLang="en-US" sz="2000" dirty="0" smtClean="0"/>
              <a:t>已知事实张三是人，形式化</a:t>
            </a:r>
            <a:r>
              <a:rPr lang="zh-CN" altLang="en-US" sz="2000" dirty="0" smtClean="0">
                <a:sym typeface="Symbol" panose="05050102010706020507" pitchFamily="18" charset="2"/>
              </a:rPr>
              <a:t></a:t>
            </a:r>
            <a:r>
              <a:rPr lang="en-US" altLang="zh-CN" sz="2000" dirty="0" err="1" smtClean="0"/>
              <a:t>yP</a:t>
            </a:r>
            <a:r>
              <a:rPr lang="en-US" altLang="zh-CN" sz="2000" dirty="0" smtClean="0"/>
              <a:t>(y)</a:t>
            </a:r>
            <a:endParaRPr lang="en-US" altLang="zh-CN" sz="2000" dirty="0" smtClean="0"/>
          </a:p>
          <a:p>
            <a:pPr lvl="2" eaLnBrk="1" hangingPunct="1"/>
            <a:r>
              <a:rPr lang="zh-CN" altLang="en-US" sz="2000" dirty="0" smtClean="0">
                <a:latin typeface="Times New Roman" panose="02020603050405020304" pitchFamily="18" charset="0"/>
                <a:sym typeface="Symbol" panose="05050102010706020507" pitchFamily="18" charset="2"/>
              </a:rPr>
              <a:t>注意：</a:t>
            </a:r>
            <a:r>
              <a:rPr lang="en-US" altLang="zh-CN" sz="2000" dirty="0" smtClean="0">
                <a:latin typeface="Times New Roman" panose="02020603050405020304" pitchFamily="18" charset="0"/>
                <a:sym typeface="Symbol" panose="05050102010706020507" pitchFamily="18" charset="2"/>
              </a:rPr>
              <a:t>“</a:t>
            </a:r>
            <a:r>
              <a:rPr lang="en-US" altLang="zh-CN" sz="2000" dirty="0" smtClean="0">
                <a:sym typeface="Symbol" panose="05050102010706020507" pitchFamily="18" charset="2"/>
              </a:rPr>
              <a:t></a:t>
            </a:r>
            <a:r>
              <a:rPr lang="en-US" altLang="zh-CN" sz="2000" dirty="0" err="1" smtClean="0"/>
              <a:t>yP</a:t>
            </a:r>
            <a:r>
              <a:rPr lang="en-US" altLang="zh-CN" sz="2000" dirty="0" smtClean="0"/>
              <a:t>(y)</a:t>
            </a:r>
            <a:r>
              <a:rPr lang="en-US" altLang="zh-CN" sz="2000" dirty="0" smtClean="0">
                <a:latin typeface="Times New Roman" panose="02020603050405020304" pitchFamily="18" charset="0"/>
                <a:sym typeface="Symbol" panose="05050102010706020507" pitchFamily="18" charset="2"/>
              </a:rPr>
              <a:t>”</a:t>
            </a:r>
            <a:r>
              <a:rPr lang="en-US" altLang="zh-CN" sz="2000" dirty="0" smtClean="0"/>
              <a:t>≠</a:t>
            </a:r>
            <a:r>
              <a:rPr lang="en-US" altLang="zh-CN" sz="2000" dirty="0" smtClean="0">
                <a:latin typeface="Times New Roman" panose="02020603050405020304" pitchFamily="18" charset="0"/>
              </a:rPr>
              <a:t>“</a:t>
            </a:r>
            <a:r>
              <a:rPr lang="en-US" altLang="zh-CN" sz="2000" dirty="0" smtClean="0"/>
              <a:t>P(x)</a:t>
            </a:r>
            <a:r>
              <a:rPr lang="en-US" altLang="zh-CN" sz="2000" dirty="0" smtClean="0">
                <a:latin typeface="Times New Roman" panose="02020603050405020304" pitchFamily="18" charset="0"/>
              </a:rPr>
              <a:t>”</a:t>
            </a:r>
            <a:r>
              <a:rPr lang="en-US" altLang="zh-CN" sz="2000" dirty="0" smtClean="0"/>
              <a:t> </a:t>
            </a:r>
            <a:endParaRPr lang="en-US" altLang="zh-CN" sz="2000" dirty="0" smtClean="0"/>
          </a:p>
          <a:p>
            <a:pPr lvl="2" eaLnBrk="1" hangingPunct="1"/>
            <a:r>
              <a:rPr lang="zh-CN" altLang="en-US" sz="2000" dirty="0" smtClean="0"/>
              <a:t>符号代换，两者都可化为</a:t>
            </a:r>
            <a:r>
              <a:rPr lang="en-US" altLang="zh-CN" dirty="0" err="1" smtClean="0">
                <a:sym typeface="+mn-ea"/>
              </a:rPr>
              <a:t>P</a:t>
            </a:r>
            <a:r>
              <a:rPr lang="en-US" altLang="zh-CN" dirty="0" smtClean="0">
                <a:sym typeface="+mn-ea"/>
              </a:rPr>
              <a:t>(z)</a:t>
            </a:r>
            <a:endParaRPr lang="en-US" altLang="zh-CN" sz="2000" dirty="0" smtClean="0"/>
          </a:p>
          <a:p>
            <a:pPr eaLnBrk="1" hangingPunct="1">
              <a:buFont typeface="Wingdings" panose="05000000000000000000" pitchFamily="2" charset="2"/>
              <a:buChar char="Ø"/>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不精确匹配</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r>
              <a:rPr lang="zh-CN" altLang="en-US" sz="2400" dirty="0" smtClean="0"/>
              <a:t>事实和规则前件（或者后件）不必完全一致，二者只要达到某种程度的匹配就可以了。 </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E5B684A9-3A01-4728-BEF6-E2FF302BE0BA}" type="slidenum">
              <a:rPr lang="en-US" altLang="zh-CN"/>
            </a:fld>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idx="4294967295"/>
          </p:nvPr>
        </p:nvSpPr>
        <p:spPr>
          <a:xfrm>
            <a:off x="504825" y="457200"/>
            <a:ext cx="8124825" cy="838200"/>
          </a:xfrm>
          <a:prstGeom prst="rect">
            <a:avLst/>
          </a:prstGeom>
        </p:spPr>
        <p:txBody>
          <a:bodyPr/>
          <a:lstStyle/>
          <a:p>
            <a:pPr algn="ctr" eaLnBrk="1" fontAlgn="auto" hangingPunct="1">
              <a:spcAft>
                <a:spcPts val="0"/>
              </a:spcAft>
              <a:defRPr/>
            </a:pPr>
            <a:r>
              <a:rPr lang="zh-CN" altLang="en-US" dirty="0"/>
              <a:t>冲突消解</a:t>
            </a:r>
            <a:endParaRPr lang="zh-CN" altLang="en-US" dirty="0"/>
          </a:p>
        </p:txBody>
      </p:sp>
      <p:sp>
        <p:nvSpPr>
          <p:cNvPr id="116739" name="Rectangle 3" descr="Rectangle: Click to edit Master text styles&#10;Second level&#10;Third level&#10;Fourth level&#10;Fifth level"/>
          <p:cNvSpPr>
            <a:spLocks noGrp="1" noChangeArrowheads="1"/>
          </p:cNvSpPr>
          <p:nvPr>
            <p:ph idx="4294967295"/>
          </p:nvPr>
        </p:nvSpPr>
        <p:spPr>
          <a:xfrm>
            <a:off x="857250" y="1676400"/>
            <a:ext cx="7772400" cy="4548188"/>
          </a:xfrm>
          <a:prstGeom prst="rect">
            <a:avLst/>
          </a:prstGeom>
        </p:spPr>
        <p:txBody>
          <a:bodyPr/>
          <a:lstStyle/>
          <a:p>
            <a:pPr eaLnBrk="1" hangingPunct="1">
              <a:lnSpc>
                <a:spcPct val="90000"/>
              </a:lnSpc>
            </a:pPr>
            <a:r>
              <a:rPr lang="zh-CN" altLang="en-US" sz="2400" dirty="0" smtClean="0"/>
              <a:t>从多条可用规则之中选取一条作为当前执行规则。思路就是给所有可用规则</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排序</a:t>
            </a:r>
            <a:r>
              <a:rPr lang="zh-CN" altLang="en-US" sz="2400" dirty="0" smtClean="0"/>
              <a:t>，然后依次从队列中取出候选规则。</a:t>
            </a:r>
            <a:endParaRPr lang="zh-CN" altLang="en-US" sz="2400" dirty="0" smtClean="0"/>
          </a:p>
          <a:p>
            <a:pPr eaLnBrk="1" hangingPunct="1">
              <a:lnSpc>
                <a:spcPct val="90000"/>
              </a:lnSpc>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通用的方法</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000" dirty="0" smtClean="0"/>
              <a:t>专用与通用性排序</a:t>
            </a:r>
            <a:endParaRPr lang="zh-CN" altLang="en-US" sz="2000" dirty="0" smtClean="0"/>
          </a:p>
          <a:p>
            <a:pPr lvl="1" eaLnBrk="1" hangingPunct="1">
              <a:lnSpc>
                <a:spcPct val="90000"/>
              </a:lnSpc>
            </a:pPr>
            <a:r>
              <a:rPr lang="zh-CN" altLang="en-US" sz="2000" dirty="0" smtClean="0"/>
              <a:t>规则排序</a:t>
            </a:r>
            <a:endParaRPr lang="zh-CN" altLang="en-US" sz="2000" dirty="0" smtClean="0"/>
          </a:p>
          <a:p>
            <a:pPr lvl="1" eaLnBrk="1" hangingPunct="1">
              <a:lnSpc>
                <a:spcPct val="90000"/>
              </a:lnSpc>
            </a:pPr>
            <a:r>
              <a:rPr lang="zh-CN" altLang="en-US" sz="2000" dirty="0" smtClean="0"/>
              <a:t>数据排序</a:t>
            </a:r>
            <a:endParaRPr lang="zh-CN" altLang="en-US" sz="2000" dirty="0" smtClean="0"/>
          </a:p>
          <a:p>
            <a:pPr lvl="1" eaLnBrk="1" hangingPunct="1">
              <a:lnSpc>
                <a:spcPct val="90000"/>
              </a:lnSpc>
            </a:pPr>
            <a:r>
              <a:rPr lang="zh-CN" altLang="en-US" sz="2000" dirty="0" smtClean="0"/>
              <a:t>规模排序</a:t>
            </a:r>
            <a:endParaRPr lang="zh-CN" altLang="en-US" sz="2000" dirty="0" smtClean="0"/>
          </a:p>
          <a:p>
            <a:pPr lvl="1" eaLnBrk="1" hangingPunct="1">
              <a:lnSpc>
                <a:spcPct val="90000"/>
              </a:lnSpc>
            </a:pPr>
            <a:r>
              <a:rPr lang="zh-CN" altLang="en-US" sz="2000" dirty="0" smtClean="0"/>
              <a:t>就近排序</a:t>
            </a:r>
            <a:endParaRPr lang="zh-CN" altLang="en-US" sz="2000" dirty="0" smtClean="0"/>
          </a:p>
          <a:p>
            <a:pPr lvl="1" eaLnBrk="1" hangingPunct="1">
              <a:lnSpc>
                <a:spcPct val="90000"/>
              </a:lnSpc>
            </a:pPr>
            <a:r>
              <a:rPr lang="zh-CN" altLang="en-US" sz="2000" dirty="0" smtClean="0"/>
              <a:t>按上下文限制将规则分组</a:t>
            </a:r>
            <a:endParaRPr lang="zh-CN" altLang="en-US" sz="2000" dirty="0" smtClean="0"/>
          </a:p>
          <a:p>
            <a:pPr eaLnBrk="1" hangingPunct="1">
              <a:lnSpc>
                <a:spcPct val="90000"/>
              </a:lnSpc>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对包含启发式的推理</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000" dirty="0" smtClean="0"/>
              <a:t>成功率高的规则优先执行</a:t>
            </a:r>
            <a:endParaRPr lang="zh-CN" altLang="en-US" sz="2000" dirty="0" smtClean="0"/>
          </a:p>
          <a:p>
            <a:pPr lvl="1" eaLnBrk="1" hangingPunct="1">
              <a:lnSpc>
                <a:spcPct val="90000"/>
              </a:lnSpc>
            </a:pPr>
            <a:r>
              <a:rPr lang="zh-CN" altLang="en-US" sz="2000" dirty="0" smtClean="0"/>
              <a:t>按规则先前执行的性能</a:t>
            </a:r>
            <a:r>
              <a:rPr lang="en-US" altLang="zh-CN" sz="2000" dirty="0" smtClean="0"/>
              <a:t>/</a:t>
            </a:r>
            <a:r>
              <a:rPr lang="zh-CN" altLang="en-US" sz="2000" dirty="0" smtClean="0"/>
              <a:t>代价比排序</a:t>
            </a:r>
            <a:endParaRPr lang="zh-CN" altLang="en-US" sz="20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9C1E5979-C18F-4582-B7C4-8AB08BBDBD85}" type="slidenum">
              <a:rPr lang="en-US" altLang="zh-CN"/>
            </a:fld>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idx="4294967295"/>
          </p:nvPr>
        </p:nvSpPr>
        <p:spPr>
          <a:xfrm>
            <a:off x="752475" y="542925"/>
            <a:ext cx="7772400" cy="762000"/>
          </a:xfrm>
          <a:prstGeom prst="rect">
            <a:avLst/>
          </a:prstGeom>
        </p:spPr>
        <p:txBody>
          <a:bodyPr/>
          <a:lstStyle/>
          <a:p>
            <a:pPr algn="ctr" eaLnBrk="1" fontAlgn="auto" hangingPunct="1">
              <a:spcAft>
                <a:spcPts val="0"/>
              </a:spcAft>
              <a:defRPr/>
            </a:pPr>
            <a:r>
              <a:rPr lang="zh-CN" altLang="en-US" dirty="0"/>
              <a:t>产生式表示法的特点</a:t>
            </a:r>
            <a:endParaRPr lang="zh-CN" altLang="en-US" dirty="0"/>
          </a:p>
        </p:txBody>
      </p:sp>
      <p:sp>
        <p:nvSpPr>
          <p:cNvPr id="21507" name="Rectangle 3" descr="Rectangle: Click to edit Master text styles&#10;Second level&#10;Third level&#10;Fourth level&#10;Fifth level"/>
          <p:cNvSpPr>
            <a:spLocks noGrp="1" noChangeArrowheads="1"/>
          </p:cNvSpPr>
          <p:nvPr>
            <p:ph idx="4294967295"/>
          </p:nvPr>
        </p:nvSpPr>
        <p:spPr>
          <a:xfrm>
            <a:off x="771525" y="1552575"/>
            <a:ext cx="7772400" cy="4895850"/>
          </a:xfrm>
          <a:prstGeom prst="rect">
            <a:avLst/>
          </a:prstGeom>
        </p:spPr>
        <p:txBody>
          <a:bodyPr/>
          <a:lstStyle/>
          <a:p>
            <a:pPr eaLnBrk="1" hangingPunct="1">
              <a:lnSpc>
                <a:spcPct val="150000"/>
              </a:lnSpc>
              <a:buFont typeface="Wingdings" panose="05000000000000000000" pitchFamily="2" charset="2"/>
              <a:buChar char="u"/>
            </a:pPr>
            <a:r>
              <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产生式易于表示，且知识单元间相互独立，易于建立知识库。</a:t>
            </a:r>
            <a:endPar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eaLnBrk="1" hangingPunct="1">
              <a:lnSpc>
                <a:spcPct val="150000"/>
              </a:lnSpc>
              <a:buFont typeface="Wingdings" panose="05000000000000000000" pitchFamily="2" charset="2"/>
              <a:buChar char="u"/>
            </a:pPr>
            <a:r>
              <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推理方式单纯，适于模拟强数据驱动特点的智能行为。</a:t>
            </a:r>
            <a:endPar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eaLnBrk="1" hangingPunct="1">
              <a:lnSpc>
                <a:spcPct val="150000"/>
              </a:lnSpc>
              <a:buFont typeface="Wingdings" panose="05000000000000000000" pitchFamily="2" charset="2"/>
              <a:buChar char="u"/>
            </a:pPr>
            <a:r>
              <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知识库与推理机相分离。这种结构易于修改知识库。</a:t>
            </a:r>
            <a:endPar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eaLnBrk="1" hangingPunct="1">
              <a:lnSpc>
                <a:spcPct val="150000"/>
              </a:lnSpc>
              <a:buFont typeface="Wingdings" panose="05000000000000000000" pitchFamily="2" charset="2"/>
              <a:buChar char="u"/>
            </a:pPr>
            <a:r>
              <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易于对系统的推理路径作出解释。</a:t>
            </a:r>
            <a:endPar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2972BB69-FF58-4306-A775-0ADECE868A2D}" type="slidenum">
              <a:rPr lang="en-US" altLang="zh-CN"/>
            </a:fld>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Rectangle 3" descr="Rectangle: Click to edit Master text styles&#10;Second level&#10;Third level&#10;Fourth level&#10;Fifth level"/>
          <p:cNvSpPr>
            <a:spLocks noGrp="1" noChangeArrowheads="1"/>
          </p:cNvSpPr>
          <p:nvPr>
            <p:ph idx="4294967295"/>
          </p:nvPr>
        </p:nvSpPr>
        <p:spPr>
          <a:xfrm>
            <a:off x="695324" y="1800225"/>
            <a:ext cx="7915275" cy="4548188"/>
          </a:xfrm>
          <a:prstGeom prst="rect">
            <a:avLst/>
          </a:prstGeom>
        </p:spPr>
        <p:txBody>
          <a:bodyPr/>
          <a:lstStyle/>
          <a:p>
            <a:pPr eaLnBrk="1" hangingPunct="1">
              <a:buFont typeface="楷体" panose="02010609060101010101" pitchFamily="49" charset="-122"/>
              <a:buChar char="★"/>
            </a:pPr>
            <a:r>
              <a:rPr lang="zh-CN" altLang="en-US" dirty="0" smtClean="0"/>
              <a:t>层次结构表示法主要指</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框架表示法</a:t>
            </a:r>
            <a:r>
              <a:rPr lang="zh-CN" altLang="en-US" dirty="0" smtClean="0"/>
              <a:t>和</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面向对象表示法</a:t>
            </a:r>
            <a:r>
              <a:rPr lang="zh-CN" altLang="en-US" dirty="0" smtClean="0"/>
              <a:t>。 </a:t>
            </a:r>
            <a:endParaRPr lang="en-US" altLang="zh-CN" dirty="0" smtClean="0"/>
          </a:p>
          <a:p>
            <a:pPr marL="0" indent="0" eaLnBrk="1" hangingPunct="1">
              <a:buNone/>
            </a:pPr>
            <a:endParaRPr lang="zh-CN" altLang="en-US" dirty="0" smtClean="0"/>
          </a:p>
          <a:p>
            <a:pPr marL="0" indent="0" eaLnBrk="1" hangingPunct="1">
              <a:buNone/>
            </a:pPr>
            <a:r>
              <a:rPr lang="en-US" altLang="zh-CN" sz="4400" dirty="0" smtClean="0">
                <a:latin typeface="+mj-lt"/>
                <a:ea typeface="+mj-ea"/>
                <a:cs typeface="+mj-cs"/>
              </a:rPr>
              <a:t>1</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r>
              <a:rPr lang="zh-CN" altLang="en-US" sz="4400" dirty="0">
                <a:latin typeface="+mj-lt"/>
                <a:ea typeface="+mj-ea"/>
                <a:cs typeface="+mj-cs"/>
              </a:rPr>
              <a:t>框架理论</a:t>
            </a:r>
            <a:endParaRPr lang="zh-CN" altLang="en-US" sz="4400" dirty="0">
              <a:latin typeface="+mj-lt"/>
              <a:ea typeface="+mj-ea"/>
              <a:cs typeface="+mj-cs"/>
            </a:endParaRPr>
          </a:p>
          <a:p>
            <a:pPr lvl="1" eaLnBrk="1" hangingPunct="1"/>
            <a:r>
              <a:rPr lang="en-US" altLang="zh-CN" dirty="0" smtClean="0"/>
              <a:t>1975</a:t>
            </a:r>
            <a:r>
              <a:rPr lang="zh-CN" altLang="en-US" dirty="0" smtClean="0"/>
              <a:t>年美国著名的人工智能学者明斯基在其论文</a:t>
            </a:r>
            <a:r>
              <a:rPr lang="zh-CN" altLang="en-US" dirty="0" smtClean="0">
                <a:latin typeface="Times New Roman" panose="02020603050405020304" pitchFamily="18" charset="0"/>
              </a:rPr>
              <a:t>“</a:t>
            </a:r>
            <a:r>
              <a:rPr lang="en-US" altLang="zh-CN" dirty="0" smtClean="0"/>
              <a:t>A framework for representing knowledge</a:t>
            </a:r>
            <a:r>
              <a:rPr lang="en-US" altLang="zh-CN" dirty="0" smtClean="0">
                <a:latin typeface="Times New Roman" panose="02020603050405020304" pitchFamily="18" charset="0"/>
              </a:rPr>
              <a:t>”</a:t>
            </a:r>
            <a:r>
              <a:rPr lang="zh-CN" altLang="en-US" dirty="0" smtClean="0"/>
              <a:t>中提出了框架理论，并把它作为理解视觉、自然语言对话及复杂行为的基础。</a:t>
            </a:r>
            <a:endParaRPr lang="zh-CN" altLang="en-US"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F5C2BDB9-F7BE-4160-9F42-C9163A3F9456}" type="slidenum">
              <a:rPr lang="en-US" altLang="zh-CN"/>
            </a:fld>
            <a:endParaRPr lang="en-US" altLang="zh-CN"/>
          </a:p>
        </p:txBody>
      </p:sp>
      <p:grpSp>
        <p:nvGrpSpPr>
          <p:cNvPr id="5" name="组合 4"/>
          <p:cNvGrpSpPr/>
          <p:nvPr/>
        </p:nvGrpSpPr>
        <p:grpSpPr>
          <a:xfrm>
            <a:off x="0" y="384623"/>
            <a:ext cx="9144000" cy="822977"/>
            <a:chOff x="0" y="197440"/>
            <a:chExt cx="9144000" cy="493394"/>
          </a:xfrm>
        </p:grpSpPr>
        <p:cxnSp>
          <p:nvCxnSpPr>
            <p:cNvPr id="7" name="直接连接符 6"/>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6" name="标题 1"/>
            <p:cNvSpPr txBox="1"/>
            <p:nvPr/>
          </p:nvSpPr>
          <p:spPr>
            <a:xfrm>
              <a:off x="1000125" y="197440"/>
              <a:ext cx="7229475"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2.2.3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层次结构表示法</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6"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57200" y="457200"/>
            <a:ext cx="8058150" cy="838200"/>
          </a:xfrm>
          <a:prstGeom prst="rect">
            <a:avLst/>
          </a:prstGeom>
        </p:spPr>
        <p:txBody>
          <a:bodyPr/>
          <a:lstStyle/>
          <a:p>
            <a:pPr eaLnBrk="1" fontAlgn="auto" hangingPunct="1">
              <a:spcAft>
                <a:spcPts val="0"/>
              </a:spcAft>
              <a:defRPr/>
            </a:pPr>
            <a:r>
              <a:rPr lang="en-US" altLang="zh-CN" dirty="0"/>
              <a:t>2 </a:t>
            </a:r>
            <a:r>
              <a:rPr lang="zh-CN" altLang="en-US" dirty="0"/>
              <a:t>框架结构</a:t>
            </a:r>
            <a:endParaRPr lang="zh-CN" altLang="en-US" dirty="0"/>
          </a:p>
        </p:txBody>
      </p:sp>
      <p:sp>
        <p:nvSpPr>
          <p:cNvPr id="31747" name="Rectangle 3" descr="Rectangle: Click to edit Master text styles&#10;Second level&#10;Third level&#10;Fourth level&#10;Fifth level"/>
          <p:cNvSpPr>
            <a:spLocks noGrp="1" noChangeArrowheads="1"/>
          </p:cNvSpPr>
          <p:nvPr>
            <p:ph idx="4294967295"/>
          </p:nvPr>
        </p:nvSpPr>
        <p:spPr>
          <a:xfrm>
            <a:off x="552450" y="1666875"/>
            <a:ext cx="8153400" cy="4114800"/>
          </a:xfrm>
          <a:prstGeom prst="rect">
            <a:avLst/>
          </a:prstGeom>
        </p:spPr>
        <p:txBody>
          <a:bodyPr/>
          <a:lstStyle/>
          <a:p>
            <a:pPr eaLnBrk="1" hangingPunct="1"/>
            <a:r>
              <a:rPr lang="zh-CN" altLang="en-US" dirty="0" smtClean="0"/>
              <a:t>框架是一种描述所论对象</a:t>
            </a:r>
            <a:r>
              <a:rPr lang="en-US" altLang="zh-CN" dirty="0" smtClean="0"/>
              <a:t>(</a:t>
            </a:r>
            <a:r>
              <a:rPr lang="zh-CN" altLang="en-US" dirty="0" smtClean="0"/>
              <a:t>一个事物、一个事件或一个概念</a:t>
            </a:r>
            <a:r>
              <a:rPr lang="en-US" altLang="zh-CN" dirty="0" smtClean="0"/>
              <a:t>)</a:t>
            </a:r>
            <a:r>
              <a:rPr lang="zh-CN" altLang="en-US" dirty="0" smtClean="0"/>
              <a:t>属性的数据结构。</a:t>
            </a:r>
            <a:endParaRPr lang="zh-CN" altLang="en-US" dirty="0" smtClean="0"/>
          </a:p>
          <a:p>
            <a:pPr eaLnBrk="1" hangingPunct="1"/>
            <a:r>
              <a:rPr lang="zh-CN" altLang="en-US" dirty="0" smtClean="0"/>
              <a:t>一个框架由若干个</a:t>
            </a:r>
            <a:r>
              <a:rPr lang="zh-CN" altLang="en-US" dirty="0" smtClean="0">
                <a:latin typeface="Times New Roman" panose="02020603050405020304" pitchFamily="18" charset="0"/>
              </a:rPr>
              <a:t>“</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槽</a:t>
            </a:r>
            <a:r>
              <a:rPr lang="zh-CN" altLang="en-US" dirty="0" smtClean="0">
                <a:latin typeface="Times New Roman" panose="02020603050405020304" pitchFamily="18" charset="0"/>
              </a:rPr>
              <a:t>”</a:t>
            </a:r>
            <a:r>
              <a:rPr lang="zh-CN" altLang="en-US" dirty="0" smtClean="0"/>
              <a:t>组成，一个槽又可划分为若干个</a:t>
            </a:r>
            <a:r>
              <a:rPr lang="zh-CN" altLang="en-US" dirty="0" smtClean="0">
                <a:latin typeface="Times New Roman" panose="02020603050405020304" pitchFamily="18" charset="0"/>
              </a:rPr>
              <a:t>“</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侧面</a:t>
            </a:r>
            <a:r>
              <a:rPr lang="zh-CN" altLang="en-US" dirty="0" smtClean="0">
                <a:latin typeface="Times New Roman" panose="02020603050405020304" pitchFamily="18" charset="0"/>
              </a:rPr>
              <a:t>”</a:t>
            </a:r>
            <a:r>
              <a:rPr lang="zh-CN" altLang="en-US" dirty="0" smtClean="0"/>
              <a:t>。一个槽用于描述所论对象某一方面的属性，一个侧面用于描述相应属性的一个方面。</a:t>
            </a:r>
            <a:endParaRPr lang="zh-CN" altLang="en-US"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F336EECE-736C-4C85-8CB2-F5E2A7FF9C88}" type="slidenum">
              <a:rPr lang="en-US" altLang="zh-CN"/>
            </a:fld>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752475" y="228600"/>
            <a:ext cx="7772400" cy="838200"/>
          </a:xfrm>
          <a:prstGeom prst="rect">
            <a:avLst/>
          </a:prstGeom>
        </p:spPr>
        <p:txBody>
          <a:bodyPr/>
          <a:lstStyle/>
          <a:p>
            <a:pPr algn="ctr" eaLnBrk="1" fontAlgn="auto" hangingPunct="1">
              <a:spcAft>
                <a:spcPts val="0"/>
              </a:spcAft>
              <a:defRPr/>
            </a:pPr>
            <a:r>
              <a:rPr lang="zh-CN" altLang="en-US" dirty="0"/>
              <a:t>框架的一般表示形式</a:t>
            </a:r>
            <a:endParaRPr lang="zh-CN" altLang="en-US" dirty="0"/>
          </a:p>
        </p:txBody>
      </p:sp>
      <p:sp>
        <p:nvSpPr>
          <p:cNvPr id="22531" name="Rectangle 3" descr="Rectangle: Click to edit Master text styles&#10;Second level&#10;Third level&#10;Fourth level&#10;Fifth level"/>
          <p:cNvSpPr>
            <a:spLocks noGrp="1" noChangeArrowheads="1"/>
          </p:cNvSpPr>
          <p:nvPr>
            <p:ph idx="4294967295"/>
          </p:nvPr>
        </p:nvSpPr>
        <p:spPr>
          <a:xfrm>
            <a:off x="666750" y="952500"/>
            <a:ext cx="7772400" cy="5905500"/>
          </a:xfrm>
          <a:prstGeom prst="rect">
            <a:avLst/>
          </a:prstGeom>
        </p:spPr>
        <p:txBody>
          <a:bodyPr/>
          <a:lstStyle/>
          <a:p>
            <a:pPr eaLnBrk="1" hangingPunct="1">
              <a:lnSpc>
                <a:spcPts val="2500"/>
              </a:lnSpc>
              <a:spcBef>
                <a:spcPts val="0"/>
              </a:spcBef>
              <a:buFont typeface="Wingdings" panose="05000000000000000000" pitchFamily="2" charset="2"/>
              <a:buNone/>
            </a:pPr>
            <a:r>
              <a:rPr lang="en-US" altLang="zh-CN" sz="1800" dirty="0" smtClean="0">
                <a:latin typeface="微软雅黑" panose="020B0503020204020204" pitchFamily="34" charset="-122"/>
                <a:ea typeface="微软雅黑" panose="020B0503020204020204" pitchFamily="34" charset="-122"/>
              </a:rPr>
              <a:t>&lt;</a:t>
            </a:r>
            <a:r>
              <a:rPr lang="zh-CN" altLang="en-US" sz="1800" dirty="0" smtClean="0">
                <a:latin typeface="微软雅黑" panose="020B0503020204020204" pitchFamily="34" charset="-122"/>
                <a:ea typeface="微软雅黑" panose="020B0503020204020204" pitchFamily="34" charset="-122"/>
              </a:rPr>
              <a:t>框架名</a:t>
            </a:r>
            <a:r>
              <a:rPr lang="en-US" altLang="zh-CN" sz="1800" dirty="0" smtClean="0">
                <a:latin typeface="微软雅黑" panose="020B0503020204020204" pitchFamily="34" charset="-122"/>
                <a:ea typeface="微软雅黑" panose="020B0503020204020204" pitchFamily="34" charset="-122"/>
              </a:rPr>
              <a:t>&gt;</a:t>
            </a:r>
            <a:endParaRPr lang="en-US" altLang="zh-CN" sz="18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zh-CN" altLang="en-US" sz="1800" dirty="0" smtClean="0">
                <a:latin typeface="微软雅黑" panose="020B0503020204020204" pitchFamily="34" charset="-122"/>
                <a:ea typeface="微软雅黑" panose="020B0503020204020204" pitchFamily="34" charset="-122"/>
              </a:rPr>
              <a:t>槽名</a:t>
            </a:r>
            <a:r>
              <a:rPr lang="en-US" altLang="zh-CN" sz="1800" dirty="0" smtClean="0">
                <a:latin typeface="微软雅黑" panose="020B0503020204020204" pitchFamily="34" charset="-122"/>
                <a:ea typeface="微软雅黑" panose="020B0503020204020204" pitchFamily="34" charset="-122"/>
              </a:rPr>
              <a:t>1:		</a:t>
            </a:r>
            <a:r>
              <a:rPr lang="zh-CN" altLang="en-US" sz="1800" dirty="0" smtClean="0">
                <a:latin typeface="微软雅黑" panose="020B0503020204020204" pitchFamily="34" charset="-122"/>
                <a:ea typeface="微软雅黑" panose="020B0503020204020204" pitchFamily="34" charset="-122"/>
              </a:rPr>
              <a:t>侧面名</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p1</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侧面名</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p2</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baseline="-25000" dirty="0" smtClean="0">
                <a:latin typeface="微软雅黑" panose="020B0503020204020204" pitchFamily="34" charset="-122"/>
                <a:ea typeface="微软雅黑" panose="020B0503020204020204" pitchFamily="34" charset="-122"/>
              </a:rPr>
              <a:t>			</a:t>
            </a:r>
            <a:r>
              <a:rPr lang="en-US" altLang="zh-CN" sz="1800" b="1" baseline="-25000" dirty="0" smtClean="0">
                <a:latin typeface="微软雅黑" panose="020B0503020204020204" pitchFamily="34" charset="-122"/>
                <a:ea typeface="微软雅黑" panose="020B0503020204020204" pitchFamily="34" charset="-122"/>
              </a:rPr>
              <a:t>…</a:t>
            </a:r>
            <a:endParaRPr lang="en-US" altLang="zh-CN" sz="1800" b="1"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baseline="-250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侧面名</a:t>
            </a:r>
            <a:r>
              <a:rPr lang="en-US" altLang="zh-CN" sz="1800" baseline="-25000" dirty="0" smtClean="0">
                <a:latin typeface="微软雅黑" panose="020B0503020204020204" pitchFamily="34" charset="-122"/>
                <a:ea typeface="微软雅黑" panose="020B0503020204020204" pitchFamily="34" charset="-122"/>
              </a:rPr>
              <a:t>m1	                     </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pm1</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zh-CN" altLang="en-US" sz="1800" dirty="0" smtClean="0">
                <a:latin typeface="微软雅黑" panose="020B0503020204020204" pitchFamily="34" charset="-122"/>
                <a:ea typeface="微软雅黑" panose="020B0503020204020204" pitchFamily="34" charset="-122"/>
              </a:rPr>
              <a:t>槽名</a:t>
            </a:r>
            <a:r>
              <a:rPr lang="en-US" altLang="zh-CN" sz="1800" dirty="0" smtClean="0">
                <a:latin typeface="微软雅黑" panose="020B0503020204020204" pitchFamily="34" charset="-122"/>
                <a:ea typeface="微软雅黑" panose="020B0503020204020204" pitchFamily="34" charset="-122"/>
              </a:rPr>
              <a:t>2:		</a:t>
            </a:r>
            <a:r>
              <a:rPr lang="zh-CN" altLang="en-US" sz="1800" dirty="0" smtClean="0">
                <a:latin typeface="微软雅黑" panose="020B0503020204020204" pitchFamily="34" charset="-122"/>
                <a:ea typeface="微软雅黑" panose="020B0503020204020204" pitchFamily="34" charset="-122"/>
              </a:rPr>
              <a:t>侧面名</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q1</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侧面名</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q2</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baseline="-25000" dirty="0" smtClean="0">
                <a:latin typeface="微软雅黑" panose="020B0503020204020204" pitchFamily="34" charset="-122"/>
                <a:ea typeface="微软雅黑" panose="020B0503020204020204" pitchFamily="34" charset="-122"/>
              </a:rPr>
              <a:t>			</a:t>
            </a:r>
            <a:r>
              <a:rPr lang="en-US" altLang="zh-CN" sz="1800" b="1" baseline="-25000" dirty="0" smtClean="0">
                <a:latin typeface="微软雅黑" panose="020B0503020204020204" pitchFamily="34" charset="-122"/>
                <a:ea typeface="微软雅黑" panose="020B0503020204020204" pitchFamily="34" charset="-122"/>
              </a:rPr>
              <a:t>…</a:t>
            </a:r>
            <a:endParaRPr lang="en-US" altLang="zh-CN" sz="1800" b="1"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baseline="-250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侧面名</a:t>
            </a:r>
            <a:r>
              <a:rPr lang="en-US" altLang="zh-CN" sz="1800" baseline="-25000" dirty="0" smtClean="0">
                <a:latin typeface="微软雅黑" panose="020B0503020204020204" pitchFamily="34" charset="-122"/>
                <a:ea typeface="微软雅黑" panose="020B0503020204020204" pitchFamily="34" charset="-122"/>
              </a:rPr>
              <a:t>m2</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qm2</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dirty="0" smtClean="0">
                <a:latin typeface="微软雅黑" panose="020B0503020204020204" pitchFamily="34" charset="-122"/>
                <a:ea typeface="微软雅黑" panose="020B0503020204020204" pitchFamily="34" charset="-122"/>
              </a:rPr>
              <a:t>…</a:t>
            </a:r>
            <a:endParaRPr lang="en-US" altLang="zh-CN" sz="18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zh-CN" altLang="en-US" sz="1800" dirty="0" smtClean="0">
                <a:latin typeface="微软雅黑" panose="020B0503020204020204" pitchFamily="34" charset="-122"/>
                <a:ea typeface="微软雅黑" panose="020B0503020204020204" pitchFamily="34" charset="-122"/>
              </a:rPr>
              <a:t>槽名</a:t>
            </a:r>
            <a:r>
              <a:rPr lang="en-US" altLang="zh-CN" sz="1800" dirty="0" smtClean="0">
                <a:latin typeface="微软雅黑" panose="020B0503020204020204" pitchFamily="34" charset="-122"/>
                <a:ea typeface="微软雅黑" panose="020B0503020204020204" pitchFamily="34" charset="-122"/>
              </a:rPr>
              <a:t>n:		</a:t>
            </a:r>
            <a:r>
              <a:rPr lang="zh-CN" altLang="en-US" sz="1800" dirty="0" smtClean="0">
                <a:latin typeface="微软雅黑" panose="020B0503020204020204" pitchFamily="34" charset="-122"/>
                <a:ea typeface="微软雅黑" panose="020B0503020204020204" pitchFamily="34" charset="-122"/>
              </a:rPr>
              <a:t>侧面名</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r1</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侧面名</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r2</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baseline="-25000" dirty="0" smtClean="0">
                <a:latin typeface="微软雅黑" panose="020B0503020204020204" pitchFamily="34" charset="-122"/>
                <a:ea typeface="微软雅黑" panose="020B0503020204020204" pitchFamily="34" charset="-122"/>
              </a:rPr>
              <a:t>			</a:t>
            </a:r>
            <a:r>
              <a:rPr lang="en-US" altLang="zh-CN" sz="1800" b="1" baseline="-25000" dirty="0" smtClean="0">
                <a:latin typeface="微软雅黑" panose="020B0503020204020204" pitchFamily="34" charset="-122"/>
                <a:ea typeface="微软雅黑" panose="020B0503020204020204" pitchFamily="34" charset="-122"/>
              </a:rPr>
              <a:t>…</a:t>
            </a:r>
            <a:endParaRPr lang="en-US" altLang="zh-CN" sz="1800" b="1"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baseline="-250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侧面名</a:t>
            </a:r>
            <a:r>
              <a:rPr lang="en-US" altLang="zh-CN" sz="1800" baseline="-25000" dirty="0" err="1" smtClean="0">
                <a:latin typeface="微软雅黑" panose="020B0503020204020204" pitchFamily="34" charset="-122"/>
                <a:ea typeface="微软雅黑" panose="020B0503020204020204" pitchFamily="34" charset="-122"/>
              </a:rPr>
              <a:t>mn</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1</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smtClean="0">
                <a:latin typeface="微软雅黑" panose="020B0503020204020204" pitchFamily="34" charset="-122"/>
                <a:ea typeface="微软雅黑" panose="020B0503020204020204" pitchFamily="34" charset="-122"/>
              </a:rPr>
              <a:t>2</a:t>
            </a:r>
            <a:r>
              <a:rPr lang="en-US" altLang="zh-CN" sz="1800" dirty="0" smtClean="0">
                <a:latin typeface="微软雅黑" panose="020B0503020204020204" pitchFamily="34" charset="-122"/>
                <a:ea typeface="微软雅黑" panose="020B0503020204020204" pitchFamily="34" charset="-122"/>
              </a:rPr>
              <a:t>,…,</a:t>
            </a:r>
            <a:r>
              <a:rPr lang="zh-CN" altLang="en-US" sz="1800" dirty="0" smtClean="0">
                <a:latin typeface="微软雅黑" panose="020B0503020204020204" pitchFamily="34" charset="-122"/>
                <a:ea typeface="微软雅黑" panose="020B0503020204020204" pitchFamily="34" charset="-122"/>
              </a:rPr>
              <a:t>值</a:t>
            </a:r>
            <a:r>
              <a:rPr lang="en-US" altLang="zh-CN" sz="1800" baseline="-25000" dirty="0" err="1" smtClean="0">
                <a:latin typeface="微软雅黑" panose="020B0503020204020204" pitchFamily="34" charset="-122"/>
                <a:ea typeface="微软雅黑" panose="020B0503020204020204" pitchFamily="34" charset="-122"/>
              </a:rPr>
              <a:t>rmn</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zh-CN" altLang="en-US" sz="1800" dirty="0" smtClean="0">
                <a:latin typeface="微软雅黑" panose="020B0503020204020204" pitchFamily="34" charset="-122"/>
                <a:ea typeface="微软雅黑" panose="020B0503020204020204" pitchFamily="34" charset="-122"/>
              </a:rPr>
              <a:t>约束</a:t>
            </a: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约束条件</a:t>
            </a:r>
            <a:r>
              <a:rPr lang="en-US" altLang="zh-CN" sz="1800" baseline="-25000" dirty="0" smtClean="0">
                <a:latin typeface="微软雅黑" panose="020B0503020204020204" pitchFamily="34" charset="-122"/>
                <a:ea typeface="微软雅黑" panose="020B0503020204020204" pitchFamily="34" charset="-122"/>
              </a:rPr>
              <a:t>1</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约束条件</a:t>
            </a:r>
            <a:r>
              <a:rPr lang="en-US" altLang="zh-CN" sz="1800" baseline="-25000" dirty="0" smtClean="0">
                <a:latin typeface="微软雅黑" panose="020B0503020204020204" pitchFamily="34" charset="-122"/>
                <a:ea typeface="微软雅黑" panose="020B0503020204020204" pitchFamily="34" charset="-122"/>
              </a:rPr>
              <a:t>2</a:t>
            </a:r>
            <a:endParaRPr lang="en-US" altLang="zh-CN" sz="1800"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baseline="-25000" dirty="0" smtClean="0">
                <a:latin typeface="微软雅黑" panose="020B0503020204020204" pitchFamily="34" charset="-122"/>
                <a:ea typeface="微软雅黑" panose="020B0503020204020204" pitchFamily="34" charset="-122"/>
              </a:rPr>
              <a:t>			</a:t>
            </a:r>
            <a:r>
              <a:rPr lang="en-US" altLang="zh-CN" sz="1800" b="1" baseline="-25000" dirty="0" smtClean="0">
                <a:latin typeface="微软雅黑" panose="020B0503020204020204" pitchFamily="34" charset="-122"/>
                <a:ea typeface="微软雅黑" panose="020B0503020204020204" pitchFamily="34" charset="-122"/>
              </a:rPr>
              <a:t>…</a:t>
            </a:r>
            <a:endParaRPr lang="en-US" altLang="zh-CN" sz="1800" b="1" baseline="-25000" dirty="0" smtClean="0">
              <a:latin typeface="微软雅黑" panose="020B0503020204020204" pitchFamily="34" charset="-122"/>
              <a:ea typeface="微软雅黑" panose="020B0503020204020204" pitchFamily="34" charset="-122"/>
            </a:endParaRPr>
          </a:p>
          <a:p>
            <a:pPr eaLnBrk="1" hangingPunct="1">
              <a:lnSpc>
                <a:spcPts val="2500"/>
              </a:lnSpc>
              <a:spcBef>
                <a:spcPts val="0"/>
              </a:spcBef>
              <a:buFont typeface="Wingdings" panose="05000000000000000000" pitchFamily="2" charset="2"/>
              <a:buNone/>
            </a:pPr>
            <a:r>
              <a:rPr lang="en-US" altLang="zh-CN" sz="1800" baseline="-25000" dirty="0" smtClean="0">
                <a:latin typeface="微软雅黑" panose="020B0503020204020204" pitchFamily="34" charset="-122"/>
                <a:ea typeface="微软雅黑" panose="020B0503020204020204" pitchFamily="34" charset="-122"/>
              </a:rPr>
              <a:t>			</a:t>
            </a:r>
            <a:r>
              <a:rPr lang="zh-CN" altLang="en-US" sz="1800" dirty="0" smtClean="0">
                <a:latin typeface="微软雅黑" panose="020B0503020204020204" pitchFamily="34" charset="-122"/>
                <a:ea typeface="微软雅黑" panose="020B0503020204020204" pitchFamily="34" charset="-122"/>
              </a:rPr>
              <a:t>约束条件</a:t>
            </a:r>
            <a:r>
              <a:rPr lang="en-US" altLang="zh-CN" sz="1800" baseline="-25000" dirty="0" smtClean="0">
                <a:latin typeface="微软雅黑" panose="020B0503020204020204" pitchFamily="34" charset="-122"/>
                <a:ea typeface="微软雅黑" panose="020B0503020204020204" pitchFamily="34" charset="-122"/>
              </a:rPr>
              <a:t>n</a:t>
            </a:r>
            <a:endParaRPr lang="en-US" altLang="zh-CN" sz="1800" baseline="-25000" dirty="0" smtClean="0">
              <a:latin typeface="微软雅黑" panose="020B0503020204020204" pitchFamily="34" charset="-122"/>
              <a:ea typeface="微软雅黑" panose="020B0503020204020204" pitchFamily="34" charset="-122"/>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6AC4CE27-FF60-4674-8BB2-100A75A27772}" type="slidenum">
              <a:rPr lang="en-US" altLang="zh-CN"/>
            </a:fld>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790575" y="266700"/>
            <a:ext cx="7772400" cy="762000"/>
          </a:xfrm>
          <a:prstGeom prst="rect">
            <a:avLst/>
          </a:prstGeom>
        </p:spPr>
        <p:txBody>
          <a:bodyPr/>
          <a:lstStyle/>
          <a:p>
            <a:pPr algn="ctr" eaLnBrk="1" fontAlgn="auto" hangingPunct="1">
              <a:spcAft>
                <a:spcPts val="0"/>
              </a:spcAft>
              <a:defRPr/>
            </a:pPr>
            <a:r>
              <a:rPr lang="zh-CN" altLang="en-US" dirty="0"/>
              <a:t>一个框架的例子</a:t>
            </a:r>
            <a:endParaRPr lang="zh-CN" altLang="en-US" dirty="0"/>
          </a:p>
        </p:txBody>
      </p:sp>
      <p:sp>
        <p:nvSpPr>
          <p:cNvPr id="23555" name="Rectangle 3" descr="Rectangle: Click to edit Master text styles&#10;Second level&#10;Third level&#10;Fourth level&#10;Fifth level"/>
          <p:cNvSpPr>
            <a:spLocks noGrp="1" noChangeArrowheads="1"/>
          </p:cNvSpPr>
          <p:nvPr>
            <p:ph idx="4294967295"/>
          </p:nvPr>
        </p:nvSpPr>
        <p:spPr>
          <a:xfrm>
            <a:off x="819150" y="971550"/>
            <a:ext cx="7772400" cy="5334000"/>
          </a:xfrm>
          <a:prstGeom prst="rect">
            <a:avLst/>
          </a:prstGeom>
        </p:spPr>
        <p:txBody>
          <a:bodyPr/>
          <a:lstStyle/>
          <a:p>
            <a:pPr eaLnBrk="1" hangingPunct="1">
              <a:lnSpc>
                <a:spcPct val="90000"/>
              </a:lnSpc>
              <a:buFont typeface="Wingdings" panose="05000000000000000000" pitchFamily="2" charset="2"/>
              <a:buNone/>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框架名：</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&lt;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教师</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&gt;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姓名：单位</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姓、名</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年龄：单位</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岁</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性别：范围</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男、女</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缺省：男</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职称：范围</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教授、副教授、讲师、助教</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缺省：讲师</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部门：单位</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系，教研室</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住址：</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&lt;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住址框架</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&gt;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工资：</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&lt;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工资框架</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&gt;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开始工作时间：单位</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年、月</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截止时间：单位</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年、月</a:t>
            </a: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lnSpc>
                <a:spcPct val="90000"/>
              </a:lnSpc>
              <a:buFont typeface="Wingdings" panose="05000000000000000000" pitchFamily="2" charset="2"/>
              <a:buNone/>
            </a:pPr>
            <a:r>
              <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缺省：现在</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52E5DD1-9341-49FB-9242-E0B00C000602}" type="slidenum">
              <a:rPr lang="en-US" altLang="zh-CN"/>
            </a:fld>
            <a:endParaRPr lang="en-US" altLang="zh-CN"/>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title" idx="4294967295"/>
          </p:nvPr>
        </p:nvSpPr>
        <p:spPr>
          <a:xfrm>
            <a:off x="752475" y="228600"/>
            <a:ext cx="7772400" cy="762000"/>
          </a:xfrm>
          <a:prstGeom prst="rect">
            <a:avLst/>
          </a:prstGeom>
        </p:spPr>
        <p:txBody>
          <a:bodyPr/>
          <a:lstStyle/>
          <a:p>
            <a:pPr algn="ctr" eaLnBrk="1" fontAlgn="auto" hangingPunct="1">
              <a:spcAft>
                <a:spcPts val="0"/>
              </a:spcAft>
              <a:defRPr/>
            </a:pPr>
            <a:r>
              <a:rPr lang="zh-CN" altLang="en-US" dirty="0"/>
              <a:t>一个实例框架的例子</a:t>
            </a:r>
            <a:endParaRPr lang="zh-CN" altLang="en-US" dirty="0"/>
          </a:p>
        </p:txBody>
      </p:sp>
      <p:sp>
        <p:nvSpPr>
          <p:cNvPr id="102403" name="Rectangle 3" descr="Rectangle: Click to edit Master text styles&#10;Second level&#10;Third level&#10;Fourth level&#10;Fifth level"/>
          <p:cNvSpPr>
            <a:spLocks noGrp="1" noChangeArrowheads="1"/>
          </p:cNvSpPr>
          <p:nvPr>
            <p:ph idx="4294967295"/>
          </p:nvPr>
        </p:nvSpPr>
        <p:spPr>
          <a:xfrm>
            <a:off x="838200" y="1133475"/>
            <a:ext cx="7772400" cy="5334000"/>
          </a:xfrm>
          <a:prstGeom prst="rect">
            <a:avLst/>
          </a:prstGeom>
        </p:spPr>
        <p:txBody>
          <a:bodyPr/>
          <a:lstStyle/>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框架名：</a:t>
            </a: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&lt;</a:t>
            </a: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教师</a:t>
            </a: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-1&gt;</a:t>
            </a:r>
            <a:endPar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姓名：夏冰</a:t>
            </a:r>
            <a:endPar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年龄：</a:t>
            </a: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36</a:t>
            </a:r>
            <a:endPar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性别：女</a:t>
            </a:r>
            <a:endPar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职称：副教授</a:t>
            </a:r>
            <a:endPar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部门：计算机系软件教研室</a:t>
            </a:r>
            <a:endPar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住址：</a:t>
            </a: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&lt;addr-1&gt;</a:t>
            </a:r>
            <a:endPar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工资：</a:t>
            </a: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&lt;sal-1&gt;</a:t>
            </a:r>
            <a:endPar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开始工作时间：</a:t>
            </a: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1988</a:t>
            </a: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9</a:t>
            </a:r>
            <a:endPar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eaLnBrk="1" hangingPunct="1">
              <a:buFont typeface="Wingdings" panose="05000000000000000000" pitchFamily="2" charset="2"/>
              <a:buNone/>
            </a:pP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		</a:t>
            </a: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截止时间：</a:t>
            </a: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1996</a:t>
            </a:r>
            <a:r>
              <a:rPr lang="zh-CN" altLang="en-US"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r>
              <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7</a:t>
            </a:r>
            <a:endParaRPr lang="en-US" altLang="zh-CN" sz="28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4D03AB1E-496C-47A3-B34D-7C775F0E3BDD}" type="slidenum">
              <a:rPr lang="en-US" altLang="zh-CN"/>
            </a:fld>
            <a:endParaRPr lang="en-US" altLang="zh-CN"/>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descr="Rectangle: Click to edit Master text styles&#10;Second level&#10;Third level&#10;Fourth level&#10;Fifth level"/>
          <p:cNvSpPr>
            <a:spLocks noGrp="1" noChangeArrowheads="1"/>
          </p:cNvSpPr>
          <p:nvPr>
            <p:ph idx="4294967295"/>
          </p:nvPr>
        </p:nvSpPr>
        <p:spPr>
          <a:xfrm>
            <a:off x="722252" y="1183590"/>
            <a:ext cx="7772400" cy="4876800"/>
          </a:xfrm>
          <a:prstGeom prst="rect">
            <a:avLst/>
          </a:prstGeom>
        </p:spPr>
        <p:txBody>
          <a:bodyPr/>
          <a:lstStyle/>
          <a:p>
            <a:pPr eaLnBrk="1" hangingPunct="1">
              <a:lnSpc>
                <a:spcPct val="100000"/>
              </a:lnSpc>
              <a:buFont typeface="Wingdings" panose="05000000000000000000" pitchFamily="2" charset="2"/>
              <a:buNone/>
            </a:pPr>
            <a:r>
              <a:rPr lang="en-US" altLang="zh-CN" sz="4400" dirty="0" smtClean="0">
                <a:latin typeface="+mj-lt"/>
                <a:ea typeface="+mj-ea"/>
                <a:cs typeface="+mj-cs"/>
              </a:rPr>
              <a:t>1</a:t>
            </a:r>
            <a:r>
              <a:rPr lang="en-US" altLang="zh-CN" sz="3200" dirty="0"/>
              <a:t> </a:t>
            </a:r>
            <a:r>
              <a:rPr lang="en-US" altLang="zh-CN" sz="3200" dirty="0" smtClean="0"/>
              <a:t> </a:t>
            </a:r>
            <a:r>
              <a:rPr lang="zh-CN" altLang="en-US" sz="4400" dirty="0" smtClean="0"/>
              <a:t>什么是知识</a:t>
            </a:r>
            <a:endParaRPr lang="zh-CN" altLang="en-US" sz="4400" dirty="0" smtClean="0"/>
          </a:p>
          <a:p>
            <a:pPr lvl="1" eaLnBrk="1" hangingPunct="1">
              <a:lnSpc>
                <a:spcPct val="100000"/>
              </a:lnSpc>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费根鲍姆（</a:t>
            </a:r>
            <a:r>
              <a:rPr lang="en-US" altLang="zh-CN"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Feigenbaum</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2" eaLnBrk="1" hangingPunct="1">
              <a:lnSpc>
                <a:spcPct val="100000"/>
              </a:lnSpc>
            </a:pPr>
            <a:r>
              <a:rPr lang="zh-CN" altLang="en-US" sz="2400" dirty="0" smtClean="0"/>
              <a:t>知识是经过裁剪，塑造，解释，选择和转换了的信息。</a:t>
            </a:r>
            <a:endParaRPr lang="zh-CN" altLang="en-US" sz="2400" dirty="0" smtClean="0"/>
          </a:p>
          <a:p>
            <a:pPr lvl="1" eaLnBrk="1" hangingPunct="1">
              <a:lnSpc>
                <a:spcPct val="100000"/>
              </a:lnSpc>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伯恩斯坦（</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Bernstein</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2" eaLnBrk="1" hangingPunct="1">
              <a:lnSpc>
                <a:spcPct val="100000"/>
              </a:lnSpc>
            </a:pPr>
            <a:r>
              <a:rPr lang="zh-CN" altLang="en-US" sz="2400" dirty="0" smtClean="0"/>
              <a:t>知识是由特定领域的描述，关系和过程组成的。</a:t>
            </a:r>
            <a:endParaRPr lang="zh-CN" altLang="en-US" sz="2400" dirty="0" smtClean="0"/>
          </a:p>
          <a:p>
            <a:pPr lvl="1" eaLnBrk="1" hangingPunct="1">
              <a:lnSpc>
                <a:spcPct val="100000"/>
              </a:lnSpc>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海叶斯</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罗斯（</a:t>
            </a:r>
            <a:r>
              <a:rPr lang="en-US" altLang="zh-CN" sz="2800" b="1" dirty="0" err="1"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Heyes</a:t>
            </a: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-Roth</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2" eaLnBrk="1" hangingPunct="1">
              <a:lnSpc>
                <a:spcPct val="100000"/>
              </a:lnSpc>
            </a:pPr>
            <a:r>
              <a:rPr lang="zh-CN" altLang="en-US" sz="2400" dirty="0" smtClean="0"/>
              <a:t>知识</a:t>
            </a:r>
            <a:r>
              <a:rPr lang="en-US" altLang="zh-CN" sz="2400" dirty="0" smtClean="0"/>
              <a:t>=</a:t>
            </a:r>
            <a:r>
              <a:rPr lang="zh-CN" altLang="en-US" sz="2400" dirty="0" smtClean="0"/>
              <a:t>事实</a:t>
            </a:r>
            <a:r>
              <a:rPr lang="en-US" altLang="zh-CN" sz="2400" dirty="0" smtClean="0"/>
              <a:t>+</a:t>
            </a:r>
            <a:r>
              <a:rPr lang="zh-CN" altLang="en-US" sz="2400" dirty="0" smtClean="0"/>
              <a:t>信念</a:t>
            </a:r>
            <a:r>
              <a:rPr lang="en-US" altLang="zh-CN" sz="2400" dirty="0" smtClean="0"/>
              <a:t>+</a:t>
            </a:r>
            <a:r>
              <a:rPr lang="zh-CN" altLang="en-US" sz="2400" dirty="0" smtClean="0"/>
              <a:t>启发式。</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04C2D4B6-27B3-4882-A45F-6AEBE157E329}" type="slidenum">
              <a:rPr lang="en-US" altLang="zh-CN"/>
            </a:fld>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idx="4294967295"/>
          </p:nvPr>
        </p:nvSpPr>
        <p:spPr>
          <a:xfrm>
            <a:off x="828675" y="333375"/>
            <a:ext cx="7772400" cy="838200"/>
          </a:xfrm>
          <a:prstGeom prst="rect">
            <a:avLst/>
          </a:prstGeom>
        </p:spPr>
        <p:txBody>
          <a:bodyPr/>
          <a:lstStyle/>
          <a:p>
            <a:pPr algn="ctr" eaLnBrk="1" fontAlgn="auto" hangingPunct="1">
              <a:spcAft>
                <a:spcPts val="0"/>
              </a:spcAft>
              <a:defRPr/>
            </a:pPr>
            <a:r>
              <a:rPr lang="zh-CN" altLang="en-US" dirty="0"/>
              <a:t>框架之间的联系</a:t>
            </a:r>
            <a:endParaRPr lang="zh-CN" altLang="en-US" dirty="0"/>
          </a:p>
        </p:txBody>
      </p:sp>
      <p:sp>
        <p:nvSpPr>
          <p:cNvPr id="101379" name="Rectangle 3" descr="Rectangle: Click to edit Master text styles&#10;Second level&#10;Third level&#10;Fourth level&#10;Fifth level"/>
          <p:cNvSpPr>
            <a:spLocks noGrp="1" noChangeArrowheads="1"/>
          </p:cNvSpPr>
          <p:nvPr>
            <p:ph idx="4294967295"/>
          </p:nvPr>
        </p:nvSpPr>
        <p:spPr>
          <a:xfrm>
            <a:off x="457200" y="1554163"/>
            <a:ext cx="8362950" cy="4525962"/>
          </a:xfrm>
          <a:prstGeom prst="rect">
            <a:avLst/>
          </a:prstGeom>
        </p:spPr>
        <p:txBody>
          <a:bodyPr/>
          <a:lstStyle/>
          <a:p>
            <a:pPr eaLnBrk="1" hangingPunct="1">
              <a:buFont typeface="Wingdings" panose="05000000000000000000" pitchFamily="2" charset="2"/>
              <a:buChar char="u"/>
            </a:pPr>
            <a:r>
              <a:rPr lang="zh-CN" altLang="en-US" dirty="0" smtClean="0"/>
              <a:t>框架中的槽值或侧面值都可以是另外一个框架，也就是说框架之中还可以包含框架。这就在框架之间建立起了联系。这种联系是一种</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包含关系</a:t>
            </a:r>
            <a:r>
              <a:rPr lang="zh-CN" altLang="en-US" dirty="0" smtClean="0"/>
              <a:t>，称为横向联系。</a:t>
            </a:r>
            <a:endParaRPr lang="zh-CN" altLang="en-US" dirty="0" smtClean="0"/>
          </a:p>
          <a:p>
            <a:pPr eaLnBrk="1" hangingPunct="1">
              <a:buFont typeface="Wingdings" panose="05000000000000000000" pitchFamily="2" charset="2"/>
              <a:buChar char="u"/>
            </a:pPr>
            <a:r>
              <a:rPr lang="zh-CN" altLang="en-US" dirty="0" smtClean="0"/>
              <a:t>框架之间还可以有</a:t>
            </a: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继承关系</a:t>
            </a:r>
            <a:r>
              <a:rPr lang="zh-CN" altLang="en-US" dirty="0" smtClean="0"/>
              <a:t>，称为纵向联系。框架中可以有</a:t>
            </a:r>
            <a:r>
              <a:rPr lang="zh-CN" altLang="en-US" dirty="0" smtClean="0">
                <a:latin typeface="Times New Roman" panose="02020603050405020304" pitchFamily="18" charset="0"/>
              </a:rPr>
              <a:t>“</a:t>
            </a:r>
            <a:r>
              <a:rPr lang="zh-CN" altLang="en-US" dirty="0" smtClean="0"/>
              <a:t>继承</a:t>
            </a:r>
            <a:r>
              <a:rPr lang="zh-CN" altLang="en-US" dirty="0" smtClean="0">
                <a:latin typeface="Times New Roman" panose="02020603050405020304" pitchFamily="18" charset="0"/>
              </a:rPr>
              <a:t>”</a:t>
            </a:r>
            <a:r>
              <a:rPr lang="zh-CN" altLang="en-US" dirty="0" smtClean="0"/>
              <a:t>槽，指明上下关系。</a:t>
            </a:r>
            <a:endParaRPr lang="zh-CN" altLang="en-US"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8BF995F9-7497-4B50-BE95-1B96684D8E4E}" type="slidenum">
              <a:rPr lang="en-US" altLang="zh-CN"/>
            </a:fld>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457200" y="457200"/>
            <a:ext cx="8029575" cy="838200"/>
          </a:xfrm>
          <a:prstGeom prst="rect">
            <a:avLst/>
          </a:prstGeom>
        </p:spPr>
        <p:txBody>
          <a:bodyPr/>
          <a:lstStyle/>
          <a:p>
            <a:pPr algn="ctr" eaLnBrk="1" fontAlgn="auto" hangingPunct="1">
              <a:spcAft>
                <a:spcPts val="0"/>
              </a:spcAft>
              <a:defRPr/>
            </a:pPr>
            <a:r>
              <a:rPr lang="zh-CN" altLang="en-US" dirty="0"/>
              <a:t>一个框架网络的例子</a:t>
            </a:r>
            <a:endParaRPr lang="zh-CN" altLang="en-US" dirty="0"/>
          </a:p>
        </p:txBody>
      </p:sp>
      <p:graphicFrame>
        <p:nvGraphicFramePr>
          <p:cNvPr id="32771" name="Object 3"/>
          <p:cNvGraphicFramePr>
            <a:graphicFrameLocks noGrp="1" noChangeAspect="1"/>
          </p:cNvGraphicFramePr>
          <p:nvPr>
            <p:ph idx="4294967295"/>
          </p:nvPr>
        </p:nvGraphicFramePr>
        <p:xfrm>
          <a:off x="600075" y="1600200"/>
          <a:ext cx="7934325" cy="4162425"/>
        </p:xfrm>
        <a:graphic>
          <a:graphicData uri="http://schemas.openxmlformats.org/presentationml/2006/ole">
            <mc:AlternateContent xmlns:mc="http://schemas.openxmlformats.org/markup-compatibility/2006">
              <mc:Choice xmlns:v="urn:schemas-microsoft-com:vml" Requires="v">
                <p:oleObj spid="_x0000_s3074" name="VISIO" r:id="rId1" imgW="5629275" imgH="2316480" progId="Visio.Drawing.6">
                  <p:embed/>
                </p:oleObj>
              </mc:Choice>
              <mc:Fallback>
                <p:oleObj name="VISIO" r:id="rId1" imgW="5629275" imgH="2316480" progId="Visio.Drawing.6">
                  <p:embed/>
                  <p:pic>
                    <p:nvPicPr>
                      <p:cNvPr id="0" name="图片 307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075" y="1600200"/>
                        <a:ext cx="7934325" cy="4162425"/>
                      </a:xfrm>
                      <a:prstGeom prst="rect">
                        <a:avLst/>
                      </a:prstGeom>
                      <a:solidFill>
                        <a:schemeClr val="accent1">
                          <a:lumMod val="20000"/>
                          <a:lumOff val="80000"/>
                        </a:schemeClr>
                      </a:solidFill>
                      <a:ln>
                        <a:solidFill>
                          <a:schemeClr val="accent1"/>
                        </a:solidFill>
                      </a:ln>
                    </p:spPr>
                  </p:pic>
                </p:oleObj>
              </mc:Fallback>
            </mc:AlternateContent>
          </a:graphicData>
        </a:graphic>
      </p:graphicFrame>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08E6AF6F-1F39-4E48-B2BD-FC766CE6F76F}" type="slidenum">
              <a:rPr lang="en-US" altLang="zh-CN"/>
            </a:fld>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457200" y="304800"/>
            <a:ext cx="7496175" cy="942975"/>
          </a:xfrm>
          <a:prstGeom prst="rect">
            <a:avLst/>
          </a:prstGeom>
        </p:spPr>
        <p:txBody>
          <a:bodyPr/>
          <a:lstStyle/>
          <a:p>
            <a:pPr eaLnBrk="1" fontAlgn="auto" hangingPunct="1">
              <a:spcAft>
                <a:spcPts val="0"/>
              </a:spcAft>
              <a:defRPr/>
            </a:pPr>
            <a:r>
              <a:rPr lang="en-US" altLang="zh-CN" dirty="0"/>
              <a:t>3 </a:t>
            </a:r>
            <a:r>
              <a:rPr lang="zh-CN" altLang="en-US" dirty="0"/>
              <a:t>框架表示下的推理</a:t>
            </a:r>
            <a:endParaRPr lang="zh-CN" altLang="en-US" b="1"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F3EA4C99-1950-4220-A229-56C8995EC398}" type="slidenum">
              <a:rPr lang="en-US" altLang="zh-CN"/>
            </a:fld>
            <a:endParaRPr lang="en-US" altLang="zh-CN"/>
          </a:p>
        </p:txBody>
      </p:sp>
      <p:sp>
        <p:nvSpPr>
          <p:cNvPr id="37909" name="Text Box 21"/>
          <p:cNvSpPr txBox="1">
            <a:spLocks noChangeArrowheads="1"/>
          </p:cNvSpPr>
          <p:nvPr/>
        </p:nvSpPr>
        <p:spPr bwMode="auto">
          <a:xfrm>
            <a:off x="676275" y="1438275"/>
            <a:ext cx="7924800" cy="4707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3200">
                <a:solidFill>
                  <a:schemeClr val="tx1"/>
                </a:solidFill>
                <a:latin typeface="Tahoma" panose="020B0604030504040204" pitchFamily="34" charset="0"/>
                <a:ea typeface="宋体" panose="02010600030101010101" pitchFamily="2" charset="-122"/>
              </a:defRPr>
            </a:lvl1pPr>
            <a:lvl2pPr marL="914400" indent="-45720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spcBef>
                <a:spcPct val="50000"/>
              </a:spcBef>
              <a:buFont typeface="Wingdings" panose="05000000000000000000" pitchFamily="2" charset="2"/>
              <a:buChar char="u"/>
            </a:pPr>
            <a:r>
              <a:rPr lang="zh-CN" altLang="en-US" sz="2400" dirty="0"/>
              <a:t>在用框架表示知识的系统中，求解问题主要通过匹配</a:t>
            </a:r>
            <a:r>
              <a:rPr lang="zh-CN" altLang="en-US" sz="2400" dirty="0" smtClean="0"/>
              <a:t>与填槽</a:t>
            </a:r>
            <a:r>
              <a:rPr lang="zh-CN" altLang="en-US" sz="2400" dirty="0"/>
              <a:t>实现，称为基于案例的推理（</a:t>
            </a:r>
            <a:r>
              <a:rPr lang="en-US" altLang="zh-CN" sz="2400" dirty="0"/>
              <a:t>CBR</a:t>
            </a:r>
            <a:r>
              <a:rPr lang="zh-CN" altLang="en-US" sz="2400" dirty="0"/>
              <a:t>）。</a:t>
            </a:r>
            <a:endParaRPr lang="zh-CN" altLang="en-US" sz="2400" dirty="0"/>
          </a:p>
          <a:p>
            <a:pPr lvl="1" eaLnBrk="1" hangingPunct="1">
              <a:spcBef>
                <a:spcPct val="50000"/>
              </a:spcBef>
              <a:buFont typeface="Wingdings" panose="05000000000000000000" pitchFamily="2" charset="2"/>
              <a:buAutoNum type="arabicPeriod"/>
            </a:pPr>
            <a:r>
              <a:rPr lang="zh-CN" altLang="en-US" sz="2400" dirty="0"/>
              <a:t>首先把这个问题用一个框架表示出来；</a:t>
            </a:r>
            <a:endParaRPr lang="zh-CN" altLang="en-US" sz="2400" dirty="0"/>
          </a:p>
          <a:p>
            <a:pPr lvl="1" eaLnBrk="1" hangingPunct="1">
              <a:spcBef>
                <a:spcPct val="50000"/>
              </a:spcBef>
              <a:buFont typeface="Wingdings" panose="05000000000000000000" pitchFamily="2" charset="2"/>
              <a:buAutoNum type="arabicPeriod"/>
            </a:pPr>
            <a:r>
              <a:rPr lang="zh-CN" altLang="en-US" sz="2400" dirty="0"/>
              <a:t>然后与知识库中已有的框架进行匹配，找出一个或者多个可匹配的预选框架作为初步假设；</a:t>
            </a:r>
            <a:endParaRPr lang="zh-CN" altLang="en-US" sz="2400" dirty="0"/>
          </a:p>
          <a:p>
            <a:pPr lvl="1" eaLnBrk="1" hangingPunct="1">
              <a:spcBef>
                <a:spcPct val="50000"/>
              </a:spcBef>
              <a:buFont typeface="Wingdings" panose="05000000000000000000" pitchFamily="2" charset="2"/>
              <a:buAutoNum type="arabicPeriod"/>
            </a:pPr>
            <a:r>
              <a:rPr lang="zh-CN" altLang="en-US" sz="2400" dirty="0"/>
              <a:t>在初步假设的引导下收集进一步的信息；</a:t>
            </a:r>
            <a:endParaRPr lang="zh-CN" altLang="en-US" sz="2400" dirty="0"/>
          </a:p>
          <a:p>
            <a:pPr lvl="1" eaLnBrk="1" hangingPunct="1">
              <a:spcBef>
                <a:spcPct val="50000"/>
              </a:spcBef>
              <a:buFont typeface="Wingdings" panose="05000000000000000000" pitchFamily="2" charset="2"/>
              <a:buAutoNum type="arabicPeriod"/>
            </a:pPr>
            <a:r>
              <a:rPr lang="zh-CN" altLang="en-US" sz="2400" dirty="0"/>
              <a:t>最后用某种评价方法对预选框架进行评价，决定是否接受。</a:t>
            </a:r>
            <a:endParaRPr lang="zh-CN" altLang="en-US" sz="2400" dirty="0"/>
          </a:p>
          <a:p>
            <a:pPr eaLnBrk="1" hangingPunct="1">
              <a:spcBef>
                <a:spcPct val="50000"/>
              </a:spcBef>
              <a:buFont typeface="Wingdings" panose="05000000000000000000" pitchFamily="2" charset="2"/>
              <a:buChar char="u"/>
            </a:pPr>
            <a:r>
              <a:rPr lang="zh-CN" altLang="en-US" sz="2400" dirty="0"/>
              <a:t>框架的匹配是通过对相应槽的槽名及槽值逐个进行比较实现的。</a:t>
            </a:r>
            <a:endParaRPr lang="zh-CN" altLang="en-US" sz="240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descr="Rectangle: Click to edit Master text styles&#10;Second level&#10;Third level&#10;Fourth level&#10;Fifth level"/>
          <p:cNvSpPr>
            <a:spLocks noGrp="1" noChangeArrowheads="1"/>
          </p:cNvSpPr>
          <p:nvPr>
            <p:ph idx="4294967295"/>
          </p:nvPr>
        </p:nvSpPr>
        <p:spPr>
          <a:xfrm>
            <a:off x="762000" y="1676400"/>
            <a:ext cx="7924800" cy="4724400"/>
          </a:xfrm>
          <a:prstGeom prst="rect">
            <a:avLst/>
          </a:prstGeom>
        </p:spPr>
        <p:txBody>
          <a:bodyPr/>
          <a:lstStyle/>
          <a:p>
            <a:pPr eaLnBrk="1" hangingPunct="1">
              <a:buClrTx/>
              <a:buSzTx/>
              <a:buFont typeface="楷体" panose="02010609060101010101" pitchFamily="49" charset="-122"/>
              <a:buChar char="★"/>
            </a:pP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Petri</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网（</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Petri Net</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sym typeface="+mn-ea"/>
              </a:rPr>
              <a:t>）</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ClrTx/>
              <a:buSzTx/>
              <a:buFont typeface="楷体" panose="02010609060101010101" pitchFamily="49" charset="-122"/>
              <a:buChar char="★"/>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语义网络（</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Semantic Network</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buClrTx/>
              <a:buSzTx/>
              <a:buFont typeface="楷体" panose="02010609060101010101" pitchFamily="49" charset="-122"/>
              <a:buChar char="★"/>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语义互联网（</a:t>
            </a:r>
            <a:r>
              <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Semantic Web</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dirty="0" smtClean="0"/>
              <a:t>在下一代互联网研究中有着十分重要的地位 </a:t>
            </a:r>
            <a:endParaRPr lang="zh-CN" altLang="en-US" sz="2800" dirty="0" smtClean="0">
              <a:latin typeface="宋体" panose="02010600030101010101" pitchFamily="2" charset="-122"/>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BB77909-1990-43C7-A695-A1AEFBDAF8DD}" type="slidenum">
              <a:rPr lang="en-US" altLang="zh-CN"/>
            </a:fld>
            <a:endParaRPr lang="en-US" altLang="zh-CN"/>
          </a:p>
        </p:txBody>
      </p:sp>
      <p:grpSp>
        <p:nvGrpSpPr>
          <p:cNvPr id="5" name="组合 4"/>
          <p:cNvGrpSpPr/>
          <p:nvPr/>
        </p:nvGrpSpPr>
        <p:grpSpPr>
          <a:xfrm>
            <a:off x="0" y="346523"/>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200150" y="197440"/>
              <a:ext cx="702945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2.2.4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网络结构表示法</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idx="4294967295"/>
          </p:nvPr>
        </p:nvSpPr>
        <p:spPr>
          <a:xfrm>
            <a:off x="685800" y="422275"/>
            <a:ext cx="7772400" cy="827088"/>
          </a:xfrm>
          <a:prstGeom prst="rect">
            <a:avLst/>
          </a:prstGeom>
        </p:spPr>
        <p:txBody>
          <a:bodyPr/>
          <a:lstStyle/>
          <a:p>
            <a:pPr eaLnBrk="1" fontAlgn="auto" hangingPunct="1">
              <a:spcAft>
                <a:spcPts val="0"/>
              </a:spcAft>
              <a:defRPr/>
            </a:pPr>
            <a:r>
              <a:rPr lang="en-US" altLang="zh-CN" dirty="0"/>
              <a:t>1. </a:t>
            </a:r>
            <a:r>
              <a:rPr lang="en-US" altLang="zh-CN" dirty="0">
                <a:latin typeface="Gungsuh" panose="02030600000101010101" pitchFamily="18" charset="-127"/>
                <a:ea typeface="Gungsuh" panose="02030600000101010101" pitchFamily="18" charset="-127"/>
              </a:rPr>
              <a:t>Petri</a:t>
            </a:r>
            <a:r>
              <a:rPr lang="zh-CN" altLang="en-US" dirty="0"/>
              <a:t>网</a:t>
            </a:r>
            <a:endParaRPr lang="zh-CN" altLang="en-US" dirty="0"/>
          </a:p>
        </p:txBody>
      </p:sp>
      <p:sp>
        <p:nvSpPr>
          <p:cNvPr id="118787" name="Rectangle 3" descr="Rectangle: Click to edit Master text styles&#10;Second level&#10;Third level&#10;Fourth level&#10;Fifth level"/>
          <p:cNvSpPr>
            <a:spLocks noGrp="1" noChangeArrowheads="1"/>
          </p:cNvSpPr>
          <p:nvPr>
            <p:ph idx="4294967295"/>
          </p:nvPr>
        </p:nvSpPr>
        <p:spPr>
          <a:xfrm>
            <a:off x="685800" y="1357313"/>
            <a:ext cx="7772400" cy="4967287"/>
          </a:xfrm>
          <a:prstGeom prst="rect">
            <a:avLst/>
          </a:prstGeom>
        </p:spPr>
        <p:txBody>
          <a:bodyPr/>
          <a:lstStyle/>
          <a:p>
            <a:pPr eaLnBrk="1" hangingPunct="1">
              <a:lnSpc>
                <a:spcPct val="90000"/>
              </a:lnSpc>
              <a:buFont typeface="Wingdings" panose="05000000000000000000" pitchFamily="2" charset="2"/>
              <a:buChar char="u"/>
            </a:pPr>
            <a:r>
              <a:rPr lang="en-US" altLang="zh-CN"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Petri</a:t>
            </a: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网</a:t>
            </a:r>
            <a:r>
              <a:rPr lang="zh-CN" altLang="en-US" sz="2400" dirty="0"/>
              <a:t>由德国</a:t>
            </a:r>
            <a:r>
              <a:rPr lang="zh-CN" altLang="en-US" sz="2400" dirty="0" smtClean="0"/>
              <a:t>学者卡尔</a:t>
            </a:r>
            <a:r>
              <a:rPr lang="en-US" altLang="zh-CN" sz="2400" dirty="0" smtClean="0">
                <a:latin typeface="Times New Roman" panose="02020603050405020304" pitchFamily="18" charset="0"/>
              </a:rPr>
              <a:t>·</a:t>
            </a:r>
            <a:r>
              <a:rPr lang="en-US" altLang="zh-CN" sz="2400" dirty="0" smtClean="0"/>
              <a:t>A</a:t>
            </a:r>
            <a:r>
              <a:rPr lang="en-US" altLang="zh-CN" sz="2400" dirty="0" smtClean="0">
                <a:latin typeface="Times New Roman" panose="02020603050405020304" pitchFamily="18" charset="0"/>
              </a:rPr>
              <a:t>·</a:t>
            </a:r>
            <a:r>
              <a:rPr lang="zh-CN" altLang="en-US" sz="2400" dirty="0" smtClean="0"/>
              <a:t>佩特里（</a:t>
            </a:r>
            <a:r>
              <a:rPr lang="en-US" altLang="zh-CN" sz="2400" dirty="0" err="1" smtClean="0"/>
              <a:t>Cah</a:t>
            </a:r>
            <a:r>
              <a:rPr lang="en-US" altLang="zh-CN" sz="2400" dirty="0" smtClean="0"/>
              <a:t> </a:t>
            </a:r>
            <a:r>
              <a:rPr lang="en-US" altLang="zh-CN" sz="2400" dirty="0" err="1" smtClean="0"/>
              <a:t>Abam</a:t>
            </a:r>
            <a:r>
              <a:rPr lang="en-US" altLang="zh-CN" sz="2400" dirty="0" smtClean="0"/>
              <a:t> Petri</a:t>
            </a:r>
            <a:r>
              <a:rPr lang="zh-CN" altLang="en-US" sz="2400" dirty="0" smtClean="0"/>
              <a:t>）在</a:t>
            </a:r>
            <a:r>
              <a:rPr lang="en-US" altLang="zh-CN" sz="2400" dirty="0" smtClean="0"/>
              <a:t>1962</a:t>
            </a:r>
            <a:r>
              <a:rPr lang="zh-CN" altLang="en-US" sz="2400" dirty="0" smtClean="0"/>
              <a:t>年首先提出。</a:t>
            </a:r>
            <a:endParaRPr lang="zh-CN" altLang="en-US"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eaLnBrk="1" hangingPunct="1">
              <a:lnSpc>
                <a:spcPct val="90000"/>
              </a:lnSpc>
            </a:pPr>
            <a:endParaRPr lang="zh-CN" altLang="en-US" sz="2400" dirty="0" smtClean="0"/>
          </a:p>
          <a:p>
            <a:pPr eaLnBrk="1" hangingPunct="1">
              <a:lnSpc>
                <a:spcPct val="90000"/>
              </a:lnSpc>
              <a:buFont typeface="Wingdings" panose="05000000000000000000" pitchFamily="2" charset="2"/>
              <a:buChar char="u"/>
            </a:pPr>
            <a:r>
              <a:rPr lang="zh-CN" altLang="en-US" sz="2400" dirty="0" smtClean="0"/>
              <a:t>基本的</a:t>
            </a:r>
            <a:r>
              <a:rPr lang="en-US" altLang="zh-CN" sz="2400" dirty="0" smtClean="0"/>
              <a:t>Petri</a:t>
            </a:r>
            <a:r>
              <a:rPr lang="zh-CN" altLang="en-US" sz="2400" dirty="0" smtClean="0"/>
              <a:t>网可用</a:t>
            </a:r>
            <a:r>
              <a:rPr lang="zh-CN" altLang="en-US" sz="2800" dirty="0" smtClean="0">
                <a:solidFill>
                  <a:srgbClr val="FF0000"/>
                </a:solidFill>
              </a:rPr>
              <a:t>三元组（</a:t>
            </a:r>
            <a:r>
              <a:rPr lang="en-US" altLang="zh-CN" sz="2800" dirty="0" smtClean="0">
                <a:solidFill>
                  <a:srgbClr val="FF0000"/>
                </a:solidFill>
              </a:rPr>
              <a:t>P, T, F</a:t>
            </a:r>
            <a:r>
              <a:rPr lang="zh-CN" altLang="en-US" sz="2800" dirty="0" smtClean="0">
                <a:solidFill>
                  <a:srgbClr val="FF0000"/>
                </a:solidFill>
              </a:rPr>
              <a:t>）</a:t>
            </a:r>
            <a:r>
              <a:rPr lang="zh-CN" altLang="en-US" sz="2800" dirty="0" smtClean="0"/>
              <a:t>来表示。</a:t>
            </a:r>
            <a:endParaRPr lang="zh-CN" altLang="en-US" sz="2800" dirty="0" smtClean="0"/>
          </a:p>
          <a:p>
            <a:pPr lvl="1" eaLnBrk="1" hangingPunct="1">
              <a:lnSpc>
                <a:spcPct val="90000"/>
              </a:lnSpc>
            </a:pPr>
            <a:r>
              <a:rPr lang="en-US" altLang="zh-CN" sz="2000" dirty="0" smtClean="0"/>
              <a:t>P</a:t>
            </a:r>
            <a:r>
              <a:rPr lang="zh-CN" altLang="en-US" sz="2000" dirty="0" smtClean="0"/>
              <a:t>（</a:t>
            </a:r>
            <a:r>
              <a:rPr lang="en-US" altLang="zh-CN" sz="2000" dirty="0" smtClean="0"/>
              <a:t>Place</a:t>
            </a:r>
            <a:r>
              <a:rPr lang="zh-CN" altLang="en-US" sz="2000" dirty="0" smtClean="0"/>
              <a:t>）表示位置集合，一般表示事物属性或状态</a:t>
            </a:r>
            <a:endParaRPr lang="zh-CN" altLang="en-US" sz="2000" dirty="0" smtClean="0"/>
          </a:p>
          <a:p>
            <a:pPr lvl="1" eaLnBrk="1" hangingPunct="1">
              <a:lnSpc>
                <a:spcPct val="90000"/>
              </a:lnSpc>
            </a:pPr>
            <a:r>
              <a:rPr lang="en-US" altLang="zh-CN" sz="2000" dirty="0" smtClean="0"/>
              <a:t>T</a:t>
            </a:r>
            <a:r>
              <a:rPr lang="zh-CN" altLang="en-US" sz="2000" dirty="0" smtClean="0"/>
              <a:t>（</a:t>
            </a:r>
            <a:r>
              <a:rPr lang="en-US" altLang="zh-CN" sz="2000" dirty="0" smtClean="0"/>
              <a:t>Transition</a:t>
            </a:r>
            <a:r>
              <a:rPr lang="zh-CN" altLang="en-US" sz="2000" dirty="0" smtClean="0"/>
              <a:t>）表示转换集合，表示从一种状态转变为另一种状态</a:t>
            </a:r>
            <a:endParaRPr lang="zh-CN" altLang="en-US" sz="2000" dirty="0" smtClean="0"/>
          </a:p>
          <a:p>
            <a:pPr lvl="1" eaLnBrk="1" hangingPunct="1">
              <a:lnSpc>
                <a:spcPct val="90000"/>
              </a:lnSpc>
            </a:pPr>
            <a:r>
              <a:rPr lang="en-US" altLang="zh-CN" sz="2000" dirty="0" smtClean="0"/>
              <a:t>F</a:t>
            </a:r>
            <a:r>
              <a:rPr lang="zh-CN" altLang="en-US" sz="2000" dirty="0" smtClean="0"/>
              <a:t>表示有向弧集合，用于指明转换的方向，</a:t>
            </a:r>
            <a:r>
              <a:rPr lang="zh-CN" altLang="en-US" sz="2400" dirty="0" smtClean="0"/>
              <a:t>有向弧只能存在于</a:t>
            </a:r>
            <a:r>
              <a:rPr lang="en-US" altLang="zh-CN" sz="2400" dirty="0" smtClean="0"/>
              <a:t>P</a:t>
            </a:r>
            <a:r>
              <a:rPr lang="zh-CN" altLang="en-US" sz="2400" dirty="0" smtClean="0"/>
              <a:t>和</a:t>
            </a:r>
            <a:r>
              <a:rPr lang="en-US" altLang="zh-CN" sz="2400" dirty="0" smtClean="0"/>
              <a:t>T</a:t>
            </a:r>
            <a:r>
              <a:rPr lang="zh-CN" altLang="en-US" sz="2400" dirty="0" smtClean="0"/>
              <a:t>或者</a:t>
            </a:r>
            <a:r>
              <a:rPr lang="en-US" altLang="zh-CN" sz="2400" dirty="0" smtClean="0"/>
              <a:t>T</a:t>
            </a:r>
            <a:r>
              <a:rPr lang="zh-CN" altLang="en-US" sz="2400" dirty="0" smtClean="0"/>
              <a:t>和</a:t>
            </a:r>
            <a:r>
              <a:rPr lang="en-US" altLang="zh-CN" sz="2400" dirty="0" smtClean="0"/>
              <a:t>P</a:t>
            </a:r>
            <a:r>
              <a:rPr lang="zh-CN" altLang="en-US" sz="2400" dirty="0" smtClean="0"/>
              <a:t>之间</a:t>
            </a:r>
            <a:endParaRPr lang="zh-CN" altLang="en-US" sz="2400" dirty="0" smtClean="0"/>
          </a:p>
          <a:p>
            <a:pPr lvl="1" eaLnBrk="1" hangingPunct="1">
              <a:lnSpc>
                <a:spcPct val="90000"/>
              </a:lnSpc>
            </a:pPr>
            <a:r>
              <a:rPr lang="zh-CN" altLang="en-US" sz="2400" dirty="0" smtClean="0"/>
              <a:t>在并发系统中，一个位置可以拥有多个令牌（</a:t>
            </a:r>
            <a:r>
              <a:rPr lang="en-US" altLang="zh-CN" sz="2400" dirty="0" smtClean="0"/>
              <a:t>Token</a:t>
            </a:r>
            <a:r>
              <a:rPr lang="zh-CN" altLang="en-US" sz="2400" dirty="0" smtClean="0"/>
              <a:t>），用于进行并发控制 </a:t>
            </a:r>
            <a:endParaRPr lang="zh-CN" altLang="en-US" sz="2400" dirty="0" smtClean="0"/>
          </a:p>
        </p:txBody>
      </p:sp>
      <p:sp>
        <p:nvSpPr>
          <p:cNvPr id="6"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1C78B93E-F456-40F2-B333-9815723607D6}" type="slidenum">
              <a:rPr lang="en-US" altLang="zh-CN"/>
            </a:fld>
            <a:endParaRPr lang="en-US" altLang="zh-CN"/>
          </a:p>
        </p:txBody>
      </p:sp>
      <p:graphicFrame>
        <p:nvGraphicFramePr>
          <p:cNvPr id="118788" name="Object 4"/>
          <p:cNvGraphicFramePr>
            <a:graphicFrameLocks noChangeAspect="1"/>
          </p:cNvGraphicFramePr>
          <p:nvPr/>
        </p:nvGraphicFramePr>
        <p:xfrm>
          <a:off x="1547813" y="2349500"/>
          <a:ext cx="5688012" cy="1127125"/>
        </p:xfrm>
        <a:graphic>
          <a:graphicData uri="http://schemas.openxmlformats.org/presentationml/2006/ole">
            <mc:AlternateContent xmlns:mc="http://schemas.openxmlformats.org/markup-compatibility/2006">
              <mc:Choice xmlns:v="urn:schemas-microsoft-com:vml" Requires="v">
                <p:oleObj spid="_x0000_s4098" name="Visio" r:id="rId1" imgW="2653030" imgH="530860" progId="Visio.Drawing.11">
                  <p:embed/>
                </p:oleObj>
              </mc:Choice>
              <mc:Fallback>
                <p:oleObj name="Visio" r:id="rId1" imgW="2653030" imgH="530860" progId="Visio.Drawing.11">
                  <p:embed/>
                  <p:pic>
                    <p:nvPicPr>
                      <p:cNvPr id="0" name="图片 409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7813" y="2349500"/>
                        <a:ext cx="5688012" cy="1127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idx="4294967295"/>
          </p:nvPr>
        </p:nvSpPr>
        <p:spPr>
          <a:xfrm>
            <a:off x="457200" y="457200"/>
            <a:ext cx="8305800" cy="838200"/>
          </a:xfrm>
          <a:prstGeom prst="rect">
            <a:avLst/>
          </a:prstGeom>
        </p:spPr>
        <p:txBody>
          <a:bodyPr/>
          <a:lstStyle/>
          <a:p>
            <a:pPr algn="ctr" eaLnBrk="1" fontAlgn="auto" hangingPunct="1">
              <a:spcAft>
                <a:spcPts val="0"/>
              </a:spcAft>
              <a:defRPr/>
            </a:pPr>
            <a:r>
              <a:rPr lang="en-US" altLang="zh-CN" dirty="0">
                <a:latin typeface="Gungsuh" panose="02030600000101010101" pitchFamily="18" charset="-127"/>
                <a:ea typeface="Gungsuh" panose="02030600000101010101" pitchFamily="18" charset="-127"/>
              </a:rPr>
              <a:t>Petri</a:t>
            </a:r>
            <a:r>
              <a:rPr lang="zh-CN" altLang="en-US" dirty="0"/>
              <a:t>网表示法的特点</a:t>
            </a:r>
            <a:endParaRPr lang="zh-CN" altLang="en-US" dirty="0"/>
          </a:p>
        </p:txBody>
      </p:sp>
      <p:sp>
        <p:nvSpPr>
          <p:cNvPr id="119811" name="Rectangle 3" descr="Rectangle: Click to edit Master text styles&#10;Second level&#10;Third level&#10;Fourth level&#10;Fifth level"/>
          <p:cNvSpPr>
            <a:spLocks noGrp="1" noChangeArrowheads="1"/>
          </p:cNvSpPr>
          <p:nvPr>
            <p:ph idx="4294967295"/>
          </p:nvPr>
        </p:nvSpPr>
        <p:spPr>
          <a:xfrm>
            <a:off x="514350" y="1554163"/>
            <a:ext cx="8010525" cy="4525962"/>
          </a:xfrm>
          <a:prstGeom prst="rect">
            <a:avLst/>
          </a:prstGeom>
        </p:spPr>
        <p:txBody>
          <a:bodyPr/>
          <a:lstStyle/>
          <a:p>
            <a:pPr eaLnBrk="1" hangingPunct="1">
              <a:lnSpc>
                <a:spcPct val="150000"/>
              </a:lnSpc>
              <a:buFont typeface="Wingdings" panose="05000000000000000000" pitchFamily="2" charset="2"/>
              <a:buChar char="Ø"/>
            </a:pPr>
            <a:r>
              <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便于描述系统状态的变化以及对系统动态特性进行分析；</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eaLnBrk="1" hangingPunct="1">
              <a:lnSpc>
                <a:spcPct val="150000"/>
              </a:lnSpc>
              <a:buFont typeface="Wingdings" panose="05000000000000000000" pitchFamily="2" charset="2"/>
              <a:buChar char="Ø"/>
            </a:pPr>
            <a:r>
              <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可以在不同层次上变换描述，而不必注意细节及相应的物理表示。 </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92FDAC56-C616-495B-88C2-D2B928BCD285}" type="slidenum">
              <a:rPr lang="en-US" altLang="zh-CN"/>
            </a:fld>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457200" y="457200"/>
            <a:ext cx="8229600" cy="838200"/>
          </a:xfrm>
          <a:prstGeom prst="rect">
            <a:avLst/>
          </a:prstGeom>
        </p:spPr>
        <p:txBody>
          <a:bodyPr/>
          <a:lstStyle/>
          <a:p>
            <a:pPr eaLnBrk="1" fontAlgn="auto" hangingPunct="1">
              <a:spcAft>
                <a:spcPts val="0"/>
              </a:spcAft>
              <a:defRPr/>
            </a:pPr>
            <a:r>
              <a:rPr lang="en-US" altLang="zh-CN" dirty="0"/>
              <a:t>2. </a:t>
            </a:r>
            <a:r>
              <a:rPr lang="zh-CN" altLang="en-US" dirty="0"/>
              <a:t>语义网络</a:t>
            </a:r>
            <a:endParaRPr lang="zh-CN" altLang="en-US" dirty="0"/>
          </a:p>
        </p:txBody>
      </p:sp>
      <p:sp>
        <p:nvSpPr>
          <p:cNvPr id="117763" name="Rectangle 3" descr="Rectangle: Click to edit Master text styles&#10;Second level&#10;Third level&#10;Fourth level&#10;Fifth level"/>
          <p:cNvSpPr>
            <a:spLocks noGrp="1" noChangeArrowheads="1"/>
          </p:cNvSpPr>
          <p:nvPr>
            <p:ph idx="4294967295"/>
          </p:nvPr>
        </p:nvSpPr>
        <p:spPr>
          <a:xfrm>
            <a:off x="457200" y="1554163"/>
            <a:ext cx="8382000" cy="4525962"/>
          </a:xfrm>
          <a:prstGeom prst="rect">
            <a:avLst/>
          </a:prstGeom>
        </p:spPr>
        <p:txBody>
          <a:bodyPr/>
          <a:lstStyle/>
          <a:p>
            <a:pPr eaLnBrk="1" hangingPunct="1">
              <a:lnSpc>
                <a:spcPct val="80000"/>
              </a:lnSpc>
              <a:buClrTx/>
              <a:buSzTx/>
              <a:buFont typeface="Wingdings" panose="05000000000000000000" pitchFamily="2" charset="2"/>
              <a:buChar char="u"/>
            </a:pPr>
            <a:r>
              <a:rPr lang="zh-CN" altLang="en-US" sz="2800" dirty="0" smtClean="0">
                <a:latin typeface="宋体" panose="02010600030101010101" pitchFamily="2" charset="-122"/>
              </a:rPr>
              <a:t>语义网络是奎廉</a:t>
            </a:r>
            <a:r>
              <a:rPr lang="en-US" altLang="zh-CN" sz="2800" dirty="0" smtClean="0">
                <a:latin typeface="宋体" panose="02010600030101010101" pitchFamily="2" charset="-122"/>
              </a:rPr>
              <a:t>(</a:t>
            </a:r>
            <a:r>
              <a:rPr lang="en-US" altLang="zh-CN" sz="2800" dirty="0" err="1" smtClean="0">
                <a:latin typeface="Times New Roman" panose="02020603050405020304" pitchFamily="18" charset="0"/>
              </a:rPr>
              <a:t>J.R.Quillian</a:t>
            </a:r>
            <a:r>
              <a:rPr lang="en-US" altLang="zh-CN" sz="2800" dirty="0" smtClean="0">
                <a:latin typeface="宋体" panose="02010600030101010101" pitchFamily="2" charset="-122"/>
              </a:rPr>
              <a:t>)</a:t>
            </a:r>
            <a:r>
              <a:rPr lang="zh-CN" altLang="en-US" sz="2800" dirty="0" smtClean="0">
                <a:latin typeface="宋体" panose="02010600030101010101" pitchFamily="2" charset="-122"/>
              </a:rPr>
              <a:t>于</a:t>
            </a:r>
            <a:r>
              <a:rPr lang="en-US" altLang="zh-CN" sz="2800" dirty="0" smtClean="0">
                <a:latin typeface="宋体" panose="02010600030101010101" pitchFamily="2" charset="-122"/>
              </a:rPr>
              <a:t>1968</a:t>
            </a:r>
            <a:r>
              <a:rPr lang="zh-CN" altLang="en-US" sz="2800" dirty="0" smtClean="0">
                <a:latin typeface="宋体" panose="02010600030101010101" pitchFamily="2" charset="-122"/>
              </a:rPr>
              <a:t>年在他的博士论文中作为人类联想记忆的一个显式心理学模型最先提出的。</a:t>
            </a:r>
            <a:endParaRPr lang="zh-CN" altLang="en-US" sz="2800" dirty="0" smtClean="0">
              <a:latin typeface="宋体" panose="02010600030101010101" pitchFamily="2" charset="-122"/>
            </a:endParaRPr>
          </a:p>
          <a:p>
            <a:pPr eaLnBrk="1" hangingPunct="1">
              <a:lnSpc>
                <a:spcPct val="80000"/>
              </a:lnSpc>
              <a:buClrTx/>
              <a:buSzTx/>
              <a:buFont typeface="Wingdings" panose="05000000000000000000" pitchFamily="2" charset="2"/>
              <a:buChar char="u"/>
            </a:pPr>
            <a:r>
              <a:rPr lang="zh-CN" altLang="en-US" sz="2800" dirty="0" smtClean="0">
                <a:latin typeface="宋体" panose="02010600030101010101" pitchFamily="2" charset="-122"/>
              </a:rPr>
              <a:t>随后在他设计的可教式语言理解器</a:t>
            </a:r>
            <a:r>
              <a:rPr lang="en-US" altLang="zh-CN" sz="2800" dirty="0" smtClean="0">
                <a:latin typeface="宋体" panose="02010600030101010101" pitchFamily="2" charset="-122"/>
              </a:rPr>
              <a:t>TLC(Teachable Language </a:t>
            </a:r>
            <a:r>
              <a:rPr lang="en-US" altLang="zh-CN" sz="2800" dirty="0" err="1" smtClean="0">
                <a:latin typeface="宋体" panose="02010600030101010101" pitchFamily="2" charset="-122"/>
              </a:rPr>
              <a:t>Comprehenden</a:t>
            </a:r>
            <a:r>
              <a:rPr lang="en-US" altLang="zh-CN" sz="2800" dirty="0" smtClean="0">
                <a:latin typeface="宋体" panose="02010600030101010101" pitchFamily="2" charset="-122"/>
              </a:rPr>
              <a:t>)</a:t>
            </a:r>
            <a:r>
              <a:rPr lang="zh-CN" altLang="en-US" sz="2800" dirty="0" smtClean="0">
                <a:latin typeface="宋体" panose="02010600030101010101" pitchFamily="2" charset="-122"/>
              </a:rPr>
              <a:t>中用作知识表示。</a:t>
            </a:r>
            <a:endParaRPr lang="zh-CN" altLang="en-US" sz="2800" dirty="0" smtClean="0">
              <a:latin typeface="宋体" panose="02010600030101010101" pitchFamily="2" charset="-122"/>
            </a:endParaRPr>
          </a:p>
          <a:p>
            <a:pPr eaLnBrk="1" hangingPunct="1">
              <a:lnSpc>
                <a:spcPct val="80000"/>
              </a:lnSpc>
              <a:buClrTx/>
              <a:buSzTx/>
              <a:buFont typeface="Wingdings" panose="05000000000000000000" pitchFamily="2" charset="2"/>
              <a:buChar char="u"/>
            </a:pPr>
            <a:r>
              <a:rPr lang="en-US" altLang="zh-CN" sz="2800" dirty="0" smtClean="0">
                <a:latin typeface="宋体" panose="02010600030101010101" pitchFamily="2" charset="-122"/>
              </a:rPr>
              <a:t>1972</a:t>
            </a:r>
            <a:r>
              <a:rPr lang="zh-CN" altLang="en-US" sz="2800" dirty="0" smtClean="0">
                <a:latin typeface="宋体" panose="02010600030101010101" pitchFamily="2" charset="-122"/>
              </a:rPr>
              <a:t>年西蒙将其用于自然语言理解系统。</a:t>
            </a:r>
            <a:endParaRPr lang="zh-CN" altLang="en-US" sz="2800" dirty="0" smtClean="0">
              <a:latin typeface="宋体" panose="02010600030101010101" pitchFamily="2" charset="-122"/>
            </a:endParaRPr>
          </a:p>
          <a:p>
            <a:pPr eaLnBrk="1" hangingPunct="1">
              <a:lnSpc>
                <a:spcPct val="80000"/>
              </a:lnSpc>
              <a:buClrTx/>
              <a:buSzTx/>
              <a:buFont typeface="Wingdings" panose="05000000000000000000" pitchFamily="2" charset="2"/>
              <a:buChar char="u"/>
            </a:pPr>
            <a:r>
              <a:rPr lang="zh-CN" altLang="en-US" sz="2800" dirty="0" smtClean="0">
                <a:latin typeface="宋体" panose="02010600030101010101" pitchFamily="2" charset="-122"/>
              </a:rPr>
              <a:t>目前语义网络已经广泛地应用于人工智能的许多领域中，是一种表达能力强而且灵活的知识表示方法。</a:t>
            </a:r>
            <a:endParaRPr lang="zh-CN" altLang="en-US" sz="28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6DF14A-D47F-4FE8-8286-164A4158395A}" type="slidenum">
              <a:rPr lang="en-US" altLang="zh-CN"/>
            </a:fld>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666750" y="628650"/>
            <a:ext cx="7772400" cy="952500"/>
          </a:xfrm>
          <a:prstGeom prst="rect">
            <a:avLst/>
          </a:prstGeom>
        </p:spPr>
        <p:txBody>
          <a:bodyPr/>
          <a:lstStyle/>
          <a:p>
            <a:pPr algn="ctr" eaLnBrk="1" fontAlgn="auto" hangingPunct="1">
              <a:spcAft>
                <a:spcPts val="0"/>
              </a:spcAft>
              <a:defRPr/>
            </a:pPr>
            <a:r>
              <a:rPr lang="zh-CN" altLang="en-US" dirty="0"/>
              <a:t>语义网络的结构</a:t>
            </a:r>
            <a:endParaRPr lang="zh-CN" altLang="en-US" dirty="0"/>
          </a:p>
        </p:txBody>
      </p:sp>
      <p:sp>
        <p:nvSpPr>
          <p:cNvPr id="34819" name="Rectangle 3" descr="Rectangle: Click to edit Master text styles&#10;Second level&#10;Third level&#10;Fourth level&#10;Fifth level"/>
          <p:cNvSpPr>
            <a:spLocks noGrp="1" noChangeArrowheads="1"/>
          </p:cNvSpPr>
          <p:nvPr>
            <p:ph idx="4294967295"/>
          </p:nvPr>
        </p:nvSpPr>
        <p:spPr>
          <a:xfrm>
            <a:off x="733424" y="3259138"/>
            <a:ext cx="7896225" cy="2973387"/>
          </a:xfrm>
          <a:prstGeom prst="rect">
            <a:avLst/>
          </a:prstGeom>
        </p:spPr>
        <p:txBody>
          <a:bodyPr/>
          <a:lstStyle/>
          <a:p>
            <a:pPr eaLnBrk="1" hangingPunct="1">
              <a:buClrTx/>
              <a:buSzTx/>
              <a:buFont typeface="Wingdings" panose="05000000000000000000" pitchFamily="2" charset="2"/>
              <a:buChar char="Ø"/>
            </a:pPr>
            <a:r>
              <a:rPr lang="zh-CN" altLang="en-US" sz="2400" dirty="0" smtClean="0">
                <a:latin typeface="宋体" panose="02010600030101010101" pitchFamily="2" charset="-122"/>
              </a:rPr>
              <a:t>语义网络是通过概念及其语义关系来表达知识的一种网络图。</a:t>
            </a:r>
            <a:endParaRPr lang="zh-CN" altLang="en-US" sz="2400" dirty="0" smtClean="0">
              <a:latin typeface="宋体" panose="02010600030101010101" pitchFamily="2" charset="-122"/>
            </a:endParaRPr>
          </a:p>
          <a:p>
            <a:pPr eaLnBrk="1" hangingPunct="1">
              <a:buClrTx/>
              <a:buSzTx/>
              <a:buFont typeface="Wingdings" panose="05000000000000000000" pitchFamily="2" charset="2"/>
              <a:buChar char="Ø"/>
            </a:pPr>
            <a:r>
              <a:rPr lang="zh-CN" altLang="en-US" sz="2400" dirty="0" smtClean="0">
                <a:latin typeface="宋体" panose="02010600030101010101" pitchFamily="2" charset="-122"/>
              </a:rPr>
              <a:t>从图论的观点看，它就是一个</a:t>
            </a:r>
            <a:r>
              <a:rPr lang="zh-CN" altLang="en-US" sz="2400" dirty="0" smtClean="0">
                <a:latin typeface="Times New Roman" panose="02020603050405020304" pitchFamily="18" charset="0"/>
              </a:rPr>
              <a:t>“</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宋体" panose="02010600030101010101" pitchFamily="2" charset="-122"/>
              </a:rPr>
              <a:t>带标识的有向图</a:t>
            </a:r>
            <a:r>
              <a:rPr lang="zh-CN" altLang="en-US" sz="2400" dirty="0" smtClean="0">
                <a:latin typeface="Times New Roman" panose="02020603050405020304" pitchFamily="18" charset="0"/>
              </a:rPr>
              <a:t>”</a:t>
            </a:r>
            <a:r>
              <a:rPr lang="zh-CN" altLang="en-US" sz="2400" dirty="0" smtClean="0">
                <a:latin typeface="宋体" panose="02010600030101010101" pitchFamily="2" charset="-122"/>
              </a:rPr>
              <a:t>。有向图的节点表示各种事物、概念、情况、属性、状态动作等等。弧表示各种语义联系，也称为联想弧。</a:t>
            </a:r>
            <a:endParaRPr lang="zh-CN" altLang="en-US" sz="2400" dirty="0" smtClean="0">
              <a:latin typeface="宋体" panose="02010600030101010101" pitchFamily="2" charset="-122"/>
            </a:endParaRPr>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33345E68-6B5E-44B1-875A-57BFE893A0C0}" type="slidenum">
              <a:rPr lang="en-US" altLang="zh-CN"/>
            </a:fld>
            <a:endParaRPr lang="en-US" altLang="zh-CN"/>
          </a:p>
        </p:txBody>
      </p:sp>
      <p:graphicFrame>
        <p:nvGraphicFramePr>
          <p:cNvPr id="34820" name="Object 4"/>
          <p:cNvGraphicFramePr>
            <a:graphicFrameLocks noChangeAspect="1"/>
          </p:cNvGraphicFramePr>
          <p:nvPr/>
        </p:nvGraphicFramePr>
        <p:xfrm>
          <a:off x="2700338" y="1844675"/>
          <a:ext cx="3733800" cy="950913"/>
        </p:xfrm>
        <a:graphic>
          <a:graphicData uri="http://schemas.openxmlformats.org/presentationml/2006/ole">
            <mc:AlternateContent xmlns:mc="http://schemas.openxmlformats.org/markup-compatibility/2006">
              <mc:Choice xmlns:v="urn:schemas-microsoft-com:vml" Requires="v">
                <p:oleObj spid="_x0000_s5122" name="VISIO" r:id="rId1" imgW="1922780" imgH="487680" progId="Visio.Drawing.6">
                  <p:embed/>
                </p:oleObj>
              </mc:Choice>
              <mc:Fallback>
                <p:oleObj name="VISIO" r:id="rId1" imgW="1922780" imgH="487680" progId="Visio.Drawing.6">
                  <p:embed/>
                  <p:pic>
                    <p:nvPicPr>
                      <p:cNvPr id="0" name="图片 51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0338" y="1844675"/>
                        <a:ext cx="3733800" cy="950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457200" y="457200"/>
            <a:ext cx="7981950" cy="838200"/>
          </a:xfrm>
          <a:prstGeom prst="rect">
            <a:avLst/>
          </a:prstGeom>
        </p:spPr>
        <p:txBody>
          <a:bodyPr/>
          <a:lstStyle/>
          <a:p>
            <a:pPr algn="ctr" eaLnBrk="1" fontAlgn="auto" hangingPunct="1">
              <a:spcAft>
                <a:spcPts val="0"/>
              </a:spcAft>
              <a:defRPr/>
            </a:pPr>
            <a:r>
              <a:rPr lang="zh-CN" altLang="en-US" dirty="0"/>
              <a:t>语义网络的例子</a:t>
            </a:r>
            <a:endParaRPr lang="zh-CN" altLang="en-US" dirty="0"/>
          </a:p>
        </p:txBody>
      </p:sp>
      <p:graphicFrame>
        <p:nvGraphicFramePr>
          <p:cNvPr id="35843" name="Object 3"/>
          <p:cNvGraphicFramePr>
            <a:graphicFrameLocks noGrp="1" noChangeAspect="1"/>
          </p:cNvGraphicFramePr>
          <p:nvPr>
            <p:ph idx="4294967295"/>
          </p:nvPr>
        </p:nvGraphicFramePr>
        <p:xfrm>
          <a:off x="723900" y="3549650"/>
          <a:ext cx="7770813" cy="2241550"/>
        </p:xfrm>
        <a:graphic>
          <a:graphicData uri="http://schemas.openxmlformats.org/presentationml/2006/ole">
            <mc:AlternateContent xmlns:mc="http://schemas.openxmlformats.org/markup-compatibility/2006">
              <mc:Choice xmlns:v="urn:schemas-microsoft-com:vml" Requires="v">
                <p:oleObj spid="_x0000_s6147" name="VISIO" r:id="rId1" imgW="4464050" imgH="1283335" progId="Visio.Drawing.6">
                  <p:embed/>
                </p:oleObj>
              </mc:Choice>
              <mc:Fallback>
                <p:oleObj name="VISIO" r:id="rId1" imgW="4464050" imgH="1283335" progId="Visio.Drawing.6">
                  <p:embed/>
                  <p:pic>
                    <p:nvPicPr>
                      <p:cNvPr id="0" name="图片 614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3549650"/>
                        <a:ext cx="7770813" cy="2241550"/>
                      </a:xfrm>
                      <a:prstGeom prst="rect">
                        <a:avLst/>
                      </a:prstGeom>
                      <a:solidFill>
                        <a:schemeClr val="accent2">
                          <a:lumMod val="20000"/>
                          <a:lumOff val="80000"/>
                        </a:schemeClr>
                      </a:solidFill>
                      <a:ln>
                        <a:solidFill>
                          <a:schemeClr val="accent1"/>
                        </a:solidFill>
                      </a:ln>
                    </p:spPr>
                  </p:pic>
                </p:oleObj>
              </mc:Fallback>
            </mc:AlternateContent>
          </a:graphicData>
        </a:graphic>
      </p:graphicFrame>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061846B-BC21-4904-8B85-477F6BBFD4C0}" type="slidenum">
              <a:rPr lang="en-US" altLang="zh-CN"/>
            </a:fld>
            <a:endParaRPr lang="en-US" altLang="zh-CN"/>
          </a:p>
        </p:txBody>
      </p:sp>
      <p:graphicFrame>
        <p:nvGraphicFramePr>
          <p:cNvPr id="35844" name="Object 4"/>
          <p:cNvGraphicFramePr>
            <a:graphicFrameLocks noChangeAspect="1"/>
          </p:cNvGraphicFramePr>
          <p:nvPr/>
        </p:nvGraphicFramePr>
        <p:xfrm>
          <a:off x="2895600" y="1984375"/>
          <a:ext cx="3581400" cy="911225"/>
        </p:xfrm>
        <a:graphic>
          <a:graphicData uri="http://schemas.openxmlformats.org/presentationml/2006/ole">
            <mc:AlternateContent xmlns:mc="http://schemas.openxmlformats.org/markup-compatibility/2006">
              <mc:Choice xmlns:v="urn:schemas-microsoft-com:vml" Requires="v">
                <p:oleObj spid="_x0000_s6148" name="VISIO" r:id="rId3" imgW="1922780" imgH="487680" progId="Visio.Drawing.6">
                  <p:embed/>
                </p:oleObj>
              </mc:Choice>
              <mc:Fallback>
                <p:oleObj name="VISIO" r:id="rId3" imgW="1922780" imgH="487680" progId="Visio.Drawing.6">
                  <p:embed/>
                  <p:pic>
                    <p:nvPicPr>
                      <p:cNvPr id="0" name="图片 61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1984375"/>
                        <a:ext cx="3581400" cy="911225"/>
                      </a:xfrm>
                      <a:prstGeom prst="rect">
                        <a:avLst/>
                      </a:prstGeom>
                      <a:solidFill>
                        <a:schemeClr val="accent2">
                          <a:lumMod val="20000"/>
                          <a:lumOff val="80000"/>
                        </a:schemeClr>
                      </a:solidFill>
                      <a:ln>
                        <a:solidFill>
                          <a:schemeClr val="accent1"/>
                        </a:solid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885825" y="444500"/>
            <a:ext cx="7772400" cy="762000"/>
          </a:xfrm>
          <a:prstGeom prst="rect">
            <a:avLst/>
          </a:prstGeom>
        </p:spPr>
        <p:txBody>
          <a:bodyPr/>
          <a:lstStyle/>
          <a:p>
            <a:pPr algn="ctr" eaLnBrk="1" fontAlgn="auto" hangingPunct="1">
              <a:spcAft>
                <a:spcPts val="0"/>
              </a:spcAft>
              <a:defRPr/>
            </a:pPr>
            <a:r>
              <a:rPr lang="zh-CN" altLang="en-US" dirty="0"/>
              <a:t>语义网络表示法的特点</a:t>
            </a:r>
            <a:endParaRPr lang="zh-CN" altLang="en-US" dirty="0"/>
          </a:p>
        </p:txBody>
      </p:sp>
      <p:sp>
        <p:nvSpPr>
          <p:cNvPr id="54275" name="Rectangle 3" descr="Rectangle: Click to edit Master text styles&#10;Second level&#10;Third level&#10;Fourth level&#10;Fifth level"/>
          <p:cNvSpPr>
            <a:spLocks noGrp="1" noChangeArrowheads="1"/>
          </p:cNvSpPr>
          <p:nvPr>
            <p:ph idx="4294967295"/>
          </p:nvPr>
        </p:nvSpPr>
        <p:spPr>
          <a:xfrm>
            <a:off x="1222375" y="1757363"/>
            <a:ext cx="7131050" cy="4392612"/>
          </a:xfrm>
          <a:prstGeom prst="rect">
            <a:avLst/>
          </a:prstGeom>
        </p:spPr>
        <p:txBody>
          <a:bodyPr/>
          <a:lstStyle/>
          <a:p>
            <a:pPr eaLnBrk="1" hangingPunct="1">
              <a:buFont typeface="Wingdings" panose="05000000000000000000" pitchFamily="2" charset="2"/>
              <a:buChar char="Ø"/>
            </a:pPr>
            <a:r>
              <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结构性 </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eaLnBrk="1" hangingPunct="1">
              <a:buFont typeface="Wingdings" panose="05000000000000000000" pitchFamily="2" charset="2"/>
              <a:buChar char="Ø"/>
            </a:pPr>
            <a:r>
              <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联想性</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eaLnBrk="1" hangingPunct="1">
              <a:buFont typeface="Wingdings" panose="05000000000000000000" pitchFamily="2" charset="2"/>
              <a:buChar char="Ø"/>
            </a:pPr>
            <a:r>
              <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直观性</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eaLnBrk="1" hangingPunct="1">
              <a:buFont typeface="Wingdings" panose="05000000000000000000" pitchFamily="2" charset="2"/>
              <a:buChar char="Ø"/>
            </a:pPr>
            <a:r>
              <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非严格性</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a:p>
            <a:pPr eaLnBrk="1" hangingPunct="1">
              <a:buFont typeface="Wingdings" panose="05000000000000000000" pitchFamily="2" charset="2"/>
              <a:buChar char="Ø"/>
            </a:pPr>
            <a:r>
              <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处理复杂性</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858DDF47-14AF-40CD-A272-726A5BD553FB}" type="slidenum">
              <a:rPr lang="en-US" altLang="zh-CN"/>
            </a:fld>
            <a:endParaRPr lang="en-US" altLang="zh-CN"/>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idx="4294967295"/>
          </p:nvPr>
        </p:nvSpPr>
        <p:spPr>
          <a:xfrm>
            <a:off x="457200" y="457200"/>
            <a:ext cx="8342243" cy="838200"/>
          </a:xfrm>
          <a:prstGeom prst="rect">
            <a:avLst/>
          </a:prstGeom>
        </p:spPr>
        <p:txBody>
          <a:bodyPr/>
          <a:lstStyle/>
          <a:p>
            <a:pPr algn="ctr" eaLnBrk="1" fontAlgn="auto" hangingPunct="1">
              <a:spcAft>
                <a:spcPts val="0"/>
              </a:spcAft>
              <a:defRPr/>
            </a:pPr>
            <a:r>
              <a:rPr lang="zh-CN" altLang="en-US" dirty="0"/>
              <a:t>知识</a:t>
            </a:r>
            <a:endParaRPr lang="zh-CN" altLang="en-US" dirty="0"/>
          </a:p>
        </p:txBody>
      </p:sp>
      <p:sp>
        <p:nvSpPr>
          <p:cNvPr id="110595" name="Rectangle 3" descr="Rectangle: Click to edit Master text styles&#10;Second level&#10;Third level&#10;Fourth level&#10;Fifth level"/>
          <p:cNvSpPr>
            <a:spLocks noGrp="1" noChangeArrowheads="1"/>
          </p:cNvSpPr>
          <p:nvPr>
            <p:ph idx="4294967295"/>
          </p:nvPr>
        </p:nvSpPr>
        <p:spPr>
          <a:xfrm>
            <a:off x="457200" y="1461399"/>
            <a:ext cx="8249478" cy="4525962"/>
          </a:xfrm>
          <a:prstGeom prst="rect">
            <a:avLst/>
          </a:prstGeom>
        </p:spPr>
        <p:txBody>
          <a:bodyPr/>
          <a:lstStyle/>
          <a:p>
            <a:pPr eaLnBrk="1" hangingPunct="1">
              <a:lnSpc>
                <a:spcPct val="100000"/>
              </a:lnSpc>
            </a:pPr>
            <a:r>
              <a:rPr lang="zh-CN" altLang="en-US" sz="3200" dirty="0" smtClean="0"/>
              <a:t>一般来说，把有关</a:t>
            </a:r>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信息关联</a:t>
            </a:r>
            <a:r>
              <a:rPr lang="zh-CN" altLang="en-US" sz="3200" dirty="0" smtClean="0"/>
              <a:t>在一起所形成的信息结构称为知识。</a:t>
            </a:r>
            <a:endParaRPr lang="zh-CN" altLang="en-US" sz="3200" dirty="0" smtClean="0"/>
          </a:p>
          <a:p>
            <a:pPr eaLnBrk="1" hangingPunct="1">
              <a:lnSpc>
                <a:spcPct val="100000"/>
              </a:lnSpc>
            </a:pPr>
            <a:r>
              <a:rPr lang="zh-CN" altLang="en-US" sz="3200" dirty="0" smtClean="0"/>
              <a:t>知识反映了客观世界中</a:t>
            </a:r>
            <a:r>
              <a:rPr lang="zh-CN" altLang="en-US" sz="32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事物之间的关系</a:t>
            </a:r>
            <a:r>
              <a:rPr lang="zh-CN" altLang="en-US" sz="3200" dirty="0" smtClean="0"/>
              <a:t>，不同事物或者相同事物间的不同关系形成了不同的知识。</a:t>
            </a:r>
            <a:endParaRPr lang="zh-CN" altLang="en-US" sz="3200" dirty="0" smtClean="0"/>
          </a:p>
          <a:p>
            <a:pPr lvl="1" eaLnBrk="1" hangingPunct="1">
              <a:lnSpc>
                <a:spcPct val="100000"/>
              </a:lnSpc>
            </a:pPr>
            <a:r>
              <a:rPr lang="zh-CN" altLang="en-US" sz="2800" dirty="0" smtClean="0"/>
              <a:t>例如：</a:t>
            </a:r>
            <a:endParaRPr lang="zh-CN" altLang="en-US" sz="2800" dirty="0" smtClean="0"/>
          </a:p>
          <a:p>
            <a:pPr lvl="2">
              <a:lnSpc>
                <a:spcPct val="100000"/>
              </a:lnSpc>
            </a:pPr>
            <a:r>
              <a:rPr lang="zh-CN" altLang="zh-CN" sz="2400"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冬天会</a:t>
            </a:r>
            <a:r>
              <a:rPr lang="zh-CN"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下雪</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a:t>
            </a:r>
            <a:endParaRPr lang="en-US" altLang="zh-CN"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a:p>
            <a:pPr lvl="2">
              <a:lnSpc>
                <a:spcPct val="100000"/>
              </a:lnSpc>
            </a:pP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如果</a:t>
            </a:r>
            <a:r>
              <a:rPr lang="zh-CN" altLang="en-US" sz="2400" b="1" dirty="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冬天来</a:t>
            </a:r>
            <a:r>
              <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rPr>
              <a:t>了，那么春天还会远吗。</a:t>
            </a:r>
            <a:endParaRPr lang="zh-CN" altLang="en-US" sz="2400" b="1" dirty="0" smtClean="0">
              <a:ln w="12700">
                <a:solidFill>
                  <a:schemeClr val="tx2">
                    <a:satMod val="155000"/>
                  </a:schemeClr>
                </a:solidFill>
                <a:prstDash val="solid"/>
              </a:ln>
              <a:solidFill>
                <a:srgbClr val="002060"/>
              </a:solidFill>
              <a:effectLst>
                <a:outerShdw blurRad="41275" dist="20320" dir="1800000" algn="tl" rotWithShape="0">
                  <a:srgbClr val="000000">
                    <a:alpha val="40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E7CE9B76-A60C-4D21-A9E9-62B55030BB5E}" type="slidenum">
              <a:rPr lang="en-US" altLang="zh-CN"/>
            </a:fld>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3" descr="Rectangle: Click to edit Master text styles&#10;Second level&#10;Third level&#10;Fourth level&#10;Fifth level"/>
          <p:cNvSpPr>
            <a:spLocks noGrp="1" noChangeArrowheads="1"/>
          </p:cNvSpPr>
          <p:nvPr>
            <p:ph idx="4294967295"/>
          </p:nvPr>
        </p:nvSpPr>
        <p:spPr>
          <a:xfrm>
            <a:off x="609600" y="1562100"/>
            <a:ext cx="8229600" cy="4800600"/>
          </a:xfrm>
          <a:prstGeom prst="rect">
            <a:avLst/>
          </a:prstGeom>
        </p:spPr>
        <p:txBody>
          <a:bodyPr/>
          <a:lstStyle/>
          <a:p>
            <a:pPr eaLnBrk="1" hangingPunct="1">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脚本表示法</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r>
              <a:rPr lang="zh-CN" altLang="en-US" sz="2400" dirty="0" smtClean="0"/>
              <a:t>夏克（</a:t>
            </a:r>
            <a:r>
              <a:rPr lang="en-US" altLang="zh-CN" sz="2400" dirty="0" smtClean="0"/>
              <a:t>R</a:t>
            </a:r>
            <a:r>
              <a:rPr lang="zh-CN" altLang="en-US" sz="2400" dirty="0" smtClean="0"/>
              <a:t>．</a:t>
            </a:r>
            <a:r>
              <a:rPr lang="en-US" altLang="zh-CN" sz="2400" dirty="0" smtClean="0"/>
              <a:t>C</a:t>
            </a:r>
            <a:r>
              <a:rPr lang="zh-CN" altLang="en-US" sz="2400" dirty="0" smtClean="0"/>
              <a:t>．</a:t>
            </a:r>
            <a:r>
              <a:rPr lang="en-US" altLang="zh-CN" sz="2400" dirty="0" err="1" smtClean="0"/>
              <a:t>Schank</a:t>
            </a:r>
            <a:r>
              <a:rPr lang="zh-CN" altLang="en-US" sz="2400" dirty="0" smtClean="0"/>
              <a:t>）根据他的</a:t>
            </a:r>
            <a:r>
              <a:rPr lang="zh-CN" altLang="en-US" sz="2400" dirty="0" smtClean="0">
                <a:solidFill>
                  <a:srgbClr val="FF0000"/>
                </a:solidFill>
              </a:rPr>
              <a:t>概念依赖理论</a:t>
            </a:r>
            <a:r>
              <a:rPr lang="zh-CN" altLang="en-US" sz="2400" dirty="0" smtClean="0"/>
              <a:t>提出的一种知识表示方法。脚本与框架类似，由一组槽组成，用来表示特定领域内一些事件的发生序列。 </a:t>
            </a:r>
            <a:endParaRPr lang="zh-CN" altLang="en-US" sz="2400" dirty="0" smtClean="0"/>
          </a:p>
          <a:p>
            <a:pPr eaLnBrk="1" hangingPunct="1">
              <a:buFont typeface="Wingdings" panose="05000000000000000000" pitchFamily="2" charset="2"/>
              <a:buChar char="u"/>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过程表示法</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r>
              <a:rPr lang="zh-CN" altLang="en-US" sz="2400" dirty="0" smtClean="0"/>
              <a:t>认为知识主要是过程性的。其表示方法应将知识及如何使用这些知识的控制性策略均表述为求解问题的过程。 </a:t>
            </a:r>
            <a:endParaRPr lang="zh-CN" altLang="en-US" sz="2400" dirty="0" smtClean="0"/>
          </a:p>
          <a:p>
            <a:pPr lvl="1" eaLnBrk="1" hangingPunct="1"/>
            <a:r>
              <a:rPr lang="zh-CN" altLang="en-US" sz="2400" dirty="0" smtClean="0"/>
              <a:t>过程性表示方法</a:t>
            </a:r>
            <a:r>
              <a:rPr lang="zh-CN" altLang="en-US" sz="2400" dirty="0" smtClean="0">
                <a:solidFill>
                  <a:srgbClr val="FF0000"/>
                </a:solidFill>
              </a:rPr>
              <a:t>着重于对知识的利用</a:t>
            </a:r>
            <a:r>
              <a:rPr lang="zh-CN" altLang="en-US" sz="2400" dirty="0" smtClean="0"/>
              <a:t>，它把与问题有关的知识以及如何运用这些知识求解问题的控制策略都表述为一个或多个求解问题的过程。 </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FD94716C-85C2-4DE9-870B-2347211D9D62}" type="slidenum">
              <a:rPr lang="en-US" altLang="zh-CN"/>
            </a:fld>
            <a:endParaRPr lang="en-US" altLang="zh-CN"/>
          </a:p>
        </p:txBody>
      </p:sp>
      <p:grpSp>
        <p:nvGrpSpPr>
          <p:cNvPr id="5" name="组合 4"/>
          <p:cNvGrpSpPr/>
          <p:nvPr/>
        </p:nvGrpSpPr>
        <p:grpSpPr>
          <a:xfrm>
            <a:off x="0" y="356048"/>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228725" y="197440"/>
              <a:ext cx="7000875"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2.2.5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其它表示法</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546577"/>
          </a:xfrm>
          <a:prstGeom prst="rect">
            <a:avLst/>
          </a:prstGeom>
          <a:noFill/>
          <a:ln w="9525">
            <a:noFill/>
            <a:miter lim="800000"/>
          </a:ln>
        </p:spPr>
        <p:txBody>
          <a:bodyPr wrap="square">
            <a:spAutoFit/>
          </a:bodyPr>
          <a:lstStyle/>
          <a:p>
            <a:pPr algn="ctr">
              <a:lnSpc>
                <a:spcPct val="150000"/>
              </a:lnSpc>
            </a:pPr>
            <a:r>
              <a:rPr lang="en-US" altLang="zh-C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2.3 </a:t>
            </a:r>
            <a:r>
              <a:rPr lang="zh-CN" altLang="en-US"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知识获取与管理</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3" descr="Rectangle: Click to edit Master text styles&#10;Second level&#10;Third level&#10;Fourth level&#10;Fifth level"/>
          <p:cNvSpPr>
            <a:spLocks noGrp="1" noChangeArrowheads="1"/>
          </p:cNvSpPr>
          <p:nvPr>
            <p:ph idx="4294967295"/>
          </p:nvPr>
        </p:nvSpPr>
        <p:spPr>
          <a:xfrm>
            <a:off x="476250" y="1582738"/>
            <a:ext cx="8229600" cy="4525962"/>
          </a:xfrm>
          <a:prstGeom prst="rect">
            <a:avLst/>
          </a:prstGeom>
        </p:spPr>
        <p:txBody>
          <a:bodyPr/>
          <a:lstStyle/>
          <a:p>
            <a:pPr eaLnBrk="1" hangingPunct="1">
              <a:lnSpc>
                <a:spcPct val="150000"/>
              </a:lnSpc>
              <a:buFont typeface="Wingdings" panose="05000000000000000000" pitchFamily="2" charset="2"/>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获取知识，建立起健全、完善、有效的知识库，以满足求解领域问题的需要。 </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50000"/>
              </a:lnSpc>
              <a:buFont typeface="Wingdings" panose="05000000000000000000" pitchFamily="2" charset="2"/>
              <a:buChar char="ü"/>
            </a:pPr>
            <a:r>
              <a:rPr lang="zh-CN" altLang="en-US" dirty="0" smtClean="0"/>
              <a:t>抽取知识</a:t>
            </a:r>
            <a:endParaRPr lang="zh-CN" altLang="en-US" dirty="0" smtClean="0"/>
          </a:p>
          <a:p>
            <a:pPr lvl="1" eaLnBrk="1" hangingPunct="1">
              <a:lnSpc>
                <a:spcPct val="150000"/>
              </a:lnSpc>
              <a:buFont typeface="Wingdings" panose="05000000000000000000" pitchFamily="2" charset="2"/>
              <a:buChar char="ü"/>
            </a:pPr>
            <a:r>
              <a:rPr lang="zh-CN" altLang="en-US" dirty="0" smtClean="0"/>
              <a:t>转换知识</a:t>
            </a:r>
            <a:endParaRPr lang="zh-CN" altLang="en-US" dirty="0" smtClean="0"/>
          </a:p>
          <a:p>
            <a:pPr lvl="1" eaLnBrk="1" hangingPunct="1">
              <a:lnSpc>
                <a:spcPct val="150000"/>
              </a:lnSpc>
              <a:buFont typeface="Wingdings" panose="05000000000000000000" pitchFamily="2" charset="2"/>
              <a:buChar char="ü"/>
            </a:pPr>
            <a:r>
              <a:rPr lang="zh-CN" altLang="en-US" dirty="0" smtClean="0"/>
              <a:t>输入知识</a:t>
            </a:r>
            <a:endParaRPr lang="zh-CN" altLang="en-US" dirty="0" smtClean="0"/>
          </a:p>
          <a:p>
            <a:pPr lvl="1" eaLnBrk="1" hangingPunct="1">
              <a:lnSpc>
                <a:spcPct val="150000"/>
              </a:lnSpc>
              <a:buFont typeface="Wingdings" panose="05000000000000000000" pitchFamily="2" charset="2"/>
              <a:buChar char="ü"/>
            </a:pPr>
            <a:r>
              <a:rPr lang="zh-CN" altLang="en-US" dirty="0" smtClean="0"/>
              <a:t>检测知识</a:t>
            </a:r>
            <a:endParaRPr lang="zh-CN" altLang="en-US"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D8FEF097-20C5-4A7B-9162-C39CAB8E7BBC}" type="slidenum">
              <a:rPr lang="en-US" altLang="zh-CN"/>
            </a:fld>
            <a:endParaRPr lang="en-US" altLang="zh-CN"/>
          </a:p>
        </p:txBody>
      </p:sp>
      <p:grpSp>
        <p:nvGrpSpPr>
          <p:cNvPr id="5" name="组合 4"/>
          <p:cNvGrpSpPr/>
          <p:nvPr/>
        </p:nvGrpSpPr>
        <p:grpSpPr>
          <a:xfrm>
            <a:off x="0" y="346523"/>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162050" y="197440"/>
              <a:ext cx="706755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2.3.1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知识获取的任务</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Rectangle 3" descr="Rectangle: Click to edit Master text styles&#10;Second level&#10;Third level&#10;Fourth level&#10;Fifth level"/>
          <p:cNvSpPr>
            <a:spLocks noGrp="1" noChangeArrowheads="1"/>
          </p:cNvSpPr>
          <p:nvPr>
            <p:ph idx="4294967295"/>
          </p:nvPr>
        </p:nvSpPr>
        <p:spPr>
          <a:xfrm>
            <a:off x="457200" y="1554163"/>
            <a:ext cx="8686800" cy="4525962"/>
          </a:xfrm>
          <a:prstGeom prst="rect">
            <a:avLst/>
          </a:prstGeom>
        </p:spPr>
        <p:txBody>
          <a:bodyPr/>
          <a:lstStyle/>
          <a:p>
            <a:pPr eaLnBrk="1" hangingPunct="1">
              <a:buFont typeface="楷体" panose="02010609060101010101" pitchFamily="49" charset="-122"/>
              <a:buChar char="★"/>
            </a:pPr>
            <a:r>
              <a:rPr lang="zh-CN" altLang="en-US" dirty="0" smtClean="0"/>
              <a:t>非自动知识获取</a:t>
            </a:r>
            <a:endParaRPr lang="en-US" altLang="zh-CN" dirty="0" smtClean="0"/>
          </a:p>
          <a:p>
            <a:pPr marL="0" indent="0" eaLnBrk="1" hangingPunct="1">
              <a:buNone/>
            </a:pPr>
            <a:endParaRPr lang="zh-CN" altLang="en-US" dirty="0" smtClean="0"/>
          </a:p>
          <a:p>
            <a:pPr eaLnBrk="1" hangingPunct="1"/>
            <a:endParaRPr lang="zh-CN" altLang="en-US" dirty="0" smtClean="0"/>
          </a:p>
          <a:p>
            <a:pPr eaLnBrk="1" hangingPunct="1">
              <a:buFont typeface="Wingdings" panose="05000000000000000000" pitchFamily="2" charset="2"/>
              <a:buNone/>
            </a:pPr>
            <a:endParaRPr lang="zh-CN" altLang="en-US" dirty="0" smtClean="0"/>
          </a:p>
          <a:p>
            <a:pPr eaLnBrk="1" hangingPunct="1">
              <a:buFont typeface="楷体" panose="02010609060101010101" pitchFamily="49" charset="-122"/>
              <a:buChar char="★"/>
            </a:pPr>
            <a:r>
              <a:rPr lang="zh-CN" altLang="en-US" dirty="0" smtClean="0"/>
              <a:t>自动知识获取</a:t>
            </a:r>
            <a:endParaRPr lang="zh-CN" altLang="en-US" dirty="0" smtClean="0"/>
          </a:p>
        </p:txBody>
      </p:sp>
      <p:sp>
        <p:nvSpPr>
          <p:cNvPr id="8"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D29FDEFA-6ADF-4E9A-9D22-160AE50026EB}" type="slidenum">
              <a:rPr lang="en-US" altLang="zh-CN"/>
            </a:fld>
            <a:endParaRPr lang="en-US" altLang="zh-CN"/>
          </a:p>
        </p:txBody>
      </p:sp>
      <p:sp>
        <p:nvSpPr>
          <p:cNvPr id="615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21860" name="Object 4"/>
          <p:cNvGraphicFramePr>
            <a:graphicFrameLocks noChangeAspect="1"/>
          </p:cNvGraphicFramePr>
          <p:nvPr/>
        </p:nvGraphicFramePr>
        <p:xfrm>
          <a:off x="825500" y="2222500"/>
          <a:ext cx="7634288" cy="630238"/>
        </p:xfrm>
        <a:graphic>
          <a:graphicData uri="http://schemas.openxmlformats.org/presentationml/2006/ole">
            <mc:AlternateContent xmlns:mc="http://schemas.openxmlformats.org/markup-compatibility/2006">
              <mc:Choice xmlns:v="urn:schemas-microsoft-com:vml" Requires="v">
                <p:oleObj spid="_x0000_s7171" name="Visio" r:id="rId1" imgW="3056255" imgH="252730" progId="Visio.Drawing.11">
                  <p:embed/>
                </p:oleObj>
              </mc:Choice>
              <mc:Fallback>
                <p:oleObj name="Visio" r:id="rId1" imgW="3056255" imgH="252730" progId="Visio.Drawing.11">
                  <p:embed/>
                  <p:pic>
                    <p:nvPicPr>
                      <p:cNvPr id="0" name="图片 7170"/>
                      <p:cNvPicPr>
                        <a:picLocks noChangeAspect="1" noChangeArrowheads="1"/>
                      </p:cNvPicPr>
                      <p:nvPr/>
                    </p:nvPicPr>
                    <p:blipFill>
                      <a:blip r:embed="rId2"/>
                      <a:srcRect/>
                      <a:stretch>
                        <a:fillRect/>
                      </a:stretch>
                    </p:blipFill>
                    <p:spPr bwMode="auto">
                      <a:xfrm>
                        <a:off x="825500" y="2222500"/>
                        <a:ext cx="7634288" cy="630238"/>
                      </a:xfrm>
                      <a:prstGeom prst="rect">
                        <a:avLst/>
                      </a:prstGeom>
                      <a:solidFill>
                        <a:schemeClr val="accent2">
                          <a:lumMod val="20000"/>
                          <a:lumOff val="80000"/>
                        </a:schemeClr>
                      </a:solidFill>
                      <a:ln>
                        <a:solidFill>
                          <a:schemeClr val="accent1"/>
                        </a:solidFill>
                      </a:ln>
                    </p:spPr>
                  </p:pic>
                </p:oleObj>
              </mc:Fallback>
            </mc:AlternateContent>
          </a:graphicData>
        </a:graphic>
      </p:graphicFrame>
      <p:sp>
        <p:nvSpPr>
          <p:cNvPr id="6152" name="Rectangle 7"/>
          <p:cNvSpPr>
            <a:spLocks noChangeArrowheads="1"/>
          </p:cNvSpPr>
          <p:nvPr/>
        </p:nvSpPr>
        <p:spPr bwMode="auto">
          <a:xfrm>
            <a:off x="0" y="3143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21862" name="Object 6"/>
          <p:cNvGraphicFramePr>
            <a:graphicFrameLocks noChangeAspect="1"/>
          </p:cNvGraphicFramePr>
          <p:nvPr/>
        </p:nvGraphicFramePr>
        <p:xfrm>
          <a:off x="793750" y="4516438"/>
          <a:ext cx="7748588" cy="911225"/>
        </p:xfrm>
        <a:graphic>
          <a:graphicData uri="http://schemas.openxmlformats.org/presentationml/2006/ole">
            <mc:AlternateContent xmlns:mc="http://schemas.openxmlformats.org/markup-compatibility/2006">
              <mc:Choice xmlns:v="urn:schemas-microsoft-com:vml" Requires="v">
                <p:oleObj spid="_x0000_s7172" name="Visio" r:id="rId3" imgW="3056255" imgH="367030" progId="Visio.Drawing.11">
                  <p:embed/>
                </p:oleObj>
              </mc:Choice>
              <mc:Fallback>
                <p:oleObj name="Visio" r:id="rId3" imgW="3056255" imgH="367030" progId="Visio.Drawing.11">
                  <p:embed/>
                  <p:pic>
                    <p:nvPicPr>
                      <p:cNvPr id="0" name="图片 7171"/>
                      <p:cNvPicPr>
                        <a:picLocks noChangeAspect="1" noChangeArrowheads="1"/>
                      </p:cNvPicPr>
                      <p:nvPr/>
                    </p:nvPicPr>
                    <p:blipFill>
                      <a:blip r:embed="rId4"/>
                      <a:srcRect/>
                      <a:stretch>
                        <a:fillRect/>
                      </a:stretch>
                    </p:blipFill>
                    <p:spPr bwMode="auto">
                      <a:xfrm>
                        <a:off x="793750" y="4516438"/>
                        <a:ext cx="7748588" cy="911225"/>
                      </a:xfrm>
                      <a:prstGeom prst="rect">
                        <a:avLst/>
                      </a:prstGeom>
                      <a:solidFill>
                        <a:schemeClr val="accent2">
                          <a:lumMod val="20000"/>
                          <a:lumOff val="80000"/>
                        </a:schemeClr>
                      </a:solidFill>
                      <a:ln>
                        <a:solidFill>
                          <a:schemeClr val="accent1"/>
                        </a:solidFill>
                      </a:ln>
                    </p:spPr>
                  </p:pic>
                </p:oleObj>
              </mc:Fallback>
            </mc:AlternateContent>
          </a:graphicData>
        </a:graphic>
      </p:graphicFrame>
      <p:grpSp>
        <p:nvGrpSpPr>
          <p:cNvPr id="9" name="组合 8"/>
          <p:cNvGrpSpPr/>
          <p:nvPr/>
        </p:nvGrpSpPr>
        <p:grpSpPr>
          <a:xfrm>
            <a:off x="0" y="403673"/>
            <a:ext cx="9144000" cy="822977"/>
            <a:chOff x="0" y="197440"/>
            <a:chExt cx="9144000" cy="493394"/>
          </a:xfrm>
        </p:grpSpPr>
        <p:cxnSp>
          <p:nvCxnSpPr>
            <p:cNvPr id="10" name="直接连接符 9"/>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11" name="标题 1"/>
            <p:cNvSpPr txBox="1"/>
            <p:nvPr/>
          </p:nvSpPr>
          <p:spPr>
            <a:xfrm>
              <a:off x="1162050" y="197440"/>
              <a:ext cx="706755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2.3.2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知识获取方式</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12" name="直接连接符 11"/>
            <p:cNvCxnSpPr>
              <a:stCxn id="11"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3" descr="Rectangle: Click to edit Master text styles&#10;Second level&#10;Third level&#10;Fourth level&#10;Fifth level"/>
          <p:cNvSpPr>
            <a:spLocks noGrp="1" noChangeArrowheads="1"/>
          </p:cNvSpPr>
          <p:nvPr>
            <p:ph idx="4294967295"/>
          </p:nvPr>
        </p:nvSpPr>
        <p:spPr>
          <a:xfrm>
            <a:off x="457200" y="1554163"/>
            <a:ext cx="8686800" cy="4525962"/>
          </a:xfrm>
          <a:prstGeom prst="rect">
            <a:avLst/>
          </a:prstGeom>
        </p:spPr>
        <p:txBody>
          <a:bodyPr/>
          <a:lstStyle/>
          <a:p>
            <a:pPr eaLnBrk="1" hangingPunct="1">
              <a:buFont typeface="Wingdings" panose="05000000000000000000" pitchFamily="2" charset="2"/>
              <a:buChar char="u"/>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知识管理的任务</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50000"/>
              </a:lnSpc>
            </a:pPr>
            <a:r>
              <a:rPr lang="zh-CN" altLang="en-US" dirty="0" smtClean="0"/>
              <a:t>指具体地、物理地组建知识库，保存知识；</a:t>
            </a:r>
            <a:endParaRPr lang="zh-CN" altLang="en-US" dirty="0" smtClean="0"/>
          </a:p>
          <a:p>
            <a:pPr lvl="1" eaLnBrk="1" hangingPunct="1">
              <a:lnSpc>
                <a:spcPct val="150000"/>
              </a:lnSpc>
            </a:pPr>
            <a:r>
              <a:rPr lang="zh-CN" altLang="en-US" dirty="0" smtClean="0"/>
              <a:t>在知识库中安排具体的知识；</a:t>
            </a:r>
            <a:endParaRPr lang="zh-CN" altLang="en-US" dirty="0" smtClean="0"/>
          </a:p>
          <a:p>
            <a:pPr lvl="1" eaLnBrk="1" hangingPunct="1">
              <a:lnSpc>
                <a:spcPct val="150000"/>
              </a:lnSpc>
            </a:pPr>
            <a:r>
              <a:rPr lang="zh-CN" altLang="en-US" dirty="0" smtClean="0"/>
              <a:t>实现知识的增加、删除、修改、查询等功能；</a:t>
            </a:r>
            <a:endParaRPr lang="zh-CN" altLang="en-US" dirty="0" smtClean="0"/>
          </a:p>
          <a:p>
            <a:pPr lvl="1" eaLnBrk="1" hangingPunct="1">
              <a:lnSpc>
                <a:spcPct val="150000"/>
              </a:lnSpc>
            </a:pPr>
            <a:r>
              <a:rPr lang="zh-CN" altLang="en-US" dirty="0" smtClean="0"/>
              <a:t>记录知识库的变更；</a:t>
            </a:r>
            <a:endParaRPr lang="zh-CN" altLang="en-US" dirty="0" smtClean="0"/>
          </a:p>
          <a:p>
            <a:pPr lvl="1" eaLnBrk="1" hangingPunct="1">
              <a:lnSpc>
                <a:spcPct val="150000"/>
              </a:lnSpc>
            </a:pPr>
            <a:r>
              <a:rPr lang="zh-CN" altLang="en-US" dirty="0" smtClean="0"/>
              <a:t>保证知识库的安全。</a:t>
            </a:r>
            <a:endParaRPr lang="zh-CN" altLang="en-US"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51E47C10-74B6-4665-B852-4B2A57D36726}" type="slidenum">
              <a:rPr lang="en-US" altLang="zh-CN"/>
            </a:fld>
            <a:endParaRPr lang="en-US" altLang="zh-CN"/>
          </a:p>
        </p:txBody>
      </p:sp>
      <p:grpSp>
        <p:nvGrpSpPr>
          <p:cNvPr id="5" name="组合 4"/>
          <p:cNvGrpSpPr/>
          <p:nvPr/>
        </p:nvGrpSpPr>
        <p:grpSpPr>
          <a:xfrm>
            <a:off x="0" y="394148"/>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162050" y="197440"/>
              <a:ext cx="706755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2.3.3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知识管理</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idx="4294967295"/>
          </p:nvPr>
        </p:nvSpPr>
        <p:spPr>
          <a:xfrm>
            <a:off x="457200" y="457200"/>
            <a:ext cx="7896225" cy="838200"/>
          </a:xfrm>
          <a:prstGeom prst="rect">
            <a:avLst/>
          </a:prstGeom>
        </p:spPr>
        <p:txBody>
          <a:bodyPr/>
          <a:lstStyle/>
          <a:p>
            <a:pPr algn="ctr" eaLnBrk="1" fontAlgn="auto" hangingPunct="1">
              <a:spcAft>
                <a:spcPts val="0"/>
              </a:spcAft>
              <a:defRPr/>
            </a:pPr>
            <a:r>
              <a:rPr lang="zh-CN" altLang="en-US" dirty="0"/>
              <a:t>组建知识库</a:t>
            </a:r>
            <a:endParaRPr lang="zh-CN" altLang="en-US" dirty="0"/>
          </a:p>
        </p:txBody>
      </p:sp>
      <p:sp>
        <p:nvSpPr>
          <p:cNvPr id="123907" name="Rectangle 3" descr="Rectangle: Click to edit Master text styles&#10;Second level&#10;Third level&#10;Fourth level&#10;Fifth level"/>
          <p:cNvSpPr>
            <a:spLocks noGrp="1" noChangeArrowheads="1"/>
          </p:cNvSpPr>
          <p:nvPr>
            <p:ph idx="4294967295"/>
          </p:nvPr>
        </p:nvSpPr>
        <p:spPr>
          <a:xfrm>
            <a:off x="657225" y="1554163"/>
            <a:ext cx="8020050" cy="4525962"/>
          </a:xfrm>
          <a:prstGeom prst="rect">
            <a:avLst/>
          </a:prstGeom>
        </p:spPr>
        <p:txBody>
          <a:bodyPr/>
          <a:lstStyle/>
          <a:p>
            <a:pPr eaLnBrk="1" hangingPunct="1">
              <a:lnSpc>
                <a:spcPct val="100000"/>
              </a:lnSpc>
              <a:buFont typeface="楷体" panose="02010609060101010101" pitchFamily="49" charset="-122"/>
              <a:buChar char="★"/>
            </a:pPr>
            <a:r>
              <a:rPr lang="zh-CN" altLang="en-US" dirty="0" smtClean="0"/>
              <a:t>应该注意以下基本原则 </a:t>
            </a:r>
            <a:endParaRPr lang="zh-CN" altLang="en-US" dirty="0" smtClean="0"/>
          </a:p>
          <a:p>
            <a:pPr eaLnBrk="1" hangingPunct="1">
              <a:lnSpc>
                <a:spcPct val="100000"/>
              </a:lnSpc>
              <a:buFont typeface="Wingdings" panose="05000000000000000000" pitchFamily="2" charset="2"/>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知识库具有相对独立性</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100000"/>
              </a:lnSpc>
              <a:buFont typeface="Wingdings" panose="05000000000000000000" pitchFamily="2" charset="2"/>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便于对知识的搜索</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100000"/>
              </a:lnSpc>
              <a:buFont typeface="Wingdings" panose="05000000000000000000" pitchFamily="2" charset="2"/>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便于对知识进行维护及管理</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00000"/>
              </a:lnSpc>
            </a:pPr>
            <a:r>
              <a:rPr lang="zh-CN" altLang="en-US" dirty="0" smtClean="0"/>
              <a:t>对知识的增、删、改、查。</a:t>
            </a:r>
            <a:endParaRPr lang="zh-CN" altLang="en-US" dirty="0" smtClean="0"/>
          </a:p>
          <a:p>
            <a:pPr eaLnBrk="1" hangingPunct="1">
              <a:lnSpc>
                <a:spcPct val="100000"/>
              </a:lnSpc>
              <a:buFont typeface="Wingdings" panose="05000000000000000000" pitchFamily="2" charset="2"/>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便于存储用多种模式表示的知识</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4C2EFD4-48B2-4B59-9C41-4A92A2E21B8C}" type="slidenum">
              <a:rPr lang="en-US" altLang="zh-CN"/>
            </a:fld>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idx="4294967295"/>
          </p:nvPr>
        </p:nvSpPr>
        <p:spPr>
          <a:xfrm>
            <a:off x="457200" y="457200"/>
            <a:ext cx="8020050" cy="838200"/>
          </a:xfrm>
          <a:prstGeom prst="rect">
            <a:avLst/>
          </a:prstGeom>
        </p:spPr>
        <p:txBody>
          <a:bodyPr/>
          <a:lstStyle/>
          <a:p>
            <a:pPr algn="ctr" eaLnBrk="1" fontAlgn="auto" hangingPunct="1">
              <a:spcAft>
                <a:spcPts val="0"/>
              </a:spcAft>
              <a:defRPr/>
            </a:pPr>
            <a:r>
              <a:rPr lang="zh-CN" altLang="en-US" dirty="0"/>
              <a:t>知识管理的其它重要功能 </a:t>
            </a:r>
            <a:endParaRPr lang="zh-CN" altLang="en-US" dirty="0"/>
          </a:p>
        </p:txBody>
      </p:sp>
      <p:sp>
        <p:nvSpPr>
          <p:cNvPr id="124931" name="Rectangle 3" descr="Rectangle: Click to edit Master text styles&#10;Second level&#10;Third level&#10;Fourth level&#10;Fifth level"/>
          <p:cNvSpPr>
            <a:spLocks noGrp="1" noChangeArrowheads="1"/>
          </p:cNvSpPr>
          <p:nvPr>
            <p:ph idx="4294967295"/>
          </p:nvPr>
        </p:nvSpPr>
        <p:spPr>
          <a:xfrm>
            <a:off x="923925" y="1582738"/>
            <a:ext cx="7515225" cy="4525962"/>
          </a:xfrm>
          <a:prstGeom prst="rect">
            <a:avLst/>
          </a:prstGeom>
        </p:spPr>
        <p:txBody>
          <a:bodyPr/>
          <a:lstStyle/>
          <a:p>
            <a:pPr eaLnBrk="1" hangingPunct="1">
              <a:lnSpc>
                <a:spcPct val="100000"/>
              </a:lnSpc>
              <a:buFont typeface="Wingdings" panose="05000000000000000000" pitchFamily="2" charset="2"/>
              <a:buChar char="Ø"/>
            </a:pPr>
            <a:r>
              <a:rPr lang="zh-CN" altLang="en-US" dirty="0" smtClean="0"/>
              <a:t>重组知识库</a:t>
            </a:r>
            <a:endParaRPr lang="zh-CN" altLang="en-US" dirty="0" smtClean="0"/>
          </a:p>
          <a:p>
            <a:pPr eaLnBrk="1" hangingPunct="1">
              <a:lnSpc>
                <a:spcPct val="100000"/>
              </a:lnSpc>
              <a:buFont typeface="Wingdings" panose="05000000000000000000" pitchFamily="2" charset="2"/>
              <a:buChar char="Ø"/>
            </a:pPr>
            <a:r>
              <a:rPr lang="zh-CN" altLang="en-US" dirty="0" smtClean="0"/>
              <a:t>记录系统运行的实例</a:t>
            </a:r>
            <a:endParaRPr lang="zh-CN" altLang="en-US" dirty="0" smtClean="0"/>
          </a:p>
          <a:p>
            <a:pPr eaLnBrk="1" hangingPunct="1">
              <a:lnSpc>
                <a:spcPct val="100000"/>
              </a:lnSpc>
              <a:buFont typeface="Wingdings" panose="05000000000000000000" pitchFamily="2" charset="2"/>
              <a:buChar char="Ø"/>
            </a:pPr>
            <a:r>
              <a:rPr lang="zh-CN" altLang="en-US" dirty="0" smtClean="0"/>
              <a:t>记录系统的运行史</a:t>
            </a:r>
            <a:endParaRPr lang="zh-CN" altLang="en-US" dirty="0" smtClean="0"/>
          </a:p>
          <a:p>
            <a:pPr eaLnBrk="1" hangingPunct="1">
              <a:lnSpc>
                <a:spcPct val="100000"/>
              </a:lnSpc>
              <a:buFont typeface="Wingdings" panose="05000000000000000000" pitchFamily="2" charset="2"/>
              <a:buChar char="Ø"/>
            </a:pPr>
            <a:r>
              <a:rPr lang="zh-CN" altLang="en-US" dirty="0" smtClean="0"/>
              <a:t>记录知识库的发展史</a:t>
            </a:r>
            <a:endParaRPr lang="zh-CN" altLang="en-US" dirty="0" smtClean="0"/>
          </a:p>
          <a:p>
            <a:pPr eaLnBrk="1" hangingPunct="1">
              <a:lnSpc>
                <a:spcPct val="100000"/>
              </a:lnSpc>
              <a:buFont typeface="Wingdings" panose="05000000000000000000" pitchFamily="2" charset="2"/>
              <a:buChar char="Ø"/>
            </a:pPr>
            <a:r>
              <a:rPr lang="zh-CN" altLang="en-US" dirty="0" smtClean="0"/>
              <a:t>知识库的安全保护与保密</a:t>
            </a:r>
            <a:endParaRPr lang="zh-CN" altLang="en-US"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8E2612F-7877-4269-A48F-72A9AE85D90F}" type="slidenum">
              <a:rPr lang="en-US" altLang="zh-CN"/>
            </a:fld>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descr="Rectangle: Click to edit Master text styles&#10;Second level&#10;Third level&#10;Fourth level&#10;Fifth level"/>
          <p:cNvSpPr>
            <a:spLocks noGrp="1" noChangeArrowheads="1"/>
          </p:cNvSpPr>
          <p:nvPr>
            <p:ph idx="4294967295"/>
          </p:nvPr>
        </p:nvSpPr>
        <p:spPr>
          <a:xfrm>
            <a:off x="457200" y="1553845"/>
            <a:ext cx="8532495" cy="5055870"/>
          </a:xfrm>
          <a:prstGeom prst="rect">
            <a:avLst/>
          </a:prstGeom>
        </p:spPr>
        <p:txBody>
          <a:bodyPr/>
          <a:lstStyle/>
          <a:p>
            <a:pPr eaLnBrk="1" hangingPunct="1">
              <a:lnSpc>
                <a:spcPct val="80000"/>
              </a:lnSpc>
              <a:buFont typeface="楷体" panose="02010609060101010101" pitchFamily="49" charset="-122"/>
              <a:buChar char="★"/>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面向形式的研究（机制理论）</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80000"/>
              </a:lnSpc>
            </a:pPr>
            <a:r>
              <a:rPr lang="zh-CN" altLang="en-US" sz="2400" dirty="0" smtClean="0"/>
              <a:t>处理逻辑与知识表示</a:t>
            </a:r>
            <a:endParaRPr lang="zh-CN" altLang="en-US" sz="2400" dirty="0" smtClean="0"/>
          </a:p>
          <a:p>
            <a:pPr eaLnBrk="1" hangingPunct="1">
              <a:lnSpc>
                <a:spcPct val="80000"/>
              </a:lnSpc>
              <a:buFont typeface="楷体" panose="02010609060101010101" pitchFamily="49" charset="-122"/>
              <a:buChar char="★"/>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面向内容的研究（内容理论）</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80000"/>
              </a:lnSpc>
            </a:pPr>
            <a:r>
              <a:rPr lang="zh-CN" altLang="en-US" sz="2400" dirty="0" smtClean="0"/>
              <a:t>处理知识的内容。 </a:t>
            </a:r>
            <a:endParaRPr lang="zh-CN" altLang="en-US" sz="2400" dirty="0" smtClean="0"/>
          </a:p>
          <a:p>
            <a:pPr eaLnBrk="1" hangingPunct="1">
              <a:lnSpc>
                <a:spcPct val="80000"/>
              </a:lnSpc>
              <a:buFont typeface="楷体" panose="02010609060101010101" pitchFamily="49" charset="-122"/>
              <a:buChar char="★"/>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本体论（</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Ontology</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）：面向内容</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50000"/>
              </a:lnSpc>
            </a:pPr>
            <a:r>
              <a:rPr lang="zh-CN" altLang="en-US" sz="2400" dirty="0" smtClean="0"/>
              <a:t>本来是一个哲学术语，意义为</a:t>
            </a:r>
            <a:r>
              <a:rPr lang="zh-CN" altLang="en-US" sz="2400" dirty="0" smtClean="0">
                <a:latin typeface="Times New Roman" panose="02020603050405020304" pitchFamily="18" charset="0"/>
              </a:rPr>
              <a:t>“</a:t>
            </a:r>
            <a:r>
              <a:rPr lang="zh-CN" altLang="en-US" sz="2400" dirty="0" smtClean="0"/>
              <a:t>关于存在的理论</a:t>
            </a:r>
            <a:r>
              <a:rPr lang="zh-CN" altLang="en-US" sz="2400" dirty="0" smtClean="0">
                <a:latin typeface="Times New Roman" panose="02020603050405020304" pitchFamily="18" charset="0"/>
              </a:rPr>
              <a:t>”</a:t>
            </a:r>
            <a:r>
              <a:rPr lang="zh-CN" altLang="en-US" sz="2400" dirty="0" smtClean="0"/>
              <a:t>。</a:t>
            </a:r>
            <a:endParaRPr lang="zh-CN" altLang="en-US" sz="2400" dirty="0" smtClean="0"/>
          </a:p>
          <a:p>
            <a:pPr lvl="1" eaLnBrk="1" hangingPunct="1">
              <a:lnSpc>
                <a:spcPct val="150000"/>
              </a:lnSpc>
            </a:pPr>
            <a:r>
              <a:rPr lang="zh-CN" altLang="en-US" sz="2400" dirty="0" smtClean="0"/>
              <a:t>试图回答</a:t>
            </a:r>
            <a:r>
              <a:rPr lang="zh-CN" altLang="en-US" sz="2400" dirty="0" smtClean="0">
                <a:latin typeface="Times New Roman" panose="02020603050405020304" pitchFamily="18" charset="0"/>
              </a:rPr>
              <a:t>“</a:t>
            </a:r>
            <a:r>
              <a:rPr lang="zh-CN" altLang="en-US" sz="2400" dirty="0" smtClean="0"/>
              <a:t>什么是存在</a:t>
            </a:r>
            <a:r>
              <a:rPr lang="zh-CN" altLang="en-US" sz="2400" dirty="0" smtClean="0">
                <a:latin typeface="Times New Roman" panose="02020603050405020304" pitchFamily="18" charset="0"/>
              </a:rPr>
              <a:t>”</a:t>
            </a:r>
            <a:r>
              <a:rPr lang="zh-CN" altLang="en-US" sz="2400" dirty="0" smtClean="0"/>
              <a:t>，</a:t>
            </a:r>
            <a:r>
              <a:rPr lang="zh-CN" altLang="en-US" sz="2400" dirty="0" smtClean="0">
                <a:latin typeface="Times New Roman" panose="02020603050405020304" pitchFamily="18" charset="0"/>
              </a:rPr>
              <a:t>“</a:t>
            </a:r>
            <a:r>
              <a:rPr lang="zh-CN" altLang="en-US" sz="2400" dirty="0" smtClean="0"/>
              <a:t>存在的性质是什么</a:t>
            </a:r>
            <a:r>
              <a:rPr lang="zh-CN" altLang="en-US" sz="2400" dirty="0" smtClean="0">
                <a:latin typeface="Times New Roman" panose="02020603050405020304" pitchFamily="18" charset="0"/>
              </a:rPr>
              <a:t>”</a:t>
            </a:r>
            <a:r>
              <a:rPr lang="zh-CN" altLang="en-US" sz="2400" dirty="0" smtClean="0"/>
              <a:t>等问题。</a:t>
            </a:r>
            <a:endParaRPr lang="zh-CN" altLang="en-US" sz="2400" dirty="0" smtClean="0"/>
          </a:p>
          <a:p>
            <a:pPr lvl="1" eaLnBrk="1" hangingPunct="1">
              <a:lnSpc>
                <a:spcPct val="150000"/>
              </a:lnSpc>
            </a:pPr>
            <a:r>
              <a:rPr lang="zh-CN" altLang="en-US" sz="2400" dirty="0" smtClean="0"/>
              <a:t>在人工智能领域，本体是关于</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概念化的明确表达</a:t>
            </a:r>
            <a:r>
              <a:rPr lang="zh-CN" altLang="en-US" sz="2400" dirty="0" smtClean="0"/>
              <a:t>。本体论研究特定领域知识的对象分类、对象属性和对象间的关系，为</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描述领域知识提供术语</a:t>
            </a:r>
            <a:r>
              <a:rPr lang="zh-CN" altLang="en-US" sz="2400" dirty="0" smtClean="0"/>
              <a:t>。 </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62318F1-DC9B-4ABD-9BBA-AE809D8F45DB}" type="slidenum">
              <a:rPr lang="en-US" altLang="zh-CN"/>
            </a:fld>
            <a:endParaRPr lang="en-US" altLang="zh-CN"/>
          </a:p>
        </p:txBody>
      </p:sp>
      <p:grpSp>
        <p:nvGrpSpPr>
          <p:cNvPr id="5" name="组合 4"/>
          <p:cNvGrpSpPr/>
          <p:nvPr/>
        </p:nvGrpSpPr>
        <p:grpSpPr>
          <a:xfrm>
            <a:off x="0" y="365573"/>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162050" y="197440"/>
              <a:ext cx="706755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2.3.4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本体论</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idx="4294967295"/>
          </p:nvPr>
        </p:nvSpPr>
        <p:spPr>
          <a:xfrm>
            <a:off x="457200" y="361950"/>
            <a:ext cx="7972425" cy="838200"/>
          </a:xfrm>
          <a:prstGeom prst="rect">
            <a:avLst/>
          </a:prstGeom>
        </p:spPr>
        <p:txBody>
          <a:bodyPr/>
          <a:lstStyle/>
          <a:p>
            <a:pPr algn="ctr" eaLnBrk="1" fontAlgn="auto" hangingPunct="1">
              <a:spcAft>
                <a:spcPts val="0"/>
              </a:spcAft>
              <a:defRPr/>
            </a:pPr>
            <a:r>
              <a:rPr lang="zh-CN" altLang="en-US" dirty="0"/>
              <a:t>本体论的定义</a:t>
            </a:r>
            <a:endParaRPr lang="zh-CN" altLang="en-US" dirty="0"/>
          </a:p>
        </p:txBody>
      </p:sp>
      <p:sp>
        <p:nvSpPr>
          <p:cNvPr id="126979" name="Rectangle 3" descr="Rectangle: Click to edit Master text styles&#10;Second level&#10;Third level&#10;Fourth level&#10;Fifth level"/>
          <p:cNvSpPr>
            <a:spLocks noGrp="1" noChangeArrowheads="1"/>
          </p:cNvSpPr>
          <p:nvPr>
            <p:ph idx="4294967295"/>
          </p:nvPr>
        </p:nvSpPr>
        <p:spPr>
          <a:xfrm>
            <a:off x="323850" y="1238250"/>
            <a:ext cx="8401050" cy="4718050"/>
          </a:xfrm>
          <a:prstGeom prst="rect">
            <a:avLst/>
          </a:prstGeom>
        </p:spPr>
        <p:txBody>
          <a:bodyPr/>
          <a:lstStyle/>
          <a:p>
            <a:pPr eaLnBrk="1" hangingPunct="1">
              <a:lnSpc>
                <a:spcPct val="80000"/>
              </a:lnSpc>
              <a:buFont typeface="楷体" panose="02010609060101010101" pitchFamily="49" charset="-122"/>
              <a:buChar char="★"/>
            </a:pPr>
            <a:r>
              <a:rPr lang="en-US" altLang="zh-CN" dirty="0" smtClean="0"/>
              <a:t>1993</a:t>
            </a:r>
            <a:r>
              <a:rPr lang="zh-CN" altLang="en-US" dirty="0" smtClean="0"/>
              <a:t>年美国斯坦福大学知识系统实验室的</a:t>
            </a:r>
            <a:r>
              <a:rPr lang="en-US" altLang="zh-CN" dirty="0" smtClean="0"/>
              <a:t>Gruber</a:t>
            </a:r>
            <a:r>
              <a:rPr lang="zh-CN" altLang="en-US" dirty="0" smtClean="0"/>
              <a:t>给出了关于本体论的一个定义。</a:t>
            </a:r>
            <a:endParaRPr lang="zh-CN" altLang="en-US" dirty="0" smtClean="0"/>
          </a:p>
          <a:p>
            <a:pPr lvl="1">
              <a:lnSpc>
                <a:spcPct val="80000"/>
              </a:lnSpc>
              <a:buFont typeface="Wingdings" panose="05000000000000000000" pitchFamily="2" charset="2"/>
              <a:buChar char="Ø"/>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ea"/>
              </a:rPr>
              <a:t>本体是对某一概念化所做的一种显式的解释说明</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ea"/>
              </a:rPr>
              <a:t>。</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ea"/>
            </a:endParaRPr>
          </a:p>
          <a:p>
            <a:pPr lvl="1" eaLnBrk="1" hangingPunct="1">
              <a:lnSpc>
                <a:spcPct val="100000"/>
              </a:lnSpc>
            </a:pPr>
            <a:r>
              <a:rPr lang="zh-CN" altLang="en-US"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mn-ea"/>
              </a:rPr>
              <a:t>概念化</a:t>
            </a:r>
            <a:r>
              <a:rPr lang="zh-CN" altLang="en-US" dirty="0" smtClean="0">
                <a:latin typeface="+mn-ea"/>
              </a:rPr>
              <a:t>是从特定目的出发对所表达的世界所进行的一种抽象的、简化的观察。</a:t>
            </a:r>
            <a:endParaRPr lang="zh-CN" altLang="en-US" dirty="0" smtClean="0">
              <a:latin typeface="+mn-ea"/>
            </a:endParaRPr>
          </a:p>
          <a:p>
            <a:pPr lvl="1" eaLnBrk="1" hangingPunct="1">
              <a:lnSpc>
                <a:spcPct val="100000"/>
              </a:lnSpc>
            </a:pPr>
            <a:r>
              <a:rPr lang="zh-CN" altLang="en-US" dirty="0" smtClean="0">
                <a:latin typeface="+mn-ea"/>
              </a:rPr>
              <a:t>每一个知识库、基于知识库的信息系统以及基于知识共享的智能体（</a:t>
            </a:r>
            <a:r>
              <a:rPr lang="en-US" altLang="zh-CN" dirty="0" smtClean="0">
                <a:latin typeface="+mn-ea"/>
              </a:rPr>
              <a:t>Agent</a:t>
            </a:r>
            <a:r>
              <a:rPr lang="zh-CN" altLang="en-US" dirty="0" smtClean="0">
                <a:latin typeface="+mn-ea"/>
              </a:rPr>
              <a:t>）都内含一个概念化的世界。它们是显式的或者隐式的。</a:t>
            </a:r>
            <a:endParaRPr lang="zh-CN" altLang="en-US" dirty="0" smtClean="0">
              <a:latin typeface="+mn-ea"/>
            </a:endParaRPr>
          </a:p>
          <a:p>
            <a:pPr lvl="1" eaLnBrk="1" hangingPunct="1">
              <a:lnSpc>
                <a:spcPct val="100000"/>
              </a:lnSpc>
            </a:pPr>
            <a:r>
              <a:rPr lang="zh-CN" altLang="en-US" dirty="0" smtClean="0">
                <a:latin typeface="+mn-ea"/>
              </a:rPr>
              <a:t>本体中的对象以及它们之间的关系通过知识表示语言的词汇来描述。</a:t>
            </a:r>
            <a:endParaRPr lang="zh-CN" altLang="en-US" dirty="0" smtClean="0">
              <a:latin typeface="+mn-ea"/>
            </a:endParaRPr>
          </a:p>
          <a:p>
            <a:pPr lvl="1" eaLnBrk="1" hangingPunct="1">
              <a:lnSpc>
                <a:spcPct val="100000"/>
              </a:lnSpc>
            </a:pPr>
            <a:r>
              <a:rPr lang="zh-CN" altLang="en-US" dirty="0" smtClean="0">
                <a:latin typeface="+mn-ea"/>
              </a:rPr>
              <a:t>可以通过定义一套知识表示的专门术语来定义一个本体。以人们可以理解的术语来描述领域世界的实体、对象、关系以及过程等，并通过形式化的公理来限制和规范这些术语的解释和使用。 </a:t>
            </a:r>
            <a:endParaRPr lang="zh-CN" altLang="en-US" dirty="0" smtClean="0">
              <a:latin typeface="+mn-ea"/>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8D377448-C320-4B7F-AEAE-98244D91E876}" type="slidenum">
              <a:rPr lang="en-US" altLang="zh-CN"/>
            </a:fld>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idx="4294967295"/>
          </p:nvPr>
        </p:nvSpPr>
        <p:spPr>
          <a:xfrm>
            <a:off x="457200" y="457200"/>
            <a:ext cx="8286750" cy="838200"/>
          </a:xfrm>
          <a:prstGeom prst="rect">
            <a:avLst/>
          </a:prstGeom>
        </p:spPr>
        <p:txBody>
          <a:bodyPr/>
          <a:lstStyle/>
          <a:p>
            <a:pPr algn="ctr" eaLnBrk="1" fontAlgn="auto" hangingPunct="1">
              <a:spcAft>
                <a:spcPts val="0"/>
              </a:spcAft>
              <a:defRPr/>
            </a:pPr>
            <a:r>
              <a:rPr lang="zh-CN" altLang="en-US" dirty="0"/>
              <a:t>本体论的性质</a:t>
            </a:r>
            <a:endParaRPr lang="zh-CN" altLang="en-US" dirty="0"/>
          </a:p>
        </p:txBody>
      </p:sp>
      <p:sp>
        <p:nvSpPr>
          <p:cNvPr id="128003" name="Rectangle 3" descr="Rectangle: Click to edit Master text styles&#10;Second level&#10;Third level&#10;Fourth level&#10;Fifth level"/>
          <p:cNvSpPr>
            <a:spLocks noGrp="1" noChangeArrowheads="1"/>
          </p:cNvSpPr>
          <p:nvPr>
            <p:ph idx="4294967295"/>
          </p:nvPr>
        </p:nvSpPr>
        <p:spPr>
          <a:xfrm>
            <a:off x="457200" y="1554163"/>
            <a:ext cx="8267700" cy="4525962"/>
          </a:xfrm>
          <a:prstGeom prst="rect">
            <a:avLst/>
          </a:prstGeom>
        </p:spPr>
        <p:txBody>
          <a:bodyPr/>
          <a:lstStyle/>
          <a:p>
            <a:pPr eaLnBrk="1" hangingPunct="1">
              <a:lnSpc>
                <a:spcPct val="8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本体描述的是客观事物的存在。</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8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本体独立于对本体的描述。</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8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本体独立于个体对本体的认识。</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8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本体本身不存在与客观事物的误差。</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80000"/>
              </a:lnSpc>
            </a:pPr>
            <a:r>
              <a:rPr lang="zh-CN" altLang="en-US" sz="2000" dirty="0" smtClean="0"/>
              <a:t>因为它就是客观事物的本质所在。</a:t>
            </a:r>
            <a:endParaRPr lang="zh-CN" altLang="en-US" sz="2000" dirty="0" smtClean="0"/>
          </a:p>
          <a:p>
            <a:pPr lvl="1" eaLnBrk="1" hangingPunct="1">
              <a:lnSpc>
                <a:spcPct val="80000"/>
              </a:lnSpc>
            </a:pPr>
            <a:r>
              <a:rPr lang="zh-CN" altLang="en-US" sz="2000" dirty="0" smtClean="0"/>
              <a:t>但对本体的描述，即</a:t>
            </a:r>
            <a:r>
              <a:rPr lang="zh-CN" altLang="en-US" sz="2000" dirty="0" smtClean="0">
                <a:sym typeface="+mn-ea"/>
              </a:rPr>
              <a:t>以</a:t>
            </a:r>
            <a:r>
              <a:rPr lang="zh-CN" altLang="en-US" sz="2000" dirty="0" smtClean="0"/>
              <a:t>任何形式或自然语言写出的本体，作为本体的一种投影，可能会与本体本身存在误差。</a:t>
            </a:r>
            <a:endParaRPr lang="zh-CN" altLang="en-US" sz="2000" dirty="0" smtClean="0"/>
          </a:p>
          <a:p>
            <a:pPr eaLnBrk="1" hangingPunct="1">
              <a:lnSpc>
                <a:spcPct val="80000"/>
              </a:lnSpc>
              <a:buFont typeface="Wingdings" panose="05000000000000000000" pitchFamily="2" charset="2"/>
              <a:buChar char="u"/>
            </a:pP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描述的本体代表了人们对某个领域的知识的公共观念。</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80000"/>
              </a:lnSpc>
            </a:pPr>
            <a:r>
              <a:rPr lang="zh-CN" altLang="en-US" sz="2000" dirty="0" smtClean="0"/>
              <a:t>这种公共观念能够被共享、重用，进而消除不同人对同一事物理解的不一致性。</a:t>
            </a:r>
            <a:endParaRPr lang="zh-CN" altLang="en-US" sz="2000" dirty="0" smtClean="0"/>
          </a:p>
          <a:p>
            <a:pPr eaLnBrk="1" hangingPunct="1">
              <a:lnSpc>
                <a:spcPct val="80000"/>
              </a:lnSpc>
              <a:buFont typeface="Wingdings" panose="05000000000000000000" pitchFamily="2" charset="2"/>
              <a:buChar char="u"/>
            </a:pP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对本体的描述应该是形式化的、清晰的、无歧义的。 </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15181135-6486-45E7-A248-A5DE4ED5A954}" type="slidenum">
              <a:rPr lang="en-US" altLang="zh-CN"/>
            </a:fld>
            <a:endParaRPr lang="en-US" altLang="zh-CN"/>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a:xfrm>
            <a:off x="457200" y="457200"/>
            <a:ext cx="8368748" cy="838200"/>
          </a:xfrm>
          <a:prstGeom prst="rect">
            <a:avLst/>
          </a:prstGeom>
        </p:spPr>
        <p:txBody>
          <a:bodyPr/>
          <a:lstStyle/>
          <a:p>
            <a:pPr eaLnBrk="1" fontAlgn="auto" hangingPunct="1">
              <a:spcAft>
                <a:spcPts val="0"/>
              </a:spcAft>
              <a:defRPr/>
            </a:pPr>
            <a:r>
              <a:rPr lang="en-US" altLang="zh-CN" dirty="0"/>
              <a:t>2 </a:t>
            </a:r>
            <a:r>
              <a:rPr lang="zh-CN" altLang="en-US" dirty="0"/>
              <a:t>知识的特性</a:t>
            </a:r>
            <a:endParaRPr lang="zh-CN" altLang="en-US" dirty="0"/>
          </a:p>
        </p:txBody>
      </p:sp>
      <p:sp>
        <p:nvSpPr>
          <p:cNvPr id="8195" name="Rectangle 3" descr="Rectangle: Click to edit Master text styles&#10;Second level&#10;Third level&#10;Fourth level&#10;Fifth level"/>
          <p:cNvSpPr>
            <a:spLocks noGrp="1" noChangeArrowheads="1"/>
          </p:cNvSpPr>
          <p:nvPr>
            <p:ph idx="4294967295"/>
          </p:nvPr>
        </p:nvSpPr>
        <p:spPr>
          <a:xfrm>
            <a:off x="732188" y="1454428"/>
            <a:ext cx="8001000" cy="5029200"/>
          </a:xfrm>
          <a:prstGeom prst="rect">
            <a:avLst/>
          </a:prstGeom>
        </p:spPr>
        <p:txBody>
          <a:bodyPr/>
          <a:lstStyle/>
          <a:p>
            <a:pPr marL="609600" indent="-609600" eaLnBrk="1" hangingPunct="1">
              <a:buFont typeface="Wingdings" panose="05000000000000000000" pitchFamily="2" charset="2"/>
              <a:buChar char="w"/>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相对正确性</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609600" indent="-609600" eaLnBrk="1" hangingPunct="1">
              <a:buFont typeface="Wingdings" panose="05000000000000000000" pitchFamily="2" charset="2"/>
              <a:buNone/>
            </a:pPr>
            <a:r>
              <a:rPr lang="zh-CN" altLang="en-US" sz="2800" dirty="0" smtClean="0"/>
              <a:t>	</a:t>
            </a:r>
            <a:r>
              <a:rPr lang="zh-CN" altLang="en-US" sz="2400" dirty="0" smtClean="0"/>
              <a:t>例如：</a:t>
            </a:r>
            <a:r>
              <a:rPr lang="en-US" altLang="zh-CN" sz="2400" dirty="0" smtClean="0"/>
              <a:t>1</a:t>
            </a:r>
            <a:r>
              <a:rPr lang="zh-CN" altLang="en-US" sz="2400" dirty="0" smtClean="0"/>
              <a:t>＋</a:t>
            </a:r>
            <a:r>
              <a:rPr lang="en-US" altLang="zh-CN" sz="2400" dirty="0" smtClean="0"/>
              <a:t>1</a:t>
            </a:r>
            <a:r>
              <a:rPr lang="zh-CN" altLang="en-US" sz="2400" dirty="0" smtClean="0"/>
              <a:t>＝</a:t>
            </a:r>
            <a:r>
              <a:rPr lang="en-US" altLang="zh-CN" sz="2400" dirty="0" smtClean="0"/>
              <a:t>10</a:t>
            </a:r>
            <a:r>
              <a:rPr lang="zh-CN" altLang="en-US" sz="2400" dirty="0" smtClean="0"/>
              <a:t>在不同的进制下有不同的正确性。</a:t>
            </a:r>
            <a:endParaRPr lang="zh-CN" altLang="en-US" sz="2400" dirty="0" smtClean="0"/>
          </a:p>
          <a:p>
            <a:pPr marL="609600" indent="-609600" eaLnBrk="1" hangingPunct="1">
              <a:buFont typeface="Wingdings" panose="05000000000000000000" pitchFamily="2" charset="2"/>
              <a:buChar char="w"/>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不确定性</a:t>
            </a:r>
            <a:endPar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609600" indent="-609600" eaLnBrk="1" hangingPunct="1">
              <a:buFont typeface="Wingdings" panose="05000000000000000000" pitchFamily="2" charset="2"/>
              <a:buNone/>
            </a:pPr>
            <a:r>
              <a:rPr lang="zh-CN" altLang="en-US" sz="2800" dirty="0" smtClean="0"/>
              <a:t>	</a:t>
            </a:r>
            <a:r>
              <a:rPr lang="zh-CN" altLang="en-US" sz="2400" dirty="0" smtClean="0"/>
              <a:t>知识并不总是只有“真”和“假”两种状态。引起知识不确定性的原因有：</a:t>
            </a:r>
            <a:endParaRPr lang="zh-CN" altLang="en-US" sz="2400" dirty="0" smtClean="0"/>
          </a:p>
          <a:p>
            <a:pPr marL="990600" lvl="1" indent="-533400" eaLnBrk="1" hangingPunct="1">
              <a:buFont typeface="+mj-ea"/>
              <a:buAutoNum type="circleNumDbPlain"/>
            </a:pPr>
            <a:r>
              <a:rPr lang="zh-CN" altLang="en-US" sz="2400" dirty="0" smtClean="0"/>
              <a:t>随机性：我有八成的把握打中目标。</a:t>
            </a:r>
            <a:endParaRPr lang="zh-CN" altLang="en-US" sz="2400" dirty="0" smtClean="0"/>
          </a:p>
          <a:p>
            <a:pPr marL="990600" lvl="1" indent="-533400" eaLnBrk="1" hangingPunct="1">
              <a:buFont typeface="Wingdings" panose="05000000000000000000" pitchFamily="2" charset="2"/>
              <a:buAutoNum type="circleNumDbPlain"/>
            </a:pPr>
            <a:r>
              <a:rPr lang="zh-CN" altLang="en-US" sz="2400" dirty="0" smtClean="0"/>
              <a:t>模糊性：高个子适合于打篮球。</a:t>
            </a:r>
            <a:endParaRPr lang="zh-CN" altLang="en-US" sz="2400" dirty="0" smtClean="0"/>
          </a:p>
          <a:p>
            <a:pPr marL="990600" lvl="1" indent="-533400">
              <a:buFont typeface="Wingdings" panose="05000000000000000000" pitchFamily="2" charset="2"/>
              <a:buAutoNum type="circleNumDbPlain"/>
            </a:pPr>
            <a:r>
              <a:rPr lang="zh-CN" altLang="en-US" sz="2400" dirty="0" smtClean="0"/>
              <a:t>不完全性：</a:t>
            </a:r>
            <a:r>
              <a:rPr lang="zh-CN" altLang="en-US" dirty="0" smtClean="0"/>
              <a:t>莲花</a:t>
            </a:r>
            <a:r>
              <a:rPr lang="zh-CN" altLang="en-US" dirty="0"/>
              <a:t>清</a:t>
            </a:r>
            <a:r>
              <a:rPr lang="zh-CN" altLang="en-US" dirty="0" smtClean="0"/>
              <a:t>瘟对</a:t>
            </a:r>
            <a:r>
              <a:rPr lang="zh-CN" altLang="en-US" sz="2400" dirty="0" smtClean="0"/>
              <a:t>新冠病毒有一定功效。</a:t>
            </a:r>
            <a:endParaRPr lang="zh-CN" altLang="en-US" sz="2400" dirty="0" smtClean="0"/>
          </a:p>
          <a:p>
            <a:pPr marL="990600" lvl="1" indent="-533400" eaLnBrk="1" hangingPunct="1">
              <a:buFont typeface="Wingdings" panose="05000000000000000000" pitchFamily="2" charset="2"/>
              <a:buAutoNum type="circleNumDbPlain"/>
            </a:pPr>
            <a:r>
              <a:rPr lang="zh-CN" altLang="en-US" sz="2400" dirty="0" smtClean="0"/>
              <a:t>经验性：土干了就给花浇水。</a:t>
            </a:r>
            <a:endParaRPr lang="zh-CN" altLang="en-US" sz="2400" dirty="0" smtClean="0"/>
          </a:p>
          <a:p>
            <a:pPr marL="609600" indent="-609600" eaLnBrk="1" hangingPunct="1">
              <a:buFont typeface="Wingdings" panose="05000000000000000000" pitchFamily="2" charset="2"/>
              <a:buChar char="w"/>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可表示性与可利用性</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20223EE7-F47F-4E14-A4F9-01ADE1D57F17}" type="slidenum">
              <a:rPr lang="en-US" altLang="zh-CN"/>
            </a:fld>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idx="4294967295"/>
          </p:nvPr>
        </p:nvSpPr>
        <p:spPr>
          <a:xfrm>
            <a:off x="457200" y="457200"/>
            <a:ext cx="8124825" cy="838200"/>
          </a:xfrm>
          <a:prstGeom prst="rect">
            <a:avLst/>
          </a:prstGeom>
        </p:spPr>
        <p:txBody>
          <a:bodyPr/>
          <a:lstStyle/>
          <a:p>
            <a:pPr algn="ctr" eaLnBrk="1" fontAlgn="auto" hangingPunct="1">
              <a:spcAft>
                <a:spcPts val="0"/>
              </a:spcAft>
              <a:defRPr/>
            </a:pPr>
            <a:r>
              <a:rPr lang="zh-CN" altLang="en-US" dirty="0"/>
              <a:t>本体论的作用</a:t>
            </a:r>
            <a:endParaRPr lang="zh-CN" altLang="en-US" dirty="0"/>
          </a:p>
        </p:txBody>
      </p:sp>
      <p:sp>
        <p:nvSpPr>
          <p:cNvPr id="129027" name="Rectangle 3" descr="Rectangle: Click to edit Master text styles&#10;Second level&#10;Third level&#10;Fourth level&#10;Fifth level"/>
          <p:cNvSpPr>
            <a:spLocks noGrp="1" noChangeArrowheads="1"/>
          </p:cNvSpPr>
          <p:nvPr>
            <p:ph idx="4294967295"/>
          </p:nvPr>
        </p:nvSpPr>
        <p:spPr>
          <a:xfrm>
            <a:off x="457200" y="1554163"/>
            <a:ext cx="8296275" cy="4525962"/>
          </a:xfrm>
          <a:prstGeom prst="rect">
            <a:avLst/>
          </a:prstGeom>
        </p:spPr>
        <p:txBody>
          <a:bodyPr/>
          <a:lstStyle/>
          <a:p>
            <a:pPr eaLnBrk="1" hangingPunct="1">
              <a:lnSpc>
                <a:spcPct val="80000"/>
              </a:lnSpc>
              <a:buFont typeface="Wingdings" panose="05000000000000000000" pitchFamily="2" charset="2"/>
              <a:buChar char="u"/>
            </a:pPr>
            <a:r>
              <a:rPr lang="zh-CN" altLang="en-US" sz="2800" dirty="0" smtClean="0"/>
              <a:t>目的：</a:t>
            </a:r>
            <a:r>
              <a:rPr lang="zh-CN" altLang="en-US" sz="28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为了实现某种程度的知识共享和重用</a:t>
            </a:r>
            <a:r>
              <a:rPr lang="zh-CN" altLang="en-US" sz="2800" dirty="0" smtClean="0"/>
              <a:t>。 </a:t>
            </a:r>
            <a:endParaRPr lang="zh-CN" altLang="en-US" sz="2800" dirty="0" smtClean="0"/>
          </a:p>
          <a:p>
            <a:pPr eaLnBrk="1" hangingPunct="1">
              <a:lnSpc>
                <a:spcPct val="80000"/>
              </a:lnSpc>
              <a:buFont typeface="Wingdings" panose="05000000000000000000" pitchFamily="2" charset="2"/>
              <a:buChar char="Ø"/>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人与组织之间的信息交流。</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80000"/>
              </a:lnSpc>
              <a:buFont typeface="Wingdings" panose="05000000000000000000" pitchFamily="2" charset="2"/>
              <a:buChar char="Ø"/>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系统之间的互操作。</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80000"/>
              </a:lnSpc>
              <a:buFont typeface="Wingdings" panose="05000000000000000000" pitchFamily="2" charset="2"/>
              <a:buChar char="Ø"/>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需求分析和系统设计的基础。</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80000"/>
              </a:lnSpc>
              <a:buFont typeface="Wingdings" panose="05000000000000000000" pitchFamily="2" charset="2"/>
              <a:buChar char="Ø"/>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支持知识重用。</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80000"/>
              </a:lnSpc>
              <a:buFont typeface="Wingdings" panose="05000000000000000000" pitchFamily="2" charset="2"/>
              <a:buChar char="Ø"/>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显式定义对领域的认识。</a:t>
            </a:r>
            <a:endPar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80000"/>
              </a:lnSpc>
              <a:buFont typeface="Wingdings" panose="05000000000000000000" pitchFamily="2" charset="2"/>
              <a:buChar char="Ø"/>
            </a:pPr>
            <a:r>
              <a:rPr lang="zh-CN" alt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将领域知识同使用领域知识的操作性知识分离</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开来。</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00000"/>
              </a:lnSpc>
            </a:pPr>
            <a:r>
              <a:rPr lang="zh-CN" altLang="en-US" sz="2400" dirty="0" smtClean="0"/>
              <a:t>使用本体论可以将算法从具体的领域知识中分离出来，使得同一个算法可以使用到不同的领域中去 </a:t>
            </a: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B2670154-B37C-44A5-865E-85B6E4A2DA9A}" type="slidenum">
              <a:rPr lang="en-US" altLang="zh-CN"/>
            </a:fld>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idx="4294967295"/>
          </p:nvPr>
        </p:nvSpPr>
        <p:spPr>
          <a:xfrm>
            <a:off x="457200" y="457200"/>
            <a:ext cx="8048625" cy="838200"/>
          </a:xfrm>
          <a:prstGeom prst="rect">
            <a:avLst/>
          </a:prstGeom>
        </p:spPr>
        <p:txBody>
          <a:bodyPr/>
          <a:lstStyle/>
          <a:p>
            <a:pPr algn="ctr" eaLnBrk="1" fontAlgn="auto" hangingPunct="1">
              <a:spcAft>
                <a:spcPts val="0"/>
              </a:spcAft>
              <a:defRPr/>
            </a:pPr>
            <a:r>
              <a:rPr lang="zh-CN" altLang="en-US" dirty="0"/>
              <a:t>本体的种类</a:t>
            </a:r>
            <a:endParaRPr lang="zh-CN" altLang="en-US" dirty="0"/>
          </a:p>
        </p:txBody>
      </p:sp>
      <p:sp>
        <p:nvSpPr>
          <p:cNvPr id="130051" name="Rectangle 3" descr="Rectangle: Click to edit Master text styles&#10;Second level&#10;Third level&#10;Fourth level&#10;Fifth level"/>
          <p:cNvSpPr>
            <a:spLocks noGrp="1" noChangeArrowheads="1"/>
          </p:cNvSpPr>
          <p:nvPr>
            <p:ph idx="4294967295"/>
          </p:nvPr>
        </p:nvSpPr>
        <p:spPr>
          <a:xfrm>
            <a:off x="114300" y="1905000"/>
            <a:ext cx="5327650" cy="4619625"/>
          </a:xfrm>
          <a:prstGeom prst="rect">
            <a:avLst/>
          </a:prstGeom>
        </p:spPr>
        <p:txBody>
          <a:bodyPr/>
          <a:lstStyle/>
          <a:p>
            <a:pPr eaLnBrk="1" hangingPunct="1">
              <a:buFont typeface="Wingdings" panose="05000000000000000000" pitchFamily="2" charset="2"/>
              <a:buChar char="u"/>
            </a:pPr>
            <a:r>
              <a:rPr lang="zh-CN" altLang="en-US" sz="2800" dirty="0" smtClean="0"/>
              <a:t>根据本体在主题上的不同层次</a:t>
            </a:r>
            <a:endParaRPr lang="zh-CN" altLang="en-US" sz="2800" dirty="0" smtClean="0"/>
          </a:p>
          <a:p>
            <a:pPr lvl="1" eaLnBrk="1" hangingPunct="1"/>
            <a:r>
              <a:rPr lang="zh-CN" altLang="en-US" sz="2400" dirty="0" smtClean="0"/>
              <a:t>顶级本体</a:t>
            </a:r>
            <a:endParaRPr lang="zh-CN" altLang="en-US" sz="2400" dirty="0" smtClean="0"/>
          </a:p>
          <a:p>
            <a:pPr lvl="1" eaLnBrk="1" hangingPunct="1">
              <a:buFont typeface="Wingdings" panose="05000000000000000000" pitchFamily="2" charset="2"/>
              <a:buNone/>
            </a:pPr>
            <a:r>
              <a:rPr lang="zh-CN" altLang="en-US" sz="2400" dirty="0" smtClean="0"/>
              <a:t>（</a:t>
            </a:r>
            <a:r>
              <a:rPr lang="en-US" altLang="zh-CN" sz="2400" dirty="0" smtClean="0"/>
              <a:t>Top Level Ontology</a:t>
            </a:r>
            <a:r>
              <a:rPr lang="zh-CN" altLang="en-US" sz="2400" dirty="0" smtClean="0"/>
              <a:t>）</a:t>
            </a:r>
            <a:endParaRPr lang="zh-CN" altLang="en-US" sz="2400" dirty="0" smtClean="0"/>
          </a:p>
          <a:p>
            <a:pPr lvl="1" eaLnBrk="1" hangingPunct="1"/>
            <a:r>
              <a:rPr lang="zh-CN" altLang="en-US" sz="2400" dirty="0" smtClean="0"/>
              <a:t>领域本体</a:t>
            </a:r>
            <a:endParaRPr lang="zh-CN" altLang="en-US" sz="2400" dirty="0" smtClean="0"/>
          </a:p>
          <a:p>
            <a:pPr lvl="1" eaLnBrk="1" hangingPunct="1">
              <a:buFont typeface="Wingdings" panose="05000000000000000000" pitchFamily="2" charset="2"/>
              <a:buNone/>
            </a:pPr>
            <a:r>
              <a:rPr lang="zh-CN" altLang="en-US" sz="2400" dirty="0" smtClean="0"/>
              <a:t>（</a:t>
            </a:r>
            <a:r>
              <a:rPr lang="en-US" altLang="zh-CN" sz="2400" dirty="0" smtClean="0"/>
              <a:t>Domain Ontology</a:t>
            </a:r>
            <a:r>
              <a:rPr lang="zh-CN" altLang="en-US" sz="2400" dirty="0" smtClean="0"/>
              <a:t>）</a:t>
            </a:r>
            <a:endParaRPr lang="zh-CN" altLang="en-US" sz="2400" dirty="0" smtClean="0"/>
          </a:p>
          <a:p>
            <a:pPr lvl="1" eaLnBrk="1" hangingPunct="1"/>
            <a:r>
              <a:rPr lang="zh-CN" altLang="en-US" sz="2400" dirty="0" smtClean="0"/>
              <a:t>任务本体</a:t>
            </a:r>
            <a:endParaRPr lang="zh-CN" altLang="en-US" sz="2400" dirty="0" smtClean="0"/>
          </a:p>
          <a:p>
            <a:pPr lvl="1" eaLnBrk="1" hangingPunct="1">
              <a:buFont typeface="Wingdings" panose="05000000000000000000" pitchFamily="2" charset="2"/>
              <a:buNone/>
            </a:pPr>
            <a:r>
              <a:rPr lang="zh-CN" altLang="en-US" sz="2400" dirty="0" smtClean="0"/>
              <a:t>（</a:t>
            </a:r>
            <a:r>
              <a:rPr lang="en-US" altLang="zh-CN" sz="2400" dirty="0" smtClean="0"/>
              <a:t>Task Ontology</a:t>
            </a:r>
            <a:r>
              <a:rPr lang="zh-CN" altLang="en-US" sz="2400" dirty="0" smtClean="0"/>
              <a:t>）</a:t>
            </a:r>
            <a:endParaRPr lang="zh-CN" altLang="en-US" sz="2400" dirty="0" smtClean="0"/>
          </a:p>
          <a:p>
            <a:pPr lvl="1" eaLnBrk="1" hangingPunct="1"/>
            <a:r>
              <a:rPr lang="zh-CN" altLang="en-US" sz="2400" dirty="0" smtClean="0"/>
              <a:t>应用本体</a:t>
            </a:r>
            <a:endParaRPr lang="zh-CN" altLang="en-US" sz="2400" dirty="0" smtClean="0"/>
          </a:p>
          <a:p>
            <a:pPr lvl="1" eaLnBrk="1" hangingPunct="1">
              <a:buFont typeface="Wingdings" panose="05000000000000000000" pitchFamily="2" charset="2"/>
              <a:buNone/>
            </a:pPr>
            <a:r>
              <a:rPr lang="zh-CN" altLang="en-US" sz="2400" dirty="0" smtClean="0"/>
              <a:t>（</a:t>
            </a:r>
            <a:r>
              <a:rPr lang="en-US" altLang="zh-CN" sz="2400" dirty="0" smtClean="0"/>
              <a:t>Application Ontology</a:t>
            </a:r>
            <a:r>
              <a:rPr lang="zh-CN" altLang="en-US" sz="2400" dirty="0" smtClean="0"/>
              <a:t>）</a:t>
            </a:r>
            <a:r>
              <a:rPr lang="zh-CN" altLang="en-US" dirty="0" smtClean="0"/>
              <a:t> </a:t>
            </a:r>
            <a:endParaRPr lang="zh-CN" altLang="en-US" dirty="0" smtClean="0"/>
          </a:p>
        </p:txBody>
      </p:sp>
      <p:sp>
        <p:nvSpPr>
          <p:cNvPr id="6"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34DAF0E4-D3E3-4DFF-8999-0640837BE154}" type="slidenum">
              <a:rPr lang="en-US" altLang="zh-CN"/>
            </a:fld>
            <a:endParaRPr lang="en-US" altLang="zh-CN"/>
          </a:p>
        </p:txBody>
      </p:sp>
      <p:sp>
        <p:nvSpPr>
          <p:cNvPr id="7174" name="Rectangle 5"/>
          <p:cNvSpPr>
            <a:spLocks noChangeArrowheads="1"/>
          </p:cNvSpPr>
          <p:nvPr/>
        </p:nvSpPr>
        <p:spPr bwMode="auto">
          <a:xfrm>
            <a:off x="0" y="2833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30052" name="Object 4"/>
          <p:cNvGraphicFramePr>
            <a:graphicFrameLocks noChangeAspect="1"/>
          </p:cNvGraphicFramePr>
          <p:nvPr/>
        </p:nvGraphicFramePr>
        <p:xfrm>
          <a:off x="4616450" y="2565400"/>
          <a:ext cx="4213225" cy="2728913"/>
        </p:xfrm>
        <a:graphic>
          <a:graphicData uri="http://schemas.openxmlformats.org/presentationml/2006/ole">
            <mc:AlternateContent xmlns:mc="http://schemas.openxmlformats.org/markup-compatibility/2006">
              <mc:Choice xmlns:v="urn:schemas-microsoft-com:vml" Requires="v">
                <p:oleObj spid="_x0000_s8194" name="Visio" r:id="rId1" imgW="1167130" imgH="758190" progId="Visio.Drawing.11">
                  <p:embed/>
                </p:oleObj>
              </mc:Choice>
              <mc:Fallback>
                <p:oleObj name="Visio" r:id="rId1" imgW="1167130" imgH="758190" progId="Visio.Drawing.11">
                  <p:embed/>
                  <p:pic>
                    <p:nvPicPr>
                      <p:cNvPr id="0" name="图片 8193"/>
                      <p:cNvPicPr>
                        <a:picLocks noChangeAspect="1" noChangeArrowheads="1"/>
                      </p:cNvPicPr>
                      <p:nvPr/>
                    </p:nvPicPr>
                    <p:blipFill>
                      <a:blip r:embed="rId2"/>
                      <a:srcRect/>
                      <a:stretch>
                        <a:fillRect/>
                      </a:stretch>
                    </p:blipFill>
                    <p:spPr bwMode="auto">
                      <a:xfrm>
                        <a:off x="4616450" y="2565400"/>
                        <a:ext cx="4213225" cy="272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3" descr="Rectangle: Click to edit Master text styles&#10;Second level&#10;Third level&#10;Fourth level&#10;Fifth level"/>
          <p:cNvSpPr>
            <a:spLocks noGrp="1" noChangeArrowheads="1"/>
          </p:cNvSpPr>
          <p:nvPr>
            <p:ph idx="4294967295"/>
          </p:nvPr>
        </p:nvSpPr>
        <p:spPr>
          <a:xfrm>
            <a:off x="457200" y="1554162"/>
            <a:ext cx="8334375" cy="5056187"/>
          </a:xfrm>
          <a:prstGeom prst="rect">
            <a:avLst/>
          </a:prstGeom>
        </p:spPr>
        <p:txBody>
          <a:bodyPr/>
          <a:lstStyle/>
          <a:p>
            <a:pPr marL="0" indent="0">
              <a:lnSpc>
                <a:spcPct val="80000"/>
              </a:lnSpc>
              <a:buNone/>
            </a:pPr>
            <a:r>
              <a:rPr lang="en-US" altLang="zh-CN" sz="4400" dirty="0" smtClean="0">
                <a:latin typeface="+mj-lt"/>
                <a:ea typeface="+mj-ea"/>
                <a:cs typeface="+mj-cs"/>
              </a:rPr>
              <a:t>1. </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什么是</a:t>
            </a: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图谱（</a:t>
            </a:r>
            <a:r>
              <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Knowledge Graph</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100000"/>
              </a:lnSpc>
            </a:pPr>
            <a:r>
              <a:rPr lang="zh-CN" altLang="zh-CN" dirty="0" smtClean="0"/>
              <a:t>谷</a:t>
            </a:r>
            <a:r>
              <a:rPr lang="zh-CN" altLang="zh-CN" dirty="0"/>
              <a:t>歌公司于</a:t>
            </a:r>
            <a:r>
              <a:rPr lang="en-US" altLang="zh-CN" dirty="0"/>
              <a:t>2012</a:t>
            </a:r>
            <a:r>
              <a:rPr lang="zh-CN" altLang="zh-CN" dirty="0"/>
              <a:t>年提出用于增强其搜索引擎功能的一种知识库结构</a:t>
            </a:r>
            <a:r>
              <a:rPr lang="zh-CN" altLang="zh-CN" dirty="0" smtClean="0"/>
              <a:t>。</a:t>
            </a:r>
            <a:endParaRPr lang="en-US" altLang="zh-CN" dirty="0" smtClean="0"/>
          </a:p>
          <a:p>
            <a:pPr lvl="1">
              <a:lnSpc>
                <a:spcPct val="100000"/>
              </a:lnSpc>
            </a:pPr>
            <a:r>
              <a:rPr lang="zh-CN" altLang="zh-CN" dirty="0"/>
              <a:t>本质上，</a:t>
            </a: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知识图谱是一种揭示实体之间关系的语义网络，可以对现实世界的事物及其相互关系进行形式化地描述</a:t>
            </a:r>
            <a:r>
              <a:rPr lang="zh-CN" altLang="zh-CN"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endParaRPr lang="en-US" altLang="zh-CN" dirty="0" smtClean="0"/>
          </a:p>
          <a:p>
            <a:pPr lvl="1">
              <a:lnSpc>
                <a:spcPct val="100000"/>
              </a:lnSpc>
            </a:pPr>
            <a:r>
              <a:rPr lang="zh-CN" altLang="zh-CN" dirty="0" smtClean="0"/>
              <a:t>通过</a:t>
            </a:r>
            <a:r>
              <a:rPr lang="zh-CN" altLang="zh-CN" dirty="0"/>
              <a:t>知识图谱能够将互联网上的信息、数据以及链接关系聚集为知识，使信息资源更易于计算、理解以及评价，并且形成一套</a:t>
            </a:r>
            <a:r>
              <a:rPr lang="en-US" altLang="zh-CN" dirty="0"/>
              <a:t>Web</a:t>
            </a:r>
            <a:r>
              <a:rPr lang="zh-CN" altLang="zh-CN" dirty="0"/>
              <a:t>语义知识库</a:t>
            </a:r>
            <a:r>
              <a:rPr lang="zh-CN" altLang="zh-CN" dirty="0" smtClean="0"/>
              <a:t>。</a:t>
            </a:r>
            <a:endParaRPr lang="en-US" altLang="zh-CN" dirty="0" smtClean="0"/>
          </a:p>
          <a:p>
            <a:pPr lvl="1">
              <a:lnSpc>
                <a:spcPct val="100000"/>
              </a:lnSpc>
            </a:pPr>
            <a:r>
              <a:rPr lang="zh-CN" altLang="zh-CN" dirty="0"/>
              <a:t>知识图谱已被广泛应用于智能搜索、智能问答、个性化推荐、社交网络等领域。</a:t>
            </a:r>
            <a:endParaRPr lang="zh-CN" altLang="en-US" sz="2400" dirty="0" smtClean="0"/>
          </a:p>
          <a:p>
            <a:pPr eaLnBrk="1" hangingPunct="1">
              <a:lnSpc>
                <a:spcPct val="80000"/>
              </a:lnSpc>
              <a:buFont typeface="楷体" panose="02010609060101010101" pitchFamily="49" charset="-122"/>
              <a:buChar char="★"/>
            </a:pPr>
            <a:endParaRPr lang="zh-CN" altLang="en-US" sz="24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62318F1-DC9B-4ABD-9BBA-AE809D8F45DB}" type="slidenum">
              <a:rPr lang="en-US" altLang="zh-CN"/>
            </a:fld>
            <a:endParaRPr lang="en-US" altLang="zh-CN"/>
          </a:p>
        </p:txBody>
      </p:sp>
      <p:grpSp>
        <p:nvGrpSpPr>
          <p:cNvPr id="5" name="组合 4"/>
          <p:cNvGrpSpPr/>
          <p:nvPr/>
        </p:nvGrpSpPr>
        <p:grpSpPr>
          <a:xfrm>
            <a:off x="0" y="365573"/>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162050" y="197440"/>
              <a:ext cx="706755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2.3.5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知识图谱</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457200" y="457200"/>
            <a:ext cx="8229600" cy="838200"/>
          </a:xfrm>
          <a:prstGeom prst="rect">
            <a:avLst/>
          </a:prstGeom>
        </p:spPr>
        <p:txBody>
          <a:bodyPr/>
          <a:lstStyle/>
          <a:p>
            <a:pPr eaLnBrk="1" fontAlgn="auto" hangingPunct="1">
              <a:spcAft>
                <a:spcPts val="0"/>
              </a:spcAft>
              <a:defRPr/>
            </a:pPr>
            <a:r>
              <a:rPr lang="en-US" altLang="zh-CN" dirty="0"/>
              <a:t>2. </a:t>
            </a:r>
            <a:r>
              <a:rPr lang="zh-CN" altLang="en-US" dirty="0"/>
              <a:t>知识图谱的</a:t>
            </a:r>
            <a:r>
              <a:rPr lang="zh-CN" altLang="en-US" dirty="0" smtClean="0"/>
              <a:t>表示</a:t>
            </a:r>
            <a:endParaRPr lang="zh-CN" altLang="en-US" dirty="0"/>
          </a:p>
        </p:txBody>
      </p:sp>
      <p:sp>
        <p:nvSpPr>
          <p:cNvPr id="117763" name="Rectangle 3" descr="Rectangle: Click to edit Master text styles&#10;Second level&#10;Third level&#10;Fourth level&#10;Fifth level"/>
          <p:cNvSpPr>
            <a:spLocks noGrp="1" noChangeArrowheads="1"/>
          </p:cNvSpPr>
          <p:nvPr>
            <p:ph idx="4294967295"/>
          </p:nvPr>
        </p:nvSpPr>
        <p:spPr>
          <a:xfrm>
            <a:off x="457200" y="1220788"/>
            <a:ext cx="8382000" cy="4525962"/>
          </a:xfrm>
          <a:prstGeom prst="rect">
            <a:avLst/>
          </a:prstGeom>
        </p:spPr>
        <p:txBody>
          <a:bodyPr/>
          <a:lstStyle/>
          <a:p>
            <a:pPr>
              <a:lnSpc>
                <a:spcPct val="80000"/>
              </a:lnSpc>
              <a:buFont typeface="Wingdings" panose="05000000000000000000" pitchFamily="2" charset="2"/>
              <a:buChar char="u"/>
            </a:pP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图谱一般用三元组来</a:t>
            </a: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表示</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0" indent="0" algn="ctr">
              <a:lnSpc>
                <a:spcPct val="80000"/>
              </a:lnSpc>
              <a:buNone/>
            </a:pPr>
            <a:r>
              <a:rPr lang="en-US" altLang="zh-CN" dirty="0" smtClean="0"/>
              <a:t>G</a:t>
            </a:r>
            <a:r>
              <a:rPr lang="en-US" altLang="zh-CN" dirty="0"/>
              <a:t>=(E, R, S</a:t>
            </a:r>
            <a:r>
              <a:rPr lang="en-US" altLang="zh-CN" dirty="0" smtClean="0"/>
              <a:t>)</a:t>
            </a:r>
            <a:endParaRPr lang="en-US" altLang="zh-CN" dirty="0" smtClean="0"/>
          </a:p>
          <a:p>
            <a:pPr marL="0" indent="0">
              <a:lnSpc>
                <a:spcPct val="80000"/>
              </a:lnSpc>
              <a:buNone/>
            </a:pPr>
            <a:r>
              <a:rPr lang="en-US" altLang="zh-CN" sz="2400" dirty="0">
                <a:latin typeface="+mn-ea"/>
              </a:rPr>
              <a:t>	</a:t>
            </a:r>
            <a:r>
              <a:rPr lang="en-US" altLang="zh-CN" sz="2400" dirty="0" smtClean="0">
                <a:latin typeface="+mn-ea"/>
              </a:rPr>
              <a:t>G</a:t>
            </a:r>
            <a:r>
              <a:rPr lang="zh-CN" altLang="zh-CN" sz="2400" dirty="0">
                <a:latin typeface="+mn-ea"/>
              </a:rPr>
              <a:t>是知识图谱</a:t>
            </a:r>
            <a:r>
              <a:rPr lang="zh-CN" altLang="zh-CN" sz="2400" dirty="0" smtClean="0">
                <a:latin typeface="+mn-ea"/>
              </a:rPr>
              <a:t>，</a:t>
            </a:r>
            <a:endParaRPr lang="en-US" altLang="zh-CN" sz="2400" dirty="0" smtClean="0">
              <a:latin typeface="+mn-ea"/>
            </a:endParaRPr>
          </a:p>
          <a:p>
            <a:pPr marL="0" indent="0">
              <a:lnSpc>
                <a:spcPct val="80000"/>
              </a:lnSpc>
              <a:buNone/>
            </a:pPr>
            <a:r>
              <a:rPr lang="en-US" altLang="zh-CN" sz="2400" dirty="0">
                <a:latin typeface="+mn-ea"/>
              </a:rPr>
              <a:t>	</a:t>
            </a:r>
            <a:r>
              <a:rPr lang="en-US" altLang="zh-CN" sz="2400" dirty="0" smtClean="0">
                <a:latin typeface="+mn-ea"/>
              </a:rPr>
              <a:t>E</a:t>
            </a:r>
            <a:r>
              <a:rPr lang="zh-CN" altLang="zh-CN" sz="2400" dirty="0">
                <a:latin typeface="+mn-ea"/>
              </a:rPr>
              <a:t>是知识库中的实体集合</a:t>
            </a:r>
            <a:r>
              <a:rPr lang="zh-CN" altLang="zh-CN" sz="2400" dirty="0" smtClean="0">
                <a:latin typeface="+mn-ea"/>
              </a:rPr>
              <a:t>，</a:t>
            </a:r>
            <a:endParaRPr lang="en-US" altLang="zh-CN" sz="2400" dirty="0" smtClean="0">
              <a:latin typeface="+mn-ea"/>
            </a:endParaRPr>
          </a:p>
          <a:p>
            <a:pPr marL="0" indent="0">
              <a:lnSpc>
                <a:spcPct val="80000"/>
              </a:lnSpc>
              <a:buNone/>
            </a:pPr>
            <a:r>
              <a:rPr lang="en-US" altLang="zh-CN" sz="2400" dirty="0">
                <a:latin typeface="+mn-ea"/>
              </a:rPr>
              <a:t>	</a:t>
            </a:r>
            <a:r>
              <a:rPr lang="en-US" altLang="zh-CN" sz="2400" dirty="0" smtClean="0">
                <a:latin typeface="+mn-ea"/>
              </a:rPr>
              <a:t>R</a:t>
            </a:r>
            <a:r>
              <a:rPr lang="zh-CN" altLang="zh-CN" sz="2400" dirty="0">
                <a:latin typeface="+mn-ea"/>
              </a:rPr>
              <a:t>是知识库中的关系集合</a:t>
            </a:r>
            <a:r>
              <a:rPr lang="zh-CN" altLang="zh-CN" sz="2400" dirty="0" smtClean="0">
                <a:latin typeface="+mn-ea"/>
              </a:rPr>
              <a:t>，</a:t>
            </a:r>
            <a:endParaRPr lang="en-US" altLang="zh-CN" sz="2400" dirty="0" smtClean="0">
              <a:latin typeface="+mn-ea"/>
            </a:endParaRPr>
          </a:p>
          <a:p>
            <a:pPr marL="0" indent="0">
              <a:lnSpc>
                <a:spcPct val="80000"/>
              </a:lnSpc>
              <a:buNone/>
            </a:pPr>
            <a:r>
              <a:rPr lang="en-US" altLang="zh-CN" sz="2400" dirty="0">
                <a:latin typeface="+mn-ea"/>
              </a:rPr>
              <a:t>	</a:t>
            </a:r>
            <a:r>
              <a:rPr lang="en-US" altLang="zh-CN" sz="2400" dirty="0" smtClean="0">
                <a:latin typeface="+mn-ea"/>
              </a:rPr>
              <a:t>S</a:t>
            </a:r>
            <a:r>
              <a:rPr lang="en-US" altLang="zh-CN" sz="2400" dirty="0">
                <a:latin typeface="+mn-ea"/>
                <a:sym typeface="Symbol" panose="05050102010706020507"/>
              </a:rPr>
              <a:t></a:t>
            </a:r>
            <a:r>
              <a:rPr lang="en-US" altLang="zh-CN" sz="2400" dirty="0">
                <a:latin typeface="+mn-ea"/>
              </a:rPr>
              <a:t>E</a:t>
            </a:r>
            <a:r>
              <a:rPr lang="zh-CN" altLang="zh-CN" sz="2400" dirty="0">
                <a:latin typeface="+mn-ea"/>
              </a:rPr>
              <a:t>×</a:t>
            </a:r>
            <a:r>
              <a:rPr lang="en-US" altLang="zh-CN" sz="2400" dirty="0">
                <a:latin typeface="+mn-ea"/>
              </a:rPr>
              <a:t>R</a:t>
            </a:r>
            <a:r>
              <a:rPr lang="zh-CN" altLang="zh-CN" sz="2400" dirty="0">
                <a:latin typeface="+mn-ea"/>
              </a:rPr>
              <a:t>×</a:t>
            </a:r>
            <a:r>
              <a:rPr lang="en-US" altLang="zh-CN" sz="2400" dirty="0">
                <a:latin typeface="+mn-ea"/>
              </a:rPr>
              <a:t>E</a:t>
            </a:r>
            <a:r>
              <a:rPr lang="zh-CN" altLang="zh-CN" sz="2400" dirty="0">
                <a:latin typeface="+mn-ea"/>
              </a:rPr>
              <a:t>代表知识库中的三元组集合</a:t>
            </a:r>
            <a:r>
              <a:rPr lang="zh-CN" altLang="zh-CN" sz="2400" dirty="0" smtClean="0">
                <a:latin typeface="+mn-ea"/>
              </a:rPr>
              <a:t>。</a:t>
            </a:r>
            <a:endParaRPr lang="en-US" altLang="zh-CN" sz="2400" dirty="0" smtClean="0">
              <a:latin typeface="+mn-ea"/>
            </a:endParaRPr>
          </a:p>
          <a:p>
            <a:pPr>
              <a:lnSpc>
                <a:spcPct val="80000"/>
              </a:lnSpc>
              <a:buFont typeface="Wingdings" panose="05000000000000000000" pitchFamily="2" charset="2"/>
              <a:buChar char="u"/>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一个例子</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6DF14A-D47F-4FE8-8286-164A4158395A}" type="slidenum">
              <a:rPr lang="en-US" altLang="zh-CN"/>
            </a:fld>
            <a:endParaRPr lang="en-US" altLang="zh-CN"/>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75" y="4998720"/>
            <a:ext cx="4701540" cy="1744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10150" y="3824602"/>
            <a:ext cx="4114800" cy="2968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457200" y="457200"/>
            <a:ext cx="8229600" cy="838200"/>
          </a:xfrm>
          <a:prstGeom prst="rect">
            <a:avLst/>
          </a:prstGeom>
        </p:spPr>
        <p:txBody>
          <a:bodyPr/>
          <a:lstStyle/>
          <a:p>
            <a:pPr eaLnBrk="1" fontAlgn="auto" hangingPunct="1">
              <a:spcAft>
                <a:spcPts val="0"/>
              </a:spcAft>
              <a:defRPr/>
            </a:pPr>
            <a:r>
              <a:rPr lang="en-US" altLang="zh-CN" dirty="0"/>
              <a:t>2. </a:t>
            </a:r>
            <a:r>
              <a:rPr lang="zh-CN" altLang="en-US" dirty="0"/>
              <a:t>知识图谱的</a:t>
            </a:r>
            <a:r>
              <a:rPr lang="zh-CN" altLang="en-US" dirty="0" smtClean="0"/>
              <a:t>表示</a:t>
            </a:r>
            <a:endParaRPr lang="zh-CN" altLang="en-US" dirty="0"/>
          </a:p>
        </p:txBody>
      </p:sp>
      <p:sp>
        <p:nvSpPr>
          <p:cNvPr id="117763" name="Rectangle 3" descr="Rectangle: Click to edit Master text styles&#10;Second level&#10;Third level&#10;Fourth level&#10;Fifth level"/>
          <p:cNvSpPr>
            <a:spLocks noGrp="1" noChangeArrowheads="1"/>
          </p:cNvSpPr>
          <p:nvPr>
            <p:ph idx="4294967295"/>
          </p:nvPr>
        </p:nvSpPr>
        <p:spPr>
          <a:xfrm>
            <a:off x="457200" y="1468438"/>
            <a:ext cx="8382000" cy="4525962"/>
          </a:xfrm>
          <a:prstGeom prst="rect">
            <a:avLst/>
          </a:prstGeom>
        </p:spPr>
        <p:txBody>
          <a:bodyPr/>
          <a:lstStyle/>
          <a:p>
            <a:pPr>
              <a:lnSpc>
                <a:spcPct val="80000"/>
              </a:lnSpc>
              <a:buFont typeface="Wingdings" panose="05000000000000000000" pitchFamily="2" charset="2"/>
              <a:buChar char="u"/>
            </a:pP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三元组</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的基本形式主要</a:t>
            </a: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包括</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80000"/>
              </a:lnSpc>
              <a:buFont typeface="Wingdings" panose="05000000000000000000" pitchFamily="2" charset="2"/>
              <a:buChar char="ü"/>
            </a:pPr>
            <a:r>
              <a:rPr lang="zh-CN" altLang="zh-CN" dirty="0" smtClean="0"/>
              <a:t>（</a:t>
            </a:r>
            <a:r>
              <a:rPr lang="zh-CN" altLang="zh-CN" dirty="0"/>
              <a:t>实体</a:t>
            </a:r>
            <a:r>
              <a:rPr lang="en-US" altLang="zh-CN" dirty="0"/>
              <a:t>1</a:t>
            </a:r>
            <a:r>
              <a:rPr lang="zh-CN" altLang="zh-CN" dirty="0"/>
              <a:t>，关系，实体</a:t>
            </a:r>
            <a:r>
              <a:rPr lang="en-US" altLang="zh-CN" dirty="0"/>
              <a:t>2</a:t>
            </a:r>
            <a:r>
              <a:rPr lang="zh-CN" altLang="zh-CN" dirty="0" smtClean="0"/>
              <a:t>）</a:t>
            </a:r>
            <a:endParaRPr lang="en-US" altLang="zh-CN" dirty="0" smtClean="0"/>
          </a:p>
          <a:p>
            <a:pPr lvl="1">
              <a:lnSpc>
                <a:spcPct val="80000"/>
              </a:lnSpc>
              <a:buFont typeface="Wingdings" panose="05000000000000000000" pitchFamily="2" charset="2"/>
              <a:buChar char="ü"/>
            </a:pPr>
            <a:r>
              <a:rPr lang="zh-CN" altLang="zh-CN" dirty="0" smtClean="0"/>
              <a:t>（</a:t>
            </a:r>
            <a:r>
              <a:rPr lang="zh-CN" altLang="zh-CN" dirty="0"/>
              <a:t>概念，属性，属性值</a:t>
            </a:r>
            <a:r>
              <a:rPr lang="zh-CN" altLang="zh-CN" dirty="0" smtClean="0"/>
              <a:t>）</a:t>
            </a:r>
            <a:endParaRPr lang="en-US" altLang="zh-CN" dirty="0" smtClean="0"/>
          </a:p>
          <a:p>
            <a:pPr marL="457200" lvl="1" indent="0">
              <a:lnSpc>
                <a:spcPct val="80000"/>
              </a:lnSpc>
              <a:buNone/>
            </a:pPr>
            <a:r>
              <a:rPr lang="zh-CN" altLang="en-US" dirty="0"/>
              <a:t>其中，</a:t>
            </a:r>
            <a:endParaRPr lang="en-US" altLang="zh-CN" dirty="0" smtClean="0"/>
          </a:p>
          <a:p>
            <a:pPr lvl="1">
              <a:lnSpc>
                <a:spcPct val="80000"/>
              </a:lnSpc>
            </a:pP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实体</a:t>
            </a:r>
            <a:r>
              <a:rPr lang="zh-CN" altLang="zh-CN" dirty="0"/>
              <a:t>是知识图谱中的基本元素，不同实体间存在不同关系</a:t>
            </a:r>
            <a:r>
              <a:rPr lang="zh-CN" altLang="zh-CN" dirty="0" smtClean="0"/>
              <a:t>。</a:t>
            </a:r>
            <a:endParaRPr lang="en-US" altLang="zh-CN" dirty="0" smtClean="0"/>
          </a:p>
          <a:p>
            <a:pPr lvl="1">
              <a:lnSpc>
                <a:spcPct val="80000"/>
              </a:lnSpc>
            </a:pP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概念</a:t>
            </a:r>
            <a:r>
              <a:rPr lang="zh-CN" altLang="zh-CN" dirty="0"/>
              <a:t>主要指集合、类别、对象类型、事物的种类等</a:t>
            </a:r>
            <a:r>
              <a:rPr lang="zh-CN" altLang="zh-CN" dirty="0" smtClean="0"/>
              <a:t>。</a:t>
            </a:r>
            <a:endParaRPr lang="en-US" altLang="zh-CN" dirty="0" smtClean="0"/>
          </a:p>
          <a:p>
            <a:pPr lvl="1">
              <a:lnSpc>
                <a:spcPct val="80000"/>
              </a:lnSpc>
            </a:pP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属性</a:t>
            </a:r>
            <a:r>
              <a:rPr lang="zh-CN" altLang="zh-CN" dirty="0"/>
              <a:t>指对象可能具有的属性、特征、特性、特点以及参数等</a:t>
            </a:r>
            <a:r>
              <a:rPr lang="zh-CN" altLang="zh-CN" dirty="0" smtClean="0"/>
              <a:t>。</a:t>
            </a:r>
            <a:endParaRPr lang="en-US" altLang="zh-CN" dirty="0" smtClean="0"/>
          </a:p>
          <a:p>
            <a:pPr lvl="1">
              <a:lnSpc>
                <a:spcPct val="80000"/>
              </a:lnSpc>
            </a:pP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属性值</a:t>
            </a:r>
            <a:r>
              <a:rPr lang="zh-CN" altLang="zh-CN" dirty="0"/>
              <a:t>是指对象指定属性的值</a:t>
            </a:r>
            <a:r>
              <a:rPr lang="zh-CN" altLang="zh-CN" dirty="0" smtClean="0"/>
              <a:t>。</a:t>
            </a:r>
            <a:endParaRPr lang="en-US" altLang="zh-CN" dirty="0" smtClean="0"/>
          </a:p>
          <a:p>
            <a:pPr lvl="1">
              <a:lnSpc>
                <a:spcPct val="80000"/>
              </a:lnSpc>
            </a:pP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属性</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属性值对</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(attribute-value pair)</a:t>
            </a:r>
            <a:r>
              <a:rPr lang="zh-CN" altLang="zh-CN" dirty="0"/>
              <a:t>可用来刻画实体的内在</a:t>
            </a:r>
            <a:r>
              <a:rPr lang="zh-CN" altLang="zh-CN" dirty="0" smtClean="0"/>
              <a:t>特性</a:t>
            </a:r>
            <a:r>
              <a:rPr lang="zh-CN" altLang="en-US" dirty="0" smtClean="0"/>
              <a:t>。</a:t>
            </a:r>
            <a:endParaRPr lang="en-US" altLang="zh-CN" dirty="0" smtClean="0"/>
          </a:p>
          <a:p>
            <a:pPr lvl="1">
              <a:lnSpc>
                <a:spcPct val="80000"/>
              </a:lnSpc>
            </a:pP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关系</a:t>
            </a:r>
            <a:r>
              <a:rPr lang="zh-CN" altLang="zh-CN" dirty="0"/>
              <a:t>可用来连接两个实体，刻画它们之间的关联。</a:t>
            </a:r>
            <a:endParaRPr lang="zh-CN" altLang="en-US" sz="2400" dirty="0" smtClean="0">
              <a:latin typeface="宋体" panose="02010600030101010101" pitchFamily="2" charset="-122"/>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6DF14A-D47F-4FE8-8286-164A4158395A}" type="slidenum">
              <a:rPr lang="en-US" altLang="zh-CN"/>
            </a:fld>
            <a:endParaRPr lang="en-US" altLang="zh-CN"/>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457200" y="457200"/>
            <a:ext cx="8229600" cy="838200"/>
          </a:xfrm>
          <a:prstGeom prst="rect">
            <a:avLst/>
          </a:prstGeom>
        </p:spPr>
        <p:txBody>
          <a:bodyPr/>
          <a:lstStyle/>
          <a:p>
            <a:pPr eaLnBrk="1" fontAlgn="auto" hangingPunct="1">
              <a:spcAft>
                <a:spcPts val="0"/>
              </a:spcAft>
              <a:defRPr/>
            </a:pPr>
            <a:r>
              <a:rPr lang="en-US" altLang="zh-CN" dirty="0"/>
              <a:t>2. </a:t>
            </a:r>
            <a:r>
              <a:rPr lang="zh-CN" altLang="en-US" dirty="0"/>
              <a:t>知识图谱的</a:t>
            </a:r>
            <a:r>
              <a:rPr lang="zh-CN" altLang="en-US" dirty="0" smtClean="0"/>
              <a:t>表示</a:t>
            </a:r>
            <a:endParaRPr lang="zh-CN" altLang="en-US" dirty="0"/>
          </a:p>
        </p:txBody>
      </p:sp>
      <p:sp>
        <p:nvSpPr>
          <p:cNvPr id="117763" name="Rectangle 3" descr="Rectangle: Click to edit Master text styles&#10;Second level&#10;Third level&#10;Fourth level&#10;Fifth level"/>
          <p:cNvSpPr>
            <a:spLocks noGrp="1" noChangeArrowheads="1"/>
          </p:cNvSpPr>
          <p:nvPr>
            <p:ph idx="4294967295"/>
          </p:nvPr>
        </p:nvSpPr>
        <p:spPr>
          <a:xfrm>
            <a:off x="457200" y="1468438"/>
            <a:ext cx="8382000" cy="4525962"/>
          </a:xfrm>
          <a:prstGeom prst="rect">
            <a:avLst/>
          </a:prstGeom>
        </p:spPr>
        <p:txBody>
          <a:bodyPr/>
          <a:lstStyle/>
          <a:p>
            <a:pPr>
              <a:lnSpc>
                <a:spcPct val="80000"/>
              </a:lnSpc>
              <a:buFont typeface="Wingdings" panose="05000000000000000000" pitchFamily="2" charset="2"/>
              <a:buChar char="u"/>
            </a:pP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三元组表示</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知识图谱的特点</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80000"/>
              </a:lnSpc>
              <a:buFont typeface="Wingdings" panose="05000000000000000000" pitchFamily="2" charset="2"/>
              <a:buChar char="Ø"/>
            </a:pPr>
            <a:r>
              <a:rPr lang="zh-CN" altLang="zh-CN" dirty="0" smtClean="0"/>
              <a:t>广泛</a:t>
            </a:r>
            <a:r>
              <a:rPr lang="zh-CN" altLang="zh-CN" dirty="0"/>
              <a:t>认可</a:t>
            </a:r>
            <a:endParaRPr lang="en-US" altLang="zh-CN" dirty="0" smtClean="0"/>
          </a:p>
          <a:p>
            <a:pPr lvl="1">
              <a:lnSpc>
                <a:spcPct val="80000"/>
              </a:lnSpc>
              <a:buFont typeface="Wingdings" panose="05000000000000000000" pitchFamily="2" charset="2"/>
              <a:buChar char="Ø"/>
            </a:pPr>
            <a:r>
              <a:rPr lang="zh-CN" altLang="zh-CN" dirty="0" smtClean="0"/>
              <a:t>但在</a:t>
            </a:r>
            <a:r>
              <a:rPr lang="zh-CN" altLang="zh-CN" dirty="0"/>
              <a:t>计算效率、数据稀疏性等面临诸多问题</a:t>
            </a:r>
            <a:endParaRPr lang="en-US" altLang="zh-CN" dirty="0"/>
          </a:p>
          <a:p>
            <a:pPr>
              <a:lnSpc>
                <a:spcPct val="80000"/>
              </a:lnSpc>
              <a:buFont typeface="Wingdings" panose="05000000000000000000" pitchFamily="2" charset="2"/>
              <a:buChar char="u"/>
            </a:pP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的分布式</a:t>
            </a: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表示</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100000"/>
              </a:lnSpc>
              <a:buFont typeface="Wingdings" panose="05000000000000000000" pitchFamily="2" charset="2"/>
              <a:buChar char="Ø"/>
            </a:pPr>
            <a:r>
              <a:rPr lang="zh-CN" altLang="zh-CN" dirty="0">
                <a:latin typeface="+mn-ea"/>
              </a:rPr>
              <a:t>用一个综合向量来表示实体对象的语义信息</a:t>
            </a:r>
            <a:r>
              <a:rPr lang="zh-CN" altLang="zh-CN" dirty="0" smtClean="0">
                <a:latin typeface="+mn-ea"/>
              </a:rPr>
              <a:t>。</a:t>
            </a:r>
            <a:endParaRPr lang="en-US" altLang="zh-CN" dirty="0" smtClean="0">
              <a:latin typeface="+mn-ea"/>
            </a:endParaRPr>
          </a:p>
          <a:p>
            <a:pPr lvl="1">
              <a:lnSpc>
                <a:spcPct val="100000"/>
              </a:lnSpc>
              <a:buFont typeface="Wingdings" panose="05000000000000000000" pitchFamily="2" charset="2"/>
              <a:buChar char="Ø"/>
            </a:pPr>
            <a:r>
              <a:rPr lang="zh-CN" altLang="zh-CN" dirty="0" smtClean="0">
                <a:latin typeface="+mn-ea"/>
              </a:rPr>
              <a:t>模仿</a:t>
            </a:r>
            <a:r>
              <a:rPr lang="zh-CN" altLang="zh-CN" dirty="0">
                <a:latin typeface="+mn-ea"/>
              </a:rPr>
              <a:t>人脑工作的表示机制</a:t>
            </a:r>
            <a:r>
              <a:rPr lang="zh-CN" altLang="zh-CN" dirty="0" smtClean="0">
                <a:latin typeface="+mn-ea"/>
              </a:rPr>
              <a:t>。</a:t>
            </a:r>
            <a:endParaRPr lang="en-US" altLang="zh-CN" dirty="0" smtClean="0">
              <a:latin typeface="+mn-ea"/>
            </a:endParaRPr>
          </a:p>
          <a:p>
            <a:pPr lvl="1">
              <a:lnSpc>
                <a:spcPct val="100000"/>
              </a:lnSpc>
              <a:buFont typeface="Wingdings" panose="05000000000000000000" pitchFamily="2" charset="2"/>
              <a:buChar char="Ø"/>
            </a:pPr>
            <a:r>
              <a:rPr lang="zh-CN" altLang="zh-CN" dirty="0">
                <a:latin typeface="+mn-ea"/>
              </a:rPr>
              <a:t>将实体语义信息表示为稠密低维实值向量，进而在低维实数空间中高效计算实体、关系及其之间的复杂语义关联。</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ea"/>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6DF14A-D47F-4FE8-8286-164A4158395A}" type="slidenum">
              <a:rPr lang="en-US" altLang="zh-CN"/>
            </a:fld>
            <a:endParaRPr lang="en-US" altLang="zh-CN"/>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457200" y="457200"/>
            <a:ext cx="8229600" cy="838200"/>
          </a:xfrm>
          <a:prstGeom prst="rect">
            <a:avLst/>
          </a:prstGeom>
        </p:spPr>
        <p:txBody>
          <a:bodyPr/>
          <a:lstStyle/>
          <a:p>
            <a:pPr eaLnBrk="1" fontAlgn="auto" hangingPunct="1">
              <a:spcAft>
                <a:spcPts val="0"/>
              </a:spcAft>
              <a:defRPr/>
            </a:pPr>
            <a:r>
              <a:rPr lang="en-US" altLang="zh-CN" dirty="0" smtClean="0"/>
              <a:t>3. </a:t>
            </a:r>
            <a:r>
              <a:rPr lang="zh-CN" altLang="en-US" dirty="0"/>
              <a:t>知识图谱</a:t>
            </a:r>
            <a:r>
              <a:rPr lang="zh-CN" altLang="en-US" dirty="0" smtClean="0"/>
              <a:t>的结构</a:t>
            </a:r>
            <a:endParaRPr lang="zh-CN" altLang="en-US" dirty="0"/>
          </a:p>
        </p:txBody>
      </p:sp>
      <p:sp>
        <p:nvSpPr>
          <p:cNvPr id="117763" name="Rectangle 3" descr="Rectangle: Click to edit Master text styles&#10;Second level&#10;Third level&#10;Fourth level&#10;Fifth level"/>
          <p:cNvSpPr>
            <a:spLocks noGrp="1" noChangeArrowheads="1"/>
          </p:cNvSpPr>
          <p:nvPr>
            <p:ph idx="4294967295"/>
          </p:nvPr>
        </p:nvSpPr>
        <p:spPr>
          <a:xfrm>
            <a:off x="457200" y="1468438"/>
            <a:ext cx="8382000" cy="4525962"/>
          </a:xfrm>
          <a:prstGeom prst="rect">
            <a:avLst/>
          </a:prstGeom>
        </p:spPr>
        <p:txBody>
          <a:bodyPr/>
          <a:lstStyle/>
          <a:p>
            <a:pPr>
              <a:lnSpc>
                <a:spcPct val="80000"/>
              </a:lnSpc>
              <a:buFont typeface="Wingdings" panose="05000000000000000000" pitchFamily="2" charset="2"/>
              <a:buChar char="u"/>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知识图谱</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的</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逻辑结构</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100000"/>
              </a:lnSpc>
              <a:buFont typeface="Wingdings" panose="05000000000000000000" pitchFamily="2" charset="2"/>
              <a:buChar char="Ø"/>
            </a:pPr>
            <a:r>
              <a:rPr lang="zh-CN" altLang="zh-CN" dirty="0" smtClean="0"/>
              <a:t>在</a:t>
            </a:r>
            <a:r>
              <a:rPr lang="zh-CN" altLang="zh-CN" dirty="0"/>
              <a:t>逻辑上可分为</a:t>
            </a: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数据层</a:t>
            </a:r>
            <a:r>
              <a:rPr lang="zh-CN" altLang="zh-CN" dirty="0"/>
              <a:t>和</a:t>
            </a: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模式层</a:t>
            </a:r>
            <a:endParaRPr lang="en-US" altLang="zh-CN" dirty="0" smtClean="0"/>
          </a:p>
          <a:p>
            <a:pPr lvl="1">
              <a:lnSpc>
                <a:spcPct val="100000"/>
              </a:lnSpc>
              <a:buFont typeface="Wingdings" panose="05000000000000000000" pitchFamily="2" charset="2"/>
              <a:buChar char="Ø"/>
            </a:pPr>
            <a:r>
              <a:rPr lang="zh-CN" altLang="zh-CN" dirty="0" smtClean="0"/>
              <a:t>数据</a:t>
            </a:r>
            <a:r>
              <a:rPr lang="zh-CN" altLang="zh-CN" dirty="0"/>
              <a:t>层</a:t>
            </a:r>
            <a:r>
              <a:rPr lang="zh-CN" altLang="zh-CN" dirty="0" smtClean="0"/>
              <a:t>主要由</a:t>
            </a:r>
            <a:r>
              <a:rPr lang="zh-CN" altLang="zh-CN" dirty="0"/>
              <a:t>一系列事实组成，知识以事实为单位进行存储</a:t>
            </a:r>
            <a:r>
              <a:rPr lang="zh-CN" altLang="zh-CN" dirty="0" smtClean="0"/>
              <a:t>。</a:t>
            </a:r>
            <a:endParaRPr lang="en-US" altLang="zh-CN" dirty="0" smtClean="0"/>
          </a:p>
          <a:p>
            <a:pPr lvl="2">
              <a:lnSpc>
                <a:spcPct val="100000"/>
              </a:lnSpc>
            </a:pPr>
            <a:r>
              <a:rPr lang="zh-CN" altLang="zh-CN" dirty="0" smtClean="0"/>
              <a:t>如用三元组</a:t>
            </a:r>
            <a:r>
              <a:rPr lang="zh-CN" altLang="zh-CN" dirty="0"/>
              <a:t>来表达事实，则可选择图数据库作为存储介质</a:t>
            </a:r>
            <a:r>
              <a:rPr lang="zh-CN" altLang="zh-CN" dirty="0" smtClean="0"/>
              <a:t>，例如</a:t>
            </a:r>
            <a:r>
              <a:rPr lang="zh-CN" altLang="zh-CN" dirty="0"/>
              <a:t>开源的</a:t>
            </a:r>
            <a:r>
              <a:rPr lang="en-US" altLang="zh-CN" dirty="0"/>
              <a:t>Neo4j</a:t>
            </a:r>
            <a:r>
              <a:rPr lang="zh-CN" altLang="zh-CN" dirty="0"/>
              <a:t>、</a:t>
            </a:r>
            <a:r>
              <a:rPr lang="en-US" altLang="zh-CN" dirty="0"/>
              <a:t>Twitter</a:t>
            </a:r>
            <a:r>
              <a:rPr lang="zh-CN" altLang="zh-CN" dirty="0"/>
              <a:t>的</a:t>
            </a:r>
            <a:r>
              <a:rPr lang="en-US" altLang="zh-CN" dirty="0" err="1"/>
              <a:t>FlockDB</a:t>
            </a:r>
            <a:r>
              <a:rPr lang="zh-CN" altLang="zh-CN" dirty="0"/>
              <a:t>等等</a:t>
            </a:r>
            <a:r>
              <a:rPr lang="zh-CN" altLang="zh-CN" dirty="0" smtClean="0"/>
              <a:t>。</a:t>
            </a:r>
            <a:endParaRPr lang="en-US" altLang="zh-CN" dirty="0" smtClean="0"/>
          </a:p>
          <a:p>
            <a:pPr lvl="1">
              <a:lnSpc>
                <a:spcPct val="100000"/>
              </a:lnSpc>
              <a:buFont typeface="Wingdings" panose="05000000000000000000" pitchFamily="2" charset="2"/>
              <a:buChar char="Ø"/>
            </a:pPr>
            <a:r>
              <a:rPr lang="zh-CN" altLang="zh-CN" dirty="0" smtClean="0"/>
              <a:t>模式</a:t>
            </a:r>
            <a:r>
              <a:rPr lang="zh-CN" altLang="zh-CN" dirty="0"/>
              <a:t>层构建在数据层之上，主要是通过本体库来规范数据层的一系列事实表达</a:t>
            </a:r>
            <a:r>
              <a:rPr lang="zh-CN" altLang="zh-CN" dirty="0" smtClean="0"/>
              <a:t>。</a:t>
            </a:r>
            <a:endParaRPr lang="en-US" altLang="zh-CN" dirty="0" smtClean="0"/>
          </a:p>
          <a:p>
            <a:pPr lvl="2">
              <a:lnSpc>
                <a:spcPct val="100000"/>
              </a:lnSpc>
            </a:pPr>
            <a:r>
              <a:rPr lang="zh-CN" altLang="zh-CN" dirty="0"/>
              <a:t>本体是结构化知识库的概念模板</a:t>
            </a:r>
            <a:endParaRPr lang="en-US" altLang="zh-CN" dirty="0" smtClean="0"/>
          </a:p>
          <a:p>
            <a:pPr lvl="2">
              <a:lnSpc>
                <a:spcPct val="100000"/>
              </a:lnSpc>
            </a:pPr>
            <a:r>
              <a:rPr lang="zh-CN" altLang="zh-CN" dirty="0" smtClean="0"/>
              <a:t>通过</a:t>
            </a:r>
            <a:r>
              <a:rPr lang="zh-CN" altLang="zh-CN" dirty="0"/>
              <a:t>本体库而形成的知识库不仅层次结构较强，并且冗余程度</a:t>
            </a:r>
            <a:r>
              <a:rPr lang="zh-CN" altLang="zh-CN" dirty="0" smtClean="0"/>
              <a:t>较小</a:t>
            </a:r>
            <a:endParaRPr lang="en-US" altLang="zh-CN"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6DF14A-D47F-4FE8-8286-164A4158395A}" type="slidenum">
              <a:rPr lang="en-US" altLang="zh-CN"/>
            </a:fld>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457200" y="342900"/>
            <a:ext cx="8229600" cy="838200"/>
          </a:xfrm>
          <a:prstGeom prst="rect">
            <a:avLst/>
          </a:prstGeom>
        </p:spPr>
        <p:txBody>
          <a:bodyPr/>
          <a:lstStyle/>
          <a:p>
            <a:pPr eaLnBrk="1" fontAlgn="auto" hangingPunct="1">
              <a:spcAft>
                <a:spcPts val="0"/>
              </a:spcAft>
              <a:defRPr/>
            </a:pPr>
            <a:r>
              <a:rPr lang="en-US" altLang="zh-CN" dirty="0" smtClean="0"/>
              <a:t>3. </a:t>
            </a:r>
            <a:r>
              <a:rPr lang="zh-CN" altLang="en-US" dirty="0"/>
              <a:t>知识图谱</a:t>
            </a:r>
            <a:r>
              <a:rPr lang="zh-CN" altLang="en-US" dirty="0" smtClean="0"/>
              <a:t>的结构</a:t>
            </a:r>
            <a:endParaRPr lang="zh-CN" altLang="en-US" dirty="0"/>
          </a:p>
        </p:txBody>
      </p:sp>
      <p:sp>
        <p:nvSpPr>
          <p:cNvPr id="117763" name="Rectangle 3" descr="Rectangle: Click to edit Master text styles&#10;Second level&#10;Third level&#10;Fourth level&#10;Fifth level"/>
          <p:cNvSpPr>
            <a:spLocks noGrp="1" noChangeArrowheads="1"/>
          </p:cNvSpPr>
          <p:nvPr>
            <p:ph idx="4294967295"/>
          </p:nvPr>
        </p:nvSpPr>
        <p:spPr>
          <a:xfrm>
            <a:off x="457200" y="1144588"/>
            <a:ext cx="8382000" cy="5713412"/>
          </a:xfrm>
          <a:prstGeom prst="rect">
            <a:avLst/>
          </a:prstGeom>
        </p:spPr>
        <p:txBody>
          <a:bodyPr/>
          <a:lstStyle/>
          <a:p>
            <a:pPr>
              <a:lnSpc>
                <a:spcPct val="80000"/>
              </a:lnSpc>
              <a:buFont typeface="Wingdings" panose="05000000000000000000" pitchFamily="2" charset="2"/>
              <a:buChar char="u"/>
            </a:pP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图谱的体系结构</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100000"/>
              </a:lnSpc>
              <a:buFont typeface="Wingdings" panose="05000000000000000000" pitchFamily="2" charset="2"/>
              <a:buChar char="Ø"/>
            </a:pPr>
            <a:r>
              <a:rPr lang="zh-CN" altLang="zh-CN" dirty="0" smtClean="0"/>
              <a:t>指</a:t>
            </a:r>
            <a:r>
              <a:rPr lang="zh-CN" altLang="zh-CN" dirty="0"/>
              <a:t>其构建模式</a:t>
            </a:r>
            <a:r>
              <a:rPr lang="zh-CN" altLang="zh-CN" dirty="0" smtClean="0"/>
              <a:t>。</a:t>
            </a:r>
            <a:endParaRPr lang="en-US" altLang="zh-CN" dirty="0" smtClean="0"/>
          </a:p>
          <a:p>
            <a:pPr lvl="1">
              <a:lnSpc>
                <a:spcPct val="100000"/>
              </a:lnSpc>
              <a:buFont typeface="Wingdings" panose="05000000000000000000" pitchFamily="2" charset="2"/>
              <a:buChar char="Ø"/>
            </a:pPr>
            <a:r>
              <a:rPr lang="zh-CN" altLang="zh-CN" dirty="0" smtClean="0"/>
              <a:t>主要</a:t>
            </a:r>
            <a:r>
              <a:rPr lang="zh-CN" altLang="zh-CN" dirty="0"/>
              <a:t>有</a:t>
            </a: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自顶向下</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(top-down)</a:t>
            </a:r>
            <a:r>
              <a:rPr lang="zh-CN" altLang="zh-CN" dirty="0"/>
              <a:t>与</a:t>
            </a:r>
            <a:r>
              <a:rPr lang="zh-CN"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自底向上</a:t>
            </a:r>
            <a:r>
              <a:rPr lang="en-US" altLang="zh-CN"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(bottom-up)</a:t>
            </a:r>
            <a:r>
              <a:rPr lang="zh-CN" altLang="zh-CN" dirty="0"/>
              <a:t>两种构建方式</a:t>
            </a:r>
            <a:r>
              <a:rPr lang="zh-CN" altLang="zh-CN" dirty="0" smtClean="0"/>
              <a:t>。</a:t>
            </a:r>
            <a:endParaRPr lang="en-US" altLang="zh-CN" dirty="0" smtClean="0"/>
          </a:p>
          <a:p>
            <a:pPr lvl="1">
              <a:lnSpc>
                <a:spcPct val="100000"/>
              </a:lnSpc>
              <a:buFont typeface="Wingdings" panose="05000000000000000000" pitchFamily="2" charset="2"/>
              <a:buChar char="Ø"/>
            </a:pPr>
            <a:r>
              <a:rPr lang="zh-CN" altLang="zh-CN" dirty="0" smtClean="0"/>
              <a:t>自顶向下</a:t>
            </a:r>
            <a:r>
              <a:rPr lang="zh-CN" altLang="zh-CN" dirty="0"/>
              <a:t>是指先为知识图谱定义好本体与数据模式，再将实体加入到知识库</a:t>
            </a:r>
            <a:r>
              <a:rPr lang="zh-CN" altLang="zh-CN" dirty="0" smtClean="0"/>
              <a:t>。</a:t>
            </a:r>
            <a:endParaRPr lang="en-US" altLang="zh-CN" dirty="0" smtClean="0"/>
          </a:p>
          <a:p>
            <a:pPr lvl="2">
              <a:lnSpc>
                <a:spcPct val="100000"/>
              </a:lnSpc>
            </a:pPr>
            <a:r>
              <a:rPr lang="zh-CN" altLang="zh-CN" dirty="0" smtClean="0"/>
              <a:t>该</a:t>
            </a:r>
            <a:r>
              <a:rPr lang="zh-CN" altLang="zh-CN" dirty="0"/>
              <a:t>构建方式需要利用一些现有的结构化知识库作为其基础知识库</a:t>
            </a:r>
            <a:r>
              <a:rPr lang="zh-CN" altLang="zh-CN" dirty="0" smtClean="0"/>
              <a:t>。</a:t>
            </a:r>
            <a:endParaRPr lang="en-US" altLang="zh-CN" dirty="0" smtClean="0"/>
          </a:p>
          <a:p>
            <a:pPr lvl="2">
              <a:lnSpc>
                <a:spcPct val="100000"/>
              </a:lnSpc>
            </a:pPr>
            <a:r>
              <a:rPr lang="zh-CN" altLang="zh-CN"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例如</a:t>
            </a:r>
            <a:r>
              <a:rPr lang="en-US" altLang="zh-CN"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Freebase</a:t>
            </a:r>
            <a:r>
              <a:rPr lang="zh-CN" altLang="zh-CN"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项目就是采用这种方式，它的绝大部分数据是从维基百科中得到的</a:t>
            </a:r>
            <a:r>
              <a:rPr lang="zh-CN" altLang="zh-CN"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en-US" altLang="zh-CN"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a:p>
            <a:pPr lvl="1">
              <a:lnSpc>
                <a:spcPct val="100000"/>
              </a:lnSpc>
              <a:buFont typeface="Wingdings" panose="05000000000000000000" pitchFamily="2" charset="2"/>
              <a:buChar char="Ø"/>
            </a:pPr>
            <a:r>
              <a:rPr lang="zh-CN" altLang="zh-CN" dirty="0" smtClean="0"/>
              <a:t>自底向上</a:t>
            </a:r>
            <a:r>
              <a:rPr lang="zh-CN" altLang="zh-CN" dirty="0"/>
              <a:t>是指从一些开放链接数据中提取出实体，选择其中置信度较高的加入到知识库，然后再构建顶层的本体模式</a:t>
            </a:r>
            <a:r>
              <a:rPr lang="zh-CN" altLang="zh-CN" dirty="0" smtClean="0"/>
              <a:t>。</a:t>
            </a:r>
            <a:endParaRPr lang="en-US" altLang="zh-CN" dirty="0" smtClean="0"/>
          </a:p>
          <a:p>
            <a:pPr lvl="2">
              <a:lnSpc>
                <a:spcPct val="100000"/>
              </a:lnSpc>
            </a:pPr>
            <a:r>
              <a:rPr lang="zh-CN" altLang="zh-CN" dirty="0" smtClean="0"/>
              <a:t>大多数</a:t>
            </a:r>
            <a:r>
              <a:rPr lang="zh-CN" altLang="zh-CN" dirty="0"/>
              <a:t>知识图谱都采用自底向上的方式进行构建</a:t>
            </a:r>
            <a:r>
              <a:rPr lang="zh-CN" altLang="zh-CN" dirty="0" smtClean="0"/>
              <a:t>，</a:t>
            </a:r>
            <a:r>
              <a:rPr lang="zh-CN" altLang="zh-CN" b="1" dirty="0" smtClean="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例如</a:t>
            </a:r>
            <a:r>
              <a:rPr lang="en-US" altLang="zh-CN"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Google</a:t>
            </a:r>
            <a:r>
              <a:rPr lang="zh-CN" altLang="zh-CN"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公司的</a:t>
            </a:r>
            <a:r>
              <a:rPr lang="en-US" altLang="zh-CN"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Knowledge Vault</a:t>
            </a:r>
            <a:r>
              <a:rPr lang="zh-CN" altLang="zh-CN"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rPr>
              <a:t>。</a:t>
            </a:r>
            <a:endParaRPr lang="en-US" altLang="zh-CN" b="1" dirty="0">
              <a:ln w="12700">
                <a:solidFill>
                  <a:schemeClr val="tx2">
                    <a:satMod val="155000"/>
                  </a:schemeClr>
                </a:solidFill>
                <a:prstDash val="solid"/>
              </a:ln>
              <a:solidFill>
                <a:sysClr val="windowText" lastClr="000000"/>
              </a:solidFill>
              <a:effectLst>
                <a:outerShdw blurRad="41275" dist="20320" dir="1800000" algn="tl" rotWithShape="0">
                  <a:srgbClr val="000000">
                    <a:alpha val="40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6DF14A-D47F-4FE8-8286-164A4158395A}" type="slidenum">
              <a:rPr lang="en-US" altLang="zh-CN"/>
            </a:fld>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457200" y="342900"/>
            <a:ext cx="8229600" cy="838200"/>
          </a:xfrm>
          <a:prstGeom prst="rect">
            <a:avLst/>
          </a:prstGeom>
        </p:spPr>
        <p:txBody>
          <a:bodyPr/>
          <a:lstStyle/>
          <a:p>
            <a:pPr eaLnBrk="1" fontAlgn="auto" hangingPunct="1">
              <a:spcAft>
                <a:spcPts val="0"/>
              </a:spcAft>
              <a:defRPr/>
            </a:pPr>
            <a:r>
              <a:rPr lang="en-US" altLang="zh-CN" dirty="0" smtClean="0"/>
              <a:t>4. </a:t>
            </a:r>
            <a:r>
              <a:rPr lang="zh-CN" altLang="en-US" dirty="0" smtClean="0"/>
              <a:t>知识抽取</a:t>
            </a:r>
            <a:endParaRPr lang="zh-CN" altLang="en-US" dirty="0"/>
          </a:p>
        </p:txBody>
      </p:sp>
      <p:sp>
        <p:nvSpPr>
          <p:cNvPr id="117763" name="Rectangle 3" descr="Rectangle: Click to edit Master text styles&#10;Second level&#10;Third level&#10;Fourth level&#10;Fifth level"/>
          <p:cNvSpPr>
            <a:spLocks noGrp="1" noChangeArrowheads="1"/>
          </p:cNvSpPr>
          <p:nvPr>
            <p:ph idx="4294967295"/>
          </p:nvPr>
        </p:nvSpPr>
        <p:spPr>
          <a:xfrm>
            <a:off x="457200" y="1144588"/>
            <a:ext cx="8382000" cy="5713412"/>
          </a:xfrm>
          <a:prstGeom prst="rect">
            <a:avLst/>
          </a:prstGeom>
        </p:spPr>
        <p:txBody>
          <a:bodyPr/>
          <a:lstStyle/>
          <a:p>
            <a:pPr>
              <a:lnSpc>
                <a:spcPct val="80000"/>
              </a:lnSpc>
              <a:buFont typeface="Wingdings" panose="05000000000000000000" pitchFamily="2" charset="2"/>
              <a:buChar char="u"/>
            </a:pP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知识抽取</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80000"/>
              </a:lnSpc>
            </a:pPr>
            <a:r>
              <a:rPr lang="zh-CN" altLang="zh-CN" sz="2000" dirty="0" smtClean="0">
                <a:latin typeface="+mn-ea"/>
              </a:rPr>
              <a:t>主要</a:t>
            </a:r>
            <a:r>
              <a:rPr lang="zh-CN" altLang="zh-CN" sz="2000" dirty="0">
                <a:latin typeface="+mn-ea"/>
              </a:rPr>
              <a:t>是面向开放链接数据，通过自动化技术抽取出可用的知识单元</a:t>
            </a:r>
            <a:r>
              <a:rPr lang="zh-CN" altLang="zh-CN" sz="2000" dirty="0" smtClean="0">
                <a:latin typeface="+mn-ea"/>
              </a:rPr>
              <a:t>；</a:t>
            </a:r>
            <a:endParaRPr lang="en-US" altLang="zh-CN" sz="2000" dirty="0" smtClean="0">
              <a:latin typeface="+mn-ea"/>
            </a:endParaRPr>
          </a:p>
          <a:p>
            <a:pPr lvl="1">
              <a:lnSpc>
                <a:spcPct val="80000"/>
              </a:lnSpc>
            </a:pPr>
            <a:r>
              <a:rPr lang="zh-CN" altLang="zh-CN" sz="2000" dirty="0" smtClean="0">
                <a:latin typeface="+mn-ea"/>
              </a:rPr>
              <a:t>并</a:t>
            </a:r>
            <a:r>
              <a:rPr lang="zh-CN" altLang="zh-CN" sz="2000" dirty="0">
                <a:latin typeface="+mn-ea"/>
              </a:rPr>
              <a:t>以此为基础，形成一系列事实表达，为构建模式层奠定基础；</a:t>
            </a:r>
            <a:endParaRPr lang="en-US" altLang="zh-CN" sz="2000" dirty="0" smtClean="0">
              <a:latin typeface="+mn-ea"/>
            </a:endParaRPr>
          </a:p>
          <a:p>
            <a:pPr lvl="1">
              <a:lnSpc>
                <a:spcPct val="80000"/>
              </a:lnSpc>
            </a:pPr>
            <a:r>
              <a:rPr lang="zh-CN" altLang="zh-CN" sz="2000" dirty="0" smtClean="0">
                <a:latin typeface="+mn-ea"/>
              </a:rPr>
              <a:t>包括</a:t>
            </a:r>
            <a:r>
              <a:rPr lang="zh-CN" altLang="zh-CN" sz="2000" dirty="0">
                <a:latin typeface="+mn-ea"/>
              </a:rPr>
              <a:t>实体抽取、关系抽取和属性抽取等</a:t>
            </a:r>
            <a:r>
              <a:rPr lang="en-US" altLang="zh-CN" sz="2000" dirty="0">
                <a:latin typeface="+mn-ea"/>
              </a:rPr>
              <a:t>3</a:t>
            </a:r>
            <a:r>
              <a:rPr lang="zh-CN" altLang="zh-CN" sz="2000" dirty="0">
                <a:latin typeface="+mn-ea"/>
              </a:rPr>
              <a:t>项内容</a:t>
            </a:r>
            <a:r>
              <a:rPr lang="zh-CN" altLang="zh-CN" sz="2000" dirty="0" smtClean="0">
                <a:latin typeface="+mn-ea"/>
              </a:rPr>
              <a:t>。</a:t>
            </a:r>
            <a:endPar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ea"/>
            </a:endParaRPr>
          </a:p>
          <a:p>
            <a:pPr>
              <a:lnSpc>
                <a:spcPct val="100000"/>
              </a:lnSpc>
              <a:buFont typeface="Wingdings" panose="05000000000000000000" charset="0"/>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实体抽取，也称为命名实体识别</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800100" lvl="2" indent="-342900">
              <a:lnSpc>
                <a:spcPct val="100000"/>
              </a:lnSpc>
              <a:spcBef>
                <a:spcPts val="1000"/>
              </a:spcBef>
            </a:pPr>
            <a:r>
              <a:rPr lang="zh-CN" altLang="zh-CN" dirty="0"/>
              <a:t>主要</a:t>
            </a:r>
            <a:r>
              <a:rPr lang="zh-CN" altLang="zh-CN" dirty="0" smtClean="0"/>
              <a:t>有基于</a:t>
            </a:r>
            <a:r>
              <a:rPr lang="zh-CN" altLang="zh-CN" dirty="0"/>
              <a:t>规则与词典的方法、基于统计机器学习的方法以及面向开放域的抽取</a:t>
            </a:r>
            <a:r>
              <a:rPr lang="zh-CN" altLang="zh-CN" dirty="0" smtClean="0"/>
              <a:t>方法</a:t>
            </a:r>
            <a:r>
              <a:rPr lang="zh-CN" altLang="en-US" dirty="0" smtClean="0"/>
              <a:t>等。</a:t>
            </a:r>
            <a:endParaRPr lang="en-US" altLang="zh-CN" dirty="0"/>
          </a:p>
          <a:p>
            <a:pPr>
              <a:lnSpc>
                <a:spcPct val="100000"/>
              </a:lnSpc>
              <a:buFont typeface="Wingdings" panose="05000000000000000000" charset="0"/>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关系</a:t>
            </a: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抽取，</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解决实体间语义链接的</a:t>
            </a: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问题</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800100" lvl="3" indent="-342900">
              <a:lnSpc>
                <a:spcPct val="100000"/>
              </a:lnSpc>
              <a:spcBef>
                <a:spcPts val="1000"/>
              </a:spcBef>
            </a:pPr>
            <a:r>
              <a:rPr lang="zh-CN" altLang="zh-CN" sz="2000" dirty="0"/>
              <a:t>主要</a:t>
            </a:r>
            <a:r>
              <a:rPr lang="zh-CN" altLang="zh-CN" sz="2000" dirty="0" smtClean="0"/>
              <a:t>有</a:t>
            </a:r>
            <a:r>
              <a:rPr lang="zh-CN" altLang="zh-CN" sz="2000" dirty="0"/>
              <a:t>人工构造语义规则以及</a:t>
            </a:r>
            <a:r>
              <a:rPr lang="zh-CN" altLang="zh-CN" sz="2000" dirty="0" smtClean="0"/>
              <a:t>模板法、</a:t>
            </a:r>
            <a:r>
              <a:rPr lang="zh-CN" altLang="zh-CN" sz="2000" dirty="0"/>
              <a:t>实体间的关系</a:t>
            </a:r>
            <a:r>
              <a:rPr lang="zh-CN" altLang="zh-CN" sz="2000" dirty="0" smtClean="0"/>
              <a:t>模型</a:t>
            </a:r>
            <a:r>
              <a:rPr lang="zh-CN" altLang="en-US" sz="2000" dirty="0" smtClean="0"/>
              <a:t>、</a:t>
            </a:r>
            <a:r>
              <a:rPr lang="zh-CN" altLang="zh-CN" sz="2000" dirty="0"/>
              <a:t>面向开放域的信息抽取</a:t>
            </a:r>
            <a:r>
              <a:rPr lang="zh-CN" altLang="zh-CN" sz="2000" dirty="0" smtClean="0"/>
              <a:t>框架</a:t>
            </a:r>
            <a:r>
              <a:rPr lang="zh-CN" altLang="en-US" sz="2000" dirty="0" smtClean="0"/>
              <a:t>、</a:t>
            </a:r>
            <a:r>
              <a:rPr lang="zh-CN" altLang="zh-CN" sz="2000" dirty="0"/>
              <a:t>联合推理的实体关系抽取</a:t>
            </a:r>
            <a:r>
              <a:rPr lang="zh-CN" altLang="zh-CN" sz="2000" dirty="0" smtClean="0"/>
              <a:t>模型</a:t>
            </a:r>
            <a:r>
              <a:rPr lang="zh-CN" altLang="en-US" sz="2000" dirty="0" smtClean="0"/>
              <a:t>等方法。</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a:lnSpc>
                <a:spcPct val="100000"/>
              </a:lnSpc>
              <a:buFont typeface="Wingdings" panose="05000000000000000000" charset="0"/>
              <a:buChar char="Ø"/>
            </a:pPr>
            <a:r>
              <a:rPr lang="zh-CN" alt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属性</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抽取</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100000"/>
              </a:lnSpc>
            </a:pPr>
            <a:r>
              <a:rPr lang="zh-CN" altLang="zh-CN" sz="2000" dirty="0"/>
              <a:t>实体属性的抽取问题</a:t>
            </a:r>
            <a:r>
              <a:rPr lang="zh-CN" altLang="en-US" sz="2000" dirty="0"/>
              <a:t>可</a:t>
            </a:r>
            <a:r>
              <a:rPr lang="zh-CN" altLang="zh-CN" sz="2000" dirty="0"/>
              <a:t>转换为实体与属性值之间的名称性关系抽取问题</a:t>
            </a:r>
            <a:endParaRPr lang="en-US" altLang="zh-CN" sz="2000" dirty="0"/>
          </a:p>
          <a:p>
            <a:pPr lvl="1">
              <a:lnSpc>
                <a:spcPct val="100000"/>
              </a:lnSpc>
            </a:pPr>
            <a:r>
              <a:rPr lang="zh-CN" altLang="en-US" sz="2000" dirty="0" smtClean="0"/>
              <a:t>可将</a:t>
            </a:r>
            <a:r>
              <a:rPr lang="zh-CN" altLang="zh-CN" sz="2000" dirty="0" smtClean="0"/>
              <a:t>结构化数据用于</a:t>
            </a:r>
            <a:r>
              <a:rPr lang="zh-CN" altLang="zh-CN" sz="2000" dirty="0"/>
              <a:t>属性</a:t>
            </a:r>
            <a:r>
              <a:rPr lang="zh-CN" altLang="zh-CN" sz="2000" dirty="0" smtClean="0"/>
              <a:t>抽取</a:t>
            </a:r>
            <a:r>
              <a:rPr lang="zh-CN" altLang="en-US" sz="2000" dirty="0" smtClean="0"/>
              <a:t>；或</a:t>
            </a:r>
            <a:r>
              <a:rPr lang="zh-CN" altLang="zh-CN" sz="2000" dirty="0" smtClean="0"/>
              <a:t>直接</a:t>
            </a:r>
            <a:r>
              <a:rPr lang="zh-CN" altLang="zh-CN" sz="2000" dirty="0"/>
              <a:t>从开放域数据集上抽取属性</a:t>
            </a:r>
            <a:endParaRPr lang="en-US" altLang="zh-CN" sz="2000"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6DF14A-D47F-4FE8-8286-164A4158395A}" type="slidenum">
              <a:rPr lang="en-US" altLang="zh-CN"/>
            </a:fld>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457200" y="304800"/>
            <a:ext cx="8229600" cy="838200"/>
          </a:xfrm>
          <a:prstGeom prst="rect">
            <a:avLst/>
          </a:prstGeom>
        </p:spPr>
        <p:txBody>
          <a:bodyPr/>
          <a:lstStyle/>
          <a:p>
            <a:pPr eaLnBrk="1" fontAlgn="auto" hangingPunct="1">
              <a:spcAft>
                <a:spcPts val="0"/>
              </a:spcAft>
              <a:defRPr/>
            </a:pPr>
            <a:r>
              <a:rPr lang="en-US" altLang="zh-CN" dirty="0" smtClean="0"/>
              <a:t>5. </a:t>
            </a:r>
            <a:r>
              <a:rPr lang="zh-CN" altLang="en-US" dirty="0" smtClean="0"/>
              <a:t>知识融合</a:t>
            </a:r>
            <a:endParaRPr lang="zh-CN" altLang="en-US" dirty="0"/>
          </a:p>
        </p:txBody>
      </p:sp>
      <p:sp>
        <p:nvSpPr>
          <p:cNvPr id="117763" name="Rectangle 3" descr="Rectangle: Click to edit Master text styles&#10;Second level&#10;Third level&#10;Fourth level&#10;Fifth level"/>
          <p:cNvSpPr>
            <a:spLocks noGrp="1" noChangeArrowheads="1"/>
          </p:cNvSpPr>
          <p:nvPr>
            <p:ph idx="4294967295"/>
          </p:nvPr>
        </p:nvSpPr>
        <p:spPr>
          <a:xfrm>
            <a:off x="457200" y="1049338"/>
            <a:ext cx="8382000" cy="5713412"/>
          </a:xfrm>
          <a:prstGeom prst="rect">
            <a:avLst/>
          </a:prstGeom>
        </p:spPr>
        <p:txBody>
          <a:bodyPr/>
          <a:lstStyle/>
          <a:p>
            <a:pPr>
              <a:lnSpc>
                <a:spcPct val="80000"/>
              </a:lnSpc>
              <a:buFont typeface="Wingdings" panose="05000000000000000000" pitchFamily="2" charset="2"/>
              <a:buChar char="u"/>
            </a:pP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a:t>
            </a: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融合</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100000"/>
              </a:lnSpc>
              <a:buFont typeface="Wingdings" panose="05000000000000000000" pitchFamily="2" charset="2"/>
              <a:buChar char="u"/>
            </a:pPr>
            <a:r>
              <a:rPr lang="zh-CN" altLang="zh-CN" sz="2000" dirty="0" smtClean="0"/>
              <a:t>就是</a:t>
            </a:r>
            <a:r>
              <a:rPr lang="zh-CN" altLang="zh-CN" sz="2000" dirty="0"/>
              <a:t>高层次的知识组织，使来自不同知识源的知识在同一框架规范下进行异构数据整合、消歧、加工、推理验证、更新等步骤，达到数据、信息、方法、经验以及思想的融合，形成高质量的知识</a:t>
            </a:r>
            <a:r>
              <a:rPr lang="zh-CN" altLang="zh-CN" sz="2000" dirty="0" smtClean="0"/>
              <a:t>图谱</a:t>
            </a:r>
            <a:endParaRPr lang="en-US" altLang="zh-CN" sz="2000" dirty="0" smtClean="0">
              <a:latin typeface="+mn-ea"/>
            </a:endParaRPr>
          </a:p>
          <a:p>
            <a:pPr lvl="1">
              <a:lnSpc>
                <a:spcPct val="100000"/>
              </a:lnSpc>
              <a:buFont typeface="Wingdings" panose="05000000000000000000" pitchFamily="2" charset="2"/>
              <a:buChar char="u"/>
            </a:pPr>
            <a:r>
              <a:rPr lang="zh-CN" altLang="zh-CN" sz="2000" dirty="0" smtClean="0">
                <a:latin typeface="+mn-ea"/>
              </a:rPr>
              <a:t>包括</a:t>
            </a:r>
            <a:r>
              <a:rPr lang="zh-CN" altLang="zh-CN" sz="2000" dirty="0"/>
              <a:t>实体对齐、知识加工、知识更新</a:t>
            </a:r>
            <a:r>
              <a:rPr lang="zh-CN" altLang="zh-CN" sz="2000" dirty="0" smtClean="0"/>
              <a:t>等</a:t>
            </a:r>
            <a:r>
              <a:rPr lang="zh-CN" altLang="zh-CN" sz="2000" dirty="0" smtClean="0">
                <a:latin typeface="+mn-ea"/>
              </a:rPr>
              <a:t>内容。</a:t>
            </a:r>
            <a:endParaRPr lang="en-US" altLang="zh-CN"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mn-ea"/>
            </a:endParaRPr>
          </a:p>
          <a:p>
            <a:pPr>
              <a:lnSpc>
                <a:spcPct val="100000"/>
              </a:lnSpc>
              <a:buFont typeface="Wingdings" panose="05000000000000000000" charset="0"/>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实体对齐，也称为实体匹配</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685800" lvl="2">
              <a:lnSpc>
                <a:spcPct val="100000"/>
              </a:lnSpc>
              <a:spcBef>
                <a:spcPts val="1000"/>
              </a:spcBef>
              <a:buFont typeface="Wingdings" panose="05000000000000000000" pitchFamily="2" charset="2"/>
              <a:buChar char="u"/>
            </a:pPr>
            <a:r>
              <a:rPr lang="zh-CN" altLang="zh-CN" dirty="0" smtClean="0"/>
              <a:t>用于</a:t>
            </a:r>
            <a:r>
              <a:rPr lang="zh-CN" altLang="zh-CN" dirty="0"/>
              <a:t>消除异构数据中实体冲突、指向不明等不一致性</a:t>
            </a:r>
            <a:r>
              <a:rPr lang="zh-CN" altLang="zh-CN" dirty="0" smtClean="0"/>
              <a:t>问题</a:t>
            </a:r>
            <a:endParaRPr lang="en-US" altLang="zh-CN" dirty="0" smtClean="0"/>
          </a:p>
          <a:p>
            <a:pPr marL="685800" lvl="2">
              <a:lnSpc>
                <a:spcPct val="100000"/>
              </a:lnSpc>
              <a:spcBef>
                <a:spcPts val="1000"/>
              </a:spcBef>
              <a:buFont typeface="Wingdings" panose="05000000000000000000" pitchFamily="2" charset="2"/>
              <a:buChar char="u"/>
            </a:pPr>
            <a:r>
              <a:rPr lang="zh-CN" altLang="zh-CN" dirty="0"/>
              <a:t>一般需要计算两个实体各自属性的相似性，然后基于属性相似度建立概率模型或者分类模型来判断实体是否匹配</a:t>
            </a:r>
            <a:endParaRPr lang="en-US" altLang="zh-CN" dirty="0"/>
          </a:p>
          <a:p>
            <a:pPr>
              <a:lnSpc>
                <a:spcPct val="100000"/>
              </a:lnSpc>
              <a:buFont typeface="Wingdings" panose="05000000000000000000" charset="0"/>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知识加工</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marL="685800" lvl="3">
              <a:lnSpc>
                <a:spcPct val="100000"/>
              </a:lnSpc>
              <a:spcBef>
                <a:spcPts val="1000"/>
              </a:spcBef>
              <a:buFont typeface="Wingdings" panose="05000000000000000000" pitchFamily="2" charset="2"/>
              <a:buChar char="u"/>
            </a:pPr>
            <a:r>
              <a:rPr lang="zh-CN" altLang="zh-CN" sz="2000" dirty="0"/>
              <a:t>从层次上形成一个大规模的知识体系，统一对知识进行管理</a:t>
            </a:r>
            <a:r>
              <a:rPr lang="zh-CN" altLang="en-US" sz="2000" dirty="0"/>
              <a:t>。</a:t>
            </a:r>
            <a:endParaRPr lang="en-US" altLang="zh-CN" sz="2000" dirty="0"/>
          </a:p>
          <a:p>
            <a:pPr marL="685800" lvl="3">
              <a:lnSpc>
                <a:spcPct val="100000"/>
              </a:lnSpc>
              <a:spcBef>
                <a:spcPts val="1000"/>
              </a:spcBef>
              <a:buFont typeface="Wingdings" panose="05000000000000000000" pitchFamily="2" charset="2"/>
              <a:buChar char="u"/>
            </a:pPr>
            <a:r>
              <a:rPr lang="zh-CN" altLang="zh-CN" sz="2000" dirty="0"/>
              <a:t>主要包括本体构建与质量评估两方面</a:t>
            </a:r>
            <a:r>
              <a:rPr lang="zh-CN" altLang="en-US" sz="2000" dirty="0"/>
              <a:t>。</a:t>
            </a:r>
            <a:endParaRPr lang="en-US" altLang="zh-CN" sz="2000" dirty="0"/>
          </a:p>
          <a:p>
            <a:pPr>
              <a:lnSpc>
                <a:spcPct val="100000"/>
              </a:lnSpc>
              <a:buFont typeface="Wingdings" panose="05000000000000000000" charset="0"/>
              <a:buChar char="Ø"/>
            </a:pPr>
            <a:r>
              <a:rPr lang="zh-CN" alt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知识更新</a:t>
            </a:r>
            <a:endParaRPr lang="en-US"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100000"/>
              </a:lnSpc>
              <a:buFont typeface="Wingdings" panose="05000000000000000000" pitchFamily="2" charset="2"/>
              <a:buChar char="u"/>
            </a:pPr>
            <a:r>
              <a:rPr lang="zh-CN" altLang="zh-CN" sz="2000" dirty="0" smtClean="0"/>
              <a:t>不断迭代</a:t>
            </a:r>
            <a:r>
              <a:rPr lang="zh-CN" altLang="zh-CN" sz="2000" dirty="0"/>
              <a:t>更新，扩展新</a:t>
            </a:r>
            <a:r>
              <a:rPr lang="zh-CN" altLang="zh-CN" sz="2000" dirty="0" smtClean="0"/>
              <a:t>知识</a:t>
            </a:r>
            <a:endParaRPr lang="en-US" altLang="zh-CN" sz="2000"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6DF14A-D47F-4FE8-8286-164A4158395A}" type="slidenum">
              <a:rPr lang="en-US" altLang="zh-CN"/>
            </a:fld>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457200" y="457200"/>
            <a:ext cx="8686800" cy="838200"/>
          </a:xfrm>
          <a:prstGeom prst="rect">
            <a:avLst/>
          </a:prstGeom>
        </p:spPr>
        <p:txBody>
          <a:bodyPr/>
          <a:lstStyle/>
          <a:p>
            <a:pPr eaLnBrk="1" fontAlgn="auto" hangingPunct="1">
              <a:spcAft>
                <a:spcPts val="0"/>
              </a:spcAft>
              <a:defRPr/>
            </a:pPr>
            <a:r>
              <a:rPr lang="en-US" altLang="zh-CN"/>
              <a:t>3 </a:t>
            </a:r>
            <a:r>
              <a:rPr lang="zh-CN" altLang="en-US"/>
              <a:t>知识表示分类</a:t>
            </a:r>
            <a:endParaRPr lang="zh-CN" altLang="en-US"/>
          </a:p>
        </p:txBody>
      </p:sp>
      <p:sp>
        <p:nvSpPr>
          <p:cNvPr id="10243" name="Rectangle 3" descr="Rectangle: Click to edit Master text styles&#10;Second level&#10;Third level&#10;Fourth level&#10;Fifth level"/>
          <p:cNvSpPr>
            <a:spLocks noGrp="1" noChangeArrowheads="1"/>
          </p:cNvSpPr>
          <p:nvPr>
            <p:ph idx="4294967295"/>
          </p:nvPr>
        </p:nvSpPr>
        <p:spPr>
          <a:xfrm>
            <a:off x="762008" y="1649896"/>
            <a:ext cx="7772400" cy="4705350"/>
          </a:xfrm>
          <a:prstGeom prst="rect">
            <a:avLst/>
          </a:prstGeom>
        </p:spPr>
        <p:txBody>
          <a:bodyPr/>
          <a:lstStyle/>
          <a:p>
            <a:pPr eaLnBrk="1" hangingPunct="1"/>
            <a:r>
              <a:rPr lang="zh-CN" altLang="en-US" sz="2800" dirty="0" smtClean="0"/>
              <a:t>就知识的</a:t>
            </a:r>
            <a:r>
              <a:rPr lang="zh-CN" altLang="en-US" sz="2800" dirty="0" smtClean="0">
                <a:solidFill>
                  <a:srgbClr val="FF0000"/>
                </a:solidFill>
              </a:rPr>
              <a:t>形成</a:t>
            </a:r>
            <a:r>
              <a:rPr lang="zh-CN" altLang="en-US" sz="2800" dirty="0" smtClean="0"/>
              <a:t>而言，知识是由概念、命题、公理、定理、规则、方法等组成。</a:t>
            </a:r>
            <a:endParaRPr lang="zh-CN" altLang="en-US" sz="2800" dirty="0" smtClean="0"/>
          </a:p>
          <a:p>
            <a:pPr eaLnBrk="1" hangingPunct="1"/>
            <a:r>
              <a:rPr lang="zh-CN" altLang="en-US" sz="2800" dirty="0" smtClean="0"/>
              <a:t>就知识的</a:t>
            </a:r>
            <a:r>
              <a:rPr lang="zh-CN" altLang="en-US" sz="2800" dirty="0" smtClean="0">
                <a:solidFill>
                  <a:srgbClr val="FF0000"/>
                </a:solidFill>
              </a:rPr>
              <a:t>层次</a:t>
            </a:r>
            <a:r>
              <a:rPr lang="zh-CN" altLang="en-US" sz="2800" dirty="0" smtClean="0"/>
              <a:t>而言，知识可以分为表层知识和深层知识。</a:t>
            </a:r>
            <a:endParaRPr lang="zh-CN" altLang="en-US" sz="2800" dirty="0" smtClean="0"/>
          </a:p>
          <a:p>
            <a:pPr eaLnBrk="1" hangingPunct="1"/>
            <a:r>
              <a:rPr lang="zh-CN" altLang="en-US" sz="2800" dirty="0" smtClean="0"/>
              <a:t>就知识的</a:t>
            </a:r>
            <a:r>
              <a:rPr lang="zh-CN" altLang="en-US" sz="2800" dirty="0" smtClean="0">
                <a:solidFill>
                  <a:srgbClr val="FF0000"/>
                </a:solidFill>
              </a:rPr>
              <a:t>确定性程度</a:t>
            </a:r>
            <a:r>
              <a:rPr lang="zh-CN" altLang="en-US" sz="2800" dirty="0" smtClean="0"/>
              <a:t>而言，知识可以分为确定性知识和不确定性知识。</a:t>
            </a:r>
            <a:endParaRPr lang="zh-CN" altLang="en-US" sz="2800" dirty="0" smtClean="0"/>
          </a:p>
          <a:p>
            <a:pPr eaLnBrk="1" hangingPunct="1"/>
            <a:r>
              <a:rPr lang="zh-CN" altLang="en-US" sz="2800" dirty="0" smtClean="0"/>
              <a:t>就知识的</a:t>
            </a:r>
            <a:r>
              <a:rPr lang="zh-CN" altLang="en-US" sz="2800" dirty="0" smtClean="0">
                <a:solidFill>
                  <a:srgbClr val="FF0000"/>
                </a:solidFill>
              </a:rPr>
              <a:t>等级</a:t>
            </a:r>
            <a:r>
              <a:rPr lang="zh-CN" altLang="en-US" sz="2800" dirty="0" smtClean="0"/>
              <a:t>而言，知识可以分为元知识和非元知识。</a:t>
            </a:r>
            <a:endParaRPr lang="zh-CN" altLang="en-US" sz="2800" dirty="0" smtClean="0"/>
          </a:p>
          <a:p>
            <a:pPr eaLnBrk="1" hangingPunct="1"/>
            <a:r>
              <a:rPr lang="zh-CN" altLang="en-US" sz="2800" dirty="0" smtClean="0"/>
              <a:t>就知识的</a:t>
            </a:r>
            <a:r>
              <a:rPr lang="zh-CN" altLang="en-US" sz="2800" dirty="0" smtClean="0">
                <a:solidFill>
                  <a:srgbClr val="FF0000"/>
                </a:solidFill>
              </a:rPr>
              <a:t>作用</a:t>
            </a:r>
            <a:r>
              <a:rPr lang="zh-CN" altLang="en-US" sz="2800" dirty="0" smtClean="0"/>
              <a:t>而言，知识可以分为陈述性知识和过程性知识。</a:t>
            </a:r>
            <a:endParaRPr lang="zh-CN" altLang="en-US" sz="28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88076335-6323-452E-BADD-18ABB5774BD5}" type="slidenum">
              <a:rPr lang="en-US" altLang="zh-CN"/>
            </a:fld>
            <a:endParaRPr lang="en-US" altLang="zh-CN"/>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idx="4294967295"/>
          </p:nvPr>
        </p:nvSpPr>
        <p:spPr>
          <a:xfrm>
            <a:off x="457200" y="304800"/>
            <a:ext cx="8229600" cy="838200"/>
          </a:xfrm>
          <a:prstGeom prst="rect">
            <a:avLst/>
          </a:prstGeom>
        </p:spPr>
        <p:txBody>
          <a:bodyPr/>
          <a:lstStyle/>
          <a:p>
            <a:pPr eaLnBrk="1" fontAlgn="auto" hangingPunct="1">
              <a:spcAft>
                <a:spcPts val="0"/>
              </a:spcAft>
              <a:defRPr/>
            </a:pPr>
            <a:r>
              <a:rPr lang="en-US" altLang="zh-CN" dirty="0" smtClean="0"/>
              <a:t>6. </a:t>
            </a:r>
            <a:r>
              <a:rPr lang="zh-CN" altLang="en-US" dirty="0" smtClean="0"/>
              <a:t>知识图谱上的推理</a:t>
            </a:r>
            <a:endParaRPr lang="zh-CN" altLang="en-US" dirty="0"/>
          </a:p>
        </p:txBody>
      </p:sp>
      <p:sp>
        <p:nvSpPr>
          <p:cNvPr id="117763" name="Rectangle 3" descr="Rectangle: Click to edit Master text styles&#10;Second level&#10;Third level&#10;Fourth level&#10;Fifth level"/>
          <p:cNvSpPr>
            <a:spLocks noGrp="1" noChangeArrowheads="1"/>
          </p:cNvSpPr>
          <p:nvPr>
            <p:ph idx="4294967295"/>
          </p:nvPr>
        </p:nvSpPr>
        <p:spPr>
          <a:xfrm>
            <a:off x="438150" y="1430338"/>
            <a:ext cx="8382000" cy="5141912"/>
          </a:xfrm>
          <a:prstGeom prst="rect">
            <a:avLst/>
          </a:prstGeom>
        </p:spPr>
        <p:txBody>
          <a:bodyPr/>
          <a:lstStyle/>
          <a:p>
            <a:pPr>
              <a:lnSpc>
                <a:spcPct val="80000"/>
              </a:lnSpc>
              <a:buFont typeface="Wingdings" panose="05000000000000000000" pitchFamily="2" charset="2"/>
              <a:buChar char="u"/>
            </a:pP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图谱上的</a:t>
            </a: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推理</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100000"/>
              </a:lnSpc>
              <a:buFont typeface="Wingdings" panose="05000000000000000000" pitchFamily="2" charset="2"/>
              <a:buChar char="Ø"/>
            </a:pPr>
            <a:r>
              <a:rPr lang="zh-CN" altLang="zh-CN" sz="2000" dirty="0"/>
              <a:t>可能涉及实体、实体的属性、实体间的关系、本体库中概念的层次结构等。</a:t>
            </a:r>
            <a:endParaRPr lang="en-US" altLang="zh-CN" sz="2000" dirty="0"/>
          </a:p>
          <a:p>
            <a:pPr>
              <a:lnSpc>
                <a:spcPct val="80000"/>
              </a:lnSpc>
              <a:buFont typeface="Wingdings" panose="05000000000000000000" pitchFamily="2" charset="2"/>
              <a:buChar char="u"/>
            </a:pP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a:t>
            </a:r>
            <a:r>
              <a:rPr lang="zh-CN" altLang="zh-CN"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图谱推理</a:t>
            </a:r>
            <a:r>
              <a:rPr lang="zh-CN"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方法可分为</a:t>
            </a:r>
            <a:endParaRPr lang="en-US" altLang="zh-CN"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lnSpc>
                <a:spcPct val="100000"/>
              </a:lnSpc>
              <a:buFont typeface="Wingdings" panose="05000000000000000000" pitchFamily="2" charset="2"/>
              <a:buChar char="Ø"/>
            </a:pPr>
            <a:r>
              <a:rPr lang="zh-CN" altLang="zh-CN" sz="2000" dirty="0"/>
              <a:t>基于逻辑的</a:t>
            </a:r>
            <a:r>
              <a:rPr lang="zh-CN" altLang="zh-CN" sz="2000" dirty="0" smtClean="0"/>
              <a:t>推理</a:t>
            </a:r>
            <a:endParaRPr lang="en-US" altLang="zh-CN" sz="2000" dirty="0" smtClean="0"/>
          </a:p>
          <a:p>
            <a:pPr lvl="2">
              <a:lnSpc>
                <a:spcPct val="100000"/>
              </a:lnSpc>
            </a:pPr>
            <a:r>
              <a:rPr lang="zh-CN" altLang="zh-CN" dirty="0" smtClean="0"/>
              <a:t>一阶谓词逻辑</a:t>
            </a:r>
            <a:r>
              <a:rPr lang="en-US" altLang="zh-CN" dirty="0"/>
              <a:t>(first order logic)</a:t>
            </a:r>
            <a:r>
              <a:rPr lang="zh-CN" altLang="zh-CN" dirty="0"/>
              <a:t>、描述逻辑</a:t>
            </a:r>
            <a:r>
              <a:rPr lang="en-US" altLang="zh-CN" dirty="0"/>
              <a:t>(description logic)</a:t>
            </a:r>
            <a:r>
              <a:rPr lang="zh-CN" altLang="zh-CN" dirty="0"/>
              <a:t>以及规则等。</a:t>
            </a:r>
            <a:endParaRPr lang="en-US" altLang="zh-CN" dirty="0" smtClean="0"/>
          </a:p>
          <a:p>
            <a:pPr lvl="1">
              <a:lnSpc>
                <a:spcPct val="100000"/>
              </a:lnSpc>
              <a:buFont typeface="Wingdings" panose="05000000000000000000" pitchFamily="2" charset="2"/>
              <a:buChar char="Ø"/>
            </a:pPr>
            <a:r>
              <a:rPr lang="zh-CN" altLang="zh-CN" sz="2000" dirty="0" smtClean="0"/>
              <a:t>基于</a:t>
            </a:r>
            <a:r>
              <a:rPr lang="zh-CN" altLang="zh-CN" sz="2000" dirty="0"/>
              <a:t>图的</a:t>
            </a:r>
            <a:r>
              <a:rPr lang="zh-CN" altLang="zh-CN" sz="2000" dirty="0" smtClean="0"/>
              <a:t>推理</a:t>
            </a:r>
            <a:endParaRPr lang="en-US" altLang="zh-CN" sz="2000" dirty="0" smtClean="0"/>
          </a:p>
          <a:p>
            <a:pPr lvl="2">
              <a:lnSpc>
                <a:spcPct val="100000"/>
              </a:lnSpc>
            </a:pPr>
            <a:r>
              <a:rPr lang="zh-CN" altLang="zh-CN" dirty="0" smtClean="0"/>
              <a:t>利用</a:t>
            </a:r>
            <a:r>
              <a:rPr lang="zh-CN" altLang="zh-CN" dirty="0"/>
              <a:t>了关系路径中的蕴涵信息，通过图中两个实体间的多步路径来预测它们之间的语义关系</a:t>
            </a:r>
            <a:r>
              <a:rPr lang="zh-CN" altLang="zh-CN" dirty="0" smtClean="0"/>
              <a:t>。</a:t>
            </a:r>
            <a:endParaRPr lang="en-US" altLang="zh-CN" dirty="0" smtClean="0"/>
          </a:p>
          <a:p>
            <a:pPr lvl="2">
              <a:lnSpc>
                <a:spcPct val="100000"/>
              </a:lnSpc>
            </a:pPr>
            <a:r>
              <a:rPr lang="zh-CN" altLang="zh-CN" dirty="0" smtClean="0"/>
              <a:t>即</a:t>
            </a:r>
            <a:r>
              <a:rPr lang="zh-CN" altLang="zh-CN" dirty="0"/>
              <a:t>从源节点开始，在图上根据路径建模算法进行游走，如果能够到达目标节点，则推测源节点和目标节点间存在</a:t>
            </a:r>
            <a:r>
              <a:rPr lang="zh-CN" altLang="zh-CN" dirty="0" smtClean="0"/>
              <a:t>联系。</a:t>
            </a:r>
            <a:endParaRPr lang="en-US" altLang="zh-CN"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6DF14A-D47F-4FE8-8286-164A4158395A}" type="slidenum">
              <a:rPr lang="en-US" altLang="zh-CN"/>
            </a:fld>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45818"/>
              <a:gd name="connsiteX1-37" fmla="*/ 9144000 w 9144000"/>
              <a:gd name="connsiteY1-38" fmla="*/ 0 h 5045818"/>
              <a:gd name="connsiteX2-39" fmla="*/ 9144000 w 9144000"/>
              <a:gd name="connsiteY2-40" fmla="*/ 4026877 h 5045818"/>
              <a:gd name="connsiteX3-41" fmla="*/ 4585145 w 9144000"/>
              <a:gd name="connsiteY3-42" fmla="*/ 5045818 h 5045818"/>
              <a:gd name="connsiteX4-43" fmla="*/ 0 w 9144000"/>
              <a:gd name="connsiteY4-44" fmla="*/ 4026877 h 5045818"/>
              <a:gd name="connsiteX5-45" fmla="*/ 0 w 9144000"/>
              <a:gd name="connsiteY5-46" fmla="*/ 0 h 5045818"/>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45818">
                <a:moveTo>
                  <a:pt x="0" y="0"/>
                </a:moveTo>
                <a:lnTo>
                  <a:pt x="9144000" y="0"/>
                </a:lnTo>
                <a:lnTo>
                  <a:pt x="9144000" y="4026877"/>
                </a:lnTo>
                <a:lnTo>
                  <a:pt x="4585145" y="5045818"/>
                </a:lnTo>
                <a:lnTo>
                  <a:pt x="0" y="4026877"/>
                </a:lnTo>
                <a:lnTo>
                  <a:pt x="0" y="0"/>
                </a:lnTo>
                <a:close/>
              </a:path>
            </a:pathLst>
          </a:custGeom>
          <a:blipFill>
            <a:blip r:embed="rId1">
              <a:duotone>
                <a:prstClr val="black"/>
                <a:schemeClr val="accent3">
                  <a:tint val="45000"/>
                  <a:satMod val="400000"/>
                </a:schemeClr>
              </a:duotone>
              <a:extLst>
                <a:ext uri="{BEBA8EAE-BF5A-486C-A8C5-ECC9F3942E4B}">
                  <a14:imgProps xmlns:a14="http://schemas.microsoft.com/office/drawing/2010/main">
                    <a14:imgLayer r:embed="rId2">
                      <a14:imgEffect>
                        <a14:artisticBlur radius="5"/>
                      </a14:imgEffect>
                    </a14:imgLayer>
                  </a14:imgProps>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3" name="矩形 5"/>
          <p:cNvSpPr/>
          <p:nvPr/>
        </p:nvSpPr>
        <p:spPr>
          <a:xfrm>
            <a:off x="0" y="2"/>
            <a:ext cx="9144000" cy="4941277"/>
          </a:xfrm>
          <a:custGeom>
            <a:avLst/>
            <a:gdLst>
              <a:gd name="connsiteX0" fmla="*/ 0 w 9144000"/>
              <a:gd name="connsiteY0" fmla="*/ 0 h 4026877"/>
              <a:gd name="connsiteX1" fmla="*/ 9144000 w 9144000"/>
              <a:gd name="connsiteY1" fmla="*/ 0 h 4026877"/>
              <a:gd name="connsiteX2" fmla="*/ 9144000 w 9144000"/>
              <a:gd name="connsiteY2" fmla="*/ 4026877 h 4026877"/>
              <a:gd name="connsiteX3" fmla="*/ 0 w 9144000"/>
              <a:gd name="connsiteY3" fmla="*/ 4026877 h 4026877"/>
              <a:gd name="connsiteX4" fmla="*/ 0 w 9144000"/>
              <a:gd name="connsiteY4" fmla="*/ 0 h 4026877"/>
              <a:gd name="connsiteX0-1" fmla="*/ 0 w 9144000"/>
              <a:gd name="connsiteY0-2" fmla="*/ 0 h 4026877"/>
              <a:gd name="connsiteX1-3" fmla="*/ 9144000 w 9144000"/>
              <a:gd name="connsiteY1-4" fmla="*/ 0 h 4026877"/>
              <a:gd name="connsiteX2-5" fmla="*/ 9144000 w 9144000"/>
              <a:gd name="connsiteY2-6" fmla="*/ 4026877 h 4026877"/>
              <a:gd name="connsiteX3-7" fmla="*/ 4466492 w 9144000"/>
              <a:gd name="connsiteY3-8" fmla="*/ 4009292 h 4026877"/>
              <a:gd name="connsiteX4-9" fmla="*/ 0 w 9144000"/>
              <a:gd name="connsiteY4-10" fmla="*/ 4026877 h 4026877"/>
              <a:gd name="connsiteX5" fmla="*/ 0 w 9144000"/>
              <a:gd name="connsiteY5" fmla="*/ 0 h 4026877"/>
              <a:gd name="connsiteX0-11" fmla="*/ 0 w 9144000"/>
              <a:gd name="connsiteY0-12" fmla="*/ 0 h 4501661"/>
              <a:gd name="connsiteX1-13" fmla="*/ 9144000 w 9144000"/>
              <a:gd name="connsiteY1-14" fmla="*/ 0 h 4501661"/>
              <a:gd name="connsiteX2-15" fmla="*/ 9144000 w 9144000"/>
              <a:gd name="connsiteY2-16" fmla="*/ 4026877 h 4501661"/>
              <a:gd name="connsiteX3-17" fmla="*/ 4677508 w 9144000"/>
              <a:gd name="connsiteY3-18" fmla="*/ 4501661 h 4501661"/>
              <a:gd name="connsiteX4-19" fmla="*/ 0 w 9144000"/>
              <a:gd name="connsiteY4-20" fmla="*/ 4026877 h 4501661"/>
              <a:gd name="connsiteX5-21" fmla="*/ 0 w 9144000"/>
              <a:gd name="connsiteY5-22" fmla="*/ 0 h 4501661"/>
              <a:gd name="connsiteX0-23" fmla="*/ 0 w 9144000"/>
              <a:gd name="connsiteY0-24" fmla="*/ 0 h 5045818"/>
              <a:gd name="connsiteX1-25" fmla="*/ 9144000 w 9144000"/>
              <a:gd name="connsiteY1-26" fmla="*/ 0 h 5045818"/>
              <a:gd name="connsiteX2-27" fmla="*/ 9144000 w 9144000"/>
              <a:gd name="connsiteY2-28" fmla="*/ 4026877 h 5045818"/>
              <a:gd name="connsiteX3-29" fmla="*/ 4677508 w 9144000"/>
              <a:gd name="connsiteY3-30" fmla="*/ 5045818 h 5045818"/>
              <a:gd name="connsiteX4-31" fmla="*/ 0 w 9144000"/>
              <a:gd name="connsiteY4-32" fmla="*/ 4026877 h 5045818"/>
              <a:gd name="connsiteX5-33" fmla="*/ 0 w 9144000"/>
              <a:gd name="connsiteY5-34" fmla="*/ 0 h 5045818"/>
              <a:gd name="connsiteX0-35" fmla="*/ 0 w 9144000"/>
              <a:gd name="connsiteY0-36" fmla="*/ 0 h 5026954"/>
              <a:gd name="connsiteX1-37" fmla="*/ 9144000 w 9144000"/>
              <a:gd name="connsiteY1-38" fmla="*/ 0 h 5026954"/>
              <a:gd name="connsiteX2-39" fmla="*/ 9144000 w 9144000"/>
              <a:gd name="connsiteY2-40" fmla="*/ 4026877 h 5026954"/>
              <a:gd name="connsiteX3-41" fmla="*/ 4603617 w 9144000"/>
              <a:gd name="connsiteY3-42" fmla="*/ 5026954 h 5026954"/>
              <a:gd name="connsiteX4-43" fmla="*/ 0 w 9144000"/>
              <a:gd name="connsiteY4-44" fmla="*/ 4026877 h 5026954"/>
              <a:gd name="connsiteX5-45" fmla="*/ 0 w 9144000"/>
              <a:gd name="connsiteY5-46" fmla="*/ 0 h 502695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9144000" h="5026954">
                <a:moveTo>
                  <a:pt x="0" y="0"/>
                </a:moveTo>
                <a:lnTo>
                  <a:pt x="9144000" y="0"/>
                </a:lnTo>
                <a:lnTo>
                  <a:pt x="9144000" y="4026877"/>
                </a:lnTo>
                <a:lnTo>
                  <a:pt x="4603617" y="5026954"/>
                </a:lnTo>
                <a:lnTo>
                  <a:pt x="0" y="4026877"/>
                </a:lnTo>
                <a:lnTo>
                  <a:pt x="0" y="0"/>
                </a:lnTo>
                <a:close/>
              </a:path>
            </a:pathLst>
          </a:custGeom>
          <a:solidFill>
            <a:srgbClr val="5482A3">
              <a:alpha val="80000"/>
            </a:srgbClr>
          </a:solidFill>
          <a:ln>
            <a:noFill/>
          </a:ln>
          <a:effectLst>
            <a:outerShdw blurRad="50800" dist="76200" dir="5400000" algn="t" rotWithShape="0">
              <a:schemeClr val="tx1">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p>
        </p:txBody>
      </p:sp>
      <p:sp>
        <p:nvSpPr>
          <p:cNvPr id="4" name="TextBox 1"/>
          <p:cNvSpPr txBox="1">
            <a:spLocks noChangeArrowheads="1"/>
          </p:cNvSpPr>
          <p:nvPr/>
        </p:nvSpPr>
        <p:spPr bwMode="auto">
          <a:xfrm>
            <a:off x="271851" y="2109618"/>
            <a:ext cx="8723871" cy="1546577"/>
          </a:xfrm>
          <a:prstGeom prst="rect">
            <a:avLst/>
          </a:prstGeom>
          <a:noFill/>
          <a:ln w="9525">
            <a:noFill/>
            <a:miter lim="800000"/>
          </a:ln>
        </p:spPr>
        <p:txBody>
          <a:bodyPr wrap="square">
            <a:spAutoFit/>
          </a:bodyPr>
          <a:lstStyle/>
          <a:p>
            <a:pPr algn="ctr">
              <a:lnSpc>
                <a:spcPct val="150000"/>
              </a:lnSpc>
            </a:pPr>
            <a:r>
              <a:rPr lang="en-US" altLang="zh-CN" sz="60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mj-lt"/>
              </a:rPr>
              <a:t>2.4 </a:t>
            </a:r>
            <a:r>
              <a:rPr lang="zh-CN" altLang="en-US" sz="7200"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基于知识</a:t>
            </a:r>
            <a:r>
              <a:rPr lang="zh-CN" altLang="en-US" sz="72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的系统</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385355" y="209796"/>
            <a:ext cx="3288870" cy="880947"/>
          </a:xfrm>
          <a:prstGeom prst="rect">
            <a:avLst/>
          </a:prstGeom>
        </p:spPr>
      </p:pic>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5" name="Rectangle 3" descr="Rectangle: Click to edit Master text styles&#10;Second level&#10;Third level&#10;Fourth level&#10;Fifth level"/>
          <p:cNvSpPr>
            <a:spLocks noGrp="1" noChangeArrowheads="1"/>
          </p:cNvSpPr>
          <p:nvPr>
            <p:ph idx="4294967295"/>
          </p:nvPr>
        </p:nvSpPr>
        <p:spPr>
          <a:xfrm>
            <a:off x="447675" y="1535113"/>
            <a:ext cx="8372475" cy="4525962"/>
          </a:xfrm>
          <a:prstGeom prst="rect">
            <a:avLst/>
          </a:prstGeom>
        </p:spPr>
        <p:txBody>
          <a:bodyPr/>
          <a:lstStyle/>
          <a:p>
            <a:pPr eaLnBrk="1" hangingPunct="1"/>
            <a:r>
              <a:rPr lang="zh-CN" altLang="en-US" sz="2800" dirty="0" smtClean="0"/>
              <a:t>知识系统是</a:t>
            </a:r>
            <a:endParaRPr lang="en-US" altLang="zh-CN" sz="2800" dirty="0" smtClean="0"/>
          </a:p>
          <a:p>
            <a:pPr lvl="1">
              <a:lnSpc>
                <a:spcPct val="100000"/>
              </a:lnSpc>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一类具有专门知识和经验的计算机系统，并通过对人类知识和问题求解过程的建模，采用知识表示和知识推理技术来模拟通常由人类解决的复杂问题</a:t>
            </a:r>
            <a:r>
              <a:rPr lang="zh-CN" altLang="en-US" sz="2400" dirty="0" smtClean="0"/>
              <a:t>。</a:t>
            </a:r>
            <a:endParaRPr lang="zh-CN" altLang="en-US" sz="2400" dirty="0" smtClean="0"/>
          </a:p>
          <a:p>
            <a:pPr eaLnBrk="1" hangingPunct="1"/>
            <a:r>
              <a:rPr lang="zh-CN" altLang="en-US" sz="2800" dirty="0" smtClean="0"/>
              <a:t>知识系统与一般计算机系统的主要区别：</a:t>
            </a:r>
            <a:endParaRPr lang="zh-CN" altLang="en-US" sz="2800" dirty="0" smtClean="0"/>
          </a:p>
          <a:p>
            <a:pPr lvl="1" eaLnBrk="1" hangingPunct="1"/>
            <a:r>
              <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基于知识的系统以</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知识库</a:t>
            </a:r>
            <a:r>
              <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和</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推理机</a:t>
            </a:r>
            <a:r>
              <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为核心。知识系统把知识与系统其它部分分离开，并且知识系统</a:t>
            </a:r>
            <a:r>
              <a:rPr lang="zh-CN" altLang="en-US" sz="2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强调知识</a:t>
            </a:r>
            <a:r>
              <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而不是方法。</a:t>
            </a:r>
            <a:endParaRPr lang="zh-CN" altLang="en-US" sz="2400"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EDB52BAF-EB8E-4631-B021-73E4BA53EC18}" type="slidenum">
              <a:rPr lang="en-US" altLang="zh-CN"/>
            </a:fld>
            <a:endParaRPr lang="en-US" altLang="zh-CN"/>
          </a:p>
        </p:txBody>
      </p:sp>
      <p:grpSp>
        <p:nvGrpSpPr>
          <p:cNvPr id="5" name="组合 4"/>
          <p:cNvGrpSpPr/>
          <p:nvPr/>
        </p:nvGrpSpPr>
        <p:grpSpPr>
          <a:xfrm>
            <a:off x="0" y="289373"/>
            <a:ext cx="9144000" cy="822977"/>
            <a:chOff x="0" y="197440"/>
            <a:chExt cx="9144000" cy="493394"/>
          </a:xfrm>
        </p:grpSpPr>
        <p:cxnSp>
          <p:nvCxnSpPr>
            <p:cNvPr id="6" name="直接连接符 5"/>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7" name="标题 1"/>
            <p:cNvSpPr txBox="1"/>
            <p:nvPr/>
          </p:nvSpPr>
          <p:spPr>
            <a:xfrm>
              <a:off x="1162050" y="197440"/>
              <a:ext cx="706755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2.4.1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什么是知识系统</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8" name="直接连接符 7"/>
            <p:cNvCxnSpPr>
              <a:stCxn id="7"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idx="4294967295"/>
          </p:nvPr>
        </p:nvSpPr>
        <p:spPr>
          <a:xfrm>
            <a:off x="457200" y="457200"/>
            <a:ext cx="8201025" cy="838200"/>
          </a:xfrm>
          <a:prstGeom prst="rect">
            <a:avLst/>
          </a:prstGeom>
        </p:spPr>
        <p:txBody>
          <a:bodyPr/>
          <a:lstStyle/>
          <a:p>
            <a:pPr algn="ctr" eaLnBrk="1" fontAlgn="auto" hangingPunct="1">
              <a:spcAft>
                <a:spcPts val="0"/>
              </a:spcAft>
              <a:defRPr/>
            </a:pPr>
            <a:r>
              <a:rPr lang="zh-CN" altLang="en-US" dirty="0"/>
              <a:t>知识工程</a:t>
            </a:r>
            <a:endParaRPr lang="zh-CN" altLang="en-US" dirty="0"/>
          </a:p>
        </p:txBody>
      </p:sp>
      <p:sp>
        <p:nvSpPr>
          <p:cNvPr id="132099" name="Rectangle 3" descr="Rectangle: Click to edit Master text styles&#10;Second level&#10;Third level&#10;Fourth level&#10;Fifth level"/>
          <p:cNvSpPr>
            <a:spLocks noGrp="1" noChangeArrowheads="1"/>
          </p:cNvSpPr>
          <p:nvPr>
            <p:ph idx="4294967295"/>
          </p:nvPr>
        </p:nvSpPr>
        <p:spPr>
          <a:xfrm>
            <a:off x="457200" y="1554163"/>
            <a:ext cx="8296275" cy="4525962"/>
          </a:xfrm>
          <a:prstGeom prst="rect">
            <a:avLst/>
          </a:prstGeom>
        </p:spPr>
        <p:txBody>
          <a:bodyPr/>
          <a:lstStyle/>
          <a:p>
            <a:pPr eaLnBrk="1" hangingPunct="1">
              <a:lnSpc>
                <a:spcPct val="8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建造一个知识系统的过程可以称为</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知识工程</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rPr>
              <a:t>”</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 </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8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知识工程包括以下几个方面：</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00000"/>
              </a:lnSpc>
            </a:pPr>
            <a:r>
              <a:rPr lang="zh-CN" altLang="en-US" sz="2000" dirty="0" smtClean="0"/>
              <a:t>获取系统所用的知识，即知识获取。</a:t>
            </a:r>
            <a:endParaRPr lang="zh-CN" altLang="en-US" sz="2000" dirty="0" smtClean="0"/>
          </a:p>
          <a:p>
            <a:pPr lvl="1" eaLnBrk="1" hangingPunct="1">
              <a:lnSpc>
                <a:spcPct val="100000"/>
              </a:lnSpc>
            </a:pPr>
            <a:r>
              <a:rPr lang="zh-CN" altLang="en-US" sz="2000" dirty="0" smtClean="0"/>
              <a:t>选择合适的知识表示形式，即知识表示。</a:t>
            </a:r>
            <a:endParaRPr lang="zh-CN" altLang="en-US" sz="2000" dirty="0" smtClean="0"/>
          </a:p>
          <a:p>
            <a:pPr lvl="1" eaLnBrk="1" hangingPunct="1">
              <a:lnSpc>
                <a:spcPct val="100000"/>
              </a:lnSpc>
            </a:pPr>
            <a:r>
              <a:rPr lang="zh-CN" altLang="en-US" sz="2000" dirty="0" smtClean="0"/>
              <a:t>设计知识库和推理机。</a:t>
            </a:r>
            <a:endParaRPr lang="zh-CN" altLang="en-US" sz="2000" dirty="0" smtClean="0"/>
          </a:p>
          <a:p>
            <a:pPr lvl="1" eaLnBrk="1" hangingPunct="1">
              <a:lnSpc>
                <a:spcPct val="100000"/>
              </a:lnSpc>
            </a:pPr>
            <a:r>
              <a:rPr lang="zh-CN" altLang="en-US" sz="2000" dirty="0" smtClean="0"/>
              <a:t>用适当的计算机语言实现系统。</a:t>
            </a:r>
            <a:endParaRPr lang="zh-CN" altLang="en-US" sz="2000" dirty="0" smtClean="0"/>
          </a:p>
          <a:p>
            <a:pPr eaLnBrk="1" hangingPunct="1">
              <a:lnSpc>
                <a:spcPct val="80000"/>
              </a:lnSpc>
              <a:buFont typeface="Wingdings" panose="05000000000000000000" pitchFamily="2" charset="2"/>
              <a:buChar char="u"/>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常见的知识系统有：</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00000"/>
              </a:lnSpc>
            </a:pPr>
            <a:r>
              <a:rPr lang="zh-CN" altLang="en-US" sz="2000" dirty="0" smtClean="0"/>
              <a:t>专家系统（</a:t>
            </a:r>
            <a:r>
              <a:rPr lang="en-US" altLang="zh-CN" sz="2000" dirty="0" smtClean="0"/>
              <a:t>Expert System</a:t>
            </a:r>
            <a:r>
              <a:rPr lang="zh-CN" altLang="en-US" sz="2000" dirty="0" smtClean="0"/>
              <a:t>）</a:t>
            </a:r>
            <a:endParaRPr lang="zh-CN" altLang="en-US" sz="2000" dirty="0" smtClean="0"/>
          </a:p>
          <a:p>
            <a:pPr lvl="1" eaLnBrk="1" hangingPunct="1">
              <a:lnSpc>
                <a:spcPct val="100000"/>
              </a:lnSpc>
            </a:pPr>
            <a:r>
              <a:rPr lang="zh-CN" altLang="en-US" sz="2000" dirty="0" smtClean="0"/>
              <a:t>智能决策支持系统（</a:t>
            </a:r>
            <a:r>
              <a:rPr lang="en-US" altLang="zh-CN" sz="2000" dirty="0" smtClean="0"/>
              <a:t>Intelligent Decision Support System</a:t>
            </a:r>
            <a:r>
              <a:rPr lang="zh-CN" altLang="en-US" sz="2000" dirty="0" smtClean="0"/>
              <a:t>）</a:t>
            </a:r>
            <a:endParaRPr lang="zh-CN" altLang="en-US" sz="2000" dirty="0" smtClean="0"/>
          </a:p>
          <a:p>
            <a:pPr lvl="1" eaLnBrk="1" hangingPunct="1">
              <a:lnSpc>
                <a:spcPct val="100000"/>
              </a:lnSpc>
            </a:pPr>
            <a:r>
              <a:rPr lang="zh-CN" altLang="en-US" sz="2000" dirty="0" smtClean="0"/>
              <a:t>计算机辅助诊断系统（</a:t>
            </a:r>
            <a:r>
              <a:rPr lang="en-US" altLang="zh-CN" sz="2000" dirty="0" smtClean="0"/>
              <a:t>Computer Aided Diagnostic System</a:t>
            </a:r>
            <a:r>
              <a:rPr lang="zh-CN" altLang="en-US" sz="2000" dirty="0" smtClean="0"/>
              <a:t>）</a:t>
            </a:r>
            <a:endParaRPr lang="zh-CN" altLang="en-US" sz="2000" dirty="0" smtClean="0"/>
          </a:p>
          <a:p>
            <a:pPr lvl="1" eaLnBrk="1" hangingPunct="1">
              <a:lnSpc>
                <a:spcPct val="100000"/>
              </a:lnSpc>
            </a:pPr>
            <a:r>
              <a:rPr lang="zh-CN" altLang="en-US" sz="2000" dirty="0" smtClean="0"/>
              <a:t>自动问答系统（</a:t>
            </a:r>
            <a:r>
              <a:rPr lang="en-US" altLang="zh-CN" sz="2000" dirty="0" smtClean="0"/>
              <a:t>Question Answering System</a:t>
            </a:r>
            <a:r>
              <a:rPr lang="zh-CN" altLang="en-US" sz="2000" dirty="0" smtClean="0"/>
              <a:t>）</a:t>
            </a:r>
            <a:endParaRPr lang="zh-CN" altLang="en-US" sz="2000" dirty="0" smtClean="0"/>
          </a:p>
          <a:p>
            <a:pPr lvl="1" eaLnBrk="1" hangingPunct="1">
              <a:lnSpc>
                <a:spcPct val="100000"/>
              </a:lnSpc>
            </a:pPr>
            <a:r>
              <a:rPr lang="en-US" altLang="zh-CN" sz="2000" dirty="0" smtClean="0">
                <a:latin typeface="Times New Roman" panose="02020603050405020304" pitchFamily="18" charset="0"/>
              </a:rPr>
              <a:t>……</a:t>
            </a:r>
            <a:r>
              <a:rPr lang="en-US" altLang="zh-CN" sz="2000" dirty="0" smtClean="0"/>
              <a:t> </a:t>
            </a:r>
            <a:endParaRPr lang="en-US" altLang="zh-CN" sz="20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D5773EAA-F0F4-4ADC-8523-19D558D51805}" type="slidenum">
              <a:rPr lang="en-US" altLang="zh-CN"/>
            </a:fld>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457200" y="457200"/>
            <a:ext cx="8086725" cy="838200"/>
          </a:xfrm>
          <a:prstGeom prst="rect">
            <a:avLst/>
          </a:prstGeom>
        </p:spPr>
        <p:txBody>
          <a:bodyPr/>
          <a:lstStyle/>
          <a:p>
            <a:pPr algn="ctr" eaLnBrk="1" fontAlgn="auto" hangingPunct="1">
              <a:spcAft>
                <a:spcPts val="0"/>
              </a:spcAft>
              <a:defRPr/>
            </a:pPr>
            <a:r>
              <a:rPr lang="zh-CN" altLang="en-US" dirty="0"/>
              <a:t>知识系统的特点</a:t>
            </a:r>
            <a:endParaRPr lang="zh-CN" altLang="en-US" dirty="0"/>
          </a:p>
        </p:txBody>
      </p:sp>
      <p:sp>
        <p:nvSpPr>
          <p:cNvPr id="133123" name="Rectangle 3" descr="Rectangle: Click to edit Master text styles&#10;Second level&#10;Third level&#10;Fourth level&#10;Fifth level"/>
          <p:cNvSpPr>
            <a:spLocks noGrp="1" noChangeArrowheads="1"/>
          </p:cNvSpPr>
          <p:nvPr>
            <p:ph idx="4294967295"/>
          </p:nvPr>
        </p:nvSpPr>
        <p:spPr>
          <a:xfrm>
            <a:off x="457200" y="1554163"/>
            <a:ext cx="8248650" cy="4525962"/>
          </a:xfrm>
          <a:prstGeom prst="rect">
            <a:avLst/>
          </a:prstGeom>
        </p:spPr>
        <p:txBody>
          <a:bodyPr/>
          <a:lstStyle/>
          <a:p>
            <a:pPr eaLnBrk="1" hangingPunct="1">
              <a:lnSpc>
                <a:spcPct val="90000"/>
              </a:lnSpc>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启发性   </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eaLnBrk="1" hangingPunct="1">
              <a:lnSpc>
                <a:spcPct val="90000"/>
              </a:lnSpc>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灵活性</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000" dirty="0" smtClean="0"/>
              <a:t>一般知识系统的体系结构都采用了知识库与推理机分离的原则。</a:t>
            </a:r>
            <a:endParaRPr lang="zh-CN" altLang="en-US" sz="2000" dirty="0" smtClean="0"/>
          </a:p>
          <a:p>
            <a:pPr eaLnBrk="1" hangingPunct="1">
              <a:lnSpc>
                <a:spcPct val="90000"/>
              </a:lnSpc>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交互性</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000" dirty="0" smtClean="0"/>
              <a:t>知识系统一般采用交互方式进行人机通信。</a:t>
            </a:r>
            <a:endParaRPr lang="zh-CN" altLang="en-US" sz="2000" dirty="0" smtClean="0"/>
          </a:p>
          <a:p>
            <a:pPr eaLnBrk="1" hangingPunct="1">
              <a:lnSpc>
                <a:spcPct val="90000"/>
              </a:lnSpc>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实用性</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000" dirty="0" smtClean="0"/>
              <a:t>知识系统是根据具体应用领域的问题开发的，针对性强。</a:t>
            </a:r>
            <a:endParaRPr lang="zh-CN" altLang="en-US" sz="2000" dirty="0" smtClean="0"/>
          </a:p>
          <a:p>
            <a:pPr eaLnBrk="1" hangingPunct="1">
              <a:lnSpc>
                <a:spcPct val="90000"/>
              </a:lnSpc>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易推广</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90000"/>
              </a:lnSpc>
            </a:pPr>
            <a:r>
              <a:rPr lang="zh-CN" altLang="en-US" sz="2000" dirty="0" smtClean="0"/>
              <a:t>知识系统使人类专家的领域知识突破了时间和空间的限制，使专家的知识和技能更易于推广和传播。 </a:t>
            </a:r>
            <a:endParaRPr lang="zh-CN" altLang="en-US" sz="20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E6D145-CA78-4430-A997-C9779BDEE4FE}" type="slidenum">
              <a:rPr lang="en-US" altLang="zh-CN"/>
            </a:fld>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descr="Rectangle: Click to edit Master text styles&#10;Second level&#10;Third level&#10;Fourth level&#10;Fifth level"/>
          <p:cNvSpPr>
            <a:spLocks noGrp="1" noChangeArrowheads="1"/>
          </p:cNvSpPr>
          <p:nvPr>
            <p:ph idx="4294967295"/>
          </p:nvPr>
        </p:nvSpPr>
        <p:spPr>
          <a:xfrm>
            <a:off x="771525" y="1557338"/>
            <a:ext cx="7772400" cy="4114800"/>
          </a:xfrm>
          <a:prstGeom prst="rect">
            <a:avLst/>
          </a:prstGeom>
        </p:spPr>
        <p:txBody>
          <a:bodyPr/>
          <a:lstStyle/>
          <a:p>
            <a:pPr eaLnBrk="1" hangingPunct="1">
              <a:buFont typeface="楷体" panose="02010609060101010101" pitchFamily="49" charset="-122"/>
              <a:buChar char="★"/>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专家系统（</a:t>
            </a:r>
            <a:r>
              <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Expert System</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en-US" sz="2400" dirty="0" smtClean="0"/>
              <a:t>就是具有专门领域知识，能够像人类专家一样解决一些特定领域问题的一类知识系统。</a:t>
            </a:r>
            <a:endParaRPr lang="zh-CN" altLang="en-US" sz="2400" dirty="0" smtClean="0"/>
          </a:p>
          <a:p>
            <a:pPr eaLnBrk="1" hangingPunct="1">
              <a:buFont typeface="Wingdings" panose="05000000000000000000" pitchFamily="2" charset="2"/>
              <a:buNone/>
            </a:pPr>
            <a:endParaRPr lang="en-US" altLang="zh-CN" sz="2800" dirty="0" smtClean="0"/>
          </a:p>
        </p:txBody>
      </p:sp>
      <p:sp>
        <p:nvSpPr>
          <p:cNvPr id="6"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CBDDEC4-8642-42AC-B90B-9E867535022E}" type="slidenum">
              <a:rPr lang="en-US" altLang="zh-CN"/>
            </a:fld>
            <a:endParaRPr lang="en-US" altLang="zh-CN"/>
          </a:p>
        </p:txBody>
      </p:sp>
      <p:sp>
        <p:nvSpPr>
          <p:cNvPr id="8198" name="Rectangle 5"/>
          <p:cNvSpPr>
            <a:spLocks noChangeArrowheads="1"/>
          </p:cNvSpPr>
          <p:nvPr/>
        </p:nvSpPr>
        <p:spPr bwMode="auto">
          <a:xfrm>
            <a:off x="0"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aphicFrame>
        <p:nvGraphicFramePr>
          <p:cNvPr id="134148" name="Object 4"/>
          <p:cNvGraphicFramePr>
            <a:graphicFrameLocks noChangeAspect="1"/>
          </p:cNvGraphicFramePr>
          <p:nvPr/>
        </p:nvGraphicFramePr>
        <p:xfrm>
          <a:off x="2051050" y="2651125"/>
          <a:ext cx="4968875" cy="3997325"/>
        </p:xfrm>
        <a:graphic>
          <a:graphicData uri="http://schemas.openxmlformats.org/presentationml/2006/ole">
            <mc:AlternateContent xmlns:mc="http://schemas.openxmlformats.org/markup-compatibility/2006">
              <mc:Choice xmlns:v="urn:schemas-microsoft-com:vml" Requires="v">
                <p:oleObj spid="_x0000_s9218" name="Visio" r:id="rId1" imgW="3465830" imgH="2788285" progId="Visio.Drawing.11">
                  <p:embed/>
                </p:oleObj>
              </mc:Choice>
              <mc:Fallback>
                <p:oleObj name="Visio" r:id="rId1" imgW="3465830" imgH="2788285" progId="Visio.Drawing.11">
                  <p:embed/>
                  <p:pic>
                    <p:nvPicPr>
                      <p:cNvPr id="0" name="图片 92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651125"/>
                        <a:ext cx="4968875" cy="3997325"/>
                      </a:xfrm>
                      <a:prstGeom prst="rect">
                        <a:avLst/>
                      </a:prstGeom>
                      <a:solidFill>
                        <a:schemeClr val="accent1">
                          <a:lumMod val="20000"/>
                          <a:lumOff val="80000"/>
                        </a:schemeClr>
                      </a:solidFill>
                      <a:ln>
                        <a:solidFill>
                          <a:schemeClr val="accent5">
                            <a:lumMod val="75000"/>
                          </a:schemeClr>
                        </a:solidFill>
                      </a:ln>
                    </p:spPr>
                  </p:pic>
                </p:oleObj>
              </mc:Fallback>
            </mc:AlternateContent>
          </a:graphicData>
        </a:graphic>
      </p:graphicFrame>
      <p:grpSp>
        <p:nvGrpSpPr>
          <p:cNvPr id="7" name="组合 6"/>
          <p:cNvGrpSpPr/>
          <p:nvPr/>
        </p:nvGrpSpPr>
        <p:grpSpPr>
          <a:xfrm>
            <a:off x="0" y="403673"/>
            <a:ext cx="9144000" cy="822977"/>
            <a:chOff x="0" y="197440"/>
            <a:chExt cx="9144000" cy="493394"/>
          </a:xfrm>
        </p:grpSpPr>
        <p:cxnSp>
          <p:nvCxnSpPr>
            <p:cNvPr id="8" name="直接连接符 7"/>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9" name="标题 1"/>
            <p:cNvSpPr txBox="1"/>
            <p:nvPr/>
          </p:nvSpPr>
          <p:spPr>
            <a:xfrm>
              <a:off x="1162050" y="197440"/>
              <a:ext cx="706755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2.4.2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专家系统</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10" name="直接连接符 9"/>
            <p:cNvCxnSpPr>
              <a:stCxn id="9"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7" name="Rectangle 3" descr="Rectangle: Click to edit Master text styles&#10;Second level&#10;Third level&#10;Fourth level&#10;Fifth level"/>
          <p:cNvSpPr>
            <a:spLocks noGrp="1" noChangeArrowheads="1"/>
          </p:cNvSpPr>
          <p:nvPr>
            <p:ph idx="4294967295"/>
          </p:nvPr>
        </p:nvSpPr>
        <p:spPr>
          <a:xfrm>
            <a:off x="771525" y="1557338"/>
            <a:ext cx="7772400" cy="4114800"/>
          </a:xfrm>
          <a:prstGeom prst="rect">
            <a:avLst/>
          </a:prstGeom>
        </p:spPr>
        <p:txBody>
          <a:bodyPr/>
          <a:lstStyle/>
          <a:p>
            <a:pPr>
              <a:buFont typeface="楷体" panose="02010609060101010101" pitchFamily="49" charset="-122"/>
              <a:buChar char="★"/>
            </a:pPr>
            <a:r>
              <a:rPr lang="zh-CN"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问答</a:t>
            </a:r>
            <a:r>
              <a:rPr lang="zh-CN"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系统（</a:t>
            </a:r>
            <a:r>
              <a:rPr lang="en-US"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Question Answering System</a:t>
            </a:r>
            <a:r>
              <a:rPr lang="zh-CN"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a:t>
            </a:r>
            <a:r>
              <a:rPr lang="zh-CN" altLang="zh-CN" sz="2400" dirty="0"/>
              <a:t>是指以自然语言（文本或者语音）提问为输入，能够自动给出相应自然语言（文本或语音）答案的一类人工智能知识系统</a:t>
            </a:r>
            <a:r>
              <a:rPr lang="zh-CN" altLang="zh-CN" sz="2400" dirty="0" smtClean="0"/>
              <a:t>。</a:t>
            </a:r>
            <a:endParaRPr lang="en-US" altLang="zh-CN" sz="2400" dirty="0" smtClean="0"/>
          </a:p>
          <a:p>
            <a:pPr>
              <a:buFont typeface="楷体" panose="02010609060101010101" pitchFamily="49" charset="-122"/>
              <a:buChar char="★"/>
            </a:pPr>
            <a:r>
              <a:rPr lang="zh-CN" altLang="zh-CN" sz="2400" dirty="0" smtClean="0"/>
              <a:t>问答</a:t>
            </a:r>
            <a:r>
              <a:rPr lang="zh-CN" altLang="zh-CN" sz="2400" dirty="0"/>
              <a:t>系统已经有七十多年的发展历史</a:t>
            </a:r>
            <a:r>
              <a:rPr lang="zh-CN" altLang="zh-CN" sz="2400" dirty="0" smtClean="0"/>
              <a:t>。</a:t>
            </a:r>
            <a:endParaRPr lang="en-US" altLang="zh-CN" sz="2400" dirty="0" smtClean="0"/>
          </a:p>
          <a:p>
            <a:pPr lvl="1">
              <a:lnSpc>
                <a:spcPct val="100000"/>
              </a:lnSpc>
              <a:buFont typeface="Wingdings" panose="05000000000000000000" pitchFamily="2" charset="2"/>
              <a:buChar char="Ø"/>
            </a:pPr>
            <a:r>
              <a:rPr lang="zh-CN" altLang="zh-CN" sz="2000" dirty="0" smtClean="0"/>
              <a:t>早期</a:t>
            </a:r>
            <a:r>
              <a:rPr lang="zh-CN" altLang="zh-CN" sz="2000" dirty="0"/>
              <a:t>问答系统大多是针对特定领域、为处理结构化数据而设计的专家系统，通常只接受特定形式的自然语言问句</a:t>
            </a:r>
            <a:r>
              <a:rPr lang="zh-CN" altLang="zh-CN" sz="2000" dirty="0" smtClean="0"/>
              <a:t>。</a:t>
            </a:r>
            <a:endParaRPr lang="en-US" altLang="zh-CN" sz="2000" dirty="0" smtClean="0"/>
          </a:p>
          <a:p>
            <a:pPr lvl="1">
              <a:lnSpc>
                <a:spcPct val="100000"/>
              </a:lnSpc>
              <a:buFont typeface="Wingdings" panose="05000000000000000000" pitchFamily="2" charset="2"/>
              <a:buChar char="Ø"/>
            </a:pPr>
            <a:r>
              <a:rPr lang="zh-CN" altLang="zh-CN" sz="2000" dirty="0" smtClean="0"/>
              <a:t>现在</a:t>
            </a:r>
            <a:r>
              <a:rPr lang="zh-CN" altLang="zh-CN" sz="2000" dirty="0"/>
              <a:t>的问答系统都需要在海量训练语料上进行机器学习，生成相应的模型和知识，然后才能结合答案库或者知识库回答</a:t>
            </a:r>
            <a:r>
              <a:rPr lang="zh-CN" altLang="zh-CN" sz="2000" dirty="0" smtClean="0"/>
              <a:t>问题</a:t>
            </a:r>
            <a:r>
              <a:rPr lang="zh-CN" altLang="en-US" sz="2000" dirty="0" smtClean="0"/>
              <a:t>。</a:t>
            </a:r>
            <a:endParaRPr lang="en-US" altLang="zh-CN" sz="2000" dirty="0" smtClean="0"/>
          </a:p>
          <a:p>
            <a:pPr lvl="1">
              <a:lnSpc>
                <a:spcPct val="100000"/>
              </a:lnSpc>
              <a:buFont typeface="Wingdings" panose="05000000000000000000" pitchFamily="2" charset="2"/>
              <a:buChar char="Ø"/>
            </a:pPr>
            <a:r>
              <a:rPr lang="zh-CN" altLang="zh-CN" sz="2000" dirty="0"/>
              <a:t>在知识图谱出现前</a:t>
            </a:r>
            <a:r>
              <a:rPr lang="zh-CN" altLang="zh-CN" sz="2000" dirty="0" smtClean="0"/>
              <a:t>，</a:t>
            </a:r>
            <a:r>
              <a:rPr lang="en-US" altLang="zh-CN" sz="2000" dirty="0" smtClean="0"/>
              <a:t>QA</a:t>
            </a:r>
            <a:r>
              <a:rPr lang="zh-CN" altLang="zh-CN" sz="2000" dirty="0" smtClean="0"/>
              <a:t>研究</a:t>
            </a:r>
            <a:r>
              <a:rPr lang="zh-CN" altLang="zh-CN" sz="2000" dirty="0"/>
              <a:t>往往关注在知识本体、语义网络上作问答</a:t>
            </a:r>
            <a:r>
              <a:rPr lang="zh-CN" altLang="zh-CN" sz="2000" dirty="0" smtClean="0"/>
              <a:t>。</a:t>
            </a:r>
            <a:endParaRPr lang="en-US" altLang="zh-CN" sz="2000" dirty="0" smtClean="0"/>
          </a:p>
          <a:p>
            <a:pPr lvl="1">
              <a:lnSpc>
                <a:spcPct val="100000"/>
              </a:lnSpc>
              <a:buFont typeface="Wingdings" panose="05000000000000000000" pitchFamily="2" charset="2"/>
              <a:buChar char="Ø"/>
            </a:pPr>
            <a:r>
              <a:rPr lang="zh-CN" altLang="zh-CN" sz="2000" dirty="0" smtClean="0"/>
              <a:t>知识</a:t>
            </a:r>
            <a:r>
              <a:rPr lang="zh-CN" altLang="zh-CN" sz="2000" dirty="0"/>
              <a:t>图谱出现之后，大规模知识库都以知识图谱的形式存在，所以基于知识库的问答系统就演变为基于知识图谱的问答系统。</a:t>
            </a:r>
            <a:endParaRPr lang="zh-CN" altLang="en-US" sz="2000" dirty="0" smtClean="0"/>
          </a:p>
          <a:p>
            <a:pPr eaLnBrk="1" hangingPunct="1">
              <a:buFont typeface="Wingdings" panose="05000000000000000000" pitchFamily="2" charset="2"/>
              <a:buNone/>
            </a:pPr>
            <a:endParaRPr lang="en-US" altLang="zh-CN" sz="2800" dirty="0" smtClean="0"/>
          </a:p>
        </p:txBody>
      </p:sp>
      <p:sp>
        <p:nvSpPr>
          <p:cNvPr id="6"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CBDDEC4-8642-42AC-B90B-9E867535022E}" type="slidenum">
              <a:rPr lang="en-US" altLang="zh-CN"/>
            </a:fld>
            <a:endParaRPr lang="en-US" altLang="zh-CN"/>
          </a:p>
        </p:txBody>
      </p:sp>
      <p:sp>
        <p:nvSpPr>
          <p:cNvPr id="8198" name="Rectangle 5"/>
          <p:cNvSpPr>
            <a:spLocks noChangeArrowheads="1"/>
          </p:cNvSpPr>
          <p:nvPr/>
        </p:nvSpPr>
        <p:spPr bwMode="auto">
          <a:xfrm>
            <a:off x="0" y="22526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3200">
                <a:solidFill>
                  <a:schemeClr val="tx1"/>
                </a:solidFill>
                <a:latin typeface="Tahoma" panose="020B0604030504040204" pitchFamily="34" charset="0"/>
                <a:ea typeface="宋体" panose="02010600030101010101" pitchFamily="2" charset="-122"/>
              </a:defRPr>
            </a:lvl1pPr>
            <a:lvl2pPr marL="742950" indent="-285750" eaLnBrk="0" hangingPunct="0">
              <a:defRPr kumimoji="1" sz="3200">
                <a:solidFill>
                  <a:schemeClr val="tx1"/>
                </a:solidFill>
                <a:latin typeface="Tahoma" panose="020B0604030504040204" pitchFamily="34" charset="0"/>
                <a:ea typeface="宋体" panose="02010600030101010101" pitchFamily="2" charset="-122"/>
              </a:defRPr>
            </a:lvl2pPr>
            <a:lvl3pPr marL="1143000" indent="-228600" eaLnBrk="0" hangingPunct="0">
              <a:defRPr kumimoji="1" sz="3200">
                <a:solidFill>
                  <a:schemeClr val="tx1"/>
                </a:solidFill>
                <a:latin typeface="Tahoma" panose="020B0604030504040204" pitchFamily="34" charset="0"/>
                <a:ea typeface="宋体" panose="02010600030101010101" pitchFamily="2" charset="-122"/>
              </a:defRPr>
            </a:lvl3pPr>
            <a:lvl4pPr marL="1600200" indent="-228600" eaLnBrk="0" hangingPunct="0">
              <a:defRPr kumimoji="1" sz="3200">
                <a:solidFill>
                  <a:schemeClr val="tx1"/>
                </a:solidFill>
                <a:latin typeface="Tahoma" panose="020B0604030504040204" pitchFamily="34" charset="0"/>
                <a:ea typeface="宋体" panose="02010600030101010101" pitchFamily="2" charset="-122"/>
              </a:defRPr>
            </a:lvl4pPr>
            <a:lvl5pPr marL="2057400" indent="-228600" eaLnBrk="0" hangingPunct="0">
              <a:defRPr kumimoji="1" sz="32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110000"/>
              <a:buFont typeface="Wingdings" panose="05000000000000000000" pitchFamily="2" charset="2"/>
              <a:buChar char="w"/>
              <a:defRPr kumimoji="1" sz="3200">
                <a:solidFill>
                  <a:schemeClr val="tx1"/>
                </a:solidFill>
                <a:latin typeface="Tahoma" panose="020B0604030504040204" pitchFamily="34" charset="0"/>
                <a:ea typeface="宋体" panose="02010600030101010101" pitchFamily="2" charset="-122"/>
              </a:defRPr>
            </a:lvl9pPr>
          </a:lstStyle>
          <a:p>
            <a:pPr eaLnBrk="1" hangingPunct="1"/>
            <a:endParaRPr lang="zh-CN" altLang="en-US"/>
          </a:p>
        </p:txBody>
      </p:sp>
      <p:grpSp>
        <p:nvGrpSpPr>
          <p:cNvPr id="7" name="组合 6"/>
          <p:cNvGrpSpPr/>
          <p:nvPr/>
        </p:nvGrpSpPr>
        <p:grpSpPr>
          <a:xfrm>
            <a:off x="0" y="403673"/>
            <a:ext cx="9144000" cy="822977"/>
            <a:chOff x="0" y="197440"/>
            <a:chExt cx="9144000" cy="493394"/>
          </a:xfrm>
        </p:grpSpPr>
        <p:cxnSp>
          <p:nvCxnSpPr>
            <p:cNvPr id="8" name="直接连接符 7"/>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9" name="标题 1"/>
            <p:cNvSpPr txBox="1"/>
            <p:nvPr/>
          </p:nvSpPr>
          <p:spPr>
            <a:xfrm>
              <a:off x="190501" y="197440"/>
              <a:ext cx="883920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2.4.3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基于知识库的问答系统</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10" name="直接连接符 9"/>
            <p:cNvCxnSpPr>
              <a:stCxn id="9" idx="3"/>
            </p:cNvCxnSpPr>
            <p:nvPr/>
          </p:nvCxnSpPr>
          <p:spPr>
            <a:xfrm>
              <a:off x="9029701" y="444137"/>
              <a:ext cx="114299"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457200" y="457200"/>
            <a:ext cx="8086725" cy="838200"/>
          </a:xfrm>
          <a:prstGeom prst="rect">
            <a:avLst/>
          </a:prstGeom>
        </p:spPr>
        <p:txBody>
          <a:bodyPr/>
          <a:lstStyle/>
          <a:p>
            <a:pPr algn="ctr">
              <a:defRPr/>
            </a:pPr>
            <a:r>
              <a:rPr lang="zh-CN" altLang="zh-CN" sz="4000" dirty="0" smtClean="0"/>
              <a:t>基于</a:t>
            </a:r>
            <a:r>
              <a:rPr lang="zh-CN" altLang="zh-CN" sz="4000" dirty="0"/>
              <a:t>知识图谱的问答系统一般</a:t>
            </a:r>
            <a:r>
              <a:rPr lang="zh-CN" altLang="zh-CN" sz="4000" dirty="0" smtClean="0"/>
              <a:t>结构</a:t>
            </a:r>
            <a:endParaRPr lang="zh-CN" altLang="en-US" sz="4000"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E6D145-CA78-4430-A997-C9779BDEE4FE}" type="slidenum">
              <a:rPr lang="en-US" altLang="zh-CN"/>
            </a:fld>
            <a:endParaRPr lang="en-US" altLang="zh-CN"/>
          </a:p>
        </p:txBody>
      </p:sp>
      <p:sp>
        <p:nvSpPr>
          <p:cNvPr id="2"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3" name="对象 2"/>
          <p:cNvGraphicFramePr>
            <a:graphicFrameLocks noChangeAspect="1"/>
          </p:cNvGraphicFramePr>
          <p:nvPr/>
        </p:nvGraphicFramePr>
        <p:xfrm>
          <a:off x="762000" y="1352550"/>
          <a:ext cx="7610390" cy="3486150"/>
        </p:xfrm>
        <a:graphic>
          <a:graphicData uri="http://schemas.openxmlformats.org/presentationml/2006/ole">
            <mc:AlternateContent xmlns:mc="http://schemas.openxmlformats.org/markup-compatibility/2006">
              <mc:Choice xmlns:v="urn:schemas-microsoft-com:vml" Requires="v">
                <p:oleObj spid="_x0000_s10242" name="Visio" r:id="rId1" imgW="12915900" imgH="5930900" progId="Visio.Drawing.11">
                  <p:embed/>
                </p:oleObj>
              </mc:Choice>
              <mc:Fallback>
                <p:oleObj name="Visio" r:id="rId1" imgW="12915900" imgH="5930900" progId="Visio.Drawing.11">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352550"/>
                        <a:ext cx="7610390" cy="3486150"/>
                      </a:xfrm>
                      <a:prstGeom prst="rect">
                        <a:avLst/>
                      </a:prstGeom>
                      <a:solidFill>
                        <a:schemeClr val="accent1">
                          <a:lumMod val="20000"/>
                          <a:lumOff val="80000"/>
                        </a:schemeClr>
                      </a:solidFill>
                      <a:ln>
                        <a:solidFill>
                          <a:schemeClr val="accent5">
                            <a:lumMod val="75000"/>
                          </a:schemeClr>
                        </a:solidFill>
                      </a:ln>
                    </p:spPr>
                  </p:pic>
                </p:oleObj>
              </mc:Fallback>
            </mc:AlternateContent>
          </a:graphicData>
        </a:graphic>
      </p:graphicFrame>
      <p:sp>
        <p:nvSpPr>
          <p:cNvPr id="5" name="矩形 4"/>
          <p:cNvSpPr/>
          <p:nvPr/>
        </p:nvSpPr>
        <p:spPr>
          <a:xfrm>
            <a:off x="714375" y="4914265"/>
            <a:ext cx="7671435" cy="1753235"/>
          </a:xfrm>
          <a:prstGeom prst="rect">
            <a:avLst/>
          </a:prstGeom>
        </p:spPr>
        <p:txBody>
          <a:bodyPr wrap="square">
            <a:spAutoFit/>
          </a:bodyPr>
          <a:lstStyle/>
          <a:p>
            <a:pPr marL="285750" indent="-285750">
              <a:buFont typeface="Wingdings" panose="05000000000000000000" pitchFamily="2" charset="2"/>
              <a:buChar char="Ø"/>
            </a:pPr>
            <a:r>
              <a:rPr lang="zh-CN" altLang="zh-CN" dirty="0"/>
              <a:t>语义解析与结构化</a:t>
            </a:r>
            <a:r>
              <a:rPr lang="zh-CN" altLang="zh-CN" dirty="0" smtClean="0"/>
              <a:t>查询</a:t>
            </a:r>
            <a:endParaRPr lang="en-US" altLang="zh-CN" dirty="0" smtClean="0"/>
          </a:p>
          <a:p>
            <a:pPr marL="742950" lvl="1" indent="-285750">
              <a:buFont typeface="Arial" panose="020B0604020202020204" pitchFamily="34" charset="0"/>
              <a:buChar char="•"/>
            </a:pPr>
            <a:r>
              <a:rPr lang="zh-CN" altLang="zh-CN" dirty="0" smtClean="0">
                <a:latin typeface="+mn-ea"/>
              </a:rPr>
              <a:t>指</a:t>
            </a:r>
            <a:r>
              <a:rPr lang="zh-CN" altLang="zh-CN" dirty="0">
                <a:latin typeface="+mn-ea"/>
              </a:rPr>
              <a:t>用知识图谱中概念、关系、属性等知识元素表示自然语言问句的语义，并形成逻辑表达式的过程，</a:t>
            </a:r>
            <a:r>
              <a:rPr lang="zh-CN" altLang="zh-CN" dirty="0" smtClean="0">
                <a:latin typeface="+mn-ea"/>
              </a:rPr>
              <a:t>也就是</a:t>
            </a:r>
            <a:r>
              <a:rPr lang="zh-CN" altLang="zh-CN" dirty="0">
                <a:latin typeface="+mn-ea"/>
              </a:rPr>
              <a:t>将自然语言翻译成结构化查询语言</a:t>
            </a:r>
            <a:r>
              <a:rPr lang="zh-CN" altLang="zh-CN" dirty="0" smtClean="0">
                <a:latin typeface="+mn-ea"/>
              </a:rPr>
              <a:t>。</a:t>
            </a:r>
            <a:endParaRPr lang="en-US" altLang="zh-CN" dirty="0" smtClean="0">
              <a:latin typeface="+mn-ea"/>
            </a:endParaRPr>
          </a:p>
          <a:p>
            <a:pPr marL="742950" lvl="1" indent="-285750">
              <a:buFont typeface="Arial" panose="020B0604020202020204" pitchFamily="34" charset="0"/>
              <a:buChar char="•"/>
            </a:pPr>
            <a:r>
              <a:rPr lang="zh-CN" altLang="zh-CN" dirty="0" smtClean="0"/>
              <a:t>主要方法有：语法</a:t>
            </a:r>
            <a:r>
              <a:rPr lang="zh-CN" altLang="zh-CN" dirty="0"/>
              <a:t>树解析法、三元组匹配法、自动模板生成法、图结构</a:t>
            </a:r>
            <a:r>
              <a:rPr lang="zh-CN" altLang="zh-CN" dirty="0" smtClean="0"/>
              <a:t>法</a:t>
            </a:r>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idx="4294967295"/>
          </p:nvPr>
        </p:nvSpPr>
        <p:spPr>
          <a:xfrm>
            <a:off x="457200" y="457200"/>
            <a:ext cx="8086725" cy="838200"/>
          </a:xfrm>
          <a:prstGeom prst="rect">
            <a:avLst/>
          </a:prstGeom>
        </p:spPr>
        <p:txBody>
          <a:bodyPr/>
          <a:lstStyle/>
          <a:p>
            <a:pPr algn="ctr" eaLnBrk="1" fontAlgn="auto" hangingPunct="1">
              <a:spcAft>
                <a:spcPts val="0"/>
              </a:spcAft>
              <a:defRPr/>
            </a:pPr>
            <a:r>
              <a:rPr lang="zh-CN" altLang="en-US" dirty="0" smtClean="0"/>
              <a:t>问答系统中的推理</a:t>
            </a:r>
            <a:endParaRPr lang="zh-CN" altLang="en-US" dirty="0"/>
          </a:p>
        </p:txBody>
      </p:sp>
      <p:sp>
        <p:nvSpPr>
          <p:cNvPr id="133123" name="Rectangle 3" descr="Rectangle: Click to edit Master text styles&#10;Second level&#10;Third level&#10;Fourth level&#10;Fifth level"/>
          <p:cNvSpPr>
            <a:spLocks noGrp="1" noChangeArrowheads="1"/>
          </p:cNvSpPr>
          <p:nvPr>
            <p:ph idx="4294967295"/>
          </p:nvPr>
        </p:nvSpPr>
        <p:spPr>
          <a:xfrm>
            <a:off x="457200" y="1554163"/>
            <a:ext cx="8248650" cy="4525962"/>
          </a:xfrm>
          <a:prstGeom prst="rect">
            <a:avLst/>
          </a:prstGeom>
        </p:spPr>
        <p:txBody>
          <a:bodyPr/>
          <a:lstStyle/>
          <a:p>
            <a:pPr eaLnBrk="1" hangingPunct="1">
              <a:lnSpc>
                <a:spcPct val="90000"/>
              </a:lnSpc>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目前的问答系统推理能力还比较弱   </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r>
              <a:rPr lang="zh-CN" altLang="zh-CN" sz="2000" dirty="0" smtClean="0"/>
              <a:t>早期</a:t>
            </a:r>
            <a:r>
              <a:rPr lang="zh-CN" altLang="zh-CN" sz="2000" dirty="0"/>
              <a:t>的知识推理方法大多是从现有知识中归纳学习出符号逻辑推理规则，从而利用已有知识推理出结论</a:t>
            </a:r>
            <a:r>
              <a:rPr lang="zh-CN" altLang="zh-CN" sz="2000" dirty="0" smtClean="0"/>
              <a:t>。</a:t>
            </a:r>
            <a:endParaRPr lang="en-US" altLang="zh-CN" sz="2000" dirty="0" smtClean="0"/>
          </a:p>
          <a:p>
            <a:pPr lvl="1"/>
            <a:r>
              <a:rPr lang="zh-CN" altLang="zh-CN" sz="2000" dirty="0" smtClean="0"/>
              <a:t>但是</a:t>
            </a:r>
            <a:r>
              <a:rPr lang="zh-CN" altLang="zh-CN" sz="2000" dirty="0"/>
              <a:t>这些基于符号的推理方法未能有效考虑符号本身的语义，再加上推理规则的数量随着关系的数量指数增长</a:t>
            </a:r>
            <a:r>
              <a:rPr lang="zh-CN" altLang="zh-CN" sz="2000" dirty="0" smtClean="0"/>
              <a:t>，</a:t>
            </a:r>
            <a:r>
              <a:rPr lang="zh-CN" altLang="en-US" sz="2000" dirty="0" smtClean="0"/>
              <a:t>较</a:t>
            </a:r>
            <a:r>
              <a:rPr lang="zh-CN" altLang="zh-CN" sz="2000" dirty="0" smtClean="0"/>
              <a:t>难</a:t>
            </a:r>
            <a:r>
              <a:rPr lang="zh-CN" altLang="zh-CN" sz="2000" dirty="0"/>
              <a:t>扩展到大规模知识资源库中。</a:t>
            </a:r>
            <a:endParaRPr lang="zh-CN" altLang="zh-CN" sz="2000" dirty="0"/>
          </a:p>
          <a:p>
            <a:pPr>
              <a:buFont typeface="Wingdings" panose="05000000000000000000" pitchFamily="2" charset="2"/>
              <a:buChar char="Ø"/>
            </a:pPr>
            <a:r>
              <a:rPr lang="zh-CN"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深度学习方法的发展使知识推理技术出现了新</a:t>
            </a:r>
            <a:r>
              <a:rPr lang="zh-CN"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思路</a:t>
            </a:r>
            <a:endParaRPr lang="en-US"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r>
              <a:rPr lang="zh-CN" altLang="zh-CN" sz="2000" dirty="0" smtClean="0"/>
              <a:t>大量</a:t>
            </a:r>
            <a:r>
              <a:rPr lang="zh-CN" altLang="zh-CN" sz="2000" dirty="0"/>
              <a:t>工作着眼于实体和关系的表示学习</a:t>
            </a:r>
            <a:r>
              <a:rPr lang="zh-CN" altLang="zh-CN" sz="2000" dirty="0" smtClean="0"/>
              <a:t>。</a:t>
            </a:r>
            <a:endParaRPr lang="en-US" altLang="zh-CN" sz="2000" dirty="0" smtClean="0"/>
          </a:p>
          <a:p>
            <a:pPr lvl="1"/>
            <a:r>
              <a:rPr lang="zh-CN" altLang="zh-CN" sz="2000" dirty="0" smtClean="0"/>
              <a:t>通过</a:t>
            </a:r>
            <a:r>
              <a:rPr lang="zh-CN" altLang="zh-CN" sz="2000" dirty="0"/>
              <a:t>在全局条件下对知识资源库的实体和关系进行编码，将实体、概念和关系表示为低维空间中的向量或矩阵，通过在低维空间中的数值计算完成知识推理任务</a:t>
            </a:r>
            <a:r>
              <a:rPr lang="zh-CN" altLang="zh-CN" sz="2000" dirty="0" smtClean="0"/>
              <a:t>。</a:t>
            </a:r>
            <a:endParaRPr lang="en-US" altLang="zh-CN" sz="2000" dirty="0" smtClean="0"/>
          </a:p>
          <a:p>
            <a:pPr>
              <a:buFont typeface="Wingdings" panose="05000000000000000000" pitchFamily="2" charset="2"/>
              <a:buChar char="Ø"/>
            </a:pP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发展</a:t>
            </a:r>
            <a:r>
              <a:rPr lang="zh-CN"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趋势</a:t>
            </a:r>
            <a:endParaRPr lang="en-US" altLang="zh-CN"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r>
              <a:rPr lang="zh-CN" altLang="zh-CN" sz="2000" dirty="0"/>
              <a:t>融合符号逻辑、表示学习和“端到端”深度神经网络</a:t>
            </a:r>
            <a:endParaRPr lang="en-US" altLang="zh-CN" sz="2000" dirty="0"/>
          </a:p>
          <a:p>
            <a:pPr lvl="1"/>
            <a:r>
              <a:rPr lang="zh-CN" altLang="en-US" sz="2000" dirty="0"/>
              <a:t>多模态学习，图卷积，语义和结构相结合</a:t>
            </a:r>
            <a:endParaRPr lang="zh-CN" altLang="en-US" sz="2000" dirty="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7EE6D145-CA78-4430-A997-C9779BDEE4FE}" type="slidenum">
              <a:rPr lang="en-US" altLang="zh-CN"/>
            </a:fld>
            <a:endParaRPr lang="en-US" altLang="zh-CN"/>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403673"/>
            <a:ext cx="9144000" cy="822977"/>
            <a:chOff x="0" y="197440"/>
            <a:chExt cx="9144000" cy="493394"/>
          </a:xfrm>
        </p:grpSpPr>
        <p:cxnSp>
          <p:nvCxnSpPr>
            <p:cNvPr id="3" name="直接连接符 2"/>
            <p:cNvCxnSpPr/>
            <p:nvPr/>
          </p:nvCxnSpPr>
          <p:spPr>
            <a:xfrm>
              <a:off x="0" y="444137"/>
              <a:ext cx="1858577" cy="0"/>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sp>
          <p:nvSpPr>
            <p:cNvPr id="4" name="标题 1"/>
            <p:cNvSpPr txBox="1"/>
            <p:nvPr/>
          </p:nvSpPr>
          <p:spPr>
            <a:xfrm>
              <a:off x="1162050" y="197440"/>
              <a:ext cx="7067550" cy="493394"/>
            </a:xfrm>
            <a:prstGeom prst="rect">
              <a:avLst/>
            </a:prstGeom>
            <a:solidFill>
              <a:srgbClr val="5482A3"/>
            </a:solidFill>
          </p:spPr>
          <p:txBody>
            <a:bodyPr anchor="ctr" anchorCtr="0"/>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en-US" altLang="zh-CN"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2.4.4 </a:t>
              </a:r>
              <a:r>
                <a:rPr lang="zh-CN" altLang="en-US" sz="5400" dirty="0" smtClean="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rPr>
                <a:t>知识系统举例</a:t>
              </a:r>
              <a:endParaRPr lang="zh-CN" altLang="en-US" dirty="0">
                <a:ln w="18415" cmpd="sng">
                  <a:solidFill>
                    <a:srgbClr val="FFFFFF"/>
                  </a:solidFill>
                  <a:prstDash val="solid"/>
                </a:ln>
                <a:solidFill>
                  <a:srgbClr val="FFFFFF"/>
                </a:solidFill>
                <a:effectLst>
                  <a:outerShdw blurRad="63500" dir="3600000" algn="tl" rotWithShape="0">
                    <a:srgbClr val="000000">
                      <a:alpha val="70000"/>
                    </a:srgbClr>
                  </a:outerShdw>
                </a:effectLst>
                <a:latin typeface="隶书" panose="02010509060101010101" pitchFamily="49" charset="-122"/>
                <a:ea typeface="隶书" panose="02010509060101010101" pitchFamily="49" charset="-122"/>
                <a:cs typeface="+mn-cs"/>
              </a:endParaRPr>
            </a:p>
          </p:txBody>
        </p:sp>
        <p:cxnSp>
          <p:nvCxnSpPr>
            <p:cNvPr id="5" name="直接连接符 4"/>
            <p:cNvCxnSpPr>
              <a:stCxn id="4" idx="3"/>
            </p:cNvCxnSpPr>
            <p:nvPr/>
          </p:nvCxnSpPr>
          <p:spPr>
            <a:xfrm>
              <a:off x="8229600" y="444137"/>
              <a:ext cx="914400" cy="1"/>
            </a:xfrm>
            <a:prstGeom prst="line">
              <a:avLst/>
            </a:prstGeom>
            <a:ln w="25400">
              <a:solidFill>
                <a:srgbClr val="5482A3"/>
              </a:solidFill>
            </a:ln>
          </p:spPr>
          <p:style>
            <a:lnRef idx="1">
              <a:schemeClr val="accent1"/>
            </a:lnRef>
            <a:fillRef idx="0">
              <a:schemeClr val="accent1"/>
            </a:fillRef>
            <a:effectRef idx="0">
              <a:schemeClr val="accent1"/>
            </a:effectRef>
            <a:fontRef idx="minor">
              <a:schemeClr val="tx1"/>
            </a:fontRef>
          </p:style>
        </p:cxnSp>
      </p:grpSp>
      <p:pic>
        <p:nvPicPr>
          <p:cNvPr id="11266" name="Picture 2" descr="C:\Users\dr.bao\Downloads\iqiyi_1612954540642.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28812" y="4660105"/>
            <a:ext cx="3619500" cy="2035969"/>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descr="Rectangle: Click to edit Master text styles&#10;Second level&#10;Third level&#10;Fourth level&#10;Fifth level"/>
          <p:cNvSpPr txBox="1">
            <a:spLocks noChangeArrowheads="1"/>
          </p:cNvSpPr>
          <p:nvPr/>
        </p:nvSpPr>
        <p:spPr>
          <a:xfrm>
            <a:off x="457200" y="1554163"/>
            <a:ext cx="6562725" cy="452596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江西省</a:t>
            </a: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图书馆内两个机器人</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吵架？！   </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a:endParaRPr lang="en-US" altLang="zh-CN" sz="2000" dirty="0"/>
          </a:p>
          <a:p>
            <a:pPr lvl="1"/>
            <a:endParaRPr lang="en-US" altLang="zh-CN" sz="2000" dirty="0" smtClean="0"/>
          </a:p>
          <a:p>
            <a:pPr lvl="1"/>
            <a:endParaRPr lang="en-US" altLang="zh-CN" sz="2000" dirty="0" smtClean="0"/>
          </a:p>
          <a:p>
            <a:pPr lvl="1"/>
            <a:endParaRPr lang="en-US" altLang="zh-CN" sz="2000" dirty="0" smtClean="0"/>
          </a:p>
          <a:p>
            <a:pPr lvl="1"/>
            <a:endParaRPr lang="en-US" altLang="zh-CN" sz="2000" dirty="0"/>
          </a:p>
          <a:p>
            <a:pPr lvl="1"/>
            <a:endParaRPr lang="en-US" altLang="zh-CN" sz="2000" dirty="0" smtClean="0"/>
          </a:p>
          <a:p>
            <a:pPr lvl="1"/>
            <a:endParaRPr lang="zh-CN" altLang="zh-CN" sz="2000" dirty="0" smtClean="0"/>
          </a:p>
          <a:p>
            <a:pPr>
              <a:buFont typeface="Wingdings" panose="05000000000000000000" pitchFamily="2" charset="2"/>
              <a:buChar char="Ø"/>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你如何看待？</a:t>
            </a:r>
            <a:endParaRPr lang="en-US" altLang="zh-CN"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1126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9775" y="1304924"/>
            <a:ext cx="3028950" cy="539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314324" y="1907293"/>
            <a:ext cx="5505451" cy="2031325"/>
          </a:xfrm>
          <a:prstGeom prst="rect">
            <a:avLst/>
          </a:prstGeom>
        </p:spPr>
        <p:txBody>
          <a:bodyPr wrap="square">
            <a:spAutoFit/>
          </a:bodyPr>
          <a:lstStyle/>
          <a:p>
            <a:pPr marL="800100" lvl="1" indent="-342900">
              <a:buFont typeface="Wingdings" panose="05000000000000000000" pitchFamily="2" charset="2"/>
              <a:buChar char="ü"/>
            </a:pPr>
            <a:r>
              <a:rPr lang="zh-CN" altLang="en-US" b="1" dirty="0">
                <a:ln w="1905"/>
                <a:effectLst>
                  <a:innerShdw blurRad="69850" dist="43180" dir="5400000">
                    <a:srgbClr val="000000">
                      <a:alpha val="65000"/>
                    </a:srgbClr>
                  </a:innerShdw>
                </a:effectLst>
                <a:latin typeface="Times New Roman" panose="02020603050405020304" pitchFamily="18" charset="0"/>
                <a:ea typeface="Gungsuh" panose="02030600000101010101" pitchFamily="18" charset="-127"/>
                <a:cs typeface="Times New Roman" panose="02020603050405020304" pitchFamily="18" charset="0"/>
              </a:rPr>
              <a:t>视频地址</a:t>
            </a:r>
            <a:endParaRPr lang="en-US" altLang="zh-CN" b="1" dirty="0">
              <a:ln w="1905"/>
              <a:effectLst>
                <a:innerShdw blurRad="69850" dist="43180" dir="5400000">
                  <a:srgbClr val="000000">
                    <a:alpha val="65000"/>
                  </a:srgbClr>
                </a:innerShdw>
              </a:effectLst>
              <a:latin typeface="Times New Roman" panose="02020603050405020304" pitchFamily="18" charset="0"/>
              <a:ea typeface="Gungsuh" panose="02030600000101010101" pitchFamily="18" charset="-127"/>
              <a:cs typeface="Times New Roman" panose="02020603050405020304" pitchFamily="18" charset="0"/>
            </a:endParaRPr>
          </a:p>
          <a:p>
            <a:pPr lvl="1"/>
            <a:r>
              <a:rPr lang="en-US" altLang="zh-CN" b="1" dirty="0">
                <a:ln w="1905"/>
                <a:effectLst>
                  <a:innerShdw blurRad="69850" dist="43180" dir="5400000">
                    <a:srgbClr val="000000">
                      <a:alpha val="65000"/>
                    </a:srgbClr>
                  </a:innerShdw>
                </a:effectLst>
                <a:latin typeface="Times New Roman" panose="02020603050405020304" pitchFamily="18" charset="0"/>
                <a:ea typeface="Gungsuh" panose="02030600000101010101" pitchFamily="18" charset="-127"/>
                <a:cs typeface="Times New Roman" panose="02020603050405020304" pitchFamily="18" charset="0"/>
              </a:rPr>
              <a:t>https://www.bilibili.com/video/BV14V41187sj/?</a:t>
            </a:r>
            <a:r>
              <a:rPr lang="en-US" altLang="zh-CN" b="1" dirty="0" smtClean="0">
                <a:ln w="1905"/>
                <a:effectLst>
                  <a:innerShdw blurRad="69850" dist="43180" dir="5400000">
                    <a:srgbClr val="000000">
                      <a:alpha val="65000"/>
                    </a:srgbClr>
                  </a:innerShdw>
                </a:effectLst>
                <a:latin typeface="Times New Roman" panose="02020603050405020304" pitchFamily="18" charset="0"/>
                <a:ea typeface="Gungsuh" panose="02030600000101010101" pitchFamily="18" charset="-127"/>
                <a:cs typeface="Times New Roman" panose="02020603050405020304" pitchFamily="18" charset="0"/>
              </a:rPr>
              <a:t>spm_id_from=autoNext</a:t>
            </a:r>
            <a:endParaRPr lang="en-US" altLang="zh-CN" b="1" dirty="0" smtClean="0">
              <a:ln w="1905"/>
              <a:effectLst>
                <a:innerShdw blurRad="69850" dist="43180" dir="5400000">
                  <a:srgbClr val="000000">
                    <a:alpha val="65000"/>
                  </a:srgbClr>
                </a:innerShdw>
              </a:effectLst>
              <a:latin typeface="Times New Roman" panose="02020603050405020304" pitchFamily="18" charset="0"/>
              <a:ea typeface="Gungsuh" panose="02030600000101010101" pitchFamily="18" charset="-127"/>
              <a:cs typeface="Times New Roman" panose="02020603050405020304" pitchFamily="18" charset="0"/>
            </a:endParaRPr>
          </a:p>
          <a:p>
            <a:pPr lvl="1"/>
            <a:endParaRPr lang="en-US" altLang="zh-CN" b="1" dirty="0">
              <a:ln w="1905"/>
              <a:effectLst>
                <a:innerShdw blurRad="69850" dist="43180" dir="5400000">
                  <a:srgbClr val="000000">
                    <a:alpha val="65000"/>
                  </a:srgbClr>
                </a:innerShdw>
              </a:effectLst>
              <a:latin typeface="Times New Roman" panose="02020603050405020304" pitchFamily="18" charset="0"/>
              <a:ea typeface="Gungsuh" panose="02030600000101010101" pitchFamily="18" charset="-127"/>
              <a:cs typeface="Times New Roman" panose="02020603050405020304" pitchFamily="18" charset="0"/>
            </a:endParaRPr>
          </a:p>
          <a:p>
            <a:pPr lvl="1"/>
            <a:endParaRPr lang="en-US" altLang="zh-CN" b="1" dirty="0">
              <a:ln w="1905"/>
              <a:effectLst>
                <a:innerShdw blurRad="69850" dist="43180" dir="5400000">
                  <a:srgbClr val="000000">
                    <a:alpha val="65000"/>
                  </a:srgbClr>
                </a:innerShdw>
              </a:effectLst>
              <a:latin typeface="Times New Roman" panose="02020603050405020304" pitchFamily="18" charset="0"/>
              <a:ea typeface="Gungsuh" panose="02030600000101010101" pitchFamily="18" charset="-127"/>
              <a:cs typeface="Times New Roman" panose="02020603050405020304" pitchFamily="18" charset="0"/>
            </a:endParaRPr>
          </a:p>
          <a:p>
            <a:pPr lvl="1"/>
            <a:endParaRPr lang="en-US" altLang="zh-CN" b="1" dirty="0">
              <a:ln w="1905"/>
              <a:effectLst>
                <a:innerShdw blurRad="69850" dist="43180" dir="5400000">
                  <a:srgbClr val="000000">
                    <a:alpha val="65000"/>
                  </a:srgbClr>
                </a:innerShdw>
              </a:effectLst>
              <a:latin typeface="Times New Roman" panose="02020603050405020304" pitchFamily="18" charset="0"/>
              <a:ea typeface="Gungsuh" panose="02030600000101010101" pitchFamily="18" charset="-127"/>
              <a:cs typeface="Times New Roman" panose="02020603050405020304" pitchFamily="18" charset="0"/>
            </a:endParaRPr>
          </a:p>
          <a:p>
            <a:pPr lvl="1"/>
            <a:endParaRPr lang="en-US" altLang="zh-CN" b="1" dirty="0">
              <a:ln w="1905"/>
              <a:effectLst>
                <a:innerShdw blurRad="69850" dist="43180" dir="5400000">
                  <a:srgbClr val="000000">
                    <a:alpha val="65000"/>
                  </a:srgbClr>
                </a:innerShdw>
              </a:effectLst>
              <a:latin typeface="Times New Roman" panose="02020603050405020304" pitchFamily="18" charset="0"/>
              <a:ea typeface="Gungsuh" panose="02030600000101010101" pitchFamily="18" charset="-127"/>
              <a:cs typeface="Times New Roman" panose="02020603050405020304" pitchFamily="18" charset="0"/>
            </a:endParaRPr>
          </a:p>
        </p:txBody>
      </p:sp>
      <p:pic>
        <p:nvPicPr>
          <p:cNvPr id="1126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9147" y="2894250"/>
            <a:ext cx="4858216" cy="12996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idx="4294967295"/>
          </p:nvPr>
        </p:nvSpPr>
        <p:spPr>
          <a:xfrm>
            <a:off x="457200" y="457200"/>
            <a:ext cx="8474765" cy="838200"/>
          </a:xfrm>
          <a:prstGeom prst="rect">
            <a:avLst/>
          </a:prstGeom>
        </p:spPr>
        <p:txBody>
          <a:bodyPr/>
          <a:lstStyle/>
          <a:p>
            <a:pPr eaLnBrk="1" fontAlgn="auto" hangingPunct="1">
              <a:spcAft>
                <a:spcPts val="0"/>
              </a:spcAft>
              <a:defRPr/>
            </a:pPr>
            <a:r>
              <a:rPr lang="zh-CN" altLang="en-US" dirty="0"/>
              <a:t>过程性（</a:t>
            </a:r>
            <a:r>
              <a:rPr lang="en-US" altLang="zh-CN" dirty="0">
                <a:latin typeface="Gungsuh" panose="02030600000101010101" pitchFamily="18" charset="-127"/>
                <a:ea typeface="Gungsuh" panose="02030600000101010101" pitchFamily="18" charset="-127"/>
              </a:rPr>
              <a:t>Procedure</a:t>
            </a:r>
            <a:r>
              <a:rPr lang="zh-CN" altLang="en-US" dirty="0"/>
              <a:t>）知识表示</a:t>
            </a:r>
            <a:endParaRPr lang="zh-CN" altLang="en-US" dirty="0"/>
          </a:p>
        </p:txBody>
      </p:sp>
      <p:sp>
        <p:nvSpPr>
          <p:cNvPr id="111619" name="Rectangle 3" descr="Rectangle: Click to edit Master text styles&#10;Second level&#10;Third level&#10;Fourth level&#10;Fifth level"/>
          <p:cNvSpPr>
            <a:spLocks noGrp="1" noChangeArrowheads="1"/>
          </p:cNvSpPr>
          <p:nvPr>
            <p:ph idx="4294967295"/>
          </p:nvPr>
        </p:nvSpPr>
        <p:spPr>
          <a:xfrm>
            <a:off x="284924" y="1554163"/>
            <a:ext cx="8686800" cy="4525962"/>
          </a:xfrm>
          <a:prstGeom prst="rect">
            <a:avLst/>
          </a:prstGeom>
        </p:spPr>
        <p:txBody>
          <a:bodyPr/>
          <a:lstStyle/>
          <a:p>
            <a:pPr eaLnBrk="1" hangingPunct="1">
              <a:lnSpc>
                <a:spcPct val="100000"/>
              </a:lnSpc>
            </a:pPr>
            <a:r>
              <a:rPr lang="zh-CN" altLang="en-US" sz="2800" dirty="0" smtClean="0"/>
              <a:t>过程性知识一般是</a:t>
            </a:r>
            <a:r>
              <a:rPr lang="zh-CN" altLang="en-US" sz="2800" dirty="0" smtClean="0">
                <a:solidFill>
                  <a:srgbClr val="FF0000"/>
                </a:solidFill>
              </a:rPr>
              <a:t>表示如何做</a:t>
            </a:r>
            <a:r>
              <a:rPr lang="zh-CN" altLang="en-US" sz="2800" dirty="0" smtClean="0"/>
              <a:t>的知识，是有关系统变化、问题求解过程的操作、演算和行为的知识。 </a:t>
            </a:r>
            <a:endParaRPr lang="zh-CN" altLang="en-US" sz="2800" dirty="0" smtClean="0"/>
          </a:p>
          <a:p>
            <a:pPr eaLnBrk="1" hangingPunct="1">
              <a:lnSpc>
                <a:spcPct val="100000"/>
              </a:lnSpc>
            </a:pPr>
            <a:r>
              <a:rPr lang="zh-CN" altLang="en-US" sz="2800" dirty="0" smtClean="0"/>
              <a:t>一般</a:t>
            </a:r>
            <a:r>
              <a:rPr lang="zh-CN" altLang="en-US" sz="2800" dirty="0" smtClean="0">
                <a:solidFill>
                  <a:srgbClr val="FF0000"/>
                </a:solidFill>
              </a:rPr>
              <a:t>隐含在程序之中</a:t>
            </a:r>
            <a:r>
              <a:rPr lang="zh-CN" altLang="en-US" sz="2800" dirty="0" smtClean="0"/>
              <a:t>，机器无法从程序的编码中抽取出知识。</a:t>
            </a:r>
            <a:endParaRPr lang="zh-CN" altLang="en-US" sz="2800" dirty="0" smtClean="0"/>
          </a:p>
          <a:p>
            <a:pPr eaLnBrk="1" hangingPunct="1">
              <a:lnSpc>
                <a:spcPct val="100000"/>
              </a:lnSpc>
            </a:pPr>
            <a:r>
              <a:rPr lang="zh-CN" altLang="en-US" sz="2800" dirty="0" smtClean="0"/>
              <a:t>过程性知识表示描述过程性知识，即描述表示控制规则和控制结构的知识，给出一些客观规律，告诉怎么做。 </a:t>
            </a:r>
            <a:endParaRPr lang="zh-CN" altLang="en-US" sz="2800" dirty="0" smtClean="0"/>
          </a:p>
          <a:p>
            <a:pPr eaLnBrk="1" hangingPunct="1">
              <a:lnSpc>
                <a:spcPct val="100000"/>
              </a:lnSpc>
            </a:pPr>
            <a:r>
              <a:rPr lang="zh-CN" altLang="en-US" sz="2800" dirty="0" smtClean="0"/>
              <a:t>例如矩阵求逆程序，程序中描述了矩阵的逆和求解方法的知识。 </a:t>
            </a:r>
            <a:endParaRPr lang="zh-CN" altLang="en-US" sz="2800" dirty="0" smtClean="0"/>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CF46C45C-9C93-4B69-9251-DC5FAE4F78DB}" type="slidenum">
              <a:rPr lang="en-US" altLang="zh-CN"/>
            </a:fld>
            <a:endParaRPr lang="en-US" altLang="zh-CN"/>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471080" y="1874006"/>
            <a:ext cx="7916091" cy="1323439"/>
          </a:xfrm>
          <a:prstGeom prst="rect">
            <a:avLst/>
          </a:prstGeom>
          <a:noFill/>
        </p:spPr>
        <p:txBody>
          <a:bodyPr wrap="square" rtlCol="0">
            <a:spAutoFit/>
          </a:bodyPr>
          <a:lstStyle/>
          <a:p>
            <a:pPr algn="ctr"/>
            <a:r>
              <a:rPr lang="zh-CN" altLang="en-US" sz="8000" b="1" dirty="0" smtClean="0">
                <a:solidFill>
                  <a:schemeClr val="bg1"/>
                </a:solidFill>
                <a:latin typeface="隶书" panose="02010509060101010101" pitchFamily="49" charset="-122"/>
                <a:ea typeface="隶书" panose="02010509060101010101" pitchFamily="49" charset="-122"/>
              </a:rPr>
              <a:t>本章完</a:t>
            </a:r>
            <a:endParaRPr lang="zh-CN" altLang="en-US" sz="8000" b="1" dirty="0">
              <a:solidFill>
                <a:schemeClr val="bg1"/>
              </a:solidFill>
              <a:latin typeface="隶书" panose="02010509060101010101" pitchFamily="49" charset="-122"/>
              <a:ea typeface="隶书" panose="02010509060101010101"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idx="4294967295"/>
          </p:nvPr>
        </p:nvSpPr>
        <p:spPr>
          <a:xfrm>
            <a:off x="457200" y="457200"/>
            <a:ext cx="8461513" cy="838200"/>
          </a:xfrm>
          <a:prstGeom prst="rect">
            <a:avLst/>
          </a:prstGeom>
        </p:spPr>
        <p:txBody>
          <a:bodyPr/>
          <a:lstStyle/>
          <a:p>
            <a:pPr eaLnBrk="1" fontAlgn="auto" hangingPunct="1">
              <a:spcAft>
                <a:spcPts val="0"/>
              </a:spcAft>
              <a:defRPr/>
            </a:pPr>
            <a:r>
              <a:rPr lang="zh-CN" altLang="en-US" sz="4000" dirty="0"/>
              <a:t>陈述式（</a:t>
            </a:r>
            <a:r>
              <a:rPr lang="en-US" altLang="zh-CN" dirty="0">
                <a:latin typeface="Gungsuh" panose="02030600000101010101" pitchFamily="18" charset="-127"/>
                <a:ea typeface="Gungsuh" panose="02030600000101010101" pitchFamily="18" charset="-127"/>
              </a:rPr>
              <a:t>Declarative</a:t>
            </a:r>
            <a:r>
              <a:rPr lang="zh-CN" altLang="en-US" sz="4000" dirty="0"/>
              <a:t>）知识表示</a:t>
            </a:r>
            <a:endParaRPr lang="zh-CN" altLang="en-US" sz="4000" dirty="0"/>
          </a:p>
        </p:txBody>
      </p:sp>
      <p:sp>
        <p:nvSpPr>
          <p:cNvPr id="112643" name="Rectangle 3" descr="Rectangle: Click to edit Master text styles&#10;Second level&#10;Third level&#10;Fourth level&#10;Fifth level"/>
          <p:cNvSpPr>
            <a:spLocks noGrp="1" noChangeArrowheads="1"/>
          </p:cNvSpPr>
          <p:nvPr>
            <p:ph idx="4294967295"/>
          </p:nvPr>
        </p:nvSpPr>
        <p:spPr>
          <a:xfrm>
            <a:off x="801764" y="1759228"/>
            <a:ext cx="7772400" cy="4619625"/>
          </a:xfrm>
          <a:prstGeom prst="rect">
            <a:avLst/>
          </a:prstGeom>
        </p:spPr>
        <p:txBody>
          <a:bodyPr/>
          <a:lstStyle/>
          <a:p>
            <a:pPr eaLnBrk="1" hangingPunct="1"/>
            <a:r>
              <a:rPr lang="zh-CN" altLang="en-US" sz="2800" dirty="0" smtClean="0"/>
              <a:t>描述系统的状态、环境和条件，以及问题的概念、定义和事实。</a:t>
            </a:r>
            <a:endParaRPr lang="zh-CN" altLang="en-US" sz="2800" dirty="0" smtClean="0"/>
          </a:p>
          <a:p>
            <a:pPr eaLnBrk="1" hangingPunct="1"/>
            <a:r>
              <a:rPr lang="zh-CN" altLang="en-US" sz="2800" dirty="0" smtClean="0"/>
              <a:t>描述事实性知识，即</a:t>
            </a:r>
            <a:r>
              <a:rPr lang="zh-CN" altLang="en-US" sz="2800" dirty="0" smtClean="0">
                <a:solidFill>
                  <a:srgbClr val="FF0000"/>
                </a:solidFill>
              </a:rPr>
              <a:t>描述客观事物所涉及的对象以及对象之间的联系</a:t>
            </a:r>
            <a:r>
              <a:rPr lang="zh-CN" altLang="en-US" sz="2800" dirty="0" smtClean="0"/>
              <a:t>。</a:t>
            </a:r>
            <a:endParaRPr lang="zh-CN" altLang="en-US" sz="2800" dirty="0" smtClean="0"/>
          </a:p>
          <a:p>
            <a:pPr eaLnBrk="1" hangingPunct="1"/>
            <a:r>
              <a:rPr lang="zh-CN" altLang="en-US" sz="2800" dirty="0" smtClean="0"/>
              <a:t>陈述式知识的表示与知识运用</a:t>
            </a:r>
            <a:r>
              <a:rPr lang="en-US" altLang="zh-CN" sz="2800" dirty="0" smtClean="0"/>
              <a:t>(</a:t>
            </a:r>
            <a:r>
              <a:rPr lang="zh-CN" altLang="en-US" sz="2800" dirty="0" smtClean="0"/>
              <a:t>推理</a:t>
            </a:r>
            <a:r>
              <a:rPr lang="en-US" altLang="zh-CN" sz="2800" dirty="0" smtClean="0"/>
              <a:t>)</a:t>
            </a:r>
            <a:r>
              <a:rPr lang="zh-CN" altLang="en-US" sz="2800" dirty="0" smtClean="0"/>
              <a:t>是分开处理的，这种知识是</a:t>
            </a:r>
            <a:r>
              <a:rPr lang="zh-CN" altLang="en-US" sz="2800" dirty="0" smtClean="0">
                <a:solidFill>
                  <a:srgbClr val="FF0000"/>
                </a:solidFill>
              </a:rPr>
              <a:t>显式表示</a:t>
            </a:r>
            <a:r>
              <a:rPr lang="zh-CN" altLang="en-US" sz="2800" dirty="0" smtClean="0"/>
              <a:t>的。</a:t>
            </a:r>
            <a:endParaRPr lang="zh-CN" altLang="en-US" sz="2800" dirty="0" smtClean="0"/>
          </a:p>
          <a:p>
            <a:pPr eaLnBrk="1" hangingPunct="1"/>
            <a:r>
              <a:rPr lang="zh-CN" altLang="en-US" sz="2800" dirty="0" smtClean="0"/>
              <a:t>例如</a:t>
            </a:r>
            <a:endParaRPr lang="zh-CN" altLang="en-US" sz="2800" dirty="0" smtClean="0"/>
          </a:p>
        </p:txBody>
      </p:sp>
      <p:sp>
        <p:nvSpPr>
          <p:cNvPr id="5"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0B43FE40-D1A9-4D56-A05B-9204788498C4}" type="slidenum">
              <a:rPr lang="en-US" altLang="zh-CN"/>
            </a:fld>
            <a:endParaRPr lang="en-US" altLang="zh-CN"/>
          </a:p>
        </p:txBody>
      </p:sp>
      <p:graphicFrame>
        <p:nvGraphicFramePr>
          <p:cNvPr id="112644" name="Object 4"/>
          <p:cNvGraphicFramePr>
            <a:graphicFrameLocks noChangeAspect="1"/>
          </p:cNvGraphicFramePr>
          <p:nvPr/>
        </p:nvGraphicFramePr>
        <p:xfrm>
          <a:off x="1298644" y="5145160"/>
          <a:ext cx="6767512" cy="466725"/>
        </p:xfrm>
        <a:graphic>
          <a:graphicData uri="http://schemas.openxmlformats.org/presentationml/2006/ole">
            <mc:AlternateContent xmlns:mc="http://schemas.openxmlformats.org/markup-compatibility/2006">
              <mc:Choice xmlns:v="urn:schemas-microsoft-com:vml" Requires="v">
                <p:oleObj spid="_x0000_s1092" name="Equation" r:id="rId1" imgW="3314700" imgH="228600" progId="Equation.3">
                  <p:embed/>
                </p:oleObj>
              </mc:Choice>
              <mc:Fallback>
                <p:oleObj name="Equation" r:id="rId1" imgW="3314700" imgH="228600" progId="Equation.3">
                  <p:embed/>
                  <p:pic>
                    <p:nvPicPr>
                      <p:cNvPr id="0" name="图片 109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8644" y="5145160"/>
                        <a:ext cx="6767512"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idx="4294967295"/>
          </p:nvPr>
        </p:nvSpPr>
        <p:spPr>
          <a:xfrm>
            <a:off x="457200" y="457200"/>
            <a:ext cx="8686800" cy="838200"/>
          </a:xfrm>
          <a:prstGeom prst="rect">
            <a:avLst/>
          </a:prstGeom>
        </p:spPr>
        <p:txBody>
          <a:bodyPr/>
          <a:lstStyle/>
          <a:p>
            <a:pPr eaLnBrk="1" fontAlgn="auto" hangingPunct="1">
              <a:spcAft>
                <a:spcPts val="0"/>
              </a:spcAft>
              <a:defRPr/>
            </a:pPr>
            <a:r>
              <a:rPr lang="en-US" altLang="zh-CN" sz="4000" dirty="0"/>
              <a:t>4 </a:t>
            </a:r>
            <a:r>
              <a:rPr lang="zh-CN" altLang="en-US" sz="4000" dirty="0"/>
              <a:t>人工智能对知识表示方法的要求</a:t>
            </a:r>
            <a:endParaRPr lang="zh-CN" altLang="en-US" sz="4000" dirty="0"/>
          </a:p>
        </p:txBody>
      </p:sp>
      <p:sp>
        <p:nvSpPr>
          <p:cNvPr id="113667" name="Rectangle 3" descr="Rectangle: Click to edit Master text styles&#10;Second level&#10;Third level&#10;Fourth level&#10;Fifth level"/>
          <p:cNvSpPr>
            <a:spLocks noGrp="1" noChangeArrowheads="1"/>
          </p:cNvSpPr>
          <p:nvPr>
            <p:ph idx="4294967295"/>
          </p:nvPr>
        </p:nvSpPr>
        <p:spPr>
          <a:xfrm>
            <a:off x="324680" y="1554163"/>
            <a:ext cx="8686800" cy="4525962"/>
          </a:xfrm>
          <a:prstGeom prst="rect">
            <a:avLst/>
          </a:prstGeom>
        </p:spPr>
        <p:txBody>
          <a:bodyPr/>
          <a:lstStyle/>
          <a:p>
            <a:pPr eaLnBrk="1" hangingPunct="1">
              <a:lnSpc>
                <a:spcPct val="100000"/>
              </a:lnSpc>
              <a:buFont typeface="楷体" panose="02010609060101010101" pitchFamily="49" charset="-122"/>
              <a:buChar char="★"/>
            </a:pP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知识表示方法要有较强的表达能力和足够的精细程度</a:t>
            </a:r>
            <a:endPar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00000"/>
              </a:lnSpc>
            </a:pPr>
            <a:r>
              <a:rPr lang="zh-CN" altLang="en-US" sz="2000" dirty="0" smtClean="0"/>
              <a:t>表示能力。</a:t>
            </a:r>
            <a:endParaRPr lang="zh-CN" altLang="en-US" sz="2000" dirty="0" smtClean="0"/>
          </a:p>
          <a:p>
            <a:pPr lvl="1" eaLnBrk="1" hangingPunct="1">
              <a:lnSpc>
                <a:spcPct val="100000"/>
              </a:lnSpc>
            </a:pPr>
            <a:r>
              <a:rPr lang="zh-CN" altLang="en-US" sz="2000" dirty="0" smtClean="0"/>
              <a:t>可理解性。</a:t>
            </a:r>
            <a:endParaRPr lang="zh-CN" altLang="en-US" sz="2000" dirty="0" smtClean="0"/>
          </a:p>
          <a:p>
            <a:pPr lvl="1" eaLnBrk="1" hangingPunct="1">
              <a:lnSpc>
                <a:spcPct val="100000"/>
              </a:lnSpc>
            </a:pPr>
            <a:r>
              <a:rPr lang="zh-CN" altLang="en-US" sz="2000" dirty="0" smtClean="0"/>
              <a:t>自然性。</a:t>
            </a:r>
            <a:endParaRPr lang="zh-CN" altLang="en-US" sz="2000" dirty="0" smtClean="0"/>
          </a:p>
          <a:p>
            <a:pPr eaLnBrk="1" hangingPunct="1">
              <a:lnSpc>
                <a:spcPct val="100000"/>
              </a:lnSpc>
              <a:buFont typeface="楷体" panose="02010609060101010101" pitchFamily="49" charset="-122"/>
              <a:buChar char="★"/>
            </a:pP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从知识利用上</a:t>
            </a:r>
            <a:r>
              <a:rPr lang="zh-CN" alt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讲</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a:p>
            <a:pPr lvl="1" eaLnBrk="1" hangingPunct="1">
              <a:lnSpc>
                <a:spcPct val="100000"/>
              </a:lnSpc>
            </a:pPr>
            <a:r>
              <a:rPr lang="zh-CN" altLang="en-US" sz="2000" dirty="0" smtClean="0"/>
              <a:t>便于获取和表示新知识，并以合适方式与已有知识相连接。   </a:t>
            </a:r>
            <a:endParaRPr lang="zh-CN" altLang="en-US" sz="2000" dirty="0" smtClean="0"/>
          </a:p>
          <a:p>
            <a:pPr lvl="1" eaLnBrk="1" hangingPunct="1">
              <a:lnSpc>
                <a:spcPct val="100000"/>
              </a:lnSpc>
            </a:pPr>
            <a:r>
              <a:rPr lang="zh-CN" altLang="en-US" sz="2000" dirty="0" smtClean="0"/>
              <a:t>便于搜索，在求解问题时，能够较快地在知识库中找出有关知识。因此，知识库应具有较好的记忆组织结构。    </a:t>
            </a:r>
            <a:endParaRPr lang="zh-CN" altLang="en-US" sz="2000" dirty="0" smtClean="0"/>
          </a:p>
          <a:p>
            <a:pPr lvl="1" eaLnBrk="1" hangingPunct="1">
              <a:lnSpc>
                <a:spcPct val="100000"/>
              </a:lnSpc>
            </a:pPr>
            <a:r>
              <a:rPr lang="zh-CN" altLang="en-US" sz="2000" dirty="0" smtClean="0"/>
              <a:t>便于推理，要能够从已有知识中推出需要的答案或结论。 </a:t>
            </a:r>
            <a:endParaRPr lang="zh-CN" altLang="en-US" sz="2000" dirty="0" smtClean="0"/>
          </a:p>
          <a:p>
            <a:pPr eaLnBrk="1" hangingPunct="1">
              <a:lnSpc>
                <a:spcPct val="100000"/>
              </a:lnSpc>
              <a:buFont typeface="楷体" panose="02010609060101010101" pitchFamily="49" charset="-122"/>
              <a:buChar char="★"/>
            </a:pPr>
            <a:r>
              <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混合知识表示为人工智能提供了新的研究课题 </a:t>
            </a:r>
            <a:endParaRPr lang="zh-CN" alt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4" name="灯片编号占位符 5"/>
          <p:cNvSpPr>
            <a:spLocks noGrp="1"/>
          </p:cNvSpPr>
          <p:nvPr>
            <p:ph type="sldNum" sz="quarter" idx="4294967295"/>
          </p:nvPr>
        </p:nvSpPr>
        <p:spPr>
          <a:xfrm>
            <a:off x="8385175" y="6473825"/>
            <a:ext cx="758825" cy="247650"/>
          </a:xfrm>
          <a:prstGeom prst="rect">
            <a:avLst/>
          </a:prstGeom>
        </p:spPr>
        <p:txBody>
          <a:bodyPr/>
          <a:lstStyle/>
          <a:p>
            <a:pPr>
              <a:defRPr/>
            </a:pPr>
            <a:fld id="{B06ABFD7-ED48-4EA8-8571-4ADA7146B11C}" type="slidenum">
              <a:rPr lang="en-US" altLang="zh-CN"/>
            </a:fld>
            <a:endParaRPr lang="en-US" altLang="zh-CN"/>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COMMONDATA" val="eyJoZGlkIjoiYjA3ZjlhMWZlZjMwZjMwNGY3OGI3ZWYxNTIxNGFkMTkifQ=="/>
</p:tagLst>
</file>

<file path=ppt/theme/theme1.xml><?xml version="1.0" encoding="utf-8"?>
<a:theme xmlns:a="http://schemas.openxmlformats.org/drawingml/2006/main" name="AI">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自定义 2">
      <a:majorFont>
        <a:latin typeface="Broadway"/>
        <a:ea typeface="微软雅黑"/>
        <a:cs typeface=""/>
      </a:majorFont>
      <a:minorFont>
        <a:latin typeface="微软雅黑"/>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9909</Words>
  <Application>WPS 演示</Application>
  <PresentationFormat>全屏显示(4:3)</PresentationFormat>
  <Paragraphs>781</Paragraphs>
  <Slides>70</Slides>
  <Notes>0</Notes>
  <HiddenSlides>0</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11</vt:i4>
      </vt:variant>
      <vt:variant>
        <vt:lpstr>幻灯片标题</vt:lpstr>
      </vt:variant>
      <vt:variant>
        <vt:i4>70</vt:i4>
      </vt:variant>
    </vt:vector>
  </HeadingPairs>
  <TitlesOfParts>
    <vt:vector size="100" baseType="lpstr">
      <vt:lpstr>Arial</vt:lpstr>
      <vt:lpstr>宋体</vt:lpstr>
      <vt:lpstr>Wingdings</vt:lpstr>
      <vt:lpstr>隶书</vt:lpstr>
      <vt:lpstr>Tahoma</vt:lpstr>
      <vt:lpstr>华文隶书</vt:lpstr>
      <vt:lpstr>微软雅黑</vt:lpstr>
      <vt:lpstr>Times New Roman</vt:lpstr>
      <vt:lpstr>Gungsuh</vt:lpstr>
      <vt:lpstr>Malgun Gothic</vt:lpstr>
      <vt:lpstr>楷体</vt:lpstr>
      <vt:lpstr>Arial Unicode MS</vt:lpstr>
      <vt:lpstr>Calibri</vt:lpstr>
      <vt:lpstr>Wingdings 2</vt:lpstr>
      <vt:lpstr>Symbol</vt:lpstr>
      <vt:lpstr>Symbol</vt:lpstr>
      <vt:lpstr>Broadway</vt:lpstr>
      <vt:lpstr>Wingdings</vt:lpstr>
      <vt:lpstr>AI</vt:lpstr>
      <vt:lpstr>Equation.3</vt:lpstr>
      <vt:lpstr>Visio.Drawing.11</vt:lpstr>
      <vt:lpstr>Visio.Drawing.11</vt:lpstr>
      <vt:lpstr>Visio.Drawing.6</vt:lpstr>
      <vt:lpstr>Visio.Drawing.11</vt:lpstr>
      <vt:lpstr>Visio.Drawing.6</vt:lpstr>
      <vt:lpstr>Visio.Drawing.6</vt:lpstr>
      <vt:lpstr>Visio.Drawing.6</vt:lpstr>
      <vt:lpstr>Visio.Drawing.11</vt:lpstr>
      <vt:lpstr>Visio.Drawing.11</vt:lpstr>
      <vt:lpstr>Visio.Drawing.11</vt:lpstr>
      <vt:lpstr>PowerPoint 演示文稿</vt:lpstr>
      <vt:lpstr>PowerPoint 演示文稿</vt:lpstr>
      <vt:lpstr>PowerPoint 演示文稿</vt:lpstr>
      <vt:lpstr>知识</vt:lpstr>
      <vt:lpstr>2 知识的特性</vt:lpstr>
      <vt:lpstr>3 知识表示分类</vt:lpstr>
      <vt:lpstr>过程性（Procedure）知识表示</vt:lpstr>
      <vt:lpstr>陈述式（Declarative）知识表示</vt:lpstr>
      <vt:lpstr>4 人工智能对知识表示方法的要求</vt:lpstr>
      <vt:lpstr>PowerPoint 演示文稿</vt:lpstr>
      <vt:lpstr>PowerPoint 演示文稿</vt:lpstr>
      <vt:lpstr>一阶谓词逻辑表示法</vt:lpstr>
      <vt:lpstr>基于谓词逻辑的推理</vt:lpstr>
      <vt:lpstr>一阶谓词逻辑表示法</vt:lpstr>
      <vt:lpstr>PowerPoint 演示文稿</vt:lpstr>
      <vt:lpstr>产生式的基本形式</vt:lpstr>
      <vt:lpstr>产生式与谓词逻辑蕴含式的区别</vt:lpstr>
      <vt:lpstr>产生式系统</vt:lpstr>
      <vt:lpstr>正向推理的一般步骤</vt:lpstr>
      <vt:lpstr>动物识别的例子——正向推理</vt:lpstr>
      <vt:lpstr>逆向推理的一般步骤</vt:lpstr>
      <vt:lpstr>规则匹配</vt:lpstr>
      <vt:lpstr>冲突消解</vt:lpstr>
      <vt:lpstr>产生式表示法的特点</vt:lpstr>
      <vt:lpstr>PowerPoint 演示文稿</vt:lpstr>
      <vt:lpstr>2 框架结构</vt:lpstr>
      <vt:lpstr>框架的一般表示形式</vt:lpstr>
      <vt:lpstr>一个框架的例子</vt:lpstr>
      <vt:lpstr>一个实例框架的例子</vt:lpstr>
      <vt:lpstr>框架之间的联系</vt:lpstr>
      <vt:lpstr>一个框架网络的例子</vt:lpstr>
      <vt:lpstr>3 框架表示下的推理</vt:lpstr>
      <vt:lpstr>PowerPoint 演示文稿</vt:lpstr>
      <vt:lpstr>1. Petri网</vt:lpstr>
      <vt:lpstr>Petri网表示法的特点</vt:lpstr>
      <vt:lpstr>2. 语义网络</vt:lpstr>
      <vt:lpstr>语义网络的结构</vt:lpstr>
      <vt:lpstr>语义网络的例子</vt:lpstr>
      <vt:lpstr>语义网络表示法的特点</vt:lpstr>
      <vt:lpstr>PowerPoint 演示文稿</vt:lpstr>
      <vt:lpstr>PowerPoint 演示文稿</vt:lpstr>
      <vt:lpstr>PowerPoint 演示文稿</vt:lpstr>
      <vt:lpstr>PowerPoint 演示文稿</vt:lpstr>
      <vt:lpstr>PowerPoint 演示文稿</vt:lpstr>
      <vt:lpstr>组建知识库</vt:lpstr>
      <vt:lpstr>知识管理的其它重要功能 </vt:lpstr>
      <vt:lpstr>PowerPoint 演示文稿</vt:lpstr>
      <vt:lpstr>本体论的定义</vt:lpstr>
      <vt:lpstr>本体论的性质</vt:lpstr>
      <vt:lpstr>本体论的作用</vt:lpstr>
      <vt:lpstr>本体的种类</vt:lpstr>
      <vt:lpstr>PowerPoint 演示文稿</vt:lpstr>
      <vt:lpstr>2. 知识图谱的表示</vt:lpstr>
      <vt:lpstr>2. 知识图谱的表示</vt:lpstr>
      <vt:lpstr>2. 知识图谱的表示</vt:lpstr>
      <vt:lpstr>3. 知识图谱的结构</vt:lpstr>
      <vt:lpstr>3. 知识图谱的结构</vt:lpstr>
      <vt:lpstr>4. 知识抽取</vt:lpstr>
      <vt:lpstr>5. 知识融合</vt:lpstr>
      <vt:lpstr>6. 知识图谱上的推理</vt:lpstr>
      <vt:lpstr>PowerPoint 演示文稿</vt:lpstr>
      <vt:lpstr>PowerPoint 演示文稿</vt:lpstr>
      <vt:lpstr>知识工程</vt:lpstr>
      <vt:lpstr>知识系统的特点</vt:lpstr>
      <vt:lpstr>PowerPoint 演示文稿</vt:lpstr>
      <vt:lpstr>PowerPoint 演示文稿</vt:lpstr>
      <vt:lpstr>基于知识图谱的问答系统一般结构</vt:lpstr>
      <vt:lpstr>问答系统中的推理</vt:lpstr>
      <vt:lpstr>PowerPoint 演示文稿</vt:lpstr>
      <vt:lpstr>PowerPoint 演示文稿</vt:lpstr>
    </vt:vector>
  </TitlesOfParts>
  <Company>西安交通大学计算机学院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人工智能导论</dc:title>
  <dc:creator>鲍军鹏</dc:creator>
  <dc:subject>AI</dc:subject>
  <cp:lastModifiedBy>豫章故人</cp:lastModifiedBy>
  <cp:revision>181</cp:revision>
  <cp:lastPrinted>2015-03-12T14:31:00Z</cp:lastPrinted>
  <dcterms:created xsi:type="dcterms:W3CDTF">2014-12-22T06:08:00Z</dcterms:created>
  <dcterms:modified xsi:type="dcterms:W3CDTF">2023-09-24T13:10:09Z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A79788B1807F443A8E81813911894E11_12</vt:lpwstr>
  </property>
  <property fmtid="{D5CDD505-2E9C-101B-9397-08002B2CF9AE}" pid="3" name="KSOProductBuildVer">
    <vt:lpwstr>2052-12.1.0.15358</vt:lpwstr>
  </property>
</Properties>
</file>