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429" r:id="rId3"/>
    <p:sldId id="268" r:id="rId4"/>
    <p:sldId id="284" r:id="rId5"/>
    <p:sldId id="315" r:id="rId6"/>
    <p:sldId id="282" r:id="rId7"/>
    <p:sldId id="281" r:id="rId8"/>
    <p:sldId id="390" r:id="rId9"/>
    <p:sldId id="345" r:id="rId10"/>
    <p:sldId id="346" r:id="rId11"/>
    <p:sldId id="413" r:id="rId12"/>
    <p:sldId id="313" r:id="rId13"/>
    <p:sldId id="288" r:id="rId14"/>
    <p:sldId id="344" r:id="rId15"/>
    <p:sldId id="283" r:id="rId16"/>
    <p:sldId id="270" r:id="rId17"/>
    <p:sldId id="308" r:id="rId18"/>
    <p:sldId id="371" r:id="rId20"/>
    <p:sldId id="414" r:id="rId21"/>
    <p:sldId id="310" r:id="rId22"/>
    <p:sldId id="289" r:id="rId23"/>
    <p:sldId id="412" r:id="rId24"/>
    <p:sldId id="427" r:id="rId25"/>
    <p:sldId id="307" r:id="rId26"/>
  </p:sldIdLst>
  <p:sldSz cx="9144000" cy="6858000" type="screen4x3"/>
  <p:notesSz cx="6858000" cy="9144000"/>
  <p:custDataLst>
    <p:tags r:id="rId31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78" userDrawn="1">
          <p15:clr>
            <a:srgbClr val="A4A3A4"/>
          </p15:clr>
        </p15:guide>
        <p15:guide id="2" pos="279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o Jun" initials="X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FF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404"/>
    <p:restoredTop sz="94623"/>
  </p:normalViewPr>
  <p:slideViewPr>
    <p:cSldViewPr showGuides="1">
      <p:cViewPr varScale="1">
        <p:scale>
          <a:sx n="66" d="100"/>
          <a:sy n="66" d="100"/>
        </p:scale>
        <p:origin x="-612" y="-114"/>
      </p:cViewPr>
      <p:guideLst>
        <p:guide orient="horz" pos="2078"/>
        <p:guide pos="279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gs" Target="tags/tag2.xml"/><Relationship Id="rId30" Type="http://schemas.openxmlformats.org/officeDocument/2006/relationships/commentAuthors" Target="commentAuthors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3.emf"/><Relationship Id="rId4" Type="http://schemas.openxmlformats.org/officeDocument/2006/relationships/image" Target="../media/image9.wmf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25604" name="Rectangle 4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27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幻灯片图像占位符 1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26627" name="文本占位符 2"/>
          <p:cNvSpPr/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800" b="1" baseline="-2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 baseline="-2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 baseline="-2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 baseline="-2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 baseline="-2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baseline="-2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baseline="-2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baseline="-2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baseline="-2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none" anchor="ctr"/>
            <a:lstStyle>
              <a:lvl1pPr>
                <a:defRPr kumimoji="1" sz="2800" b="1" baseline="-2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 baseline="-2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 baseline="-2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 baseline="-2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 baseline="-2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baseline="-2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baseline="-2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baseline="-2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baseline="-2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800" b="1" baseline="-2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 baseline="-2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 baseline="-2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 baseline="-2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 baseline="-2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baseline="-2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baseline="-2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baseline="-2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baseline="-2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4302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b="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35496" y="6381328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6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381328"/>
            <a:ext cx="28956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7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6296" y="6525344"/>
            <a:ext cx="1905000" cy="30678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097A897-9832-4CA6-B374-6FD01C6F4072}" type="slidenum">
              <a:rPr lang="en-US" altLang="zh-CN"/>
            </a:fld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0" y="303"/>
            <a:ext cx="9144000" cy="633110"/>
          </a:xfrm>
          <a:prstGeom prst="rect">
            <a:avLst/>
          </a:prstGeom>
          <a:solidFill>
            <a:srgbClr val="0C7E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0"/>
            <a:ext cx="2277132" cy="633413"/>
          </a:xfrm>
          <a:prstGeom prst="rect">
            <a:avLst/>
          </a:prstGeom>
        </p:spPr>
      </p:pic>
      <p:sp>
        <p:nvSpPr>
          <p:cNvPr id="20" name="矩形 19"/>
          <p:cNvSpPr>
            <a:spLocks noChangeAspect="1"/>
          </p:cNvSpPr>
          <p:nvPr/>
        </p:nvSpPr>
        <p:spPr>
          <a:xfrm flipH="1">
            <a:off x="5485879" y="-12725"/>
            <a:ext cx="1390377" cy="633413"/>
          </a:xfrm>
          <a:prstGeom prst="rect">
            <a:avLst/>
          </a:prstGeom>
          <a:blipFill dpi="0" rotWithShape="1">
            <a:blip r:embed="rId3">
              <a:alphaModFix amt="8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0" y="6705600"/>
            <a:ext cx="9144000" cy="179784"/>
          </a:xfrm>
          <a:prstGeom prst="rect">
            <a:avLst/>
          </a:prstGeom>
          <a:gradFill flip="none" rotWithShape="1">
            <a:gsLst>
              <a:gs pos="0">
                <a:srgbClr val="389FF4"/>
              </a:gs>
              <a:gs pos="100000">
                <a:srgbClr val="0C7ED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strips dir="rd"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strips dir="rd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96050" y="836613"/>
            <a:ext cx="1962150" cy="52959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836613"/>
            <a:ext cx="5734050" cy="52959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strips dir="rd"/>
  </p:transition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620688"/>
            <a:ext cx="7793038" cy="9239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2017713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12E2B-CEFC-4241-9BC9-CF5B6FDA212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strips dir="rd"/>
  </p:transition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strips dir="r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strips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428184"/>
            <a:ext cx="28956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62800" y="6428184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strips dir="rd"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" y="6428184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428184"/>
            <a:ext cx="28956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62800" y="6428184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strips dir="rd"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strips dir="rd"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strips dir="rd"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strips dir="rd"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strips dir="rd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strips dir="rd"/>
  </p:transition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strips dir="rd"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2.png"/><Relationship Id="rId15" Type="http://schemas.openxmlformats.org/officeDocument/2006/relationships/image" Target="../media/image1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6781800"/>
            <a:ext cx="9144000" cy="103584"/>
          </a:xfrm>
          <a:prstGeom prst="rect">
            <a:avLst/>
          </a:prstGeom>
          <a:gradFill flip="none" rotWithShape="1">
            <a:gsLst>
              <a:gs pos="0">
                <a:srgbClr val="389FF4"/>
              </a:gs>
              <a:gs pos="100000">
                <a:srgbClr val="0C7ED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303"/>
            <a:ext cx="9144000" cy="633110"/>
          </a:xfrm>
          <a:prstGeom prst="rect">
            <a:avLst/>
          </a:prstGeom>
          <a:solidFill>
            <a:srgbClr val="0C7E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33413"/>
            <a:ext cx="77930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</a:t>
            </a:r>
            <a:r>
              <a:rPr lang="en-US" altLang="zh-CN"/>
              <a:t>a</a:t>
            </a:r>
            <a:r>
              <a:rPr lang="zh-CN" altLang="en-US"/>
              <a:t>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73238"/>
            <a:ext cx="7772400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</a:t>
            </a:r>
            <a:r>
              <a:rPr lang="en-US" altLang="zh-CN"/>
              <a:t>ab</a:t>
            </a:r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r>
              <a:rPr lang="en-US" altLang="zh-CN"/>
              <a:t>ab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r>
              <a:rPr lang="en-US" altLang="zh-CN"/>
              <a:t>ab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r>
              <a:rPr lang="en-US" altLang="zh-CN"/>
              <a:t>ab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r>
              <a:rPr lang="en-US" altLang="zh-CN"/>
              <a:t>ab</a:t>
            </a:r>
            <a:endParaRPr lang="en-US" altLang="zh-CN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0" sz="1400" b="0" baseline="0">
                <a:latin typeface="Tahoma" panose="020B060403050404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0" sz="1400" b="0" baseline="0">
                <a:latin typeface="Tahoma" panose="020B0604030504040204" pitchFamily="34" charset="0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0"/>
            <a:ext cx="2277132" cy="633413"/>
          </a:xfrm>
          <a:prstGeom prst="rect">
            <a:avLst/>
          </a:prstGeom>
        </p:spPr>
      </p:pic>
      <p:sp>
        <p:nvSpPr>
          <p:cNvPr id="10" name="矩形 9"/>
          <p:cNvSpPr>
            <a:spLocks noChangeAspect="1"/>
          </p:cNvSpPr>
          <p:nvPr/>
        </p:nvSpPr>
        <p:spPr>
          <a:xfrm flipH="1">
            <a:off x="5436096" y="-12725"/>
            <a:ext cx="1390377" cy="633413"/>
          </a:xfrm>
          <a:prstGeom prst="rect">
            <a:avLst/>
          </a:prstGeom>
          <a:blipFill dpi="0" rotWithShape="1">
            <a:blip r:embed="rId16">
              <a:alphaModFix amt="8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>
    <p:strips dir="rd"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16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1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1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1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&#25968;&#23383;&#31034;&#27874;&#22120;.pps" TargetMode="External"/><Relationship Id="rId3" Type="http://schemas.openxmlformats.org/officeDocument/2006/relationships/slide" Target="slide20.xml"/><Relationship Id="rId2" Type="http://schemas.openxmlformats.org/officeDocument/2006/relationships/slide" Target="slide16.xml"/><Relationship Id="rId1" Type="http://schemas.openxmlformats.org/officeDocument/2006/relationships/slide" Target="slide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jpeg"/><Relationship Id="rId1" Type="http://schemas.openxmlformats.org/officeDocument/2006/relationships/slide" Target="slide15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tags" Target="../tags/tag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26.jpeg"/><Relationship Id="rId3" Type="http://schemas.openxmlformats.org/officeDocument/2006/relationships/slide" Target="slide15.xml"/><Relationship Id="rId2" Type="http://schemas.openxmlformats.org/officeDocument/2006/relationships/image" Target="../media/image25.jpeg"/><Relationship Id="rId1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wmf"/><Relationship Id="rId8" Type="http://schemas.openxmlformats.org/officeDocument/2006/relationships/oleObject" Target="../embeddings/oleObject6.bin"/><Relationship Id="rId7" Type="http://schemas.openxmlformats.org/officeDocument/2006/relationships/image" Target="../media/image8.emf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5.wmf"/><Relationship Id="rId13" Type="http://schemas.openxmlformats.org/officeDocument/2006/relationships/vmlDrawing" Target="../drawings/vmlDrawing3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3.emf"/><Relationship Id="rId10" Type="http://schemas.openxmlformats.org/officeDocument/2006/relationships/oleObject" Target="../embeddings/oleObject7.bin"/><Relationship Id="rId1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404495" y="1557020"/>
            <a:ext cx="8422005" cy="2387600"/>
          </a:xfrm>
        </p:spPr>
        <p:txBody>
          <a:bodyPr/>
          <a:p>
            <a:r>
              <a:rPr lang="zh-CN" altLang="en-US" sz="48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实验</a:t>
            </a:r>
            <a:r>
              <a:rPr lang="en-US" altLang="zh-CN" sz="48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13 </a:t>
            </a:r>
            <a:r>
              <a:rPr lang="zh-CN" altLang="en-US" sz="48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   晶体管共发射极放大电路</a:t>
            </a:r>
            <a:endParaRPr lang="zh-CN" altLang="en-US" sz="480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11505" y="4580890"/>
            <a:ext cx="8265160" cy="1655445"/>
          </a:xfrm>
        </p:spPr>
        <p:txBody>
          <a:bodyPr/>
          <a:p>
            <a:pPr algn="r"/>
            <a:r>
              <a:rPr lang="en-US" altLang="zh-CN"/>
              <a:t>junxiao@scut.edu.cn</a:t>
            </a:r>
            <a:endParaRPr lang="en-US" altLang="zh-CN"/>
          </a:p>
        </p:txBody>
      </p:sp>
    </p:spTree>
  </p:cSld>
  <p:clrMapOvr>
    <a:masterClrMapping/>
  </p:clrMapOvr>
  <p:transition spd="med">
    <p:strips dir="r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3"/>
          <p:cNvSpPr>
            <a:spLocks noGrp="1"/>
          </p:cNvSpPr>
          <p:nvPr>
            <p:ph idx="1"/>
          </p:nvPr>
        </p:nvSpPr>
        <p:spPr>
          <a:xfrm>
            <a:off x="240030" y="779145"/>
            <a:ext cx="8841105" cy="1814830"/>
          </a:xfrm>
          <a:ln/>
        </p:spPr>
        <p:txBody>
          <a:bodyPr vert="horz" wrap="square" lIns="18000" tIns="45720" rIns="18000" bIns="10800" anchor="t" anchorCtr="0"/>
          <a:p>
            <a:pPr marL="0" algn="l" eaLnBrk="1" hangingPunct="1">
              <a:lnSpc>
                <a:spcPct val="10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3200" dirty="0">
                <a:solidFill>
                  <a:srgbClr val="CC0000"/>
                </a:solidFill>
                <a:latin typeface="+mj-lt"/>
                <a:ea typeface="+mj-ea"/>
                <a:cs typeface="+mj-cs"/>
              </a:rPr>
              <a:t> 2.输入电阻ri 、输出电阻ro的测定</a:t>
            </a:r>
            <a:endParaRPr lang="en-US" altLang="zh-CN" sz="3200" dirty="0">
              <a:solidFill>
                <a:srgbClr val="CC0000"/>
              </a:solidFill>
              <a:latin typeface="+mj-lt"/>
              <a:ea typeface="+mj-ea"/>
              <a:cs typeface="+mj-cs"/>
            </a:endParaRPr>
          </a:p>
          <a:p>
            <a:pPr marL="0" indent="0" eaLnBrk="1" hangingPunct="1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None/>
            </a:pPr>
            <a:r>
              <a:rPr lang="zh-CN" altLang="en-US" sz="2000" dirty="0"/>
              <a:t> 在图</a:t>
            </a:r>
            <a:r>
              <a:rPr lang="en-US" altLang="zh-CN" sz="2000" dirty="0"/>
              <a:t>3-13-1</a:t>
            </a:r>
            <a:r>
              <a:rPr lang="zh-CN" altLang="en-US" sz="2000" dirty="0"/>
              <a:t>输入端接入频率为</a:t>
            </a:r>
            <a:r>
              <a:rPr lang="en-US" altLang="zh-CN" sz="2000" dirty="0">
                <a:solidFill>
                  <a:srgbClr val="FF0000"/>
                </a:solidFill>
              </a:rPr>
              <a:t>1kHz</a:t>
            </a:r>
            <a:r>
              <a:rPr lang="zh-CN" altLang="en-US" sz="2000" dirty="0"/>
              <a:t>的正弦交流信号</a:t>
            </a:r>
            <a:r>
              <a:rPr lang="en-US" altLang="zh-CN" sz="2000" i="1" dirty="0"/>
              <a:t>u</a:t>
            </a:r>
            <a:r>
              <a:rPr lang="en-US" altLang="zh-CN" sz="2000" baseline="-25000" dirty="0"/>
              <a:t>S</a:t>
            </a:r>
            <a:r>
              <a:rPr lang="zh-CN" altLang="en-US" sz="2000" dirty="0"/>
              <a:t>，在输出电压</a:t>
            </a:r>
            <a:r>
              <a:rPr lang="en-US" altLang="zh-CN" sz="2000" i="1" dirty="0"/>
              <a:t>u</a:t>
            </a:r>
            <a:r>
              <a:rPr lang="en-US" altLang="zh-CN" sz="2000" dirty="0"/>
              <a:t>o</a:t>
            </a:r>
            <a:r>
              <a:rPr lang="zh-CN" altLang="en-US" sz="2000" dirty="0"/>
              <a:t>不失真的情况下，用</a:t>
            </a:r>
            <a:r>
              <a:rPr lang="zh-CN" altLang="en-US" sz="2000" dirty="0">
                <a:solidFill>
                  <a:srgbClr val="FF0000"/>
                </a:solidFill>
              </a:rPr>
              <a:t>交流毫伏表</a:t>
            </a:r>
            <a:r>
              <a:rPr lang="zh-CN" altLang="en-US" sz="2000" dirty="0"/>
              <a:t>测出</a:t>
            </a:r>
            <a:r>
              <a:rPr lang="en-US" altLang="zh-CN" sz="2000" i="1" dirty="0"/>
              <a:t>u</a:t>
            </a:r>
            <a:r>
              <a:rPr lang="en-US" altLang="zh-CN" sz="2000" baseline="-25000" dirty="0"/>
              <a:t>S</a:t>
            </a:r>
            <a:r>
              <a:rPr lang="zh-CN" altLang="en-US" sz="2000" dirty="0"/>
              <a:t>和</a:t>
            </a:r>
            <a:r>
              <a:rPr lang="en-US" altLang="zh-CN" sz="2000" i="1" dirty="0"/>
              <a:t>u</a:t>
            </a:r>
            <a:r>
              <a:rPr lang="en-US" altLang="zh-CN" sz="2000" baseline="-25000" dirty="0"/>
              <a:t>i</a:t>
            </a:r>
            <a:r>
              <a:rPr lang="zh-CN" altLang="en-US" sz="2000" dirty="0"/>
              <a:t>的有效值，算出输入电阻</a:t>
            </a:r>
            <a:r>
              <a:rPr lang="en-US" altLang="zh-CN" sz="2000" i="1" dirty="0"/>
              <a:t>r</a:t>
            </a:r>
            <a:r>
              <a:rPr lang="en-US" altLang="zh-CN" sz="2000" dirty="0"/>
              <a:t>i</a:t>
            </a:r>
            <a:r>
              <a:rPr lang="zh-CN" altLang="en-US" sz="2000" dirty="0"/>
              <a:t>并计入</a:t>
            </a:r>
            <a:r>
              <a:rPr lang="zh-CN" altLang="en-US" sz="2000" dirty="0">
                <a:solidFill>
                  <a:schemeClr val="accent2"/>
                </a:solidFill>
                <a:highlight>
                  <a:srgbClr val="000080"/>
                </a:highlight>
              </a:rPr>
              <a:t>表</a:t>
            </a:r>
            <a:r>
              <a:rPr lang="en-US" altLang="zh-CN" sz="2000" dirty="0">
                <a:solidFill>
                  <a:schemeClr val="accent2"/>
                </a:solidFill>
                <a:highlight>
                  <a:srgbClr val="000080"/>
                </a:highlight>
              </a:rPr>
              <a:t>3-13-2</a:t>
            </a:r>
            <a:r>
              <a:rPr lang="zh-CN" altLang="en-US" sz="2000" dirty="0"/>
              <a:t>中。</a:t>
            </a:r>
            <a:r>
              <a:rPr lang="zh-CN" altLang="en-US" sz="2000" dirty="0">
                <a:solidFill>
                  <a:srgbClr val="FF0000"/>
                </a:solidFill>
              </a:rPr>
              <a:t> 注意：一般取</a:t>
            </a:r>
            <a:r>
              <a:rPr lang="en-US" altLang="zh-CN" sz="2000" i="1" dirty="0">
                <a:solidFill>
                  <a:srgbClr val="FF0000"/>
                </a:solidFill>
              </a:rPr>
              <a:t>U</a:t>
            </a:r>
            <a:r>
              <a:rPr lang="en-US" altLang="zh-CN" sz="2000" baseline="-25000" dirty="0">
                <a:solidFill>
                  <a:srgbClr val="FF0000"/>
                </a:solidFill>
              </a:rPr>
              <a:t>s</a:t>
            </a:r>
            <a:r>
              <a:rPr lang="zh-CN" altLang="en-US" sz="2000" dirty="0">
                <a:solidFill>
                  <a:srgbClr val="FF0000"/>
                </a:solidFill>
              </a:rPr>
              <a:t>＝</a:t>
            </a:r>
            <a:r>
              <a:rPr lang="en-US" altLang="zh-CN" sz="2000" dirty="0">
                <a:solidFill>
                  <a:srgbClr val="FF0000"/>
                </a:solidFill>
              </a:rPr>
              <a:t>5mV</a:t>
            </a:r>
            <a:r>
              <a:rPr lang="zh-CN" altLang="en-US" sz="2000" dirty="0">
                <a:solidFill>
                  <a:srgbClr val="FF0000"/>
                </a:solidFill>
              </a:rPr>
              <a:t>，并用交流毫伏表读出。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2291" name="Rectangle 5"/>
          <p:cNvSpPr/>
          <p:nvPr/>
        </p:nvSpPr>
        <p:spPr>
          <a:xfrm>
            <a:off x="239395" y="2576830"/>
            <a:ext cx="8867775" cy="170942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>
              <a:lnSpc>
                <a:spcPct val="115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     </a:t>
            </a:r>
            <a:r>
              <a:rPr lang="zh-CN" altLang="en-US" sz="2000" dirty="0">
                <a:latin typeface="Times New Roman" panose="02020603050405020304" pitchFamily="18" charset="0"/>
              </a:rPr>
              <a:t>保持</a:t>
            </a:r>
            <a:r>
              <a:rPr lang="en-US" altLang="zh-CN" sz="2000" i="1" dirty="0">
                <a:latin typeface="Times New Roman" panose="02020603050405020304" pitchFamily="18" charset="0"/>
              </a:rPr>
              <a:t>u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S</a:t>
            </a:r>
            <a:r>
              <a:rPr lang="zh-CN" altLang="en-US" sz="2000" dirty="0">
                <a:latin typeface="Times New Roman" panose="02020603050405020304" pitchFamily="18" charset="0"/>
              </a:rPr>
              <a:t>不变，在输出电压</a:t>
            </a:r>
            <a:r>
              <a:rPr lang="en-US" altLang="zh-CN" sz="2000" i="1" dirty="0">
                <a:latin typeface="Times New Roman" panose="02020603050405020304" pitchFamily="18" charset="0"/>
              </a:rPr>
              <a:t>u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o</a:t>
            </a:r>
            <a:r>
              <a:rPr lang="zh-CN" altLang="en-US" sz="2000" dirty="0">
                <a:latin typeface="Times New Roman" panose="02020603050405020304" pitchFamily="18" charset="0"/>
              </a:rPr>
              <a:t>不失真的情况下，断开</a:t>
            </a:r>
            <a:r>
              <a:rPr lang="en-US" altLang="zh-CN" sz="2000" i="1" dirty="0">
                <a:latin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L</a:t>
            </a:r>
            <a:r>
              <a:rPr lang="zh-CN" altLang="en-US" sz="2000" dirty="0">
                <a:latin typeface="Times New Roman" panose="02020603050405020304" pitchFamily="18" charset="0"/>
              </a:rPr>
              <a:t>，测量放大器空载时的输出电压</a:t>
            </a:r>
            <a:r>
              <a:rPr lang="en-US" altLang="zh-CN" sz="2000" i="1" dirty="0">
                <a:latin typeface="Times New Roman" panose="02020603050405020304" pitchFamily="18" charset="0"/>
              </a:rPr>
              <a:t>U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OC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r>
              <a:rPr lang="zh-CN" altLang="en-US" sz="2000" dirty="0">
                <a:latin typeface="Times New Roman" panose="02020603050405020304" pitchFamily="18" charset="0"/>
              </a:rPr>
              <a:t>接入负载电阻</a:t>
            </a:r>
            <a:r>
              <a:rPr lang="en-US" altLang="zh-CN" sz="2000" i="1" dirty="0">
                <a:latin typeface="Times New Roman" panose="02020603050405020304" pitchFamily="18" charset="0"/>
              </a:rPr>
              <a:t>R</a:t>
            </a:r>
            <a:r>
              <a:rPr lang="en-US" altLang="zh-CN" sz="2000" dirty="0">
                <a:latin typeface="Times New Roman" panose="02020603050405020304" pitchFamily="18" charset="0"/>
              </a:rPr>
              <a:t>L</a:t>
            </a:r>
            <a:r>
              <a:rPr lang="zh-CN" altLang="en-US" sz="2000" dirty="0">
                <a:latin typeface="Times New Roman" panose="02020603050405020304" pitchFamily="18" charset="0"/>
              </a:rPr>
              <a:t>＝</a:t>
            </a:r>
            <a:r>
              <a:rPr lang="en-US" altLang="zh-CN" sz="2000" dirty="0">
                <a:latin typeface="Times New Roman" panose="02020603050405020304" pitchFamily="18" charset="0"/>
              </a:rPr>
              <a:t>5.1kΩ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zh-CN" altLang="en-US" sz="2000" dirty="0">
                <a:latin typeface="Times New Roman" panose="02020603050405020304" pitchFamily="18" charset="0"/>
              </a:rPr>
              <a:t>测量放大器带负载时的输出电压</a:t>
            </a:r>
            <a:r>
              <a:rPr lang="en-US" altLang="zh-CN" sz="2000" i="1" dirty="0">
                <a:latin typeface="Times New Roman" panose="02020603050405020304" pitchFamily="18" charset="0"/>
              </a:rPr>
              <a:t>U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OL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zh-CN" altLang="en-US" sz="2000" dirty="0">
                <a:latin typeface="Times New Roman" panose="02020603050405020304" pitchFamily="18" charset="0"/>
              </a:rPr>
              <a:t>算输出电阻</a:t>
            </a:r>
            <a:r>
              <a:rPr lang="en-US" altLang="zh-CN" sz="2000" i="1" dirty="0">
                <a:latin typeface="Times New Roman" panose="02020603050405020304" pitchFamily="18" charset="0"/>
              </a:rPr>
              <a:t>r</a:t>
            </a:r>
            <a:r>
              <a:rPr lang="en-US" altLang="zh-CN" sz="2000" dirty="0">
                <a:latin typeface="Times New Roman" panose="02020603050405020304" pitchFamily="18" charset="0"/>
              </a:rPr>
              <a:t>o</a:t>
            </a:r>
            <a:r>
              <a:rPr lang="zh-CN" altLang="en-US" sz="2000" dirty="0">
                <a:latin typeface="Times New Roman" panose="02020603050405020304" pitchFamily="18" charset="0"/>
              </a:rPr>
              <a:t>并记入</a:t>
            </a:r>
            <a:r>
              <a:rPr lang="zh-CN" altLang="en-US" sz="2000" dirty="0">
                <a:solidFill>
                  <a:schemeClr val="accent2"/>
                </a:solidFill>
                <a:highlight>
                  <a:srgbClr val="000080"/>
                </a:highlight>
                <a:latin typeface="Times New Roman" panose="02020603050405020304" pitchFamily="18" charset="0"/>
              </a:rPr>
              <a:t>表</a:t>
            </a:r>
            <a:r>
              <a:rPr lang="en-US" altLang="zh-CN" sz="2000" dirty="0">
                <a:solidFill>
                  <a:schemeClr val="accent2"/>
                </a:solidFill>
                <a:highlight>
                  <a:srgbClr val="000080"/>
                </a:highlight>
                <a:latin typeface="Times New Roman" panose="02020603050405020304" pitchFamily="18" charset="0"/>
              </a:rPr>
              <a:t>3-13-2</a:t>
            </a:r>
            <a:r>
              <a:rPr lang="zh-CN" altLang="en-US" sz="2000" dirty="0">
                <a:latin typeface="Times New Roman" panose="02020603050405020304" pitchFamily="18" charset="0"/>
              </a:rPr>
              <a:t>中。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6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          </a:t>
            </a:r>
            <a:r>
              <a:rPr lang="zh-CN" altLang="en-US" sz="2000" b="1" dirty="0">
                <a:latin typeface="Times New Roman" panose="02020603050405020304" pitchFamily="18" charset="0"/>
              </a:rPr>
              <a:t>表3-13-2	 输入 / 输出电阻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" name="表格 12290"/>
          <p:cNvGraphicFramePr>
            <a:graphicFrameLocks noGrp="1"/>
          </p:cNvGraphicFramePr>
          <p:nvPr/>
        </p:nvGraphicFramePr>
        <p:xfrm>
          <a:off x="311468" y="4314825"/>
          <a:ext cx="8339138" cy="2143125"/>
        </p:xfrm>
        <a:graphic>
          <a:graphicData uri="http://schemas.openxmlformats.org/drawingml/2006/table">
            <a:tbl>
              <a:tblPr/>
              <a:tblGrid>
                <a:gridCol w="1541462"/>
                <a:gridCol w="1624013"/>
                <a:gridCol w="1622425"/>
                <a:gridCol w="3551237"/>
              </a:tblGrid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测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   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量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   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值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horzOverflow="overflow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计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  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算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  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值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7" marR="68577" marT="0" marB="0" horzOverflow="overflow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endParaRPr kumimoji="0" lang="en-US" alt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endParaRPr kumimoji="0" lang="en-US" alt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horzOverflow="overflow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endParaRPr kumimoji="0" lang="en-US" alt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horzOverflow="overflow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</a:t>
                      </a: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</a:t>
                      </a:r>
                      <a:r>
                        <a:rPr kumimoji="0" lang="en-US" altLang="zh-CN" sz="24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/(</a:t>
                      </a: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</a:t>
                      </a:r>
                      <a:r>
                        <a:rPr kumimoji="0" lang="en-US" altLang="zh-CN" sz="24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-</a:t>
                      </a: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</a:t>
                      </a:r>
                      <a:r>
                        <a:rPr kumimoji="0" lang="en-US" altLang="zh-CN" sz="24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en-US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horzOverflow="overflow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1k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Ω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77" marR="68577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 </a:t>
                      </a:r>
                      <a:endParaRPr kumimoji="0" lang="en-US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7" marR="68577" marT="0" marB="0" horzOverflow="overflow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 </a:t>
                      </a:r>
                      <a:endParaRPr kumimoji="0" lang="en-US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7" marR="68577" marT="0" marB="0" horzOverflow="overflow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 </a:t>
                      </a:r>
                      <a:endParaRPr kumimoji="0" lang="en-US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7" marR="68577" marT="0" marB="0" horzOverflow="overflow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</a:t>
                      </a:r>
                      <a:endParaRPr kumimoji="0" lang="en-US" alt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OC</a:t>
                      </a:r>
                      <a:endParaRPr kumimoji="0" lang="en-US" alt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horzOverflow="overflow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u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OL</a:t>
                      </a:r>
                      <a:endParaRPr kumimoji="0" lang="en-US" alt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7" marR="68577" marT="0" marB="0" horzOverflow="overflow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</a:t>
                      </a: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OC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</a:t>
                      </a: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OL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)/</a:t>
                      </a: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u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OL</a:t>
                      </a:r>
                      <a:endParaRPr kumimoji="0" lang="en-US" alt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horzOverflow="overflow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5.1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sym typeface="楷体_GB2312" pitchFamily="49" charset="-122"/>
                        </a:rPr>
                        <a:t>k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楷体_GB2312" pitchFamily="49" charset="-122"/>
                        </a:rPr>
                        <a:t>Ω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7" marR="68577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 </a:t>
                      </a:r>
                      <a:endParaRPr kumimoji="0" lang="en-US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7" marR="68577" marT="0" marB="0" horzOverflow="overflow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 </a:t>
                      </a:r>
                      <a:endParaRPr kumimoji="0" lang="en-US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7" marR="68577" marT="0" marB="0" horzOverflow="overflow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7" marR="68577" marT="0" marB="0" horzOverflow="overflow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strips dir="r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/>
          </p:cNvSpPr>
          <p:nvPr>
            <p:ph type="body" sz="half" idx="1"/>
          </p:nvPr>
        </p:nvSpPr>
        <p:spPr>
          <a:xfrm>
            <a:off x="-1270" y="619760"/>
            <a:ext cx="9271000" cy="2667000"/>
          </a:xfrm>
          <a:ln/>
        </p:spPr>
        <p:txBody>
          <a:bodyPr vert="horz" wrap="square" lIns="91440" tIns="45720" rIns="91440" bIns="45720" anchor="t" anchorCtr="0"/>
          <a:p>
            <a:pPr marL="0" algn="l"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3200" dirty="0">
                <a:solidFill>
                  <a:srgbClr val="CC0000"/>
                </a:solidFill>
                <a:latin typeface="+mj-lt"/>
                <a:ea typeface="+mj-ea"/>
                <a:cs typeface="+mj-cs"/>
              </a:rPr>
              <a:t>  3.测量输出电压，并计算电压放大倍数</a:t>
            </a:r>
            <a:endParaRPr lang="en-US" altLang="zh-CN" sz="3200" dirty="0">
              <a:solidFill>
                <a:srgbClr val="CC0000"/>
              </a:solidFill>
              <a:latin typeface="+mj-lt"/>
              <a:ea typeface="+mj-ea"/>
              <a:cs typeface="+mj-cs"/>
            </a:endParaRPr>
          </a:p>
          <a:p>
            <a:pPr eaLnBrk="1" hangingPunct="1">
              <a:lnSpc>
                <a:spcPct val="110000"/>
              </a:lnSpc>
              <a:spcBef>
                <a:spcPct val="40000"/>
              </a:spcBef>
              <a:buClrTx/>
              <a:buSzTx/>
              <a:buFontTx/>
              <a:buNone/>
            </a:pPr>
            <a:r>
              <a:rPr lang="zh-CN" altLang="en-US" dirty="0"/>
              <a:t>       </a:t>
            </a:r>
            <a:r>
              <a:rPr lang="zh-CN" altLang="en-US" sz="2400" dirty="0"/>
              <a:t>在放大电路输入端接入频率为</a:t>
            </a:r>
            <a:r>
              <a:rPr lang="en-US" altLang="zh-CN" sz="2400" dirty="0"/>
              <a:t>1kHz</a:t>
            </a:r>
            <a:r>
              <a:rPr lang="zh-CN" altLang="en-US" sz="2400" dirty="0"/>
              <a:t>正弦交流信号</a:t>
            </a:r>
            <a:r>
              <a:rPr lang="en-US" altLang="zh-CN" sz="2400" i="1" dirty="0"/>
              <a:t>u</a:t>
            </a:r>
            <a:r>
              <a:rPr lang="en-US" altLang="zh-CN" sz="2400" baseline="-25000" dirty="0"/>
              <a:t>S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zh-CN" altLang="en-US" sz="2400" dirty="0"/>
              <a:t>调节函数信号发生器使输入电压有效值</a:t>
            </a:r>
            <a:r>
              <a:rPr lang="en-US" altLang="zh-CN" sz="2800" i="1" dirty="0"/>
              <a:t>U</a:t>
            </a:r>
            <a:r>
              <a:rPr lang="en-US" altLang="zh-CN" sz="1800" dirty="0"/>
              <a:t>S</a:t>
            </a:r>
            <a:r>
              <a:rPr lang="en-US" altLang="zh-CN" sz="2400" dirty="0"/>
              <a:t>= 5mV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zh-CN" altLang="en-US" sz="2400" dirty="0"/>
              <a:t>同时用示波器观察输出电压</a:t>
            </a:r>
            <a:r>
              <a:rPr lang="en-US" altLang="zh-CN" sz="2400" i="1" dirty="0"/>
              <a:t>u</a:t>
            </a:r>
            <a:r>
              <a:rPr lang="en-US" altLang="zh-CN" sz="2400" dirty="0"/>
              <a:t>o</a:t>
            </a:r>
            <a:r>
              <a:rPr lang="zh-CN" altLang="en-US" sz="2400" dirty="0"/>
              <a:t>的波形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zh-CN" altLang="en-US" sz="2400" dirty="0"/>
              <a:t>在输出波形不失真情况下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zh-CN" altLang="en-US" sz="2400" dirty="0"/>
              <a:t>按表</a:t>
            </a:r>
            <a:r>
              <a:rPr lang="en-US" altLang="zh-CN" sz="2400" dirty="0">
                <a:solidFill>
                  <a:schemeClr val="accent2"/>
                </a:solidFill>
                <a:highlight>
                  <a:srgbClr val="000080"/>
                </a:highlight>
              </a:rPr>
              <a:t>3-11-3</a:t>
            </a:r>
            <a:r>
              <a:rPr lang="zh-CN" altLang="en-US" sz="2400" dirty="0"/>
              <a:t>给定条件测量</a:t>
            </a:r>
            <a:r>
              <a:rPr lang="en-US" altLang="zh-CN" sz="2400" i="1" dirty="0"/>
              <a:t>u</a:t>
            </a:r>
            <a:r>
              <a:rPr lang="en-US" altLang="zh-CN" sz="1600" dirty="0"/>
              <a:t>i</a:t>
            </a:r>
            <a:r>
              <a:rPr lang="zh-CN" altLang="en-US" sz="2400" dirty="0"/>
              <a:t>和</a:t>
            </a:r>
            <a:r>
              <a:rPr lang="en-US" altLang="zh-CN" sz="2400" i="1" dirty="0"/>
              <a:t>u</a:t>
            </a:r>
            <a:r>
              <a:rPr lang="en-US" altLang="zh-CN" sz="2400" baseline="-25000" dirty="0"/>
              <a:t>O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zh-CN" altLang="en-US" sz="2400" dirty="0"/>
              <a:t> 计算</a:t>
            </a:r>
            <a:r>
              <a:rPr lang="en-US" altLang="zh-CN" sz="2400" b="1" i="1" dirty="0"/>
              <a:t>A</a:t>
            </a:r>
            <a:r>
              <a:rPr lang="en-US" altLang="zh-CN" sz="1600" dirty="0"/>
              <a:t>u</a:t>
            </a:r>
            <a:r>
              <a:rPr lang="en-US" altLang="zh-CN" sz="2400" i="1" dirty="0"/>
              <a:t>=u</a:t>
            </a:r>
            <a:r>
              <a:rPr lang="en-US" altLang="zh-CN" sz="1600" dirty="0"/>
              <a:t>o</a:t>
            </a:r>
            <a:r>
              <a:rPr lang="en-US" altLang="zh-CN" sz="2400" i="1" dirty="0"/>
              <a:t> /u</a:t>
            </a:r>
            <a:r>
              <a:rPr lang="en-US" altLang="zh-CN" sz="1600" dirty="0"/>
              <a:t>i</a:t>
            </a:r>
            <a:r>
              <a:rPr lang="zh-CN" altLang="en-US" sz="2400" dirty="0"/>
              <a:t>并记入</a:t>
            </a:r>
            <a:r>
              <a:rPr lang="zh-CN" altLang="en-US" sz="2400" dirty="0">
                <a:solidFill>
                  <a:schemeClr val="accent2"/>
                </a:solidFill>
                <a:highlight>
                  <a:srgbClr val="000080"/>
                </a:highlight>
              </a:rPr>
              <a:t>表</a:t>
            </a:r>
            <a:r>
              <a:rPr lang="en-US" altLang="zh-CN" sz="2400" dirty="0">
                <a:solidFill>
                  <a:schemeClr val="accent2"/>
                </a:solidFill>
                <a:highlight>
                  <a:srgbClr val="000080"/>
                </a:highlight>
              </a:rPr>
              <a:t>3-13-3</a:t>
            </a:r>
            <a:r>
              <a:rPr lang="zh-CN" altLang="en-US" sz="2400" dirty="0"/>
              <a:t>中。</a:t>
            </a:r>
            <a:endParaRPr lang="zh-CN" altLang="en-US" sz="2400" dirty="0"/>
          </a:p>
        </p:txBody>
      </p:sp>
      <p:graphicFrame>
        <p:nvGraphicFramePr>
          <p:cNvPr id="73784" name="Group 56"/>
          <p:cNvGraphicFramePr>
            <a:graphicFrameLocks noGrp="1"/>
          </p:cNvGraphicFramePr>
          <p:nvPr>
            <p:ph sz="half" idx="2"/>
          </p:nvPr>
        </p:nvGraphicFramePr>
        <p:xfrm>
          <a:off x="2153920" y="3332480"/>
          <a:ext cx="5181600" cy="3049905"/>
        </p:xfrm>
        <a:graphic>
          <a:graphicData uri="http://schemas.openxmlformats.org/drawingml/2006/table">
            <a:tbl>
              <a:tblPr/>
              <a:tblGrid>
                <a:gridCol w="1296035"/>
                <a:gridCol w="1294765"/>
                <a:gridCol w="1296035"/>
                <a:gridCol w="129476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测试条件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u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/mV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u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o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/V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u</a:t>
                      </a: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R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L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=5.1 k</a:t>
                      </a:r>
                      <a:r>
                        <a:rPr kumimoji="1" lang="el-GR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Ω</a:t>
                      </a:r>
                      <a:endParaRPr kumimoji="1" lang="el-GR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R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L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=10 k</a:t>
                      </a:r>
                      <a:r>
                        <a:rPr kumimoji="1" lang="el-GR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Ω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R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L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=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∞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42" name="Text Box 57"/>
          <p:cNvSpPr txBox="1"/>
          <p:nvPr/>
        </p:nvSpPr>
        <p:spPr>
          <a:xfrm>
            <a:off x="900113" y="3213100"/>
            <a:ext cx="1125537" cy="4032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609600" indent="-60960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zh-CN" altLang="en-US" sz="2000" b="1" dirty="0">
                <a:latin typeface="Times New Roman" panose="02020603050405020304" pitchFamily="18" charset="0"/>
              </a:rPr>
              <a:t>表</a:t>
            </a:r>
            <a:r>
              <a:rPr lang="en-US" altLang="zh-CN" sz="2000" b="1" dirty="0">
                <a:latin typeface="Times New Roman" panose="02020603050405020304" pitchFamily="18" charset="0"/>
              </a:rPr>
              <a:t>3-13-3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strips dir="r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200" dirty="0"/>
              <a:t>4. </a:t>
            </a:r>
            <a:r>
              <a:rPr lang="zh-CN" altLang="en-US" sz="3200" dirty="0"/>
              <a:t>静态工作点</a:t>
            </a:r>
            <a:r>
              <a:rPr lang="en-US" altLang="zh-CN" sz="3200" dirty="0"/>
              <a:t>Q</a:t>
            </a:r>
            <a:r>
              <a:rPr lang="zh-CN" altLang="en-US" sz="3200" dirty="0"/>
              <a:t>变化对输出波形的的影响</a:t>
            </a:r>
            <a:endParaRPr lang="zh-CN" altLang="en-US" sz="3200" dirty="0"/>
          </a:p>
        </p:txBody>
      </p:sp>
      <p:sp>
        <p:nvSpPr>
          <p:cNvPr id="4100" name="Rectangle 3"/>
          <p:cNvSpPr>
            <a:spLocks noGrp="1"/>
          </p:cNvSpPr>
          <p:nvPr>
            <p:ph idx="1"/>
          </p:nvPr>
        </p:nvSpPr>
        <p:spPr>
          <a:xfrm>
            <a:off x="298450" y="1412875"/>
            <a:ext cx="8364855" cy="693420"/>
          </a:xfrm>
          <a:ln/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2400" dirty="0"/>
              <a:t>在</a:t>
            </a:r>
            <a:r>
              <a:rPr lang="en-US" altLang="zh-CN" i="1" dirty="0">
                <a:solidFill>
                  <a:srgbClr val="FF0000"/>
                </a:solidFill>
              </a:rPr>
              <a:t>U</a:t>
            </a:r>
            <a:r>
              <a:rPr lang="en-US" altLang="zh-CN" sz="2400" dirty="0">
                <a:solidFill>
                  <a:srgbClr val="FF0000"/>
                </a:solidFill>
              </a:rPr>
              <a:t>s=2</a:t>
            </a:r>
            <a:r>
              <a:rPr lang="en-US" altLang="zh-CN" sz="2400" u="sng" dirty="0">
                <a:solidFill>
                  <a:srgbClr val="FF0000"/>
                </a:solidFill>
              </a:rPr>
              <a:t>0mV</a:t>
            </a:r>
            <a:r>
              <a:rPr lang="zh-CN" altLang="en-US" sz="2400" dirty="0">
                <a:solidFill>
                  <a:srgbClr val="FF0000"/>
                </a:solidFill>
              </a:rPr>
              <a:t>时</a:t>
            </a:r>
            <a:r>
              <a:rPr lang="zh-CN" altLang="en-US" sz="2400" dirty="0"/>
              <a:t>，用示波器观察输出波形，并记入表</a:t>
            </a:r>
            <a:r>
              <a:rPr lang="en-US" altLang="zh-CN" sz="2400" dirty="0"/>
              <a:t>11-5</a:t>
            </a:r>
            <a:r>
              <a:rPr lang="zh-CN" altLang="en-US" sz="2400" dirty="0"/>
              <a:t>中。</a:t>
            </a:r>
            <a:endParaRPr lang="zh-CN" altLang="en-US" sz="2400" dirty="0"/>
          </a:p>
        </p:txBody>
      </p:sp>
      <p:graphicFrame>
        <p:nvGraphicFramePr>
          <p:cNvPr id="4098" name="Object 4"/>
          <p:cNvGraphicFramePr/>
          <p:nvPr/>
        </p:nvGraphicFramePr>
        <p:xfrm>
          <a:off x="1356995" y="1990090"/>
          <a:ext cx="6273165" cy="4557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5486400" imgH="4343400" progId="Paint.Picture">
                  <p:embed/>
                </p:oleObj>
              </mc:Choice>
              <mc:Fallback>
                <p:oleObj name="" r:id="rId1" imgW="5486400" imgH="4343400" progId="Paint.Picture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56995" y="1990090"/>
                        <a:ext cx="6273165" cy="45573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trips dir="r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82" name="Text Box 10"/>
          <p:cNvSpPr txBox="1"/>
          <p:nvPr/>
        </p:nvSpPr>
        <p:spPr>
          <a:xfrm>
            <a:off x="214313" y="601028"/>
            <a:ext cx="6408737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  <a:buClrTx/>
              <a:buSzTx/>
              <a:buFontTx/>
            </a:pPr>
            <a:r>
              <a:rPr kumimoji="1" lang="zh-CN" altLang="en-US" sz="4000" kern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四、元器件辩识</a:t>
            </a:r>
            <a:endParaRPr kumimoji="1" lang="zh-CN" altLang="en-US" sz="4000" kern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3083" name="Text Box 11"/>
          <p:cNvSpPr txBox="1"/>
          <p:nvPr/>
        </p:nvSpPr>
        <p:spPr>
          <a:xfrm>
            <a:off x="395288" y="1268413"/>
            <a:ext cx="38100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1"/>
                </a:solidFill>
                <a:latin typeface="楷体_GB2312" pitchFamily="49" charset="-122"/>
              </a:rPr>
              <a:t>(1)</a:t>
            </a:r>
            <a:r>
              <a:rPr lang="zh-CN" altLang="en-US" sz="3200" b="1" dirty="0">
                <a:solidFill>
                  <a:schemeClr val="accent1"/>
                </a:solidFill>
                <a:latin typeface="楷体_GB2312" pitchFamily="49" charset="-122"/>
              </a:rPr>
              <a:t>三极管辨认</a:t>
            </a:r>
            <a:endParaRPr lang="zh-CN" altLang="en-US" sz="3200" b="1" dirty="0">
              <a:solidFill>
                <a:schemeClr val="accent1"/>
              </a:solidFill>
              <a:latin typeface="楷体_GB2312" pitchFamily="49" charset="-122"/>
            </a:endParaRPr>
          </a:p>
        </p:txBody>
      </p:sp>
      <p:pic>
        <p:nvPicPr>
          <p:cNvPr id="26652" name="Picture 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313" y="2276475"/>
            <a:ext cx="1400175" cy="1917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54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213" y="2349500"/>
            <a:ext cx="865187" cy="19399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Group 42"/>
          <p:cNvGrpSpPr/>
          <p:nvPr/>
        </p:nvGrpSpPr>
        <p:grpSpPr>
          <a:xfrm>
            <a:off x="179388" y="4581525"/>
            <a:ext cx="1758950" cy="1398588"/>
            <a:chOff x="432" y="3055"/>
            <a:chExt cx="1108" cy="881"/>
          </a:xfrm>
        </p:grpSpPr>
        <p:grpSp>
          <p:nvGrpSpPr>
            <p:cNvPr id="14370" name="Group 43"/>
            <p:cNvGrpSpPr/>
            <p:nvPr/>
          </p:nvGrpSpPr>
          <p:grpSpPr>
            <a:xfrm>
              <a:off x="592" y="3055"/>
              <a:ext cx="672" cy="677"/>
              <a:chOff x="592" y="3055"/>
              <a:chExt cx="672" cy="677"/>
            </a:xfrm>
          </p:grpSpPr>
          <p:sp>
            <p:nvSpPr>
              <p:cNvPr id="14377" name="Rectangle 44"/>
              <p:cNvSpPr/>
              <p:nvPr/>
            </p:nvSpPr>
            <p:spPr>
              <a:xfrm rot="-2957058">
                <a:off x="1030" y="3103"/>
                <a:ext cx="240" cy="144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lnSpc>
                    <a:spcPct val="110000"/>
                  </a:lnSpc>
                  <a:spcBef>
                    <a:spcPct val="15000"/>
                  </a:spcBef>
                  <a:spcAft>
                    <a:spcPct val="15000"/>
                  </a:spcAft>
                  <a:buChar char="•"/>
                </a:pPr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78" name="Oval 45"/>
              <p:cNvSpPr/>
              <p:nvPr/>
            </p:nvSpPr>
            <p:spPr>
              <a:xfrm rot="-2957058">
                <a:off x="592" y="3060"/>
                <a:ext cx="672" cy="672"/>
              </a:xfrm>
              <a:prstGeom prst="ellipse">
                <a:avLst/>
              </a:prstGeom>
              <a:solidFill>
                <a:schemeClr val="bg1"/>
              </a:solidFill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eaVert" wrap="none" anchor="ctr" anchorCtr="0"/>
              <a:p>
                <a:pPr algn="ctr" eaLnBrk="0" hangingPunct="0"/>
                <a:endParaRPr lang="zh-CN" altLang="zh-CN" sz="2400" b="1" dirty="0">
                  <a:solidFill>
                    <a:srgbClr val="FF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4379" name="Rectangle 46"/>
              <p:cNvSpPr/>
              <p:nvPr/>
            </p:nvSpPr>
            <p:spPr>
              <a:xfrm rot="-2957058">
                <a:off x="1053" y="3082"/>
                <a:ext cx="174" cy="12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anchor="ctr" anchorCtr="0"/>
              <a:p>
                <a:pPr>
                  <a:lnSpc>
                    <a:spcPct val="110000"/>
                  </a:lnSpc>
                  <a:spcBef>
                    <a:spcPct val="15000"/>
                  </a:spcBef>
                  <a:spcAft>
                    <a:spcPct val="15000"/>
                  </a:spcAft>
                  <a:buChar char="•"/>
                </a:pPr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4371" name="Oval 47"/>
            <p:cNvSpPr/>
            <p:nvPr/>
          </p:nvSpPr>
          <p:spPr>
            <a:xfrm>
              <a:off x="1056" y="3264"/>
              <a:ext cx="91" cy="91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lnSpc>
                  <a:spcPct val="110000"/>
                </a:lnSpc>
                <a:spcBef>
                  <a:spcPct val="15000"/>
                </a:spcBef>
                <a:spcAft>
                  <a:spcPct val="15000"/>
                </a:spcAft>
                <a:buChar char="•"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4372" name="Oval 48"/>
            <p:cNvSpPr/>
            <p:nvPr/>
          </p:nvSpPr>
          <p:spPr>
            <a:xfrm>
              <a:off x="1008" y="3504"/>
              <a:ext cx="91" cy="91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lnSpc>
                  <a:spcPct val="110000"/>
                </a:lnSpc>
                <a:spcBef>
                  <a:spcPct val="15000"/>
                </a:spcBef>
                <a:spcAft>
                  <a:spcPct val="15000"/>
                </a:spcAft>
                <a:buChar char="•"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4373" name="Oval 49"/>
            <p:cNvSpPr/>
            <p:nvPr/>
          </p:nvSpPr>
          <p:spPr>
            <a:xfrm>
              <a:off x="768" y="3456"/>
              <a:ext cx="91" cy="91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lnSpc>
                  <a:spcPct val="110000"/>
                </a:lnSpc>
                <a:spcBef>
                  <a:spcPct val="15000"/>
                </a:spcBef>
                <a:spcAft>
                  <a:spcPct val="15000"/>
                </a:spcAft>
                <a:buChar char="•"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4374" name="Text Box 50"/>
            <p:cNvSpPr txBox="1"/>
            <p:nvPr/>
          </p:nvSpPr>
          <p:spPr>
            <a:xfrm>
              <a:off x="1296" y="3264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0" hangingPunct="0"/>
              <a:r>
                <a:rPr lang="en-US" altLang="zh-CN" sz="2400" b="1" dirty="0">
                  <a:solidFill>
                    <a:srgbClr val="FF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E</a:t>
              </a:r>
              <a:endParaRPr lang="en-US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375" name="Rectangle 51"/>
            <p:cNvSpPr/>
            <p:nvPr/>
          </p:nvSpPr>
          <p:spPr>
            <a:xfrm>
              <a:off x="1104" y="3648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0" hangingPunct="0"/>
              <a:r>
                <a:rPr lang="en-US" altLang="zh-CN" sz="2400" b="1" dirty="0">
                  <a:solidFill>
                    <a:srgbClr val="FF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B</a:t>
              </a:r>
              <a:endParaRPr lang="en-US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376" name="Rectangle 52"/>
            <p:cNvSpPr/>
            <p:nvPr/>
          </p:nvSpPr>
          <p:spPr>
            <a:xfrm>
              <a:off x="432" y="3552"/>
              <a:ext cx="30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0" hangingPunct="0"/>
              <a:r>
                <a:rPr lang="en-US" altLang="zh-CN" sz="2400" b="1" dirty="0">
                  <a:solidFill>
                    <a:srgbClr val="FF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C</a:t>
              </a:r>
              <a:endParaRPr lang="en-US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4" name="Group 84"/>
          <p:cNvGrpSpPr/>
          <p:nvPr/>
        </p:nvGrpSpPr>
        <p:grpSpPr>
          <a:xfrm>
            <a:off x="2555875" y="4797425"/>
            <a:ext cx="1530350" cy="1219200"/>
            <a:chOff x="1519" y="2523"/>
            <a:chExt cx="964" cy="768"/>
          </a:xfrm>
        </p:grpSpPr>
        <p:sp>
          <p:nvSpPr>
            <p:cNvPr id="14363" name="Oval 54"/>
            <p:cNvSpPr/>
            <p:nvPr/>
          </p:nvSpPr>
          <p:spPr>
            <a:xfrm>
              <a:off x="1759" y="2523"/>
              <a:ext cx="480" cy="480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lnSpc>
                  <a:spcPct val="110000"/>
                </a:lnSpc>
                <a:spcBef>
                  <a:spcPct val="15000"/>
                </a:spcBef>
                <a:spcAft>
                  <a:spcPct val="15000"/>
                </a:spcAft>
                <a:buChar char="•"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4364" name="Oval 55"/>
            <p:cNvSpPr/>
            <p:nvPr/>
          </p:nvSpPr>
          <p:spPr>
            <a:xfrm>
              <a:off x="1951" y="2859"/>
              <a:ext cx="68" cy="68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lnSpc>
                  <a:spcPct val="110000"/>
                </a:lnSpc>
                <a:spcBef>
                  <a:spcPct val="15000"/>
                </a:spcBef>
                <a:spcAft>
                  <a:spcPct val="15000"/>
                </a:spcAft>
                <a:buChar char="•"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4365" name="Text Box 56"/>
            <p:cNvSpPr txBox="1"/>
            <p:nvPr/>
          </p:nvSpPr>
          <p:spPr>
            <a:xfrm>
              <a:off x="2239" y="2667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0" hangingPunct="0"/>
              <a:r>
                <a:rPr lang="en-US" altLang="zh-CN" sz="2400" b="1" dirty="0">
                  <a:solidFill>
                    <a:srgbClr val="FF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E</a:t>
              </a:r>
              <a:endParaRPr lang="en-US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366" name="Rectangle 57"/>
            <p:cNvSpPr/>
            <p:nvPr/>
          </p:nvSpPr>
          <p:spPr>
            <a:xfrm>
              <a:off x="1855" y="3003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0" hangingPunct="0"/>
              <a:r>
                <a:rPr lang="en-US" altLang="zh-CN" sz="2400" b="1" dirty="0">
                  <a:solidFill>
                    <a:srgbClr val="FF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B</a:t>
              </a:r>
              <a:endParaRPr lang="en-US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367" name="Rectangle 58"/>
            <p:cNvSpPr/>
            <p:nvPr/>
          </p:nvSpPr>
          <p:spPr>
            <a:xfrm>
              <a:off x="1519" y="2667"/>
              <a:ext cx="30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0" hangingPunct="0"/>
              <a:r>
                <a:rPr lang="en-US" altLang="zh-CN" sz="2400" b="1" dirty="0">
                  <a:solidFill>
                    <a:srgbClr val="FF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C</a:t>
              </a:r>
              <a:endParaRPr lang="en-US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368" name="Oval 59"/>
            <p:cNvSpPr/>
            <p:nvPr/>
          </p:nvSpPr>
          <p:spPr>
            <a:xfrm>
              <a:off x="1855" y="2715"/>
              <a:ext cx="68" cy="68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lnSpc>
                  <a:spcPct val="110000"/>
                </a:lnSpc>
                <a:spcBef>
                  <a:spcPct val="15000"/>
                </a:spcBef>
                <a:spcAft>
                  <a:spcPct val="15000"/>
                </a:spcAft>
                <a:buChar char="•"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4369" name="Oval 60"/>
            <p:cNvSpPr/>
            <p:nvPr/>
          </p:nvSpPr>
          <p:spPr>
            <a:xfrm>
              <a:off x="2095" y="2763"/>
              <a:ext cx="68" cy="68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lnSpc>
                  <a:spcPct val="110000"/>
                </a:lnSpc>
                <a:spcBef>
                  <a:spcPct val="15000"/>
                </a:spcBef>
                <a:spcAft>
                  <a:spcPct val="15000"/>
                </a:spcAft>
                <a:buChar char="•"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pic>
        <p:nvPicPr>
          <p:cNvPr id="26686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363" y="2708275"/>
            <a:ext cx="684212" cy="12954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5" name="Group 63"/>
          <p:cNvGrpSpPr/>
          <p:nvPr/>
        </p:nvGrpSpPr>
        <p:grpSpPr>
          <a:xfrm>
            <a:off x="4643438" y="4941888"/>
            <a:ext cx="1014412" cy="990600"/>
            <a:chOff x="3024" y="3024"/>
            <a:chExt cx="639" cy="624"/>
          </a:xfrm>
        </p:grpSpPr>
        <p:sp>
          <p:nvSpPr>
            <p:cNvPr id="14354" name="Oval 64"/>
            <p:cNvSpPr/>
            <p:nvPr/>
          </p:nvSpPr>
          <p:spPr>
            <a:xfrm>
              <a:off x="3120" y="3168"/>
              <a:ext cx="480" cy="480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lnSpc>
                  <a:spcPct val="110000"/>
                </a:lnSpc>
                <a:spcBef>
                  <a:spcPct val="15000"/>
                </a:spcBef>
                <a:spcAft>
                  <a:spcPct val="15000"/>
                </a:spcAft>
                <a:buChar char="•"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4355" name="Rectangle 65"/>
            <p:cNvSpPr/>
            <p:nvPr/>
          </p:nvSpPr>
          <p:spPr>
            <a:xfrm>
              <a:off x="3072" y="3024"/>
              <a:ext cx="576" cy="336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 anchorCtr="0"/>
            <a:p>
              <a:pPr>
                <a:lnSpc>
                  <a:spcPct val="110000"/>
                </a:lnSpc>
                <a:spcBef>
                  <a:spcPct val="15000"/>
                </a:spcBef>
                <a:spcAft>
                  <a:spcPct val="15000"/>
                </a:spcAft>
                <a:buChar char="•"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4356" name="Line 66"/>
            <p:cNvSpPr/>
            <p:nvPr/>
          </p:nvSpPr>
          <p:spPr>
            <a:xfrm>
              <a:off x="3120" y="3360"/>
              <a:ext cx="48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57" name="Rectangle 67"/>
            <p:cNvSpPr/>
            <p:nvPr/>
          </p:nvSpPr>
          <p:spPr>
            <a:xfrm>
              <a:off x="3168" y="3408"/>
              <a:ext cx="82" cy="48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lnSpc>
                  <a:spcPct val="110000"/>
                </a:lnSpc>
                <a:spcBef>
                  <a:spcPct val="15000"/>
                </a:spcBef>
                <a:spcAft>
                  <a:spcPct val="15000"/>
                </a:spcAft>
                <a:buChar char="•"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4358" name="Rectangle 68"/>
            <p:cNvSpPr/>
            <p:nvPr/>
          </p:nvSpPr>
          <p:spPr>
            <a:xfrm>
              <a:off x="3312" y="3408"/>
              <a:ext cx="82" cy="48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lnSpc>
                  <a:spcPct val="110000"/>
                </a:lnSpc>
                <a:spcBef>
                  <a:spcPct val="15000"/>
                </a:spcBef>
                <a:spcAft>
                  <a:spcPct val="15000"/>
                </a:spcAft>
                <a:buChar char="•"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4359" name="Rectangle 69"/>
            <p:cNvSpPr/>
            <p:nvPr/>
          </p:nvSpPr>
          <p:spPr>
            <a:xfrm>
              <a:off x="3456" y="3408"/>
              <a:ext cx="82" cy="48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lnSpc>
                  <a:spcPct val="110000"/>
                </a:lnSpc>
                <a:spcBef>
                  <a:spcPct val="15000"/>
                </a:spcBef>
                <a:spcAft>
                  <a:spcPct val="15000"/>
                </a:spcAft>
                <a:buChar char="•"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4360" name="Text Box 70"/>
            <p:cNvSpPr txBox="1"/>
            <p:nvPr/>
          </p:nvSpPr>
          <p:spPr>
            <a:xfrm>
              <a:off x="3024" y="3120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0" hangingPunct="0"/>
              <a:r>
                <a:rPr lang="en-US" altLang="zh-CN" sz="2400" b="1" dirty="0">
                  <a:solidFill>
                    <a:srgbClr val="FF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E</a:t>
              </a:r>
              <a:endParaRPr lang="en-US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361" name="Rectangle 71"/>
            <p:cNvSpPr/>
            <p:nvPr/>
          </p:nvSpPr>
          <p:spPr>
            <a:xfrm>
              <a:off x="3216" y="3120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0" hangingPunct="0"/>
              <a:r>
                <a:rPr lang="en-US" altLang="zh-CN" sz="2400" b="1" dirty="0">
                  <a:solidFill>
                    <a:srgbClr val="FF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B</a:t>
              </a:r>
              <a:endParaRPr lang="en-US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362" name="Rectangle 72"/>
            <p:cNvSpPr/>
            <p:nvPr/>
          </p:nvSpPr>
          <p:spPr>
            <a:xfrm>
              <a:off x="3408" y="3120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0" hangingPunct="0"/>
              <a:r>
                <a:rPr lang="en-US" altLang="zh-CN" sz="2400" b="1" dirty="0">
                  <a:solidFill>
                    <a:srgbClr val="FF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C</a:t>
              </a:r>
              <a:endParaRPr lang="en-US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6" name="Group 86"/>
          <p:cNvGrpSpPr/>
          <p:nvPr/>
        </p:nvGrpSpPr>
        <p:grpSpPr>
          <a:xfrm>
            <a:off x="6372225" y="2420938"/>
            <a:ext cx="2255838" cy="2578100"/>
            <a:chOff x="4014" y="1525"/>
            <a:chExt cx="1421" cy="1624"/>
          </a:xfrm>
        </p:grpSpPr>
        <p:pic>
          <p:nvPicPr>
            <p:cNvPr id="14350" name="Picture 7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14" y="1661"/>
              <a:ext cx="1421" cy="148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4351" name="Text Box 81"/>
            <p:cNvSpPr txBox="1"/>
            <p:nvPr/>
          </p:nvSpPr>
          <p:spPr>
            <a:xfrm>
              <a:off x="4604" y="2115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0" hangingPunct="0"/>
              <a:r>
                <a:rPr lang="en-US" altLang="zh-CN" sz="2400" b="1" dirty="0">
                  <a:solidFill>
                    <a:srgbClr val="FF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E</a:t>
              </a:r>
              <a:endParaRPr lang="en-US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352" name="Rectangle 82"/>
            <p:cNvSpPr/>
            <p:nvPr/>
          </p:nvSpPr>
          <p:spPr>
            <a:xfrm>
              <a:off x="4015" y="2334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0" hangingPunct="0"/>
              <a:r>
                <a:rPr lang="en-US" altLang="zh-CN" sz="2400" b="1" dirty="0">
                  <a:solidFill>
                    <a:srgbClr val="FF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B</a:t>
              </a:r>
              <a:endParaRPr lang="en-US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353" name="Rectangle 83"/>
            <p:cNvSpPr/>
            <p:nvPr/>
          </p:nvSpPr>
          <p:spPr>
            <a:xfrm>
              <a:off x="4195" y="1525"/>
              <a:ext cx="30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0" hangingPunct="0"/>
              <a:r>
                <a:rPr lang="en-US" altLang="zh-CN" sz="2400" b="1" dirty="0">
                  <a:solidFill>
                    <a:srgbClr val="FF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C</a:t>
              </a:r>
              <a:endParaRPr lang="en-US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6184" name="Rectangle 83"/>
          <p:cNvSpPr/>
          <p:nvPr/>
        </p:nvSpPr>
        <p:spPr>
          <a:xfrm>
            <a:off x="5360988" y="3670300"/>
            <a:ext cx="48101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/>
            <a:r>
              <a:rPr lang="en-US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endParaRPr lang="en-US" altLang="zh-CN" sz="2400" b="1" dirty="0">
              <a:solidFill>
                <a:srgbClr val="FF0066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185" name="Rectangle 82"/>
          <p:cNvSpPr/>
          <p:nvPr/>
        </p:nvSpPr>
        <p:spPr>
          <a:xfrm>
            <a:off x="5089525" y="3944938"/>
            <a:ext cx="3873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en-US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endParaRPr lang="en-US" altLang="zh-CN" sz="2400" b="1" dirty="0">
              <a:solidFill>
                <a:srgbClr val="FF0066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186" name="Text Box 81"/>
          <p:cNvSpPr txBox="1"/>
          <p:nvPr/>
        </p:nvSpPr>
        <p:spPr>
          <a:xfrm>
            <a:off x="4791075" y="3668713"/>
            <a:ext cx="3873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en-US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endParaRPr lang="en-US" altLang="zh-CN" sz="2400" b="1" dirty="0">
              <a:solidFill>
                <a:srgbClr val="FF0066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8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83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" grpId="0" build="p"/>
      <p:bldP spid="3083" grpId="0" build="p"/>
      <p:bldP spid="6184" grpId="0"/>
      <p:bldP spid="6185" grpId="0"/>
      <p:bldP spid="618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Text Box 2"/>
          <p:cNvSpPr txBox="1"/>
          <p:nvPr/>
        </p:nvSpPr>
        <p:spPr>
          <a:xfrm>
            <a:off x="381000" y="609600"/>
            <a:ext cx="8534400" cy="1371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色环电阻用不同颜色的色环标称阻值及误差，对于五环电阻，前三 环表示有效数，第四表示倍乘数，第五环表示误差；对于四环电阻，前两环表示有效数，第三表示倍乘数，第四环表示误差。离前面色环较远的是误差位。各种颜色含义如下：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450850" y="1773238"/>
            <a:ext cx="8693150" cy="2949575"/>
            <a:chOff x="240" y="1211"/>
            <a:chExt cx="5476" cy="1858"/>
          </a:xfrm>
        </p:grpSpPr>
        <p:sp>
          <p:nvSpPr>
            <p:cNvPr id="15467" name="Rectangle 4"/>
            <p:cNvSpPr/>
            <p:nvPr/>
          </p:nvSpPr>
          <p:spPr>
            <a:xfrm>
              <a:off x="295" y="1435"/>
              <a:ext cx="473" cy="40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/>
              <a:r>
                <a:rPr lang="zh-CN" altLang="en-US" sz="1800" b="1" dirty="0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颜色</a:t>
              </a:r>
              <a:endParaRPr lang="zh-CN" altLang="en-US" sz="1800" b="1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endParaRPr lang="en-US" altLang="zh-CN" sz="1800" b="1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468" name="Rectangle 5"/>
            <p:cNvSpPr/>
            <p:nvPr/>
          </p:nvSpPr>
          <p:spPr>
            <a:xfrm>
              <a:off x="244" y="1347"/>
              <a:ext cx="505" cy="403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>
                <a:lnSpc>
                  <a:spcPct val="110000"/>
                </a:lnSpc>
                <a:spcBef>
                  <a:spcPct val="15000"/>
                </a:spcBef>
                <a:spcAft>
                  <a:spcPct val="15000"/>
                </a:spcAft>
                <a:buChar char="•"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469" name="Rectangle 6"/>
            <p:cNvSpPr/>
            <p:nvPr/>
          </p:nvSpPr>
          <p:spPr>
            <a:xfrm>
              <a:off x="767" y="1424"/>
              <a:ext cx="285" cy="40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/>
              <a:r>
                <a:rPr lang="zh-CN" altLang="en-US" sz="2000" b="1" dirty="0">
                  <a:solidFill>
                    <a:srgbClr val="0033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棕</a:t>
              </a:r>
              <a:endParaRPr lang="zh-CN" altLang="en-US" sz="2000" b="1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endParaRPr lang="en-US" altLang="zh-CN" sz="2000" b="1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470" name="Rectangle 7"/>
            <p:cNvSpPr/>
            <p:nvPr/>
          </p:nvSpPr>
          <p:spPr>
            <a:xfrm>
              <a:off x="749" y="1347"/>
              <a:ext cx="387" cy="403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>
                <a:lnSpc>
                  <a:spcPct val="110000"/>
                </a:lnSpc>
                <a:spcBef>
                  <a:spcPct val="15000"/>
                </a:spcBef>
                <a:spcAft>
                  <a:spcPct val="15000"/>
                </a:spcAft>
                <a:buChar char="•"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471" name="Rectangle 8"/>
            <p:cNvSpPr/>
            <p:nvPr/>
          </p:nvSpPr>
          <p:spPr>
            <a:xfrm>
              <a:off x="1187" y="1215"/>
              <a:ext cx="285" cy="40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/>
              <a:r>
                <a:rPr lang="en-US" altLang="zh-CN" sz="2000" b="1" dirty="0">
                  <a:solidFill>
                    <a:srgbClr val="0033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000" b="1" dirty="0">
                  <a:solidFill>
                    <a:srgbClr val="0033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红</a:t>
              </a:r>
              <a:endParaRPr lang="zh-CN" altLang="en-US" sz="2000" b="1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endParaRPr lang="en-US" altLang="zh-CN" sz="2000" b="1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472" name="Rectangle 9"/>
            <p:cNvSpPr/>
            <p:nvPr/>
          </p:nvSpPr>
          <p:spPr>
            <a:xfrm>
              <a:off x="1136" y="1347"/>
              <a:ext cx="387" cy="403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>
                <a:lnSpc>
                  <a:spcPct val="110000"/>
                </a:lnSpc>
                <a:spcBef>
                  <a:spcPct val="15000"/>
                </a:spcBef>
                <a:spcAft>
                  <a:spcPct val="15000"/>
                </a:spcAft>
                <a:buChar char="•"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473" name="Rectangle 10"/>
            <p:cNvSpPr/>
            <p:nvPr/>
          </p:nvSpPr>
          <p:spPr>
            <a:xfrm>
              <a:off x="1574" y="1215"/>
              <a:ext cx="267" cy="40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/>
              <a:r>
                <a:rPr lang="en-US" altLang="zh-CN" sz="2000" b="1" dirty="0">
                  <a:solidFill>
                    <a:srgbClr val="003399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lang="zh-CN" altLang="en-US" sz="2000" b="1" dirty="0">
                  <a:solidFill>
                    <a:srgbClr val="003399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橙</a:t>
              </a:r>
              <a:endParaRPr lang="zh-CN" altLang="en-US" sz="2000" b="1" dirty="0">
                <a:solidFill>
                  <a:srgbClr val="003399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just" eaLnBrk="0" hangingPunct="0"/>
              <a:endParaRPr lang="en-US" altLang="zh-CN" sz="2000" b="1" dirty="0">
                <a:solidFill>
                  <a:srgbClr val="003399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474" name="Rectangle 11"/>
            <p:cNvSpPr/>
            <p:nvPr/>
          </p:nvSpPr>
          <p:spPr>
            <a:xfrm>
              <a:off x="1523" y="1347"/>
              <a:ext cx="369" cy="403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>
                <a:lnSpc>
                  <a:spcPct val="110000"/>
                </a:lnSpc>
                <a:spcBef>
                  <a:spcPct val="15000"/>
                </a:spcBef>
                <a:spcAft>
                  <a:spcPct val="15000"/>
                </a:spcAft>
                <a:buChar char="•"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475" name="Rectangle 12"/>
            <p:cNvSpPr/>
            <p:nvPr/>
          </p:nvSpPr>
          <p:spPr>
            <a:xfrm>
              <a:off x="1943" y="1215"/>
              <a:ext cx="272" cy="40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/>
              <a:r>
                <a:rPr lang="en-US" altLang="zh-CN" sz="2000" b="1" dirty="0">
                  <a:solidFill>
                    <a:srgbClr val="0033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000" b="1" dirty="0">
                  <a:solidFill>
                    <a:srgbClr val="0033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黄</a:t>
              </a:r>
              <a:endParaRPr lang="zh-CN" altLang="en-US" sz="2000" b="1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endParaRPr lang="en-US" altLang="zh-CN" sz="2000" b="1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476" name="Rectangle 13"/>
            <p:cNvSpPr/>
            <p:nvPr/>
          </p:nvSpPr>
          <p:spPr>
            <a:xfrm>
              <a:off x="1892" y="1347"/>
              <a:ext cx="374" cy="403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>
                <a:lnSpc>
                  <a:spcPct val="110000"/>
                </a:lnSpc>
                <a:spcBef>
                  <a:spcPct val="15000"/>
                </a:spcBef>
                <a:spcAft>
                  <a:spcPct val="15000"/>
                </a:spcAft>
                <a:buChar char="•"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477" name="Rectangle 14"/>
            <p:cNvSpPr/>
            <p:nvPr/>
          </p:nvSpPr>
          <p:spPr>
            <a:xfrm>
              <a:off x="2317" y="1237"/>
              <a:ext cx="309" cy="40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/>
              <a:r>
                <a:rPr lang="en-US" altLang="zh-CN" sz="2000" b="1" dirty="0">
                  <a:solidFill>
                    <a:srgbClr val="0033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000" b="1" dirty="0">
                  <a:solidFill>
                    <a:srgbClr val="0033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绿 </a:t>
              </a:r>
              <a:endParaRPr lang="zh-CN" altLang="en-US" sz="2000" b="1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endParaRPr lang="en-US" altLang="zh-CN" sz="2000" b="1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478" name="Rectangle 15"/>
            <p:cNvSpPr/>
            <p:nvPr/>
          </p:nvSpPr>
          <p:spPr>
            <a:xfrm>
              <a:off x="2266" y="1347"/>
              <a:ext cx="411" cy="403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>
                <a:lnSpc>
                  <a:spcPct val="110000"/>
                </a:lnSpc>
                <a:spcBef>
                  <a:spcPct val="15000"/>
                </a:spcBef>
                <a:spcAft>
                  <a:spcPct val="15000"/>
                </a:spcAft>
                <a:buChar char="•"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479" name="Rectangle 16"/>
            <p:cNvSpPr/>
            <p:nvPr/>
          </p:nvSpPr>
          <p:spPr>
            <a:xfrm>
              <a:off x="2728" y="1424"/>
              <a:ext cx="351" cy="40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/>
              <a:r>
                <a:rPr lang="en-US" altLang="zh-CN" sz="2000" b="1" dirty="0">
                  <a:solidFill>
                    <a:srgbClr val="0033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000" b="1" dirty="0">
                  <a:solidFill>
                    <a:srgbClr val="0033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蓝</a:t>
              </a:r>
              <a:endParaRPr lang="zh-CN" altLang="en-US" sz="2000" b="1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endParaRPr lang="en-US" altLang="zh-CN" sz="2000" b="1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480" name="Rectangle 17"/>
            <p:cNvSpPr/>
            <p:nvPr/>
          </p:nvSpPr>
          <p:spPr>
            <a:xfrm>
              <a:off x="2677" y="1347"/>
              <a:ext cx="453" cy="403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>
                <a:lnSpc>
                  <a:spcPct val="110000"/>
                </a:lnSpc>
                <a:spcBef>
                  <a:spcPct val="15000"/>
                </a:spcBef>
                <a:spcAft>
                  <a:spcPct val="15000"/>
                </a:spcAft>
                <a:buChar char="•"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481" name="Rectangle 18"/>
            <p:cNvSpPr/>
            <p:nvPr/>
          </p:nvSpPr>
          <p:spPr>
            <a:xfrm>
              <a:off x="3181" y="1211"/>
              <a:ext cx="299" cy="40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/>
              <a:r>
                <a:rPr lang="en-US" altLang="zh-CN" sz="2000" b="1" dirty="0">
                  <a:solidFill>
                    <a:srgbClr val="0033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000" b="1" dirty="0">
                  <a:solidFill>
                    <a:srgbClr val="0033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紫</a:t>
              </a:r>
              <a:endParaRPr lang="zh-CN" altLang="en-US" sz="2000" b="1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endParaRPr lang="en-US" altLang="zh-CN" sz="2000" b="1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482" name="Rectangle 19"/>
            <p:cNvSpPr/>
            <p:nvPr/>
          </p:nvSpPr>
          <p:spPr>
            <a:xfrm>
              <a:off x="3130" y="1347"/>
              <a:ext cx="401" cy="403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>
                <a:lnSpc>
                  <a:spcPct val="110000"/>
                </a:lnSpc>
                <a:spcBef>
                  <a:spcPct val="15000"/>
                </a:spcBef>
                <a:spcAft>
                  <a:spcPct val="15000"/>
                </a:spcAft>
                <a:buChar char="•"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483" name="Rectangle 20"/>
            <p:cNvSpPr/>
            <p:nvPr/>
          </p:nvSpPr>
          <p:spPr>
            <a:xfrm>
              <a:off x="3582" y="1211"/>
              <a:ext cx="283" cy="40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/>
              <a:r>
                <a:rPr lang="en-US" altLang="zh-CN" sz="2000" b="1" dirty="0">
                  <a:solidFill>
                    <a:srgbClr val="0033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000" b="1" dirty="0">
                  <a:solidFill>
                    <a:srgbClr val="0033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灰</a:t>
              </a:r>
              <a:endParaRPr lang="zh-CN" altLang="en-US" sz="2000" b="1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endParaRPr lang="en-US" altLang="zh-CN" sz="2000" b="1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484" name="Rectangle 21"/>
            <p:cNvSpPr/>
            <p:nvPr/>
          </p:nvSpPr>
          <p:spPr>
            <a:xfrm>
              <a:off x="3531" y="1347"/>
              <a:ext cx="385" cy="403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>
                <a:lnSpc>
                  <a:spcPct val="110000"/>
                </a:lnSpc>
                <a:spcBef>
                  <a:spcPct val="15000"/>
                </a:spcBef>
                <a:spcAft>
                  <a:spcPct val="15000"/>
                </a:spcAft>
                <a:buChar char="•"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485" name="Rectangle 22"/>
            <p:cNvSpPr/>
            <p:nvPr/>
          </p:nvSpPr>
          <p:spPr>
            <a:xfrm>
              <a:off x="3967" y="1211"/>
              <a:ext cx="291" cy="40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/>
              <a:r>
                <a:rPr lang="en-US" altLang="zh-CN" sz="2000" b="1" dirty="0">
                  <a:solidFill>
                    <a:srgbClr val="0033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000" b="1" dirty="0">
                  <a:solidFill>
                    <a:srgbClr val="0033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白 </a:t>
              </a:r>
              <a:endParaRPr lang="zh-CN" altLang="en-US" sz="2000" b="1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endParaRPr lang="en-US" altLang="zh-CN" sz="2000" b="1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486" name="Rectangle 23"/>
            <p:cNvSpPr/>
            <p:nvPr/>
          </p:nvSpPr>
          <p:spPr>
            <a:xfrm>
              <a:off x="3916" y="1347"/>
              <a:ext cx="393" cy="403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>
                <a:lnSpc>
                  <a:spcPct val="110000"/>
                </a:lnSpc>
                <a:spcBef>
                  <a:spcPct val="15000"/>
                </a:spcBef>
                <a:spcAft>
                  <a:spcPct val="15000"/>
                </a:spcAft>
                <a:buChar char="•"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487" name="Rectangle 24"/>
            <p:cNvSpPr/>
            <p:nvPr/>
          </p:nvSpPr>
          <p:spPr>
            <a:xfrm>
              <a:off x="4360" y="1211"/>
              <a:ext cx="305" cy="40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/>
              <a:r>
                <a:rPr lang="en-US" altLang="zh-CN" sz="2000" b="1" dirty="0">
                  <a:solidFill>
                    <a:srgbClr val="0033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000" b="1" dirty="0">
                  <a:solidFill>
                    <a:srgbClr val="0033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黑</a:t>
              </a:r>
              <a:endParaRPr lang="zh-CN" altLang="en-US" sz="2000" b="1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endParaRPr lang="en-US" altLang="zh-CN" sz="2000" b="1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488" name="Rectangle 25"/>
            <p:cNvSpPr/>
            <p:nvPr/>
          </p:nvSpPr>
          <p:spPr>
            <a:xfrm>
              <a:off x="4309" y="1347"/>
              <a:ext cx="407" cy="403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>
                <a:lnSpc>
                  <a:spcPct val="110000"/>
                </a:lnSpc>
                <a:spcBef>
                  <a:spcPct val="15000"/>
                </a:spcBef>
                <a:spcAft>
                  <a:spcPct val="15000"/>
                </a:spcAft>
                <a:buChar char="•"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489" name="Rectangle 26"/>
            <p:cNvSpPr/>
            <p:nvPr/>
          </p:nvSpPr>
          <p:spPr>
            <a:xfrm>
              <a:off x="4767" y="1211"/>
              <a:ext cx="303" cy="40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/>
              <a:r>
                <a:rPr lang="en-US" altLang="zh-CN" sz="2000" b="1" dirty="0">
                  <a:solidFill>
                    <a:srgbClr val="0033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000" b="1" dirty="0">
                  <a:solidFill>
                    <a:srgbClr val="0033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金</a:t>
              </a:r>
              <a:endParaRPr lang="zh-CN" altLang="en-US" sz="2000" b="1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endParaRPr lang="en-US" altLang="zh-CN" sz="2000" b="1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490" name="Rectangle 27"/>
            <p:cNvSpPr/>
            <p:nvPr/>
          </p:nvSpPr>
          <p:spPr>
            <a:xfrm>
              <a:off x="4716" y="1347"/>
              <a:ext cx="405" cy="403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>
                <a:lnSpc>
                  <a:spcPct val="110000"/>
                </a:lnSpc>
                <a:spcBef>
                  <a:spcPct val="15000"/>
                </a:spcBef>
                <a:spcAft>
                  <a:spcPct val="15000"/>
                </a:spcAft>
                <a:buChar char="•"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491" name="Rectangle 28"/>
            <p:cNvSpPr/>
            <p:nvPr/>
          </p:nvSpPr>
          <p:spPr>
            <a:xfrm>
              <a:off x="5172" y="1211"/>
              <a:ext cx="293" cy="40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/>
              <a:r>
                <a:rPr lang="en-US" altLang="zh-CN" sz="2000" b="1" dirty="0">
                  <a:solidFill>
                    <a:srgbClr val="0033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000" b="1" dirty="0">
                  <a:solidFill>
                    <a:srgbClr val="0033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银</a:t>
              </a:r>
              <a:endParaRPr lang="zh-CN" altLang="en-US" sz="2000" b="1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endParaRPr lang="en-US" altLang="zh-CN" sz="2000" b="1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492" name="Rectangle 29"/>
            <p:cNvSpPr/>
            <p:nvPr/>
          </p:nvSpPr>
          <p:spPr>
            <a:xfrm>
              <a:off x="5121" y="1347"/>
              <a:ext cx="395" cy="403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>
                <a:lnSpc>
                  <a:spcPct val="110000"/>
                </a:lnSpc>
                <a:spcBef>
                  <a:spcPct val="15000"/>
                </a:spcBef>
                <a:spcAft>
                  <a:spcPct val="15000"/>
                </a:spcAft>
                <a:buChar char="•"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493" name="Rectangle 30"/>
            <p:cNvSpPr/>
            <p:nvPr/>
          </p:nvSpPr>
          <p:spPr>
            <a:xfrm>
              <a:off x="251" y="1816"/>
              <a:ext cx="809" cy="40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/>
              <a:r>
                <a:rPr lang="zh-CN" altLang="en-US" sz="1800" b="1" dirty="0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有效数</a:t>
              </a:r>
              <a:endParaRPr lang="zh-CN" altLang="en-US" sz="1800" b="1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endParaRPr lang="en-US" altLang="zh-CN" sz="1800" b="1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494" name="Rectangle 31"/>
            <p:cNvSpPr/>
            <p:nvPr/>
          </p:nvSpPr>
          <p:spPr>
            <a:xfrm>
              <a:off x="244" y="1750"/>
              <a:ext cx="505" cy="403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>
                <a:lnSpc>
                  <a:spcPct val="110000"/>
                </a:lnSpc>
                <a:spcBef>
                  <a:spcPct val="15000"/>
                </a:spcBef>
                <a:spcAft>
                  <a:spcPct val="15000"/>
                </a:spcAft>
                <a:buChar char="•"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495" name="Rectangle 32"/>
            <p:cNvSpPr/>
            <p:nvPr/>
          </p:nvSpPr>
          <p:spPr>
            <a:xfrm>
              <a:off x="767" y="1838"/>
              <a:ext cx="285" cy="40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/>
              <a:r>
                <a:rPr lang="en-US" altLang="zh-CN" sz="2000" b="1" dirty="0">
                  <a:solidFill>
                    <a:srgbClr val="CC33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="1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endParaRPr lang="en-US" altLang="zh-CN" sz="2000" b="1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496" name="Rectangle 33"/>
            <p:cNvSpPr/>
            <p:nvPr/>
          </p:nvSpPr>
          <p:spPr>
            <a:xfrm>
              <a:off x="749" y="1750"/>
              <a:ext cx="387" cy="403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>
                <a:lnSpc>
                  <a:spcPct val="110000"/>
                </a:lnSpc>
                <a:spcBef>
                  <a:spcPct val="15000"/>
                </a:spcBef>
                <a:spcAft>
                  <a:spcPct val="15000"/>
                </a:spcAft>
                <a:buChar char="•"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497" name="Rectangle 34"/>
            <p:cNvSpPr/>
            <p:nvPr/>
          </p:nvSpPr>
          <p:spPr>
            <a:xfrm>
              <a:off x="1154" y="1838"/>
              <a:ext cx="285" cy="40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/>
              <a:r>
                <a:rPr lang="en-US" altLang="zh-CN" sz="2000" b="1" dirty="0">
                  <a:solidFill>
                    <a:srgbClr val="CC33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000" b="1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endParaRPr lang="en-US" altLang="zh-CN" sz="2000" b="1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498" name="Rectangle 35"/>
            <p:cNvSpPr/>
            <p:nvPr/>
          </p:nvSpPr>
          <p:spPr>
            <a:xfrm>
              <a:off x="1136" y="1750"/>
              <a:ext cx="387" cy="403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>
                <a:lnSpc>
                  <a:spcPct val="110000"/>
                </a:lnSpc>
                <a:spcBef>
                  <a:spcPct val="15000"/>
                </a:spcBef>
                <a:spcAft>
                  <a:spcPct val="15000"/>
                </a:spcAft>
                <a:buChar char="•"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499" name="Rectangle 36"/>
            <p:cNvSpPr/>
            <p:nvPr/>
          </p:nvSpPr>
          <p:spPr>
            <a:xfrm>
              <a:off x="1541" y="1838"/>
              <a:ext cx="267" cy="40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/>
              <a:r>
                <a:rPr lang="en-US" altLang="zh-CN" sz="2000" b="1" dirty="0">
                  <a:solidFill>
                    <a:srgbClr val="CC33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000" b="1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endParaRPr lang="en-US" altLang="zh-CN" sz="2000" b="1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500" name="Rectangle 37"/>
            <p:cNvSpPr/>
            <p:nvPr/>
          </p:nvSpPr>
          <p:spPr>
            <a:xfrm>
              <a:off x="1523" y="1750"/>
              <a:ext cx="369" cy="403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>
                <a:lnSpc>
                  <a:spcPct val="110000"/>
                </a:lnSpc>
                <a:spcBef>
                  <a:spcPct val="15000"/>
                </a:spcBef>
                <a:spcAft>
                  <a:spcPct val="15000"/>
                </a:spcAft>
                <a:buChar char="•"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501" name="Rectangle 38"/>
            <p:cNvSpPr/>
            <p:nvPr/>
          </p:nvSpPr>
          <p:spPr>
            <a:xfrm>
              <a:off x="1932" y="1838"/>
              <a:ext cx="272" cy="40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/>
              <a:r>
                <a:rPr lang="en-US" altLang="zh-CN" sz="2000" b="1" dirty="0">
                  <a:solidFill>
                    <a:srgbClr val="CC33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000" b="1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endParaRPr lang="en-US" altLang="zh-CN" sz="2000" b="1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502" name="Rectangle 39"/>
            <p:cNvSpPr/>
            <p:nvPr/>
          </p:nvSpPr>
          <p:spPr>
            <a:xfrm>
              <a:off x="1892" y="1750"/>
              <a:ext cx="374" cy="403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>
                <a:lnSpc>
                  <a:spcPct val="110000"/>
                </a:lnSpc>
                <a:spcBef>
                  <a:spcPct val="15000"/>
                </a:spcBef>
                <a:spcAft>
                  <a:spcPct val="15000"/>
                </a:spcAft>
                <a:buChar char="•"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503" name="Rectangle 40"/>
            <p:cNvSpPr/>
            <p:nvPr/>
          </p:nvSpPr>
          <p:spPr>
            <a:xfrm>
              <a:off x="2284" y="1838"/>
              <a:ext cx="309" cy="40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/>
              <a:r>
                <a:rPr lang="en-US" altLang="zh-CN" sz="2000" b="1" dirty="0">
                  <a:solidFill>
                    <a:srgbClr val="CC33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2000" b="1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endParaRPr lang="en-US" altLang="zh-CN" sz="2000" b="1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504" name="Rectangle 41"/>
            <p:cNvSpPr/>
            <p:nvPr/>
          </p:nvSpPr>
          <p:spPr>
            <a:xfrm>
              <a:off x="2266" y="1750"/>
              <a:ext cx="411" cy="403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>
                <a:lnSpc>
                  <a:spcPct val="110000"/>
                </a:lnSpc>
                <a:spcBef>
                  <a:spcPct val="15000"/>
                </a:spcBef>
                <a:spcAft>
                  <a:spcPct val="15000"/>
                </a:spcAft>
                <a:buChar char="•"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505" name="Rectangle 42"/>
            <p:cNvSpPr/>
            <p:nvPr/>
          </p:nvSpPr>
          <p:spPr>
            <a:xfrm>
              <a:off x="2695" y="1838"/>
              <a:ext cx="351" cy="40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/>
              <a:r>
                <a:rPr lang="en-US" altLang="zh-CN" sz="2000" b="1" dirty="0">
                  <a:solidFill>
                    <a:srgbClr val="CC33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endParaRPr lang="en-US" altLang="zh-CN" sz="2000" b="1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endParaRPr lang="en-US" altLang="zh-CN" sz="2000" b="1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506" name="Rectangle 43"/>
            <p:cNvSpPr/>
            <p:nvPr/>
          </p:nvSpPr>
          <p:spPr>
            <a:xfrm>
              <a:off x="2677" y="1750"/>
              <a:ext cx="453" cy="403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>
                <a:lnSpc>
                  <a:spcPct val="110000"/>
                </a:lnSpc>
                <a:spcBef>
                  <a:spcPct val="15000"/>
                </a:spcBef>
                <a:spcAft>
                  <a:spcPct val="15000"/>
                </a:spcAft>
                <a:buChar char="•"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507" name="Rectangle 44"/>
            <p:cNvSpPr/>
            <p:nvPr/>
          </p:nvSpPr>
          <p:spPr>
            <a:xfrm>
              <a:off x="3148" y="1838"/>
              <a:ext cx="299" cy="40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/>
              <a:r>
                <a:rPr lang="en-US" altLang="zh-CN" sz="2000" b="1" dirty="0">
                  <a:solidFill>
                    <a:srgbClr val="CC33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en-US" altLang="zh-CN" sz="2000" b="1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endParaRPr lang="en-US" altLang="zh-CN" sz="2000" b="1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508" name="Rectangle 45"/>
            <p:cNvSpPr/>
            <p:nvPr/>
          </p:nvSpPr>
          <p:spPr>
            <a:xfrm>
              <a:off x="3130" y="1750"/>
              <a:ext cx="401" cy="403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>
                <a:lnSpc>
                  <a:spcPct val="110000"/>
                </a:lnSpc>
                <a:spcBef>
                  <a:spcPct val="15000"/>
                </a:spcBef>
                <a:spcAft>
                  <a:spcPct val="15000"/>
                </a:spcAft>
                <a:buChar char="•"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509" name="Rectangle 46"/>
            <p:cNvSpPr/>
            <p:nvPr/>
          </p:nvSpPr>
          <p:spPr>
            <a:xfrm>
              <a:off x="3549" y="1838"/>
              <a:ext cx="283" cy="40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/>
              <a:r>
                <a:rPr lang="en-US" altLang="zh-CN" sz="2000" b="1" dirty="0">
                  <a:solidFill>
                    <a:srgbClr val="CC33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endParaRPr lang="en-US" altLang="zh-CN" sz="2000" b="1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endParaRPr lang="en-US" altLang="zh-CN" sz="2000" b="1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510" name="Rectangle 47"/>
            <p:cNvSpPr/>
            <p:nvPr/>
          </p:nvSpPr>
          <p:spPr>
            <a:xfrm>
              <a:off x="3531" y="1750"/>
              <a:ext cx="385" cy="403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>
                <a:lnSpc>
                  <a:spcPct val="110000"/>
                </a:lnSpc>
                <a:spcBef>
                  <a:spcPct val="15000"/>
                </a:spcBef>
                <a:spcAft>
                  <a:spcPct val="15000"/>
                </a:spcAft>
                <a:buChar char="•"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511" name="Rectangle 48"/>
            <p:cNvSpPr/>
            <p:nvPr/>
          </p:nvSpPr>
          <p:spPr>
            <a:xfrm>
              <a:off x="3934" y="1838"/>
              <a:ext cx="291" cy="40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/>
              <a:r>
                <a:rPr lang="en-US" altLang="zh-CN" sz="2000" b="1" dirty="0">
                  <a:solidFill>
                    <a:srgbClr val="CC33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  <a:endParaRPr lang="en-US" altLang="zh-CN" sz="2000" b="1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endParaRPr lang="en-US" altLang="zh-CN" sz="2000" b="1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512" name="Rectangle 49"/>
            <p:cNvSpPr/>
            <p:nvPr/>
          </p:nvSpPr>
          <p:spPr>
            <a:xfrm>
              <a:off x="3916" y="1750"/>
              <a:ext cx="393" cy="403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>
                <a:lnSpc>
                  <a:spcPct val="110000"/>
                </a:lnSpc>
                <a:spcBef>
                  <a:spcPct val="15000"/>
                </a:spcBef>
                <a:spcAft>
                  <a:spcPct val="15000"/>
                </a:spcAft>
                <a:buChar char="•"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513" name="Rectangle 50"/>
            <p:cNvSpPr/>
            <p:nvPr/>
          </p:nvSpPr>
          <p:spPr>
            <a:xfrm>
              <a:off x="4327" y="1838"/>
              <a:ext cx="305" cy="40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/>
              <a:r>
                <a:rPr lang="en-US" altLang="zh-CN" sz="2000" b="1" dirty="0">
                  <a:solidFill>
                    <a:srgbClr val="CC33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b="1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endParaRPr lang="en-US" altLang="zh-CN" sz="2000" b="1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514" name="Rectangle 51"/>
            <p:cNvSpPr/>
            <p:nvPr/>
          </p:nvSpPr>
          <p:spPr>
            <a:xfrm>
              <a:off x="4309" y="1750"/>
              <a:ext cx="407" cy="403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>
                <a:lnSpc>
                  <a:spcPct val="110000"/>
                </a:lnSpc>
                <a:spcBef>
                  <a:spcPct val="15000"/>
                </a:spcBef>
                <a:spcAft>
                  <a:spcPct val="15000"/>
                </a:spcAft>
                <a:buChar char="•"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515" name="Rectangle 52"/>
            <p:cNvSpPr/>
            <p:nvPr/>
          </p:nvSpPr>
          <p:spPr>
            <a:xfrm>
              <a:off x="4767" y="1750"/>
              <a:ext cx="303" cy="40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/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 </a:t>
              </a:r>
              <a:endPara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endPara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516" name="Rectangle 53"/>
            <p:cNvSpPr/>
            <p:nvPr/>
          </p:nvSpPr>
          <p:spPr>
            <a:xfrm>
              <a:off x="4716" y="1750"/>
              <a:ext cx="405" cy="403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>
                <a:lnSpc>
                  <a:spcPct val="110000"/>
                </a:lnSpc>
                <a:spcBef>
                  <a:spcPct val="15000"/>
                </a:spcBef>
                <a:spcAft>
                  <a:spcPct val="15000"/>
                </a:spcAft>
                <a:buChar char="•"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517" name="Rectangle 54"/>
            <p:cNvSpPr/>
            <p:nvPr/>
          </p:nvSpPr>
          <p:spPr>
            <a:xfrm>
              <a:off x="5172" y="1750"/>
              <a:ext cx="293" cy="40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/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 </a:t>
              </a:r>
              <a:endPara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endPara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518" name="Rectangle 55"/>
            <p:cNvSpPr/>
            <p:nvPr/>
          </p:nvSpPr>
          <p:spPr>
            <a:xfrm>
              <a:off x="5121" y="1750"/>
              <a:ext cx="395" cy="403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>
                <a:lnSpc>
                  <a:spcPct val="110000"/>
                </a:lnSpc>
                <a:spcBef>
                  <a:spcPct val="15000"/>
                </a:spcBef>
                <a:spcAft>
                  <a:spcPct val="15000"/>
                </a:spcAft>
                <a:buChar char="•"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519" name="Rectangle 56"/>
            <p:cNvSpPr/>
            <p:nvPr/>
          </p:nvSpPr>
          <p:spPr>
            <a:xfrm>
              <a:off x="295" y="2241"/>
              <a:ext cx="569" cy="40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/>
              <a:r>
                <a:rPr lang="en-US" altLang="zh-CN" sz="1800" b="1" dirty="0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1800" b="1" dirty="0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乘数</a:t>
              </a:r>
              <a:endParaRPr lang="zh-CN" altLang="en-US" sz="1800" b="1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endParaRPr lang="en-US" altLang="zh-CN" sz="1800" b="1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520" name="Rectangle 57"/>
            <p:cNvSpPr/>
            <p:nvPr/>
          </p:nvSpPr>
          <p:spPr>
            <a:xfrm>
              <a:off x="244" y="2153"/>
              <a:ext cx="505" cy="403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>
                <a:lnSpc>
                  <a:spcPct val="110000"/>
                </a:lnSpc>
                <a:spcBef>
                  <a:spcPct val="15000"/>
                </a:spcBef>
                <a:spcAft>
                  <a:spcPct val="15000"/>
                </a:spcAft>
                <a:buChar char="•"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521" name="Rectangle 58"/>
            <p:cNvSpPr/>
            <p:nvPr/>
          </p:nvSpPr>
          <p:spPr>
            <a:xfrm>
              <a:off x="800" y="2252"/>
              <a:ext cx="448" cy="40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/>
              <a:r>
                <a:rPr lang="en-US" altLang="zh-CN" sz="1800" b="1" dirty="0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r>
                <a:rPr lang="en-US" altLang="zh-CN" sz="1800" b="1" baseline="30000" dirty="0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800" b="1" dirty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endParaRPr lang="en-US" altLang="zh-CN" sz="1800" b="1" dirty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522" name="Rectangle 59"/>
            <p:cNvSpPr/>
            <p:nvPr/>
          </p:nvSpPr>
          <p:spPr>
            <a:xfrm>
              <a:off x="749" y="2153"/>
              <a:ext cx="387" cy="403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>
                <a:lnSpc>
                  <a:spcPct val="110000"/>
                </a:lnSpc>
                <a:spcBef>
                  <a:spcPct val="15000"/>
                </a:spcBef>
                <a:spcAft>
                  <a:spcPct val="15000"/>
                </a:spcAft>
                <a:buChar char="•"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523" name="Rectangle 60"/>
            <p:cNvSpPr/>
            <p:nvPr/>
          </p:nvSpPr>
          <p:spPr>
            <a:xfrm>
              <a:off x="1187" y="2252"/>
              <a:ext cx="445" cy="40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/>
              <a:r>
                <a:rPr lang="en-US" altLang="zh-CN" sz="1800" b="1" dirty="0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r>
                <a:rPr lang="en-US" altLang="zh-CN" sz="1800" b="1" baseline="30000" dirty="0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1800" b="1" dirty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endParaRPr lang="en-US" altLang="zh-CN" sz="1800" b="1" dirty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524" name="Rectangle 61"/>
            <p:cNvSpPr/>
            <p:nvPr/>
          </p:nvSpPr>
          <p:spPr>
            <a:xfrm>
              <a:off x="1136" y="2153"/>
              <a:ext cx="387" cy="403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>
                <a:lnSpc>
                  <a:spcPct val="110000"/>
                </a:lnSpc>
                <a:spcBef>
                  <a:spcPct val="15000"/>
                </a:spcBef>
                <a:spcAft>
                  <a:spcPct val="15000"/>
                </a:spcAft>
                <a:buChar char="•"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525" name="Rectangle 62"/>
            <p:cNvSpPr/>
            <p:nvPr/>
          </p:nvSpPr>
          <p:spPr>
            <a:xfrm>
              <a:off x="1574" y="2252"/>
              <a:ext cx="442" cy="40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/>
              <a:r>
                <a:rPr lang="en-US" altLang="zh-CN" sz="1800" b="1" dirty="0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r>
                <a:rPr lang="en-US" altLang="zh-CN" sz="1800" b="1" baseline="30000" dirty="0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1800" b="1" dirty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endParaRPr lang="en-US" altLang="zh-CN" sz="1800" b="1" dirty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526" name="Rectangle 63"/>
            <p:cNvSpPr/>
            <p:nvPr/>
          </p:nvSpPr>
          <p:spPr>
            <a:xfrm>
              <a:off x="1523" y="2153"/>
              <a:ext cx="369" cy="403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>
                <a:lnSpc>
                  <a:spcPct val="110000"/>
                </a:lnSpc>
                <a:spcBef>
                  <a:spcPct val="15000"/>
                </a:spcBef>
                <a:spcAft>
                  <a:spcPct val="15000"/>
                </a:spcAft>
                <a:buChar char="•"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527" name="Rectangle 64"/>
            <p:cNvSpPr/>
            <p:nvPr/>
          </p:nvSpPr>
          <p:spPr>
            <a:xfrm>
              <a:off x="1943" y="2252"/>
              <a:ext cx="505" cy="40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/>
              <a:r>
                <a:rPr lang="en-US" altLang="zh-CN" sz="1800" b="1" dirty="0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r>
                <a:rPr lang="en-US" altLang="zh-CN" sz="1800" b="1" baseline="30000" dirty="0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1800" b="1" dirty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endParaRPr lang="en-US" altLang="zh-CN" sz="1800" b="1" dirty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528" name="Rectangle 65"/>
            <p:cNvSpPr/>
            <p:nvPr/>
          </p:nvSpPr>
          <p:spPr>
            <a:xfrm>
              <a:off x="1892" y="2153"/>
              <a:ext cx="374" cy="403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>
                <a:lnSpc>
                  <a:spcPct val="110000"/>
                </a:lnSpc>
                <a:spcBef>
                  <a:spcPct val="15000"/>
                </a:spcBef>
                <a:spcAft>
                  <a:spcPct val="15000"/>
                </a:spcAft>
                <a:buChar char="•"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529" name="Rectangle 66"/>
            <p:cNvSpPr/>
            <p:nvPr/>
          </p:nvSpPr>
          <p:spPr>
            <a:xfrm>
              <a:off x="2317" y="2252"/>
              <a:ext cx="309" cy="40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/>
              <a:r>
                <a:rPr lang="en-US" altLang="zh-CN" sz="1800" b="1" dirty="0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r>
                <a:rPr lang="en-US" altLang="zh-CN" sz="1800" b="1" baseline="30000" dirty="0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1800" b="1" dirty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endParaRPr lang="en-US" altLang="zh-CN" sz="1800" b="1" dirty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530" name="Rectangle 67"/>
            <p:cNvSpPr/>
            <p:nvPr/>
          </p:nvSpPr>
          <p:spPr>
            <a:xfrm>
              <a:off x="2266" y="2153"/>
              <a:ext cx="411" cy="403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>
                <a:lnSpc>
                  <a:spcPct val="110000"/>
                </a:lnSpc>
                <a:spcBef>
                  <a:spcPct val="15000"/>
                </a:spcBef>
                <a:spcAft>
                  <a:spcPct val="15000"/>
                </a:spcAft>
                <a:buChar char="•"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531" name="Rectangle 68"/>
            <p:cNvSpPr/>
            <p:nvPr/>
          </p:nvSpPr>
          <p:spPr>
            <a:xfrm>
              <a:off x="2728" y="2252"/>
              <a:ext cx="351" cy="40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/>
              <a:r>
                <a:rPr lang="en-US" altLang="zh-CN" sz="1800" b="1" dirty="0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r>
                <a:rPr lang="en-US" altLang="zh-CN" sz="1800" b="1" baseline="30000" dirty="0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endParaRPr lang="en-US" altLang="zh-CN" sz="1800" b="1" dirty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endParaRPr lang="en-US" altLang="zh-CN" sz="1800" b="1" dirty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532" name="Rectangle 69"/>
            <p:cNvSpPr/>
            <p:nvPr/>
          </p:nvSpPr>
          <p:spPr>
            <a:xfrm>
              <a:off x="2677" y="2153"/>
              <a:ext cx="453" cy="403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>
                <a:lnSpc>
                  <a:spcPct val="110000"/>
                </a:lnSpc>
                <a:spcBef>
                  <a:spcPct val="15000"/>
                </a:spcBef>
                <a:spcAft>
                  <a:spcPct val="15000"/>
                </a:spcAft>
                <a:buChar char="•"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533" name="Rectangle 70"/>
            <p:cNvSpPr/>
            <p:nvPr/>
          </p:nvSpPr>
          <p:spPr>
            <a:xfrm>
              <a:off x="3181" y="2252"/>
              <a:ext cx="467" cy="40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/>
              <a:r>
                <a:rPr lang="en-US" altLang="zh-CN" sz="1800" b="1" dirty="0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r>
                <a:rPr lang="en-US" altLang="zh-CN" sz="1800" b="1" baseline="30000" dirty="0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en-US" altLang="zh-CN" sz="1800" b="1" dirty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endParaRPr lang="en-US" altLang="zh-CN" sz="1800" b="1" dirty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534" name="Rectangle 71"/>
            <p:cNvSpPr/>
            <p:nvPr/>
          </p:nvSpPr>
          <p:spPr>
            <a:xfrm>
              <a:off x="3130" y="2153"/>
              <a:ext cx="401" cy="403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>
                <a:lnSpc>
                  <a:spcPct val="110000"/>
                </a:lnSpc>
                <a:spcBef>
                  <a:spcPct val="15000"/>
                </a:spcBef>
                <a:spcAft>
                  <a:spcPct val="15000"/>
                </a:spcAft>
                <a:buChar char="•"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535" name="Rectangle 72"/>
            <p:cNvSpPr/>
            <p:nvPr/>
          </p:nvSpPr>
          <p:spPr>
            <a:xfrm>
              <a:off x="3582" y="2252"/>
              <a:ext cx="354" cy="40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/>
              <a:r>
                <a:rPr lang="en-US" altLang="zh-CN" sz="1800" b="1" dirty="0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r>
                <a:rPr lang="en-US" altLang="zh-CN" sz="1800" b="1" baseline="30000" dirty="0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endParaRPr lang="en-US" altLang="zh-CN" sz="1800" b="1" dirty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endParaRPr lang="en-US" altLang="zh-CN" sz="1800" b="1" dirty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536" name="Rectangle 73"/>
            <p:cNvSpPr/>
            <p:nvPr/>
          </p:nvSpPr>
          <p:spPr>
            <a:xfrm>
              <a:off x="3531" y="2153"/>
              <a:ext cx="385" cy="403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>
                <a:lnSpc>
                  <a:spcPct val="110000"/>
                </a:lnSpc>
                <a:spcBef>
                  <a:spcPct val="15000"/>
                </a:spcBef>
                <a:spcAft>
                  <a:spcPct val="15000"/>
                </a:spcAft>
                <a:buChar char="•"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537" name="Rectangle 74"/>
            <p:cNvSpPr/>
            <p:nvPr/>
          </p:nvSpPr>
          <p:spPr>
            <a:xfrm>
              <a:off x="3967" y="2252"/>
              <a:ext cx="401" cy="40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/>
              <a:r>
                <a:rPr lang="en-US" altLang="zh-CN" sz="1800" b="1" dirty="0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r>
                <a:rPr lang="en-US" altLang="zh-CN" sz="1800" b="1" baseline="30000" dirty="0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  <a:endParaRPr lang="en-US" altLang="zh-CN" sz="1800" b="1" dirty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endParaRPr lang="en-US" altLang="zh-CN" sz="1800" b="1" dirty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538" name="Rectangle 75"/>
            <p:cNvSpPr/>
            <p:nvPr/>
          </p:nvSpPr>
          <p:spPr>
            <a:xfrm>
              <a:off x="3916" y="2153"/>
              <a:ext cx="393" cy="403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>
                <a:lnSpc>
                  <a:spcPct val="110000"/>
                </a:lnSpc>
                <a:spcBef>
                  <a:spcPct val="15000"/>
                </a:spcBef>
                <a:spcAft>
                  <a:spcPct val="15000"/>
                </a:spcAft>
                <a:buChar char="•"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539" name="Rectangle 76"/>
            <p:cNvSpPr/>
            <p:nvPr/>
          </p:nvSpPr>
          <p:spPr>
            <a:xfrm>
              <a:off x="4360" y="2252"/>
              <a:ext cx="440" cy="40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/>
              <a:r>
                <a:rPr lang="en-US" altLang="zh-CN" sz="1800" b="1" dirty="0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r>
                <a:rPr lang="en-US" altLang="zh-CN" sz="1800" b="1" baseline="30000" dirty="0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1800" b="1" dirty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endParaRPr lang="en-US" altLang="zh-CN" sz="1800" b="1" dirty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540" name="Rectangle 77"/>
            <p:cNvSpPr/>
            <p:nvPr/>
          </p:nvSpPr>
          <p:spPr>
            <a:xfrm>
              <a:off x="4309" y="2153"/>
              <a:ext cx="407" cy="403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>
                <a:lnSpc>
                  <a:spcPct val="110000"/>
                </a:lnSpc>
                <a:spcBef>
                  <a:spcPct val="15000"/>
                </a:spcBef>
                <a:spcAft>
                  <a:spcPct val="15000"/>
                </a:spcAft>
                <a:buChar char="•"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541" name="Rectangle 78"/>
            <p:cNvSpPr/>
            <p:nvPr/>
          </p:nvSpPr>
          <p:spPr>
            <a:xfrm>
              <a:off x="4767" y="2252"/>
              <a:ext cx="369" cy="40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/>
              <a:r>
                <a:rPr lang="en-US" altLang="zh-CN" sz="1800" b="1" dirty="0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r>
                <a:rPr lang="en-US" altLang="zh-CN" sz="1800" b="1" baseline="30000" dirty="0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  <a:endParaRPr lang="en-US" altLang="zh-CN" sz="1800" b="1" dirty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endParaRPr lang="en-US" altLang="zh-CN" sz="1800" b="1" dirty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542" name="Rectangle 79"/>
            <p:cNvSpPr/>
            <p:nvPr/>
          </p:nvSpPr>
          <p:spPr>
            <a:xfrm>
              <a:off x="5172" y="2252"/>
              <a:ext cx="444" cy="40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/>
              <a:r>
                <a:rPr lang="en-US" altLang="zh-CN" sz="1800" b="1" dirty="0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r>
                <a:rPr lang="en-US" altLang="zh-CN" sz="1800" b="1" baseline="30000" dirty="0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-2</a:t>
              </a:r>
              <a:endParaRPr lang="en-US" altLang="zh-CN" sz="1800" b="1" dirty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endParaRPr lang="en-US" altLang="zh-CN" sz="1800" b="1" dirty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543" name="Rectangle 80"/>
            <p:cNvSpPr/>
            <p:nvPr/>
          </p:nvSpPr>
          <p:spPr>
            <a:xfrm>
              <a:off x="5121" y="2153"/>
              <a:ext cx="395" cy="403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>
                <a:lnSpc>
                  <a:spcPct val="110000"/>
                </a:lnSpc>
                <a:spcBef>
                  <a:spcPct val="15000"/>
                </a:spcBef>
                <a:spcAft>
                  <a:spcPct val="15000"/>
                </a:spcAft>
                <a:buChar char="•"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544" name="Rectangle 81"/>
            <p:cNvSpPr/>
            <p:nvPr/>
          </p:nvSpPr>
          <p:spPr>
            <a:xfrm>
              <a:off x="295" y="2556"/>
              <a:ext cx="473" cy="40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/>
              <a:r>
                <a:rPr lang="zh-CN" altLang="en-US" sz="1800" b="1" dirty="0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误差</a:t>
              </a:r>
              <a:r>
                <a:rPr lang="en-US" altLang="zh-CN" sz="1800" b="1" dirty="0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%</a:t>
              </a:r>
              <a:endParaRPr lang="en-US" altLang="zh-CN" sz="1800" b="1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endParaRPr lang="en-US" altLang="zh-CN" sz="1800" b="1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545" name="Rectangle 82"/>
            <p:cNvSpPr/>
            <p:nvPr/>
          </p:nvSpPr>
          <p:spPr>
            <a:xfrm>
              <a:off x="244" y="2556"/>
              <a:ext cx="505" cy="403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>
                <a:lnSpc>
                  <a:spcPct val="110000"/>
                </a:lnSpc>
                <a:spcBef>
                  <a:spcPct val="15000"/>
                </a:spcBef>
                <a:spcAft>
                  <a:spcPct val="15000"/>
                </a:spcAft>
                <a:buChar char="•"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546" name="Rectangle 83"/>
            <p:cNvSpPr/>
            <p:nvPr/>
          </p:nvSpPr>
          <p:spPr>
            <a:xfrm>
              <a:off x="800" y="2666"/>
              <a:ext cx="496" cy="40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/>
              <a:r>
                <a:rPr lang="en-US" altLang="zh-CN" sz="1800" b="1" dirty="0">
                  <a:solidFill>
                    <a:srgbClr val="9966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±1</a:t>
              </a:r>
              <a:endParaRPr lang="en-US" altLang="zh-CN" sz="1800" b="1" dirty="0">
                <a:solidFill>
                  <a:srgbClr val="9966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endParaRPr lang="en-US" altLang="zh-CN" sz="1800" b="1" dirty="0">
                <a:solidFill>
                  <a:srgbClr val="9966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547" name="Rectangle 84"/>
            <p:cNvSpPr/>
            <p:nvPr/>
          </p:nvSpPr>
          <p:spPr>
            <a:xfrm>
              <a:off x="749" y="2556"/>
              <a:ext cx="387" cy="403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>
                <a:lnSpc>
                  <a:spcPct val="110000"/>
                </a:lnSpc>
                <a:spcBef>
                  <a:spcPct val="15000"/>
                </a:spcBef>
                <a:spcAft>
                  <a:spcPct val="15000"/>
                </a:spcAft>
                <a:buChar char="•"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548" name="Rectangle 85"/>
            <p:cNvSpPr/>
            <p:nvPr/>
          </p:nvSpPr>
          <p:spPr>
            <a:xfrm>
              <a:off x="1187" y="2666"/>
              <a:ext cx="397" cy="40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/>
              <a:r>
                <a:rPr lang="en-US" altLang="zh-CN" sz="1800" b="1" dirty="0">
                  <a:solidFill>
                    <a:srgbClr val="9966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±2</a:t>
              </a:r>
              <a:endParaRPr lang="en-US" altLang="zh-CN" sz="1800" b="1" dirty="0">
                <a:solidFill>
                  <a:srgbClr val="9966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endParaRPr lang="en-US" altLang="zh-CN" sz="1800" b="1" dirty="0">
                <a:solidFill>
                  <a:srgbClr val="9966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549" name="Rectangle 86"/>
            <p:cNvSpPr/>
            <p:nvPr/>
          </p:nvSpPr>
          <p:spPr>
            <a:xfrm>
              <a:off x="1136" y="2556"/>
              <a:ext cx="387" cy="403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>
                <a:lnSpc>
                  <a:spcPct val="110000"/>
                </a:lnSpc>
                <a:spcBef>
                  <a:spcPct val="15000"/>
                </a:spcBef>
                <a:spcAft>
                  <a:spcPct val="15000"/>
                </a:spcAft>
                <a:buChar char="•"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550" name="Rectangle 87"/>
            <p:cNvSpPr/>
            <p:nvPr/>
          </p:nvSpPr>
          <p:spPr>
            <a:xfrm>
              <a:off x="1574" y="2556"/>
              <a:ext cx="267" cy="40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/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 </a:t>
              </a:r>
              <a:endPara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endPara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551" name="Rectangle 88"/>
            <p:cNvSpPr/>
            <p:nvPr/>
          </p:nvSpPr>
          <p:spPr>
            <a:xfrm>
              <a:off x="1523" y="2556"/>
              <a:ext cx="369" cy="403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>
                <a:lnSpc>
                  <a:spcPct val="110000"/>
                </a:lnSpc>
                <a:spcBef>
                  <a:spcPct val="15000"/>
                </a:spcBef>
                <a:spcAft>
                  <a:spcPct val="15000"/>
                </a:spcAft>
                <a:buChar char="•"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552" name="Rectangle 89"/>
            <p:cNvSpPr/>
            <p:nvPr/>
          </p:nvSpPr>
          <p:spPr>
            <a:xfrm>
              <a:off x="1943" y="2556"/>
              <a:ext cx="272" cy="40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/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 </a:t>
              </a:r>
              <a:endPara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endPara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553" name="Rectangle 90"/>
            <p:cNvSpPr/>
            <p:nvPr/>
          </p:nvSpPr>
          <p:spPr>
            <a:xfrm>
              <a:off x="1892" y="2556"/>
              <a:ext cx="374" cy="403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>
                <a:lnSpc>
                  <a:spcPct val="110000"/>
                </a:lnSpc>
                <a:spcBef>
                  <a:spcPct val="15000"/>
                </a:spcBef>
                <a:spcAft>
                  <a:spcPct val="15000"/>
                </a:spcAft>
                <a:buChar char="•"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554" name="Rectangle 91"/>
            <p:cNvSpPr/>
            <p:nvPr/>
          </p:nvSpPr>
          <p:spPr>
            <a:xfrm>
              <a:off x="2317" y="2666"/>
              <a:ext cx="419" cy="40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/>
              <a:r>
                <a:rPr lang="en-US" altLang="zh-CN" sz="1800" b="1" dirty="0">
                  <a:solidFill>
                    <a:srgbClr val="9966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±.5</a:t>
              </a:r>
              <a:endParaRPr lang="en-US" altLang="zh-CN" sz="1800" b="1" dirty="0">
                <a:solidFill>
                  <a:srgbClr val="9966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endParaRPr lang="en-US" altLang="zh-CN" sz="1800" b="1" dirty="0">
                <a:solidFill>
                  <a:srgbClr val="9966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555" name="Rectangle 92"/>
            <p:cNvSpPr/>
            <p:nvPr/>
          </p:nvSpPr>
          <p:spPr>
            <a:xfrm>
              <a:off x="2266" y="2556"/>
              <a:ext cx="411" cy="403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>
                <a:lnSpc>
                  <a:spcPct val="110000"/>
                </a:lnSpc>
                <a:spcBef>
                  <a:spcPct val="15000"/>
                </a:spcBef>
                <a:spcAft>
                  <a:spcPct val="15000"/>
                </a:spcAft>
                <a:buChar char="•"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556" name="Rectangle 93"/>
            <p:cNvSpPr/>
            <p:nvPr/>
          </p:nvSpPr>
          <p:spPr>
            <a:xfrm>
              <a:off x="2673" y="2666"/>
              <a:ext cx="536" cy="40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/>
              <a:r>
                <a:rPr lang="en-US" altLang="zh-CN" sz="1800" b="1" dirty="0">
                  <a:solidFill>
                    <a:srgbClr val="9966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±.25</a:t>
              </a:r>
              <a:endParaRPr lang="en-US" altLang="zh-CN" sz="1800" b="1" dirty="0">
                <a:solidFill>
                  <a:srgbClr val="9966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endParaRPr lang="en-US" altLang="zh-CN" sz="1800" b="1" dirty="0">
                <a:solidFill>
                  <a:srgbClr val="9966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557" name="Rectangle 94"/>
            <p:cNvSpPr/>
            <p:nvPr/>
          </p:nvSpPr>
          <p:spPr>
            <a:xfrm>
              <a:off x="2677" y="2556"/>
              <a:ext cx="453" cy="403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>
                <a:lnSpc>
                  <a:spcPct val="110000"/>
                </a:lnSpc>
                <a:spcBef>
                  <a:spcPct val="15000"/>
                </a:spcBef>
                <a:spcAft>
                  <a:spcPct val="15000"/>
                </a:spcAft>
                <a:buChar char="•"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558" name="Rectangle 95"/>
            <p:cNvSpPr/>
            <p:nvPr/>
          </p:nvSpPr>
          <p:spPr>
            <a:xfrm>
              <a:off x="3137" y="2666"/>
              <a:ext cx="707" cy="40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/>
              <a:r>
                <a:rPr lang="en-US" altLang="zh-CN" sz="1800" b="1" dirty="0">
                  <a:solidFill>
                    <a:srgbClr val="9966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±.1</a:t>
              </a:r>
              <a:endParaRPr lang="en-US" altLang="zh-CN" sz="1800" b="1" dirty="0">
                <a:solidFill>
                  <a:srgbClr val="9966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endParaRPr lang="en-US" altLang="zh-CN" sz="1800" b="1" dirty="0">
                <a:solidFill>
                  <a:srgbClr val="9966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559" name="Rectangle 96"/>
            <p:cNvSpPr/>
            <p:nvPr/>
          </p:nvSpPr>
          <p:spPr>
            <a:xfrm>
              <a:off x="3130" y="2556"/>
              <a:ext cx="401" cy="403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>
                <a:lnSpc>
                  <a:spcPct val="110000"/>
                </a:lnSpc>
                <a:spcBef>
                  <a:spcPct val="15000"/>
                </a:spcBef>
                <a:spcAft>
                  <a:spcPct val="15000"/>
                </a:spcAft>
                <a:buChar char="•"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560" name="Rectangle 97"/>
            <p:cNvSpPr/>
            <p:nvPr/>
          </p:nvSpPr>
          <p:spPr>
            <a:xfrm>
              <a:off x="3582" y="2556"/>
              <a:ext cx="283" cy="40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/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 </a:t>
              </a:r>
              <a:endPara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endPara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561" name="Rectangle 98"/>
            <p:cNvSpPr/>
            <p:nvPr/>
          </p:nvSpPr>
          <p:spPr>
            <a:xfrm>
              <a:off x="3531" y="2556"/>
              <a:ext cx="385" cy="403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>
                <a:lnSpc>
                  <a:spcPct val="110000"/>
                </a:lnSpc>
                <a:spcBef>
                  <a:spcPct val="15000"/>
                </a:spcBef>
                <a:spcAft>
                  <a:spcPct val="15000"/>
                </a:spcAft>
                <a:buChar char="•"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562" name="Rectangle 99"/>
            <p:cNvSpPr/>
            <p:nvPr/>
          </p:nvSpPr>
          <p:spPr>
            <a:xfrm>
              <a:off x="3967" y="2556"/>
              <a:ext cx="291" cy="40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/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 </a:t>
              </a:r>
              <a:endPara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endPara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563" name="Rectangle 100"/>
            <p:cNvSpPr/>
            <p:nvPr/>
          </p:nvSpPr>
          <p:spPr>
            <a:xfrm>
              <a:off x="3916" y="2556"/>
              <a:ext cx="393" cy="403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>
                <a:lnSpc>
                  <a:spcPct val="110000"/>
                </a:lnSpc>
                <a:spcBef>
                  <a:spcPct val="15000"/>
                </a:spcBef>
                <a:spcAft>
                  <a:spcPct val="15000"/>
                </a:spcAft>
                <a:buChar char="•"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564" name="Rectangle 101"/>
            <p:cNvSpPr/>
            <p:nvPr/>
          </p:nvSpPr>
          <p:spPr>
            <a:xfrm>
              <a:off x="4360" y="2556"/>
              <a:ext cx="305" cy="40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/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 </a:t>
              </a:r>
              <a:endPara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endPara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565" name="Rectangle 102"/>
            <p:cNvSpPr/>
            <p:nvPr/>
          </p:nvSpPr>
          <p:spPr>
            <a:xfrm>
              <a:off x="4309" y="2556"/>
              <a:ext cx="407" cy="403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>
                <a:lnSpc>
                  <a:spcPct val="110000"/>
                </a:lnSpc>
                <a:spcBef>
                  <a:spcPct val="15000"/>
                </a:spcBef>
                <a:spcAft>
                  <a:spcPct val="15000"/>
                </a:spcAft>
                <a:buChar char="•"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566" name="Rectangle 103"/>
            <p:cNvSpPr/>
            <p:nvPr/>
          </p:nvSpPr>
          <p:spPr>
            <a:xfrm>
              <a:off x="4767" y="2666"/>
              <a:ext cx="369" cy="40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/>
              <a:r>
                <a:rPr lang="en-US" altLang="zh-CN" sz="1800" b="1" dirty="0">
                  <a:solidFill>
                    <a:srgbClr val="9966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±5</a:t>
              </a:r>
              <a:endParaRPr lang="en-US" altLang="zh-CN" sz="1800" b="1" dirty="0">
                <a:solidFill>
                  <a:srgbClr val="9966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endParaRPr lang="en-US" altLang="zh-CN" sz="1800" b="1" dirty="0">
                <a:solidFill>
                  <a:srgbClr val="9966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567" name="Rectangle 104"/>
            <p:cNvSpPr/>
            <p:nvPr/>
          </p:nvSpPr>
          <p:spPr>
            <a:xfrm>
              <a:off x="4716" y="2556"/>
              <a:ext cx="405" cy="403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>
                <a:lnSpc>
                  <a:spcPct val="110000"/>
                </a:lnSpc>
                <a:spcBef>
                  <a:spcPct val="15000"/>
                </a:spcBef>
                <a:spcAft>
                  <a:spcPct val="15000"/>
                </a:spcAft>
                <a:buChar char="•"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568" name="Rectangle 105"/>
            <p:cNvSpPr/>
            <p:nvPr/>
          </p:nvSpPr>
          <p:spPr>
            <a:xfrm>
              <a:off x="5128" y="2666"/>
              <a:ext cx="588" cy="40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/>
              <a:r>
                <a:rPr lang="en-US" altLang="zh-CN" sz="1800" b="1" dirty="0">
                  <a:solidFill>
                    <a:srgbClr val="9966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±10</a:t>
              </a:r>
              <a:endParaRPr lang="en-US" altLang="zh-CN" sz="1800" b="1" dirty="0">
                <a:solidFill>
                  <a:srgbClr val="9966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endParaRPr lang="en-US" altLang="zh-CN" sz="1800" b="1" dirty="0">
                <a:solidFill>
                  <a:srgbClr val="9966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569" name="Rectangle 106"/>
            <p:cNvSpPr/>
            <p:nvPr/>
          </p:nvSpPr>
          <p:spPr>
            <a:xfrm>
              <a:off x="5121" y="2556"/>
              <a:ext cx="395" cy="403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>
                <a:lnSpc>
                  <a:spcPct val="110000"/>
                </a:lnSpc>
                <a:spcBef>
                  <a:spcPct val="15000"/>
                </a:spcBef>
                <a:spcAft>
                  <a:spcPct val="15000"/>
                </a:spcAft>
                <a:buChar char="•"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570" name="Rectangle 107"/>
            <p:cNvSpPr/>
            <p:nvPr/>
          </p:nvSpPr>
          <p:spPr>
            <a:xfrm>
              <a:off x="240" y="1344"/>
              <a:ext cx="5280" cy="1618"/>
            </a:xfrm>
            <a:prstGeom prst="rect">
              <a:avLst/>
            </a:prstGeom>
            <a:noFill/>
            <a:ln w="11112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>
                <a:lnSpc>
                  <a:spcPct val="110000"/>
                </a:lnSpc>
                <a:spcBef>
                  <a:spcPct val="15000"/>
                </a:spcBef>
                <a:spcAft>
                  <a:spcPct val="15000"/>
                </a:spcAft>
                <a:buChar char="•"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108"/>
          <p:cNvGrpSpPr/>
          <p:nvPr/>
        </p:nvGrpSpPr>
        <p:grpSpPr>
          <a:xfrm>
            <a:off x="228600" y="4403725"/>
            <a:ext cx="8915400" cy="1920875"/>
            <a:chOff x="144" y="2774"/>
            <a:chExt cx="5616" cy="1210"/>
          </a:xfrm>
        </p:grpSpPr>
        <p:grpSp>
          <p:nvGrpSpPr>
            <p:cNvPr id="15367" name="Group 109"/>
            <p:cNvGrpSpPr/>
            <p:nvPr/>
          </p:nvGrpSpPr>
          <p:grpSpPr>
            <a:xfrm>
              <a:off x="1200" y="2976"/>
              <a:ext cx="624" cy="144"/>
              <a:chOff x="3348" y="10260"/>
              <a:chExt cx="3020" cy="624"/>
            </a:xfrm>
          </p:grpSpPr>
          <p:sp>
            <p:nvSpPr>
              <p:cNvPr id="15457" name="AutoShape 110"/>
              <p:cNvSpPr/>
              <p:nvPr/>
            </p:nvSpPr>
            <p:spPr>
              <a:xfrm>
                <a:off x="3948" y="10260"/>
                <a:ext cx="180" cy="624"/>
              </a:xfrm>
              <a:prstGeom prst="flowChartAlternateProcess">
                <a:avLst/>
              </a:prstGeom>
              <a:solidFill>
                <a:srgbClr val="00CCFF"/>
              </a:solidFill>
              <a:ln w="2857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>
                  <a:lnSpc>
                    <a:spcPct val="110000"/>
                  </a:lnSpc>
                  <a:spcBef>
                    <a:spcPct val="15000"/>
                  </a:spcBef>
                  <a:spcAft>
                    <a:spcPct val="15000"/>
                  </a:spcAft>
                  <a:buChar char="•"/>
                </a:pPr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458" name="AutoShape 111"/>
              <p:cNvSpPr/>
              <p:nvPr/>
            </p:nvSpPr>
            <p:spPr>
              <a:xfrm flipH="1">
                <a:off x="5676" y="10260"/>
                <a:ext cx="160" cy="624"/>
              </a:xfrm>
              <a:prstGeom prst="flowChartAlternateProcess">
                <a:avLst/>
              </a:prstGeom>
              <a:solidFill>
                <a:srgbClr val="00CCFF"/>
              </a:solidFill>
              <a:ln w="2857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>
                  <a:lnSpc>
                    <a:spcPct val="110000"/>
                  </a:lnSpc>
                  <a:spcBef>
                    <a:spcPct val="15000"/>
                  </a:spcBef>
                  <a:spcAft>
                    <a:spcPct val="15000"/>
                  </a:spcAft>
                  <a:buChar char="•"/>
                </a:pPr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459" name="Rectangle 112"/>
              <p:cNvSpPr/>
              <p:nvPr/>
            </p:nvSpPr>
            <p:spPr>
              <a:xfrm>
                <a:off x="4136" y="10338"/>
                <a:ext cx="1540" cy="465"/>
              </a:xfrm>
              <a:prstGeom prst="rect">
                <a:avLst/>
              </a:prstGeom>
              <a:solidFill>
                <a:srgbClr val="00CCFF"/>
              </a:solidFill>
              <a:ln w="2857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>
                  <a:lnSpc>
                    <a:spcPct val="110000"/>
                  </a:lnSpc>
                  <a:spcBef>
                    <a:spcPct val="15000"/>
                  </a:spcBef>
                  <a:spcAft>
                    <a:spcPct val="15000"/>
                  </a:spcAft>
                  <a:buChar char="•"/>
                </a:pPr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460" name="Line 113"/>
              <p:cNvSpPr/>
              <p:nvPr/>
            </p:nvSpPr>
            <p:spPr>
              <a:xfrm>
                <a:off x="4568" y="10338"/>
                <a:ext cx="0" cy="496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461" name="Line 114"/>
              <p:cNvSpPr/>
              <p:nvPr/>
            </p:nvSpPr>
            <p:spPr>
              <a:xfrm>
                <a:off x="4828" y="10338"/>
                <a:ext cx="0" cy="465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462" name="Line 115"/>
              <p:cNvSpPr/>
              <p:nvPr/>
            </p:nvSpPr>
            <p:spPr>
              <a:xfrm>
                <a:off x="5088" y="10338"/>
                <a:ext cx="0" cy="496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463" name="Line 116"/>
              <p:cNvSpPr/>
              <p:nvPr/>
            </p:nvSpPr>
            <p:spPr>
              <a:xfrm>
                <a:off x="5448" y="10338"/>
                <a:ext cx="0" cy="465"/>
              </a:xfrm>
              <a:prstGeom prst="line">
                <a:avLst/>
              </a:prstGeom>
              <a:ln w="38100" cap="flat" cmpd="sng">
                <a:solidFill>
                  <a:srgbClr val="99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464" name="Line 117"/>
              <p:cNvSpPr/>
              <p:nvPr/>
            </p:nvSpPr>
            <p:spPr>
              <a:xfrm>
                <a:off x="4308" y="10338"/>
                <a:ext cx="0" cy="496"/>
              </a:xfrm>
              <a:prstGeom prst="line">
                <a:avLst/>
              </a:prstGeom>
              <a:ln w="38100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465" name="Line 118"/>
              <p:cNvSpPr/>
              <p:nvPr/>
            </p:nvSpPr>
            <p:spPr>
              <a:xfrm>
                <a:off x="5808" y="10555"/>
                <a:ext cx="560" cy="0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466" name="Line 119"/>
              <p:cNvSpPr/>
              <p:nvPr/>
            </p:nvSpPr>
            <p:spPr>
              <a:xfrm flipH="1">
                <a:off x="3348" y="10555"/>
                <a:ext cx="560" cy="0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5368" name="Group 120"/>
            <p:cNvGrpSpPr/>
            <p:nvPr/>
          </p:nvGrpSpPr>
          <p:grpSpPr>
            <a:xfrm>
              <a:off x="3696" y="2965"/>
              <a:ext cx="624" cy="155"/>
              <a:chOff x="1512" y="12585"/>
              <a:chExt cx="3020" cy="624"/>
            </a:xfrm>
          </p:grpSpPr>
          <p:sp>
            <p:nvSpPr>
              <p:cNvPr id="15447" name="AutoShape 121"/>
              <p:cNvSpPr/>
              <p:nvPr/>
            </p:nvSpPr>
            <p:spPr>
              <a:xfrm>
                <a:off x="2112" y="12585"/>
                <a:ext cx="180" cy="624"/>
              </a:xfrm>
              <a:prstGeom prst="flowChartAlternateProcess">
                <a:avLst/>
              </a:prstGeom>
              <a:solidFill>
                <a:srgbClr val="00CCFF"/>
              </a:solidFill>
              <a:ln w="2857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>
                  <a:lnSpc>
                    <a:spcPct val="110000"/>
                  </a:lnSpc>
                  <a:spcBef>
                    <a:spcPct val="15000"/>
                  </a:spcBef>
                  <a:spcAft>
                    <a:spcPct val="15000"/>
                  </a:spcAft>
                  <a:buChar char="•"/>
                </a:pPr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448" name="AutoShape 122"/>
              <p:cNvSpPr/>
              <p:nvPr/>
            </p:nvSpPr>
            <p:spPr>
              <a:xfrm flipH="1">
                <a:off x="3840" y="12585"/>
                <a:ext cx="160" cy="624"/>
              </a:xfrm>
              <a:prstGeom prst="flowChartAlternateProcess">
                <a:avLst/>
              </a:prstGeom>
              <a:solidFill>
                <a:srgbClr val="00CCFF"/>
              </a:solidFill>
              <a:ln w="2857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>
                  <a:lnSpc>
                    <a:spcPct val="110000"/>
                  </a:lnSpc>
                  <a:spcBef>
                    <a:spcPct val="15000"/>
                  </a:spcBef>
                  <a:spcAft>
                    <a:spcPct val="15000"/>
                  </a:spcAft>
                  <a:buChar char="•"/>
                </a:pPr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449" name="Rectangle 123"/>
              <p:cNvSpPr/>
              <p:nvPr/>
            </p:nvSpPr>
            <p:spPr>
              <a:xfrm>
                <a:off x="2284" y="12669"/>
                <a:ext cx="1540" cy="465"/>
              </a:xfrm>
              <a:prstGeom prst="rect">
                <a:avLst/>
              </a:prstGeom>
              <a:solidFill>
                <a:srgbClr val="00CCFF"/>
              </a:solidFill>
              <a:ln w="2857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>
                  <a:lnSpc>
                    <a:spcPct val="110000"/>
                  </a:lnSpc>
                  <a:spcBef>
                    <a:spcPct val="15000"/>
                  </a:spcBef>
                  <a:spcAft>
                    <a:spcPct val="15000"/>
                  </a:spcAft>
                  <a:buChar char="•"/>
                </a:pPr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450" name="Line 124"/>
              <p:cNvSpPr/>
              <p:nvPr/>
            </p:nvSpPr>
            <p:spPr>
              <a:xfrm>
                <a:off x="2732" y="12663"/>
                <a:ext cx="0" cy="496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451" name="Line 125"/>
              <p:cNvSpPr/>
              <p:nvPr/>
            </p:nvSpPr>
            <p:spPr>
              <a:xfrm>
                <a:off x="2992" y="12663"/>
                <a:ext cx="0" cy="465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452" name="Line 126"/>
              <p:cNvSpPr/>
              <p:nvPr/>
            </p:nvSpPr>
            <p:spPr>
              <a:xfrm>
                <a:off x="3252" y="12638"/>
                <a:ext cx="0" cy="496"/>
              </a:xfrm>
              <a:prstGeom prst="line">
                <a:avLst/>
              </a:prstGeom>
              <a:ln w="38100" cap="flat" cmpd="sng">
                <a:solidFill>
                  <a:srgbClr val="99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453" name="Line 127"/>
              <p:cNvSpPr/>
              <p:nvPr/>
            </p:nvSpPr>
            <p:spPr>
              <a:xfrm>
                <a:off x="3612" y="12663"/>
                <a:ext cx="0" cy="465"/>
              </a:xfrm>
              <a:prstGeom prst="line">
                <a:avLst/>
              </a:prstGeom>
              <a:ln w="38100" cap="flat" cmpd="sng">
                <a:solidFill>
                  <a:srgbClr val="99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454" name="Line 128"/>
              <p:cNvSpPr/>
              <p:nvPr/>
            </p:nvSpPr>
            <p:spPr>
              <a:xfrm>
                <a:off x="2472" y="12647"/>
                <a:ext cx="0" cy="496"/>
              </a:xfrm>
              <a:prstGeom prst="line">
                <a:avLst/>
              </a:prstGeom>
              <a:ln w="38100" cap="flat" cmpd="sng">
                <a:solidFill>
                  <a:srgbClr val="99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455" name="Line 129"/>
              <p:cNvSpPr/>
              <p:nvPr/>
            </p:nvSpPr>
            <p:spPr>
              <a:xfrm>
                <a:off x="3972" y="12880"/>
                <a:ext cx="560" cy="0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456" name="Line 130"/>
              <p:cNvSpPr/>
              <p:nvPr/>
            </p:nvSpPr>
            <p:spPr>
              <a:xfrm flipH="1">
                <a:off x="1512" y="12880"/>
                <a:ext cx="560" cy="0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5369" name="Group 131"/>
            <p:cNvGrpSpPr/>
            <p:nvPr/>
          </p:nvGrpSpPr>
          <p:grpSpPr>
            <a:xfrm>
              <a:off x="144" y="3552"/>
              <a:ext cx="672" cy="144"/>
              <a:chOff x="4808" y="12616"/>
              <a:chExt cx="3020" cy="624"/>
            </a:xfrm>
          </p:grpSpPr>
          <p:sp>
            <p:nvSpPr>
              <p:cNvPr id="15437" name="AutoShape 132"/>
              <p:cNvSpPr/>
              <p:nvPr/>
            </p:nvSpPr>
            <p:spPr>
              <a:xfrm>
                <a:off x="5408" y="12616"/>
                <a:ext cx="180" cy="624"/>
              </a:xfrm>
              <a:prstGeom prst="flowChartAlternateProcess">
                <a:avLst/>
              </a:prstGeom>
              <a:solidFill>
                <a:srgbClr val="00CCFF"/>
              </a:solidFill>
              <a:ln w="2857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>
                  <a:lnSpc>
                    <a:spcPct val="110000"/>
                  </a:lnSpc>
                  <a:spcBef>
                    <a:spcPct val="15000"/>
                  </a:spcBef>
                  <a:spcAft>
                    <a:spcPct val="15000"/>
                  </a:spcAft>
                  <a:buChar char="•"/>
                </a:pPr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438" name="AutoShape 133"/>
              <p:cNvSpPr/>
              <p:nvPr/>
            </p:nvSpPr>
            <p:spPr>
              <a:xfrm flipH="1">
                <a:off x="7136" y="12616"/>
                <a:ext cx="160" cy="624"/>
              </a:xfrm>
              <a:prstGeom prst="flowChartAlternateProcess">
                <a:avLst/>
              </a:prstGeom>
              <a:solidFill>
                <a:srgbClr val="00CCFF"/>
              </a:solidFill>
              <a:ln w="2857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>
                  <a:lnSpc>
                    <a:spcPct val="110000"/>
                  </a:lnSpc>
                  <a:spcBef>
                    <a:spcPct val="15000"/>
                  </a:spcBef>
                  <a:spcAft>
                    <a:spcPct val="15000"/>
                  </a:spcAft>
                  <a:buChar char="•"/>
                </a:pPr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439" name="Rectangle 134"/>
              <p:cNvSpPr/>
              <p:nvPr/>
            </p:nvSpPr>
            <p:spPr>
              <a:xfrm>
                <a:off x="5580" y="12700"/>
                <a:ext cx="1540" cy="465"/>
              </a:xfrm>
              <a:prstGeom prst="rect">
                <a:avLst/>
              </a:prstGeom>
              <a:solidFill>
                <a:srgbClr val="00CCFF"/>
              </a:solidFill>
              <a:ln w="2857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>
                  <a:lnSpc>
                    <a:spcPct val="110000"/>
                  </a:lnSpc>
                  <a:spcBef>
                    <a:spcPct val="15000"/>
                  </a:spcBef>
                  <a:spcAft>
                    <a:spcPct val="15000"/>
                  </a:spcAft>
                  <a:buChar char="•"/>
                </a:pPr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440" name="Line 135"/>
              <p:cNvSpPr/>
              <p:nvPr/>
            </p:nvSpPr>
            <p:spPr>
              <a:xfrm>
                <a:off x="6028" y="12694"/>
                <a:ext cx="0" cy="496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441" name="Line 136"/>
              <p:cNvSpPr/>
              <p:nvPr/>
            </p:nvSpPr>
            <p:spPr>
              <a:xfrm>
                <a:off x="6288" y="12694"/>
                <a:ext cx="0" cy="465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442" name="Line 137"/>
              <p:cNvSpPr/>
              <p:nvPr/>
            </p:nvSpPr>
            <p:spPr>
              <a:xfrm>
                <a:off x="6548" y="12669"/>
                <a:ext cx="0" cy="496"/>
              </a:xfrm>
              <a:prstGeom prst="line">
                <a:avLst/>
              </a:prstGeom>
              <a:ln w="38100" cap="flat" cmpd="sng">
                <a:solidFill>
                  <a:srgbClr val="99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443" name="Line 138"/>
              <p:cNvSpPr/>
              <p:nvPr/>
            </p:nvSpPr>
            <p:spPr>
              <a:xfrm>
                <a:off x="6908" y="12694"/>
                <a:ext cx="0" cy="465"/>
              </a:xfrm>
              <a:prstGeom prst="line">
                <a:avLst/>
              </a:prstGeom>
              <a:ln w="38100" cap="flat" cmpd="sng">
                <a:solidFill>
                  <a:srgbClr val="99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444" name="Line 139"/>
              <p:cNvSpPr/>
              <p:nvPr/>
            </p:nvSpPr>
            <p:spPr>
              <a:xfrm>
                <a:off x="5768" y="12678"/>
                <a:ext cx="0" cy="496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445" name="Line 140"/>
              <p:cNvSpPr/>
              <p:nvPr/>
            </p:nvSpPr>
            <p:spPr>
              <a:xfrm>
                <a:off x="7268" y="12911"/>
                <a:ext cx="560" cy="0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446" name="Line 141"/>
              <p:cNvSpPr/>
              <p:nvPr/>
            </p:nvSpPr>
            <p:spPr>
              <a:xfrm flipH="1">
                <a:off x="4808" y="12911"/>
                <a:ext cx="560" cy="0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5370" name="Group 142"/>
            <p:cNvGrpSpPr/>
            <p:nvPr/>
          </p:nvGrpSpPr>
          <p:grpSpPr>
            <a:xfrm>
              <a:off x="912" y="3552"/>
              <a:ext cx="672" cy="144"/>
              <a:chOff x="8344" y="12616"/>
              <a:chExt cx="3020" cy="624"/>
            </a:xfrm>
          </p:grpSpPr>
          <p:sp>
            <p:nvSpPr>
              <p:cNvPr id="15427" name="AutoShape 143"/>
              <p:cNvSpPr/>
              <p:nvPr/>
            </p:nvSpPr>
            <p:spPr>
              <a:xfrm>
                <a:off x="8944" y="12616"/>
                <a:ext cx="180" cy="624"/>
              </a:xfrm>
              <a:prstGeom prst="flowChartAlternateProcess">
                <a:avLst/>
              </a:prstGeom>
              <a:solidFill>
                <a:srgbClr val="00CCFF"/>
              </a:solidFill>
              <a:ln w="2857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>
                  <a:lnSpc>
                    <a:spcPct val="110000"/>
                  </a:lnSpc>
                  <a:spcBef>
                    <a:spcPct val="15000"/>
                  </a:spcBef>
                  <a:spcAft>
                    <a:spcPct val="15000"/>
                  </a:spcAft>
                  <a:buChar char="•"/>
                </a:pPr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428" name="AutoShape 144"/>
              <p:cNvSpPr/>
              <p:nvPr/>
            </p:nvSpPr>
            <p:spPr>
              <a:xfrm flipH="1">
                <a:off x="10672" y="12616"/>
                <a:ext cx="160" cy="624"/>
              </a:xfrm>
              <a:prstGeom prst="flowChartAlternateProcess">
                <a:avLst/>
              </a:prstGeom>
              <a:solidFill>
                <a:srgbClr val="00CCFF"/>
              </a:solidFill>
              <a:ln w="2857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>
                  <a:lnSpc>
                    <a:spcPct val="110000"/>
                  </a:lnSpc>
                  <a:spcBef>
                    <a:spcPct val="15000"/>
                  </a:spcBef>
                  <a:spcAft>
                    <a:spcPct val="15000"/>
                  </a:spcAft>
                  <a:buChar char="•"/>
                </a:pPr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429" name="Rectangle 145"/>
              <p:cNvSpPr/>
              <p:nvPr/>
            </p:nvSpPr>
            <p:spPr>
              <a:xfrm>
                <a:off x="9116" y="12700"/>
                <a:ext cx="1540" cy="465"/>
              </a:xfrm>
              <a:prstGeom prst="rect">
                <a:avLst/>
              </a:prstGeom>
              <a:solidFill>
                <a:srgbClr val="00CCFF"/>
              </a:solidFill>
              <a:ln w="2857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>
                  <a:lnSpc>
                    <a:spcPct val="110000"/>
                  </a:lnSpc>
                  <a:spcBef>
                    <a:spcPct val="15000"/>
                  </a:spcBef>
                  <a:spcAft>
                    <a:spcPct val="15000"/>
                  </a:spcAft>
                  <a:buChar char="•"/>
                </a:pPr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430" name="Line 146"/>
              <p:cNvSpPr/>
              <p:nvPr/>
            </p:nvSpPr>
            <p:spPr>
              <a:xfrm>
                <a:off x="9564" y="12694"/>
                <a:ext cx="0" cy="496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431" name="Line 147"/>
              <p:cNvSpPr/>
              <p:nvPr/>
            </p:nvSpPr>
            <p:spPr>
              <a:xfrm>
                <a:off x="9824" y="12694"/>
                <a:ext cx="0" cy="465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432" name="Line 148"/>
              <p:cNvSpPr/>
              <p:nvPr/>
            </p:nvSpPr>
            <p:spPr>
              <a:xfrm>
                <a:off x="10084" y="12669"/>
                <a:ext cx="0" cy="496"/>
              </a:xfrm>
              <a:prstGeom prst="line">
                <a:avLst/>
              </a:prstGeom>
              <a:ln w="38100" cap="flat" cmpd="sng">
                <a:solidFill>
                  <a:srgbClr val="99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433" name="Line 149"/>
              <p:cNvSpPr/>
              <p:nvPr/>
            </p:nvSpPr>
            <p:spPr>
              <a:xfrm>
                <a:off x="10444" y="12694"/>
                <a:ext cx="0" cy="465"/>
              </a:xfrm>
              <a:prstGeom prst="line">
                <a:avLst/>
              </a:prstGeom>
              <a:ln w="38100" cap="flat" cmpd="sng">
                <a:solidFill>
                  <a:srgbClr val="99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434" name="Line 150"/>
              <p:cNvSpPr/>
              <p:nvPr/>
            </p:nvSpPr>
            <p:spPr>
              <a:xfrm>
                <a:off x="9304" y="12678"/>
                <a:ext cx="0" cy="496"/>
              </a:xfrm>
              <a:prstGeom prst="line">
                <a:avLst/>
              </a:prstGeom>
              <a:ln w="38100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435" name="Line 151"/>
              <p:cNvSpPr/>
              <p:nvPr/>
            </p:nvSpPr>
            <p:spPr>
              <a:xfrm>
                <a:off x="10804" y="12911"/>
                <a:ext cx="560" cy="0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436" name="Line 152"/>
              <p:cNvSpPr/>
              <p:nvPr/>
            </p:nvSpPr>
            <p:spPr>
              <a:xfrm flipH="1">
                <a:off x="8344" y="12911"/>
                <a:ext cx="560" cy="0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5371" name="Group 153"/>
            <p:cNvGrpSpPr/>
            <p:nvPr/>
          </p:nvGrpSpPr>
          <p:grpSpPr>
            <a:xfrm>
              <a:off x="1776" y="3548"/>
              <a:ext cx="624" cy="144"/>
              <a:chOff x="10424" y="12585"/>
              <a:chExt cx="3020" cy="624"/>
            </a:xfrm>
          </p:grpSpPr>
          <p:sp>
            <p:nvSpPr>
              <p:cNvPr id="15417" name="AutoShape 154"/>
              <p:cNvSpPr/>
              <p:nvPr/>
            </p:nvSpPr>
            <p:spPr>
              <a:xfrm>
                <a:off x="11024" y="12585"/>
                <a:ext cx="180" cy="624"/>
              </a:xfrm>
              <a:prstGeom prst="flowChartAlternateProcess">
                <a:avLst/>
              </a:prstGeom>
              <a:solidFill>
                <a:srgbClr val="00CCFF"/>
              </a:solidFill>
              <a:ln w="2857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>
                  <a:lnSpc>
                    <a:spcPct val="110000"/>
                  </a:lnSpc>
                  <a:spcBef>
                    <a:spcPct val="15000"/>
                  </a:spcBef>
                  <a:spcAft>
                    <a:spcPct val="15000"/>
                  </a:spcAft>
                  <a:buChar char="•"/>
                </a:pPr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418" name="AutoShape 155"/>
              <p:cNvSpPr/>
              <p:nvPr/>
            </p:nvSpPr>
            <p:spPr>
              <a:xfrm flipH="1">
                <a:off x="12752" y="12585"/>
                <a:ext cx="160" cy="624"/>
              </a:xfrm>
              <a:prstGeom prst="flowChartAlternateProcess">
                <a:avLst/>
              </a:prstGeom>
              <a:solidFill>
                <a:srgbClr val="00CCFF"/>
              </a:solidFill>
              <a:ln w="2857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>
                  <a:lnSpc>
                    <a:spcPct val="110000"/>
                  </a:lnSpc>
                  <a:spcBef>
                    <a:spcPct val="15000"/>
                  </a:spcBef>
                  <a:spcAft>
                    <a:spcPct val="15000"/>
                  </a:spcAft>
                  <a:buChar char="•"/>
                </a:pPr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419" name="Rectangle 156"/>
              <p:cNvSpPr/>
              <p:nvPr/>
            </p:nvSpPr>
            <p:spPr>
              <a:xfrm>
                <a:off x="11196" y="12669"/>
                <a:ext cx="1540" cy="465"/>
              </a:xfrm>
              <a:prstGeom prst="rect">
                <a:avLst/>
              </a:prstGeom>
              <a:solidFill>
                <a:srgbClr val="00CCFF"/>
              </a:solidFill>
              <a:ln w="2857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>
                  <a:lnSpc>
                    <a:spcPct val="110000"/>
                  </a:lnSpc>
                  <a:spcBef>
                    <a:spcPct val="15000"/>
                  </a:spcBef>
                  <a:spcAft>
                    <a:spcPct val="15000"/>
                  </a:spcAft>
                  <a:buChar char="•"/>
                </a:pPr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420" name="Line 157"/>
              <p:cNvSpPr/>
              <p:nvPr/>
            </p:nvSpPr>
            <p:spPr>
              <a:xfrm>
                <a:off x="11644" y="12663"/>
                <a:ext cx="0" cy="496"/>
              </a:xfrm>
              <a:prstGeom prst="line">
                <a:avLst/>
              </a:prstGeom>
              <a:ln w="38100" cap="flat" cmpd="sng">
                <a:solidFill>
                  <a:srgbClr val="FFFF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421" name="Line 158"/>
              <p:cNvSpPr/>
              <p:nvPr/>
            </p:nvSpPr>
            <p:spPr>
              <a:xfrm>
                <a:off x="11904" y="12663"/>
                <a:ext cx="0" cy="465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422" name="Line 159"/>
              <p:cNvSpPr/>
              <p:nvPr/>
            </p:nvSpPr>
            <p:spPr>
              <a:xfrm>
                <a:off x="12164" y="12638"/>
                <a:ext cx="0" cy="496"/>
              </a:xfrm>
              <a:prstGeom prst="line">
                <a:avLst/>
              </a:prstGeom>
              <a:ln w="38100" cap="flat" cmpd="sng">
                <a:solidFill>
                  <a:srgbClr val="99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423" name="Line 160"/>
              <p:cNvSpPr/>
              <p:nvPr/>
            </p:nvSpPr>
            <p:spPr>
              <a:xfrm>
                <a:off x="12524" y="12663"/>
                <a:ext cx="0" cy="465"/>
              </a:xfrm>
              <a:prstGeom prst="line">
                <a:avLst/>
              </a:prstGeom>
              <a:ln w="38100" cap="flat" cmpd="sng">
                <a:solidFill>
                  <a:srgbClr val="99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424" name="Line 161"/>
              <p:cNvSpPr/>
              <p:nvPr/>
            </p:nvSpPr>
            <p:spPr>
              <a:xfrm>
                <a:off x="11384" y="12647"/>
                <a:ext cx="0" cy="496"/>
              </a:xfrm>
              <a:prstGeom prst="line">
                <a:avLst/>
              </a:prstGeom>
              <a:ln w="38100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425" name="Line 162"/>
              <p:cNvSpPr/>
              <p:nvPr/>
            </p:nvSpPr>
            <p:spPr>
              <a:xfrm>
                <a:off x="12884" y="12880"/>
                <a:ext cx="560" cy="0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426" name="Line 163"/>
              <p:cNvSpPr/>
              <p:nvPr/>
            </p:nvSpPr>
            <p:spPr>
              <a:xfrm flipH="1">
                <a:off x="10424" y="12880"/>
                <a:ext cx="560" cy="0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5372" name="Group 164"/>
            <p:cNvGrpSpPr/>
            <p:nvPr/>
          </p:nvGrpSpPr>
          <p:grpSpPr>
            <a:xfrm>
              <a:off x="4147" y="3544"/>
              <a:ext cx="653" cy="152"/>
              <a:chOff x="19080" y="12492"/>
              <a:chExt cx="3020" cy="624"/>
            </a:xfrm>
          </p:grpSpPr>
          <p:sp>
            <p:nvSpPr>
              <p:cNvPr id="15407" name="AutoShape 165"/>
              <p:cNvSpPr/>
              <p:nvPr/>
            </p:nvSpPr>
            <p:spPr>
              <a:xfrm>
                <a:off x="19680" y="12492"/>
                <a:ext cx="180" cy="624"/>
              </a:xfrm>
              <a:prstGeom prst="flowChartAlternateProcess">
                <a:avLst/>
              </a:prstGeom>
              <a:solidFill>
                <a:srgbClr val="00CCFF"/>
              </a:solidFill>
              <a:ln w="2857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>
                  <a:lnSpc>
                    <a:spcPct val="110000"/>
                  </a:lnSpc>
                  <a:spcBef>
                    <a:spcPct val="15000"/>
                  </a:spcBef>
                  <a:spcAft>
                    <a:spcPct val="15000"/>
                  </a:spcAft>
                  <a:buChar char="•"/>
                </a:pPr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408" name="AutoShape 166"/>
              <p:cNvSpPr/>
              <p:nvPr/>
            </p:nvSpPr>
            <p:spPr>
              <a:xfrm flipH="1">
                <a:off x="21408" y="12492"/>
                <a:ext cx="160" cy="624"/>
              </a:xfrm>
              <a:prstGeom prst="flowChartAlternateProcess">
                <a:avLst/>
              </a:prstGeom>
              <a:solidFill>
                <a:srgbClr val="00CCFF"/>
              </a:solidFill>
              <a:ln w="2857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>
                  <a:lnSpc>
                    <a:spcPct val="110000"/>
                  </a:lnSpc>
                  <a:spcBef>
                    <a:spcPct val="15000"/>
                  </a:spcBef>
                  <a:spcAft>
                    <a:spcPct val="15000"/>
                  </a:spcAft>
                  <a:buChar char="•"/>
                </a:pPr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409" name="Rectangle 167"/>
              <p:cNvSpPr/>
              <p:nvPr/>
            </p:nvSpPr>
            <p:spPr>
              <a:xfrm>
                <a:off x="19868" y="12554"/>
                <a:ext cx="1540" cy="465"/>
              </a:xfrm>
              <a:prstGeom prst="rect">
                <a:avLst/>
              </a:prstGeom>
              <a:solidFill>
                <a:srgbClr val="00CCFF"/>
              </a:solidFill>
              <a:ln w="2857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>
                  <a:lnSpc>
                    <a:spcPct val="110000"/>
                  </a:lnSpc>
                  <a:spcBef>
                    <a:spcPct val="15000"/>
                  </a:spcBef>
                  <a:spcAft>
                    <a:spcPct val="15000"/>
                  </a:spcAft>
                  <a:buChar char="•"/>
                </a:pPr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410" name="Line 168"/>
              <p:cNvSpPr/>
              <p:nvPr/>
            </p:nvSpPr>
            <p:spPr>
              <a:xfrm>
                <a:off x="20300" y="12570"/>
                <a:ext cx="0" cy="496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411" name="Line 169"/>
              <p:cNvSpPr/>
              <p:nvPr/>
            </p:nvSpPr>
            <p:spPr>
              <a:xfrm>
                <a:off x="20560" y="12570"/>
                <a:ext cx="0" cy="465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412" name="Line 170"/>
              <p:cNvSpPr/>
              <p:nvPr/>
            </p:nvSpPr>
            <p:spPr>
              <a:xfrm>
                <a:off x="20820" y="12545"/>
                <a:ext cx="0" cy="496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413" name="Line 171"/>
              <p:cNvSpPr/>
              <p:nvPr/>
            </p:nvSpPr>
            <p:spPr>
              <a:xfrm>
                <a:off x="21180" y="12570"/>
                <a:ext cx="0" cy="465"/>
              </a:xfrm>
              <a:prstGeom prst="line">
                <a:avLst/>
              </a:prstGeom>
              <a:ln w="38100" cap="flat" cmpd="sng">
                <a:solidFill>
                  <a:srgbClr val="99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414" name="Line 172"/>
              <p:cNvSpPr/>
              <p:nvPr/>
            </p:nvSpPr>
            <p:spPr>
              <a:xfrm>
                <a:off x="20040" y="12554"/>
                <a:ext cx="0" cy="496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415" name="Line 173"/>
              <p:cNvSpPr/>
              <p:nvPr/>
            </p:nvSpPr>
            <p:spPr>
              <a:xfrm>
                <a:off x="21540" y="12787"/>
                <a:ext cx="560" cy="0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416" name="Line 174"/>
              <p:cNvSpPr/>
              <p:nvPr/>
            </p:nvSpPr>
            <p:spPr>
              <a:xfrm flipH="1">
                <a:off x="19080" y="12787"/>
                <a:ext cx="560" cy="0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5373" name="Group 175"/>
            <p:cNvGrpSpPr/>
            <p:nvPr/>
          </p:nvGrpSpPr>
          <p:grpSpPr>
            <a:xfrm>
              <a:off x="3379" y="3533"/>
              <a:ext cx="653" cy="174"/>
              <a:chOff x="15544" y="12523"/>
              <a:chExt cx="3020" cy="624"/>
            </a:xfrm>
          </p:grpSpPr>
          <p:sp>
            <p:nvSpPr>
              <p:cNvPr id="15397" name="AutoShape 176"/>
              <p:cNvSpPr/>
              <p:nvPr/>
            </p:nvSpPr>
            <p:spPr>
              <a:xfrm>
                <a:off x="16144" y="12523"/>
                <a:ext cx="180" cy="624"/>
              </a:xfrm>
              <a:prstGeom prst="flowChartAlternateProcess">
                <a:avLst/>
              </a:prstGeom>
              <a:solidFill>
                <a:srgbClr val="00CCFF"/>
              </a:solidFill>
              <a:ln w="2857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>
                  <a:lnSpc>
                    <a:spcPct val="110000"/>
                  </a:lnSpc>
                  <a:spcBef>
                    <a:spcPct val="15000"/>
                  </a:spcBef>
                  <a:spcAft>
                    <a:spcPct val="15000"/>
                  </a:spcAft>
                  <a:buChar char="•"/>
                </a:pPr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398" name="AutoShape 177"/>
              <p:cNvSpPr/>
              <p:nvPr/>
            </p:nvSpPr>
            <p:spPr>
              <a:xfrm flipH="1">
                <a:off x="17872" y="12523"/>
                <a:ext cx="160" cy="624"/>
              </a:xfrm>
              <a:prstGeom prst="flowChartAlternateProcess">
                <a:avLst/>
              </a:prstGeom>
              <a:solidFill>
                <a:srgbClr val="00CCFF"/>
              </a:solidFill>
              <a:ln w="2857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>
                  <a:lnSpc>
                    <a:spcPct val="110000"/>
                  </a:lnSpc>
                  <a:spcBef>
                    <a:spcPct val="15000"/>
                  </a:spcBef>
                  <a:spcAft>
                    <a:spcPct val="15000"/>
                  </a:spcAft>
                  <a:buChar char="•"/>
                </a:pPr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399" name="Rectangle 178"/>
              <p:cNvSpPr/>
              <p:nvPr/>
            </p:nvSpPr>
            <p:spPr>
              <a:xfrm>
                <a:off x="16316" y="12607"/>
                <a:ext cx="1540" cy="465"/>
              </a:xfrm>
              <a:prstGeom prst="rect">
                <a:avLst/>
              </a:prstGeom>
              <a:solidFill>
                <a:srgbClr val="00CCFF"/>
              </a:solidFill>
              <a:ln w="2857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>
                  <a:lnSpc>
                    <a:spcPct val="110000"/>
                  </a:lnSpc>
                  <a:spcBef>
                    <a:spcPct val="15000"/>
                  </a:spcBef>
                  <a:spcAft>
                    <a:spcPct val="15000"/>
                  </a:spcAft>
                  <a:buChar char="•"/>
                </a:pPr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400" name="Line 179"/>
              <p:cNvSpPr/>
              <p:nvPr/>
            </p:nvSpPr>
            <p:spPr>
              <a:xfrm>
                <a:off x="16764" y="12601"/>
                <a:ext cx="0" cy="496"/>
              </a:xfrm>
              <a:prstGeom prst="line">
                <a:avLst/>
              </a:prstGeom>
              <a:ln w="38100" cap="flat" cmpd="sng">
                <a:solidFill>
                  <a:srgbClr val="99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401" name="Line 180"/>
              <p:cNvSpPr/>
              <p:nvPr/>
            </p:nvSpPr>
            <p:spPr>
              <a:xfrm>
                <a:off x="17024" y="12601"/>
                <a:ext cx="0" cy="465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402" name="Line 181"/>
              <p:cNvSpPr/>
              <p:nvPr/>
            </p:nvSpPr>
            <p:spPr>
              <a:xfrm>
                <a:off x="17284" y="12576"/>
                <a:ext cx="0" cy="496"/>
              </a:xfrm>
              <a:prstGeom prst="line">
                <a:avLst/>
              </a:prstGeom>
              <a:ln w="38100" cap="flat" cmpd="sng">
                <a:solidFill>
                  <a:srgbClr val="99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403" name="Line 182"/>
              <p:cNvSpPr/>
              <p:nvPr/>
            </p:nvSpPr>
            <p:spPr>
              <a:xfrm>
                <a:off x="17644" y="12601"/>
                <a:ext cx="0" cy="465"/>
              </a:xfrm>
              <a:prstGeom prst="line">
                <a:avLst/>
              </a:prstGeom>
              <a:ln w="38100" cap="flat" cmpd="sng">
                <a:solidFill>
                  <a:srgbClr val="99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404" name="Line 183"/>
              <p:cNvSpPr/>
              <p:nvPr/>
            </p:nvSpPr>
            <p:spPr>
              <a:xfrm>
                <a:off x="16504" y="12585"/>
                <a:ext cx="0" cy="496"/>
              </a:xfrm>
              <a:prstGeom prst="line">
                <a:avLst/>
              </a:prstGeom>
              <a:ln w="38100" cap="flat" cmpd="sng">
                <a:solidFill>
                  <a:srgbClr val="FFFF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405" name="Line 184"/>
              <p:cNvSpPr/>
              <p:nvPr/>
            </p:nvSpPr>
            <p:spPr>
              <a:xfrm>
                <a:off x="18004" y="12818"/>
                <a:ext cx="560" cy="0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406" name="Line 185"/>
              <p:cNvSpPr/>
              <p:nvPr/>
            </p:nvSpPr>
            <p:spPr>
              <a:xfrm flipH="1">
                <a:off x="15544" y="12818"/>
                <a:ext cx="560" cy="0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5374" name="Group 186"/>
            <p:cNvGrpSpPr/>
            <p:nvPr/>
          </p:nvGrpSpPr>
          <p:grpSpPr>
            <a:xfrm>
              <a:off x="2585" y="3530"/>
              <a:ext cx="631" cy="177"/>
              <a:chOff x="13528" y="12585"/>
              <a:chExt cx="3020" cy="624"/>
            </a:xfrm>
          </p:grpSpPr>
          <p:sp>
            <p:nvSpPr>
              <p:cNvPr id="15387" name="AutoShape 187"/>
              <p:cNvSpPr/>
              <p:nvPr/>
            </p:nvSpPr>
            <p:spPr>
              <a:xfrm>
                <a:off x="14128" y="12585"/>
                <a:ext cx="180" cy="624"/>
              </a:xfrm>
              <a:prstGeom prst="flowChartAlternateProcess">
                <a:avLst/>
              </a:prstGeom>
              <a:solidFill>
                <a:srgbClr val="00CCFF"/>
              </a:solidFill>
              <a:ln w="2857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>
                  <a:lnSpc>
                    <a:spcPct val="110000"/>
                  </a:lnSpc>
                  <a:spcBef>
                    <a:spcPct val="15000"/>
                  </a:spcBef>
                  <a:spcAft>
                    <a:spcPct val="15000"/>
                  </a:spcAft>
                  <a:buChar char="•"/>
                </a:pPr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388" name="AutoShape 188"/>
              <p:cNvSpPr/>
              <p:nvPr/>
            </p:nvSpPr>
            <p:spPr>
              <a:xfrm flipH="1">
                <a:off x="15856" y="12585"/>
                <a:ext cx="160" cy="624"/>
              </a:xfrm>
              <a:prstGeom prst="flowChartAlternateProcess">
                <a:avLst/>
              </a:prstGeom>
              <a:solidFill>
                <a:srgbClr val="00CCFF"/>
              </a:solidFill>
              <a:ln w="2857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>
                  <a:lnSpc>
                    <a:spcPct val="110000"/>
                  </a:lnSpc>
                  <a:spcBef>
                    <a:spcPct val="15000"/>
                  </a:spcBef>
                  <a:spcAft>
                    <a:spcPct val="15000"/>
                  </a:spcAft>
                  <a:buChar char="•"/>
                </a:pPr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389" name="Rectangle 189"/>
              <p:cNvSpPr/>
              <p:nvPr/>
            </p:nvSpPr>
            <p:spPr>
              <a:xfrm>
                <a:off x="14300" y="12669"/>
                <a:ext cx="1540" cy="465"/>
              </a:xfrm>
              <a:prstGeom prst="rect">
                <a:avLst/>
              </a:prstGeom>
              <a:solidFill>
                <a:srgbClr val="00CCFF"/>
              </a:solidFill>
              <a:ln w="2857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>
                  <a:lnSpc>
                    <a:spcPct val="110000"/>
                  </a:lnSpc>
                  <a:spcBef>
                    <a:spcPct val="15000"/>
                  </a:spcBef>
                  <a:spcAft>
                    <a:spcPct val="15000"/>
                  </a:spcAft>
                  <a:buChar char="•"/>
                </a:pPr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390" name="Line 190"/>
              <p:cNvSpPr/>
              <p:nvPr/>
            </p:nvSpPr>
            <p:spPr>
              <a:xfrm>
                <a:off x="14748" y="12663"/>
                <a:ext cx="0" cy="496"/>
              </a:xfrm>
              <a:prstGeom prst="line">
                <a:avLst/>
              </a:prstGeom>
              <a:ln w="38100" cap="flat" cmpd="sng">
                <a:solidFill>
                  <a:srgbClr val="99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391" name="Line 191"/>
              <p:cNvSpPr/>
              <p:nvPr/>
            </p:nvSpPr>
            <p:spPr>
              <a:xfrm>
                <a:off x="15008" y="12663"/>
                <a:ext cx="0" cy="465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392" name="Line 192"/>
              <p:cNvSpPr/>
              <p:nvPr/>
            </p:nvSpPr>
            <p:spPr>
              <a:xfrm>
                <a:off x="15268" y="12638"/>
                <a:ext cx="0" cy="496"/>
              </a:xfrm>
              <a:prstGeom prst="line">
                <a:avLst/>
              </a:prstGeom>
              <a:ln w="38100" cap="flat" cmpd="sng">
                <a:solidFill>
                  <a:srgbClr val="99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393" name="Line 193"/>
              <p:cNvSpPr/>
              <p:nvPr/>
            </p:nvSpPr>
            <p:spPr>
              <a:xfrm>
                <a:off x="15628" y="12663"/>
                <a:ext cx="0" cy="465"/>
              </a:xfrm>
              <a:prstGeom prst="line">
                <a:avLst/>
              </a:prstGeom>
              <a:ln w="38100" cap="flat" cmpd="sng">
                <a:solidFill>
                  <a:srgbClr val="99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394" name="Line 194"/>
              <p:cNvSpPr/>
              <p:nvPr/>
            </p:nvSpPr>
            <p:spPr>
              <a:xfrm>
                <a:off x="14488" y="12647"/>
                <a:ext cx="0" cy="496"/>
              </a:xfrm>
              <a:prstGeom prst="line">
                <a:avLst/>
              </a:prstGeom>
              <a:ln w="38100" cap="flat" cmpd="sng">
                <a:solidFill>
                  <a:srgbClr val="339966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395" name="Line 195"/>
              <p:cNvSpPr/>
              <p:nvPr/>
            </p:nvSpPr>
            <p:spPr>
              <a:xfrm>
                <a:off x="15988" y="12880"/>
                <a:ext cx="560" cy="0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396" name="Line 196"/>
              <p:cNvSpPr/>
              <p:nvPr/>
            </p:nvSpPr>
            <p:spPr>
              <a:xfrm flipH="1">
                <a:off x="13528" y="12880"/>
                <a:ext cx="560" cy="0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5375" name="Group 197"/>
            <p:cNvGrpSpPr/>
            <p:nvPr/>
          </p:nvGrpSpPr>
          <p:grpSpPr>
            <a:xfrm>
              <a:off x="4896" y="3552"/>
              <a:ext cx="672" cy="144"/>
              <a:chOff x="19752" y="12616"/>
              <a:chExt cx="3020" cy="624"/>
            </a:xfrm>
          </p:grpSpPr>
          <p:sp>
            <p:nvSpPr>
              <p:cNvPr id="15377" name="AutoShape 198"/>
              <p:cNvSpPr/>
              <p:nvPr/>
            </p:nvSpPr>
            <p:spPr>
              <a:xfrm>
                <a:off x="20352" y="12616"/>
                <a:ext cx="180" cy="624"/>
              </a:xfrm>
              <a:prstGeom prst="flowChartAlternateProcess">
                <a:avLst/>
              </a:prstGeom>
              <a:solidFill>
                <a:srgbClr val="00CCFF"/>
              </a:solidFill>
              <a:ln w="2857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>
                  <a:lnSpc>
                    <a:spcPct val="110000"/>
                  </a:lnSpc>
                  <a:spcBef>
                    <a:spcPct val="15000"/>
                  </a:spcBef>
                  <a:spcAft>
                    <a:spcPct val="15000"/>
                  </a:spcAft>
                  <a:buChar char="•"/>
                </a:pPr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378" name="AutoShape 199"/>
              <p:cNvSpPr/>
              <p:nvPr/>
            </p:nvSpPr>
            <p:spPr>
              <a:xfrm flipH="1">
                <a:off x="22080" y="12616"/>
                <a:ext cx="160" cy="624"/>
              </a:xfrm>
              <a:prstGeom prst="flowChartAlternateProcess">
                <a:avLst/>
              </a:prstGeom>
              <a:solidFill>
                <a:srgbClr val="00CCFF"/>
              </a:solidFill>
              <a:ln w="2857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>
                  <a:lnSpc>
                    <a:spcPct val="110000"/>
                  </a:lnSpc>
                  <a:spcBef>
                    <a:spcPct val="15000"/>
                  </a:spcBef>
                  <a:spcAft>
                    <a:spcPct val="15000"/>
                  </a:spcAft>
                  <a:buChar char="•"/>
                </a:pPr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379" name="Rectangle 200"/>
              <p:cNvSpPr/>
              <p:nvPr/>
            </p:nvSpPr>
            <p:spPr>
              <a:xfrm>
                <a:off x="20524" y="12700"/>
                <a:ext cx="1540" cy="465"/>
              </a:xfrm>
              <a:prstGeom prst="rect">
                <a:avLst/>
              </a:prstGeom>
              <a:solidFill>
                <a:srgbClr val="00CCFF"/>
              </a:solidFill>
              <a:ln w="2857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>
                  <a:lnSpc>
                    <a:spcPct val="110000"/>
                  </a:lnSpc>
                  <a:spcBef>
                    <a:spcPct val="15000"/>
                  </a:spcBef>
                  <a:spcAft>
                    <a:spcPct val="15000"/>
                  </a:spcAft>
                  <a:buChar char="•"/>
                </a:pPr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380" name="Line 201"/>
              <p:cNvSpPr/>
              <p:nvPr/>
            </p:nvSpPr>
            <p:spPr>
              <a:xfrm>
                <a:off x="20972" y="12694"/>
                <a:ext cx="0" cy="496"/>
              </a:xfrm>
              <a:prstGeom prst="line">
                <a:avLst/>
              </a:prstGeom>
              <a:ln w="38100" cap="flat" cmpd="sng">
                <a:solidFill>
                  <a:srgbClr val="99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381" name="Line 202"/>
              <p:cNvSpPr/>
              <p:nvPr/>
            </p:nvSpPr>
            <p:spPr>
              <a:xfrm>
                <a:off x="21232" y="12694"/>
                <a:ext cx="0" cy="465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382" name="Line 203"/>
              <p:cNvSpPr/>
              <p:nvPr/>
            </p:nvSpPr>
            <p:spPr>
              <a:xfrm>
                <a:off x="21492" y="12678"/>
                <a:ext cx="0" cy="496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383" name="Line 204"/>
              <p:cNvSpPr/>
              <p:nvPr/>
            </p:nvSpPr>
            <p:spPr>
              <a:xfrm>
                <a:off x="21852" y="12694"/>
                <a:ext cx="0" cy="465"/>
              </a:xfrm>
              <a:prstGeom prst="line">
                <a:avLst/>
              </a:prstGeom>
              <a:ln w="38100" cap="flat" cmpd="sng">
                <a:solidFill>
                  <a:srgbClr val="99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384" name="Line 205"/>
              <p:cNvSpPr/>
              <p:nvPr/>
            </p:nvSpPr>
            <p:spPr>
              <a:xfrm>
                <a:off x="20712" y="12678"/>
                <a:ext cx="0" cy="496"/>
              </a:xfrm>
              <a:prstGeom prst="line">
                <a:avLst/>
              </a:prstGeom>
              <a:ln w="38100" cap="flat" cmpd="sng">
                <a:solidFill>
                  <a:srgbClr val="339966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385" name="Line 206"/>
              <p:cNvSpPr/>
              <p:nvPr/>
            </p:nvSpPr>
            <p:spPr>
              <a:xfrm>
                <a:off x="22212" y="12911"/>
                <a:ext cx="560" cy="0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386" name="Line 207"/>
              <p:cNvSpPr/>
              <p:nvPr/>
            </p:nvSpPr>
            <p:spPr>
              <a:xfrm flipH="1">
                <a:off x="19752" y="12911"/>
                <a:ext cx="560" cy="0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5376" name="Text Box 208"/>
            <p:cNvSpPr txBox="1"/>
            <p:nvPr/>
          </p:nvSpPr>
          <p:spPr>
            <a:xfrm>
              <a:off x="192" y="2774"/>
              <a:ext cx="5568" cy="12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2000" b="1" baseline="3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 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如：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阻值：</a:t>
              </a: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300</a:t>
              </a:r>
              <a:r>
                <a:rPr lang="en-US" altLang="zh-CN" sz="2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×</a:t>
              </a: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r>
                <a:rPr lang="en-US" altLang="zh-CN" sz="2000" b="1" baseline="3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=300</a:t>
              </a:r>
              <a:r>
                <a:rPr lang="en-US" altLang="zh-CN" sz="2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Ω</a:t>
              </a: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误差：</a:t>
              </a:r>
              <a:r>
                <a:rPr lang="en-US" altLang="zh-CN" sz="2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±1%     </a:t>
              </a:r>
              <a:r>
                <a:rPr lang="zh-CN" altLang="en-US" sz="2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阻值：</a:t>
              </a:r>
              <a:r>
                <a:rPr lang="en-US" altLang="zh-CN" sz="2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100×</a:t>
              </a: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r>
                <a:rPr lang="en-US" altLang="zh-CN" sz="2000" b="1" baseline="3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=1 k</a:t>
              </a:r>
              <a:r>
                <a:rPr lang="en-US" altLang="zh-CN" sz="2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Ω  </a:t>
              </a: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误差：</a:t>
              </a:r>
              <a:r>
                <a:rPr lang="en-US" altLang="zh-CN" sz="2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±1%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r>
                <a:rPr lang="en-US" altLang="zh-CN" sz="2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	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 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k</a:t>
              </a:r>
              <a:r>
                <a:rPr lang="en-US" altLang="zh-CN" sz="2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Ω    3</a:t>
              </a: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k</a:t>
              </a:r>
              <a:r>
                <a:rPr lang="en-US" altLang="zh-CN" sz="2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Ω     3.9</a:t>
              </a: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k</a:t>
              </a:r>
              <a:r>
                <a:rPr lang="en-US" altLang="zh-CN" sz="2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Ω    5.1</a:t>
              </a: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en-US" altLang="zh-CN" sz="2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Ω    9.1</a:t>
              </a: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k</a:t>
              </a:r>
              <a:r>
                <a:rPr lang="en-US" altLang="zh-CN" sz="2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Ω   20</a:t>
              </a: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k</a:t>
              </a:r>
              <a:r>
                <a:rPr lang="en-US" altLang="zh-CN" sz="2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Ω    51</a:t>
              </a: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k</a:t>
              </a:r>
              <a:r>
                <a:rPr lang="en-US" altLang="zh-CN" sz="2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Ω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5365" name="Text Box 209"/>
          <p:cNvSpPr txBox="1"/>
          <p:nvPr/>
        </p:nvSpPr>
        <p:spPr>
          <a:xfrm>
            <a:off x="450850" y="69850"/>
            <a:ext cx="5410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色环电阻阻值及误差表示</a:t>
            </a:r>
            <a:endParaRPr lang="zh-CN" altLang="en-US" b="1" dirty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6" name="AutoShape 210"/>
          <p:cNvSpPr/>
          <p:nvPr/>
        </p:nvSpPr>
        <p:spPr>
          <a:xfrm>
            <a:off x="8839200" y="6553200"/>
            <a:ext cx="304800" cy="304800"/>
          </a:xfrm>
          <a:prstGeom prst="actionButtonReturn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151130" y="633730"/>
            <a:ext cx="8843010" cy="923925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kumimoji="1" lang="zh-CN" altLang="en-US" sz="4000" b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五、实验仪器与放大电路的连接方式</a:t>
            </a:r>
            <a:r>
              <a:rPr lang="zh-CN" altLang="en-US" sz="4000" dirty="0"/>
              <a:t> </a:t>
            </a:r>
            <a:endParaRPr lang="zh-CN" altLang="en-US" sz="4000" dirty="0"/>
          </a:p>
        </p:txBody>
      </p:sp>
      <p:sp>
        <p:nvSpPr>
          <p:cNvPr id="16387" name="AutoShape 0"/>
          <p:cNvSpPr>
            <a:spLocks noChangeAspect="1" noTextEdit="1"/>
          </p:cNvSpPr>
          <p:nvPr/>
        </p:nvSpPr>
        <p:spPr>
          <a:xfrm>
            <a:off x="179388" y="1628775"/>
            <a:ext cx="8713787" cy="492601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6388" name="Rectangle 2"/>
          <p:cNvSpPr/>
          <p:nvPr/>
        </p:nvSpPr>
        <p:spPr>
          <a:xfrm>
            <a:off x="3078163" y="3962400"/>
            <a:ext cx="2366962" cy="2133600"/>
          </a:xfrm>
          <a:prstGeom prst="rect">
            <a:avLst/>
          </a:prstGeom>
          <a:solidFill>
            <a:srgbClr val="FFFFFF"/>
          </a:solidFill>
          <a:ln w="158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389" name="Rectangle 3"/>
          <p:cNvSpPr/>
          <p:nvPr/>
        </p:nvSpPr>
        <p:spPr>
          <a:xfrm>
            <a:off x="3733800" y="4156075"/>
            <a:ext cx="1447800" cy="6254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390" name="Oval 5"/>
          <p:cNvSpPr/>
          <p:nvPr/>
        </p:nvSpPr>
        <p:spPr>
          <a:xfrm>
            <a:off x="5048250" y="4349750"/>
            <a:ext cx="133350" cy="196850"/>
          </a:xfrm>
          <a:prstGeom prst="ellipse">
            <a:avLst/>
          </a:prstGeom>
          <a:solidFill>
            <a:srgbClr val="FFFFFF"/>
          </a:solidFill>
          <a:ln w="158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391" name="Oval 6"/>
          <p:cNvSpPr/>
          <p:nvPr/>
        </p:nvSpPr>
        <p:spPr>
          <a:xfrm>
            <a:off x="5048250" y="5703888"/>
            <a:ext cx="133350" cy="198437"/>
          </a:xfrm>
          <a:prstGeom prst="ellipse">
            <a:avLst/>
          </a:prstGeom>
          <a:solidFill>
            <a:srgbClr val="FFFFFF"/>
          </a:solidFill>
          <a:ln w="158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392" name="Oval 7"/>
          <p:cNvSpPr/>
          <p:nvPr/>
        </p:nvSpPr>
        <p:spPr>
          <a:xfrm>
            <a:off x="5048250" y="5316538"/>
            <a:ext cx="133350" cy="198437"/>
          </a:xfrm>
          <a:prstGeom prst="ellipse">
            <a:avLst/>
          </a:prstGeom>
          <a:solidFill>
            <a:srgbClr val="FFFFFF"/>
          </a:solidFill>
          <a:ln w="158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393" name="Oval 8"/>
          <p:cNvSpPr/>
          <p:nvPr/>
        </p:nvSpPr>
        <p:spPr>
          <a:xfrm>
            <a:off x="3208338" y="5316538"/>
            <a:ext cx="134937" cy="198437"/>
          </a:xfrm>
          <a:prstGeom prst="ellipse">
            <a:avLst/>
          </a:prstGeom>
          <a:solidFill>
            <a:srgbClr val="FFFFFF"/>
          </a:solidFill>
          <a:ln w="158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394" name="Oval 9"/>
          <p:cNvSpPr/>
          <p:nvPr/>
        </p:nvSpPr>
        <p:spPr>
          <a:xfrm>
            <a:off x="3208338" y="5703888"/>
            <a:ext cx="134937" cy="198437"/>
          </a:xfrm>
          <a:prstGeom prst="ellipse">
            <a:avLst/>
          </a:prstGeom>
          <a:solidFill>
            <a:srgbClr val="FFFFFF"/>
          </a:solidFill>
          <a:ln w="158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395" name="Oval 10"/>
          <p:cNvSpPr/>
          <p:nvPr/>
        </p:nvSpPr>
        <p:spPr>
          <a:xfrm>
            <a:off x="1631950" y="5316538"/>
            <a:ext cx="134938" cy="198437"/>
          </a:xfrm>
          <a:prstGeom prst="ellipse">
            <a:avLst/>
          </a:prstGeom>
          <a:solidFill>
            <a:srgbClr val="FFFFFF"/>
          </a:solidFill>
          <a:ln w="158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396" name="Oval 11"/>
          <p:cNvSpPr/>
          <p:nvPr/>
        </p:nvSpPr>
        <p:spPr>
          <a:xfrm>
            <a:off x="1631950" y="5703888"/>
            <a:ext cx="134938" cy="198437"/>
          </a:xfrm>
          <a:prstGeom prst="ellipse">
            <a:avLst/>
          </a:prstGeom>
          <a:solidFill>
            <a:srgbClr val="FFFFFF"/>
          </a:solidFill>
          <a:ln w="158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397" name="Oval 12"/>
          <p:cNvSpPr/>
          <p:nvPr/>
        </p:nvSpPr>
        <p:spPr>
          <a:xfrm>
            <a:off x="2420938" y="2608263"/>
            <a:ext cx="133350" cy="196850"/>
          </a:xfrm>
          <a:prstGeom prst="ellipse">
            <a:avLst/>
          </a:prstGeom>
          <a:solidFill>
            <a:srgbClr val="FFFFFF"/>
          </a:solidFill>
          <a:ln w="158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398" name="Oval 13"/>
          <p:cNvSpPr/>
          <p:nvPr/>
        </p:nvSpPr>
        <p:spPr>
          <a:xfrm>
            <a:off x="1631950" y="2608263"/>
            <a:ext cx="134938" cy="196850"/>
          </a:xfrm>
          <a:prstGeom prst="ellipse">
            <a:avLst/>
          </a:prstGeom>
          <a:solidFill>
            <a:srgbClr val="FFFFFF"/>
          </a:solidFill>
          <a:ln w="158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399" name="Line 15"/>
          <p:cNvSpPr/>
          <p:nvPr/>
        </p:nvSpPr>
        <p:spPr>
          <a:xfrm>
            <a:off x="1631950" y="5316538"/>
            <a:ext cx="1708150" cy="1587"/>
          </a:xfrm>
          <a:prstGeom prst="line">
            <a:avLst/>
          </a:prstGeom>
          <a:ln w="158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00" name="Line 16"/>
          <p:cNvSpPr/>
          <p:nvPr/>
        </p:nvSpPr>
        <p:spPr>
          <a:xfrm>
            <a:off x="1631950" y="5897563"/>
            <a:ext cx="5124450" cy="1587"/>
          </a:xfrm>
          <a:prstGeom prst="line">
            <a:avLst/>
          </a:prstGeom>
          <a:ln w="158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01" name="Oval 17"/>
          <p:cNvSpPr/>
          <p:nvPr/>
        </p:nvSpPr>
        <p:spPr>
          <a:xfrm>
            <a:off x="6624638" y="5703888"/>
            <a:ext cx="133350" cy="198437"/>
          </a:xfrm>
          <a:prstGeom prst="ellipse">
            <a:avLst/>
          </a:prstGeom>
          <a:solidFill>
            <a:srgbClr val="FFFFFF"/>
          </a:solidFill>
          <a:ln w="158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402" name="Oval 18"/>
          <p:cNvSpPr/>
          <p:nvPr/>
        </p:nvSpPr>
        <p:spPr>
          <a:xfrm>
            <a:off x="6624638" y="5316538"/>
            <a:ext cx="133350" cy="198437"/>
          </a:xfrm>
          <a:prstGeom prst="ellipse">
            <a:avLst/>
          </a:prstGeom>
          <a:solidFill>
            <a:srgbClr val="FFFFFF"/>
          </a:solidFill>
          <a:ln w="158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403" name="Oval 19"/>
          <p:cNvSpPr/>
          <p:nvPr/>
        </p:nvSpPr>
        <p:spPr>
          <a:xfrm>
            <a:off x="5705475" y="2608263"/>
            <a:ext cx="133350" cy="196850"/>
          </a:xfrm>
          <a:prstGeom prst="ellipse">
            <a:avLst/>
          </a:prstGeom>
          <a:solidFill>
            <a:srgbClr val="FFFFFF"/>
          </a:solidFill>
          <a:ln w="158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404" name="Oval 20"/>
          <p:cNvSpPr/>
          <p:nvPr/>
        </p:nvSpPr>
        <p:spPr>
          <a:xfrm>
            <a:off x="6886575" y="2608263"/>
            <a:ext cx="134938" cy="196850"/>
          </a:xfrm>
          <a:prstGeom prst="ellipse">
            <a:avLst/>
          </a:prstGeom>
          <a:solidFill>
            <a:srgbClr val="FFFFFF"/>
          </a:solidFill>
          <a:ln w="158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405" name="Rectangle 21"/>
          <p:cNvSpPr/>
          <p:nvPr/>
        </p:nvSpPr>
        <p:spPr>
          <a:xfrm>
            <a:off x="6492875" y="4349750"/>
            <a:ext cx="1711325" cy="1746250"/>
          </a:xfrm>
          <a:prstGeom prst="rect">
            <a:avLst/>
          </a:prstGeom>
          <a:noFill/>
          <a:ln w="158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406" name="Line 22"/>
          <p:cNvSpPr/>
          <p:nvPr/>
        </p:nvSpPr>
        <p:spPr>
          <a:xfrm>
            <a:off x="5048250" y="5316538"/>
            <a:ext cx="1708150" cy="1587"/>
          </a:xfrm>
          <a:prstGeom prst="line">
            <a:avLst/>
          </a:prstGeom>
          <a:ln w="158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07" name="Line 23"/>
          <p:cNvSpPr/>
          <p:nvPr/>
        </p:nvSpPr>
        <p:spPr>
          <a:xfrm>
            <a:off x="4129088" y="5897563"/>
            <a:ext cx="1587" cy="581025"/>
          </a:xfrm>
          <a:prstGeom prst="line">
            <a:avLst/>
          </a:prstGeom>
          <a:ln w="158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08" name="Rectangle 24"/>
          <p:cNvSpPr/>
          <p:nvPr/>
        </p:nvSpPr>
        <p:spPr>
          <a:xfrm>
            <a:off x="3865563" y="6442075"/>
            <a:ext cx="525462" cy="73025"/>
          </a:xfrm>
          <a:prstGeom prst="rect">
            <a:avLst/>
          </a:prstGeom>
          <a:solidFill>
            <a:srgbClr val="000000"/>
          </a:solidFill>
          <a:ln w="9525">
            <a:noFill/>
          </a:ln>
        </p:spPr>
        <p:txBody>
          <a:bodyPr/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409" name="Rectangle 25"/>
          <p:cNvSpPr/>
          <p:nvPr/>
        </p:nvSpPr>
        <p:spPr>
          <a:xfrm>
            <a:off x="1370013" y="1641475"/>
            <a:ext cx="3024187" cy="1357313"/>
          </a:xfrm>
          <a:prstGeom prst="rect">
            <a:avLst/>
          </a:prstGeom>
          <a:noFill/>
          <a:ln w="158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410" name="Rectangle 26"/>
          <p:cNvSpPr/>
          <p:nvPr/>
        </p:nvSpPr>
        <p:spPr>
          <a:xfrm>
            <a:off x="5441950" y="1641475"/>
            <a:ext cx="2236788" cy="1357313"/>
          </a:xfrm>
          <a:prstGeom prst="rect">
            <a:avLst/>
          </a:prstGeom>
          <a:noFill/>
          <a:ln w="158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411" name="Rectangle 27"/>
          <p:cNvSpPr/>
          <p:nvPr/>
        </p:nvSpPr>
        <p:spPr>
          <a:xfrm>
            <a:off x="5573713" y="1641475"/>
            <a:ext cx="1973262" cy="62388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412" name="Line 29"/>
          <p:cNvSpPr/>
          <p:nvPr/>
        </p:nvSpPr>
        <p:spPr>
          <a:xfrm>
            <a:off x="6886575" y="2608263"/>
            <a:ext cx="1588" cy="774700"/>
          </a:xfrm>
          <a:prstGeom prst="line">
            <a:avLst/>
          </a:prstGeom>
          <a:ln w="158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13" name="Line 30"/>
          <p:cNvSpPr/>
          <p:nvPr/>
        </p:nvSpPr>
        <p:spPr>
          <a:xfrm>
            <a:off x="6886575" y="2608263"/>
            <a:ext cx="1971675" cy="1587"/>
          </a:xfrm>
          <a:prstGeom prst="line">
            <a:avLst/>
          </a:prstGeom>
          <a:ln w="158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14" name="Line 31"/>
          <p:cNvSpPr/>
          <p:nvPr/>
        </p:nvSpPr>
        <p:spPr>
          <a:xfrm>
            <a:off x="8858250" y="2608263"/>
            <a:ext cx="1588" cy="3870325"/>
          </a:xfrm>
          <a:prstGeom prst="line">
            <a:avLst/>
          </a:prstGeom>
          <a:ln w="158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15" name="Line 32"/>
          <p:cNvSpPr/>
          <p:nvPr/>
        </p:nvSpPr>
        <p:spPr>
          <a:xfrm flipH="1">
            <a:off x="4654550" y="6478588"/>
            <a:ext cx="4203700" cy="1587"/>
          </a:xfrm>
          <a:prstGeom prst="line">
            <a:avLst/>
          </a:prstGeom>
          <a:ln w="158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16" name="Line 33"/>
          <p:cNvSpPr/>
          <p:nvPr/>
        </p:nvSpPr>
        <p:spPr>
          <a:xfrm flipV="1">
            <a:off x="4654550" y="5897563"/>
            <a:ext cx="1588" cy="581025"/>
          </a:xfrm>
          <a:prstGeom prst="line">
            <a:avLst/>
          </a:prstGeom>
          <a:ln w="158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17" name="Rectangle 34"/>
          <p:cNvSpPr/>
          <p:nvPr/>
        </p:nvSpPr>
        <p:spPr>
          <a:xfrm>
            <a:off x="6756400" y="3346450"/>
            <a:ext cx="261938" cy="71438"/>
          </a:xfrm>
          <a:prstGeom prst="rect">
            <a:avLst/>
          </a:prstGeom>
          <a:solidFill>
            <a:srgbClr val="000000"/>
          </a:solidFill>
          <a:ln w="9525">
            <a:noFill/>
          </a:ln>
        </p:spPr>
        <p:txBody>
          <a:bodyPr/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418" name="Rectangle 35"/>
          <p:cNvSpPr/>
          <p:nvPr/>
        </p:nvSpPr>
        <p:spPr>
          <a:xfrm>
            <a:off x="5310188" y="2220913"/>
            <a:ext cx="660400" cy="701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419" name="Rectangle 37"/>
          <p:cNvSpPr/>
          <p:nvPr/>
        </p:nvSpPr>
        <p:spPr>
          <a:xfrm>
            <a:off x="6492875" y="2220913"/>
            <a:ext cx="660400" cy="5492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420" name="Line 39"/>
          <p:cNvSpPr/>
          <p:nvPr/>
        </p:nvSpPr>
        <p:spPr>
          <a:xfrm>
            <a:off x="5705475" y="2608263"/>
            <a:ext cx="1588" cy="1741487"/>
          </a:xfrm>
          <a:prstGeom prst="line">
            <a:avLst/>
          </a:prstGeom>
          <a:ln w="158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21" name="Line 40"/>
          <p:cNvSpPr/>
          <p:nvPr/>
        </p:nvSpPr>
        <p:spPr>
          <a:xfrm>
            <a:off x="5048250" y="4349750"/>
            <a:ext cx="657225" cy="1588"/>
          </a:xfrm>
          <a:prstGeom prst="line">
            <a:avLst/>
          </a:prstGeom>
          <a:ln w="158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22" name="Oval 41"/>
          <p:cNvSpPr/>
          <p:nvPr/>
        </p:nvSpPr>
        <p:spPr>
          <a:xfrm>
            <a:off x="3997325" y="2608263"/>
            <a:ext cx="133350" cy="196850"/>
          </a:xfrm>
          <a:prstGeom prst="ellipse">
            <a:avLst/>
          </a:prstGeom>
          <a:solidFill>
            <a:srgbClr val="FFFFFF"/>
          </a:solidFill>
          <a:ln w="158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423" name="Line 44"/>
          <p:cNvSpPr/>
          <p:nvPr/>
        </p:nvSpPr>
        <p:spPr>
          <a:xfrm>
            <a:off x="2420938" y="2608263"/>
            <a:ext cx="1312862" cy="1587"/>
          </a:xfrm>
          <a:prstGeom prst="line">
            <a:avLst/>
          </a:prstGeom>
          <a:ln w="158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24" name="Line 45"/>
          <p:cNvSpPr/>
          <p:nvPr/>
        </p:nvSpPr>
        <p:spPr>
          <a:xfrm>
            <a:off x="3733800" y="2608263"/>
            <a:ext cx="1588" cy="3289300"/>
          </a:xfrm>
          <a:prstGeom prst="line">
            <a:avLst/>
          </a:prstGeom>
          <a:ln w="158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25" name="Line 46"/>
          <p:cNvSpPr/>
          <p:nvPr/>
        </p:nvSpPr>
        <p:spPr>
          <a:xfrm>
            <a:off x="2552700" y="2608263"/>
            <a:ext cx="1588" cy="774700"/>
          </a:xfrm>
          <a:prstGeom prst="line">
            <a:avLst/>
          </a:prstGeom>
          <a:ln w="158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26" name="Rectangle 47"/>
          <p:cNvSpPr/>
          <p:nvPr/>
        </p:nvSpPr>
        <p:spPr>
          <a:xfrm>
            <a:off x="2420938" y="3346450"/>
            <a:ext cx="261937" cy="71438"/>
          </a:xfrm>
          <a:prstGeom prst="rect">
            <a:avLst/>
          </a:prstGeom>
          <a:solidFill>
            <a:srgbClr val="000000"/>
          </a:solidFill>
          <a:ln w="9525">
            <a:noFill/>
          </a:ln>
        </p:spPr>
        <p:txBody>
          <a:bodyPr/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427" name="Line 48"/>
          <p:cNvSpPr/>
          <p:nvPr/>
        </p:nvSpPr>
        <p:spPr>
          <a:xfrm>
            <a:off x="1763713" y="2608263"/>
            <a:ext cx="1587" cy="1547812"/>
          </a:xfrm>
          <a:prstGeom prst="line">
            <a:avLst/>
          </a:prstGeom>
          <a:ln w="158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28" name="Line 49"/>
          <p:cNvSpPr/>
          <p:nvPr/>
        </p:nvSpPr>
        <p:spPr>
          <a:xfrm>
            <a:off x="1763713" y="4156075"/>
            <a:ext cx="1444625" cy="1588"/>
          </a:xfrm>
          <a:prstGeom prst="line">
            <a:avLst/>
          </a:prstGeom>
          <a:ln w="158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29" name="Line 50"/>
          <p:cNvSpPr/>
          <p:nvPr/>
        </p:nvSpPr>
        <p:spPr>
          <a:xfrm>
            <a:off x="3208338" y="4156075"/>
            <a:ext cx="1587" cy="1354138"/>
          </a:xfrm>
          <a:prstGeom prst="line">
            <a:avLst/>
          </a:prstGeom>
          <a:ln w="158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30" name="Rectangle 51"/>
          <p:cNvSpPr/>
          <p:nvPr/>
        </p:nvSpPr>
        <p:spPr>
          <a:xfrm>
            <a:off x="1895475" y="1641475"/>
            <a:ext cx="1709738" cy="62388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431" name="Rectangle 53"/>
          <p:cNvSpPr/>
          <p:nvPr/>
        </p:nvSpPr>
        <p:spPr>
          <a:xfrm>
            <a:off x="6756400" y="4349750"/>
            <a:ext cx="1184275" cy="6254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432" name="Rectangle 55"/>
          <p:cNvSpPr/>
          <p:nvPr/>
        </p:nvSpPr>
        <p:spPr>
          <a:xfrm>
            <a:off x="3260725" y="5124450"/>
            <a:ext cx="531813" cy="11636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433" name="Rectangle 56"/>
          <p:cNvSpPr/>
          <p:nvPr/>
        </p:nvSpPr>
        <p:spPr>
          <a:xfrm rot="5400000">
            <a:off x="2947988" y="5630863"/>
            <a:ext cx="1117600" cy="3349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 marL="609600" indent="-60960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434" name="Rectangle 57"/>
          <p:cNvSpPr/>
          <p:nvPr/>
        </p:nvSpPr>
        <p:spPr>
          <a:xfrm>
            <a:off x="4575175" y="5124450"/>
            <a:ext cx="530225" cy="11636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435" name="Rectangle 58"/>
          <p:cNvSpPr/>
          <p:nvPr/>
        </p:nvSpPr>
        <p:spPr>
          <a:xfrm rot="5400000">
            <a:off x="4262438" y="5630863"/>
            <a:ext cx="1117600" cy="3349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 marL="609600" indent="-60960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436" name="Rectangle 59"/>
          <p:cNvSpPr/>
          <p:nvPr/>
        </p:nvSpPr>
        <p:spPr>
          <a:xfrm>
            <a:off x="1158875" y="5124450"/>
            <a:ext cx="531813" cy="11636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437" name="Rectangle 60"/>
          <p:cNvSpPr/>
          <p:nvPr/>
        </p:nvSpPr>
        <p:spPr>
          <a:xfrm rot="5400000">
            <a:off x="1150938" y="5383213"/>
            <a:ext cx="508000" cy="3349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 marL="609600" indent="-60960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438" name="Rectangle 61"/>
          <p:cNvSpPr/>
          <p:nvPr/>
        </p:nvSpPr>
        <p:spPr>
          <a:xfrm>
            <a:off x="6807200" y="5124450"/>
            <a:ext cx="531813" cy="11636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439" name="Rectangle 63"/>
          <p:cNvSpPr/>
          <p:nvPr/>
        </p:nvSpPr>
        <p:spPr>
          <a:xfrm>
            <a:off x="187325" y="4349750"/>
            <a:ext cx="2236788" cy="6254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440" name="Rectangle 65"/>
          <p:cNvSpPr/>
          <p:nvPr/>
        </p:nvSpPr>
        <p:spPr>
          <a:xfrm>
            <a:off x="3078163" y="3962400"/>
            <a:ext cx="2366962" cy="2133600"/>
          </a:xfrm>
          <a:prstGeom prst="rect">
            <a:avLst/>
          </a:prstGeom>
          <a:solidFill>
            <a:srgbClr val="FFFFFF"/>
          </a:solidFill>
          <a:ln w="158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441" name="Rectangle 66"/>
          <p:cNvSpPr/>
          <p:nvPr/>
        </p:nvSpPr>
        <p:spPr>
          <a:xfrm>
            <a:off x="3733800" y="4156075"/>
            <a:ext cx="1447800" cy="6254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442" name="Rectangle 67"/>
          <p:cNvSpPr/>
          <p:nvPr/>
        </p:nvSpPr>
        <p:spPr>
          <a:xfrm>
            <a:off x="3419475" y="4365625"/>
            <a:ext cx="1270000" cy="4191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 marL="609600" indent="-60960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zh-CN" altLang="en-US" sz="2500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1" action="ppaction://hlinksldjump"/>
              </a:rPr>
              <a:t>放大电路</a:t>
            </a:r>
            <a:endParaRPr lang="zh-CN" altLang="en-US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43" name="Oval 68"/>
          <p:cNvSpPr/>
          <p:nvPr/>
        </p:nvSpPr>
        <p:spPr>
          <a:xfrm>
            <a:off x="5048250" y="4349750"/>
            <a:ext cx="133350" cy="196850"/>
          </a:xfrm>
          <a:prstGeom prst="ellipse">
            <a:avLst/>
          </a:prstGeom>
          <a:solidFill>
            <a:srgbClr val="FFFFFF"/>
          </a:solidFill>
          <a:ln w="158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444" name="Oval 69"/>
          <p:cNvSpPr/>
          <p:nvPr/>
        </p:nvSpPr>
        <p:spPr>
          <a:xfrm>
            <a:off x="5048250" y="5703888"/>
            <a:ext cx="133350" cy="198437"/>
          </a:xfrm>
          <a:prstGeom prst="ellipse">
            <a:avLst/>
          </a:prstGeom>
          <a:solidFill>
            <a:srgbClr val="FFFFFF"/>
          </a:solidFill>
          <a:ln w="158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445" name="Oval 70"/>
          <p:cNvSpPr/>
          <p:nvPr/>
        </p:nvSpPr>
        <p:spPr>
          <a:xfrm>
            <a:off x="5048250" y="5316538"/>
            <a:ext cx="133350" cy="198437"/>
          </a:xfrm>
          <a:prstGeom prst="ellipse">
            <a:avLst/>
          </a:prstGeom>
          <a:solidFill>
            <a:srgbClr val="FFFFFF"/>
          </a:solidFill>
          <a:ln w="158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446" name="Oval 71"/>
          <p:cNvSpPr/>
          <p:nvPr/>
        </p:nvSpPr>
        <p:spPr>
          <a:xfrm>
            <a:off x="3208338" y="5316538"/>
            <a:ext cx="134937" cy="198437"/>
          </a:xfrm>
          <a:prstGeom prst="ellipse">
            <a:avLst/>
          </a:prstGeom>
          <a:solidFill>
            <a:srgbClr val="FFFFFF"/>
          </a:solidFill>
          <a:ln w="158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447" name="Oval 72"/>
          <p:cNvSpPr/>
          <p:nvPr/>
        </p:nvSpPr>
        <p:spPr>
          <a:xfrm>
            <a:off x="3208338" y="5703888"/>
            <a:ext cx="134937" cy="198437"/>
          </a:xfrm>
          <a:prstGeom prst="ellipse">
            <a:avLst/>
          </a:prstGeom>
          <a:solidFill>
            <a:srgbClr val="FFFFFF"/>
          </a:solidFill>
          <a:ln w="158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448" name="Oval 73"/>
          <p:cNvSpPr/>
          <p:nvPr/>
        </p:nvSpPr>
        <p:spPr>
          <a:xfrm>
            <a:off x="1631950" y="5316538"/>
            <a:ext cx="134938" cy="198437"/>
          </a:xfrm>
          <a:prstGeom prst="ellipse">
            <a:avLst/>
          </a:prstGeom>
          <a:solidFill>
            <a:srgbClr val="FFFFFF"/>
          </a:solidFill>
          <a:ln w="158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449" name="Oval 74"/>
          <p:cNvSpPr/>
          <p:nvPr/>
        </p:nvSpPr>
        <p:spPr>
          <a:xfrm>
            <a:off x="1631950" y="5703888"/>
            <a:ext cx="134938" cy="198437"/>
          </a:xfrm>
          <a:prstGeom prst="ellipse">
            <a:avLst/>
          </a:prstGeom>
          <a:solidFill>
            <a:srgbClr val="FFFFFF"/>
          </a:solidFill>
          <a:ln w="158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450" name="Oval 75"/>
          <p:cNvSpPr/>
          <p:nvPr/>
        </p:nvSpPr>
        <p:spPr>
          <a:xfrm>
            <a:off x="2420938" y="2608263"/>
            <a:ext cx="133350" cy="196850"/>
          </a:xfrm>
          <a:prstGeom prst="ellipse">
            <a:avLst/>
          </a:prstGeom>
          <a:solidFill>
            <a:srgbClr val="FFFFFF"/>
          </a:solidFill>
          <a:ln w="158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451" name="Oval 76"/>
          <p:cNvSpPr/>
          <p:nvPr/>
        </p:nvSpPr>
        <p:spPr>
          <a:xfrm>
            <a:off x="1631950" y="2608263"/>
            <a:ext cx="134938" cy="196850"/>
          </a:xfrm>
          <a:prstGeom prst="ellipse">
            <a:avLst/>
          </a:prstGeom>
          <a:solidFill>
            <a:srgbClr val="FFFFFF"/>
          </a:solidFill>
          <a:ln w="158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452" name="Rectangle 77"/>
          <p:cNvSpPr/>
          <p:nvPr/>
        </p:nvSpPr>
        <p:spPr>
          <a:xfrm>
            <a:off x="119063" y="4349750"/>
            <a:ext cx="2292350" cy="1746250"/>
          </a:xfrm>
          <a:prstGeom prst="rect">
            <a:avLst/>
          </a:prstGeom>
          <a:noFill/>
          <a:ln w="158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453" name="Line 78"/>
          <p:cNvSpPr/>
          <p:nvPr/>
        </p:nvSpPr>
        <p:spPr>
          <a:xfrm>
            <a:off x="1631950" y="5316538"/>
            <a:ext cx="1708150" cy="1587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54" name="Line 79"/>
          <p:cNvSpPr/>
          <p:nvPr/>
        </p:nvSpPr>
        <p:spPr>
          <a:xfrm>
            <a:off x="1631950" y="5897563"/>
            <a:ext cx="5124450" cy="1587"/>
          </a:xfrm>
          <a:prstGeom prst="line">
            <a:avLst/>
          </a:prstGeom>
          <a:ln w="158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55" name="Oval 80"/>
          <p:cNvSpPr/>
          <p:nvPr/>
        </p:nvSpPr>
        <p:spPr>
          <a:xfrm>
            <a:off x="6624638" y="5703888"/>
            <a:ext cx="133350" cy="198437"/>
          </a:xfrm>
          <a:prstGeom prst="ellipse">
            <a:avLst/>
          </a:prstGeom>
          <a:solidFill>
            <a:srgbClr val="FFFFFF"/>
          </a:solidFill>
          <a:ln w="158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456" name="Oval 81"/>
          <p:cNvSpPr/>
          <p:nvPr/>
        </p:nvSpPr>
        <p:spPr>
          <a:xfrm>
            <a:off x="6624638" y="5316538"/>
            <a:ext cx="133350" cy="198437"/>
          </a:xfrm>
          <a:prstGeom prst="ellipse">
            <a:avLst/>
          </a:prstGeom>
          <a:solidFill>
            <a:srgbClr val="FFFFFF"/>
          </a:solidFill>
          <a:ln w="158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457" name="Oval 82"/>
          <p:cNvSpPr/>
          <p:nvPr/>
        </p:nvSpPr>
        <p:spPr>
          <a:xfrm>
            <a:off x="5705475" y="2608263"/>
            <a:ext cx="133350" cy="196850"/>
          </a:xfrm>
          <a:prstGeom prst="ellipse">
            <a:avLst/>
          </a:prstGeom>
          <a:solidFill>
            <a:srgbClr val="FFFFFF"/>
          </a:solidFill>
          <a:ln w="158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458" name="Oval 83"/>
          <p:cNvSpPr/>
          <p:nvPr/>
        </p:nvSpPr>
        <p:spPr>
          <a:xfrm>
            <a:off x="6886575" y="2608263"/>
            <a:ext cx="134938" cy="196850"/>
          </a:xfrm>
          <a:prstGeom prst="ellipse">
            <a:avLst/>
          </a:prstGeom>
          <a:solidFill>
            <a:srgbClr val="FFFFFF"/>
          </a:solidFill>
          <a:ln w="158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459" name="Rectangle 84"/>
          <p:cNvSpPr/>
          <p:nvPr/>
        </p:nvSpPr>
        <p:spPr>
          <a:xfrm>
            <a:off x="6492875" y="4349750"/>
            <a:ext cx="1711325" cy="1746250"/>
          </a:xfrm>
          <a:prstGeom prst="rect">
            <a:avLst/>
          </a:prstGeom>
          <a:noFill/>
          <a:ln w="158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460" name="Line 85"/>
          <p:cNvSpPr/>
          <p:nvPr/>
        </p:nvSpPr>
        <p:spPr>
          <a:xfrm>
            <a:off x="5048250" y="5316538"/>
            <a:ext cx="1708150" cy="1587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61" name="Line 86"/>
          <p:cNvSpPr/>
          <p:nvPr/>
        </p:nvSpPr>
        <p:spPr>
          <a:xfrm>
            <a:off x="4129088" y="5897563"/>
            <a:ext cx="1587" cy="581025"/>
          </a:xfrm>
          <a:prstGeom prst="line">
            <a:avLst/>
          </a:prstGeom>
          <a:ln w="158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62" name="Rectangle 87"/>
          <p:cNvSpPr/>
          <p:nvPr/>
        </p:nvSpPr>
        <p:spPr>
          <a:xfrm>
            <a:off x="3865563" y="6442075"/>
            <a:ext cx="525462" cy="73025"/>
          </a:xfrm>
          <a:prstGeom prst="rect">
            <a:avLst/>
          </a:prstGeom>
          <a:solidFill>
            <a:srgbClr val="000000"/>
          </a:solidFill>
          <a:ln w="9525">
            <a:noFill/>
          </a:ln>
        </p:spPr>
        <p:txBody>
          <a:bodyPr/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463" name="Rectangle 88"/>
          <p:cNvSpPr/>
          <p:nvPr/>
        </p:nvSpPr>
        <p:spPr>
          <a:xfrm>
            <a:off x="1370013" y="1641475"/>
            <a:ext cx="3024187" cy="1357313"/>
          </a:xfrm>
          <a:prstGeom prst="rect">
            <a:avLst/>
          </a:prstGeom>
          <a:noFill/>
          <a:ln w="158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464" name="Rectangle 89"/>
          <p:cNvSpPr/>
          <p:nvPr/>
        </p:nvSpPr>
        <p:spPr>
          <a:xfrm>
            <a:off x="5441950" y="1641475"/>
            <a:ext cx="2236788" cy="1357313"/>
          </a:xfrm>
          <a:prstGeom prst="rect">
            <a:avLst/>
          </a:prstGeom>
          <a:noFill/>
          <a:ln w="158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465" name="Rectangle 90"/>
          <p:cNvSpPr/>
          <p:nvPr/>
        </p:nvSpPr>
        <p:spPr>
          <a:xfrm>
            <a:off x="5573713" y="1641475"/>
            <a:ext cx="1973262" cy="62388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466" name="Rectangle 91"/>
          <p:cNvSpPr/>
          <p:nvPr/>
        </p:nvSpPr>
        <p:spPr>
          <a:xfrm>
            <a:off x="5732463" y="1814513"/>
            <a:ext cx="1924050" cy="38893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 marL="609600" indent="-60960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zh-CN" altLang="en-US" sz="2500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2" action="ppaction://hlinksldjump"/>
              </a:rPr>
              <a:t>直流稳压电源</a:t>
            </a:r>
            <a:endParaRPr lang="zh-CN" altLang="en-US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67" name="Line 92"/>
          <p:cNvSpPr/>
          <p:nvPr/>
        </p:nvSpPr>
        <p:spPr>
          <a:xfrm>
            <a:off x="6886575" y="2608263"/>
            <a:ext cx="1588" cy="774700"/>
          </a:xfrm>
          <a:prstGeom prst="line">
            <a:avLst/>
          </a:prstGeom>
          <a:ln w="158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68" name="Line 93"/>
          <p:cNvSpPr/>
          <p:nvPr/>
        </p:nvSpPr>
        <p:spPr>
          <a:xfrm>
            <a:off x="6886575" y="2608263"/>
            <a:ext cx="1971675" cy="1587"/>
          </a:xfrm>
          <a:prstGeom prst="line">
            <a:avLst/>
          </a:prstGeom>
          <a:ln w="158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69" name="Line 94"/>
          <p:cNvSpPr/>
          <p:nvPr/>
        </p:nvSpPr>
        <p:spPr>
          <a:xfrm>
            <a:off x="8858250" y="2608263"/>
            <a:ext cx="1588" cy="3870325"/>
          </a:xfrm>
          <a:prstGeom prst="line">
            <a:avLst/>
          </a:prstGeom>
          <a:ln w="158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70" name="Line 95"/>
          <p:cNvSpPr/>
          <p:nvPr/>
        </p:nvSpPr>
        <p:spPr>
          <a:xfrm flipH="1">
            <a:off x="4654550" y="6478588"/>
            <a:ext cx="4203700" cy="1587"/>
          </a:xfrm>
          <a:prstGeom prst="line">
            <a:avLst/>
          </a:prstGeom>
          <a:ln w="158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71" name="Line 96"/>
          <p:cNvSpPr/>
          <p:nvPr/>
        </p:nvSpPr>
        <p:spPr>
          <a:xfrm flipV="1">
            <a:off x="4654550" y="5897563"/>
            <a:ext cx="1588" cy="581025"/>
          </a:xfrm>
          <a:prstGeom prst="line">
            <a:avLst/>
          </a:prstGeom>
          <a:ln w="158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72" name="Rectangle 97"/>
          <p:cNvSpPr/>
          <p:nvPr/>
        </p:nvSpPr>
        <p:spPr>
          <a:xfrm>
            <a:off x="6756400" y="3346450"/>
            <a:ext cx="261938" cy="71438"/>
          </a:xfrm>
          <a:prstGeom prst="rect">
            <a:avLst/>
          </a:prstGeom>
          <a:solidFill>
            <a:srgbClr val="000000"/>
          </a:solidFill>
          <a:ln w="9525">
            <a:noFill/>
          </a:ln>
        </p:spPr>
        <p:txBody>
          <a:bodyPr/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473" name="Rectangle 98"/>
          <p:cNvSpPr/>
          <p:nvPr/>
        </p:nvSpPr>
        <p:spPr>
          <a:xfrm>
            <a:off x="5310188" y="2220913"/>
            <a:ext cx="660400" cy="701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474" name="Rectangle 99"/>
          <p:cNvSpPr/>
          <p:nvPr/>
        </p:nvSpPr>
        <p:spPr>
          <a:xfrm>
            <a:off x="5940425" y="2420938"/>
            <a:ext cx="222250" cy="5207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 marL="609600" indent="-60960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zh-CN" sz="3100" dirty="0">
                <a:solidFill>
                  <a:srgbClr val="000000"/>
                </a:solidFill>
                <a:latin typeface="Times New Roman" panose="02020603050405020304" pitchFamily="18" charset="0"/>
              </a:rPr>
              <a:t>+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6475" name="Rectangle 100"/>
          <p:cNvSpPr/>
          <p:nvPr/>
        </p:nvSpPr>
        <p:spPr>
          <a:xfrm>
            <a:off x="6492875" y="2220913"/>
            <a:ext cx="660400" cy="5492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476" name="Line 102"/>
          <p:cNvSpPr/>
          <p:nvPr/>
        </p:nvSpPr>
        <p:spPr>
          <a:xfrm>
            <a:off x="5705475" y="2608263"/>
            <a:ext cx="1588" cy="1741487"/>
          </a:xfrm>
          <a:prstGeom prst="line">
            <a:avLst/>
          </a:prstGeom>
          <a:ln w="158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77" name="Line 103"/>
          <p:cNvSpPr/>
          <p:nvPr/>
        </p:nvSpPr>
        <p:spPr>
          <a:xfrm>
            <a:off x="5048250" y="4349750"/>
            <a:ext cx="657225" cy="1588"/>
          </a:xfrm>
          <a:prstGeom prst="line">
            <a:avLst/>
          </a:prstGeom>
          <a:ln w="158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78" name="Oval 104"/>
          <p:cNvSpPr/>
          <p:nvPr/>
        </p:nvSpPr>
        <p:spPr>
          <a:xfrm>
            <a:off x="3997325" y="2608263"/>
            <a:ext cx="133350" cy="196850"/>
          </a:xfrm>
          <a:prstGeom prst="ellipse">
            <a:avLst/>
          </a:prstGeom>
          <a:solidFill>
            <a:srgbClr val="FFFFFF"/>
          </a:solidFill>
          <a:ln w="158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479" name="Line 107"/>
          <p:cNvSpPr/>
          <p:nvPr/>
        </p:nvSpPr>
        <p:spPr>
          <a:xfrm>
            <a:off x="2420938" y="2608263"/>
            <a:ext cx="1312862" cy="1587"/>
          </a:xfrm>
          <a:prstGeom prst="line">
            <a:avLst/>
          </a:prstGeom>
          <a:ln w="158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80" name="Line 108"/>
          <p:cNvSpPr/>
          <p:nvPr/>
        </p:nvSpPr>
        <p:spPr>
          <a:xfrm>
            <a:off x="3733800" y="2608263"/>
            <a:ext cx="1588" cy="3289300"/>
          </a:xfrm>
          <a:prstGeom prst="line">
            <a:avLst/>
          </a:prstGeom>
          <a:ln w="158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81" name="Line 109"/>
          <p:cNvSpPr/>
          <p:nvPr/>
        </p:nvSpPr>
        <p:spPr>
          <a:xfrm>
            <a:off x="2552700" y="2608263"/>
            <a:ext cx="1588" cy="774700"/>
          </a:xfrm>
          <a:prstGeom prst="line">
            <a:avLst/>
          </a:prstGeom>
          <a:ln w="158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82" name="Rectangle 110"/>
          <p:cNvSpPr/>
          <p:nvPr/>
        </p:nvSpPr>
        <p:spPr>
          <a:xfrm>
            <a:off x="2420938" y="3346450"/>
            <a:ext cx="261937" cy="71438"/>
          </a:xfrm>
          <a:prstGeom prst="rect">
            <a:avLst/>
          </a:prstGeom>
          <a:solidFill>
            <a:srgbClr val="000000"/>
          </a:solidFill>
          <a:ln w="9525">
            <a:noFill/>
          </a:ln>
        </p:spPr>
        <p:txBody>
          <a:bodyPr/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483" name="Line 111"/>
          <p:cNvSpPr/>
          <p:nvPr/>
        </p:nvSpPr>
        <p:spPr>
          <a:xfrm>
            <a:off x="1763713" y="2608263"/>
            <a:ext cx="1587" cy="1547812"/>
          </a:xfrm>
          <a:prstGeom prst="line">
            <a:avLst/>
          </a:prstGeom>
          <a:ln w="158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84" name="Line 112"/>
          <p:cNvSpPr/>
          <p:nvPr/>
        </p:nvSpPr>
        <p:spPr>
          <a:xfrm>
            <a:off x="1763713" y="4156075"/>
            <a:ext cx="1444625" cy="1588"/>
          </a:xfrm>
          <a:prstGeom prst="line">
            <a:avLst/>
          </a:prstGeom>
          <a:ln w="158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85" name="Line 113"/>
          <p:cNvSpPr/>
          <p:nvPr/>
        </p:nvSpPr>
        <p:spPr>
          <a:xfrm>
            <a:off x="3208338" y="4156075"/>
            <a:ext cx="1587" cy="1354138"/>
          </a:xfrm>
          <a:prstGeom prst="line">
            <a:avLst/>
          </a:prstGeom>
          <a:ln w="158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86" name="Rectangle 114"/>
          <p:cNvSpPr/>
          <p:nvPr/>
        </p:nvSpPr>
        <p:spPr>
          <a:xfrm>
            <a:off x="1895475" y="1641475"/>
            <a:ext cx="1709738" cy="62388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487" name="Rectangle 115"/>
          <p:cNvSpPr/>
          <p:nvPr/>
        </p:nvSpPr>
        <p:spPr>
          <a:xfrm>
            <a:off x="2051050" y="1938338"/>
            <a:ext cx="1603375" cy="38893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 marL="609600" indent="-60960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zh-CN" altLang="en-US" sz="25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3" action="ppaction://hlinksldjump"/>
              </a:rPr>
              <a:t>交流毫伏表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88" name="Rectangle 116"/>
          <p:cNvSpPr/>
          <p:nvPr/>
        </p:nvSpPr>
        <p:spPr>
          <a:xfrm>
            <a:off x="6756400" y="4349750"/>
            <a:ext cx="1184275" cy="6254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489" name="Rectangle 117"/>
          <p:cNvSpPr/>
          <p:nvPr/>
        </p:nvSpPr>
        <p:spPr>
          <a:xfrm>
            <a:off x="6948488" y="4724400"/>
            <a:ext cx="962025" cy="38893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 marL="609600" indent="-60960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zh-CN" altLang="en-US" sz="2500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4" action="ppaction://hlinkpres?slideindex=1&amp;slidetitle="/>
              </a:rPr>
              <a:t>示波器</a:t>
            </a:r>
            <a:endParaRPr lang="zh-CN" altLang="en-US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90" name="Rectangle 118"/>
          <p:cNvSpPr/>
          <p:nvPr/>
        </p:nvSpPr>
        <p:spPr>
          <a:xfrm>
            <a:off x="3260725" y="5124450"/>
            <a:ext cx="531813" cy="11636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491" name="Rectangle 119"/>
          <p:cNvSpPr/>
          <p:nvPr/>
        </p:nvSpPr>
        <p:spPr>
          <a:xfrm rot="5400000">
            <a:off x="3252788" y="5326063"/>
            <a:ext cx="508000" cy="3349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 marL="609600" indent="-60960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492" name="Rectangle 120"/>
          <p:cNvSpPr/>
          <p:nvPr/>
        </p:nvSpPr>
        <p:spPr>
          <a:xfrm>
            <a:off x="4575175" y="5124450"/>
            <a:ext cx="530225" cy="11636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493" name="Rectangle 121"/>
          <p:cNvSpPr/>
          <p:nvPr/>
        </p:nvSpPr>
        <p:spPr>
          <a:xfrm rot="5400000">
            <a:off x="4567238" y="5326063"/>
            <a:ext cx="508000" cy="3349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 marL="609600" indent="-60960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494" name="Rectangle 124"/>
          <p:cNvSpPr/>
          <p:nvPr/>
        </p:nvSpPr>
        <p:spPr>
          <a:xfrm>
            <a:off x="6807200" y="5124450"/>
            <a:ext cx="531813" cy="11636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495" name="Rectangle 125"/>
          <p:cNvSpPr/>
          <p:nvPr/>
        </p:nvSpPr>
        <p:spPr>
          <a:xfrm rot="5400000">
            <a:off x="6799263" y="5326063"/>
            <a:ext cx="508000" cy="3349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 marL="609600" indent="-60960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496" name="Rectangle 126"/>
          <p:cNvSpPr/>
          <p:nvPr/>
        </p:nvSpPr>
        <p:spPr>
          <a:xfrm>
            <a:off x="174625" y="4349750"/>
            <a:ext cx="2236788" cy="6254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497" name="Rectangle 128"/>
          <p:cNvSpPr/>
          <p:nvPr/>
        </p:nvSpPr>
        <p:spPr>
          <a:xfrm>
            <a:off x="1763713" y="5229225"/>
            <a:ext cx="222250" cy="5207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 marL="609600" indent="-60960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zh-CN" sz="3100" dirty="0">
                <a:solidFill>
                  <a:srgbClr val="000000"/>
                </a:solidFill>
                <a:latin typeface="Times New Roman" panose="02020603050405020304" pitchFamily="18" charset="0"/>
              </a:rPr>
              <a:t>+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6498" name="文本框 1"/>
          <p:cNvSpPr txBox="1"/>
          <p:nvPr/>
        </p:nvSpPr>
        <p:spPr>
          <a:xfrm>
            <a:off x="325438" y="4664075"/>
            <a:ext cx="1960562" cy="5651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zh-CN" altLang="en-US" dirty="0">
                <a:latin typeface="Times New Roman" panose="02020603050405020304" pitchFamily="18" charset="0"/>
                <a:hlinkClick r:id="" action="ppaction://noaction"/>
              </a:rPr>
              <a:t>信号发生器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strips dir="r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7410" name="图片 6"/>
          <p:cNvPicPr>
            <a:picLocks noChangeAspect="1"/>
          </p:cNvPicPr>
          <p:nvPr/>
        </p:nvPicPr>
        <p:blipFill>
          <a:blip r:embed="rId1"/>
          <a:srcRect t="15224" r="4158" b="12289"/>
          <a:stretch>
            <a:fillRect/>
          </a:stretch>
        </p:blipFill>
        <p:spPr>
          <a:xfrm>
            <a:off x="684213" y="1844675"/>
            <a:ext cx="7056437" cy="40052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1" name="Text Box 2"/>
          <p:cNvSpPr txBox="1"/>
          <p:nvPr/>
        </p:nvSpPr>
        <p:spPr>
          <a:xfrm>
            <a:off x="303530" y="44450"/>
            <a:ext cx="4968875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工作电源（直流电源）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文本框 13"/>
          <p:cNvSpPr txBox="1"/>
          <p:nvPr/>
        </p:nvSpPr>
        <p:spPr>
          <a:xfrm>
            <a:off x="1187450" y="1062038"/>
            <a:ext cx="1604963" cy="56515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参数显示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1989138" y="1628775"/>
            <a:ext cx="3175" cy="515938"/>
          </a:xfrm>
          <a:prstGeom prst="straightConnector1">
            <a:avLst/>
          </a:prstGeom>
          <a:ln w="19050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716463" y="1100138"/>
            <a:ext cx="1692275" cy="56515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参数设置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5554663" y="1665288"/>
            <a:ext cx="3175" cy="539750"/>
          </a:xfrm>
          <a:prstGeom prst="straightConnector1">
            <a:avLst/>
          </a:prstGeom>
          <a:ln w="19050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3"/>
          <p:cNvSpPr txBox="1"/>
          <p:nvPr/>
        </p:nvSpPr>
        <p:spPr>
          <a:xfrm>
            <a:off x="1993900" y="6088063"/>
            <a:ext cx="1658938" cy="56515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输出端口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1187450" y="5651500"/>
            <a:ext cx="9525" cy="436563"/>
          </a:xfrm>
          <a:prstGeom prst="straightConnector1">
            <a:avLst/>
          </a:prstGeom>
          <a:ln w="19050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2690813" y="5651500"/>
            <a:ext cx="9525" cy="436563"/>
          </a:xfrm>
          <a:prstGeom prst="straightConnector1">
            <a:avLst/>
          </a:prstGeom>
          <a:ln w="19050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13"/>
          <p:cNvSpPr txBox="1"/>
          <p:nvPr/>
        </p:nvSpPr>
        <p:spPr>
          <a:xfrm>
            <a:off x="303213" y="6088063"/>
            <a:ext cx="1604962" cy="56515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电源开关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8" grpId="0" bldLvl="0" animBg="1"/>
      <p:bldP spid="20" grpId="0" bldLvl="0" animBg="1"/>
      <p:bldP spid="23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107950" y="-5080"/>
            <a:ext cx="7793355" cy="622935"/>
          </a:xfrm>
          <a:ln/>
        </p:spPr>
        <p:txBody>
          <a:bodyPr vert="horz" wrap="square" lIns="91440" tIns="45720" rIns="91440" bIns="45720" anchor="b" anchorCtr="0"/>
          <a:p>
            <a:pPr algn="l"/>
            <a:r>
              <a:rPr lang="zh-CN" altLang="en-US" sz="3200" b="1" dirty="0">
                <a:solidFill>
                  <a:schemeClr val="bg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3200" b="1" dirty="0">
                <a:solidFill>
                  <a:schemeClr val="bg1"/>
                </a:solidFill>
                <a:ea typeface="宋体" panose="02010600030101010101" pitchFamily="2" charset="-122"/>
              </a:rPr>
              <a:t>1</a:t>
            </a:r>
            <a:r>
              <a:rPr lang="zh-CN" altLang="en-US" sz="3200" b="1" dirty="0">
                <a:solidFill>
                  <a:schemeClr val="bg1"/>
                </a:solidFill>
                <a:ea typeface="宋体" panose="02010600030101010101" pitchFamily="2" charset="-122"/>
              </a:rPr>
              <a:t>）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工作电源（直流电源）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8435" name="图片 1" descr="IMG_20201021_114301"/>
          <p:cNvPicPr>
            <a:picLocks noChangeAspect="1"/>
          </p:cNvPicPr>
          <p:nvPr/>
        </p:nvPicPr>
        <p:blipFill>
          <a:blip r:embed="rId1"/>
          <a:srcRect l="15135" t="10587" r="7475" b="31174"/>
          <a:stretch>
            <a:fillRect/>
          </a:stretch>
        </p:blipFill>
        <p:spPr>
          <a:xfrm>
            <a:off x="1135063" y="1870075"/>
            <a:ext cx="7059612" cy="3984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13"/>
          <p:cNvSpPr txBox="1"/>
          <p:nvPr/>
        </p:nvSpPr>
        <p:spPr>
          <a:xfrm>
            <a:off x="2046288" y="1062038"/>
            <a:ext cx="1604962" cy="56515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参数显示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2847975" y="1628775"/>
            <a:ext cx="3175" cy="515938"/>
          </a:xfrm>
          <a:prstGeom prst="straightConnector1">
            <a:avLst/>
          </a:prstGeom>
          <a:ln w="19050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732338" y="1063625"/>
            <a:ext cx="1692275" cy="56515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参数设置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5570538" y="1628775"/>
            <a:ext cx="3175" cy="539750"/>
          </a:xfrm>
          <a:prstGeom prst="straightConnector1">
            <a:avLst/>
          </a:prstGeom>
          <a:ln w="19050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3"/>
          <p:cNvSpPr txBox="1"/>
          <p:nvPr/>
        </p:nvSpPr>
        <p:spPr>
          <a:xfrm>
            <a:off x="2408238" y="6088063"/>
            <a:ext cx="1658937" cy="56515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输出端口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1828800" y="5651500"/>
            <a:ext cx="9525" cy="436563"/>
          </a:xfrm>
          <a:prstGeom prst="straightConnector1">
            <a:avLst/>
          </a:prstGeom>
          <a:ln w="19050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3105150" y="5651500"/>
            <a:ext cx="9525" cy="436563"/>
          </a:xfrm>
          <a:prstGeom prst="straightConnector1">
            <a:avLst/>
          </a:prstGeom>
          <a:ln w="19050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13"/>
          <p:cNvSpPr txBox="1"/>
          <p:nvPr/>
        </p:nvSpPr>
        <p:spPr>
          <a:xfrm>
            <a:off x="665163" y="6088063"/>
            <a:ext cx="1604962" cy="56515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电源开关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4" grpId="0" bldLvl="0" animBg="1"/>
      <p:bldP spid="18" grpId="0" bldLvl="0" animBg="1"/>
      <p:bldP spid="22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9458" name="图片 1"/>
          <p:cNvPicPr>
            <a:picLocks noChangeAspect="1"/>
          </p:cNvPicPr>
          <p:nvPr/>
        </p:nvPicPr>
        <p:blipFill>
          <a:blip r:embed="rId1"/>
          <a:srcRect l="2731" t="31100" r="5885" b="5901"/>
          <a:stretch>
            <a:fillRect/>
          </a:stretch>
        </p:blipFill>
        <p:spPr>
          <a:xfrm>
            <a:off x="684213" y="2058988"/>
            <a:ext cx="7608887" cy="3937000"/>
          </a:xfrm>
          <a:prstGeom prst="rect">
            <a:avLst/>
          </a:prstGeom>
          <a:noFill/>
          <a:ln w="19050" cap="flat" cmpd="sng">
            <a:solidFill>
              <a:srgbClr val="00B050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19459" name="Text Box 3"/>
          <p:cNvSpPr txBox="1"/>
          <p:nvPr/>
        </p:nvSpPr>
        <p:spPr>
          <a:xfrm>
            <a:off x="447675" y="621030"/>
            <a:ext cx="4195763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）函数信号发生器</a:t>
            </a:r>
            <a:endParaRPr lang="zh-CN" altLang="en-US" sz="32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60" name="矩形 11"/>
          <p:cNvSpPr/>
          <p:nvPr/>
        </p:nvSpPr>
        <p:spPr>
          <a:xfrm>
            <a:off x="4214813" y="2919413"/>
            <a:ext cx="696912" cy="2085975"/>
          </a:xfrm>
          <a:prstGeom prst="rect">
            <a:avLst/>
          </a:prstGeom>
          <a:noFill/>
          <a:ln w="19050" cap="flat" cmpd="sng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p>
            <a:pPr marL="609600" indent="-609600"/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9461" name="直接箭头连接符 15"/>
          <p:cNvCxnSpPr>
            <a:stCxn id="19468" idx="2"/>
          </p:cNvCxnSpPr>
          <p:nvPr/>
        </p:nvCxnSpPr>
        <p:spPr>
          <a:xfrm flipH="1">
            <a:off x="4500563" y="1916113"/>
            <a:ext cx="6350" cy="930275"/>
          </a:xfrm>
          <a:prstGeom prst="straightConnector1">
            <a:avLst/>
          </a:prstGeom>
          <a:ln w="19050" cap="flat" cmpd="sng">
            <a:solidFill>
              <a:srgbClr val="00B050"/>
            </a:solidFill>
            <a:prstDash val="solid"/>
            <a:headEnd type="none" w="med" len="med"/>
            <a:tailEnd type="triangle" w="sm" len="med"/>
          </a:ln>
        </p:spPr>
      </p:cxnSp>
      <p:sp>
        <p:nvSpPr>
          <p:cNvPr id="19462" name="矩形 19"/>
          <p:cNvSpPr/>
          <p:nvPr/>
        </p:nvSpPr>
        <p:spPr>
          <a:xfrm>
            <a:off x="5715000" y="2636838"/>
            <a:ext cx="2241550" cy="720725"/>
          </a:xfrm>
          <a:prstGeom prst="rect">
            <a:avLst/>
          </a:prstGeom>
          <a:noFill/>
          <a:ln w="19050" cap="flat" cmpd="sng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p>
            <a:pPr marL="609600" indent="-609600"/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3" name="矩形 21"/>
          <p:cNvSpPr/>
          <p:nvPr/>
        </p:nvSpPr>
        <p:spPr>
          <a:xfrm>
            <a:off x="6948488" y="3471863"/>
            <a:ext cx="1004887" cy="1325562"/>
          </a:xfrm>
          <a:prstGeom prst="rect">
            <a:avLst/>
          </a:prstGeom>
          <a:noFill/>
          <a:ln w="19050" cap="flat" cmpd="sng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p>
            <a:pPr marL="609600" indent="-609600"/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4" name="矩形 22"/>
          <p:cNvSpPr/>
          <p:nvPr/>
        </p:nvSpPr>
        <p:spPr>
          <a:xfrm>
            <a:off x="1089025" y="5367338"/>
            <a:ext cx="419100" cy="357187"/>
          </a:xfrm>
          <a:prstGeom prst="rect">
            <a:avLst/>
          </a:prstGeom>
          <a:noFill/>
          <a:ln w="19050" cap="flat" cmpd="sng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p>
            <a:pPr marL="609600" indent="-609600"/>
            <a:endParaRPr lang="zh-CN" altLang="en-US" sz="24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465" name="矩形 23"/>
          <p:cNvSpPr/>
          <p:nvPr/>
        </p:nvSpPr>
        <p:spPr>
          <a:xfrm>
            <a:off x="6516688" y="4940300"/>
            <a:ext cx="500062" cy="1001713"/>
          </a:xfrm>
          <a:prstGeom prst="rect">
            <a:avLst/>
          </a:prstGeom>
          <a:noFill/>
          <a:ln w="19050" cap="flat" cmpd="sng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p>
            <a:pPr marL="609600" indent="-609600"/>
            <a:endParaRPr lang="zh-CN" altLang="en-US" sz="24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19466" name="直接箭头连接符 24"/>
          <p:cNvCxnSpPr>
            <a:stCxn id="19467" idx="2"/>
          </p:cNvCxnSpPr>
          <p:nvPr/>
        </p:nvCxnSpPr>
        <p:spPr>
          <a:xfrm flipH="1">
            <a:off x="2763838" y="1916113"/>
            <a:ext cx="14287" cy="1073150"/>
          </a:xfrm>
          <a:prstGeom prst="straightConnector1">
            <a:avLst/>
          </a:prstGeom>
          <a:ln w="19050" cap="flat" cmpd="sng">
            <a:solidFill>
              <a:srgbClr val="00B050"/>
            </a:solidFill>
            <a:prstDash val="solid"/>
            <a:headEnd type="none" w="med" len="med"/>
            <a:tailEnd type="triangle" w="sm" len="med"/>
          </a:ln>
        </p:spPr>
      </p:cxnSp>
      <p:sp>
        <p:nvSpPr>
          <p:cNvPr id="19467" name="TextBox 27"/>
          <p:cNvSpPr txBox="1"/>
          <p:nvPr/>
        </p:nvSpPr>
        <p:spPr>
          <a:xfrm>
            <a:off x="2300288" y="1516063"/>
            <a:ext cx="954087" cy="400050"/>
          </a:xfrm>
          <a:prstGeom prst="rect">
            <a:avLst/>
          </a:prstGeom>
          <a:noFill/>
          <a:ln w="19050" cap="flat" cmpd="sng">
            <a:solidFill>
              <a:srgbClr val="00B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显示屏</a:t>
            </a:r>
            <a:endParaRPr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468" name="TextBox 28"/>
          <p:cNvSpPr txBox="1"/>
          <p:nvPr/>
        </p:nvSpPr>
        <p:spPr>
          <a:xfrm>
            <a:off x="3902075" y="1516063"/>
            <a:ext cx="1209675" cy="400050"/>
          </a:xfrm>
          <a:prstGeom prst="rect">
            <a:avLst/>
          </a:prstGeom>
          <a:noFill/>
          <a:ln w="19050" cap="flat" cmpd="sng">
            <a:solidFill>
              <a:srgbClr val="00B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参数设置</a:t>
            </a:r>
            <a:endParaRPr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469" name="TextBox 33"/>
          <p:cNvSpPr txBox="1"/>
          <p:nvPr/>
        </p:nvSpPr>
        <p:spPr>
          <a:xfrm>
            <a:off x="7065963" y="1492250"/>
            <a:ext cx="1211262" cy="400050"/>
          </a:xfrm>
          <a:prstGeom prst="rect">
            <a:avLst/>
          </a:prstGeom>
          <a:noFill/>
          <a:ln w="19050" cap="flat" cmpd="sng">
            <a:solidFill>
              <a:srgbClr val="00B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功能选择</a:t>
            </a:r>
            <a:endParaRPr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19470" name="直接箭头连接符 34"/>
          <p:cNvCxnSpPr>
            <a:stCxn id="19467" idx="2"/>
          </p:cNvCxnSpPr>
          <p:nvPr/>
        </p:nvCxnSpPr>
        <p:spPr>
          <a:xfrm flipH="1">
            <a:off x="7507288" y="1916113"/>
            <a:ext cx="6350" cy="639762"/>
          </a:xfrm>
          <a:prstGeom prst="straightConnector1">
            <a:avLst/>
          </a:prstGeom>
          <a:ln w="19050" cap="flat" cmpd="sng">
            <a:solidFill>
              <a:srgbClr val="00B050"/>
            </a:solidFill>
            <a:prstDash val="solid"/>
            <a:headEnd type="none" w="med" len="med"/>
            <a:tailEnd type="triangle" w="sm" len="med"/>
          </a:ln>
        </p:spPr>
      </p:cxnSp>
      <p:sp>
        <p:nvSpPr>
          <p:cNvPr id="19471" name="TextBox 37"/>
          <p:cNvSpPr txBox="1"/>
          <p:nvPr/>
        </p:nvSpPr>
        <p:spPr>
          <a:xfrm>
            <a:off x="8470900" y="3357563"/>
            <a:ext cx="492125" cy="1468437"/>
          </a:xfrm>
          <a:prstGeom prst="rect">
            <a:avLst/>
          </a:prstGeom>
          <a:noFill/>
          <a:ln w="19050" cap="flat" cmpd="sng">
            <a:solidFill>
              <a:srgbClr val="00B050"/>
            </a:solidFill>
            <a:prstDash val="dash"/>
            <a:miter/>
            <a:headEnd type="none" w="med" len="med"/>
            <a:tailEnd type="none" w="med" len="med"/>
          </a:ln>
        </p:spPr>
        <p:txBody>
          <a:bodyPr vert="eaVert">
            <a:spAutoFit/>
          </a:bodyPr>
          <a:p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旋钮和光标</a:t>
            </a:r>
            <a:endParaRPr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19472" name="直接箭头连接符 38"/>
          <p:cNvCxnSpPr>
            <a:stCxn id="19467" idx="2"/>
          </p:cNvCxnSpPr>
          <p:nvPr/>
        </p:nvCxnSpPr>
        <p:spPr>
          <a:xfrm flipH="1" flipV="1">
            <a:off x="7956550" y="3997325"/>
            <a:ext cx="514350" cy="7938"/>
          </a:xfrm>
          <a:prstGeom prst="straightConnector1">
            <a:avLst/>
          </a:prstGeom>
          <a:ln w="19050" cap="flat" cmpd="sng">
            <a:solidFill>
              <a:srgbClr val="00B050"/>
            </a:solidFill>
            <a:prstDash val="solid"/>
            <a:headEnd type="none" w="med" len="med"/>
            <a:tailEnd type="triangle" w="sm" len="med"/>
          </a:ln>
        </p:spPr>
      </p:cxnSp>
      <p:sp>
        <p:nvSpPr>
          <p:cNvPr id="19473" name="TextBox 39"/>
          <p:cNvSpPr txBox="1"/>
          <p:nvPr/>
        </p:nvSpPr>
        <p:spPr>
          <a:xfrm>
            <a:off x="6169025" y="6084888"/>
            <a:ext cx="1211263" cy="400050"/>
          </a:xfrm>
          <a:prstGeom prst="rect">
            <a:avLst/>
          </a:prstGeom>
          <a:noFill/>
          <a:ln w="19050" cap="flat" cmpd="sng">
            <a:solidFill>
              <a:srgbClr val="00B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信号输出</a:t>
            </a:r>
            <a:endParaRPr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19474" name="直接箭头连接符 40"/>
          <p:cNvCxnSpPr>
            <a:stCxn id="19473" idx="0"/>
            <a:endCxn id="19465" idx="2"/>
          </p:cNvCxnSpPr>
          <p:nvPr/>
        </p:nvCxnSpPr>
        <p:spPr>
          <a:xfrm flipH="1" flipV="1">
            <a:off x="6767513" y="5942013"/>
            <a:ext cx="7937" cy="142875"/>
          </a:xfrm>
          <a:prstGeom prst="straightConnector1">
            <a:avLst/>
          </a:prstGeom>
          <a:ln w="19050" cap="flat" cmpd="sng">
            <a:solidFill>
              <a:srgbClr val="00B050"/>
            </a:solidFill>
            <a:prstDash val="solid"/>
            <a:headEnd type="none" w="med" len="med"/>
            <a:tailEnd type="triangle" w="sm" len="med"/>
          </a:ln>
        </p:spPr>
      </p:cxnSp>
      <p:sp>
        <p:nvSpPr>
          <p:cNvPr id="19475" name="TextBox 42"/>
          <p:cNvSpPr txBox="1"/>
          <p:nvPr/>
        </p:nvSpPr>
        <p:spPr>
          <a:xfrm>
            <a:off x="728663" y="6081713"/>
            <a:ext cx="1250950" cy="400050"/>
          </a:xfrm>
          <a:prstGeom prst="rect">
            <a:avLst/>
          </a:prstGeom>
          <a:noFill/>
          <a:ln w="19050" cap="flat" cmpd="sng">
            <a:solidFill>
              <a:srgbClr val="00B05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电源开关</a:t>
            </a:r>
            <a:endParaRPr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19476" name="直接箭头连接符 43"/>
          <p:cNvCxnSpPr>
            <a:stCxn id="19473" idx="0"/>
            <a:endCxn id="19465" idx="2"/>
          </p:cNvCxnSpPr>
          <p:nvPr/>
        </p:nvCxnSpPr>
        <p:spPr>
          <a:xfrm rot="5400000" flipH="1" flipV="1">
            <a:off x="1119188" y="5878513"/>
            <a:ext cx="357187" cy="1587"/>
          </a:xfrm>
          <a:prstGeom prst="straightConnector1">
            <a:avLst/>
          </a:prstGeom>
          <a:ln w="19050" cap="flat" cmpd="sng">
            <a:solidFill>
              <a:srgbClr val="00B050"/>
            </a:solidFill>
            <a:prstDash val="solid"/>
            <a:headEnd type="none" w="med" len="med"/>
            <a:tailEnd type="triangle" w="sm" len="med"/>
          </a:ln>
        </p:spPr>
      </p:cxnSp>
      <p:sp>
        <p:nvSpPr>
          <p:cNvPr id="19477" name="TextBox 33"/>
          <p:cNvSpPr txBox="1"/>
          <p:nvPr/>
        </p:nvSpPr>
        <p:spPr>
          <a:xfrm>
            <a:off x="5700713" y="1484313"/>
            <a:ext cx="1211262" cy="400050"/>
          </a:xfrm>
          <a:prstGeom prst="rect">
            <a:avLst/>
          </a:prstGeom>
          <a:noFill/>
          <a:ln w="19050" cap="flat" cmpd="sng">
            <a:solidFill>
              <a:srgbClr val="00B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数字键盘</a:t>
            </a:r>
            <a:endParaRPr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19478" name="直接箭头连接符 34"/>
          <p:cNvCxnSpPr>
            <a:stCxn id="19477" idx="2"/>
            <a:endCxn id="19465" idx="2"/>
          </p:cNvCxnSpPr>
          <p:nvPr/>
        </p:nvCxnSpPr>
        <p:spPr>
          <a:xfrm flipH="1">
            <a:off x="6291263" y="1884363"/>
            <a:ext cx="14287" cy="1587500"/>
          </a:xfrm>
          <a:prstGeom prst="straightConnector1">
            <a:avLst/>
          </a:prstGeom>
          <a:ln w="19050" cap="flat" cmpd="sng">
            <a:solidFill>
              <a:srgbClr val="00B050"/>
            </a:solidFill>
            <a:prstDash val="solid"/>
            <a:headEnd type="none" w="med" len="med"/>
            <a:tailEnd type="triangle" w="sm" len="med"/>
          </a:ln>
        </p:spPr>
      </p:cxnSp>
      <p:sp>
        <p:nvSpPr>
          <p:cNvPr id="19479" name="矩形 21"/>
          <p:cNvSpPr/>
          <p:nvPr/>
        </p:nvSpPr>
        <p:spPr>
          <a:xfrm>
            <a:off x="5715000" y="3486150"/>
            <a:ext cx="1160463" cy="1144588"/>
          </a:xfrm>
          <a:prstGeom prst="rect">
            <a:avLst/>
          </a:prstGeom>
          <a:noFill/>
          <a:ln w="19050" cap="flat" cmpd="sng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p>
            <a:pPr marL="609600" indent="-609600"/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482" name="图片 4" descr="微信图片_20210305122532"/>
          <p:cNvPicPr>
            <a:picLocks noChangeAspect="1"/>
          </p:cNvPicPr>
          <p:nvPr/>
        </p:nvPicPr>
        <p:blipFill>
          <a:blip r:embed="rId1"/>
          <a:srcRect l="19931" t="28998" r="1320" b="27138"/>
          <a:stretch>
            <a:fillRect/>
          </a:stretch>
        </p:blipFill>
        <p:spPr>
          <a:xfrm>
            <a:off x="614363" y="768350"/>
            <a:ext cx="7921625" cy="3308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3" name="Text Box 2"/>
          <p:cNvSpPr txBox="1"/>
          <p:nvPr/>
        </p:nvSpPr>
        <p:spPr>
          <a:xfrm>
            <a:off x="539750" y="71438"/>
            <a:ext cx="41148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万用表的使用</a:t>
            </a:r>
            <a:endParaRPr lang="zh-CN" altLang="en-US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7588" name="Text Box 4"/>
          <p:cNvSpPr txBox="1"/>
          <p:nvPr/>
        </p:nvSpPr>
        <p:spPr>
          <a:xfrm>
            <a:off x="401638" y="4652963"/>
            <a:ext cx="6400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▲</a:t>
            </a:r>
            <a:r>
              <a:rPr lang="zh-CN" altLang="en-US" sz="2400" b="1" dirty="0">
                <a:solidFill>
                  <a:srgbClr val="00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电压档、电流档、欧姆档的使用方法</a:t>
            </a:r>
            <a:endParaRPr lang="zh-CN" altLang="en-US" sz="2400" b="1" dirty="0">
              <a:solidFill>
                <a:srgbClr val="00339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7589" name="Text Box 5"/>
          <p:cNvSpPr txBox="1"/>
          <p:nvPr/>
        </p:nvSpPr>
        <p:spPr>
          <a:xfrm>
            <a:off x="401638" y="5059363"/>
            <a:ext cx="6172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▲</a:t>
            </a:r>
            <a:r>
              <a:rPr lang="zh-CN" altLang="en-US" sz="2400" b="1" dirty="0">
                <a:solidFill>
                  <a:srgbClr val="00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操作的原则：先选档，再选量程。</a:t>
            </a:r>
            <a:endParaRPr lang="zh-CN" altLang="en-US" sz="2400" b="1" dirty="0">
              <a:solidFill>
                <a:srgbClr val="00339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7590" name="Text Box 6"/>
          <p:cNvSpPr txBox="1"/>
          <p:nvPr/>
        </p:nvSpPr>
        <p:spPr>
          <a:xfrm>
            <a:off x="706438" y="5492750"/>
            <a:ext cx="5715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静态工作点测量选直流电压档</a:t>
            </a:r>
            <a:endParaRPr lang="zh-CN" altLang="en-US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7591" name="Text Box 7"/>
          <p:cNvSpPr txBox="1"/>
          <p:nvPr/>
        </p:nvSpPr>
        <p:spPr>
          <a:xfrm>
            <a:off x="395288" y="5846763"/>
            <a:ext cx="8748712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4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▲</a:t>
            </a:r>
            <a:r>
              <a:rPr lang="zh-CN" altLang="en-US" sz="2400" b="1" dirty="0">
                <a:solidFill>
                  <a:srgbClr val="00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表笔的使用原则：</a:t>
            </a:r>
            <a:endParaRPr lang="zh-CN" altLang="en-US" sz="2400" b="1" dirty="0">
              <a:solidFill>
                <a:srgbClr val="00339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solidFill>
                  <a:srgbClr val="00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测量电压（交、直流）时，</a:t>
            </a:r>
            <a:r>
              <a:rPr lang="zh-CN" altLang="en-US" sz="24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黑笔</a:t>
            </a:r>
            <a:r>
              <a:rPr lang="zh-CN" altLang="en-US" sz="2400" b="1" dirty="0">
                <a:solidFill>
                  <a:srgbClr val="00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总是接负极、地或低电位端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708025" y="3554413"/>
            <a:ext cx="1560513" cy="962025"/>
            <a:chOff x="533" y="2739"/>
            <a:chExt cx="906" cy="606"/>
          </a:xfrm>
        </p:grpSpPr>
        <p:sp>
          <p:nvSpPr>
            <p:cNvPr id="20496" name="Text Box 10"/>
            <p:cNvSpPr txBox="1"/>
            <p:nvPr/>
          </p:nvSpPr>
          <p:spPr>
            <a:xfrm>
              <a:off x="533" y="3055"/>
              <a:ext cx="906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4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电源开关</a:t>
              </a:r>
              <a:endPara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497" name="Line 11"/>
            <p:cNvSpPr/>
            <p:nvPr/>
          </p:nvSpPr>
          <p:spPr>
            <a:xfrm flipH="1" flipV="1">
              <a:off x="912" y="2739"/>
              <a:ext cx="13" cy="328"/>
            </a:xfrm>
            <a:prstGeom prst="line">
              <a:avLst/>
            </a:prstGeom>
            <a:ln w="57150" cap="flat" cmpd="sng">
              <a:solidFill>
                <a:srgbClr val="FFCC00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3" name="Group 12"/>
          <p:cNvGrpSpPr/>
          <p:nvPr/>
        </p:nvGrpSpPr>
        <p:grpSpPr>
          <a:xfrm>
            <a:off x="1947863" y="3687763"/>
            <a:ext cx="2051050" cy="835025"/>
            <a:chOff x="1777" y="3024"/>
            <a:chExt cx="1392" cy="420"/>
          </a:xfrm>
        </p:grpSpPr>
        <p:sp>
          <p:nvSpPr>
            <p:cNvPr id="20494" name="AutoShape 13"/>
            <p:cNvSpPr/>
            <p:nvPr/>
          </p:nvSpPr>
          <p:spPr>
            <a:xfrm rot="-5400000">
              <a:off x="2401" y="2400"/>
              <a:ext cx="144" cy="1392"/>
            </a:xfrm>
            <a:prstGeom prst="leftBrace">
              <a:avLst>
                <a:gd name="adj1" fmla="val 79750"/>
                <a:gd name="adj2" fmla="val 50000"/>
              </a:avLst>
            </a:prstGeom>
            <a:noFill/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lnSpc>
                  <a:spcPct val="110000"/>
                </a:lnSpc>
                <a:spcBef>
                  <a:spcPct val="15000"/>
                </a:spcBef>
                <a:spcAft>
                  <a:spcPct val="15000"/>
                </a:spcAft>
                <a:buChar char="•"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495" name="Text Box 14"/>
            <p:cNvSpPr txBox="1"/>
            <p:nvPr/>
          </p:nvSpPr>
          <p:spPr>
            <a:xfrm>
              <a:off x="2043" y="3213"/>
              <a:ext cx="1103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功能键</a:t>
              </a:r>
              <a:endPara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9"/>
          <p:cNvGrpSpPr/>
          <p:nvPr/>
        </p:nvGrpSpPr>
        <p:grpSpPr>
          <a:xfrm>
            <a:off x="7364413" y="2611438"/>
            <a:ext cx="1562100" cy="1909762"/>
            <a:chOff x="533" y="2739"/>
            <a:chExt cx="906" cy="416"/>
          </a:xfrm>
        </p:grpSpPr>
        <p:sp>
          <p:nvSpPr>
            <p:cNvPr id="20492" name="Text Box 10"/>
            <p:cNvSpPr txBox="1"/>
            <p:nvPr/>
          </p:nvSpPr>
          <p:spPr>
            <a:xfrm>
              <a:off x="533" y="3055"/>
              <a:ext cx="906" cy="10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4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测试表笔</a:t>
              </a:r>
              <a:endPara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493" name="Line 11"/>
            <p:cNvSpPr/>
            <p:nvPr/>
          </p:nvSpPr>
          <p:spPr>
            <a:xfrm flipH="1" flipV="1">
              <a:off x="912" y="2739"/>
              <a:ext cx="13" cy="328"/>
            </a:xfrm>
            <a:prstGeom prst="line">
              <a:avLst/>
            </a:prstGeom>
            <a:ln w="57150" cap="flat" cmpd="sng">
              <a:solidFill>
                <a:srgbClr val="FFCC00"/>
              </a:solidFill>
              <a:prstDash val="solid"/>
              <a:headEnd type="none" w="med" len="med"/>
              <a:tailEnd type="triangle" w="med" len="med"/>
            </a:ln>
          </p:spPr>
        </p:sp>
      </p:grpSp>
      <p:pic>
        <p:nvPicPr>
          <p:cNvPr id="20491" name="图片 8" descr="微信图片_20210305092453"/>
          <p:cNvPicPr>
            <a:picLocks noChangeAspect="1"/>
          </p:cNvPicPr>
          <p:nvPr/>
        </p:nvPicPr>
        <p:blipFill>
          <a:blip r:embed="rId2"/>
          <a:srcRect l="8835" t="5669" r="18178" b="8841"/>
          <a:stretch>
            <a:fillRect/>
          </a:stretch>
        </p:blipFill>
        <p:spPr>
          <a:xfrm>
            <a:off x="6861175" y="4452938"/>
            <a:ext cx="2065338" cy="18145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7588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7588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7589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7589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7590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7590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7591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7591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>
                                            <p:txEl>
                                              <p:charRg st="1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7591">
                                            <p:txEl>
                                              <p:charRg st="1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7591">
                                            <p:txEl>
                                              <p:charRg st="1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8" grpId="0" build="p"/>
      <p:bldP spid="67589" grpId="0" build="p"/>
      <p:bldP spid="67590" grpId="0" build="p"/>
      <p:bldP spid="6759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88950" y="1773555"/>
            <a:ext cx="8191500" cy="4359275"/>
          </a:xfrm>
        </p:spPr>
        <p:txBody>
          <a:bodyPr vert="horz" wrap="square" lIns="18000" tIns="45720" rIns="18000" bIns="45720" numCol="1" anchor="t" anchorCtr="0" compatLnSpc="1"/>
          <a:lstStyle/>
          <a:p>
            <a:pPr marL="514350" marR="0" lvl="0" indent="-51435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掌握放大电路静态工作点的调整和测试方法。</a:t>
            </a:r>
            <a:endParaRPr kumimoji="1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了解静态工作点对电压放大倍数的影响。</a:t>
            </a:r>
            <a:endParaRPr kumimoji="1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marL="514350" marR="0" lvl="0" indent="-51435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学习测量放大电路的交流电压放大倍数、输入电阻、输出电阻的测试方法。</a:t>
            </a:r>
            <a:endParaRPr kumimoji="1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marL="514350" marR="0" lvl="0" indent="-51435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熟悉常用电子仪器、仪表的使用。 </a:t>
            </a:r>
            <a:endParaRPr kumimoji="1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1" name="Rectangle 5"/>
          <p:cNvSpPr>
            <a:spLocks noGrp="1"/>
          </p:cNvSpPr>
          <p:nvPr>
            <p:ph type="title"/>
          </p:nvPr>
        </p:nvSpPr>
        <p:spPr>
          <a:xfrm>
            <a:off x="609600" y="633730"/>
            <a:ext cx="7955915" cy="923925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kumimoji="1" lang="zh-CN" altLang="en-US" sz="4000" b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rPr>
              <a:t>一、实验目的</a:t>
            </a:r>
            <a:endParaRPr kumimoji="1" lang="zh-CN" altLang="en-US" sz="4000" b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  <p:transition spd="med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charRg st="7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1506" name="AutoShape 5">
            <a:hlinkClick r:id="rId1" action="ppaction://hlinksldjump"/>
          </p:cNvPr>
          <p:cNvSpPr/>
          <p:nvPr/>
        </p:nvSpPr>
        <p:spPr>
          <a:xfrm>
            <a:off x="8675688" y="6381750"/>
            <a:ext cx="304800" cy="304800"/>
          </a:xfrm>
          <a:prstGeom prst="actionButtonReturn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pic>
        <p:nvPicPr>
          <p:cNvPr id="21507" name="Picture 5" descr="F:\DSC003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1500188"/>
            <a:ext cx="7802563" cy="37798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08" name="Line 11"/>
          <p:cNvSpPr/>
          <p:nvPr/>
        </p:nvSpPr>
        <p:spPr>
          <a:xfrm flipV="1">
            <a:off x="1643063" y="4572000"/>
            <a:ext cx="0" cy="914400"/>
          </a:xfrm>
          <a:prstGeom prst="line">
            <a:avLst/>
          </a:prstGeom>
          <a:ln w="57150" cap="flat" cmpd="sng">
            <a:solidFill>
              <a:srgbClr val="FFCC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509" name="Text Box 10"/>
          <p:cNvSpPr txBox="1"/>
          <p:nvPr/>
        </p:nvSpPr>
        <p:spPr>
          <a:xfrm>
            <a:off x="1214438" y="5500688"/>
            <a:ext cx="989012" cy="830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电源开关</a:t>
            </a:r>
            <a:endParaRPr lang="zh-CN" altLang="en-US" sz="24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10" name="Line 11"/>
          <p:cNvSpPr/>
          <p:nvPr/>
        </p:nvSpPr>
        <p:spPr>
          <a:xfrm flipV="1">
            <a:off x="2916238" y="4514850"/>
            <a:ext cx="0" cy="914400"/>
          </a:xfrm>
          <a:prstGeom prst="line">
            <a:avLst/>
          </a:prstGeom>
          <a:ln w="57150" cap="flat" cmpd="sng">
            <a:solidFill>
              <a:srgbClr val="FFCC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511" name="Text Box 10"/>
          <p:cNvSpPr txBox="1"/>
          <p:nvPr/>
        </p:nvSpPr>
        <p:spPr>
          <a:xfrm>
            <a:off x="2503488" y="5435600"/>
            <a:ext cx="989012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量程选择</a:t>
            </a:r>
            <a:endParaRPr lang="zh-CN" altLang="en-US" sz="24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12" name="Line 11"/>
          <p:cNvSpPr/>
          <p:nvPr/>
        </p:nvSpPr>
        <p:spPr>
          <a:xfrm flipV="1">
            <a:off x="4429125" y="4500563"/>
            <a:ext cx="0" cy="914400"/>
          </a:xfrm>
          <a:prstGeom prst="line">
            <a:avLst/>
          </a:prstGeom>
          <a:ln w="57150" cap="flat" cmpd="sng">
            <a:solidFill>
              <a:srgbClr val="FFCC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513" name="Text Box 10"/>
          <p:cNvSpPr txBox="1"/>
          <p:nvPr/>
        </p:nvSpPr>
        <p:spPr>
          <a:xfrm>
            <a:off x="3995738" y="5429250"/>
            <a:ext cx="989012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通道选择</a:t>
            </a:r>
            <a:endParaRPr lang="zh-CN" altLang="en-US" sz="24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14" name="Line 11"/>
          <p:cNvSpPr/>
          <p:nvPr/>
        </p:nvSpPr>
        <p:spPr>
          <a:xfrm flipV="1">
            <a:off x="5529263" y="4508500"/>
            <a:ext cx="0" cy="914400"/>
          </a:xfrm>
          <a:prstGeom prst="line">
            <a:avLst/>
          </a:prstGeom>
          <a:ln w="57150" cap="flat" cmpd="sng">
            <a:solidFill>
              <a:srgbClr val="FFCC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515" name="Text Box 10"/>
          <p:cNvSpPr txBox="1"/>
          <p:nvPr/>
        </p:nvSpPr>
        <p:spPr>
          <a:xfrm>
            <a:off x="5095875" y="5429250"/>
            <a:ext cx="989013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测量选择</a:t>
            </a:r>
            <a:endParaRPr lang="zh-CN" altLang="en-US" sz="24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16" name="Text Box 2"/>
          <p:cNvSpPr txBox="1"/>
          <p:nvPr/>
        </p:nvSpPr>
        <p:spPr>
          <a:xfrm>
            <a:off x="467043" y="49213"/>
            <a:ext cx="3265487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32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交流毫伏表</a:t>
            </a:r>
            <a:endParaRPr lang="zh-CN" altLang="en-US" sz="32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strips dir="r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2530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55638" y="1498600"/>
            <a:ext cx="6581775" cy="3559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31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238" y="5094288"/>
            <a:ext cx="3559175" cy="1530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2" name="矩形 4"/>
          <p:cNvSpPr/>
          <p:nvPr/>
        </p:nvSpPr>
        <p:spPr>
          <a:xfrm>
            <a:off x="5381625" y="1943100"/>
            <a:ext cx="1216025" cy="630238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pPr eaLnBrk="0" hangingPunct="0">
              <a:buChar char="•"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3" name="矩形 5"/>
          <p:cNvSpPr/>
          <p:nvPr/>
        </p:nvSpPr>
        <p:spPr>
          <a:xfrm>
            <a:off x="7451725" y="2060575"/>
            <a:ext cx="1296988" cy="377825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pPr eaLnBrk="0" hangingPunc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4" name="矩形 6"/>
          <p:cNvSpPr/>
          <p:nvPr/>
        </p:nvSpPr>
        <p:spPr>
          <a:xfrm>
            <a:off x="5800725" y="3171825"/>
            <a:ext cx="852488" cy="1150938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pPr eaLnBrk="0" hangingPunct="0">
              <a:buChar char="•"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5" name="矩形 7"/>
          <p:cNvSpPr/>
          <p:nvPr/>
        </p:nvSpPr>
        <p:spPr>
          <a:xfrm>
            <a:off x="6743700" y="3165475"/>
            <a:ext cx="357188" cy="1150938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pPr eaLnBrk="0" hangingPunct="0">
              <a:buChar char="•"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6" name="矩形 8"/>
          <p:cNvSpPr/>
          <p:nvPr/>
        </p:nvSpPr>
        <p:spPr>
          <a:xfrm>
            <a:off x="5508625" y="2663825"/>
            <a:ext cx="1592263" cy="431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pPr eaLnBrk="0" hangingPunct="0">
              <a:buChar char="•"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7" name="矩形 9"/>
          <p:cNvSpPr/>
          <p:nvPr/>
        </p:nvSpPr>
        <p:spPr>
          <a:xfrm>
            <a:off x="7445375" y="2689225"/>
            <a:ext cx="1309688" cy="377825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pPr eaLnBrk="0" hangingPunct="0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测量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8" name="矩形 10"/>
          <p:cNvSpPr/>
          <p:nvPr/>
        </p:nvSpPr>
        <p:spPr>
          <a:xfrm>
            <a:off x="7407275" y="3278188"/>
            <a:ext cx="1412875" cy="377825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pPr eaLnBrk="0" hangingPunct="0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垂直控制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9" name="矩形 11"/>
          <p:cNvSpPr/>
          <p:nvPr/>
        </p:nvSpPr>
        <p:spPr>
          <a:xfrm>
            <a:off x="7407275" y="3900488"/>
            <a:ext cx="1412875" cy="377825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pPr eaLnBrk="0" hangingPunct="0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触发控制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40" name="矩形 12"/>
          <p:cNvSpPr/>
          <p:nvPr/>
        </p:nvSpPr>
        <p:spPr>
          <a:xfrm>
            <a:off x="7407275" y="4478338"/>
            <a:ext cx="1412875" cy="377825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pPr eaLnBrk="0" hangingPunct="0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输入端口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41" name="矩形 13"/>
          <p:cNvSpPr/>
          <p:nvPr/>
        </p:nvSpPr>
        <p:spPr>
          <a:xfrm>
            <a:off x="4746625" y="4435475"/>
            <a:ext cx="1592263" cy="431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pPr eaLnBrk="0" hangingPunct="0">
              <a:buChar char="•"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42" name="矩形 19"/>
          <p:cNvSpPr/>
          <p:nvPr/>
        </p:nvSpPr>
        <p:spPr>
          <a:xfrm>
            <a:off x="3606800" y="5553075"/>
            <a:ext cx="893763" cy="377825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pPr eaLnBrk="0" hangingPunct="0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探头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2543" name="直接箭头连接符 20"/>
          <p:cNvCxnSpPr>
            <a:stCxn id="22533" idx="1"/>
            <a:endCxn id="22532" idx="3"/>
          </p:cNvCxnSpPr>
          <p:nvPr/>
        </p:nvCxnSpPr>
        <p:spPr>
          <a:xfrm flipH="1">
            <a:off x="6597650" y="2249488"/>
            <a:ext cx="854075" cy="9525"/>
          </a:xfrm>
          <a:prstGeom prst="straightConnector1">
            <a:avLst/>
          </a:prstGeom>
          <a:ln w="1905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2544" name="文本框 3"/>
          <p:cNvSpPr txBox="1"/>
          <p:nvPr/>
        </p:nvSpPr>
        <p:spPr>
          <a:xfrm>
            <a:off x="7380288" y="2017713"/>
            <a:ext cx="1439862" cy="4603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</a:rPr>
              <a:t>水平控制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cxnSp>
        <p:nvCxnSpPr>
          <p:cNvPr id="22545" name="直接箭头连接符 20"/>
          <p:cNvCxnSpPr>
            <a:stCxn id="22537" idx="1"/>
            <a:endCxn id="22536" idx="3"/>
          </p:cNvCxnSpPr>
          <p:nvPr/>
        </p:nvCxnSpPr>
        <p:spPr>
          <a:xfrm flipH="1">
            <a:off x="7100888" y="2878138"/>
            <a:ext cx="344487" cy="1587"/>
          </a:xfrm>
          <a:prstGeom prst="straightConnector1">
            <a:avLst/>
          </a:prstGeom>
          <a:ln w="127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546" name="直接箭头连接符 20"/>
          <p:cNvCxnSpPr>
            <a:stCxn id="22533" idx="1"/>
            <a:endCxn id="22536" idx="3"/>
          </p:cNvCxnSpPr>
          <p:nvPr/>
        </p:nvCxnSpPr>
        <p:spPr>
          <a:xfrm flipH="1">
            <a:off x="6516688" y="3500438"/>
            <a:ext cx="885825" cy="0"/>
          </a:xfrm>
          <a:prstGeom prst="straightConnector1">
            <a:avLst/>
          </a:prstGeom>
          <a:ln w="1905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547" name="直接箭头连接符 20"/>
          <p:cNvCxnSpPr>
            <a:stCxn id="22533" idx="1"/>
            <a:endCxn id="22536" idx="3"/>
          </p:cNvCxnSpPr>
          <p:nvPr/>
        </p:nvCxnSpPr>
        <p:spPr>
          <a:xfrm flipH="1">
            <a:off x="6156325" y="4667250"/>
            <a:ext cx="1246188" cy="0"/>
          </a:xfrm>
          <a:prstGeom prst="straightConnector1">
            <a:avLst/>
          </a:prstGeom>
          <a:ln w="1905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2548" name="直接箭头连接符 20"/>
          <p:cNvCxnSpPr>
            <a:stCxn id="22533" idx="1"/>
            <a:endCxn id="22536" idx="3"/>
          </p:cNvCxnSpPr>
          <p:nvPr/>
        </p:nvCxnSpPr>
        <p:spPr>
          <a:xfrm>
            <a:off x="4500563" y="5732463"/>
            <a:ext cx="1057275" cy="0"/>
          </a:xfrm>
          <a:prstGeom prst="straightConnector1">
            <a:avLst/>
          </a:prstGeom>
          <a:ln w="1905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2549" name="Text Box 2"/>
          <p:cNvSpPr txBox="1"/>
          <p:nvPr/>
        </p:nvSpPr>
        <p:spPr>
          <a:xfrm>
            <a:off x="467043" y="44133"/>
            <a:ext cx="3265487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32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示波器</a:t>
            </a:r>
            <a:endParaRPr lang="zh-CN" altLang="en-US" sz="32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2550" name="直接箭头连接符 20"/>
          <p:cNvCxnSpPr>
            <a:stCxn id="22539" idx="1"/>
            <a:endCxn id="22536" idx="3"/>
          </p:cNvCxnSpPr>
          <p:nvPr/>
        </p:nvCxnSpPr>
        <p:spPr>
          <a:xfrm flipH="1">
            <a:off x="7085013" y="4089400"/>
            <a:ext cx="322262" cy="3175"/>
          </a:xfrm>
          <a:prstGeom prst="straightConnector1">
            <a:avLst/>
          </a:prstGeom>
          <a:ln w="127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  <p:transition spd="med">
    <p:strips dir="r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3554" name="Text Box 2"/>
          <p:cNvSpPr txBox="1"/>
          <p:nvPr/>
        </p:nvSpPr>
        <p:spPr>
          <a:xfrm>
            <a:off x="395288" y="44133"/>
            <a:ext cx="3265487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32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示波器</a:t>
            </a:r>
            <a:endParaRPr lang="zh-CN" altLang="en-US" sz="32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3555" name="图片 1" descr="scope_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675" y="1322388"/>
            <a:ext cx="8355013" cy="5254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strips dir="r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4578" name="图片 6"/>
          <p:cNvPicPr>
            <a:picLocks noChangeAspect="1"/>
          </p:cNvPicPr>
          <p:nvPr/>
        </p:nvPicPr>
        <p:blipFill>
          <a:blip r:embed="rId1"/>
          <a:srcRect t="15224" r="4158" b="12289"/>
          <a:stretch>
            <a:fillRect/>
          </a:stretch>
        </p:blipFill>
        <p:spPr>
          <a:xfrm>
            <a:off x="3419475" y="404813"/>
            <a:ext cx="2305050" cy="1308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579" name="图片 20"/>
          <p:cNvPicPr>
            <a:picLocks noChangeAspect="1"/>
          </p:cNvPicPr>
          <p:nvPr/>
        </p:nvPicPr>
        <p:blipFill>
          <a:blip r:embed="rId2"/>
          <a:srcRect l="2731" t="31100" r="5885" b="5901"/>
          <a:stretch>
            <a:fillRect/>
          </a:stretch>
        </p:blipFill>
        <p:spPr>
          <a:xfrm>
            <a:off x="130175" y="2995613"/>
            <a:ext cx="1951038" cy="1009650"/>
          </a:xfrm>
          <a:prstGeom prst="rect">
            <a:avLst/>
          </a:prstGeom>
          <a:noFill/>
          <a:ln w="19050" cap="flat" cmpd="sng">
            <a:solidFill>
              <a:srgbClr val="00B050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2458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600" b="1" dirty="0">
                <a:solidFill>
                  <a:schemeClr val="tx2"/>
                </a:solidFill>
              </a:rPr>
              <a:t>参考接线图</a:t>
            </a:r>
            <a:endParaRPr lang="zh-CN" altLang="en-US" sz="3600" b="1" dirty="0">
              <a:solidFill>
                <a:schemeClr val="tx2"/>
              </a:solidFill>
            </a:endParaRPr>
          </a:p>
        </p:txBody>
      </p:sp>
      <p:sp>
        <p:nvSpPr>
          <p:cNvPr id="24581" name="AutoShape 62">
            <a:hlinkClick r:id="rId3" action="ppaction://hlinksldjump"/>
          </p:cNvPr>
          <p:cNvSpPr/>
          <p:nvPr/>
        </p:nvSpPr>
        <p:spPr>
          <a:xfrm>
            <a:off x="8382000" y="6546850"/>
            <a:ext cx="381000" cy="304800"/>
          </a:xfrm>
          <a:prstGeom prst="actionButtonBackPreviou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pic>
        <p:nvPicPr>
          <p:cNvPr id="24582" name="图片 4"/>
          <p:cNvPicPr>
            <a:picLocks noChangeAspect="1"/>
          </p:cNvPicPr>
          <p:nvPr/>
        </p:nvPicPr>
        <p:blipFill>
          <a:blip r:embed="rId4"/>
          <a:srcRect l="4938" t="11955" r="55569" b="46156"/>
          <a:stretch>
            <a:fillRect/>
          </a:stretch>
        </p:blipFill>
        <p:spPr>
          <a:xfrm>
            <a:off x="2274888" y="1882775"/>
            <a:ext cx="5976937" cy="4751388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24583" name="直接箭头连接符 8"/>
          <p:cNvCxnSpPr/>
          <p:nvPr/>
        </p:nvCxnSpPr>
        <p:spPr>
          <a:xfrm>
            <a:off x="4352925" y="928688"/>
            <a:ext cx="0" cy="220662"/>
          </a:xfrm>
          <a:prstGeom prst="straightConnector1">
            <a:avLst/>
          </a:prstGeom>
          <a:ln w="9525">
            <a:noFill/>
          </a:ln>
        </p:spPr>
      </p:cxnSp>
      <p:cxnSp>
        <p:nvCxnSpPr>
          <p:cNvPr id="24584" name="直接箭头连接符 10"/>
          <p:cNvCxnSpPr/>
          <p:nvPr/>
        </p:nvCxnSpPr>
        <p:spPr>
          <a:xfrm>
            <a:off x="4784725" y="942975"/>
            <a:ext cx="1584325" cy="95250"/>
          </a:xfrm>
          <a:prstGeom prst="straightConnector1">
            <a:avLst/>
          </a:prstGeom>
          <a:ln w="9525">
            <a:noFill/>
          </a:ln>
        </p:spPr>
      </p:cxnSp>
      <p:cxnSp>
        <p:nvCxnSpPr>
          <p:cNvPr id="24585" name="直接箭头连接符 12"/>
          <p:cNvCxnSpPr/>
          <p:nvPr/>
        </p:nvCxnSpPr>
        <p:spPr>
          <a:xfrm>
            <a:off x="8366125" y="2995613"/>
            <a:ext cx="0" cy="1044575"/>
          </a:xfrm>
          <a:prstGeom prst="straightConnector1">
            <a:avLst/>
          </a:prstGeom>
          <a:ln w="9525">
            <a:noFill/>
          </a:ln>
        </p:spPr>
      </p:cxnSp>
      <p:sp>
        <p:nvSpPr>
          <p:cNvPr id="24586" name="矩形 13"/>
          <p:cNvSpPr/>
          <p:nvPr/>
        </p:nvSpPr>
        <p:spPr>
          <a:xfrm>
            <a:off x="8027988" y="1844675"/>
            <a:ext cx="425450" cy="863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609600" indent="-60960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4587" name="任意多边形 4"/>
          <p:cNvSpPr/>
          <p:nvPr/>
        </p:nvSpPr>
        <p:spPr>
          <a:xfrm>
            <a:off x="4556125" y="3162300"/>
            <a:ext cx="1819275" cy="898525"/>
          </a:xfrm>
          <a:custGeom>
            <a:avLst/>
            <a:gdLst>
              <a:gd name="txL" fmla="*/ 0 w 1818640"/>
              <a:gd name="txT" fmla="*/ 0 h 898525"/>
              <a:gd name="txR" fmla="*/ 1818640 w 1818640"/>
              <a:gd name="txB" fmla="*/ 898525 h 898525"/>
            </a:gdLst>
            <a:ahLst/>
            <a:cxnLst>
              <a:cxn ang="0">
                <a:pos x="0" y="0"/>
              </a:cxn>
              <a:cxn ang="0">
                <a:pos x="504366" y="624205"/>
              </a:cxn>
              <a:cxn ang="0">
                <a:pos x="1819275" y="898525"/>
              </a:cxn>
            </a:cxnLst>
            <a:rect l="txL" t="txT" r="txR" b="txB"/>
            <a:pathLst>
              <a:path w="1818640" h="898525">
                <a:moveTo>
                  <a:pt x="0" y="0"/>
                </a:moveTo>
                <a:cubicBezTo>
                  <a:pt x="74295" y="119380"/>
                  <a:pt x="140335" y="444500"/>
                  <a:pt x="504190" y="624205"/>
                </a:cubicBezTo>
                <a:cubicBezTo>
                  <a:pt x="868045" y="803910"/>
                  <a:pt x="1565910" y="855980"/>
                  <a:pt x="1818640" y="898525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4588" name="任意多边形 5"/>
          <p:cNvSpPr/>
          <p:nvPr/>
        </p:nvSpPr>
        <p:spPr>
          <a:xfrm>
            <a:off x="4973638" y="3162300"/>
            <a:ext cx="1773237" cy="885825"/>
          </a:xfrm>
          <a:custGeom>
            <a:avLst/>
            <a:gdLst>
              <a:gd name="txL" fmla="*/ 0 w 1774190"/>
              <a:gd name="txT" fmla="*/ 0 h 887095"/>
              <a:gd name="txR" fmla="*/ 1774190 w 1774190"/>
              <a:gd name="txB" fmla="*/ 887095 h 887095"/>
            </a:gdLst>
            <a:ahLst/>
            <a:cxnLst>
              <a:cxn ang="0">
                <a:pos x="0" y="0"/>
              </a:cxn>
              <a:cxn ang="0">
                <a:pos x="744455" y="404550"/>
              </a:cxn>
              <a:cxn ang="0">
                <a:pos x="1773237" y="885825"/>
              </a:cxn>
            </a:cxnLst>
            <a:rect l="txL" t="txT" r="txR" b="txB"/>
            <a:pathLst>
              <a:path w="1774190" h="887095">
                <a:moveTo>
                  <a:pt x="0" y="0"/>
                </a:moveTo>
                <a:cubicBezTo>
                  <a:pt x="128270" y="71120"/>
                  <a:pt x="389890" y="227965"/>
                  <a:pt x="744855" y="405130"/>
                </a:cubicBezTo>
                <a:cubicBezTo>
                  <a:pt x="1099820" y="582295"/>
                  <a:pt x="1583055" y="798830"/>
                  <a:pt x="1774190" y="887095"/>
                </a:cubicBez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4589" name="任意多边形 6"/>
          <p:cNvSpPr/>
          <p:nvPr/>
        </p:nvSpPr>
        <p:spPr>
          <a:xfrm>
            <a:off x="1670050" y="3933825"/>
            <a:ext cx="293688" cy="1663700"/>
          </a:xfrm>
          <a:custGeom>
            <a:avLst/>
            <a:gdLst>
              <a:gd name="txL" fmla="*/ 0 w 580390"/>
              <a:gd name="txT" fmla="*/ 0 h 1720215"/>
              <a:gd name="txR" fmla="*/ 580390 w 580390"/>
              <a:gd name="txB" fmla="*/ 1720215 h 1720215"/>
            </a:gdLst>
            <a:ahLst/>
            <a:cxnLst>
              <a:cxn ang="0">
                <a:pos x="0" y="0"/>
              </a:cxn>
              <a:cxn ang="0">
                <a:pos x="293688" y="1663700"/>
              </a:cxn>
            </a:cxnLst>
            <a:rect l="txL" t="txT" r="txR" b="txB"/>
            <a:pathLst>
              <a:path w="580390" h="1720215">
                <a:moveTo>
                  <a:pt x="0" y="0"/>
                </a:moveTo>
                <a:cubicBezTo>
                  <a:pt x="193675" y="573405"/>
                  <a:pt x="386715" y="1146810"/>
                  <a:pt x="580390" y="1720215"/>
                </a:cubicBezTo>
              </a:path>
            </a:pathLst>
          </a:custGeom>
          <a:noFill/>
          <a:ln w="28575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4590" name="任意多边形 7"/>
          <p:cNvSpPr/>
          <p:nvPr/>
        </p:nvSpPr>
        <p:spPr>
          <a:xfrm>
            <a:off x="1963738" y="5584825"/>
            <a:ext cx="1073150" cy="241300"/>
          </a:xfrm>
          <a:custGeom>
            <a:avLst/>
            <a:gdLst>
              <a:gd name="txL" fmla="*/ 0 w 1073785"/>
              <a:gd name="txT" fmla="*/ 0 h 241300"/>
              <a:gd name="txR" fmla="*/ 1073785 w 1073785"/>
              <a:gd name="txB" fmla="*/ 241300 h 241300"/>
            </a:gdLst>
            <a:ahLst/>
            <a:cxnLst>
              <a:cxn ang="0">
                <a:pos x="0" y="0"/>
              </a:cxn>
              <a:cxn ang="0">
                <a:pos x="317947" y="88265"/>
              </a:cxn>
              <a:cxn ang="0">
                <a:pos x="1073150" y="241300"/>
              </a:cxn>
            </a:cxnLst>
            <a:rect l="txL" t="txT" r="txR" b="txB"/>
            <a:pathLst>
              <a:path w="1073785" h="241300">
                <a:moveTo>
                  <a:pt x="0" y="0"/>
                </a:moveTo>
                <a:cubicBezTo>
                  <a:pt x="48260" y="14605"/>
                  <a:pt x="103505" y="40005"/>
                  <a:pt x="318135" y="88265"/>
                </a:cubicBezTo>
                <a:cubicBezTo>
                  <a:pt x="532765" y="136525"/>
                  <a:pt x="929005" y="212725"/>
                  <a:pt x="1073785" y="24130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7662" name="任意多边形 8"/>
          <p:cNvSpPr>
            <a:spLocks noChangeArrowheads="1"/>
          </p:cNvSpPr>
          <p:nvPr/>
        </p:nvSpPr>
        <p:spPr bwMode="auto">
          <a:xfrm>
            <a:off x="1952625" y="5597525"/>
            <a:ext cx="1095375" cy="831850"/>
          </a:xfrm>
          <a:custGeom>
            <a:avLst/>
            <a:gdLst>
              <a:gd name="T0" fmla="*/ 0 w 1095375"/>
              <a:gd name="T1" fmla="*/ 0 h 832485"/>
              <a:gd name="T2" fmla="*/ 394335 w 1095375"/>
              <a:gd name="T3" fmla="*/ 602615 h 832485"/>
              <a:gd name="T4" fmla="*/ 1095375 w 1095375"/>
              <a:gd name="T5" fmla="*/ 832485 h 832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95375" h="832485">
                <a:moveTo>
                  <a:pt x="0" y="0"/>
                </a:moveTo>
                <a:cubicBezTo>
                  <a:pt x="64770" y="116205"/>
                  <a:pt x="175260" y="436245"/>
                  <a:pt x="394335" y="602615"/>
                </a:cubicBezTo>
                <a:cubicBezTo>
                  <a:pt x="613410" y="768985"/>
                  <a:pt x="963295" y="798830"/>
                  <a:pt x="1095375" y="832485"/>
                </a:cubicBezTo>
              </a:path>
            </a:pathLst>
          </a:custGeom>
          <a:noFill/>
          <a:ln w="28575">
            <a:solidFill>
              <a:schemeClr val="accent4"/>
            </a:solidFill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pic>
        <p:nvPicPr>
          <p:cNvPr id="24592" name="图片 4" descr="微信图片_20210305122532"/>
          <p:cNvPicPr>
            <a:picLocks noChangeAspect="1"/>
          </p:cNvPicPr>
          <p:nvPr/>
        </p:nvPicPr>
        <p:blipFill>
          <a:blip r:embed="rId5"/>
          <a:srcRect l="19931" t="28998" r="7803" b="29041"/>
          <a:stretch>
            <a:fillRect/>
          </a:stretch>
        </p:blipFill>
        <p:spPr>
          <a:xfrm>
            <a:off x="5792788" y="396875"/>
            <a:ext cx="2952750" cy="1285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93" name="任意多边形 10"/>
          <p:cNvSpPr/>
          <p:nvPr/>
        </p:nvSpPr>
        <p:spPr>
          <a:xfrm>
            <a:off x="3851275" y="1676400"/>
            <a:ext cx="1122363" cy="1073150"/>
          </a:xfrm>
          <a:custGeom>
            <a:avLst/>
            <a:gdLst>
              <a:gd name="txL" fmla="*/ 0 w 1084580"/>
              <a:gd name="txT" fmla="*/ 0 h 1183005"/>
              <a:gd name="txR" fmla="*/ 1084580 w 1084580"/>
              <a:gd name="txB" fmla="*/ 1183005 h 1183005"/>
            </a:gdLst>
            <a:ahLst/>
            <a:cxnLst>
              <a:cxn ang="0">
                <a:pos x="0" y="0"/>
              </a:cxn>
              <a:cxn ang="0">
                <a:pos x="181365" y="208524"/>
              </a:cxn>
              <a:cxn ang="0">
                <a:pos x="1122363" y="1073150"/>
              </a:cxn>
            </a:cxnLst>
            <a:rect l="txL" t="txT" r="txR" b="txB"/>
            <a:pathLst>
              <a:path w="1084580" h="1183005">
                <a:moveTo>
                  <a:pt x="0" y="0"/>
                </a:moveTo>
                <a:cubicBezTo>
                  <a:pt x="17145" y="26670"/>
                  <a:pt x="-41910" y="-6985"/>
                  <a:pt x="175260" y="229870"/>
                </a:cubicBezTo>
                <a:cubicBezTo>
                  <a:pt x="392430" y="466725"/>
                  <a:pt x="906145" y="996950"/>
                  <a:pt x="1084580" y="1183005"/>
                </a:cubicBezTo>
              </a:path>
            </a:pathLst>
          </a:custGeom>
          <a:noFill/>
          <a:ln w="28575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4594" name="任意多边形 11"/>
          <p:cNvSpPr/>
          <p:nvPr/>
        </p:nvSpPr>
        <p:spPr>
          <a:xfrm>
            <a:off x="4181475" y="644525"/>
            <a:ext cx="4873625" cy="4086225"/>
          </a:xfrm>
          <a:custGeom>
            <a:avLst/>
            <a:gdLst>
              <a:gd name="txL" fmla="*/ 0 w 3352747"/>
              <a:gd name="txT" fmla="*/ 0 h 4031615"/>
              <a:gd name="txR" fmla="*/ 3352747 w 3352747"/>
              <a:gd name="txB" fmla="*/ 4031615 h 4031615"/>
            </a:gdLst>
            <a:ahLst/>
            <a:cxnLst>
              <a:cxn ang="0">
                <a:pos x="4363256" y="0"/>
              </a:cxn>
              <a:cxn ang="0">
                <a:pos x="4650325" y="77876"/>
              </a:cxn>
              <a:cxn ang="0">
                <a:pos x="4809090" y="344327"/>
              </a:cxn>
              <a:cxn ang="0">
                <a:pos x="4809090" y="633304"/>
              </a:cxn>
              <a:cxn ang="0">
                <a:pos x="4745398" y="844405"/>
              </a:cxn>
              <a:cxn ang="0">
                <a:pos x="4347565" y="2654213"/>
              </a:cxn>
              <a:cxn ang="0">
                <a:pos x="0" y="4086225"/>
              </a:cxn>
            </a:cxnLst>
            <a:rect l="txL" t="txT" r="txR" b="txB"/>
            <a:pathLst>
              <a:path w="3352747" h="4031615">
                <a:moveTo>
                  <a:pt x="3001645" y="0"/>
                </a:moveTo>
                <a:cubicBezTo>
                  <a:pt x="3039110" y="10160"/>
                  <a:pt x="3137535" y="8890"/>
                  <a:pt x="3199130" y="76835"/>
                </a:cubicBezTo>
                <a:cubicBezTo>
                  <a:pt x="3260725" y="144780"/>
                  <a:pt x="3286760" y="229870"/>
                  <a:pt x="3308350" y="339725"/>
                </a:cubicBezTo>
                <a:cubicBezTo>
                  <a:pt x="3329940" y="449580"/>
                  <a:pt x="3317240" y="526415"/>
                  <a:pt x="3308350" y="624840"/>
                </a:cubicBezTo>
                <a:cubicBezTo>
                  <a:pt x="3299460" y="723265"/>
                  <a:pt x="3328035" y="434340"/>
                  <a:pt x="3264535" y="833120"/>
                </a:cubicBezTo>
                <a:cubicBezTo>
                  <a:pt x="3201035" y="1231900"/>
                  <a:pt x="3643630" y="1979295"/>
                  <a:pt x="2990850" y="2618740"/>
                </a:cubicBezTo>
                <a:cubicBezTo>
                  <a:pt x="2338070" y="3258185"/>
                  <a:pt x="592455" y="3784600"/>
                  <a:pt x="0" y="4031615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4595" name="任意多边形 12"/>
          <p:cNvSpPr/>
          <p:nvPr/>
        </p:nvSpPr>
        <p:spPr>
          <a:xfrm>
            <a:off x="6742113" y="1006475"/>
            <a:ext cx="2114550" cy="5400675"/>
          </a:xfrm>
          <a:custGeom>
            <a:avLst/>
            <a:gdLst>
              <a:gd name="txL" fmla="*/ 0 w 2114595"/>
              <a:gd name="txT" fmla="*/ 0 h 5400675"/>
              <a:gd name="txR" fmla="*/ 2114595 w 2114595"/>
              <a:gd name="txB" fmla="*/ 5400675 h 5400675"/>
            </a:gdLst>
            <a:ahLst/>
            <a:cxnLst>
              <a:cxn ang="0">
                <a:pos x="1971634" y="0"/>
              </a:cxn>
              <a:cxn ang="0">
                <a:pos x="2113870" y="273685"/>
              </a:cxn>
              <a:cxn ang="0">
                <a:pos x="1917025" y="1588136"/>
              </a:cxn>
              <a:cxn ang="0">
                <a:pos x="1687160" y="4272283"/>
              </a:cxn>
              <a:cxn ang="0">
                <a:pos x="0" y="5400675"/>
              </a:cxn>
            </a:cxnLst>
            <a:rect l="txL" t="txT" r="txR" b="txB"/>
            <a:pathLst>
              <a:path w="2114595" h="5400675">
                <a:moveTo>
                  <a:pt x="1971675" y="0"/>
                </a:moveTo>
                <a:cubicBezTo>
                  <a:pt x="2004060" y="28575"/>
                  <a:pt x="2124710" y="-43815"/>
                  <a:pt x="2113915" y="273685"/>
                </a:cubicBezTo>
                <a:cubicBezTo>
                  <a:pt x="2103120" y="591185"/>
                  <a:pt x="2002155" y="788670"/>
                  <a:pt x="1917065" y="1588135"/>
                </a:cubicBezTo>
                <a:cubicBezTo>
                  <a:pt x="1831975" y="2387600"/>
                  <a:pt x="2070735" y="3509645"/>
                  <a:pt x="1687195" y="4272280"/>
                </a:cubicBezTo>
                <a:cubicBezTo>
                  <a:pt x="1303655" y="5034915"/>
                  <a:pt x="332740" y="5228590"/>
                  <a:pt x="0" y="5400675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cxnSp>
        <p:nvCxnSpPr>
          <p:cNvPr id="24596" name="直接连接符 2"/>
          <p:cNvCxnSpPr/>
          <p:nvPr/>
        </p:nvCxnSpPr>
        <p:spPr>
          <a:xfrm flipH="1" flipV="1">
            <a:off x="4083050" y="1682750"/>
            <a:ext cx="415925" cy="1025525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  <p:transition spd="med">
    <p:strips dir="r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7" name="Rectangle 2"/>
          <p:cNvSpPr>
            <a:spLocks noGrp="1"/>
          </p:cNvSpPr>
          <p:nvPr>
            <p:ph type="title"/>
          </p:nvPr>
        </p:nvSpPr>
        <p:spPr>
          <a:xfrm>
            <a:off x="-3175" y="633730"/>
            <a:ext cx="9146540" cy="635635"/>
          </a:xfrm>
          <a:ln/>
        </p:spPr>
        <p:txBody>
          <a:bodyPr vert="horz" wrap="square" lIns="91440" tIns="45720" rIns="91440" bIns="45720" anchor="ctr" anchorCtr="0"/>
          <a:p>
            <a:pPr algn="l" eaLnBrk="1" hangingPunct="1">
              <a:buClrTx/>
              <a:buSzTx/>
              <a:buFontTx/>
            </a:pPr>
            <a:r>
              <a:rPr kumimoji="1" lang="zh-CN" altLang="en-US" sz="4000" b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二、实验电路图</a:t>
            </a:r>
            <a:endParaRPr kumimoji="1" lang="zh-CN" altLang="en-US" sz="4000" b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026" name="Object 1027"/>
          <p:cNvGraphicFramePr>
            <a:graphicFrameLocks noGrp="1"/>
          </p:cNvGraphicFramePr>
          <p:nvPr>
            <p:ph idx="1"/>
          </p:nvPr>
        </p:nvGraphicFramePr>
        <p:xfrm>
          <a:off x="685800" y="2058335"/>
          <a:ext cx="7772400" cy="3789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5283200" imgH="2580640" progId="Visio.Drawing.11">
                  <p:embed/>
                </p:oleObj>
              </mc:Choice>
              <mc:Fallback>
                <p:oleObj name="" r:id="rId1" imgW="5283200" imgH="258064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5800" y="2058335"/>
                        <a:ext cx="7772400" cy="378908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1064"/>
          <p:cNvSpPr/>
          <p:nvPr/>
        </p:nvSpPr>
        <p:spPr>
          <a:xfrm>
            <a:off x="2700338" y="1268413"/>
            <a:ext cx="1150937" cy="439261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29" name="AutoShape 1065"/>
          <p:cNvSpPr/>
          <p:nvPr/>
        </p:nvSpPr>
        <p:spPr>
          <a:xfrm>
            <a:off x="971550" y="1268413"/>
            <a:ext cx="1368425" cy="863600"/>
          </a:xfrm>
          <a:prstGeom prst="wedgeRoundRectCallout">
            <a:avLst>
              <a:gd name="adj1" fmla="val 70301"/>
              <a:gd name="adj2" fmla="val 115074"/>
              <a:gd name="adj3" fmla="val 16667"/>
            </a:avLst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分压偏置电路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42" name="AutoShape 1066"/>
          <p:cNvSpPr/>
          <p:nvPr/>
        </p:nvSpPr>
        <p:spPr>
          <a:xfrm>
            <a:off x="6751955" y="5550535"/>
            <a:ext cx="2392045" cy="1118870"/>
          </a:xfrm>
          <a:prstGeom prst="wedgeRoundRectCallout">
            <a:avLst>
              <a:gd name="adj1" fmla="val 1546"/>
              <a:gd name="adj2" fmla="val -163356"/>
              <a:gd name="adj3" fmla="val 16667"/>
            </a:avLst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工作电源，为电路提供能量和直流偏置电压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Text Box 8"/>
          <p:cNvSpPr txBox="1"/>
          <p:nvPr/>
        </p:nvSpPr>
        <p:spPr>
          <a:xfrm>
            <a:off x="395288" y="6092825"/>
            <a:ext cx="488950" cy="493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609600" indent="-60960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zh-CN" sz="2400" dirty="0">
                <a:latin typeface="Times New Roman" panose="02020603050405020304" pitchFamily="18" charset="0"/>
              </a:rPr>
              <a:t>R</a:t>
            </a:r>
            <a:r>
              <a:rPr lang="en-US" altLang="zh-CN" sz="1600" dirty="0">
                <a:latin typeface="Times New Roman" panose="02020603050405020304" pitchFamily="18" charset="0"/>
              </a:rPr>
              <a:t>p</a:t>
            </a:r>
            <a:endParaRPr lang="en-US" altLang="zh-CN" sz="1600" dirty="0">
              <a:latin typeface="Times New Roman" panose="02020603050405020304" pitchFamily="18" charset="0"/>
            </a:endParaRPr>
          </a:p>
        </p:txBody>
      </p:sp>
      <p:sp>
        <p:nvSpPr>
          <p:cNvPr id="1032" name="Line 10"/>
          <p:cNvSpPr/>
          <p:nvPr/>
        </p:nvSpPr>
        <p:spPr>
          <a:xfrm flipV="1">
            <a:off x="900113" y="6237288"/>
            <a:ext cx="0" cy="287337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33" name="Line 11"/>
          <p:cNvSpPr/>
          <p:nvPr/>
        </p:nvSpPr>
        <p:spPr>
          <a:xfrm>
            <a:off x="971550" y="6381750"/>
            <a:ext cx="287338" cy="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34" name="Text Box 12"/>
          <p:cNvSpPr txBox="1"/>
          <p:nvPr/>
        </p:nvSpPr>
        <p:spPr>
          <a:xfrm>
            <a:off x="1331913" y="6165850"/>
            <a:ext cx="539750" cy="493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609600" indent="-60960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zh-CN" sz="2400" dirty="0">
                <a:latin typeface="Times New Roman" panose="02020603050405020304" pitchFamily="18" charset="0"/>
              </a:rPr>
              <a:t>U</a:t>
            </a:r>
            <a:r>
              <a:rPr lang="en-US" altLang="zh-CN" sz="1600" dirty="0">
                <a:latin typeface="Times New Roman" panose="02020603050405020304" pitchFamily="18" charset="0"/>
              </a:rPr>
              <a:t>B</a:t>
            </a:r>
            <a:endParaRPr lang="en-US" altLang="zh-CN" sz="1600" dirty="0">
              <a:latin typeface="Times New Roman" panose="02020603050405020304" pitchFamily="18" charset="0"/>
            </a:endParaRPr>
          </a:p>
        </p:txBody>
      </p:sp>
      <p:sp>
        <p:nvSpPr>
          <p:cNvPr id="1035" name="Line 13"/>
          <p:cNvSpPr/>
          <p:nvPr/>
        </p:nvSpPr>
        <p:spPr>
          <a:xfrm flipV="1">
            <a:off x="4427538" y="6308725"/>
            <a:ext cx="0" cy="287338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36" name="Line 14"/>
          <p:cNvSpPr/>
          <p:nvPr/>
        </p:nvSpPr>
        <p:spPr>
          <a:xfrm>
            <a:off x="2627313" y="6261100"/>
            <a:ext cx="0" cy="28892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37" name="Line 15"/>
          <p:cNvSpPr/>
          <p:nvPr/>
        </p:nvSpPr>
        <p:spPr>
          <a:xfrm>
            <a:off x="1835150" y="6308725"/>
            <a:ext cx="0" cy="28892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38" name="Text Box 16"/>
          <p:cNvSpPr txBox="1"/>
          <p:nvPr/>
        </p:nvSpPr>
        <p:spPr>
          <a:xfrm>
            <a:off x="2195513" y="6165850"/>
            <a:ext cx="420687" cy="493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609600" indent="-60960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zh-CN" sz="2400" dirty="0">
                <a:latin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</a:rPr>
              <a:t>B</a:t>
            </a:r>
            <a:endParaRPr lang="en-US" altLang="zh-CN" sz="1600" dirty="0">
              <a:latin typeface="Times New Roman" panose="02020603050405020304" pitchFamily="18" charset="0"/>
            </a:endParaRPr>
          </a:p>
        </p:txBody>
      </p:sp>
      <p:sp>
        <p:nvSpPr>
          <p:cNvPr id="1039" name="Line 17"/>
          <p:cNvSpPr/>
          <p:nvPr/>
        </p:nvSpPr>
        <p:spPr>
          <a:xfrm>
            <a:off x="1908175" y="6453188"/>
            <a:ext cx="287338" cy="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40" name="Line 18"/>
          <p:cNvSpPr/>
          <p:nvPr/>
        </p:nvSpPr>
        <p:spPr>
          <a:xfrm>
            <a:off x="2771775" y="6453188"/>
            <a:ext cx="287338" cy="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41" name="Text Box 19"/>
          <p:cNvSpPr txBox="1"/>
          <p:nvPr/>
        </p:nvSpPr>
        <p:spPr>
          <a:xfrm>
            <a:off x="3132138" y="6165850"/>
            <a:ext cx="420687" cy="493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609600" indent="-60960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zh-CN" sz="2400" dirty="0">
                <a:latin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</a:rPr>
              <a:t>C</a:t>
            </a:r>
            <a:endParaRPr lang="en-US" altLang="zh-CN" sz="1600" dirty="0">
              <a:latin typeface="Times New Roman" panose="02020603050405020304" pitchFamily="18" charset="0"/>
            </a:endParaRPr>
          </a:p>
        </p:txBody>
      </p:sp>
      <p:sp>
        <p:nvSpPr>
          <p:cNvPr id="1042" name="Line 20"/>
          <p:cNvSpPr/>
          <p:nvPr/>
        </p:nvSpPr>
        <p:spPr>
          <a:xfrm>
            <a:off x="3521075" y="6308725"/>
            <a:ext cx="0" cy="28892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43" name="Line 21"/>
          <p:cNvSpPr/>
          <p:nvPr/>
        </p:nvSpPr>
        <p:spPr>
          <a:xfrm>
            <a:off x="3636963" y="6450013"/>
            <a:ext cx="287337" cy="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44" name="Text Box 22"/>
          <p:cNvSpPr txBox="1"/>
          <p:nvPr/>
        </p:nvSpPr>
        <p:spPr>
          <a:xfrm>
            <a:off x="3913188" y="6165850"/>
            <a:ext cx="539750" cy="493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609600" indent="-60960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zh-CN" sz="2400" dirty="0">
                <a:latin typeface="Times New Roman" panose="02020603050405020304" pitchFamily="18" charset="0"/>
              </a:rPr>
              <a:t>U</a:t>
            </a:r>
            <a:r>
              <a:rPr lang="en-US" altLang="zh-CN" sz="1600" dirty="0">
                <a:latin typeface="Times New Roman" panose="02020603050405020304" pitchFamily="18" charset="0"/>
              </a:rPr>
              <a:t>C</a:t>
            </a:r>
            <a:endParaRPr lang="en-US" altLang="zh-CN" sz="1600" dirty="0">
              <a:latin typeface="Times New Roman" panose="02020603050405020304" pitchFamily="18" charset="0"/>
            </a:endParaRPr>
          </a:p>
        </p:txBody>
      </p:sp>
      <p:sp>
        <p:nvSpPr>
          <p:cNvPr id="1045" name="TextBox 21"/>
          <p:cNvSpPr txBox="1"/>
          <p:nvPr/>
        </p:nvSpPr>
        <p:spPr>
          <a:xfrm>
            <a:off x="357188" y="5643563"/>
            <a:ext cx="1050290" cy="39560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zh-CN" altLang="en-US" sz="1800" b="1" dirty="0">
                <a:latin typeface="Times New Roman" panose="02020603050405020304" pitchFamily="18" charset="0"/>
              </a:rPr>
              <a:t>调节</a:t>
            </a:r>
            <a:r>
              <a:rPr lang="en-US" altLang="zh-CN" sz="1800" b="1" dirty="0">
                <a:latin typeface="Times New Roman" panose="02020603050405020304" pitchFamily="18" charset="0"/>
              </a:rPr>
              <a:t>Q</a:t>
            </a:r>
            <a:r>
              <a:rPr lang="zh-CN" altLang="en-US" sz="1800" b="1" dirty="0">
                <a:latin typeface="Times New Roman" panose="02020603050405020304" pitchFamily="18" charset="0"/>
              </a:rPr>
              <a:t>点</a:t>
            </a:r>
            <a:endParaRPr lang="zh-CN" altLang="en-US" sz="1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1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2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194" name="Group 2"/>
          <p:cNvGrpSpPr/>
          <p:nvPr/>
        </p:nvGrpSpPr>
        <p:grpSpPr>
          <a:xfrm>
            <a:off x="2914650" y="1312545"/>
            <a:ext cx="3441700" cy="3736975"/>
            <a:chOff x="1860" y="466"/>
            <a:chExt cx="2169" cy="2354"/>
          </a:xfrm>
        </p:grpSpPr>
        <p:sp>
          <p:nvSpPr>
            <p:cNvPr id="8215" name="Line 3"/>
            <p:cNvSpPr/>
            <p:nvPr/>
          </p:nvSpPr>
          <p:spPr>
            <a:xfrm>
              <a:off x="1860" y="1068"/>
              <a:ext cx="1680" cy="1752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8216" name="Group 4"/>
            <p:cNvGrpSpPr/>
            <p:nvPr/>
          </p:nvGrpSpPr>
          <p:grpSpPr>
            <a:xfrm>
              <a:off x="1992" y="466"/>
              <a:ext cx="2037" cy="2232"/>
              <a:chOff x="3264" y="1342"/>
              <a:chExt cx="2037" cy="2232"/>
            </a:xfrm>
          </p:grpSpPr>
          <p:sp>
            <p:nvSpPr>
              <p:cNvPr id="8218" name="Text Box 5"/>
              <p:cNvSpPr txBox="1"/>
              <p:nvPr/>
            </p:nvSpPr>
            <p:spPr>
              <a:xfrm>
                <a:off x="3315" y="1342"/>
                <a:ext cx="1154" cy="36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 anchor="ctr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3200" b="1" baseline="-25000" dirty="0">
                    <a:latin typeface="Times New Roman" panose="02020603050405020304" pitchFamily="18" charset="0"/>
                  </a:rPr>
                  <a:t>C</a:t>
                </a:r>
                <a:endParaRPr lang="en-US" altLang="zh-CN" sz="32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19" name="Text Box 6"/>
              <p:cNvSpPr txBox="1"/>
              <p:nvPr/>
            </p:nvSpPr>
            <p:spPr>
              <a:xfrm>
                <a:off x="4849" y="3209"/>
                <a:ext cx="452" cy="36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90000" tIns="46800" rIns="90000" bIns="46800" anchor="ctr" anchorCtr="0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anose="02020603050405020304" pitchFamily="18" charset="0"/>
                  </a:rPr>
                  <a:t>u</a:t>
                </a:r>
                <a:r>
                  <a:rPr lang="en-US" altLang="zh-CN" sz="3200" b="1" baseline="-25000" dirty="0">
                    <a:latin typeface="Times New Roman" panose="02020603050405020304" pitchFamily="18" charset="0"/>
                  </a:rPr>
                  <a:t>CE</a:t>
                </a:r>
                <a:endParaRPr lang="en-US" altLang="zh-CN" sz="3200" b="1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8220" name="Group 7"/>
              <p:cNvGrpSpPr/>
              <p:nvPr/>
            </p:nvGrpSpPr>
            <p:grpSpPr>
              <a:xfrm>
                <a:off x="3264" y="1585"/>
                <a:ext cx="1584" cy="1896"/>
                <a:chOff x="3180" y="1585"/>
                <a:chExt cx="1584" cy="1896"/>
              </a:xfrm>
            </p:grpSpPr>
            <p:sp>
              <p:nvSpPr>
                <p:cNvPr id="8221" name="Line 8"/>
                <p:cNvSpPr/>
                <p:nvPr/>
              </p:nvSpPr>
              <p:spPr>
                <a:xfrm flipV="1">
                  <a:off x="3180" y="3481"/>
                  <a:ext cx="1584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triangle" w="med" len="lg"/>
                </a:ln>
              </p:spPr>
            </p:sp>
            <p:grpSp>
              <p:nvGrpSpPr>
                <p:cNvPr id="8222" name="Group 9"/>
                <p:cNvGrpSpPr/>
                <p:nvPr/>
              </p:nvGrpSpPr>
              <p:grpSpPr>
                <a:xfrm>
                  <a:off x="3181" y="1585"/>
                  <a:ext cx="1288" cy="1896"/>
                  <a:chOff x="3181" y="1753"/>
                  <a:chExt cx="1288" cy="1896"/>
                </a:xfrm>
              </p:grpSpPr>
              <p:sp>
                <p:nvSpPr>
                  <p:cNvPr id="8223" name="Line 10"/>
                  <p:cNvSpPr/>
                  <p:nvPr/>
                </p:nvSpPr>
                <p:spPr>
                  <a:xfrm flipH="1" flipV="1">
                    <a:off x="3192" y="1753"/>
                    <a:ext cx="0" cy="1896"/>
                  </a:xfrm>
                  <a:prstGeom prst="line">
                    <a:avLst/>
                  </a:prstGeom>
                  <a:ln w="381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triangle" w="med" len="lg"/>
                  </a:ln>
                </p:spPr>
              </p:sp>
              <p:grpSp>
                <p:nvGrpSpPr>
                  <p:cNvPr id="8224" name="Group 11"/>
                  <p:cNvGrpSpPr/>
                  <p:nvPr/>
                </p:nvGrpSpPr>
                <p:grpSpPr>
                  <a:xfrm>
                    <a:off x="3181" y="2028"/>
                    <a:ext cx="1288" cy="1609"/>
                    <a:chOff x="3181" y="1260"/>
                    <a:chExt cx="2387" cy="2377"/>
                  </a:xfrm>
                </p:grpSpPr>
                <p:sp>
                  <p:nvSpPr>
                    <p:cNvPr id="8225" name="Freeform 12"/>
                    <p:cNvSpPr/>
                    <p:nvPr/>
                  </p:nvSpPr>
                  <p:spPr>
                    <a:xfrm>
                      <a:off x="3181" y="3505"/>
                      <a:ext cx="2387" cy="131"/>
                    </a:xfrm>
                    <a:custGeom>
                      <a:avLst/>
                      <a:gdLst>
                        <a:gd name="txL" fmla="*/ 0 w 2387"/>
                        <a:gd name="txT" fmla="*/ 0 h 131"/>
                        <a:gd name="txR" fmla="*/ 2387 w 2387"/>
                        <a:gd name="txB" fmla="*/ 131 h 131"/>
                      </a:gdLst>
                      <a:ahLst/>
                      <a:cxnLst>
                        <a:cxn ang="0">
                          <a:pos x="19" y="131"/>
                        </a:cxn>
                        <a:cxn ang="0">
                          <a:pos x="69" y="95"/>
                        </a:cxn>
                        <a:cxn ang="0">
                          <a:pos x="431" y="24"/>
                        </a:cxn>
                        <a:cxn ang="0">
                          <a:pos x="2387" y="0"/>
                        </a:cxn>
                      </a:cxnLst>
                      <a:rect l="txL" t="txT" r="txR" b="txB"/>
                      <a:pathLst>
                        <a:path w="2387" h="131">
                          <a:moveTo>
                            <a:pt x="19" y="131"/>
                          </a:moveTo>
                          <a:cubicBezTo>
                            <a:pt x="27" y="125"/>
                            <a:pt x="0" y="113"/>
                            <a:pt x="69" y="95"/>
                          </a:cubicBezTo>
                          <a:cubicBezTo>
                            <a:pt x="138" y="77"/>
                            <a:pt x="45" y="40"/>
                            <a:pt x="431" y="24"/>
                          </a:cubicBezTo>
                          <a:cubicBezTo>
                            <a:pt x="817" y="8"/>
                            <a:pt x="1980" y="5"/>
                            <a:pt x="2387" y="0"/>
                          </a:cubicBezTo>
                        </a:path>
                      </a:pathLst>
                    </a:custGeom>
                    <a:noFill/>
                    <a:ln w="381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>
                  </p:spPr>
                  <p:txBody>
                    <a:bodyPr/>
                    <a:p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226" name="Freeform 13"/>
                    <p:cNvSpPr/>
                    <p:nvPr/>
                  </p:nvSpPr>
                  <p:spPr>
                    <a:xfrm>
                      <a:off x="3200" y="3133"/>
                      <a:ext cx="2308" cy="504"/>
                    </a:xfrm>
                    <a:custGeom>
                      <a:avLst/>
                      <a:gdLst>
                        <a:gd name="txL" fmla="*/ 0 w 2308"/>
                        <a:gd name="txT" fmla="*/ 0 h 504"/>
                        <a:gd name="txR" fmla="*/ 2308 w 2308"/>
                        <a:gd name="txB" fmla="*/ 504 h 504"/>
                      </a:gdLst>
                      <a:ahLst/>
                      <a:cxnLst>
                        <a:cxn ang="0">
                          <a:pos x="0" y="504"/>
                        </a:cxn>
                        <a:cxn ang="0">
                          <a:pos x="15" y="314"/>
                        </a:cxn>
                        <a:cxn ang="0">
                          <a:pos x="52" y="276"/>
                        </a:cxn>
                        <a:cxn ang="0">
                          <a:pos x="172" y="156"/>
                        </a:cxn>
                        <a:cxn ang="0">
                          <a:pos x="340" y="72"/>
                        </a:cxn>
                        <a:cxn ang="0">
                          <a:pos x="748" y="48"/>
                        </a:cxn>
                        <a:cxn ang="0">
                          <a:pos x="2308" y="0"/>
                        </a:cxn>
                      </a:cxnLst>
                      <a:rect l="txL" t="txT" r="txR" b="txB"/>
                      <a:pathLst>
                        <a:path w="2308" h="504">
                          <a:moveTo>
                            <a:pt x="0" y="504"/>
                          </a:moveTo>
                          <a:cubicBezTo>
                            <a:pt x="3" y="472"/>
                            <a:pt x="6" y="352"/>
                            <a:pt x="15" y="314"/>
                          </a:cubicBezTo>
                          <a:cubicBezTo>
                            <a:pt x="24" y="276"/>
                            <a:pt x="26" y="302"/>
                            <a:pt x="52" y="276"/>
                          </a:cubicBezTo>
                          <a:cubicBezTo>
                            <a:pt x="78" y="250"/>
                            <a:pt x="124" y="190"/>
                            <a:pt x="172" y="156"/>
                          </a:cubicBezTo>
                          <a:cubicBezTo>
                            <a:pt x="220" y="122"/>
                            <a:pt x="244" y="90"/>
                            <a:pt x="340" y="72"/>
                          </a:cubicBezTo>
                          <a:cubicBezTo>
                            <a:pt x="436" y="54"/>
                            <a:pt x="420" y="60"/>
                            <a:pt x="748" y="48"/>
                          </a:cubicBezTo>
                          <a:cubicBezTo>
                            <a:pt x="1076" y="36"/>
                            <a:pt x="1983" y="10"/>
                            <a:pt x="2308" y="0"/>
                          </a:cubicBezTo>
                        </a:path>
                      </a:pathLst>
                    </a:custGeom>
                    <a:noFill/>
                    <a:ln w="381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>
                  </p:spPr>
                  <p:txBody>
                    <a:bodyPr/>
                    <a:p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227" name="Freeform 14"/>
                    <p:cNvSpPr/>
                    <p:nvPr/>
                  </p:nvSpPr>
                  <p:spPr>
                    <a:xfrm>
                      <a:off x="3197" y="2689"/>
                      <a:ext cx="2299" cy="948"/>
                    </a:xfrm>
                    <a:custGeom>
                      <a:avLst/>
                      <a:gdLst>
                        <a:gd name="txL" fmla="*/ 0 w 2299"/>
                        <a:gd name="txT" fmla="*/ 0 h 948"/>
                        <a:gd name="txR" fmla="*/ 2299 w 2299"/>
                        <a:gd name="txB" fmla="*/ 948 h 948"/>
                      </a:gdLst>
                      <a:ahLst/>
                      <a:cxnLst>
                        <a:cxn ang="0">
                          <a:pos x="0" y="948"/>
                        </a:cxn>
                        <a:cxn ang="0">
                          <a:pos x="55" y="408"/>
                        </a:cxn>
                        <a:cxn ang="0">
                          <a:pos x="211" y="156"/>
                        </a:cxn>
                        <a:cxn ang="0">
                          <a:pos x="413" y="69"/>
                        </a:cxn>
                        <a:cxn ang="0">
                          <a:pos x="1207" y="12"/>
                        </a:cxn>
                        <a:cxn ang="0">
                          <a:pos x="2299" y="0"/>
                        </a:cxn>
                      </a:cxnLst>
                      <a:rect l="txL" t="txT" r="txR" b="txB"/>
                      <a:pathLst>
                        <a:path w="2299" h="948">
                          <a:moveTo>
                            <a:pt x="0" y="948"/>
                          </a:moveTo>
                          <a:cubicBezTo>
                            <a:pt x="9" y="858"/>
                            <a:pt x="20" y="540"/>
                            <a:pt x="55" y="408"/>
                          </a:cubicBezTo>
                          <a:cubicBezTo>
                            <a:pt x="90" y="276"/>
                            <a:pt x="151" y="212"/>
                            <a:pt x="211" y="156"/>
                          </a:cubicBezTo>
                          <a:cubicBezTo>
                            <a:pt x="271" y="100"/>
                            <a:pt x="247" y="93"/>
                            <a:pt x="413" y="69"/>
                          </a:cubicBezTo>
                          <a:cubicBezTo>
                            <a:pt x="579" y="45"/>
                            <a:pt x="893" y="23"/>
                            <a:pt x="1207" y="12"/>
                          </a:cubicBezTo>
                          <a:cubicBezTo>
                            <a:pt x="1521" y="1"/>
                            <a:pt x="2072" y="2"/>
                            <a:pt x="2299" y="0"/>
                          </a:cubicBezTo>
                        </a:path>
                      </a:pathLst>
                    </a:custGeom>
                    <a:noFill/>
                    <a:ln w="381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>
                  </p:spPr>
                  <p:txBody>
                    <a:bodyPr/>
                    <a:p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228" name="Freeform 15"/>
                    <p:cNvSpPr/>
                    <p:nvPr/>
                  </p:nvSpPr>
                  <p:spPr>
                    <a:xfrm>
                      <a:off x="3200" y="2221"/>
                      <a:ext cx="2260" cy="1380"/>
                    </a:xfrm>
                    <a:custGeom>
                      <a:avLst/>
                      <a:gdLst>
                        <a:gd name="txL" fmla="*/ 0 w 2260"/>
                        <a:gd name="txT" fmla="*/ 0 h 1380"/>
                        <a:gd name="txR" fmla="*/ 2260 w 2260"/>
                        <a:gd name="txB" fmla="*/ 1380 h 1380"/>
                      </a:gdLst>
                      <a:ahLst/>
                      <a:cxnLst>
                        <a:cxn ang="0">
                          <a:pos x="0" y="1380"/>
                        </a:cxn>
                        <a:cxn ang="0">
                          <a:pos x="73" y="525"/>
                        </a:cxn>
                        <a:cxn ang="0">
                          <a:pos x="155" y="157"/>
                        </a:cxn>
                        <a:cxn ang="0">
                          <a:pos x="483" y="50"/>
                        </a:cxn>
                        <a:cxn ang="0">
                          <a:pos x="2260" y="0"/>
                        </a:cxn>
                      </a:cxnLst>
                      <a:rect l="txL" t="txT" r="txR" b="txB"/>
                      <a:pathLst>
                        <a:path w="2260" h="1380">
                          <a:moveTo>
                            <a:pt x="0" y="1380"/>
                          </a:moveTo>
                          <a:cubicBezTo>
                            <a:pt x="12" y="1237"/>
                            <a:pt x="48" y="729"/>
                            <a:pt x="73" y="525"/>
                          </a:cubicBezTo>
                          <a:cubicBezTo>
                            <a:pt x="99" y="321"/>
                            <a:pt x="86" y="236"/>
                            <a:pt x="155" y="157"/>
                          </a:cubicBezTo>
                          <a:cubicBezTo>
                            <a:pt x="223" y="77"/>
                            <a:pt x="132" y="76"/>
                            <a:pt x="483" y="50"/>
                          </a:cubicBezTo>
                          <a:cubicBezTo>
                            <a:pt x="834" y="24"/>
                            <a:pt x="1890" y="10"/>
                            <a:pt x="2260" y="0"/>
                          </a:cubicBezTo>
                        </a:path>
                      </a:pathLst>
                    </a:custGeom>
                    <a:noFill/>
                    <a:ln w="381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>
                  </p:spPr>
                  <p:txBody>
                    <a:bodyPr/>
                    <a:p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229" name="Freeform 16"/>
                    <p:cNvSpPr/>
                    <p:nvPr/>
                  </p:nvSpPr>
                  <p:spPr>
                    <a:xfrm>
                      <a:off x="3200" y="1813"/>
                      <a:ext cx="2224" cy="1788"/>
                    </a:xfrm>
                    <a:custGeom>
                      <a:avLst/>
                      <a:gdLst>
                        <a:gd name="txL" fmla="*/ 0 w 2224"/>
                        <a:gd name="txT" fmla="*/ 0 h 1788"/>
                        <a:gd name="txR" fmla="*/ 2224 w 2224"/>
                        <a:gd name="txB" fmla="*/ 1788 h 1788"/>
                      </a:gdLst>
                      <a:ahLst/>
                      <a:cxnLst>
                        <a:cxn ang="0">
                          <a:pos x="0" y="1788"/>
                        </a:cxn>
                        <a:cxn ang="0">
                          <a:pos x="89" y="754"/>
                        </a:cxn>
                        <a:cxn ang="0">
                          <a:pos x="112" y="312"/>
                        </a:cxn>
                        <a:cxn ang="0">
                          <a:pos x="209" y="125"/>
                        </a:cxn>
                        <a:cxn ang="0">
                          <a:pos x="640" y="36"/>
                        </a:cxn>
                        <a:cxn ang="0">
                          <a:pos x="2224" y="0"/>
                        </a:cxn>
                      </a:cxnLst>
                      <a:rect l="txL" t="txT" r="txR" b="txB"/>
                      <a:pathLst>
                        <a:path w="2224" h="1788">
                          <a:moveTo>
                            <a:pt x="0" y="1788"/>
                          </a:moveTo>
                          <a:cubicBezTo>
                            <a:pt x="15" y="1616"/>
                            <a:pt x="70" y="1000"/>
                            <a:pt x="89" y="754"/>
                          </a:cubicBezTo>
                          <a:cubicBezTo>
                            <a:pt x="108" y="508"/>
                            <a:pt x="92" y="417"/>
                            <a:pt x="112" y="312"/>
                          </a:cubicBezTo>
                          <a:cubicBezTo>
                            <a:pt x="132" y="207"/>
                            <a:pt x="121" y="171"/>
                            <a:pt x="209" y="125"/>
                          </a:cubicBezTo>
                          <a:cubicBezTo>
                            <a:pt x="297" y="79"/>
                            <a:pt x="304" y="57"/>
                            <a:pt x="640" y="36"/>
                          </a:cubicBezTo>
                          <a:cubicBezTo>
                            <a:pt x="976" y="15"/>
                            <a:pt x="1894" y="8"/>
                            <a:pt x="2224" y="0"/>
                          </a:cubicBezTo>
                        </a:path>
                      </a:pathLst>
                    </a:custGeom>
                    <a:noFill/>
                    <a:ln w="381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>
                  </p:spPr>
                  <p:txBody>
                    <a:bodyPr/>
                    <a:p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230" name="Freeform 17"/>
                    <p:cNvSpPr/>
                    <p:nvPr/>
                  </p:nvSpPr>
                  <p:spPr>
                    <a:xfrm>
                      <a:off x="3200" y="1260"/>
                      <a:ext cx="2212" cy="2377"/>
                    </a:xfrm>
                    <a:custGeom>
                      <a:avLst/>
                      <a:gdLst>
                        <a:gd name="txL" fmla="*/ 0 w 2212"/>
                        <a:gd name="txT" fmla="*/ 0 h 2377"/>
                        <a:gd name="txR" fmla="*/ 2212 w 2212"/>
                        <a:gd name="txB" fmla="*/ 2377 h 2377"/>
                      </a:gdLst>
                      <a:ahLst/>
                      <a:cxnLst>
                        <a:cxn ang="0">
                          <a:pos x="0" y="2377"/>
                        </a:cxn>
                        <a:cxn ang="0">
                          <a:pos x="93" y="1248"/>
                        </a:cxn>
                        <a:cxn ang="0">
                          <a:pos x="186" y="369"/>
                        </a:cxn>
                        <a:cxn ang="0">
                          <a:pos x="532" y="61"/>
                        </a:cxn>
                        <a:cxn ang="0">
                          <a:pos x="2212" y="1"/>
                        </a:cxn>
                      </a:cxnLst>
                      <a:rect l="txL" t="txT" r="txR" b="txB"/>
                      <a:pathLst>
                        <a:path w="2212" h="2377">
                          <a:moveTo>
                            <a:pt x="0" y="2377"/>
                          </a:moveTo>
                          <a:cubicBezTo>
                            <a:pt x="15" y="2189"/>
                            <a:pt x="62" y="1583"/>
                            <a:pt x="93" y="1248"/>
                          </a:cubicBezTo>
                          <a:cubicBezTo>
                            <a:pt x="124" y="914"/>
                            <a:pt x="113" y="567"/>
                            <a:pt x="186" y="369"/>
                          </a:cubicBezTo>
                          <a:cubicBezTo>
                            <a:pt x="259" y="171"/>
                            <a:pt x="194" y="122"/>
                            <a:pt x="532" y="61"/>
                          </a:cubicBezTo>
                          <a:cubicBezTo>
                            <a:pt x="870" y="0"/>
                            <a:pt x="1862" y="13"/>
                            <a:pt x="2212" y="1"/>
                          </a:cubicBezTo>
                        </a:path>
                      </a:pathLst>
                    </a:custGeom>
                    <a:noFill/>
                    <a:ln w="381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>
                  </p:spPr>
                  <p:txBody>
                    <a:bodyPr/>
                    <a:p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p:txBody>
                </p:sp>
              </p:grpSp>
            </p:grpSp>
          </p:grpSp>
        </p:grpSp>
        <p:sp>
          <p:nvSpPr>
            <p:cNvPr id="8217" name="Oval 18"/>
            <p:cNvSpPr/>
            <p:nvPr/>
          </p:nvSpPr>
          <p:spPr>
            <a:xfrm>
              <a:off x="2592" y="1824"/>
              <a:ext cx="72" cy="72"/>
            </a:xfrm>
            <a:prstGeom prst="ellipse">
              <a:avLst/>
            </a:prstGeom>
            <a:solidFill>
              <a:srgbClr val="FF3300"/>
            </a:solidFill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46800" rIns="90000" bIns="46800" anchor="ctr" anchorCtr="0">
              <a:spAutoFit/>
            </a:bodyPr>
            <a:p>
              <a:pPr>
                <a:lnSpc>
                  <a:spcPct val="110000"/>
                </a:lnSpc>
                <a:spcBef>
                  <a:spcPct val="15000"/>
                </a:spcBef>
                <a:spcAft>
                  <a:spcPct val="15000"/>
                </a:spcAft>
                <a:buChar char="•"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195" name="Group 19"/>
          <p:cNvGrpSpPr/>
          <p:nvPr/>
        </p:nvGrpSpPr>
        <p:grpSpPr>
          <a:xfrm>
            <a:off x="3257550" y="2563495"/>
            <a:ext cx="1828800" cy="4032250"/>
            <a:chOff x="2052" y="1434"/>
            <a:chExt cx="1152" cy="2540"/>
          </a:xfrm>
        </p:grpSpPr>
        <p:sp>
          <p:nvSpPr>
            <p:cNvPr id="8212" name="Line 20"/>
            <p:cNvSpPr/>
            <p:nvPr/>
          </p:nvSpPr>
          <p:spPr>
            <a:xfrm>
              <a:off x="2604" y="1994"/>
              <a:ext cx="0" cy="198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13" name="Line 21"/>
            <p:cNvSpPr/>
            <p:nvPr/>
          </p:nvSpPr>
          <p:spPr>
            <a:xfrm flipH="1">
              <a:off x="2052" y="1434"/>
              <a:ext cx="12" cy="252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14" name="Line 22"/>
            <p:cNvSpPr/>
            <p:nvPr/>
          </p:nvSpPr>
          <p:spPr>
            <a:xfrm flipH="1">
              <a:off x="3204" y="2693"/>
              <a:ext cx="0" cy="1236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8196" name="Group 23"/>
          <p:cNvGrpSpPr/>
          <p:nvPr/>
        </p:nvGrpSpPr>
        <p:grpSpPr>
          <a:xfrm>
            <a:off x="3238500" y="4935220"/>
            <a:ext cx="1852613" cy="1485900"/>
            <a:chOff x="2040" y="2928"/>
            <a:chExt cx="1166" cy="936"/>
          </a:xfrm>
        </p:grpSpPr>
        <p:sp>
          <p:nvSpPr>
            <p:cNvPr id="8210" name="Freeform 24"/>
            <p:cNvSpPr/>
            <p:nvPr/>
          </p:nvSpPr>
          <p:spPr>
            <a:xfrm>
              <a:off x="2592" y="2928"/>
              <a:ext cx="614" cy="468"/>
            </a:xfrm>
            <a:custGeom>
              <a:avLst/>
              <a:gdLst>
                <a:gd name="txL" fmla="*/ 0 w 614"/>
                <a:gd name="txT" fmla="*/ 0 h 468"/>
                <a:gd name="txR" fmla="*/ 614 w 614"/>
                <a:gd name="txB" fmla="*/ 468 h 468"/>
              </a:gdLst>
              <a:ahLst/>
              <a:cxnLst>
                <a:cxn ang="0">
                  <a:pos x="0" y="0"/>
                </a:cxn>
                <a:cxn ang="0">
                  <a:pos x="180" y="24"/>
                </a:cxn>
                <a:cxn ang="0">
                  <a:pos x="432" y="108"/>
                </a:cxn>
                <a:cxn ang="0">
                  <a:pos x="612" y="264"/>
                </a:cxn>
                <a:cxn ang="0">
                  <a:pos x="420" y="396"/>
                </a:cxn>
                <a:cxn ang="0">
                  <a:pos x="216" y="444"/>
                </a:cxn>
                <a:cxn ang="0">
                  <a:pos x="0" y="468"/>
                </a:cxn>
              </a:cxnLst>
              <a:rect l="txL" t="txT" r="txR" b="txB"/>
              <a:pathLst>
                <a:path w="614" h="468">
                  <a:moveTo>
                    <a:pt x="0" y="0"/>
                  </a:moveTo>
                  <a:cubicBezTo>
                    <a:pt x="30" y="4"/>
                    <a:pt x="108" y="6"/>
                    <a:pt x="180" y="24"/>
                  </a:cubicBezTo>
                  <a:cubicBezTo>
                    <a:pt x="252" y="42"/>
                    <a:pt x="360" y="68"/>
                    <a:pt x="432" y="108"/>
                  </a:cubicBezTo>
                  <a:cubicBezTo>
                    <a:pt x="504" y="148"/>
                    <a:pt x="614" y="216"/>
                    <a:pt x="612" y="264"/>
                  </a:cubicBezTo>
                  <a:cubicBezTo>
                    <a:pt x="610" y="312"/>
                    <a:pt x="486" y="366"/>
                    <a:pt x="420" y="396"/>
                  </a:cubicBezTo>
                  <a:cubicBezTo>
                    <a:pt x="354" y="426"/>
                    <a:pt x="286" y="432"/>
                    <a:pt x="216" y="444"/>
                  </a:cubicBezTo>
                  <a:cubicBezTo>
                    <a:pt x="146" y="456"/>
                    <a:pt x="36" y="464"/>
                    <a:pt x="0" y="468"/>
                  </a:cubicBez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8211" name="Freeform 25"/>
            <p:cNvSpPr/>
            <p:nvPr/>
          </p:nvSpPr>
          <p:spPr>
            <a:xfrm flipH="1">
              <a:off x="2040" y="3396"/>
              <a:ext cx="614" cy="468"/>
            </a:xfrm>
            <a:custGeom>
              <a:avLst/>
              <a:gdLst>
                <a:gd name="txL" fmla="*/ 0 w 614"/>
                <a:gd name="txT" fmla="*/ 0 h 468"/>
                <a:gd name="txR" fmla="*/ 614 w 614"/>
                <a:gd name="txB" fmla="*/ 468 h 468"/>
              </a:gdLst>
              <a:ahLst/>
              <a:cxnLst>
                <a:cxn ang="0">
                  <a:pos x="0" y="0"/>
                </a:cxn>
                <a:cxn ang="0">
                  <a:pos x="180" y="24"/>
                </a:cxn>
                <a:cxn ang="0">
                  <a:pos x="432" y="108"/>
                </a:cxn>
                <a:cxn ang="0">
                  <a:pos x="612" y="264"/>
                </a:cxn>
                <a:cxn ang="0">
                  <a:pos x="420" y="396"/>
                </a:cxn>
                <a:cxn ang="0">
                  <a:pos x="216" y="444"/>
                </a:cxn>
                <a:cxn ang="0">
                  <a:pos x="0" y="468"/>
                </a:cxn>
              </a:cxnLst>
              <a:rect l="txL" t="txT" r="txR" b="txB"/>
              <a:pathLst>
                <a:path w="614" h="468">
                  <a:moveTo>
                    <a:pt x="0" y="0"/>
                  </a:moveTo>
                  <a:cubicBezTo>
                    <a:pt x="30" y="4"/>
                    <a:pt x="108" y="6"/>
                    <a:pt x="180" y="24"/>
                  </a:cubicBezTo>
                  <a:cubicBezTo>
                    <a:pt x="252" y="42"/>
                    <a:pt x="360" y="68"/>
                    <a:pt x="432" y="108"/>
                  </a:cubicBezTo>
                  <a:cubicBezTo>
                    <a:pt x="504" y="148"/>
                    <a:pt x="614" y="216"/>
                    <a:pt x="612" y="264"/>
                  </a:cubicBezTo>
                  <a:cubicBezTo>
                    <a:pt x="610" y="312"/>
                    <a:pt x="486" y="366"/>
                    <a:pt x="420" y="396"/>
                  </a:cubicBezTo>
                  <a:cubicBezTo>
                    <a:pt x="354" y="426"/>
                    <a:pt x="286" y="432"/>
                    <a:pt x="216" y="444"/>
                  </a:cubicBezTo>
                  <a:cubicBezTo>
                    <a:pt x="146" y="456"/>
                    <a:pt x="36" y="464"/>
                    <a:pt x="0" y="468"/>
                  </a:cubicBez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8197" name="Text Box 26"/>
          <p:cNvSpPr txBox="1"/>
          <p:nvPr/>
        </p:nvSpPr>
        <p:spPr>
          <a:xfrm>
            <a:off x="5219700" y="5206683"/>
            <a:ext cx="857250" cy="579437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 anchor="ctr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3200" b="1" baseline="-25000" dirty="0">
                <a:solidFill>
                  <a:schemeClr val="accent1"/>
                </a:solidFill>
                <a:latin typeface="Times New Roman" panose="02020603050405020304" pitchFamily="18" charset="0"/>
              </a:rPr>
              <a:t>o</a:t>
            </a:r>
            <a:endParaRPr lang="en-US" altLang="zh-CN" sz="3200" b="1" dirty="0">
              <a:latin typeface="Times New Roman" panose="02020603050405020304" pitchFamily="18" charset="0"/>
            </a:endParaRPr>
          </a:p>
        </p:txBody>
      </p:sp>
      <p:sp>
        <p:nvSpPr>
          <p:cNvPr id="8198" name="AutoShape 27"/>
          <p:cNvSpPr/>
          <p:nvPr/>
        </p:nvSpPr>
        <p:spPr>
          <a:xfrm>
            <a:off x="744538" y="3228975"/>
            <a:ext cx="1822450" cy="2235200"/>
          </a:xfrm>
          <a:prstGeom prst="wedgeRoundRectCallout">
            <a:avLst>
              <a:gd name="adj1" fmla="val 87718"/>
              <a:gd name="adj2" fmla="val 61009"/>
              <a:gd name="adj3" fmla="val 16667"/>
            </a:avLst>
          </a:prstGeom>
          <a:noFill/>
          <a:ln w="38100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</a:rPr>
              <a:t>可输出的最大不失真信号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sp>
        <p:nvSpPr>
          <p:cNvPr id="8199" name="Text Box 28"/>
          <p:cNvSpPr txBox="1"/>
          <p:nvPr/>
        </p:nvSpPr>
        <p:spPr>
          <a:xfrm>
            <a:off x="136525" y="624205"/>
            <a:ext cx="3475990" cy="584835"/>
          </a:xfrm>
          <a:prstGeom prst="rect">
            <a:avLst/>
          </a:prstGeom>
          <a:noFill/>
          <a:ln w="38100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0000" tIns="46800" rIns="90000" bIns="46800" anchor="ctr" anchorCtr="0"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</a:rPr>
              <a:t>合适的静态工作点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grpSp>
        <p:nvGrpSpPr>
          <p:cNvPr id="8200" name="Group 29"/>
          <p:cNvGrpSpPr/>
          <p:nvPr/>
        </p:nvGrpSpPr>
        <p:grpSpPr>
          <a:xfrm>
            <a:off x="3200400" y="2477770"/>
            <a:ext cx="3990975" cy="2057400"/>
            <a:chOff x="2184" y="1380"/>
            <a:chExt cx="2724" cy="1296"/>
          </a:xfrm>
        </p:grpSpPr>
        <p:grpSp>
          <p:nvGrpSpPr>
            <p:cNvPr id="8202" name="Group 30"/>
            <p:cNvGrpSpPr/>
            <p:nvPr/>
          </p:nvGrpSpPr>
          <p:grpSpPr>
            <a:xfrm>
              <a:off x="2184" y="1464"/>
              <a:ext cx="2394" cy="1212"/>
              <a:chOff x="2184" y="1464"/>
              <a:chExt cx="2394" cy="1212"/>
            </a:xfrm>
          </p:grpSpPr>
          <p:sp>
            <p:nvSpPr>
              <p:cNvPr id="8207" name="Line 31"/>
              <p:cNvSpPr/>
              <p:nvPr/>
            </p:nvSpPr>
            <p:spPr>
              <a:xfrm>
                <a:off x="2184" y="1464"/>
                <a:ext cx="2394" cy="0"/>
              </a:xfrm>
              <a:prstGeom prst="line">
                <a:avLst/>
              </a:prstGeom>
              <a:ln w="3810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208" name="Line 32"/>
              <p:cNvSpPr/>
              <p:nvPr/>
            </p:nvSpPr>
            <p:spPr>
              <a:xfrm>
                <a:off x="2184" y="2676"/>
                <a:ext cx="2394" cy="0"/>
              </a:xfrm>
              <a:prstGeom prst="line">
                <a:avLst/>
              </a:prstGeom>
              <a:ln w="3810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209" name="Line 33"/>
              <p:cNvSpPr/>
              <p:nvPr/>
            </p:nvSpPr>
            <p:spPr>
              <a:xfrm>
                <a:off x="2184" y="2040"/>
                <a:ext cx="2394" cy="0"/>
              </a:xfrm>
              <a:prstGeom prst="line">
                <a:avLst/>
              </a:prstGeom>
              <a:ln w="3810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8203" name="Group 34"/>
            <p:cNvGrpSpPr/>
            <p:nvPr/>
          </p:nvGrpSpPr>
          <p:grpSpPr>
            <a:xfrm rot="-5400000" flipV="1">
              <a:off x="3558" y="1664"/>
              <a:ext cx="1204" cy="788"/>
              <a:chOff x="2040" y="2928"/>
              <a:chExt cx="1166" cy="936"/>
            </a:xfrm>
          </p:grpSpPr>
          <p:sp>
            <p:nvSpPr>
              <p:cNvPr id="8205" name="Freeform 35"/>
              <p:cNvSpPr/>
              <p:nvPr/>
            </p:nvSpPr>
            <p:spPr>
              <a:xfrm>
                <a:off x="2592" y="2928"/>
                <a:ext cx="614" cy="468"/>
              </a:xfrm>
              <a:custGeom>
                <a:avLst/>
                <a:gdLst>
                  <a:gd name="txL" fmla="*/ 0 w 614"/>
                  <a:gd name="txT" fmla="*/ 0 h 468"/>
                  <a:gd name="txR" fmla="*/ 614 w 614"/>
                  <a:gd name="txB" fmla="*/ 468 h 468"/>
                </a:gdLst>
                <a:ahLst/>
                <a:cxnLst>
                  <a:cxn ang="0">
                    <a:pos x="0" y="0"/>
                  </a:cxn>
                  <a:cxn ang="0">
                    <a:pos x="180" y="24"/>
                  </a:cxn>
                  <a:cxn ang="0">
                    <a:pos x="432" y="108"/>
                  </a:cxn>
                  <a:cxn ang="0">
                    <a:pos x="612" y="264"/>
                  </a:cxn>
                  <a:cxn ang="0">
                    <a:pos x="420" y="396"/>
                  </a:cxn>
                  <a:cxn ang="0">
                    <a:pos x="216" y="444"/>
                  </a:cxn>
                  <a:cxn ang="0">
                    <a:pos x="0" y="468"/>
                  </a:cxn>
                </a:cxnLst>
                <a:rect l="txL" t="txT" r="txR" b="txB"/>
                <a:pathLst>
                  <a:path w="614" h="468">
                    <a:moveTo>
                      <a:pt x="0" y="0"/>
                    </a:moveTo>
                    <a:cubicBezTo>
                      <a:pt x="30" y="4"/>
                      <a:pt x="108" y="6"/>
                      <a:pt x="180" y="24"/>
                    </a:cubicBezTo>
                    <a:cubicBezTo>
                      <a:pt x="252" y="42"/>
                      <a:pt x="360" y="68"/>
                      <a:pt x="432" y="108"/>
                    </a:cubicBezTo>
                    <a:cubicBezTo>
                      <a:pt x="504" y="148"/>
                      <a:pt x="614" y="216"/>
                      <a:pt x="612" y="264"/>
                    </a:cubicBezTo>
                    <a:cubicBezTo>
                      <a:pt x="610" y="312"/>
                      <a:pt x="486" y="366"/>
                      <a:pt x="420" y="396"/>
                    </a:cubicBezTo>
                    <a:cubicBezTo>
                      <a:pt x="354" y="426"/>
                      <a:pt x="286" y="432"/>
                      <a:pt x="216" y="444"/>
                    </a:cubicBezTo>
                    <a:cubicBezTo>
                      <a:pt x="146" y="456"/>
                      <a:pt x="36" y="464"/>
                      <a:pt x="0" y="468"/>
                    </a:cubicBezTo>
                  </a:path>
                </a:pathLst>
              </a:cu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6" name="Freeform 36"/>
              <p:cNvSpPr/>
              <p:nvPr/>
            </p:nvSpPr>
            <p:spPr>
              <a:xfrm flipH="1">
                <a:off x="2040" y="3396"/>
                <a:ext cx="614" cy="468"/>
              </a:xfrm>
              <a:custGeom>
                <a:avLst/>
                <a:gdLst>
                  <a:gd name="txL" fmla="*/ 0 w 614"/>
                  <a:gd name="txT" fmla="*/ 0 h 468"/>
                  <a:gd name="txR" fmla="*/ 614 w 614"/>
                  <a:gd name="txB" fmla="*/ 468 h 468"/>
                </a:gdLst>
                <a:ahLst/>
                <a:cxnLst>
                  <a:cxn ang="0">
                    <a:pos x="0" y="0"/>
                  </a:cxn>
                  <a:cxn ang="0">
                    <a:pos x="180" y="24"/>
                  </a:cxn>
                  <a:cxn ang="0">
                    <a:pos x="432" y="108"/>
                  </a:cxn>
                  <a:cxn ang="0">
                    <a:pos x="612" y="264"/>
                  </a:cxn>
                  <a:cxn ang="0">
                    <a:pos x="420" y="396"/>
                  </a:cxn>
                  <a:cxn ang="0">
                    <a:pos x="216" y="444"/>
                  </a:cxn>
                  <a:cxn ang="0">
                    <a:pos x="0" y="468"/>
                  </a:cxn>
                </a:cxnLst>
                <a:rect l="txL" t="txT" r="txR" b="txB"/>
                <a:pathLst>
                  <a:path w="614" h="468">
                    <a:moveTo>
                      <a:pt x="0" y="0"/>
                    </a:moveTo>
                    <a:cubicBezTo>
                      <a:pt x="30" y="4"/>
                      <a:pt x="108" y="6"/>
                      <a:pt x="180" y="24"/>
                    </a:cubicBezTo>
                    <a:cubicBezTo>
                      <a:pt x="252" y="42"/>
                      <a:pt x="360" y="68"/>
                      <a:pt x="432" y="108"/>
                    </a:cubicBezTo>
                    <a:cubicBezTo>
                      <a:pt x="504" y="148"/>
                      <a:pt x="614" y="216"/>
                      <a:pt x="612" y="264"/>
                    </a:cubicBezTo>
                    <a:cubicBezTo>
                      <a:pt x="610" y="312"/>
                      <a:pt x="486" y="366"/>
                      <a:pt x="420" y="396"/>
                    </a:cubicBezTo>
                    <a:cubicBezTo>
                      <a:pt x="354" y="426"/>
                      <a:pt x="286" y="432"/>
                      <a:pt x="216" y="444"/>
                    </a:cubicBezTo>
                    <a:cubicBezTo>
                      <a:pt x="146" y="456"/>
                      <a:pt x="36" y="464"/>
                      <a:pt x="0" y="468"/>
                    </a:cubicBezTo>
                  </a:path>
                </a:pathLst>
              </a:cu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8204" name="Text Box 37"/>
            <p:cNvSpPr txBox="1"/>
            <p:nvPr/>
          </p:nvSpPr>
          <p:spPr>
            <a:xfrm>
              <a:off x="4578" y="1380"/>
              <a:ext cx="33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3200" b="1" baseline="-25000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32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8201" name="Text Box 26"/>
          <p:cNvSpPr txBox="1"/>
          <p:nvPr/>
        </p:nvSpPr>
        <p:spPr>
          <a:xfrm>
            <a:off x="3890963" y="3025458"/>
            <a:ext cx="857250" cy="525462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 anchor="ctr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Q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strips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Line 2"/>
          <p:cNvSpPr/>
          <p:nvPr/>
        </p:nvSpPr>
        <p:spPr>
          <a:xfrm>
            <a:off x="1866900" y="2268220"/>
            <a:ext cx="2667000" cy="278130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9219" name="Group 3"/>
          <p:cNvGrpSpPr/>
          <p:nvPr/>
        </p:nvGrpSpPr>
        <p:grpSpPr>
          <a:xfrm>
            <a:off x="2076450" y="1312545"/>
            <a:ext cx="3232150" cy="3543300"/>
            <a:chOff x="3264" y="1342"/>
            <a:chExt cx="2037" cy="2232"/>
          </a:xfrm>
        </p:grpSpPr>
        <p:sp>
          <p:nvSpPr>
            <p:cNvPr id="9239" name="Text Box 4"/>
            <p:cNvSpPr txBox="1"/>
            <p:nvPr/>
          </p:nvSpPr>
          <p:spPr>
            <a:xfrm>
              <a:off x="3315" y="1342"/>
              <a:ext cx="1154" cy="365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</a:rPr>
                <a:t>i</a:t>
              </a:r>
              <a:r>
                <a:rPr lang="en-US" altLang="zh-CN" sz="3200" b="1" baseline="-25000" dirty="0">
                  <a:latin typeface="Times New Roman" panose="02020603050405020304" pitchFamily="18" charset="0"/>
                </a:rPr>
                <a:t>C</a:t>
              </a:r>
              <a:endParaRPr lang="en-US" altLang="zh-CN" sz="32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240" name="Text Box 5"/>
            <p:cNvSpPr txBox="1"/>
            <p:nvPr/>
          </p:nvSpPr>
          <p:spPr>
            <a:xfrm>
              <a:off x="4849" y="3209"/>
              <a:ext cx="452" cy="365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90000" tIns="46800" rIns="90000" bIns="4680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</a:rPr>
                <a:t>u</a:t>
              </a:r>
              <a:r>
                <a:rPr lang="en-US" altLang="zh-CN" sz="3200" b="1" baseline="-25000" dirty="0">
                  <a:latin typeface="Times New Roman" panose="02020603050405020304" pitchFamily="18" charset="0"/>
                </a:rPr>
                <a:t>CE</a:t>
              </a:r>
              <a:endParaRPr lang="en-US" altLang="zh-CN" sz="3200" b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9241" name="Group 6"/>
            <p:cNvGrpSpPr/>
            <p:nvPr/>
          </p:nvGrpSpPr>
          <p:grpSpPr>
            <a:xfrm>
              <a:off x="3264" y="1585"/>
              <a:ext cx="1584" cy="1896"/>
              <a:chOff x="3180" y="1585"/>
              <a:chExt cx="1584" cy="1896"/>
            </a:xfrm>
          </p:grpSpPr>
          <p:sp>
            <p:nvSpPr>
              <p:cNvPr id="9242" name="Line 7"/>
              <p:cNvSpPr/>
              <p:nvPr/>
            </p:nvSpPr>
            <p:spPr>
              <a:xfrm flipV="1">
                <a:off x="3180" y="3481"/>
                <a:ext cx="1584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triangle" w="med" len="lg"/>
              </a:ln>
            </p:spPr>
          </p:sp>
          <p:grpSp>
            <p:nvGrpSpPr>
              <p:cNvPr id="9243" name="Group 8"/>
              <p:cNvGrpSpPr/>
              <p:nvPr/>
            </p:nvGrpSpPr>
            <p:grpSpPr>
              <a:xfrm>
                <a:off x="3181" y="1585"/>
                <a:ext cx="1288" cy="1896"/>
                <a:chOff x="3181" y="1753"/>
                <a:chExt cx="1288" cy="1896"/>
              </a:xfrm>
            </p:grpSpPr>
            <p:sp>
              <p:nvSpPr>
                <p:cNvPr id="9244" name="Line 9"/>
                <p:cNvSpPr/>
                <p:nvPr/>
              </p:nvSpPr>
              <p:spPr>
                <a:xfrm flipH="1" flipV="1">
                  <a:off x="3192" y="1753"/>
                  <a:ext cx="0" cy="1896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triangle" w="med" len="lg"/>
                </a:ln>
              </p:spPr>
            </p:sp>
            <p:grpSp>
              <p:nvGrpSpPr>
                <p:cNvPr id="9245" name="Group 10"/>
                <p:cNvGrpSpPr/>
                <p:nvPr/>
              </p:nvGrpSpPr>
              <p:grpSpPr>
                <a:xfrm>
                  <a:off x="3181" y="2028"/>
                  <a:ext cx="1288" cy="1609"/>
                  <a:chOff x="3181" y="1260"/>
                  <a:chExt cx="2387" cy="2377"/>
                </a:xfrm>
              </p:grpSpPr>
              <p:sp>
                <p:nvSpPr>
                  <p:cNvPr id="9246" name="Freeform 11"/>
                  <p:cNvSpPr/>
                  <p:nvPr/>
                </p:nvSpPr>
                <p:spPr>
                  <a:xfrm>
                    <a:off x="3181" y="3505"/>
                    <a:ext cx="2387" cy="131"/>
                  </a:xfrm>
                  <a:custGeom>
                    <a:avLst/>
                    <a:gdLst>
                      <a:gd name="txL" fmla="*/ 0 w 2387"/>
                      <a:gd name="txT" fmla="*/ 0 h 131"/>
                      <a:gd name="txR" fmla="*/ 2387 w 2387"/>
                      <a:gd name="txB" fmla="*/ 131 h 131"/>
                    </a:gdLst>
                    <a:ahLst/>
                    <a:cxnLst>
                      <a:cxn ang="0">
                        <a:pos x="19" y="131"/>
                      </a:cxn>
                      <a:cxn ang="0">
                        <a:pos x="69" y="95"/>
                      </a:cxn>
                      <a:cxn ang="0">
                        <a:pos x="431" y="24"/>
                      </a:cxn>
                      <a:cxn ang="0">
                        <a:pos x="2387" y="0"/>
                      </a:cxn>
                    </a:cxnLst>
                    <a:rect l="txL" t="txT" r="txR" b="txB"/>
                    <a:pathLst>
                      <a:path w="2387" h="131">
                        <a:moveTo>
                          <a:pt x="19" y="131"/>
                        </a:moveTo>
                        <a:cubicBezTo>
                          <a:pt x="27" y="125"/>
                          <a:pt x="0" y="113"/>
                          <a:pt x="69" y="95"/>
                        </a:cubicBezTo>
                        <a:cubicBezTo>
                          <a:pt x="138" y="77"/>
                          <a:pt x="45" y="40"/>
                          <a:pt x="431" y="24"/>
                        </a:cubicBezTo>
                        <a:cubicBezTo>
                          <a:pt x="817" y="8"/>
                          <a:pt x="1980" y="5"/>
                          <a:pt x="2387" y="0"/>
                        </a:cubicBezTo>
                      </a:path>
                    </a:pathLst>
                  </a:custGeom>
                  <a:noFill/>
                  <a:ln w="381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med" len="lg"/>
                  </a:ln>
                </p:spPr>
                <p:txBody>
                  <a:bodyPr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47" name="Freeform 12"/>
                  <p:cNvSpPr/>
                  <p:nvPr/>
                </p:nvSpPr>
                <p:spPr>
                  <a:xfrm>
                    <a:off x="3200" y="3133"/>
                    <a:ext cx="2308" cy="504"/>
                  </a:xfrm>
                  <a:custGeom>
                    <a:avLst/>
                    <a:gdLst>
                      <a:gd name="txL" fmla="*/ 0 w 2308"/>
                      <a:gd name="txT" fmla="*/ 0 h 504"/>
                      <a:gd name="txR" fmla="*/ 2308 w 2308"/>
                      <a:gd name="txB" fmla="*/ 504 h 504"/>
                    </a:gdLst>
                    <a:ahLst/>
                    <a:cxnLst>
                      <a:cxn ang="0">
                        <a:pos x="0" y="504"/>
                      </a:cxn>
                      <a:cxn ang="0">
                        <a:pos x="15" y="314"/>
                      </a:cxn>
                      <a:cxn ang="0">
                        <a:pos x="52" y="276"/>
                      </a:cxn>
                      <a:cxn ang="0">
                        <a:pos x="172" y="156"/>
                      </a:cxn>
                      <a:cxn ang="0">
                        <a:pos x="340" y="72"/>
                      </a:cxn>
                      <a:cxn ang="0">
                        <a:pos x="748" y="48"/>
                      </a:cxn>
                      <a:cxn ang="0">
                        <a:pos x="2308" y="0"/>
                      </a:cxn>
                    </a:cxnLst>
                    <a:rect l="txL" t="txT" r="txR" b="txB"/>
                    <a:pathLst>
                      <a:path w="2308" h="504">
                        <a:moveTo>
                          <a:pt x="0" y="504"/>
                        </a:moveTo>
                        <a:cubicBezTo>
                          <a:pt x="3" y="472"/>
                          <a:pt x="6" y="352"/>
                          <a:pt x="15" y="314"/>
                        </a:cubicBezTo>
                        <a:cubicBezTo>
                          <a:pt x="24" y="276"/>
                          <a:pt x="26" y="302"/>
                          <a:pt x="52" y="276"/>
                        </a:cubicBezTo>
                        <a:cubicBezTo>
                          <a:pt x="78" y="250"/>
                          <a:pt x="124" y="190"/>
                          <a:pt x="172" y="156"/>
                        </a:cubicBezTo>
                        <a:cubicBezTo>
                          <a:pt x="220" y="122"/>
                          <a:pt x="244" y="90"/>
                          <a:pt x="340" y="72"/>
                        </a:cubicBezTo>
                        <a:cubicBezTo>
                          <a:pt x="436" y="54"/>
                          <a:pt x="420" y="60"/>
                          <a:pt x="748" y="48"/>
                        </a:cubicBezTo>
                        <a:cubicBezTo>
                          <a:pt x="1076" y="36"/>
                          <a:pt x="1983" y="10"/>
                          <a:pt x="2308" y="0"/>
                        </a:cubicBezTo>
                      </a:path>
                    </a:pathLst>
                  </a:custGeom>
                  <a:noFill/>
                  <a:ln w="381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med" len="lg"/>
                  </a:ln>
                </p:spPr>
                <p:txBody>
                  <a:bodyPr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48" name="Freeform 13"/>
                  <p:cNvSpPr/>
                  <p:nvPr/>
                </p:nvSpPr>
                <p:spPr>
                  <a:xfrm>
                    <a:off x="3197" y="2689"/>
                    <a:ext cx="2299" cy="948"/>
                  </a:xfrm>
                  <a:custGeom>
                    <a:avLst/>
                    <a:gdLst>
                      <a:gd name="txL" fmla="*/ 0 w 2299"/>
                      <a:gd name="txT" fmla="*/ 0 h 948"/>
                      <a:gd name="txR" fmla="*/ 2299 w 2299"/>
                      <a:gd name="txB" fmla="*/ 948 h 948"/>
                    </a:gdLst>
                    <a:ahLst/>
                    <a:cxnLst>
                      <a:cxn ang="0">
                        <a:pos x="0" y="948"/>
                      </a:cxn>
                      <a:cxn ang="0">
                        <a:pos x="55" y="408"/>
                      </a:cxn>
                      <a:cxn ang="0">
                        <a:pos x="211" y="156"/>
                      </a:cxn>
                      <a:cxn ang="0">
                        <a:pos x="413" y="69"/>
                      </a:cxn>
                      <a:cxn ang="0">
                        <a:pos x="1207" y="12"/>
                      </a:cxn>
                      <a:cxn ang="0">
                        <a:pos x="2299" y="0"/>
                      </a:cxn>
                    </a:cxnLst>
                    <a:rect l="txL" t="txT" r="txR" b="txB"/>
                    <a:pathLst>
                      <a:path w="2299" h="948">
                        <a:moveTo>
                          <a:pt x="0" y="948"/>
                        </a:moveTo>
                        <a:cubicBezTo>
                          <a:pt x="9" y="858"/>
                          <a:pt x="20" y="540"/>
                          <a:pt x="55" y="408"/>
                        </a:cubicBezTo>
                        <a:cubicBezTo>
                          <a:pt x="90" y="276"/>
                          <a:pt x="151" y="212"/>
                          <a:pt x="211" y="156"/>
                        </a:cubicBezTo>
                        <a:cubicBezTo>
                          <a:pt x="271" y="100"/>
                          <a:pt x="247" y="93"/>
                          <a:pt x="413" y="69"/>
                        </a:cubicBezTo>
                        <a:cubicBezTo>
                          <a:pt x="579" y="45"/>
                          <a:pt x="893" y="23"/>
                          <a:pt x="1207" y="12"/>
                        </a:cubicBezTo>
                        <a:cubicBezTo>
                          <a:pt x="1521" y="1"/>
                          <a:pt x="2072" y="2"/>
                          <a:pt x="2299" y="0"/>
                        </a:cubicBezTo>
                      </a:path>
                    </a:pathLst>
                  </a:custGeom>
                  <a:noFill/>
                  <a:ln w="381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med" len="lg"/>
                  </a:ln>
                </p:spPr>
                <p:txBody>
                  <a:bodyPr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49" name="Freeform 14"/>
                  <p:cNvSpPr/>
                  <p:nvPr/>
                </p:nvSpPr>
                <p:spPr>
                  <a:xfrm>
                    <a:off x="3200" y="2221"/>
                    <a:ext cx="2260" cy="1380"/>
                  </a:xfrm>
                  <a:custGeom>
                    <a:avLst/>
                    <a:gdLst>
                      <a:gd name="txL" fmla="*/ 0 w 2260"/>
                      <a:gd name="txT" fmla="*/ 0 h 1380"/>
                      <a:gd name="txR" fmla="*/ 2260 w 2260"/>
                      <a:gd name="txB" fmla="*/ 1380 h 1380"/>
                    </a:gdLst>
                    <a:ahLst/>
                    <a:cxnLst>
                      <a:cxn ang="0">
                        <a:pos x="0" y="1380"/>
                      </a:cxn>
                      <a:cxn ang="0">
                        <a:pos x="73" y="525"/>
                      </a:cxn>
                      <a:cxn ang="0">
                        <a:pos x="155" y="157"/>
                      </a:cxn>
                      <a:cxn ang="0">
                        <a:pos x="483" y="50"/>
                      </a:cxn>
                      <a:cxn ang="0">
                        <a:pos x="2260" y="0"/>
                      </a:cxn>
                    </a:cxnLst>
                    <a:rect l="txL" t="txT" r="txR" b="txB"/>
                    <a:pathLst>
                      <a:path w="2260" h="1380">
                        <a:moveTo>
                          <a:pt x="0" y="1380"/>
                        </a:moveTo>
                        <a:cubicBezTo>
                          <a:pt x="12" y="1237"/>
                          <a:pt x="48" y="729"/>
                          <a:pt x="73" y="525"/>
                        </a:cubicBezTo>
                        <a:cubicBezTo>
                          <a:pt x="99" y="321"/>
                          <a:pt x="86" y="236"/>
                          <a:pt x="155" y="157"/>
                        </a:cubicBezTo>
                        <a:cubicBezTo>
                          <a:pt x="223" y="77"/>
                          <a:pt x="132" y="76"/>
                          <a:pt x="483" y="50"/>
                        </a:cubicBezTo>
                        <a:cubicBezTo>
                          <a:pt x="834" y="24"/>
                          <a:pt x="1890" y="10"/>
                          <a:pt x="2260" y="0"/>
                        </a:cubicBezTo>
                      </a:path>
                    </a:pathLst>
                  </a:custGeom>
                  <a:noFill/>
                  <a:ln w="381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med" len="lg"/>
                  </a:ln>
                </p:spPr>
                <p:txBody>
                  <a:bodyPr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50" name="Freeform 15"/>
                  <p:cNvSpPr/>
                  <p:nvPr/>
                </p:nvSpPr>
                <p:spPr>
                  <a:xfrm>
                    <a:off x="3200" y="1813"/>
                    <a:ext cx="2224" cy="1788"/>
                  </a:xfrm>
                  <a:custGeom>
                    <a:avLst/>
                    <a:gdLst>
                      <a:gd name="txL" fmla="*/ 0 w 2224"/>
                      <a:gd name="txT" fmla="*/ 0 h 1788"/>
                      <a:gd name="txR" fmla="*/ 2224 w 2224"/>
                      <a:gd name="txB" fmla="*/ 1788 h 1788"/>
                    </a:gdLst>
                    <a:ahLst/>
                    <a:cxnLst>
                      <a:cxn ang="0">
                        <a:pos x="0" y="1788"/>
                      </a:cxn>
                      <a:cxn ang="0">
                        <a:pos x="89" y="754"/>
                      </a:cxn>
                      <a:cxn ang="0">
                        <a:pos x="112" y="312"/>
                      </a:cxn>
                      <a:cxn ang="0">
                        <a:pos x="209" y="125"/>
                      </a:cxn>
                      <a:cxn ang="0">
                        <a:pos x="640" y="36"/>
                      </a:cxn>
                      <a:cxn ang="0">
                        <a:pos x="2224" y="0"/>
                      </a:cxn>
                    </a:cxnLst>
                    <a:rect l="txL" t="txT" r="txR" b="txB"/>
                    <a:pathLst>
                      <a:path w="2224" h="1788">
                        <a:moveTo>
                          <a:pt x="0" y="1788"/>
                        </a:moveTo>
                        <a:cubicBezTo>
                          <a:pt x="15" y="1616"/>
                          <a:pt x="70" y="1000"/>
                          <a:pt x="89" y="754"/>
                        </a:cubicBezTo>
                        <a:cubicBezTo>
                          <a:pt x="108" y="508"/>
                          <a:pt x="92" y="417"/>
                          <a:pt x="112" y="312"/>
                        </a:cubicBezTo>
                        <a:cubicBezTo>
                          <a:pt x="132" y="207"/>
                          <a:pt x="121" y="171"/>
                          <a:pt x="209" y="125"/>
                        </a:cubicBezTo>
                        <a:cubicBezTo>
                          <a:pt x="297" y="79"/>
                          <a:pt x="304" y="57"/>
                          <a:pt x="640" y="36"/>
                        </a:cubicBezTo>
                        <a:cubicBezTo>
                          <a:pt x="976" y="15"/>
                          <a:pt x="1894" y="8"/>
                          <a:pt x="2224" y="0"/>
                        </a:cubicBezTo>
                      </a:path>
                    </a:pathLst>
                  </a:custGeom>
                  <a:noFill/>
                  <a:ln w="381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med" len="lg"/>
                  </a:ln>
                </p:spPr>
                <p:txBody>
                  <a:bodyPr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51" name="Freeform 16"/>
                  <p:cNvSpPr/>
                  <p:nvPr/>
                </p:nvSpPr>
                <p:spPr>
                  <a:xfrm>
                    <a:off x="3200" y="1260"/>
                    <a:ext cx="2212" cy="2377"/>
                  </a:xfrm>
                  <a:custGeom>
                    <a:avLst/>
                    <a:gdLst>
                      <a:gd name="txL" fmla="*/ 0 w 2212"/>
                      <a:gd name="txT" fmla="*/ 0 h 2377"/>
                      <a:gd name="txR" fmla="*/ 2212 w 2212"/>
                      <a:gd name="txB" fmla="*/ 2377 h 2377"/>
                    </a:gdLst>
                    <a:ahLst/>
                    <a:cxnLst>
                      <a:cxn ang="0">
                        <a:pos x="0" y="2377"/>
                      </a:cxn>
                      <a:cxn ang="0">
                        <a:pos x="93" y="1248"/>
                      </a:cxn>
                      <a:cxn ang="0">
                        <a:pos x="186" y="369"/>
                      </a:cxn>
                      <a:cxn ang="0">
                        <a:pos x="532" y="61"/>
                      </a:cxn>
                      <a:cxn ang="0">
                        <a:pos x="2212" y="1"/>
                      </a:cxn>
                    </a:cxnLst>
                    <a:rect l="txL" t="txT" r="txR" b="txB"/>
                    <a:pathLst>
                      <a:path w="2212" h="2377">
                        <a:moveTo>
                          <a:pt x="0" y="2377"/>
                        </a:moveTo>
                        <a:cubicBezTo>
                          <a:pt x="15" y="2189"/>
                          <a:pt x="62" y="1583"/>
                          <a:pt x="93" y="1248"/>
                        </a:cubicBezTo>
                        <a:cubicBezTo>
                          <a:pt x="124" y="914"/>
                          <a:pt x="113" y="567"/>
                          <a:pt x="186" y="369"/>
                        </a:cubicBezTo>
                        <a:cubicBezTo>
                          <a:pt x="259" y="171"/>
                          <a:pt x="194" y="122"/>
                          <a:pt x="532" y="61"/>
                        </a:cubicBezTo>
                        <a:cubicBezTo>
                          <a:pt x="870" y="0"/>
                          <a:pt x="1862" y="13"/>
                          <a:pt x="2212" y="1"/>
                        </a:cubicBezTo>
                      </a:path>
                    </a:pathLst>
                  </a:custGeom>
                  <a:noFill/>
                  <a:ln w="381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med" len="lg"/>
                  </a:ln>
                </p:spPr>
                <p:txBody>
                  <a:bodyPr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</p:grpSp>
          </p:grpSp>
        </p:grpSp>
      </p:grpSp>
      <p:sp>
        <p:nvSpPr>
          <p:cNvPr id="9220" name="Oval 17"/>
          <p:cNvSpPr/>
          <p:nvPr/>
        </p:nvSpPr>
        <p:spPr>
          <a:xfrm>
            <a:off x="2533650" y="2973070"/>
            <a:ext cx="114300" cy="114300"/>
          </a:xfrm>
          <a:prstGeom prst="ellipse">
            <a:avLst/>
          </a:prstGeom>
          <a:solidFill>
            <a:srgbClr val="FF3300"/>
          </a:solidFill>
          <a:ln w="3810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46800" rIns="90000" bIns="46800" anchor="ctr" anchorCtr="0">
            <a:spAutoFit/>
          </a:bodyPr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9221" name="Group 18"/>
          <p:cNvGrpSpPr/>
          <p:nvPr/>
        </p:nvGrpSpPr>
        <p:grpSpPr>
          <a:xfrm>
            <a:off x="2228850" y="2573020"/>
            <a:ext cx="1263650" cy="4095750"/>
            <a:chOff x="1404" y="1440"/>
            <a:chExt cx="796" cy="2580"/>
          </a:xfrm>
        </p:grpSpPr>
        <p:sp>
          <p:nvSpPr>
            <p:cNvPr id="9236" name="Line 19"/>
            <p:cNvSpPr/>
            <p:nvPr/>
          </p:nvSpPr>
          <p:spPr>
            <a:xfrm flipH="1">
              <a:off x="1632" y="1440"/>
              <a:ext cx="0" cy="2484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37" name="Line 20"/>
            <p:cNvSpPr/>
            <p:nvPr/>
          </p:nvSpPr>
          <p:spPr>
            <a:xfrm flipH="1">
              <a:off x="1404" y="1500"/>
              <a:ext cx="0" cy="252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38" name="Line 21"/>
            <p:cNvSpPr/>
            <p:nvPr/>
          </p:nvSpPr>
          <p:spPr>
            <a:xfrm flipH="1">
              <a:off x="2200" y="2304"/>
              <a:ext cx="0" cy="1273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9222" name="Group 22"/>
          <p:cNvGrpSpPr/>
          <p:nvPr/>
        </p:nvGrpSpPr>
        <p:grpSpPr>
          <a:xfrm flipH="1">
            <a:off x="2209800" y="4820920"/>
            <a:ext cx="1282700" cy="1485900"/>
            <a:chOff x="2412" y="2820"/>
            <a:chExt cx="808" cy="936"/>
          </a:xfrm>
        </p:grpSpPr>
        <p:sp>
          <p:nvSpPr>
            <p:cNvPr id="9234" name="Freeform 23"/>
            <p:cNvSpPr/>
            <p:nvPr/>
          </p:nvSpPr>
          <p:spPr>
            <a:xfrm>
              <a:off x="2964" y="2820"/>
              <a:ext cx="256" cy="468"/>
            </a:xfrm>
            <a:custGeom>
              <a:avLst/>
              <a:gdLst>
                <a:gd name="txL" fmla="*/ 0 w 256"/>
                <a:gd name="txT" fmla="*/ 0 h 468"/>
                <a:gd name="txR" fmla="*/ 256 w 256"/>
                <a:gd name="txB" fmla="*/ 468 h 468"/>
              </a:gdLst>
              <a:ahLst/>
              <a:cxnLst>
                <a:cxn ang="0">
                  <a:pos x="0" y="0"/>
                </a:cxn>
                <a:cxn ang="0">
                  <a:pos x="180" y="24"/>
                </a:cxn>
                <a:cxn ang="0">
                  <a:pos x="240" y="36"/>
                </a:cxn>
                <a:cxn ang="0">
                  <a:pos x="240" y="168"/>
                </a:cxn>
                <a:cxn ang="0">
                  <a:pos x="240" y="348"/>
                </a:cxn>
                <a:cxn ang="0">
                  <a:pos x="216" y="444"/>
                </a:cxn>
                <a:cxn ang="0">
                  <a:pos x="0" y="468"/>
                </a:cxn>
              </a:cxnLst>
              <a:rect l="txL" t="txT" r="txR" b="txB"/>
              <a:pathLst>
                <a:path w="256" h="468">
                  <a:moveTo>
                    <a:pt x="0" y="0"/>
                  </a:moveTo>
                  <a:cubicBezTo>
                    <a:pt x="30" y="4"/>
                    <a:pt x="140" y="18"/>
                    <a:pt x="180" y="24"/>
                  </a:cubicBezTo>
                  <a:cubicBezTo>
                    <a:pt x="220" y="30"/>
                    <a:pt x="230" y="12"/>
                    <a:pt x="240" y="36"/>
                  </a:cubicBezTo>
                  <a:cubicBezTo>
                    <a:pt x="250" y="60"/>
                    <a:pt x="240" y="116"/>
                    <a:pt x="240" y="168"/>
                  </a:cubicBezTo>
                  <a:cubicBezTo>
                    <a:pt x="240" y="220"/>
                    <a:pt x="244" y="302"/>
                    <a:pt x="240" y="348"/>
                  </a:cubicBezTo>
                  <a:cubicBezTo>
                    <a:pt x="236" y="394"/>
                    <a:pt x="256" y="424"/>
                    <a:pt x="216" y="444"/>
                  </a:cubicBezTo>
                  <a:cubicBezTo>
                    <a:pt x="176" y="464"/>
                    <a:pt x="36" y="464"/>
                    <a:pt x="0" y="468"/>
                  </a:cubicBez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235" name="Freeform 24"/>
            <p:cNvSpPr/>
            <p:nvPr/>
          </p:nvSpPr>
          <p:spPr>
            <a:xfrm flipH="1">
              <a:off x="2412" y="3288"/>
              <a:ext cx="614" cy="468"/>
            </a:xfrm>
            <a:custGeom>
              <a:avLst/>
              <a:gdLst>
                <a:gd name="txL" fmla="*/ 0 w 614"/>
                <a:gd name="txT" fmla="*/ 0 h 468"/>
                <a:gd name="txR" fmla="*/ 614 w 614"/>
                <a:gd name="txB" fmla="*/ 468 h 468"/>
              </a:gdLst>
              <a:ahLst/>
              <a:cxnLst>
                <a:cxn ang="0">
                  <a:pos x="0" y="0"/>
                </a:cxn>
                <a:cxn ang="0">
                  <a:pos x="180" y="24"/>
                </a:cxn>
                <a:cxn ang="0">
                  <a:pos x="432" y="108"/>
                </a:cxn>
                <a:cxn ang="0">
                  <a:pos x="612" y="264"/>
                </a:cxn>
                <a:cxn ang="0">
                  <a:pos x="420" y="396"/>
                </a:cxn>
                <a:cxn ang="0">
                  <a:pos x="216" y="444"/>
                </a:cxn>
                <a:cxn ang="0">
                  <a:pos x="0" y="468"/>
                </a:cxn>
              </a:cxnLst>
              <a:rect l="txL" t="txT" r="txR" b="txB"/>
              <a:pathLst>
                <a:path w="614" h="468">
                  <a:moveTo>
                    <a:pt x="0" y="0"/>
                  </a:moveTo>
                  <a:cubicBezTo>
                    <a:pt x="30" y="4"/>
                    <a:pt x="108" y="6"/>
                    <a:pt x="180" y="24"/>
                  </a:cubicBezTo>
                  <a:cubicBezTo>
                    <a:pt x="252" y="42"/>
                    <a:pt x="360" y="68"/>
                    <a:pt x="432" y="108"/>
                  </a:cubicBezTo>
                  <a:cubicBezTo>
                    <a:pt x="504" y="148"/>
                    <a:pt x="614" y="216"/>
                    <a:pt x="612" y="264"/>
                  </a:cubicBezTo>
                  <a:cubicBezTo>
                    <a:pt x="610" y="312"/>
                    <a:pt x="486" y="366"/>
                    <a:pt x="420" y="396"/>
                  </a:cubicBezTo>
                  <a:cubicBezTo>
                    <a:pt x="354" y="426"/>
                    <a:pt x="286" y="432"/>
                    <a:pt x="216" y="444"/>
                  </a:cubicBezTo>
                  <a:cubicBezTo>
                    <a:pt x="146" y="456"/>
                    <a:pt x="36" y="464"/>
                    <a:pt x="0" y="468"/>
                  </a:cubicBez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9223" name="Text Box 25"/>
          <p:cNvSpPr txBox="1"/>
          <p:nvPr/>
        </p:nvSpPr>
        <p:spPr>
          <a:xfrm>
            <a:off x="3419475" y="5206683"/>
            <a:ext cx="857250" cy="579437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 anchor="ctr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3200" b="1" baseline="-25000" dirty="0">
                <a:solidFill>
                  <a:schemeClr val="accent1"/>
                </a:solidFill>
                <a:latin typeface="Times New Roman" panose="02020603050405020304" pitchFamily="18" charset="0"/>
              </a:rPr>
              <a:t>o</a:t>
            </a:r>
            <a:endParaRPr lang="en-US" altLang="zh-CN" sz="3200" b="1" dirty="0">
              <a:latin typeface="Times New Roman" panose="02020603050405020304" pitchFamily="18" charset="0"/>
            </a:endParaRPr>
          </a:p>
        </p:txBody>
      </p:sp>
      <p:sp>
        <p:nvSpPr>
          <p:cNvPr id="9224" name="Text Box 26"/>
          <p:cNvSpPr txBox="1"/>
          <p:nvPr/>
        </p:nvSpPr>
        <p:spPr>
          <a:xfrm>
            <a:off x="107315" y="690880"/>
            <a:ext cx="5067300" cy="617538"/>
          </a:xfrm>
          <a:prstGeom prst="rect">
            <a:avLst/>
          </a:prstGeom>
          <a:noFill/>
          <a:ln w="38100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Times New Roman" panose="02020603050405020304" pitchFamily="18" charset="0"/>
              </a:rPr>
              <a:t>Q</a:t>
            </a:r>
            <a:r>
              <a:rPr lang="zh-CN" altLang="en-US" sz="3200" b="1" dirty="0">
                <a:latin typeface="Times New Roman" panose="02020603050405020304" pitchFamily="18" charset="0"/>
              </a:rPr>
              <a:t>点过高，信号进入饱和区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grpSp>
        <p:nvGrpSpPr>
          <p:cNvPr id="8" name="Group 27"/>
          <p:cNvGrpSpPr/>
          <p:nvPr/>
        </p:nvGrpSpPr>
        <p:grpSpPr>
          <a:xfrm flipV="1">
            <a:off x="5886450" y="2768600"/>
            <a:ext cx="2705100" cy="1282700"/>
            <a:chOff x="3504" y="1012"/>
            <a:chExt cx="1704" cy="808"/>
          </a:xfrm>
        </p:grpSpPr>
        <p:grpSp>
          <p:nvGrpSpPr>
            <p:cNvPr id="9230" name="Group 28"/>
            <p:cNvGrpSpPr/>
            <p:nvPr/>
          </p:nvGrpSpPr>
          <p:grpSpPr>
            <a:xfrm rot="-5400000">
              <a:off x="3792" y="948"/>
              <a:ext cx="808" cy="936"/>
              <a:chOff x="2412" y="2820"/>
              <a:chExt cx="808" cy="936"/>
            </a:xfrm>
          </p:grpSpPr>
          <p:sp>
            <p:nvSpPr>
              <p:cNvPr id="9232" name="Freeform 29"/>
              <p:cNvSpPr/>
              <p:nvPr/>
            </p:nvSpPr>
            <p:spPr>
              <a:xfrm>
                <a:off x="2964" y="2820"/>
                <a:ext cx="256" cy="468"/>
              </a:xfrm>
              <a:custGeom>
                <a:avLst/>
                <a:gdLst>
                  <a:gd name="txL" fmla="*/ 0 w 256"/>
                  <a:gd name="txT" fmla="*/ 0 h 468"/>
                  <a:gd name="txR" fmla="*/ 256 w 256"/>
                  <a:gd name="txB" fmla="*/ 468 h 468"/>
                </a:gdLst>
                <a:ahLst/>
                <a:cxnLst>
                  <a:cxn ang="0">
                    <a:pos x="0" y="0"/>
                  </a:cxn>
                  <a:cxn ang="0">
                    <a:pos x="180" y="24"/>
                  </a:cxn>
                  <a:cxn ang="0">
                    <a:pos x="240" y="36"/>
                  </a:cxn>
                  <a:cxn ang="0">
                    <a:pos x="240" y="168"/>
                  </a:cxn>
                  <a:cxn ang="0">
                    <a:pos x="240" y="348"/>
                  </a:cxn>
                  <a:cxn ang="0">
                    <a:pos x="216" y="444"/>
                  </a:cxn>
                  <a:cxn ang="0">
                    <a:pos x="0" y="468"/>
                  </a:cxn>
                </a:cxnLst>
                <a:rect l="txL" t="txT" r="txR" b="txB"/>
                <a:pathLst>
                  <a:path w="256" h="468">
                    <a:moveTo>
                      <a:pt x="0" y="0"/>
                    </a:moveTo>
                    <a:cubicBezTo>
                      <a:pt x="30" y="4"/>
                      <a:pt x="140" y="18"/>
                      <a:pt x="180" y="24"/>
                    </a:cubicBezTo>
                    <a:cubicBezTo>
                      <a:pt x="220" y="30"/>
                      <a:pt x="230" y="12"/>
                      <a:pt x="240" y="36"/>
                    </a:cubicBezTo>
                    <a:cubicBezTo>
                      <a:pt x="250" y="60"/>
                      <a:pt x="240" y="116"/>
                      <a:pt x="240" y="168"/>
                    </a:cubicBezTo>
                    <a:cubicBezTo>
                      <a:pt x="240" y="220"/>
                      <a:pt x="244" y="302"/>
                      <a:pt x="240" y="348"/>
                    </a:cubicBezTo>
                    <a:cubicBezTo>
                      <a:pt x="236" y="394"/>
                      <a:pt x="256" y="424"/>
                      <a:pt x="216" y="444"/>
                    </a:cubicBezTo>
                    <a:cubicBezTo>
                      <a:pt x="176" y="464"/>
                      <a:pt x="36" y="464"/>
                      <a:pt x="0" y="468"/>
                    </a:cubicBezTo>
                  </a:path>
                </a:pathLst>
              </a:cu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33" name="Freeform 30"/>
              <p:cNvSpPr/>
              <p:nvPr/>
            </p:nvSpPr>
            <p:spPr>
              <a:xfrm flipH="1">
                <a:off x="2412" y="3288"/>
                <a:ext cx="614" cy="468"/>
              </a:xfrm>
              <a:custGeom>
                <a:avLst/>
                <a:gdLst>
                  <a:gd name="txL" fmla="*/ 0 w 614"/>
                  <a:gd name="txT" fmla="*/ 0 h 468"/>
                  <a:gd name="txR" fmla="*/ 614 w 614"/>
                  <a:gd name="txB" fmla="*/ 468 h 468"/>
                </a:gdLst>
                <a:ahLst/>
                <a:cxnLst>
                  <a:cxn ang="0">
                    <a:pos x="0" y="0"/>
                  </a:cxn>
                  <a:cxn ang="0">
                    <a:pos x="180" y="24"/>
                  </a:cxn>
                  <a:cxn ang="0">
                    <a:pos x="432" y="108"/>
                  </a:cxn>
                  <a:cxn ang="0">
                    <a:pos x="612" y="264"/>
                  </a:cxn>
                  <a:cxn ang="0">
                    <a:pos x="420" y="396"/>
                  </a:cxn>
                  <a:cxn ang="0">
                    <a:pos x="216" y="444"/>
                  </a:cxn>
                  <a:cxn ang="0">
                    <a:pos x="0" y="468"/>
                  </a:cxn>
                </a:cxnLst>
                <a:rect l="txL" t="txT" r="txR" b="txB"/>
                <a:pathLst>
                  <a:path w="614" h="468">
                    <a:moveTo>
                      <a:pt x="0" y="0"/>
                    </a:moveTo>
                    <a:cubicBezTo>
                      <a:pt x="30" y="4"/>
                      <a:pt x="108" y="6"/>
                      <a:pt x="180" y="24"/>
                    </a:cubicBezTo>
                    <a:cubicBezTo>
                      <a:pt x="252" y="42"/>
                      <a:pt x="360" y="68"/>
                      <a:pt x="432" y="108"/>
                    </a:cubicBezTo>
                    <a:cubicBezTo>
                      <a:pt x="504" y="148"/>
                      <a:pt x="614" y="216"/>
                      <a:pt x="612" y="264"/>
                    </a:cubicBezTo>
                    <a:cubicBezTo>
                      <a:pt x="610" y="312"/>
                      <a:pt x="486" y="366"/>
                      <a:pt x="420" y="396"/>
                    </a:cubicBezTo>
                    <a:cubicBezTo>
                      <a:pt x="354" y="426"/>
                      <a:pt x="286" y="432"/>
                      <a:pt x="216" y="444"/>
                    </a:cubicBezTo>
                    <a:cubicBezTo>
                      <a:pt x="146" y="456"/>
                      <a:pt x="36" y="464"/>
                      <a:pt x="0" y="468"/>
                    </a:cubicBezTo>
                  </a:path>
                </a:pathLst>
              </a:cu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9231" name="Line 31"/>
            <p:cNvSpPr/>
            <p:nvPr/>
          </p:nvSpPr>
          <p:spPr>
            <a:xfrm>
              <a:off x="3504" y="1260"/>
              <a:ext cx="1704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30752" name="Text Box 32"/>
          <p:cNvSpPr txBox="1"/>
          <p:nvPr/>
        </p:nvSpPr>
        <p:spPr>
          <a:xfrm>
            <a:off x="5943600" y="5091113"/>
            <a:ext cx="2705100" cy="617537"/>
          </a:xfrm>
          <a:prstGeom prst="rect">
            <a:avLst/>
          </a:prstGeom>
          <a:noFill/>
          <a:ln w="38100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</a:rPr>
              <a:t>称为饱和失真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sp>
        <p:nvSpPr>
          <p:cNvPr id="30753" name="Text Box 33"/>
          <p:cNvSpPr txBox="1"/>
          <p:nvPr/>
        </p:nvSpPr>
        <p:spPr>
          <a:xfrm>
            <a:off x="6172200" y="1397000"/>
            <a:ext cx="1905000" cy="617538"/>
          </a:xfrm>
          <a:prstGeom prst="rect">
            <a:avLst/>
          </a:prstGeom>
          <a:noFill/>
          <a:ln w="38100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</a:rPr>
              <a:t>信号波形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sp>
        <p:nvSpPr>
          <p:cNvPr id="9228" name="AutoShape 5">
            <a:hlinkClick r:id="rId1" action="ppaction://hlinksldjump"/>
          </p:cNvPr>
          <p:cNvSpPr/>
          <p:nvPr/>
        </p:nvSpPr>
        <p:spPr>
          <a:xfrm>
            <a:off x="8215313" y="6143625"/>
            <a:ext cx="630237" cy="549275"/>
          </a:xfrm>
          <a:prstGeom prst="actionButtonReturn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 anchorCtr="0"/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229" name="Text Box 26"/>
          <p:cNvSpPr txBox="1"/>
          <p:nvPr/>
        </p:nvSpPr>
        <p:spPr>
          <a:xfrm>
            <a:off x="2476500" y="2693670"/>
            <a:ext cx="857250" cy="525463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 anchor="ctr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Q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2" grpId="0" animBg="1"/>
      <p:bldP spid="3075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Line 2"/>
          <p:cNvSpPr/>
          <p:nvPr/>
        </p:nvSpPr>
        <p:spPr>
          <a:xfrm>
            <a:off x="1866900" y="2483485"/>
            <a:ext cx="2667000" cy="278130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10243" name="Group 3"/>
          <p:cNvGrpSpPr/>
          <p:nvPr/>
        </p:nvGrpSpPr>
        <p:grpSpPr>
          <a:xfrm>
            <a:off x="2076450" y="1527810"/>
            <a:ext cx="3232150" cy="3543300"/>
            <a:chOff x="3264" y="1342"/>
            <a:chExt cx="2037" cy="2232"/>
          </a:xfrm>
        </p:grpSpPr>
        <p:sp>
          <p:nvSpPr>
            <p:cNvPr id="10262" name="Text Box 4"/>
            <p:cNvSpPr txBox="1"/>
            <p:nvPr/>
          </p:nvSpPr>
          <p:spPr>
            <a:xfrm>
              <a:off x="3315" y="1342"/>
              <a:ext cx="1154" cy="365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</a:rPr>
                <a:t>i</a:t>
              </a:r>
              <a:r>
                <a:rPr lang="en-US" altLang="zh-CN" sz="3200" b="1" baseline="-25000" dirty="0">
                  <a:latin typeface="Times New Roman" panose="02020603050405020304" pitchFamily="18" charset="0"/>
                </a:rPr>
                <a:t>C</a:t>
              </a:r>
              <a:endParaRPr lang="en-US" altLang="zh-CN" sz="32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263" name="Text Box 5"/>
            <p:cNvSpPr txBox="1"/>
            <p:nvPr/>
          </p:nvSpPr>
          <p:spPr>
            <a:xfrm>
              <a:off x="4849" y="3209"/>
              <a:ext cx="452" cy="365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90000" tIns="46800" rIns="90000" bIns="4680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</a:rPr>
                <a:t>u</a:t>
              </a:r>
              <a:r>
                <a:rPr lang="en-US" altLang="zh-CN" sz="3200" b="1" baseline="-25000" dirty="0">
                  <a:latin typeface="Times New Roman" panose="02020603050405020304" pitchFamily="18" charset="0"/>
                </a:rPr>
                <a:t>CE</a:t>
              </a:r>
              <a:endParaRPr lang="en-US" altLang="zh-CN" sz="3200" b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10264" name="Group 6"/>
            <p:cNvGrpSpPr/>
            <p:nvPr/>
          </p:nvGrpSpPr>
          <p:grpSpPr>
            <a:xfrm>
              <a:off x="3264" y="1585"/>
              <a:ext cx="1584" cy="1896"/>
              <a:chOff x="3180" y="1585"/>
              <a:chExt cx="1584" cy="1896"/>
            </a:xfrm>
          </p:grpSpPr>
          <p:sp>
            <p:nvSpPr>
              <p:cNvPr id="10265" name="Line 7"/>
              <p:cNvSpPr/>
              <p:nvPr/>
            </p:nvSpPr>
            <p:spPr>
              <a:xfrm flipV="1">
                <a:off x="3180" y="3481"/>
                <a:ext cx="1584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triangle" w="med" len="lg"/>
              </a:ln>
            </p:spPr>
          </p:sp>
          <p:grpSp>
            <p:nvGrpSpPr>
              <p:cNvPr id="10266" name="Group 8"/>
              <p:cNvGrpSpPr/>
              <p:nvPr/>
            </p:nvGrpSpPr>
            <p:grpSpPr>
              <a:xfrm>
                <a:off x="3181" y="1585"/>
                <a:ext cx="1288" cy="1896"/>
                <a:chOff x="3181" y="1753"/>
                <a:chExt cx="1288" cy="1896"/>
              </a:xfrm>
            </p:grpSpPr>
            <p:sp>
              <p:nvSpPr>
                <p:cNvPr id="10267" name="Line 9"/>
                <p:cNvSpPr/>
                <p:nvPr/>
              </p:nvSpPr>
              <p:spPr>
                <a:xfrm flipH="1" flipV="1">
                  <a:off x="3192" y="1753"/>
                  <a:ext cx="0" cy="1896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triangle" w="med" len="lg"/>
                </a:ln>
              </p:spPr>
            </p:sp>
            <p:grpSp>
              <p:nvGrpSpPr>
                <p:cNvPr id="10268" name="Group 10"/>
                <p:cNvGrpSpPr/>
                <p:nvPr/>
              </p:nvGrpSpPr>
              <p:grpSpPr>
                <a:xfrm>
                  <a:off x="3181" y="2028"/>
                  <a:ext cx="1288" cy="1609"/>
                  <a:chOff x="3181" y="1260"/>
                  <a:chExt cx="2387" cy="2377"/>
                </a:xfrm>
              </p:grpSpPr>
              <p:sp>
                <p:nvSpPr>
                  <p:cNvPr id="10269" name="Freeform 11"/>
                  <p:cNvSpPr/>
                  <p:nvPr/>
                </p:nvSpPr>
                <p:spPr>
                  <a:xfrm>
                    <a:off x="3181" y="3505"/>
                    <a:ext cx="2387" cy="131"/>
                  </a:xfrm>
                  <a:custGeom>
                    <a:avLst/>
                    <a:gdLst>
                      <a:gd name="txL" fmla="*/ 0 w 2387"/>
                      <a:gd name="txT" fmla="*/ 0 h 131"/>
                      <a:gd name="txR" fmla="*/ 2387 w 2387"/>
                      <a:gd name="txB" fmla="*/ 131 h 131"/>
                    </a:gdLst>
                    <a:ahLst/>
                    <a:cxnLst>
                      <a:cxn ang="0">
                        <a:pos x="19" y="131"/>
                      </a:cxn>
                      <a:cxn ang="0">
                        <a:pos x="69" y="95"/>
                      </a:cxn>
                      <a:cxn ang="0">
                        <a:pos x="431" y="24"/>
                      </a:cxn>
                      <a:cxn ang="0">
                        <a:pos x="2387" y="0"/>
                      </a:cxn>
                    </a:cxnLst>
                    <a:rect l="txL" t="txT" r="txR" b="txB"/>
                    <a:pathLst>
                      <a:path w="2387" h="131">
                        <a:moveTo>
                          <a:pt x="19" y="131"/>
                        </a:moveTo>
                        <a:cubicBezTo>
                          <a:pt x="27" y="125"/>
                          <a:pt x="0" y="113"/>
                          <a:pt x="69" y="95"/>
                        </a:cubicBezTo>
                        <a:cubicBezTo>
                          <a:pt x="138" y="77"/>
                          <a:pt x="45" y="40"/>
                          <a:pt x="431" y="24"/>
                        </a:cubicBezTo>
                        <a:cubicBezTo>
                          <a:pt x="817" y="8"/>
                          <a:pt x="1980" y="5"/>
                          <a:pt x="2387" y="0"/>
                        </a:cubicBezTo>
                      </a:path>
                    </a:pathLst>
                  </a:custGeom>
                  <a:noFill/>
                  <a:ln w="381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med" len="lg"/>
                  </a:ln>
                </p:spPr>
                <p:txBody>
                  <a:bodyPr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270" name="Freeform 12"/>
                  <p:cNvSpPr/>
                  <p:nvPr/>
                </p:nvSpPr>
                <p:spPr>
                  <a:xfrm>
                    <a:off x="3200" y="3133"/>
                    <a:ext cx="2308" cy="504"/>
                  </a:xfrm>
                  <a:custGeom>
                    <a:avLst/>
                    <a:gdLst>
                      <a:gd name="txL" fmla="*/ 0 w 2308"/>
                      <a:gd name="txT" fmla="*/ 0 h 504"/>
                      <a:gd name="txR" fmla="*/ 2308 w 2308"/>
                      <a:gd name="txB" fmla="*/ 504 h 504"/>
                    </a:gdLst>
                    <a:ahLst/>
                    <a:cxnLst>
                      <a:cxn ang="0">
                        <a:pos x="0" y="504"/>
                      </a:cxn>
                      <a:cxn ang="0">
                        <a:pos x="15" y="314"/>
                      </a:cxn>
                      <a:cxn ang="0">
                        <a:pos x="52" y="276"/>
                      </a:cxn>
                      <a:cxn ang="0">
                        <a:pos x="172" y="156"/>
                      </a:cxn>
                      <a:cxn ang="0">
                        <a:pos x="340" y="72"/>
                      </a:cxn>
                      <a:cxn ang="0">
                        <a:pos x="748" y="48"/>
                      </a:cxn>
                      <a:cxn ang="0">
                        <a:pos x="2308" y="0"/>
                      </a:cxn>
                    </a:cxnLst>
                    <a:rect l="txL" t="txT" r="txR" b="txB"/>
                    <a:pathLst>
                      <a:path w="2308" h="504">
                        <a:moveTo>
                          <a:pt x="0" y="504"/>
                        </a:moveTo>
                        <a:cubicBezTo>
                          <a:pt x="3" y="472"/>
                          <a:pt x="6" y="352"/>
                          <a:pt x="15" y="314"/>
                        </a:cubicBezTo>
                        <a:cubicBezTo>
                          <a:pt x="24" y="276"/>
                          <a:pt x="26" y="302"/>
                          <a:pt x="52" y="276"/>
                        </a:cubicBezTo>
                        <a:cubicBezTo>
                          <a:pt x="78" y="250"/>
                          <a:pt x="124" y="190"/>
                          <a:pt x="172" y="156"/>
                        </a:cubicBezTo>
                        <a:cubicBezTo>
                          <a:pt x="220" y="122"/>
                          <a:pt x="244" y="90"/>
                          <a:pt x="340" y="72"/>
                        </a:cubicBezTo>
                        <a:cubicBezTo>
                          <a:pt x="436" y="54"/>
                          <a:pt x="420" y="60"/>
                          <a:pt x="748" y="48"/>
                        </a:cubicBezTo>
                        <a:cubicBezTo>
                          <a:pt x="1076" y="36"/>
                          <a:pt x="1983" y="10"/>
                          <a:pt x="2308" y="0"/>
                        </a:cubicBezTo>
                      </a:path>
                    </a:pathLst>
                  </a:custGeom>
                  <a:noFill/>
                  <a:ln w="381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med" len="lg"/>
                  </a:ln>
                </p:spPr>
                <p:txBody>
                  <a:bodyPr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271" name="Freeform 13"/>
                  <p:cNvSpPr/>
                  <p:nvPr/>
                </p:nvSpPr>
                <p:spPr>
                  <a:xfrm>
                    <a:off x="3197" y="2689"/>
                    <a:ext cx="2299" cy="948"/>
                  </a:xfrm>
                  <a:custGeom>
                    <a:avLst/>
                    <a:gdLst>
                      <a:gd name="txL" fmla="*/ 0 w 2299"/>
                      <a:gd name="txT" fmla="*/ 0 h 948"/>
                      <a:gd name="txR" fmla="*/ 2299 w 2299"/>
                      <a:gd name="txB" fmla="*/ 948 h 948"/>
                    </a:gdLst>
                    <a:ahLst/>
                    <a:cxnLst>
                      <a:cxn ang="0">
                        <a:pos x="0" y="948"/>
                      </a:cxn>
                      <a:cxn ang="0">
                        <a:pos x="55" y="408"/>
                      </a:cxn>
                      <a:cxn ang="0">
                        <a:pos x="211" y="156"/>
                      </a:cxn>
                      <a:cxn ang="0">
                        <a:pos x="413" y="69"/>
                      </a:cxn>
                      <a:cxn ang="0">
                        <a:pos x="1207" y="12"/>
                      </a:cxn>
                      <a:cxn ang="0">
                        <a:pos x="2299" y="0"/>
                      </a:cxn>
                    </a:cxnLst>
                    <a:rect l="txL" t="txT" r="txR" b="txB"/>
                    <a:pathLst>
                      <a:path w="2299" h="948">
                        <a:moveTo>
                          <a:pt x="0" y="948"/>
                        </a:moveTo>
                        <a:cubicBezTo>
                          <a:pt x="9" y="858"/>
                          <a:pt x="20" y="540"/>
                          <a:pt x="55" y="408"/>
                        </a:cubicBezTo>
                        <a:cubicBezTo>
                          <a:pt x="90" y="276"/>
                          <a:pt x="151" y="212"/>
                          <a:pt x="211" y="156"/>
                        </a:cubicBezTo>
                        <a:cubicBezTo>
                          <a:pt x="271" y="100"/>
                          <a:pt x="247" y="93"/>
                          <a:pt x="413" y="69"/>
                        </a:cubicBezTo>
                        <a:cubicBezTo>
                          <a:pt x="579" y="45"/>
                          <a:pt x="893" y="23"/>
                          <a:pt x="1207" y="12"/>
                        </a:cubicBezTo>
                        <a:cubicBezTo>
                          <a:pt x="1521" y="1"/>
                          <a:pt x="2072" y="2"/>
                          <a:pt x="2299" y="0"/>
                        </a:cubicBezTo>
                      </a:path>
                    </a:pathLst>
                  </a:custGeom>
                  <a:noFill/>
                  <a:ln w="381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med" len="lg"/>
                  </a:ln>
                </p:spPr>
                <p:txBody>
                  <a:bodyPr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272" name="Freeform 14"/>
                  <p:cNvSpPr/>
                  <p:nvPr/>
                </p:nvSpPr>
                <p:spPr>
                  <a:xfrm>
                    <a:off x="3200" y="2221"/>
                    <a:ext cx="2260" cy="1380"/>
                  </a:xfrm>
                  <a:custGeom>
                    <a:avLst/>
                    <a:gdLst>
                      <a:gd name="txL" fmla="*/ 0 w 2260"/>
                      <a:gd name="txT" fmla="*/ 0 h 1380"/>
                      <a:gd name="txR" fmla="*/ 2260 w 2260"/>
                      <a:gd name="txB" fmla="*/ 1380 h 1380"/>
                    </a:gdLst>
                    <a:ahLst/>
                    <a:cxnLst>
                      <a:cxn ang="0">
                        <a:pos x="0" y="1380"/>
                      </a:cxn>
                      <a:cxn ang="0">
                        <a:pos x="73" y="525"/>
                      </a:cxn>
                      <a:cxn ang="0">
                        <a:pos x="155" y="157"/>
                      </a:cxn>
                      <a:cxn ang="0">
                        <a:pos x="483" y="50"/>
                      </a:cxn>
                      <a:cxn ang="0">
                        <a:pos x="2260" y="0"/>
                      </a:cxn>
                    </a:cxnLst>
                    <a:rect l="txL" t="txT" r="txR" b="txB"/>
                    <a:pathLst>
                      <a:path w="2260" h="1380">
                        <a:moveTo>
                          <a:pt x="0" y="1380"/>
                        </a:moveTo>
                        <a:cubicBezTo>
                          <a:pt x="12" y="1237"/>
                          <a:pt x="48" y="729"/>
                          <a:pt x="73" y="525"/>
                        </a:cubicBezTo>
                        <a:cubicBezTo>
                          <a:pt x="99" y="321"/>
                          <a:pt x="86" y="236"/>
                          <a:pt x="155" y="157"/>
                        </a:cubicBezTo>
                        <a:cubicBezTo>
                          <a:pt x="223" y="77"/>
                          <a:pt x="132" y="76"/>
                          <a:pt x="483" y="50"/>
                        </a:cubicBezTo>
                        <a:cubicBezTo>
                          <a:pt x="834" y="24"/>
                          <a:pt x="1890" y="10"/>
                          <a:pt x="2260" y="0"/>
                        </a:cubicBezTo>
                      </a:path>
                    </a:pathLst>
                  </a:custGeom>
                  <a:noFill/>
                  <a:ln w="381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med" len="lg"/>
                  </a:ln>
                </p:spPr>
                <p:txBody>
                  <a:bodyPr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273" name="Freeform 15"/>
                  <p:cNvSpPr/>
                  <p:nvPr/>
                </p:nvSpPr>
                <p:spPr>
                  <a:xfrm>
                    <a:off x="3200" y="1813"/>
                    <a:ext cx="2224" cy="1788"/>
                  </a:xfrm>
                  <a:custGeom>
                    <a:avLst/>
                    <a:gdLst>
                      <a:gd name="txL" fmla="*/ 0 w 2224"/>
                      <a:gd name="txT" fmla="*/ 0 h 1788"/>
                      <a:gd name="txR" fmla="*/ 2224 w 2224"/>
                      <a:gd name="txB" fmla="*/ 1788 h 1788"/>
                    </a:gdLst>
                    <a:ahLst/>
                    <a:cxnLst>
                      <a:cxn ang="0">
                        <a:pos x="0" y="1788"/>
                      </a:cxn>
                      <a:cxn ang="0">
                        <a:pos x="89" y="754"/>
                      </a:cxn>
                      <a:cxn ang="0">
                        <a:pos x="112" y="312"/>
                      </a:cxn>
                      <a:cxn ang="0">
                        <a:pos x="209" y="125"/>
                      </a:cxn>
                      <a:cxn ang="0">
                        <a:pos x="640" y="36"/>
                      </a:cxn>
                      <a:cxn ang="0">
                        <a:pos x="2224" y="0"/>
                      </a:cxn>
                    </a:cxnLst>
                    <a:rect l="txL" t="txT" r="txR" b="txB"/>
                    <a:pathLst>
                      <a:path w="2224" h="1788">
                        <a:moveTo>
                          <a:pt x="0" y="1788"/>
                        </a:moveTo>
                        <a:cubicBezTo>
                          <a:pt x="15" y="1616"/>
                          <a:pt x="70" y="1000"/>
                          <a:pt x="89" y="754"/>
                        </a:cubicBezTo>
                        <a:cubicBezTo>
                          <a:pt x="108" y="508"/>
                          <a:pt x="92" y="417"/>
                          <a:pt x="112" y="312"/>
                        </a:cubicBezTo>
                        <a:cubicBezTo>
                          <a:pt x="132" y="207"/>
                          <a:pt x="121" y="171"/>
                          <a:pt x="209" y="125"/>
                        </a:cubicBezTo>
                        <a:cubicBezTo>
                          <a:pt x="297" y="79"/>
                          <a:pt x="304" y="57"/>
                          <a:pt x="640" y="36"/>
                        </a:cubicBezTo>
                        <a:cubicBezTo>
                          <a:pt x="976" y="15"/>
                          <a:pt x="1894" y="8"/>
                          <a:pt x="2224" y="0"/>
                        </a:cubicBezTo>
                      </a:path>
                    </a:pathLst>
                  </a:custGeom>
                  <a:noFill/>
                  <a:ln w="381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med" len="lg"/>
                  </a:ln>
                </p:spPr>
                <p:txBody>
                  <a:bodyPr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274" name="Freeform 16"/>
                  <p:cNvSpPr/>
                  <p:nvPr/>
                </p:nvSpPr>
                <p:spPr>
                  <a:xfrm>
                    <a:off x="3200" y="1260"/>
                    <a:ext cx="2212" cy="2377"/>
                  </a:xfrm>
                  <a:custGeom>
                    <a:avLst/>
                    <a:gdLst>
                      <a:gd name="txL" fmla="*/ 0 w 2212"/>
                      <a:gd name="txT" fmla="*/ 0 h 2377"/>
                      <a:gd name="txR" fmla="*/ 2212 w 2212"/>
                      <a:gd name="txB" fmla="*/ 2377 h 2377"/>
                    </a:gdLst>
                    <a:ahLst/>
                    <a:cxnLst>
                      <a:cxn ang="0">
                        <a:pos x="0" y="2377"/>
                      </a:cxn>
                      <a:cxn ang="0">
                        <a:pos x="93" y="1248"/>
                      </a:cxn>
                      <a:cxn ang="0">
                        <a:pos x="186" y="369"/>
                      </a:cxn>
                      <a:cxn ang="0">
                        <a:pos x="532" y="61"/>
                      </a:cxn>
                      <a:cxn ang="0">
                        <a:pos x="2212" y="1"/>
                      </a:cxn>
                    </a:cxnLst>
                    <a:rect l="txL" t="txT" r="txR" b="txB"/>
                    <a:pathLst>
                      <a:path w="2212" h="2377">
                        <a:moveTo>
                          <a:pt x="0" y="2377"/>
                        </a:moveTo>
                        <a:cubicBezTo>
                          <a:pt x="15" y="2189"/>
                          <a:pt x="62" y="1583"/>
                          <a:pt x="93" y="1248"/>
                        </a:cubicBezTo>
                        <a:cubicBezTo>
                          <a:pt x="124" y="914"/>
                          <a:pt x="113" y="567"/>
                          <a:pt x="186" y="369"/>
                        </a:cubicBezTo>
                        <a:cubicBezTo>
                          <a:pt x="259" y="171"/>
                          <a:pt x="194" y="122"/>
                          <a:pt x="532" y="61"/>
                        </a:cubicBezTo>
                        <a:cubicBezTo>
                          <a:pt x="870" y="0"/>
                          <a:pt x="1862" y="13"/>
                          <a:pt x="2212" y="1"/>
                        </a:cubicBezTo>
                      </a:path>
                    </a:pathLst>
                  </a:custGeom>
                  <a:noFill/>
                  <a:ln w="381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med" len="lg"/>
                  </a:ln>
                </p:spPr>
                <p:txBody>
                  <a:bodyPr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</p:grpSp>
          </p:grpSp>
        </p:grpSp>
      </p:grpSp>
      <p:sp>
        <p:nvSpPr>
          <p:cNvPr id="10244" name="Oval 17"/>
          <p:cNvSpPr/>
          <p:nvPr/>
        </p:nvSpPr>
        <p:spPr>
          <a:xfrm>
            <a:off x="3638550" y="4312285"/>
            <a:ext cx="114300" cy="114300"/>
          </a:xfrm>
          <a:prstGeom prst="ellipse">
            <a:avLst/>
          </a:prstGeom>
          <a:solidFill>
            <a:srgbClr val="FF3300"/>
          </a:solidFill>
          <a:ln w="3810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46800" rIns="90000" bIns="46800" anchor="ctr" anchorCtr="0">
            <a:spAutoFit/>
          </a:bodyPr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10245" name="Group 18"/>
          <p:cNvGrpSpPr/>
          <p:nvPr/>
        </p:nvGrpSpPr>
        <p:grpSpPr>
          <a:xfrm>
            <a:off x="2749550" y="3383598"/>
            <a:ext cx="1289050" cy="3214687"/>
            <a:chOff x="2392" y="1815"/>
            <a:chExt cx="812" cy="2025"/>
          </a:xfrm>
        </p:grpSpPr>
        <p:sp>
          <p:nvSpPr>
            <p:cNvPr id="10259" name="Line 19"/>
            <p:cNvSpPr/>
            <p:nvPr/>
          </p:nvSpPr>
          <p:spPr>
            <a:xfrm>
              <a:off x="2988" y="2436"/>
              <a:ext cx="0" cy="1404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60" name="Line 20"/>
            <p:cNvSpPr/>
            <p:nvPr/>
          </p:nvSpPr>
          <p:spPr>
            <a:xfrm>
              <a:off x="2392" y="1815"/>
              <a:ext cx="14" cy="1776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61" name="Line 21"/>
            <p:cNvSpPr/>
            <p:nvPr/>
          </p:nvSpPr>
          <p:spPr>
            <a:xfrm flipH="1">
              <a:off x="3204" y="2604"/>
              <a:ext cx="0" cy="1236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0246" name="Group 22"/>
          <p:cNvGrpSpPr/>
          <p:nvPr/>
        </p:nvGrpSpPr>
        <p:grpSpPr>
          <a:xfrm>
            <a:off x="2781300" y="4979035"/>
            <a:ext cx="1282700" cy="1485900"/>
            <a:chOff x="2412" y="2820"/>
            <a:chExt cx="808" cy="936"/>
          </a:xfrm>
        </p:grpSpPr>
        <p:sp>
          <p:nvSpPr>
            <p:cNvPr id="10257" name="Freeform 23"/>
            <p:cNvSpPr/>
            <p:nvPr/>
          </p:nvSpPr>
          <p:spPr>
            <a:xfrm>
              <a:off x="2964" y="2820"/>
              <a:ext cx="256" cy="468"/>
            </a:xfrm>
            <a:custGeom>
              <a:avLst/>
              <a:gdLst>
                <a:gd name="txL" fmla="*/ 0 w 256"/>
                <a:gd name="txT" fmla="*/ 0 h 468"/>
                <a:gd name="txR" fmla="*/ 256 w 256"/>
                <a:gd name="txB" fmla="*/ 468 h 468"/>
              </a:gdLst>
              <a:ahLst/>
              <a:cxnLst>
                <a:cxn ang="0">
                  <a:pos x="0" y="0"/>
                </a:cxn>
                <a:cxn ang="0">
                  <a:pos x="180" y="24"/>
                </a:cxn>
                <a:cxn ang="0">
                  <a:pos x="240" y="36"/>
                </a:cxn>
                <a:cxn ang="0">
                  <a:pos x="240" y="168"/>
                </a:cxn>
                <a:cxn ang="0">
                  <a:pos x="240" y="348"/>
                </a:cxn>
                <a:cxn ang="0">
                  <a:pos x="216" y="444"/>
                </a:cxn>
                <a:cxn ang="0">
                  <a:pos x="0" y="468"/>
                </a:cxn>
              </a:cxnLst>
              <a:rect l="txL" t="txT" r="txR" b="txB"/>
              <a:pathLst>
                <a:path w="256" h="468">
                  <a:moveTo>
                    <a:pt x="0" y="0"/>
                  </a:moveTo>
                  <a:cubicBezTo>
                    <a:pt x="30" y="4"/>
                    <a:pt x="140" y="18"/>
                    <a:pt x="180" y="24"/>
                  </a:cubicBezTo>
                  <a:cubicBezTo>
                    <a:pt x="220" y="30"/>
                    <a:pt x="230" y="12"/>
                    <a:pt x="240" y="36"/>
                  </a:cubicBezTo>
                  <a:cubicBezTo>
                    <a:pt x="250" y="60"/>
                    <a:pt x="240" y="116"/>
                    <a:pt x="240" y="168"/>
                  </a:cubicBezTo>
                  <a:cubicBezTo>
                    <a:pt x="240" y="220"/>
                    <a:pt x="244" y="302"/>
                    <a:pt x="240" y="348"/>
                  </a:cubicBezTo>
                  <a:cubicBezTo>
                    <a:pt x="236" y="394"/>
                    <a:pt x="256" y="424"/>
                    <a:pt x="216" y="444"/>
                  </a:cubicBezTo>
                  <a:cubicBezTo>
                    <a:pt x="176" y="464"/>
                    <a:pt x="36" y="464"/>
                    <a:pt x="0" y="468"/>
                  </a:cubicBez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258" name="Freeform 24"/>
            <p:cNvSpPr/>
            <p:nvPr/>
          </p:nvSpPr>
          <p:spPr>
            <a:xfrm flipH="1">
              <a:off x="2412" y="3288"/>
              <a:ext cx="614" cy="468"/>
            </a:xfrm>
            <a:custGeom>
              <a:avLst/>
              <a:gdLst>
                <a:gd name="txL" fmla="*/ 0 w 614"/>
                <a:gd name="txT" fmla="*/ 0 h 468"/>
                <a:gd name="txR" fmla="*/ 614 w 614"/>
                <a:gd name="txB" fmla="*/ 468 h 468"/>
              </a:gdLst>
              <a:ahLst/>
              <a:cxnLst>
                <a:cxn ang="0">
                  <a:pos x="0" y="0"/>
                </a:cxn>
                <a:cxn ang="0">
                  <a:pos x="180" y="24"/>
                </a:cxn>
                <a:cxn ang="0">
                  <a:pos x="432" y="108"/>
                </a:cxn>
                <a:cxn ang="0">
                  <a:pos x="612" y="264"/>
                </a:cxn>
                <a:cxn ang="0">
                  <a:pos x="420" y="396"/>
                </a:cxn>
                <a:cxn ang="0">
                  <a:pos x="216" y="444"/>
                </a:cxn>
                <a:cxn ang="0">
                  <a:pos x="0" y="468"/>
                </a:cxn>
              </a:cxnLst>
              <a:rect l="txL" t="txT" r="txR" b="txB"/>
              <a:pathLst>
                <a:path w="614" h="468">
                  <a:moveTo>
                    <a:pt x="0" y="0"/>
                  </a:moveTo>
                  <a:cubicBezTo>
                    <a:pt x="30" y="4"/>
                    <a:pt x="108" y="6"/>
                    <a:pt x="180" y="24"/>
                  </a:cubicBezTo>
                  <a:cubicBezTo>
                    <a:pt x="252" y="42"/>
                    <a:pt x="360" y="68"/>
                    <a:pt x="432" y="108"/>
                  </a:cubicBezTo>
                  <a:cubicBezTo>
                    <a:pt x="504" y="148"/>
                    <a:pt x="614" y="216"/>
                    <a:pt x="612" y="264"/>
                  </a:cubicBezTo>
                  <a:cubicBezTo>
                    <a:pt x="610" y="312"/>
                    <a:pt x="486" y="366"/>
                    <a:pt x="420" y="396"/>
                  </a:cubicBezTo>
                  <a:cubicBezTo>
                    <a:pt x="354" y="426"/>
                    <a:pt x="286" y="432"/>
                    <a:pt x="216" y="444"/>
                  </a:cubicBezTo>
                  <a:cubicBezTo>
                    <a:pt x="146" y="456"/>
                    <a:pt x="36" y="464"/>
                    <a:pt x="0" y="468"/>
                  </a:cubicBez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0247" name="Text Box 25"/>
          <p:cNvSpPr txBox="1"/>
          <p:nvPr/>
        </p:nvSpPr>
        <p:spPr>
          <a:xfrm>
            <a:off x="4171950" y="5421948"/>
            <a:ext cx="857250" cy="579437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 anchor="ctr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3200" b="1" baseline="-25000" dirty="0">
                <a:solidFill>
                  <a:schemeClr val="accent1"/>
                </a:solidFill>
                <a:latin typeface="Times New Roman" panose="02020603050405020304" pitchFamily="18" charset="0"/>
              </a:rPr>
              <a:t>o</a:t>
            </a:r>
            <a:endParaRPr lang="en-US" altLang="zh-CN" sz="3200" b="1" dirty="0">
              <a:latin typeface="Times New Roman" panose="02020603050405020304" pitchFamily="18" charset="0"/>
            </a:endParaRPr>
          </a:p>
        </p:txBody>
      </p:sp>
      <p:sp>
        <p:nvSpPr>
          <p:cNvPr id="10248" name="Text Box 26"/>
          <p:cNvSpPr txBox="1"/>
          <p:nvPr/>
        </p:nvSpPr>
        <p:spPr>
          <a:xfrm>
            <a:off x="64770" y="713105"/>
            <a:ext cx="5067300" cy="617538"/>
          </a:xfrm>
          <a:prstGeom prst="rect">
            <a:avLst/>
          </a:prstGeom>
          <a:noFill/>
          <a:ln w="38100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Times New Roman" panose="02020603050405020304" pitchFamily="18" charset="0"/>
              </a:rPr>
              <a:t>Q</a:t>
            </a:r>
            <a:r>
              <a:rPr lang="zh-CN" altLang="en-US" sz="3200" b="1" dirty="0">
                <a:latin typeface="Times New Roman" panose="02020603050405020304" pitchFamily="18" charset="0"/>
              </a:rPr>
              <a:t>点过低，信号进入截止区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grpSp>
        <p:nvGrpSpPr>
          <p:cNvPr id="8" name="Group 27"/>
          <p:cNvGrpSpPr/>
          <p:nvPr/>
        </p:nvGrpSpPr>
        <p:grpSpPr>
          <a:xfrm>
            <a:off x="5829300" y="3111500"/>
            <a:ext cx="2705100" cy="1282700"/>
            <a:chOff x="3504" y="1012"/>
            <a:chExt cx="1704" cy="808"/>
          </a:xfrm>
        </p:grpSpPr>
        <p:grpSp>
          <p:nvGrpSpPr>
            <p:cNvPr id="10253" name="Group 28"/>
            <p:cNvGrpSpPr/>
            <p:nvPr/>
          </p:nvGrpSpPr>
          <p:grpSpPr>
            <a:xfrm rot="-5400000">
              <a:off x="3792" y="948"/>
              <a:ext cx="808" cy="936"/>
              <a:chOff x="2412" y="2820"/>
              <a:chExt cx="808" cy="936"/>
            </a:xfrm>
          </p:grpSpPr>
          <p:sp>
            <p:nvSpPr>
              <p:cNvPr id="10255" name="Freeform 29"/>
              <p:cNvSpPr/>
              <p:nvPr/>
            </p:nvSpPr>
            <p:spPr>
              <a:xfrm>
                <a:off x="2964" y="2820"/>
                <a:ext cx="256" cy="468"/>
              </a:xfrm>
              <a:custGeom>
                <a:avLst/>
                <a:gdLst>
                  <a:gd name="txL" fmla="*/ 0 w 256"/>
                  <a:gd name="txT" fmla="*/ 0 h 468"/>
                  <a:gd name="txR" fmla="*/ 256 w 256"/>
                  <a:gd name="txB" fmla="*/ 468 h 468"/>
                </a:gdLst>
                <a:ahLst/>
                <a:cxnLst>
                  <a:cxn ang="0">
                    <a:pos x="0" y="0"/>
                  </a:cxn>
                  <a:cxn ang="0">
                    <a:pos x="180" y="24"/>
                  </a:cxn>
                  <a:cxn ang="0">
                    <a:pos x="240" y="36"/>
                  </a:cxn>
                  <a:cxn ang="0">
                    <a:pos x="240" y="168"/>
                  </a:cxn>
                  <a:cxn ang="0">
                    <a:pos x="240" y="348"/>
                  </a:cxn>
                  <a:cxn ang="0">
                    <a:pos x="216" y="444"/>
                  </a:cxn>
                  <a:cxn ang="0">
                    <a:pos x="0" y="468"/>
                  </a:cxn>
                </a:cxnLst>
                <a:rect l="txL" t="txT" r="txR" b="txB"/>
                <a:pathLst>
                  <a:path w="256" h="468">
                    <a:moveTo>
                      <a:pt x="0" y="0"/>
                    </a:moveTo>
                    <a:cubicBezTo>
                      <a:pt x="30" y="4"/>
                      <a:pt x="140" y="18"/>
                      <a:pt x="180" y="24"/>
                    </a:cubicBezTo>
                    <a:cubicBezTo>
                      <a:pt x="220" y="30"/>
                      <a:pt x="230" y="12"/>
                      <a:pt x="240" y="36"/>
                    </a:cubicBezTo>
                    <a:cubicBezTo>
                      <a:pt x="250" y="60"/>
                      <a:pt x="240" y="116"/>
                      <a:pt x="240" y="168"/>
                    </a:cubicBezTo>
                    <a:cubicBezTo>
                      <a:pt x="240" y="220"/>
                      <a:pt x="244" y="302"/>
                      <a:pt x="240" y="348"/>
                    </a:cubicBezTo>
                    <a:cubicBezTo>
                      <a:pt x="236" y="394"/>
                      <a:pt x="256" y="424"/>
                      <a:pt x="216" y="444"/>
                    </a:cubicBezTo>
                    <a:cubicBezTo>
                      <a:pt x="176" y="464"/>
                      <a:pt x="36" y="464"/>
                      <a:pt x="0" y="468"/>
                    </a:cubicBezTo>
                  </a:path>
                </a:pathLst>
              </a:cu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256" name="Freeform 30"/>
              <p:cNvSpPr/>
              <p:nvPr/>
            </p:nvSpPr>
            <p:spPr>
              <a:xfrm flipH="1">
                <a:off x="2412" y="3288"/>
                <a:ext cx="614" cy="468"/>
              </a:xfrm>
              <a:custGeom>
                <a:avLst/>
                <a:gdLst>
                  <a:gd name="txL" fmla="*/ 0 w 614"/>
                  <a:gd name="txT" fmla="*/ 0 h 468"/>
                  <a:gd name="txR" fmla="*/ 614 w 614"/>
                  <a:gd name="txB" fmla="*/ 468 h 468"/>
                </a:gdLst>
                <a:ahLst/>
                <a:cxnLst>
                  <a:cxn ang="0">
                    <a:pos x="0" y="0"/>
                  </a:cxn>
                  <a:cxn ang="0">
                    <a:pos x="180" y="24"/>
                  </a:cxn>
                  <a:cxn ang="0">
                    <a:pos x="432" y="108"/>
                  </a:cxn>
                  <a:cxn ang="0">
                    <a:pos x="612" y="264"/>
                  </a:cxn>
                  <a:cxn ang="0">
                    <a:pos x="420" y="396"/>
                  </a:cxn>
                  <a:cxn ang="0">
                    <a:pos x="216" y="444"/>
                  </a:cxn>
                  <a:cxn ang="0">
                    <a:pos x="0" y="468"/>
                  </a:cxn>
                </a:cxnLst>
                <a:rect l="txL" t="txT" r="txR" b="txB"/>
                <a:pathLst>
                  <a:path w="614" h="468">
                    <a:moveTo>
                      <a:pt x="0" y="0"/>
                    </a:moveTo>
                    <a:cubicBezTo>
                      <a:pt x="30" y="4"/>
                      <a:pt x="108" y="6"/>
                      <a:pt x="180" y="24"/>
                    </a:cubicBezTo>
                    <a:cubicBezTo>
                      <a:pt x="252" y="42"/>
                      <a:pt x="360" y="68"/>
                      <a:pt x="432" y="108"/>
                    </a:cubicBezTo>
                    <a:cubicBezTo>
                      <a:pt x="504" y="148"/>
                      <a:pt x="614" y="216"/>
                      <a:pt x="612" y="264"/>
                    </a:cubicBezTo>
                    <a:cubicBezTo>
                      <a:pt x="610" y="312"/>
                      <a:pt x="486" y="366"/>
                      <a:pt x="420" y="396"/>
                    </a:cubicBezTo>
                    <a:cubicBezTo>
                      <a:pt x="354" y="426"/>
                      <a:pt x="286" y="432"/>
                      <a:pt x="216" y="444"/>
                    </a:cubicBezTo>
                    <a:cubicBezTo>
                      <a:pt x="146" y="456"/>
                      <a:pt x="36" y="464"/>
                      <a:pt x="0" y="468"/>
                    </a:cubicBezTo>
                  </a:path>
                </a:pathLst>
              </a:cu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0254" name="Line 31"/>
            <p:cNvSpPr/>
            <p:nvPr/>
          </p:nvSpPr>
          <p:spPr>
            <a:xfrm>
              <a:off x="3504" y="1260"/>
              <a:ext cx="1704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9728" name="Text Box 32"/>
          <p:cNvSpPr txBox="1"/>
          <p:nvPr/>
        </p:nvSpPr>
        <p:spPr>
          <a:xfrm>
            <a:off x="5943600" y="5091113"/>
            <a:ext cx="2705100" cy="617537"/>
          </a:xfrm>
          <a:prstGeom prst="rect">
            <a:avLst/>
          </a:prstGeom>
          <a:noFill/>
          <a:ln w="38100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</a:rPr>
              <a:t>称为截止失真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sp>
        <p:nvSpPr>
          <p:cNvPr id="29729" name="Text Box 33"/>
          <p:cNvSpPr txBox="1"/>
          <p:nvPr/>
        </p:nvSpPr>
        <p:spPr>
          <a:xfrm>
            <a:off x="6172200" y="1397000"/>
            <a:ext cx="1905000" cy="617538"/>
          </a:xfrm>
          <a:prstGeom prst="rect">
            <a:avLst/>
          </a:prstGeom>
          <a:noFill/>
          <a:ln w="38100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</a:rPr>
              <a:t>信号波形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sp>
        <p:nvSpPr>
          <p:cNvPr id="10252" name="Text Box 26"/>
          <p:cNvSpPr txBox="1"/>
          <p:nvPr/>
        </p:nvSpPr>
        <p:spPr>
          <a:xfrm>
            <a:off x="3454400" y="3842385"/>
            <a:ext cx="857250" cy="525463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 anchor="ctr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Q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8" grpId="0" animBg="1"/>
      <p:bldP spid="297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Line 2"/>
          <p:cNvSpPr/>
          <p:nvPr/>
        </p:nvSpPr>
        <p:spPr>
          <a:xfrm>
            <a:off x="1866900" y="2339975"/>
            <a:ext cx="2667000" cy="278130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11267" name="Group 3"/>
          <p:cNvGrpSpPr/>
          <p:nvPr/>
        </p:nvGrpSpPr>
        <p:grpSpPr>
          <a:xfrm>
            <a:off x="2076450" y="1384300"/>
            <a:ext cx="3232150" cy="3543300"/>
            <a:chOff x="3264" y="1342"/>
            <a:chExt cx="2037" cy="2232"/>
          </a:xfrm>
        </p:grpSpPr>
        <p:sp>
          <p:nvSpPr>
            <p:cNvPr id="11283" name="Text Box 4"/>
            <p:cNvSpPr txBox="1"/>
            <p:nvPr/>
          </p:nvSpPr>
          <p:spPr>
            <a:xfrm>
              <a:off x="3315" y="1342"/>
              <a:ext cx="1154" cy="365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</a:rPr>
                <a:t>i</a:t>
              </a:r>
              <a:r>
                <a:rPr lang="en-US" altLang="zh-CN" sz="3200" b="1" baseline="-25000" dirty="0">
                  <a:latin typeface="Times New Roman" panose="02020603050405020304" pitchFamily="18" charset="0"/>
                </a:rPr>
                <a:t>C</a:t>
              </a:r>
              <a:endParaRPr lang="en-US" altLang="zh-CN" sz="32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284" name="Text Box 5"/>
            <p:cNvSpPr txBox="1"/>
            <p:nvPr/>
          </p:nvSpPr>
          <p:spPr>
            <a:xfrm>
              <a:off x="4849" y="3209"/>
              <a:ext cx="452" cy="365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90000" tIns="46800" rIns="90000" bIns="4680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</a:rPr>
                <a:t>u</a:t>
              </a:r>
              <a:r>
                <a:rPr lang="en-US" altLang="zh-CN" sz="3200" b="1" baseline="-25000" dirty="0">
                  <a:latin typeface="Times New Roman" panose="02020603050405020304" pitchFamily="18" charset="0"/>
                </a:rPr>
                <a:t>CE</a:t>
              </a:r>
              <a:endParaRPr lang="en-US" altLang="zh-CN" sz="3200" b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11285" name="Group 6"/>
            <p:cNvGrpSpPr/>
            <p:nvPr/>
          </p:nvGrpSpPr>
          <p:grpSpPr>
            <a:xfrm>
              <a:off x="3264" y="1585"/>
              <a:ext cx="1584" cy="1896"/>
              <a:chOff x="3180" y="1585"/>
              <a:chExt cx="1584" cy="1896"/>
            </a:xfrm>
          </p:grpSpPr>
          <p:sp>
            <p:nvSpPr>
              <p:cNvPr id="11286" name="Line 7"/>
              <p:cNvSpPr/>
              <p:nvPr/>
            </p:nvSpPr>
            <p:spPr>
              <a:xfrm flipV="1">
                <a:off x="3180" y="3481"/>
                <a:ext cx="1584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triangle" w="med" len="lg"/>
              </a:ln>
            </p:spPr>
          </p:sp>
          <p:grpSp>
            <p:nvGrpSpPr>
              <p:cNvPr id="11287" name="Group 8"/>
              <p:cNvGrpSpPr/>
              <p:nvPr/>
            </p:nvGrpSpPr>
            <p:grpSpPr>
              <a:xfrm>
                <a:off x="3181" y="1585"/>
                <a:ext cx="1288" cy="1896"/>
                <a:chOff x="3181" y="1753"/>
                <a:chExt cx="1288" cy="1896"/>
              </a:xfrm>
            </p:grpSpPr>
            <p:sp>
              <p:nvSpPr>
                <p:cNvPr id="11288" name="Line 9"/>
                <p:cNvSpPr/>
                <p:nvPr/>
              </p:nvSpPr>
              <p:spPr>
                <a:xfrm flipH="1" flipV="1">
                  <a:off x="3192" y="1753"/>
                  <a:ext cx="0" cy="1896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triangle" w="med" len="lg"/>
                </a:ln>
              </p:spPr>
            </p:sp>
            <p:grpSp>
              <p:nvGrpSpPr>
                <p:cNvPr id="11289" name="Group 10"/>
                <p:cNvGrpSpPr/>
                <p:nvPr/>
              </p:nvGrpSpPr>
              <p:grpSpPr>
                <a:xfrm>
                  <a:off x="3181" y="2028"/>
                  <a:ext cx="1288" cy="1609"/>
                  <a:chOff x="3181" y="1260"/>
                  <a:chExt cx="2387" cy="2377"/>
                </a:xfrm>
              </p:grpSpPr>
              <p:sp>
                <p:nvSpPr>
                  <p:cNvPr id="11290" name="Freeform 11"/>
                  <p:cNvSpPr/>
                  <p:nvPr/>
                </p:nvSpPr>
                <p:spPr>
                  <a:xfrm>
                    <a:off x="3181" y="3505"/>
                    <a:ext cx="2387" cy="131"/>
                  </a:xfrm>
                  <a:custGeom>
                    <a:avLst/>
                    <a:gdLst>
                      <a:gd name="txL" fmla="*/ 0 w 2387"/>
                      <a:gd name="txT" fmla="*/ 0 h 131"/>
                      <a:gd name="txR" fmla="*/ 2387 w 2387"/>
                      <a:gd name="txB" fmla="*/ 131 h 131"/>
                    </a:gdLst>
                    <a:ahLst/>
                    <a:cxnLst>
                      <a:cxn ang="0">
                        <a:pos x="19" y="131"/>
                      </a:cxn>
                      <a:cxn ang="0">
                        <a:pos x="69" y="95"/>
                      </a:cxn>
                      <a:cxn ang="0">
                        <a:pos x="431" y="24"/>
                      </a:cxn>
                      <a:cxn ang="0">
                        <a:pos x="2387" y="0"/>
                      </a:cxn>
                    </a:cxnLst>
                    <a:rect l="txL" t="txT" r="txR" b="txB"/>
                    <a:pathLst>
                      <a:path w="2387" h="131">
                        <a:moveTo>
                          <a:pt x="19" y="131"/>
                        </a:moveTo>
                        <a:cubicBezTo>
                          <a:pt x="27" y="125"/>
                          <a:pt x="0" y="113"/>
                          <a:pt x="69" y="95"/>
                        </a:cubicBezTo>
                        <a:cubicBezTo>
                          <a:pt x="138" y="77"/>
                          <a:pt x="45" y="40"/>
                          <a:pt x="431" y="24"/>
                        </a:cubicBezTo>
                        <a:cubicBezTo>
                          <a:pt x="817" y="8"/>
                          <a:pt x="1980" y="5"/>
                          <a:pt x="2387" y="0"/>
                        </a:cubicBezTo>
                      </a:path>
                    </a:pathLst>
                  </a:custGeom>
                  <a:noFill/>
                  <a:ln w="381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med" len="lg"/>
                  </a:ln>
                </p:spPr>
                <p:txBody>
                  <a:bodyPr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291" name="Freeform 12"/>
                  <p:cNvSpPr/>
                  <p:nvPr/>
                </p:nvSpPr>
                <p:spPr>
                  <a:xfrm>
                    <a:off x="3200" y="3133"/>
                    <a:ext cx="2308" cy="504"/>
                  </a:xfrm>
                  <a:custGeom>
                    <a:avLst/>
                    <a:gdLst>
                      <a:gd name="txL" fmla="*/ 0 w 2308"/>
                      <a:gd name="txT" fmla="*/ 0 h 504"/>
                      <a:gd name="txR" fmla="*/ 2308 w 2308"/>
                      <a:gd name="txB" fmla="*/ 504 h 504"/>
                    </a:gdLst>
                    <a:ahLst/>
                    <a:cxnLst>
                      <a:cxn ang="0">
                        <a:pos x="0" y="504"/>
                      </a:cxn>
                      <a:cxn ang="0">
                        <a:pos x="15" y="314"/>
                      </a:cxn>
                      <a:cxn ang="0">
                        <a:pos x="52" y="276"/>
                      </a:cxn>
                      <a:cxn ang="0">
                        <a:pos x="172" y="156"/>
                      </a:cxn>
                      <a:cxn ang="0">
                        <a:pos x="340" y="72"/>
                      </a:cxn>
                      <a:cxn ang="0">
                        <a:pos x="748" y="48"/>
                      </a:cxn>
                      <a:cxn ang="0">
                        <a:pos x="2308" y="0"/>
                      </a:cxn>
                    </a:cxnLst>
                    <a:rect l="txL" t="txT" r="txR" b="txB"/>
                    <a:pathLst>
                      <a:path w="2308" h="504">
                        <a:moveTo>
                          <a:pt x="0" y="504"/>
                        </a:moveTo>
                        <a:cubicBezTo>
                          <a:pt x="3" y="472"/>
                          <a:pt x="6" y="352"/>
                          <a:pt x="15" y="314"/>
                        </a:cubicBezTo>
                        <a:cubicBezTo>
                          <a:pt x="24" y="276"/>
                          <a:pt x="26" y="302"/>
                          <a:pt x="52" y="276"/>
                        </a:cubicBezTo>
                        <a:cubicBezTo>
                          <a:pt x="78" y="250"/>
                          <a:pt x="124" y="190"/>
                          <a:pt x="172" y="156"/>
                        </a:cubicBezTo>
                        <a:cubicBezTo>
                          <a:pt x="220" y="122"/>
                          <a:pt x="244" y="90"/>
                          <a:pt x="340" y="72"/>
                        </a:cubicBezTo>
                        <a:cubicBezTo>
                          <a:pt x="436" y="54"/>
                          <a:pt x="420" y="60"/>
                          <a:pt x="748" y="48"/>
                        </a:cubicBezTo>
                        <a:cubicBezTo>
                          <a:pt x="1076" y="36"/>
                          <a:pt x="1983" y="10"/>
                          <a:pt x="2308" y="0"/>
                        </a:cubicBezTo>
                      </a:path>
                    </a:pathLst>
                  </a:custGeom>
                  <a:noFill/>
                  <a:ln w="381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med" len="lg"/>
                  </a:ln>
                </p:spPr>
                <p:txBody>
                  <a:bodyPr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292" name="Freeform 13"/>
                  <p:cNvSpPr/>
                  <p:nvPr/>
                </p:nvSpPr>
                <p:spPr>
                  <a:xfrm>
                    <a:off x="3197" y="2689"/>
                    <a:ext cx="2299" cy="948"/>
                  </a:xfrm>
                  <a:custGeom>
                    <a:avLst/>
                    <a:gdLst>
                      <a:gd name="txL" fmla="*/ 0 w 2299"/>
                      <a:gd name="txT" fmla="*/ 0 h 948"/>
                      <a:gd name="txR" fmla="*/ 2299 w 2299"/>
                      <a:gd name="txB" fmla="*/ 948 h 948"/>
                    </a:gdLst>
                    <a:ahLst/>
                    <a:cxnLst>
                      <a:cxn ang="0">
                        <a:pos x="0" y="948"/>
                      </a:cxn>
                      <a:cxn ang="0">
                        <a:pos x="55" y="408"/>
                      </a:cxn>
                      <a:cxn ang="0">
                        <a:pos x="211" y="156"/>
                      </a:cxn>
                      <a:cxn ang="0">
                        <a:pos x="413" y="69"/>
                      </a:cxn>
                      <a:cxn ang="0">
                        <a:pos x="1207" y="12"/>
                      </a:cxn>
                      <a:cxn ang="0">
                        <a:pos x="2299" y="0"/>
                      </a:cxn>
                    </a:cxnLst>
                    <a:rect l="txL" t="txT" r="txR" b="txB"/>
                    <a:pathLst>
                      <a:path w="2299" h="948">
                        <a:moveTo>
                          <a:pt x="0" y="948"/>
                        </a:moveTo>
                        <a:cubicBezTo>
                          <a:pt x="9" y="858"/>
                          <a:pt x="20" y="540"/>
                          <a:pt x="55" y="408"/>
                        </a:cubicBezTo>
                        <a:cubicBezTo>
                          <a:pt x="90" y="276"/>
                          <a:pt x="151" y="212"/>
                          <a:pt x="211" y="156"/>
                        </a:cubicBezTo>
                        <a:cubicBezTo>
                          <a:pt x="271" y="100"/>
                          <a:pt x="247" y="93"/>
                          <a:pt x="413" y="69"/>
                        </a:cubicBezTo>
                        <a:cubicBezTo>
                          <a:pt x="579" y="45"/>
                          <a:pt x="893" y="23"/>
                          <a:pt x="1207" y="12"/>
                        </a:cubicBezTo>
                        <a:cubicBezTo>
                          <a:pt x="1521" y="1"/>
                          <a:pt x="2072" y="2"/>
                          <a:pt x="2299" y="0"/>
                        </a:cubicBezTo>
                      </a:path>
                    </a:pathLst>
                  </a:custGeom>
                  <a:noFill/>
                  <a:ln w="381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med" len="lg"/>
                  </a:ln>
                </p:spPr>
                <p:txBody>
                  <a:bodyPr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293" name="Freeform 14"/>
                  <p:cNvSpPr/>
                  <p:nvPr/>
                </p:nvSpPr>
                <p:spPr>
                  <a:xfrm>
                    <a:off x="3200" y="2221"/>
                    <a:ext cx="2260" cy="1380"/>
                  </a:xfrm>
                  <a:custGeom>
                    <a:avLst/>
                    <a:gdLst>
                      <a:gd name="txL" fmla="*/ 0 w 2260"/>
                      <a:gd name="txT" fmla="*/ 0 h 1380"/>
                      <a:gd name="txR" fmla="*/ 2260 w 2260"/>
                      <a:gd name="txB" fmla="*/ 1380 h 1380"/>
                    </a:gdLst>
                    <a:ahLst/>
                    <a:cxnLst>
                      <a:cxn ang="0">
                        <a:pos x="0" y="1380"/>
                      </a:cxn>
                      <a:cxn ang="0">
                        <a:pos x="73" y="525"/>
                      </a:cxn>
                      <a:cxn ang="0">
                        <a:pos x="155" y="157"/>
                      </a:cxn>
                      <a:cxn ang="0">
                        <a:pos x="483" y="50"/>
                      </a:cxn>
                      <a:cxn ang="0">
                        <a:pos x="2260" y="0"/>
                      </a:cxn>
                    </a:cxnLst>
                    <a:rect l="txL" t="txT" r="txR" b="txB"/>
                    <a:pathLst>
                      <a:path w="2260" h="1380">
                        <a:moveTo>
                          <a:pt x="0" y="1380"/>
                        </a:moveTo>
                        <a:cubicBezTo>
                          <a:pt x="12" y="1237"/>
                          <a:pt x="48" y="729"/>
                          <a:pt x="73" y="525"/>
                        </a:cubicBezTo>
                        <a:cubicBezTo>
                          <a:pt x="99" y="321"/>
                          <a:pt x="86" y="236"/>
                          <a:pt x="155" y="157"/>
                        </a:cubicBezTo>
                        <a:cubicBezTo>
                          <a:pt x="223" y="77"/>
                          <a:pt x="132" y="76"/>
                          <a:pt x="483" y="50"/>
                        </a:cubicBezTo>
                        <a:cubicBezTo>
                          <a:pt x="834" y="24"/>
                          <a:pt x="1890" y="10"/>
                          <a:pt x="2260" y="0"/>
                        </a:cubicBezTo>
                      </a:path>
                    </a:pathLst>
                  </a:custGeom>
                  <a:noFill/>
                  <a:ln w="381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med" len="lg"/>
                  </a:ln>
                </p:spPr>
                <p:txBody>
                  <a:bodyPr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294" name="Freeform 15"/>
                  <p:cNvSpPr/>
                  <p:nvPr/>
                </p:nvSpPr>
                <p:spPr>
                  <a:xfrm>
                    <a:off x="3200" y="1813"/>
                    <a:ext cx="2224" cy="1788"/>
                  </a:xfrm>
                  <a:custGeom>
                    <a:avLst/>
                    <a:gdLst>
                      <a:gd name="txL" fmla="*/ 0 w 2224"/>
                      <a:gd name="txT" fmla="*/ 0 h 1788"/>
                      <a:gd name="txR" fmla="*/ 2224 w 2224"/>
                      <a:gd name="txB" fmla="*/ 1788 h 1788"/>
                    </a:gdLst>
                    <a:ahLst/>
                    <a:cxnLst>
                      <a:cxn ang="0">
                        <a:pos x="0" y="1788"/>
                      </a:cxn>
                      <a:cxn ang="0">
                        <a:pos x="89" y="754"/>
                      </a:cxn>
                      <a:cxn ang="0">
                        <a:pos x="112" y="312"/>
                      </a:cxn>
                      <a:cxn ang="0">
                        <a:pos x="209" y="125"/>
                      </a:cxn>
                      <a:cxn ang="0">
                        <a:pos x="640" y="36"/>
                      </a:cxn>
                      <a:cxn ang="0">
                        <a:pos x="2224" y="0"/>
                      </a:cxn>
                    </a:cxnLst>
                    <a:rect l="txL" t="txT" r="txR" b="txB"/>
                    <a:pathLst>
                      <a:path w="2224" h="1788">
                        <a:moveTo>
                          <a:pt x="0" y="1788"/>
                        </a:moveTo>
                        <a:cubicBezTo>
                          <a:pt x="15" y="1616"/>
                          <a:pt x="70" y="1000"/>
                          <a:pt x="89" y="754"/>
                        </a:cubicBezTo>
                        <a:cubicBezTo>
                          <a:pt x="108" y="508"/>
                          <a:pt x="92" y="417"/>
                          <a:pt x="112" y="312"/>
                        </a:cubicBezTo>
                        <a:cubicBezTo>
                          <a:pt x="132" y="207"/>
                          <a:pt x="121" y="171"/>
                          <a:pt x="209" y="125"/>
                        </a:cubicBezTo>
                        <a:cubicBezTo>
                          <a:pt x="297" y="79"/>
                          <a:pt x="304" y="57"/>
                          <a:pt x="640" y="36"/>
                        </a:cubicBezTo>
                        <a:cubicBezTo>
                          <a:pt x="976" y="15"/>
                          <a:pt x="1894" y="8"/>
                          <a:pt x="2224" y="0"/>
                        </a:cubicBezTo>
                      </a:path>
                    </a:pathLst>
                  </a:custGeom>
                  <a:noFill/>
                  <a:ln w="381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med" len="lg"/>
                  </a:ln>
                </p:spPr>
                <p:txBody>
                  <a:bodyPr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295" name="Freeform 16"/>
                  <p:cNvSpPr/>
                  <p:nvPr/>
                </p:nvSpPr>
                <p:spPr>
                  <a:xfrm>
                    <a:off x="3200" y="1260"/>
                    <a:ext cx="2212" cy="2377"/>
                  </a:xfrm>
                  <a:custGeom>
                    <a:avLst/>
                    <a:gdLst>
                      <a:gd name="txL" fmla="*/ 0 w 2212"/>
                      <a:gd name="txT" fmla="*/ 0 h 2377"/>
                      <a:gd name="txR" fmla="*/ 2212 w 2212"/>
                      <a:gd name="txB" fmla="*/ 2377 h 2377"/>
                    </a:gdLst>
                    <a:ahLst/>
                    <a:cxnLst>
                      <a:cxn ang="0">
                        <a:pos x="0" y="2377"/>
                      </a:cxn>
                      <a:cxn ang="0">
                        <a:pos x="93" y="1248"/>
                      </a:cxn>
                      <a:cxn ang="0">
                        <a:pos x="186" y="369"/>
                      </a:cxn>
                      <a:cxn ang="0">
                        <a:pos x="532" y="61"/>
                      </a:cxn>
                      <a:cxn ang="0">
                        <a:pos x="2212" y="1"/>
                      </a:cxn>
                    </a:cxnLst>
                    <a:rect l="txL" t="txT" r="txR" b="txB"/>
                    <a:pathLst>
                      <a:path w="2212" h="2377">
                        <a:moveTo>
                          <a:pt x="0" y="2377"/>
                        </a:moveTo>
                        <a:cubicBezTo>
                          <a:pt x="15" y="2189"/>
                          <a:pt x="62" y="1583"/>
                          <a:pt x="93" y="1248"/>
                        </a:cubicBezTo>
                        <a:cubicBezTo>
                          <a:pt x="124" y="914"/>
                          <a:pt x="113" y="567"/>
                          <a:pt x="186" y="369"/>
                        </a:cubicBezTo>
                        <a:cubicBezTo>
                          <a:pt x="259" y="171"/>
                          <a:pt x="194" y="122"/>
                          <a:pt x="532" y="61"/>
                        </a:cubicBezTo>
                        <a:cubicBezTo>
                          <a:pt x="870" y="0"/>
                          <a:pt x="1862" y="13"/>
                          <a:pt x="2212" y="1"/>
                        </a:cubicBezTo>
                      </a:path>
                    </a:pathLst>
                  </a:custGeom>
                  <a:noFill/>
                  <a:ln w="381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med" len="lg"/>
                  </a:ln>
                </p:spPr>
                <p:txBody>
                  <a:bodyPr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</p:grpSp>
          </p:grpSp>
        </p:grpSp>
      </p:grpSp>
      <p:sp>
        <p:nvSpPr>
          <p:cNvPr id="11268" name="Oval 17"/>
          <p:cNvSpPr/>
          <p:nvPr/>
        </p:nvSpPr>
        <p:spPr>
          <a:xfrm>
            <a:off x="3035300" y="3557588"/>
            <a:ext cx="114300" cy="114300"/>
          </a:xfrm>
          <a:prstGeom prst="ellipse">
            <a:avLst/>
          </a:prstGeom>
          <a:solidFill>
            <a:srgbClr val="FF3300"/>
          </a:solidFill>
          <a:ln w="3810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46800" rIns="90000" bIns="46800" anchor="ctr" anchorCtr="0">
            <a:spAutoFit/>
          </a:bodyPr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269" name="Line 19"/>
          <p:cNvSpPr/>
          <p:nvPr/>
        </p:nvSpPr>
        <p:spPr>
          <a:xfrm flipH="1">
            <a:off x="3092450" y="3454400"/>
            <a:ext cx="0" cy="3133725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70" name="Line 20"/>
          <p:cNvSpPr/>
          <p:nvPr/>
        </p:nvSpPr>
        <p:spPr>
          <a:xfrm flipH="1">
            <a:off x="2228850" y="2600325"/>
            <a:ext cx="0" cy="400050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71" name="Line 21"/>
          <p:cNvSpPr/>
          <p:nvPr/>
        </p:nvSpPr>
        <p:spPr>
          <a:xfrm flipH="1">
            <a:off x="4038600" y="4492625"/>
            <a:ext cx="0" cy="196215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72" name="Freeform 23"/>
          <p:cNvSpPr/>
          <p:nvPr/>
        </p:nvSpPr>
        <p:spPr>
          <a:xfrm flipH="1">
            <a:off x="2209800" y="4892675"/>
            <a:ext cx="882650" cy="742950"/>
          </a:xfrm>
          <a:custGeom>
            <a:avLst/>
            <a:gdLst>
              <a:gd name="txL" fmla="*/ 0 w 256"/>
              <a:gd name="txT" fmla="*/ 0 h 468"/>
              <a:gd name="txR" fmla="*/ 256 w 256"/>
              <a:gd name="txB" fmla="*/ 468 h 468"/>
            </a:gdLst>
            <a:ahLst/>
            <a:cxnLst>
              <a:cxn ang="0">
                <a:pos x="0" y="0"/>
              </a:cxn>
              <a:cxn ang="0">
                <a:pos x="620613" y="38100"/>
              </a:cxn>
              <a:cxn ang="0">
                <a:pos x="827484" y="57150"/>
              </a:cxn>
              <a:cxn ang="0">
                <a:pos x="827484" y="266700"/>
              </a:cxn>
              <a:cxn ang="0">
                <a:pos x="827484" y="552450"/>
              </a:cxn>
              <a:cxn ang="0">
                <a:pos x="744736" y="704850"/>
              </a:cxn>
              <a:cxn ang="0">
                <a:pos x="0" y="742950"/>
              </a:cxn>
            </a:cxnLst>
            <a:rect l="txL" t="txT" r="txR" b="txB"/>
            <a:pathLst>
              <a:path w="256" h="468">
                <a:moveTo>
                  <a:pt x="0" y="0"/>
                </a:moveTo>
                <a:cubicBezTo>
                  <a:pt x="30" y="4"/>
                  <a:pt x="140" y="18"/>
                  <a:pt x="180" y="24"/>
                </a:cubicBezTo>
                <a:cubicBezTo>
                  <a:pt x="220" y="30"/>
                  <a:pt x="230" y="12"/>
                  <a:pt x="240" y="36"/>
                </a:cubicBezTo>
                <a:cubicBezTo>
                  <a:pt x="250" y="60"/>
                  <a:pt x="240" y="116"/>
                  <a:pt x="240" y="168"/>
                </a:cubicBezTo>
                <a:cubicBezTo>
                  <a:pt x="240" y="220"/>
                  <a:pt x="244" y="302"/>
                  <a:pt x="240" y="348"/>
                </a:cubicBezTo>
                <a:cubicBezTo>
                  <a:pt x="236" y="394"/>
                  <a:pt x="256" y="424"/>
                  <a:pt x="216" y="444"/>
                </a:cubicBezTo>
                <a:cubicBezTo>
                  <a:pt x="176" y="464"/>
                  <a:pt x="36" y="464"/>
                  <a:pt x="0" y="468"/>
                </a:cubicBez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273" name="Text Box 25"/>
          <p:cNvSpPr txBox="1"/>
          <p:nvPr/>
        </p:nvSpPr>
        <p:spPr>
          <a:xfrm>
            <a:off x="4171950" y="5278438"/>
            <a:ext cx="857250" cy="579437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 anchor="ctr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3200" b="1" baseline="-25000" dirty="0">
                <a:solidFill>
                  <a:schemeClr val="accent1"/>
                </a:solidFill>
                <a:latin typeface="Times New Roman" panose="02020603050405020304" pitchFamily="18" charset="0"/>
              </a:rPr>
              <a:t>o</a:t>
            </a:r>
            <a:endParaRPr lang="en-US" altLang="zh-CN" sz="3200" b="1" dirty="0">
              <a:latin typeface="Times New Roman" panose="02020603050405020304" pitchFamily="18" charset="0"/>
            </a:endParaRPr>
          </a:p>
        </p:txBody>
      </p:sp>
      <p:sp>
        <p:nvSpPr>
          <p:cNvPr id="11274" name="Text Box 26"/>
          <p:cNvSpPr txBox="1"/>
          <p:nvPr/>
        </p:nvSpPr>
        <p:spPr>
          <a:xfrm>
            <a:off x="64770" y="657225"/>
            <a:ext cx="5067300" cy="585788"/>
          </a:xfrm>
          <a:prstGeom prst="rect">
            <a:avLst/>
          </a:prstGeom>
          <a:noFill/>
          <a:ln w="38100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Times New Roman" panose="02020603050405020304" pitchFamily="18" charset="0"/>
              </a:rPr>
              <a:t>Q</a:t>
            </a:r>
            <a:r>
              <a:rPr lang="zh-CN" altLang="en-US" sz="3200" b="1" dirty="0">
                <a:latin typeface="Times New Roman" panose="02020603050405020304" pitchFamily="18" charset="0"/>
              </a:rPr>
              <a:t>点正常，输入信号太大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sp>
        <p:nvSpPr>
          <p:cNvPr id="2" name="Line 31"/>
          <p:cNvSpPr/>
          <p:nvPr/>
        </p:nvSpPr>
        <p:spPr>
          <a:xfrm flipV="1">
            <a:off x="5886450" y="3657600"/>
            <a:ext cx="2705100" cy="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52" name="Text Box 32"/>
          <p:cNvSpPr txBox="1"/>
          <p:nvPr/>
        </p:nvSpPr>
        <p:spPr>
          <a:xfrm>
            <a:off x="5724525" y="5108575"/>
            <a:ext cx="3187700" cy="584200"/>
          </a:xfrm>
          <a:prstGeom prst="rect">
            <a:avLst/>
          </a:prstGeom>
          <a:noFill/>
          <a:ln w="38100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</a:rPr>
              <a:t>称为非线性失真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sp>
        <p:nvSpPr>
          <p:cNvPr id="30753" name="Text Box 33"/>
          <p:cNvSpPr txBox="1"/>
          <p:nvPr/>
        </p:nvSpPr>
        <p:spPr>
          <a:xfrm>
            <a:off x="6172200" y="1397000"/>
            <a:ext cx="1905000" cy="617538"/>
          </a:xfrm>
          <a:prstGeom prst="rect">
            <a:avLst/>
          </a:prstGeom>
          <a:noFill/>
          <a:ln w="38100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</a:rPr>
              <a:t>信号波形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sp>
        <p:nvSpPr>
          <p:cNvPr id="11278" name="AutoShape 5">
            <a:hlinkClick r:id="rId1" action="ppaction://hlinksldjump"/>
          </p:cNvPr>
          <p:cNvSpPr/>
          <p:nvPr/>
        </p:nvSpPr>
        <p:spPr>
          <a:xfrm>
            <a:off x="8215313" y="6143625"/>
            <a:ext cx="630237" cy="549275"/>
          </a:xfrm>
          <a:prstGeom prst="actionButtonReturn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 anchorCtr="0"/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279" name="Freeform 23"/>
          <p:cNvSpPr/>
          <p:nvPr/>
        </p:nvSpPr>
        <p:spPr>
          <a:xfrm rot="-10800000" flipH="1">
            <a:off x="3092450" y="5635625"/>
            <a:ext cx="977900" cy="742950"/>
          </a:xfrm>
          <a:custGeom>
            <a:avLst/>
            <a:gdLst>
              <a:gd name="txL" fmla="*/ 0 w 256"/>
              <a:gd name="txT" fmla="*/ 0 h 468"/>
              <a:gd name="txR" fmla="*/ 256 w 256"/>
              <a:gd name="txB" fmla="*/ 468 h 468"/>
            </a:gdLst>
            <a:ahLst/>
            <a:cxnLst>
              <a:cxn ang="0">
                <a:pos x="0" y="0"/>
              </a:cxn>
              <a:cxn ang="0">
                <a:pos x="687586" y="38100"/>
              </a:cxn>
              <a:cxn ang="0">
                <a:pos x="916781" y="57150"/>
              </a:cxn>
              <a:cxn ang="0">
                <a:pos x="916781" y="266700"/>
              </a:cxn>
              <a:cxn ang="0">
                <a:pos x="916781" y="552450"/>
              </a:cxn>
              <a:cxn ang="0">
                <a:pos x="825103" y="704850"/>
              </a:cxn>
              <a:cxn ang="0">
                <a:pos x="0" y="742950"/>
              </a:cxn>
            </a:cxnLst>
            <a:rect l="txL" t="txT" r="txR" b="txB"/>
            <a:pathLst>
              <a:path w="256" h="468">
                <a:moveTo>
                  <a:pt x="0" y="0"/>
                </a:moveTo>
                <a:cubicBezTo>
                  <a:pt x="30" y="4"/>
                  <a:pt x="140" y="18"/>
                  <a:pt x="180" y="24"/>
                </a:cubicBezTo>
                <a:cubicBezTo>
                  <a:pt x="220" y="30"/>
                  <a:pt x="230" y="12"/>
                  <a:pt x="240" y="36"/>
                </a:cubicBezTo>
                <a:cubicBezTo>
                  <a:pt x="250" y="60"/>
                  <a:pt x="240" y="116"/>
                  <a:pt x="240" y="168"/>
                </a:cubicBezTo>
                <a:cubicBezTo>
                  <a:pt x="240" y="220"/>
                  <a:pt x="244" y="302"/>
                  <a:pt x="240" y="348"/>
                </a:cubicBezTo>
                <a:cubicBezTo>
                  <a:pt x="236" y="394"/>
                  <a:pt x="256" y="424"/>
                  <a:pt x="216" y="444"/>
                </a:cubicBezTo>
                <a:cubicBezTo>
                  <a:pt x="176" y="464"/>
                  <a:pt x="36" y="464"/>
                  <a:pt x="0" y="468"/>
                </a:cubicBez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Freeform 23"/>
          <p:cNvSpPr/>
          <p:nvPr/>
        </p:nvSpPr>
        <p:spPr>
          <a:xfrm rot="-5400000" flipH="1">
            <a:off x="6569075" y="3727450"/>
            <a:ext cx="885825" cy="742950"/>
          </a:xfrm>
          <a:custGeom>
            <a:avLst/>
            <a:gdLst>
              <a:gd name="txL" fmla="*/ 0 w 256"/>
              <a:gd name="txT" fmla="*/ 0 h 468"/>
              <a:gd name="txR" fmla="*/ 256 w 256"/>
              <a:gd name="txB" fmla="*/ 468 h 468"/>
            </a:gdLst>
            <a:ahLst/>
            <a:cxnLst>
              <a:cxn ang="0">
                <a:pos x="0" y="0"/>
              </a:cxn>
              <a:cxn ang="0">
                <a:pos x="622846" y="38100"/>
              </a:cxn>
              <a:cxn ang="0">
                <a:pos x="830461" y="57150"/>
              </a:cxn>
              <a:cxn ang="0">
                <a:pos x="830461" y="266700"/>
              </a:cxn>
              <a:cxn ang="0">
                <a:pos x="830461" y="552450"/>
              </a:cxn>
              <a:cxn ang="0">
                <a:pos x="747415" y="704850"/>
              </a:cxn>
              <a:cxn ang="0">
                <a:pos x="0" y="742950"/>
              </a:cxn>
            </a:cxnLst>
            <a:rect l="txL" t="txT" r="txR" b="txB"/>
            <a:pathLst>
              <a:path w="256" h="468">
                <a:moveTo>
                  <a:pt x="0" y="0"/>
                </a:moveTo>
                <a:cubicBezTo>
                  <a:pt x="30" y="4"/>
                  <a:pt x="140" y="18"/>
                  <a:pt x="180" y="24"/>
                </a:cubicBezTo>
                <a:cubicBezTo>
                  <a:pt x="220" y="30"/>
                  <a:pt x="230" y="12"/>
                  <a:pt x="240" y="36"/>
                </a:cubicBezTo>
                <a:cubicBezTo>
                  <a:pt x="250" y="60"/>
                  <a:pt x="240" y="116"/>
                  <a:pt x="240" y="168"/>
                </a:cubicBezTo>
                <a:cubicBezTo>
                  <a:pt x="240" y="220"/>
                  <a:pt x="244" y="302"/>
                  <a:pt x="240" y="348"/>
                </a:cubicBezTo>
                <a:cubicBezTo>
                  <a:pt x="236" y="394"/>
                  <a:pt x="256" y="424"/>
                  <a:pt x="216" y="444"/>
                </a:cubicBezTo>
                <a:cubicBezTo>
                  <a:pt x="176" y="464"/>
                  <a:pt x="36" y="464"/>
                  <a:pt x="0" y="468"/>
                </a:cubicBez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Freeform 23"/>
          <p:cNvSpPr/>
          <p:nvPr/>
        </p:nvSpPr>
        <p:spPr>
          <a:xfrm rot="5400000" flipH="1">
            <a:off x="7265988" y="2797175"/>
            <a:ext cx="977900" cy="742950"/>
          </a:xfrm>
          <a:custGeom>
            <a:avLst/>
            <a:gdLst>
              <a:gd name="txL" fmla="*/ 0 w 256"/>
              <a:gd name="txT" fmla="*/ 0 h 468"/>
              <a:gd name="txR" fmla="*/ 256 w 256"/>
              <a:gd name="txB" fmla="*/ 468 h 468"/>
            </a:gdLst>
            <a:ahLst/>
            <a:cxnLst>
              <a:cxn ang="0">
                <a:pos x="0" y="0"/>
              </a:cxn>
              <a:cxn ang="0">
                <a:pos x="687586" y="38100"/>
              </a:cxn>
              <a:cxn ang="0">
                <a:pos x="916781" y="57150"/>
              </a:cxn>
              <a:cxn ang="0">
                <a:pos x="916781" y="266700"/>
              </a:cxn>
              <a:cxn ang="0">
                <a:pos x="916781" y="552450"/>
              </a:cxn>
              <a:cxn ang="0">
                <a:pos x="825103" y="704850"/>
              </a:cxn>
              <a:cxn ang="0">
                <a:pos x="0" y="742950"/>
              </a:cxn>
            </a:cxnLst>
            <a:rect l="txL" t="txT" r="txR" b="txB"/>
            <a:pathLst>
              <a:path w="256" h="468">
                <a:moveTo>
                  <a:pt x="0" y="0"/>
                </a:moveTo>
                <a:cubicBezTo>
                  <a:pt x="30" y="4"/>
                  <a:pt x="140" y="18"/>
                  <a:pt x="180" y="24"/>
                </a:cubicBezTo>
                <a:cubicBezTo>
                  <a:pt x="220" y="30"/>
                  <a:pt x="230" y="12"/>
                  <a:pt x="240" y="36"/>
                </a:cubicBezTo>
                <a:cubicBezTo>
                  <a:pt x="250" y="60"/>
                  <a:pt x="240" y="116"/>
                  <a:pt x="240" y="168"/>
                </a:cubicBezTo>
                <a:cubicBezTo>
                  <a:pt x="240" y="220"/>
                  <a:pt x="244" y="302"/>
                  <a:pt x="240" y="348"/>
                </a:cubicBezTo>
                <a:cubicBezTo>
                  <a:pt x="236" y="394"/>
                  <a:pt x="256" y="424"/>
                  <a:pt x="216" y="444"/>
                </a:cubicBezTo>
                <a:cubicBezTo>
                  <a:pt x="176" y="464"/>
                  <a:pt x="36" y="464"/>
                  <a:pt x="0" y="468"/>
                </a:cubicBez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282" name="Text Box 26"/>
          <p:cNvSpPr txBox="1"/>
          <p:nvPr/>
        </p:nvSpPr>
        <p:spPr>
          <a:xfrm>
            <a:off x="3000375" y="3244850"/>
            <a:ext cx="857250" cy="525463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 anchor="ctr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Q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2" grpId="0" animBg="1"/>
      <p:bldP spid="30753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1" name="Rectangle 2"/>
          <p:cNvSpPr>
            <a:spLocks noGrp="1"/>
          </p:cNvSpPr>
          <p:nvPr>
            <p:ph type="title"/>
          </p:nvPr>
        </p:nvSpPr>
        <p:spPr>
          <a:xfrm>
            <a:off x="108585" y="633730"/>
            <a:ext cx="8976360" cy="923925"/>
          </a:xfrm>
          <a:ln/>
        </p:spPr>
        <p:txBody>
          <a:bodyPr vert="horz" wrap="square" lIns="91440" tIns="45720" rIns="91440" bIns="45720" anchor="ctr" anchorCtr="0"/>
          <a:p>
            <a:pPr algn="l" eaLnBrk="1" hangingPunct="1">
              <a:buClrTx/>
              <a:buSzTx/>
              <a:buFontTx/>
            </a:pPr>
            <a:r>
              <a:rPr kumimoji="1" lang="zh-CN" altLang="en-US" sz="4000" b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三、实验内容</a:t>
            </a:r>
            <a:endParaRPr kumimoji="1" lang="zh-CN" altLang="en-US" sz="4000" b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>
            <p:ph idx="1"/>
          </p:nvPr>
        </p:nvSpPr>
        <p:spPr>
          <a:xfrm>
            <a:off x="275590" y="1343025"/>
            <a:ext cx="8764270" cy="2418080"/>
          </a:xfrm>
        </p:spPr>
        <p:txBody>
          <a:bodyPr vert="horz" wrap="square" lIns="18000" tIns="45720" rIns="18000" bIns="1080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Tx/>
              <a:buNone/>
              <a:defRPr/>
            </a:pPr>
            <a:r>
              <a:rPr lang="en-US" altLang="zh-CN" sz="3200" i="0" u="none" strike="noStrike" kern="0" cap="none" spc="0" normalizeH="0" baseline="0" dirty="0">
                <a:solidFill>
                  <a:srgbClr val="CC0000"/>
                </a:solidFill>
                <a:latin typeface="+mj-lt"/>
                <a:ea typeface="+mj-ea"/>
                <a:cs typeface="+mj-cs"/>
              </a:rPr>
              <a:t>1.静态工作点的调试与测量</a:t>
            </a:r>
            <a:endParaRPr kumimoji="1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输入端不输入交流信号，即</a:t>
            </a:r>
            <a:r>
              <a:rPr kumimoji="1" lang="en-US" altLang="zh-CN" sz="24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1" lang="en-US" altLang="zh-CN" sz="2400" b="0" i="0" u="none" strike="noStrike" kern="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0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，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接通直流稳压电源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1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CC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=12V, 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调节上偏置电阻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1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B2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通过调节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1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使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1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=7V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，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以保证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点在负载线的中间位置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，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测量相应的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1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1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并记入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highlight>
                  <a:srgbClr val="000080"/>
                </a:highlight>
                <a:uLnTx/>
                <a:uFillTx/>
                <a:latin typeface="+mn-lt"/>
                <a:ea typeface="+mn-ea"/>
                <a:cs typeface="+mn-cs"/>
              </a:rPr>
              <a:t>表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highlight>
                  <a:srgbClr val="000080"/>
                </a:highlight>
                <a:uLnTx/>
                <a:uFillTx/>
                <a:latin typeface="+mn-lt"/>
                <a:ea typeface="+mn-ea"/>
                <a:cs typeface="+mn-cs"/>
              </a:rPr>
              <a:t>3-13-1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1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注意：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分别是指对应的管脚对地直流电压。</a:t>
            </a:r>
            <a:endParaRPr kumimoji="1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Tx/>
              <a:buNone/>
              <a:defRPr/>
            </a:pP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</a:t>
            </a:r>
            <a:endParaRPr kumimoji="1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050" name="Object 6"/>
          <p:cNvGraphicFramePr/>
          <p:nvPr/>
        </p:nvGraphicFramePr>
        <p:xfrm>
          <a:off x="1093788" y="4159250"/>
          <a:ext cx="6556375" cy="226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5248275" imgH="1819275" progId="Excel.Sheet.8">
                  <p:embed/>
                </p:oleObj>
              </mc:Choice>
              <mc:Fallback>
                <p:oleObj name="" r:id="rId1" imgW="5248275" imgH="1819275" progId="Excel.Sheet.8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93788" y="4159250"/>
                        <a:ext cx="6556375" cy="2268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文本框 1"/>
          <p:cNvSpPr txBox="1"/>
          <p:nvPr/>
        </p:nvSpPr>
        <p:spPr>
          <a:xfrm>
            <a:off x="1093788" y="3705225"/>
            <a:ext cx="5735637" cy="428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zh-CN" altLang="en-US" sz="2000" b="1" dirty="0">
                <a:latin typeface="Times New Roman" panose="02020603050405020304" pitchFamily="18" charset="0"/>
                <a:sym typeface="楷体_GB2312" pitchFamily="49" charset="-122"/>
              </a:rPr>
              <a:t>表</a:t>
            </a:r>
            <a:r>
              <a:rPr lang="en-US" altLang="zh-CN" sz="2000" b="1" dirty="0">
                <a:latin typeface="Times New Roman" panose="02020603050405020304" pitchFamily="18" charset="0"/>
                <a:sym typeface="楷体_GB2312" pitchFamily="49" charset="-122"/>
              </a:rPr>
              <a:t>3-13-1  </a:t>
            </a:r>
            <a:r>
              <a:rPr lang="zh-CN" altLang="en-US" sz="2000" b="1" dirty="0">
                <a:latin typeface="Times New Roman" panose="02020603050405020304" pitchFamily="18" charset="0"/>
                <a:sym typeface="楷体_GB2312" pitchFamily="49" charset="-122"/>
              </a:rPr>
              <a:t>静态工作点测量</a:t>
            </a:r>
            <a:endParaRPr lang="zh-CN" altLang="en-US" sz="2000" b="1" dirty="0">
              <a:latin typeface="Times New Roman" panose="02020603050405020304" pitchFamily="18" charset="0"/>
              <a:sym typeface="楷体_GB2312" pitchFamily="49" charset="-122"/>
            </a:endParaRPr>
          </a:p>
        </p:txBody>
      </p:sp>
    </p:spTree>
  </p:cSld>
  <p:clrMapOvr>
    <a:masterClrMapping/>
  </p:clrMapOvr>
  <p:transition spd="med">
    <p:strips dir="r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9" name="Rectangle 3"/>
          <p:cNvSpPr>
            <a:spLocks noGrp="1"/>
          </p:cNvSpPr>
          <p:nvPr>
            <p:ph idx="1"/>
          </p:nvPr>
        </p:nvSpPr>
        <p:spPr>
          <a:xfrm>
            <a:off x="154940" y="604520"/>
            <a:ext cx="8303260" cy="665480"/>
          </a:xfrm>
          <a:ln/>
        </p:spPr>
        <p:txBody>
          <a:bodyPr vert="horz" wrap="square" lIns="18000" tIns="45720" rIns="18000" bIns="10800" anchor="t" anchorCtr="0"/>
          <a:p>
            <a:pPr marL="609600" indent="-609600" eaLnBrk="1" hangingPunct="1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None/>
            </a:pPr>
            <a:r>
              <a:rPr lang="en-US" altLang="zh-CN" sz="3200" dirty="0">
                <a:solidFill>
                  <a:srgbClr val="CC0000"/>
                </a:solidFill>
                <a:latin typeface="+mj-lt"/>
                <a:ea typeface="+mj-ea"/>
                <a:cs typeface="+mj-cs"/>
              </a:rPr>
              <a:t>2.输入电阻ri 、输出电阻ro的测定</a:t>
            </a:r>
            <a:endParaRPr lang="en-US" altLang="zh-CN" sz="3200" dirty="0">
              <a:solidFill>
                <a:srgbClr val="CC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80" name="Rectangle 5"/>
          <p:cNvSpPr/>
          <p:nvPr/>
        </p:nvSpPr>
        <p:spPr>
          <a:xfrm>
            <a:off x="0" y="2444750"/>
            <a:ext cx="9144000" cy="482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5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     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074" name="对象 3"/>
          <p:cNvGraphicFramePr>
            <a:graphicFrameLocks noChangeAspect="1"/>
          </p:cNvGraphicFramePr>
          <p:nvPr/>
        </p:nvGraphicFramePr>
        <p:xfrm>
          <a:off x="2554288" y="4101783"/>
          <a:ext cx="1512887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774065" imgH="393700" progId="Equation.KSEE3">
                  <p:embed/>
                </p:oleObj>
              </mc:Choice>
              <mc:Fallback>
                <p:oleObj name="" r:id="rId1" imgW="774065" imgH="393700" progId="Equation.KSEE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54288" y="4101783"/>
                        <a:ext cx="1512887" cy="768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对象 4"/>
          <p:cNvGraphicFramePr>
            <a:graphicFrameLocks noChangeAspect="1"/>
          </p:cNvGraphicFramePr>
          <p:nvPr/>
        </p:nvGraphicFramePr>
        <p:xfrm>
          <a:off x="5159375" y="4043045"/>
          <a:ext cx="2076450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989965" imgH="393700" progId="Equation.KSEE3">
                  <p:embed/>
                </p:oleObj>
              </mc:Choice>
              <mc:Fallback>
                <p:oleObj name="" r:id="rId3" imgW="989965" imgH="393700" progId="Equation.KSEE3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59375" y="4043045"/>
                        <a:ext cx="2076450" cy="827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对象 7"/>
          <p:cNvGraphicFramePr>
            <a:graphicFrameLocks noChangeAspect="1"/>
          </p:cNvGraphicFramePr>
          <p:nvPr/>
        </p:nvGraphicFramePr>
        <p:xfrm>
          <a:off x="1862138" y="5398770"/>
          <a:ext cx="242887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5" imgW="1244600" imgH="393700" progId="Equation.KSEE3">
                  <p:embed/>
                </p:oleObj>
              </mc:Choice>
              <mc:Fallback>
                <p:oleObj name="" r:id="rId5" imgW="1244600" imgH="393700" progId="Equation.KSEE3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62138" y="5398770"/>
                        <a:ext cx="2428875" cy="768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81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5198" y="1841818"/>
            <a:ext cx="4208462" cy="1849437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077" name="对象 9"/>
          <p:cNvGraphicFramePr>
            <a:graphicFrameLocks noChangeAspect="1"/>
          </p:cNvGraphicFramePr>
          <p:nvPr/>
        </p:nvGraphicFramePr>
        <p:xfrm>
          <a:off x="5046663" y="5267008"/>
          <a:ext cx="2478087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8" imgW="1180465" imgH="393700" progId="Equation.KSEE3">
                  <p:embed/>
                </p:oleObj>
              </mc:Choice>
              <mc:Fallback>
                <p:oleObj name="" r:id="rId8" imgW="1180465" imgH="393700" progId="Equation.KSEE3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046663" y="5267008"/>
                        <a:ext cx="2478087" cy="827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1027"/>
          <p:cNvGraphicFramePr/>
          <p:nvPr/>
        </p:nvGraphicFramePr>
        <p:xfrm>
          <a:off x="106045" y="1557020"/>
          <a:ext cx="4414520" cy="239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0" imgW="5283200" imgH="2580640" progId="Visio.Drawing.11">
                  <p:embed/>
                </p:oleObj>
              </mc:Choice>
              <mc:Fallback>
                <p:oleObj name="" r:id="rId10" imgW="5283200" imgH="2580640" progId="Visio.Drawing.11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6045" y="1557020"/>
                        <a:ext cx="4414520" cy="2390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82" name="直接箭头连接符 9"/>
          <p:cNvCxnSpPr/>
          <p:nvPr/>
        </p:nvCxnSpPr>
        <p:spPr>
          <a:xfrm>
            <a:off x="4233228" y="2564448"/>
            <a:ext cx="555625" cy="0"/>
          </a:xfrm>
          <a:prstGeom prst="straightConnector1">
            <a:avLst/>
          </a:prstGeom>
          <a:ln w="4127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083" name="直接箭头连接符 18"/>
          <p:cNvCxnSpPr/>
          <p:nvPr/>
        </p:nvCxnSpPr>
        <p:spPr>
          <a:xfrm>
            <a:off x="4446588" y="4436745"/>
            <a:ext cx="555625" cy="0"/>
          </a:xfrm>
          <a:prstGeom prst="straightConnector1">
            <a:avLst/>
          </a:prstGeom>
          <a:ln w="4127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084" name="直接箭头连接符 19"/>
          <p:cNvCxnSpPr/>
          <p:nvPr/>
        </p:nvCxnSpPr>
        <p:spPr>
          <a:xfrm>
            <a:off x="4356100" y="5732145"/>
            <a:ext cx="555625" cy="0"/>
          </a:xfrm>
          <a:prstGeom prst="straightConnector1">
            <a:avLst/>
          </a:prstGeom>
          <a:ln w="4127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  <p:transition spd="med">
    <p:strips dir="rd"/>
  </p:transition>
</p:sld>
</file>

<file path=ppt/tags/tag1.xml><?xml version="1.0" encoding="utf-8"?>
<p:tagLst xmlns:p="http://schemas.openxmlformats.org/presentationml/2006/main">
  <p:tag name="KSO_WM_UNIT_PLACING_PICTURE_USER_VIEWPORT" val="{&quot;height&quot;:4980,&quot;width&quot;:9210}"/>
</p:tagLst>
</file>

<file path=ppt/tags/tag2.xml><?xml version="1.0" encoding="utf-8"?>
<p:tagLst xmlns:p="http://schemas.openxmlformats.org/presentationml/2006/main">
  <p:tag name="commondata" val="eyJoZGlkIjoiODIzYWY4NzAwMzI4MzE2OWRmZDE4ZWI5OTc0MDRlNTMifQ=="/>
</p:tagLst>
</file>

<file path=ppt/theme/theme1.xml><?xml version="1.0" encoding="utf-8"?>
<a:theme xmlns:a="http://schemas.openxmlformats.org/drawingml/2006/main" name="Labview入门">
  <a:themeElements>
    <a:clrScheme name="Labview入门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Labview入门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-2000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-2000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Labview入门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bview入门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bview入门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bview入门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bview入门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bview入门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bview入门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1785</Words>
  <Application>WPS 演示</Application>
  <PresentationFormat>全屏显示(4:3)</PresentationFormat>
  <Paragraphs>474</Paragraphs>
  <Slides>23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23</vt:i4>
      </vt:variant>
    </vt:vector>
  </HeadingPairs>
  <TitlesOfParts>
    <vt:vector size="45" baseType="lpstr">
      <vt:lpstr>Arial</vt:lpstr>
      <vt:lpstr>宋体</vt:lpstr>
      <vt:lpstr>Wingdings</vt:lpstr>
      <vt:lpstr>Times New Roman</vt:lpstr>
      <vt:lpstr>楷体_GB2312</vt:lpstr>
      <vt:lpstr>新宋体</vt:lpstr>
      <vt:lpstr>华文细黑</vt:lpstr>
      <vt:lpstr>仿宋</vt:lpstr>
      <vt:lpstr>微软雅黑</vt:lpstr>
      <vt:lpstr>黑体</vt:lpstr>
      <vt:lpstr>幼圆</vt:lpstr>
      <vt:lpstr>Arial Unicode MS</vt:lpstr>
      <vt:lpstr>Tahoma</vt:lpstr>
      <vt:lpstr>Labview入门</vt:lpstr>
      <vt:lpstr>Visio.Drawing.11</vt:lpstr>
      <vt:lpstr>Excel.Sheet.8</vt:lpstr>
      <vt:lpstr>Equation.KSEE3</vt:lpstr>
      <vt:lpstr>Equation.KSEE3</vt:lpstr>
      <vt:lpstr>Equation.KSEE3</vt:lpstr>
      <vt:lpstr>Equation.KSEE3</vt:lpstr>
      <vt:lpstr>Visio.Drawing.11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scut.edu.cn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Zengjun</dc:creator>
  <cp:lastModifiedBy>萧君</cp:lastModifiedBy>
  <cp:revision>245</cp:revision>
  <dcterms:created xsi:type="dcterms:W3CDTF">2004-10-08T02:12:36Z</dcterms:created>
  <dcterms:modified xsi:type="dcterms:W3CDTF">2024-05-16T04:38:56Z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6EF406D2FF5C492EB7863D671A2A3366_12</vt:lpwstr>
  </property>
</Properties>
</file>