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1" r:id="rId2"/>
    <p:sldId id="294" r:id="rId3"/>
    <p:sldId id="282" r:id="rId4"/>
    <p:sldId id="293" r:id="rId5"/>
    <p:sldId id="266" r:id="rId6"/>
    <p:sldId id="267" r:id="rId7"/>
    <p:sldId id="268" r:id="rId8"/>
    <p:sldId id="295" r:id="rId9"/>
    <p:sldId id="296" r:id="rId10"/>
    <p:sldId id="297" r:id="rId11"/>
    <p:sldId id="298" r:id="rId12"/>
    <p:sldId id="299" r:id="rId13"/>
    <p:sldId id="300" r:id="rId14"/>
    <p:sldId id="301" r:id="rId15"/>
  </p:sldIdLst>
  <p:sldSz cx="9144000" cy="6858000" type="screen4x3"/>
  <p:notesSz cx="9928225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5177" autoAdjust="0"/>
  </p:normalViewPr>
  <p:slideViewPr>
    <p:cSldViewPr snapToGrid="0">
      <p:cViewPr varScale="1">
        <p:scale>
          <a:sx n="106" d="100"/>
          <a:sy n="106" d="100"/>
        </p:scale>
        <p:origin x="80" y="10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3708" y="5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0EEA9C-FDF5-40F9-8D31-DABB0CDE4097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8" y="6456615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3708" y="6456615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F1EE1C-2B95-4A50-A4DC-D2BEF906017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47734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8" y="5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3708" y="5"/>
            <a:ext cx="4302231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468563-5A33-47BC-A70D-555B4E119036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435350" y="849313"/>
            <a:ext cx="30575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823" y="3271389"/>
            <a:ext cx="7942580" cy="267658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8" y="6456615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3708" y="6456615"/>
            <a:ext cx="4302231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481E16-6022-46F4-9614-6CAE4A26EE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507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3213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7348F-88F4-0F76-86BA-61F4A08CD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766D202-E1D7-D359-68B0-784D1CA9E8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83038AF-7371-6A29-1CAE-D3ABA7CBA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CF40607-A560-CBF6-02D3-E5B0D37358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177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FCC5D-13AF-D311-046C-B963FE6F8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CFB3CC-07CD-F006-D1DA-D50BBFB5A7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FD058D-A627-6538-775F-8ABFE53DDC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258E44-D089-4F89-4701-388EF34C67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00117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940AC7-56E1-6450-0660-C17AE908D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E32C02F-38AA-5BAF-12F7-937D180ED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AE4B12-D0C0-6CDE-F73C-D1B02A1550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AE726F-B156-1E94-5CD3-8C632D05C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7331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1D003-A388-3725-6E06-9FBEAFEA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8BF27DEA-42FE-5E04-CCDD-03509F3350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B54B123-F599-F27C-C69B-84AFEF2364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459683B-CF64-1FFB-13B8-0BC3982BB6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7560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773D1-73DC-3F45-6DB7-0352B2DA3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1288468-3BD7-349F-759F-2E9DC82DD1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BD09BD4-3512-F84A-6C43-2E4F85344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85A2988-0314-4F28-557B-76FF71936E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71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C6CDA-8041-A12F-1F5C-ED42B6150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1964F59-1445-28C3-77CB-0AAB4832B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C0B74433-3E5B-9EE8-F8C9-DF2037FC0A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AAD059-9691-5B07-96AA-A88DB1E7B0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481E16-6022-46F4-9614-6CAE4A26EE14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2965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9B83A6-DE48-42A1-96CE-B85BE9C5D4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8CC4DB-9FEF-445D-A813-5F95B50C02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4D599E-9E0E-49F9-BD84-13DBB5A8F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E2532B-6DB0-47A5-A75D-2FD8E5E5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D211EA-BC36-467C-A48D-D083B7A5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669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ED3EA2-9BB4-49DE-869F-702FA6C49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D4C061B-6BF9-422C-8540-68E56D184D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8BEB8D-7D5A-4B3E-9660-C7EE2CE4D0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52ACD0-FF6F-4714-9CDD-7DB072B46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89E400-A479-42C8-AE77-065E12F13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777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643C4D7-0297-45B1-A132-CEB5EE3C80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0B4121-A6F5-48BA-A781-3EDF7FC481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8BE6AB3-CFAF-472C-80B7-21F14B653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415E2A-AD0B-402A-A140-65B3BC58D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74BBDD-5A17-4EF9-901F-EFF857656F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868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3C73F0-5E59-44DD-99F1-C47DFEA53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68831-554B-40F6-B261-C1BE6E189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F449485-80B4-41AF-9961-15CB15411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563EB1-4A03-48EC-B9B9-6DA27BFC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6CC33D-FDB4-4D8A-93B1-7F00FECC8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38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55F6D3-F526-48F0-BA0E-70E63809F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7F852A-8FF2-4196-B04A-5BB61E36F0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F5CE00-268B-4738-9A51-CE551B813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A340DA-35DB-40E0-8083-5FD00D24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3BE6DD-65C7-4C59-B1EF-A7888B3A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8901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5012C3-B39E-4BFB-BF0F-3E6BB5B28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6D2F41-0375-4EC9-A532-D3E65C0B69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5C30A57-BA8D-4A97-8FDC-A805B9EE27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33845A4-B2B9-4DAA-9FBC-4B8B6BE67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8A0E865-0906-42FA-B64F-FEF41163C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CA2037-39E1-4861-92F4-FC7E12169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13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246CF-0161-4637-85BF-E43980C6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C1ABF11-0397-4BD2-9C1D-0AE86929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B337CFD-5297-45E8-B3A3-218CA846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E0CF0AF-0572-477D-A015-715BDEF37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51E186-35B7-48B6-9F55-CF73A53CC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F6EBF7-E0A0-441C-92F4-39456DE3D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74B4C8A-6071-4A99-AA66-DCCBFA72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201353F-4375-4995-9995-E35880DF1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2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BF490B-AD06-44C0-AE1A-2C053ECB6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0A4E0B3-31D7-416B-AAD9-0B506B289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1E03E14-520C-46B4-8905-77D9B22E3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5A7B493-662D-41E3-8376-8F3F4AF5A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49456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520731F-55C7-4931-BDB6-96D9A8E8AC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770B68-2431-49C2-B605-785507018B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DC6781-0086-4F46-9C3F-5D693EB8E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378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2BB06-FBFC-410D-9F9E-9ABCDB7F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4F7A53-5713-4F26-A76B-4FDB7CA39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ED943F-BCA7-45B0-9EAD-80320B59EA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BB702A-DB6E-4201-8AA0-EF66526B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24229E-6A72-4573-A36D-8CCBA5868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7953382-F9C8-4D2B-ACEA-88239A82E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0331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2FE89F-EAAB-4209-95F6-FDCC0D5D3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B834248-3F5D-40A7-A57D-753FF50C77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5B3128-F0E9-4022-B167-1A01E2A4A6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BB14279-AACD-4828-A921-5AC97B94A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323BFA-5711-466A-9459-1B24A22C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8765B5E-6C4B-4C77-9F16-45606C33B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991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C4C17C-2FB0-4894-902D-42C392A936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D7298-2992-4846-8FB0-8B654FB2C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06E150-A389-4BA5-8694-0BB2682562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C204FD-B42F-4B42-A8AA-F2D46A28AD54}" type="datetimeFigureOut">
              <a:rPr lang="zh-CN" altLang="en-US" smtClean="0"/>
              <a:t>2024/06/14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CBC9EF-F4AF-47C5-BD8F-20598A3E35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9A197A-7D3B-47B5-8213-477BCFC5F6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C9CF9-5A7C-48E4-9154-066235EAC5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83750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762063"/>
            <a:ext cx="833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zh-CN" sz="2800" dirty="0"/>
              <a:t>、给定如下两个字符串：</a:t>
            </a:r>
          </a:p>
          <a:p>
            <a:r>
              <a:rPr lang="en-US" altLang="zh-CN" sz="2800" dirty="0"/>
              <a:t>A = “</a:t>
            </a:r>
            <a:r>
              <a:rPr lang="en-US" altLang="zh-CN" sz="2800" dirty="0" err="1"/>
              <a:t>acbdhayjlo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en-US" altLang="zh-CN" sz="2800" dirty="0"/>
              <a:t>B = “</a:t>
            </a:r>
            <a:r>
              <a:rPr lang="en-US" altLang="zh-CN" sz="2800" dirty="0" err="1"/>
              <a:t>abedcyl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zh-CN" altLang="zh-CN" sz="2800" dirty="0"/>
              <a:t>请采用动态规划方法求解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B</a:t>
            </a:r>
            <a:r>
              <a:rPr lang="zh-CN" altLang="zh-CN" sz="2800" dirty="0"/>
              <a:t>的最长公共子序列。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1512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06A906-1A80-5EEC-615B-66D591EE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6A921D9-7132-10B8-F3EE-6C21C419A862}"/>
              </a:ext>
            </a:extLst>
          </p:cNvPr>
          <p:cNvSpPr txBox="1"/>
          <p:nvPr/>
        </p:nvSpPr>
        <p:spPr>
          <a:xfrm>
            <a:off x="225846" y="228704"/>
            <a:ext cx="869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三、城市电力供应网络规划中，对编号为</a:t>
            </a:r>
            <a:r>
              <a:rPr lang="en" altLang="zh-CN" sz="2400" dirty="0"/>
              <a:t>A-I</a:t>
            </a:r>
            <a:r>
              <a:rPr lang="zh-CN" altLang="en-US" sz="2400" dirty="0"/>
              <a:t>的</a:t>
            </a:r>
            <a:r>
              <a:rPr lang="en-US" altLang="zh-CN" sz="2400" dirty="0"/>
              <a:t>9</a:t>
            </a:r>
            <a:r>
              <a:rPr lang="zh-CN" altLang="en-US" sz="2400" dirty="0"/>
              <a:t>个区域建立电力线路，地区间的建设成本如下图所示，请问如何规划线路使得总建设成本最小，给出相关算法描述或伪代码，以及求解过程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20E9E65-1E9B-AFA1-956E-F2CA5A19F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90BFC923-B13D-D8F8-C132-098CB59A3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1E2A750-EC32-BFD7-457E-2A97D1B1E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6" y="1519134"/>
            <a:ext cx="3085142" cy="1411353"/>
          </a:xfrm>
          <a:prstGeom prst="rect">
            <a:avLst/>
          </a:prstGeom>
          <a:noFill/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F281289-47D3-01B9-C60B-F3E6145C4F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1652" y="1722672"/>
            <a:ext cx="5276757" cy="4955284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B4A10D00-7B0F-76F0-B6FD-06D8DA02D5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37" y="3429000"/>
            <a:ext cx="21813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zh-CN" altLang="zh-CN" sz="2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求解过程如下：</a:t>
            </a:r>
            <a:endParaRPr lang="zh-CN" altLang="zh-CN" sz="2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8830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7F4B9-A8D2-8C57-1C49-E314491B12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4B0C37E0-0941-57D7-E850-AF21058408A8}"/>
              </a:ext>
            </a:extLst>
          </p:cNvPr>
          <p:cNvSpPr txBox="1"/>
          <p:nvPr/>
        </p:nvSpPr>
        <p:spPr>
          <a:xfrm>
            <a:off x="779443" y="873149"/>
            <a:ext cx="75851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四、有四个重量分别为 </a:t>
            </a:r>
            <a:r>
              <a:rPr lang="en" altLang="zh-CN" sz="2800" dirty="0"/>
              <a:t>w_1=10,w_2=20,w_3=35 </a:t>
            </a:r>
            <a:r>
              <a:rPr lang="zh-CN" altLang="en-US" sz="2800" dirty="0"/>
              <a:t>和 </a:t>
            </a:r>
            <a:r>
              <a:rPr lang="en" altLang="zh-CN" sz="2800" dirty="0"/>
              <a:t>w_4=40 </a:t>
            </a:r>
            <a:r>
              <a:rPr lang="zh-CN" altLang="en-US" sz="2800" dirty="0"/>
              <a:t>的集装箱要装上两艘载重量分别为</a:t>
            </a:r>
            <a:r>
              <a:rPr lang="en" altLang="zh-CN" sz="2800" dirty="0"/>
              <a:t>C_1=50 </a:t>
            </a:r>
            <a:r>
              <a:rPr lang="zh-CN" altLang="en-US" sz="2800" dirty="0"/>
              <a:t>和 </a:t>
            </a:r>
            <a:r>
              <a:rPr lang="en" altLang="zh-CN" sz="2800" dirty="0"/>
              <a:t>C_2=80 </a:t>
            </a:r>
            <a:r>
              <a:rPr lang="zh-CN" altLang="en-US" sz="2800" dirty="0"/>
              <a:t>的轮船，采用回溯法搜索可行的装船方案</a:t>
            </a:r>
            <a:r>
              <a:rPr lang="zh-CN" altLang="zh-CN" sz="2800" dirty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30797839-ABCC-44D6-88AB-A4CB10DC3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AEC02C24-CD6F-2C8F-3B71-B44408783F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64534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A6037-FEBF-B49F-DDF3-61553161F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249BADF-A9C3-3267-6FE1-B777A6F0BA5E}"/>
              </a:ext>
            </a:extLst>
          </p:cNvPr>
          <p:cNvSpPr txBox="1"/>
          <p:nvPr/>
        </p:nvSpPr>
        <p:spPr>
          <a:xfrm>
            <a:off x="603173" y="315787"/>
            <a:ext cx="758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四、有四个重量分别为 </a:t>
            </a:r>
            <a:r>
              <a:rPr lang="en" altLang="zh-CN" sz="2400" dirty="0"/>
              <a:t>w_1=10,w_2=20,w_3=35 </a:t>
            </a:r>
            <a:r>
              <a:rPr lang="zh-CN" altLang="en-US" sz="2400" dirty="0"/>
              <a:t>和 </a:t>
            </a:r>
            <a:r>
              <a:rPr lang="en" altLang="zh-CN" sz="2400" dirty="0"/>
              <a:t>w_4=40 </a:t>
            </a:r>
            <a:r>
              <a:rPr lang="zh-CN" altLang="en-US" sz="2400" dirty="0"/>
              <a:t>的集装箱要装上两艘载重量分别为</a:t>
            </a:r>
            <a:r>
              <a:rPr lang="en" altLang="zh-CN" sz="2400" dirty="0"/>
              <a:t>C_1=50 </a:t>
            </a:r>
            <a:r>
              <a:rPr lang="zh-CN" altLang="en-US" sz="2400" dirty="0"/>
              <a:t>和 </a:t>
            </a:r>
            <a:r>
              <a:rPr lang="en" altLang="zh-CN" sz="2400" dirty="0"/>
              <a:t>C_2=80 </a:t>
            </a:r>
            <a:r>
              <a:rPr lang="zh-CN" altLang="en-US" sz="2400" dirty="0"/>
              <a:t>的轮船，采用回溯法搜索可行的装船方案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7E5B03C-253E-5CF3-4E43-6CA1922D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BC84254F-1B96-F8C8-6349-C3EF56FE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B2C6863-AFE8-433D-2574-A06F85F5A31C}"/>
              </a:ext>
            </a:extLst>
          </p:cNvPr>
          <p:cNvSpPr txBox="1"/>
          <p:nvPr/>
        </p:nvSpPr>
        <p:spPr>
          <a:xfrm>
            <a:off x="740883" y="1801125"/>
            <a:ext cx="7309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将集装箱按照重量进行升序排序，排序结果为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，依次尝试装箱。搜索过程如下图所示：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5B3548C-8091-671B-FAEC-CEED207F83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244" y="2424057"/>
            <a:ext cx="6824731" cy="402461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66BB77C-6E8B-7925-EF9B-39BDCED18C9B}"/>
              </a:ext>
            </a:extLst>
          </p:cNvPr>
          <p:cNvSpPr/>
          <p:nvPr/>
        </p:nvSpPr>
        <p:spPr>
          <a:xfrm>
            <a:off x="3569465" y="2447456"/>
            <a:ext cx="1189822" cy="868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71A8ACC-CE7F-41BF-8E7E-78D8CC7C92B9}"/>
              </a:ext>
            </a:extLst>
          </p:cNvPr>
          <p:cNvSpPr txBox="1"/>
          <p:nvPr/>
        </p:nvSpPr>
        <p:spPr>
          <a:xfrm>
            <a:off x="2287875" y="2739843"/>
            <a:ext cx="107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从</a:t>
            </a:r>
            <a:r>
              <a:rPr kumimoji="1" lang="en-US" altLang="zh-CN" sz="1400" dirty="0"/>
              <a:t>W1</a:t>
            </a:r>
            <a:r>
              <a:rPr kumimoji="1" lang="zh-CN" altLang="en-US" sz="1400" dirty="0"/>
              <a:t>开始：</a:t>
            </a:r>
          </a:p>
        </p:txBody>
      </p:sp>
    </p:spTree>
    <p:extLst>
      <p:ext uri="{BB962C8B-B14F-4D97-AF65-F5344CB8AC3E}">
        <p14:creationId xmlns:p14="http://schemas.microsoft.com/office/powerpoint/2010/main" val="1036701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A7E8A-A971-633B-87D5-0ADA6E50F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70864AFE-8AFB-DD3D-DE16-1F312E0FD4F3}"/>
              </a:ext>
            </a:extLst>
          </p:cNvPr>
          <p:cNvSpPr txBox="1"/>
          <p:nvPr/>
        </p:nvSpPr>
        <p:spPr>
          <a:xfrm>
            <a:off x="603173" y="315787"/>
            <a:ext cx="758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四、有四个重量分别为 </a:t>
            </a:r>
            <a:r>
              <a:rPr lang="en" altLang="zh-CN" sz="2400" dirty="0"/>
              <a:t>w_1=10,w_2=20,w_3=35 </a:t>
            </a:r>
            <a:r>
              <a:rPr lang="zh-CN" altLang="en-US" sz="2400" dirty="0"/>
              <a:t>和 </a:t>
            </a:r>
            <a:r>
              <a:rPr lang="en" altLang="zh-CN" sz="2400" dirty="0"/>
              <a:t>w_4=40 </a:t>
            </a:r>
            <a:r>
              <a:rPr lang="zh-CN" altLang="en-US" sz="2400" dirty="0"/>
              <a:t>的集装箱要装上两艘载重量分别为</a:t>
            </a:r>
            <a:r>
              <a:rPr lang="en" altLang="zh-CN" sz="2400" dirty="0"/>
              <a:t>C_1=50 </a:t>
            </a:r>
            <a:r>
              <a:rPr lang="zh-CN" altLang="en-US" sz="2400" dirty="0"/>
              <a:t>和 </a:t>
            </a:r>
            <a:r>
              <a:rPr lang="en" altLang="zh-CN" sz="2400" dirty="0"/>
              <a:t>C_2=80 </a:t>
            </a:r>
            <a:r>
              <a:rPr lang="zh-CN" altLang="en-US" sz="2400" dirty="0"/>
              <a:t>的轮船，采用回溯法搜索可行的装船方案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51D6558-D625-8937-7503-70B5AACAE6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F73CDD51-F9E1-7A0A-A7DF-C94E07F9D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0D037B3-6FB4-3ED7-FBFB-E5E3B2640551}"/>
              </a:ext>
            </a:extLst>
          </p:cNvPr>
          <p:cNvSpPr txBox="1"/>
          <p:nvPr/>
        </p:nvSpPr>
        <p:spPr>
          <a:xfrm>
            <a:off x="740883" y="1801125"/>
            <a:ext cx="73096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将集装箱按照重量进行升序排序，排序结果为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</a:t>
            </a:r>
            <a:r>
              <a:rPr lang="en-US" altLang="zh-CN" sz="1800" kern="100" baseline="-250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，依次尝试装箱。搜索过程如下图所示：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90CED67-366A-C0BE-F656-73CC71CED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6482" y="2596827"/>
            <a:ext cx="6483967" cy="3945386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EBDC617-F2C1-5221-FAD5-B04BB6B9E2B4}"/>
              </a:ext>
            </a:extLst>
          </p:cNvPr>
          <p:cNvSpPr/>
          <p:nvPr/>
        </p:nvSpPr>
        <p:spPr>
          <a:xfrm>
            <a:off x="3569465" y="2447456"/>
            <a:ext cx="1189822" cy="86862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0F4260DF-C0DF-CEBC-1909-B662EA25B6EF}"/>
              </a:ext>
            </a:extLst>
          </p:cNvPr>
          <p:cNvSpPr txBox="1"/>
          <p:nvPr/>
        </p:nvSpPr>
        <p:spPr>
          <a:xfrm>
            <a:off x="2287875" y="2739843"/>
            <a:ext cx="10722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1400" dirty="0"/>
              <a:t>从</a:t>
            </a:r>
            <a:r>
              <a:rPr kumimoji="1" lang="en-US" altLang="zh-CN" sz="1400" dirty="0"/>
              <a:t>W2</a:t>
            </a:r>
            <a:r>
              <a:rPr kumimoji="1" lang="zh-CN" altLang="en-US" sz="1400" dirty="0"/>
              <a:t>开始：</a:t>
            </a:r>
          </a:p>
        </p:txBody>
      </p:sp>
    </p:spTree>
    <p:extLst>
      <p:ext uri="{BB962C8B-B14F-4D97-AF65-F5344CB8AC3E}">
        <p14:creationId xmlns:p14="http://schemas.microsoft.com/office/powerpoint/2010/main" val="3342807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5EC0B-94A5-6159-F663-13C6E12A5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3314ADC-E3B5-DC50-1FC9-2D8D70983373}"/>
              </a:ext>
            </a:extLst>
          </p:cNvPr>
          <p:cNvSpPr txBox="1"/>
          <p:nvPr/>
        </p:nvSpPr>
        <p:spPr>
          <a:xfrm>
            <a:off x="603173" y="315787"/>
            <a:ext cx="75851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四、有四个重量分别为 </a:t>
            </a:r>
            <a:r>
              <a:rPr lang="en" altLang="zh-CN" sz="2400" dirty="0"/>
              <a:t>w_1=10,w_2=20,w_3=35 </a:t>
            </a:r>
            <a:r>
              <a:rPr lang="zh-CN" altLang="en-US" sz="2400" dirty="0"/>
              <a:t>和 </a:t>
            </a:r>
            <a:r>
              <a:rPr lang="en" altLang="zh-CN" sz="2400" dirty="0"/>
              <a:t>w_4=40 </a:t>
            </a:r>
            <a:r>
              <a:rPr lang="zh-CN" altLang="en-US" sz="2400" dirty="0"/>
              <a:t>的集装箱要装上两艘载重量分别为</a:t>
            </a:r>
            <a:r>
              <a:rPr lang="en" altLang="zh-CN" sz="2400" dirty="0"/>
              <a:t>C_1=50 </a:t>
            </a:r>
            <a:r>
              <a:rPr lang="zh-CN" altLang="en-US" sz="2400" dirty="0"/>
              <a:t>和 </a:t>
            </a:r>
            <a:r>
              <a:rPr lang="en" altLang="zh-CN" sz="2400" dirty="0"/>
              <a:t>C_2=80 </a:t>
            </a:r>
            <a:r>
              <a:rPr lang="zh-CN" altLang="en-US" sz="2400" dirty="0"/>
              <a:t>的轮船，采用回溯法搜索可行的装船方案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9D312F33-F611-28A0-313F-DAEF2054D6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CF3DAE11-88DD-3177-9BBE-2C43FB12B9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0DDA6A-400C-5DD3-680D-73022C7A2BC3}"/>
              </a:ext>
            </a:extLst>
          </p:cNvPr>
          <p:cNvSpPr txBox="1"/>
          <p:nvPr/>
        </p:nvSpPr>
        <p:spPr>
          <a:xfrm>
            <a:off x="993400" y="2033566"/>
            <a:ext cx="4073488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因此，有如下几种装船方案：</a:t>
            </a:r>
          </a:p>
          <a:p>
            <a:pPr algn="just"/>
            <a:endParaRPr lang="zh-CN" altLang="en-US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C1: {w1, w2}, C2: {w3, w4};</a:t>
            </a:r>
          </a:p>
          <a:p>
            <a:pPr algn="just"/>
            <a:endParaRPr lang="e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C1: {w1, w3}, C2: {w2, w4};</a:t>
            </a:r>
          </a:p>
          <a:p>
            <a:pPr algn="just"/>
            <a:endParaRPr lang="e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C1: {w1, w4}, C2: {w2, w3};</a:t>
            </a:r>
          </a:p>
          <a:p>
            <a:pPr algn="just"/>
            <a:endParaRPr lang="e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C1: {w3}, C2: {w1, w2, w4};</a:t>
            </a:r>
          </a:p>
          <a:p>
            <a:pPr algn="just"/>
            <a:endParaRPr lang="en" altLang="zh-CN" sz="20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" altLang="zh-CN" sz="20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C1: {w4}, C2: {w1, w2, w3};</a:t>
            </a:r>
          </a:p>
        </p:txBody>
      </p:sp>
    </p:spTree>
    <p:extLst>
      <p:ext uri="{BB962C8B-B14F-4D97-AF65-F5344CB8AC3E}">
        <p14:creationId xmlns:p14="http://schemas.microsoft.com/office/powerpoint/2010/main" val="32251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762063"/>
            <a:ext cx="833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zh-CN" sz="2800" dirty="0"/>
              <a:t>、给定如下两个字符串：</a:t>
            </a:r>
          </a:p>
          <a:p>
            <a:r>
              <a:rPr lang="en-US" altLang="zh-CN" sz="2800" dirty="0"/>
              <a:t>A = “</a:t>
            </a:r>
            <a:r>
              <a:rPr lang="en-US" altLang="zh-CN" sz="2800" dirty="0" err="1"/>
              <a:t>acbdhayjlo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en-US" altLang="zh-CN" sz="2800" dirty="0"/>
              <a:t>B = “</a:t>
            </a:r>
            <a:r>
              <a:rPr lang="en-US" altLang="zh-CN" sz="2800" dirty="0" err="1"/>
              <a:t>abedcyl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zh-CN" altLang="zh-CN" sz="2800" dirty="0"/>
              <a:t>请采用动态规划方法求解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B</a:t>
            </a:r>
            <a:r>
              <a:rPr lang="zh-CN" altLang="zh-CN" sz="2800" dirty="0"/>
              <a:t>的最长公共子序列。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B2354E-A8C7-4B5F-BAB9-F6DB026F0F26}"/>
                  </a:ext>
                </a:extLst>
              </p:cNvPr>
              <p:cNvSpPr/>
              <p:nvPr/>
            </p:nvSpPr>
            <p:spPr>
              <a:xfrm>
                <a:off x="683172" y="2984596"/>
                <a:ext cx="7725104" cy="24197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0"/>
                  </a:spcAft>
                </a:pPr>
                <a:r>
                  <a:rPr lang="zh-CN" altLang="zh-CN" sz="2800" b="1" kern="100" dirty="0"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分析：</a:t>
                </a:r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en-US" altLang="zh-CN" sz="2800" kern="100" dirty="0">
                    <a:solidFill>
                      <a:srgbClr val="FF0000"/>
                    </a:solidFill>
                    <a:effectLst/>
                    <a:latin typeface="Times New Roman" panose="02020603050405020304" pitchFamily="18" charset="0"/>
                    <a:ea typeface="宋体" panose="02010600030101010101" pitchFamily="2" charset="-122"/>
                    <a:cs typeface="Arial" panose="020B0604020202020204" pitchFamily="34" charset="0"/>
                  </a:rPr>
                  <a:t> </a:t>
                </a:r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:r>
                  <a:rPr lang="zh-CN" altLang="zh-CN" sz="2800" kern="100" dirty="0">
                    <a:latin typeface="Calibri" panose="020F0502020204030204" pitchFamily="34" charset="0"/>
                    <a:ea typeface="宋体" panose="02010600030101010101" pitchFamily="2" charset="-122"/>
                    <a:cs typeface="Arial" panose="020B0604020202020204" pitchFamily="34" charset="0"/>
                  </a:rPr>
                  <a:t>求解最长公共子序列长度的递推式为：</a:t>
                </a:r>
                <a:endParaRPr lang="zh-CN" altLang="zh-CN" sz="28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  <a:p>
                <a:pPr algn="just">
                  <a:spcAft>
                    <a:spcPts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L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i</m:t>
                          </m:r>
                          <m: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altLang="zh-CN" kern="100">
                              <a:latin typeface="Cambria Math" panose="02040503050406030204" pitchFamily="18" charset="0"/>
                              <a:ea typeface="宋体" panose="02010600030101010101" pitchFamily="2" charset="-122"/>
                              <a:cs typeface="Arial" panose="020B0604020202020204" pitchFamily="34" charset="0"/>
                            </a:rPr>
                            <m:t>j</m:t>
                          </m:r>
                        </m:e>
                      </m:d>
                      <m:r>
                        <a:rPr lang="en-US" altLang="zh-CN" kern="100">
                          <a:latin typeface="Cambria Math" panose="02040503050406030204" pitchFamily="18" charset="0"/>
                          <a:ea typeface="宋体" panose="02010600030101010101" pitchFamily="2" charset="-122"/>
                          <a:cs typeface="Arial" panose="020B0604020202020204" pitchFamily="34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zh-CN" i="1" kern="1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zh-CN" altLang="zh-CN" i="1" kern="1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eqArrPr>
                            <m:e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0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                                 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=0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或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L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1,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j</m:t>
                                  </m:r>
                                  <m:r>
                                    <a:rPr lang="en-US" altLang="zh-CN" i="1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−</m:t>
                                  </m:r>
                                  <m: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+1</m:t>
                              </m:r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                 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&gt;0,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&gt;0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和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  <m:e>
                              <m:func>
                                <m:func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zh-CN" altLang="zh-CN" i="1" kern="10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Arial" panose="020B0604020202020204" pitchFamily="34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L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j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1</m:t>
                                          </m:r>
                                        </m:e>
                                      </m:d>
                                      <m: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,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kern="100">
                                          <a:latin typeface="Cambria Math" panose="02040503050406030204" pitchFamily="18" charset="0"/>
                                          <a:ea typeface="宋体" panose="02010600030101010101" pitchFamily="2" charset="-122"/>
                                          <a:cs typeface="Arial" panose="020B0604020202020204" pitchFamily="34" charset="0"/>
                                        </a:rPr>
                                        <m:t>L</m:t>
                                      </m:r>
                                      <m:d>
                                        <m:dPr>
                                          <m:begChr m:val="["/>
                                          <m:endChr m:val="]"/>
                                          <m:ctrlPr>
                                            <a:rPr lang="zh-CN" altLang="zh-CN" i="1" kern="10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  <a:cs typeface="Arial" panose="020B0604020202020204" pitchFamily="34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i</m:t>
                                          </m:r>
                                          <m:r>
                                            <a:rPr lang="en-US" altLang="zh-CN" i="1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−</m:t>
                                          </m:r>
                                          <m: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1,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altLang="zh-CN" kern="100">
                                              <a:latin typeface="Cambria Math" panose="02040503050406030204" pitchFamily="18" charset="0"/>
                                              <a:ea typeface="宋体" panose="02010600030101010101" pitchFamily="2" charset="-122"/>
                                              <a:cs typeface="Arial" panose="020B0604020202020204" pitchFamily="34" charset="0"/>
                                            </a:rPr>
                                            <m:t>j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func>
                              <m:r>
                                <a:rPr lang="en-US" altLang="zh-CN" i="1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  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若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i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&gt;0,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j</m:t>
                              </m:r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&gt;0</m:t>
                              </m:r>
                              <m:r>
                                <a:rPr lang="zh-CN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和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en-US" altLang="zh-CN" kern="100">
                                  <a:latin typeface="Cambria Math" panose="02040503050406030204" pitchFamily="18" charset="0"/>
                                  <a:ea typeface="宋体" panose="02010600030101010101" pitchFamily="2" charset="-122"/>
                                  <a:cs typeface="Arial" panose="020B0604020202020204" pitchFamily="34" charset="0"/>
                                </a:rPr>
                                <m:t>≠</m:t>
                              </m:r>
                              <m:sSub>
                                <m:sSubPr>
                                  <m:ctrlPr>
                                    <a:rPr lang="zh-CN" altLang="zh-CN" i="1" kern="1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b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altLang="zh-CN" kern="100">
                                      <a:latin typeface="Cambria Math" panose="02040503050406030204" pitchFamily="18" charset="0"/>
                                      <a:ea typeface="宋体" panose="02010600030101010101" pitchFamily="2" charset="-122"/>
                                      <a:cs typeface="Arial" panose="020B0604020202020204" pitchFamily="34" charset="0"/>
                                    </a:rPr>
                                    <m:t>j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zh-CN" altLang="zh-CN" sz="1400" kern="100" dirty="0">
                  <a:effectLst/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3" name="矩形 2">
                <a:extLst>
                  <a:ext uri="{FF2B5EF4-FFF2-40B4-BE49-F238E27FC236}">
                    <a16:creationId xmlns:a16="http://schemas.microsoft.com/office/drawing/2014/main" id="{09B2354E-A8C7-4B5F-BAB9-F6DB026F0F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172" y="2984596"/>
                <a:ext cx="7725104" cy="2419765"/>
              </a:xfrm>
              <a:prstGeom prst="rect">
                <a:avLst/>
              </a:prstGeom>
              <a:blipFill>
                <a:blip r:embed="rId2"/>
                <a:stretch>
                  <a:fillRect l="-1579" t="-35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566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B9CA4827-342E-4D28-B070-A2CC833B1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4346" y="2516390"/>
            <a:ext cx="5781675" cy="3286125"/>
          </a:xfrm>
          <a:prstGeom prst="rect">
            <a:avLst/>
          </a:prstGeom>
        </p:spPr>
      </p:pic>
      <p:sp>
        <p:nvSpPr>
          <p:cNvPr id="18" name="矩形 17">
            <a:extLst>
              <a:ext uri="{FF2B5EF4-FFF2-40B4-BE49-F238E27FC236}">
                <a16:creationId xmlns:a16="http://schemas.microsoft.com/office/drawing/2014/main" id="{F52E3C06-D86C-4F42-953F-E75DA48B9478}"/>
              </a:ext>
            </a:extLst>
          </p:cNvPr>
          <p:cNvSpPr/>
          <p:nvPr/>
        </p:nvSpPr>
        <p:spPr>
          <a:xfrm>
            <a:off x="2318819" y="5802515"/>
            <a:ext cx="45063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>
              <a:spcAft>
                <a:spcPts val="0"/>
              </a:spcAft>
            </a:pP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最长</a:t>
            </a:r>
            <a:r>
              <a:rPr lang="zh-CN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公共子序列长度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为</a:t>
            </a:r>
            <a:r>
              <a:rPr lang="en-US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5</a:t>
            </a:r>
            <a:r>
              <a:rPr lang="zh-CN" altLang="zh-CN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，子序列为</a:t>
            </a:r>
            <a:r>
              <a:rPr lang="en-US" altLang="zh-CN" kern="100" dirty="0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abdyl</a:t>
            </a:r>
            <a:r>
              <a:rPr lang="zh-CN" altLang="en-US" kern="100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8E7EEA0-29AB-4A50-8FEF-CCA638018CFC}"/>
              </a:ext>
            </a:extLst>
          </p:cNvPr>
          <p:cNvSpPr txBox="1"/>
          <p:nvPr/>
        </p:nvSpPr>
        <p:spPr>
          <a:xfrm>
            <a:off x="586258" y="419163"/>
            <a:ext cx="8335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</a:t>
            </a:r>
            <a:r>
              <a:rPr lang="zh-CN" altLang="zh-CN" sz="2800" dirty="0"/>
              <a:t>、给定如下两个字符串：</a:t>
            </a:r>
          </a:p>
          <a:p>
            <a:r>
              <a:rPr lang="en-US" altLang="zh-CN" sz="2800" dirty="0"/>
              <a:t>A = “</a:t>
            </a:r>
            <a:r>
              <a:rPr lang="en-US" altLang="zh-CN" sz="2800" dirty="0" err="1"/>
              <a:t>acbdhayjlo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en-US" altLang="zh-CN" sz="2800" dirty="0"/>
              <a:t>B = “</a:t>
            </a:r>
            <a:r>
              <a:rPr lang="en-US" altLang="zh-CN" sz="2800" dirty="0" err="1"/>
              <a:t>abedcyl</a:t>
            </a:r>
            <a:r>
              <a:rPr lang="en-US" altLang="zh-CN" sz="2800" dirty="0"/>
              <a:t>”,</a:t>
            </a:r>
            <a:endParaRPr lang="zh-CN" altLang="zh-CN" sz="2800" dirty="0"/>
          </a:p>
          <a:p>
            <a:r>
              <a:rPr lang="zh-CN" altLang="zh-CN" sz="2800" dirty="0"/>
              <a:t>请采用动态规划方法求解</a:t>
            </a:r>
            <a:r>
              <a:rPr lang="en-US" altLang="zh-CN" sz="2800" dirty="0"/>
              <a:t>A</a:t>
            </a:r>
            <a:r>
              <a:rPr lang="zh-CN" altLang="zh-CN" sz="2800" dirty="0"/>
              <a:t>与</a:t>
            </a:r>
            <a:r>
              <a:rPr lang="en-US" altLang="zh-CN" sz="2800" dirty="0"/>
              <a:t>B</a:t>
            </a:r>
            <a:r>
              <a:rPr lang="zh-CN" altLang="zh-CN" sz="2800" dirty="0"/>
              <a:t>的最长公共子序列。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036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685863"/>
            <a:ext cx="6974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</a:t>
            </a:r>
            <a:r>
              <a:rPr lang="zh-CN" altLang="zh-CN" sz="2800" dirty="0"/>
              <a:t>、求对下列</a:t>
            </a:r>
            <a:r>
              <a:rPr lang="en-US" altLang="zh-CN" sz="2800" dirty="0"/>
              <a:t>4</a:t>
            </a:r>
            <a:r>
              <a:rPr lang="zh-CN" altLang="zh-CN" sz="2800" dirty="0"/>
              <a:t>个矩阵连乘：</a:t>
            </a:r>
            <a:endParaRPr lang="en-US" altLang="zh-CN" sz="2800" dirty="0"/>
          </a:p>
          <a:p>
            <a:r>
              <a:rPr lang="en-US" altLang="zh-CN" sz="2800" dirty="0"/>
              <a:t>A1(2</a:t>
            </a:r>
            <a:r>
              <a:rPr lang="zh-CN" altLang="zh-CN" sz="2800" dirty="0"/>
              <a:t>×</a:t>
            </a:r>
            <a:r>
              <a:rPr lang="en-US" altLang="zh-CN" sz="2800" dirty="0"/>
              <a:t>10)</a:t>
            </a:r>
            <a:r>
              <a:rPr lang="zh-CN" altLang="zh-CN" sz="2800" dirty="0"/>
              <a:t>，</a:t>
            </a:r>
            <a:r>
              <a:rPr lang="en-US" altLang="zh-CN" sz="2800" dirty="0"/>
              <a:t>A2(10</a:t>
            </a:r>
            <a:r>
              <a:rPr lang="zh-CN" altLang="zh-CN" sz="2800" dirty="0"/>
              <a:t>×</a:t>
            </a:r>
            <a:r>
              <a:rPr lang="en-US" altLang="zh-CN" sz="2800" dirty="0"/>
              <a:t>1)</a:t>
            </a:r>
            <a:r>
              <a:rPr lang="zh-CN" altLang="zh-CN" sz="2800" dirty="0"/>
              <a:t>，</a:t>
            </a:r>
            <a:r>
              <a:rPr lang="en-US" altLang="zh-CN" sz="2800" dirty="0"/>
              <a:t>A3(1</a:t>
            </a:r>
            <a:r>
              <a:rPr lang="zh-CN" altLang="zh-CN" sz="2800" dirty="0"/>
              <a:t>×</a:t>
            </a:r>
            <a:r>
              <a:rPr lang="en-US" altLang="zh-CN" sz="2800" dirty="0"/>
              <a:t>5)</a:t>
            </a:r>
            <a:r>
              <a:rPr lang="zh-CN" altLang="zh-CN" sz="2800" dirty="0"/>
              <a:t>，</a:t>
            </a:r>
            <a:r>
              <a:rPr lang="en-US" altLang="zh-CN" sz="2800" dirty="0"/>
              <a:t>A4(5</a:t>
            </a:r>
            <a:r>
              <a:rPr lang="zh-CN" altLang="zh-CN" sz="2800" dirty="0"/>
              <a:t>×</a:t>
            </a:r>
            <a:r>
              <a:rPr lang="en-US" altLang="zh-CN" sz="2800" dirty="0"/>
              <a:t>4)</a:t>
            </a:r>
            <a:r>
              <a:rPr lang="zh-CN" altLang="zh-CN" sz="2800" dirty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1832176"/>
            <a:ext cx="839264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）写出解决上述问题的动态规划实现算法（文字描述或者伪代码）</a:t>
            </a:r>
            <a:endParaRPr lang="en-US" altLang="zh-CN" sz="2800" dirty="0"/>
          </a:p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）写出通过此算法解决上述问题的过程及结果</a:t>
            </a:r>
            <a:endParaRPr lang="en-US" altLang="zh-CN" sz="2800" dirty="0"/>
          </a:p>
          <a:p>
            <a:endParaRPr lang="zh-CN" altLang="zh-CN" sz="2800" dirty="0"/>
          </a:p>
        </p:txBody>
      </p:sp>
    </p:spTree>
    <p:extLst>
      <p:ext uri="{BB962C8B-B14F-4D97-AF65-F5344CB8AC3E}">
        <p14:creationId xmlns:p14="http://schemas.microsoft.com/office/powerpoint/2010/main" val="3760864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685863"/>
            <a:ext cx="6974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</a:t>
            </a:r>
            <a:r>
              <a:rPr lang="zh-CN" altLang="zh-CN" sz="2800" dirty="0"/>
              <a:t>、求对下列</a:t>
            </a:r>
            <a:r>
              <a:rPr lang="en-US" altLang="zh-CN" sz="2800" dirty="0"/>
              <a:t>4</a:t>
            </a:r>
            <a:r>
              <a:rPr lang="zh-CN" altLang="zh-CN" sz="2800" dirty="0"/>
              <a:t>个矩阵连乘：</a:t>
            </a:r>
            <a:endParaRPr lang="en-US" altLang="zh-CN" sz="2800" dirty="0"/>
          </a:p>
          <a:p>
            <a:r>
              <a:rPr lang="en-US" altLang="zh-CN" sz="2800" dirty="0"/>
              <a:t>A1(2</a:t>
            </a:r>
            <a:r>
              <a:rPr lang="zh-CN" altLang="zh-CN" sz="2800" dirty="0"/>
              <a:t>×</a:t>
            </a:r>
            <a:r>
              <a:rPr lang="en-US" altLang="zh-CN" sz="2800" dirty="0"/>
              <a:t>10)</a:t>
            </a:r>
            <a:r>
              <a:rPr lang="zh-CN" altLang="zh-CN" sz="2800" dirty="0"/>
              <a:t>，</a:t>
            </a:r>
            <a:r>
              <a:rPr lang="en-US" altLang="zh-CN" sz="2800" dirty="0"/>
              <a:t>A2(10</a:t>
            </a:r>
            <a:r>
              <a:rPr lang="zh-CN" altLang="zh-CN" sz="2800" dirty="0"/>
              <a:t>×</a:t>
            </a:r>
            <a:r>
              <a:rPr lang="en-US" altLang="zh-CN" sz="2800" dirty="0"/>
              <a:t>1)</a:t>
            </a:r>
            <a:r>
              <a:rPr lang="zh-CN" altLang="zh-CN" sz="2800" dirty="0"/>
              <a:t>，</a:t>
            </a:r>
            <a:r>
              <a:rPr lang="en-US" altLang="zh-CN" sz="2800" dirty="0"/>
              <a:t>A3(1</a:t>
            </a:r>
            <a:r>
              <a:rPr lang="zh-CN" altLang="zh-CN" sz="2800" dirty="0"/>
              <a:t>×</a:t>
            </a:r>
            <a:r>
              <a:rPr lang="en-US" altLang="zh-CN" sz="2800" dirty="0"/>
              <a:t>5)</a:t>
            </a:r>
            <a:r>
              <a:rPr lang="zh-CN" altLang="zh-CN" sz="2800" dirty="0"/>
              <a:t>，</a:t>
            </a:r>
            <a:r>
              <a:rPr lang="en-US" altLang="zh-CN" sz="2800" dirty="0"/>
              <a:t>A4(5</a:t>
            </a:r>
            <a:r>
              <a:rPr lang="zh-CN" altLang="zh-CN" sz="2800" dirty="0"/>
              <a:t>×</a:t>
            </a:r>
            <a:r>
              <a:rPr lang="en-US" altLang="zh-CN" sz="2800" dirty="0"/>
              <a:t>4)</a:t>
            </a:r>
            <a:r>
              <a:rPr lang="zh-CN" altLang="zh-CN" sz="2800" dirty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189677C-2F42-4420-8017-58DD5EA9AECE}"/>
                  </a:ext>
                </a:extLst>
              </p:cNvPr>
              <p:cNvSpPr txBox="1"/>
              <p:nvPr/>
            </p:nvSpPr>
            <p:spPr>
              <a:xfrm>
                <a:off x="586258" y="1832176"/>
                <a:ext cx="8329142" cy="34126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zh-CN" sz="2800" dirty="0"/>
                  <a:t>（</a:t>
                </a:r>
                <a:r>
                  <a:rPr lang="en-US" altLang="zh-CN" sz="2800" dirty="0"/>
                  <a:t>1</a:t>
                </a:r>
                <a:r>
                  <a:rPr lang="zh-CN" altLang="zh-CN" sz="2800" dirty="0"/>
                  <a:t>）写出解决上述问题的动态规划实现算法（文字描述或者伪代码）</a:t>
                </a:r>
                <a:endParaRPr lang="en-US" altLang="zh-CN" sz="2800" dirty="0"/>
              </a:p>
              <a:p>
                <a:endParaRPr lang="en-US" altLang="zh-CN" sz="2400" dirty="0"/>
              </a:p>
              <a:p>
                <a:r>
                  <a:rPr lang="zh-CN" altLang="en-US" sz="2400" dirty="0"/>
                  <a:t>定义矩阵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∙∙</m:t>
                    </m:r>
                    <m:sSub>
                      <m:sSub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endParaRPr lang="en-US" altLang="zh-CN" sz="2400" dirty="0"/>
              </a:p>
              <a:p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zh-CN" altLang="en-US" sz="2400" dirty="0"/>
                  <a:t>表示计算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所需的最小乘法次数。</a:t>
                </a:r>
                <a:endParaRPr lang="en-US" altLang="zh-CN" sz="2400" dirty="0"/>
              </a:p>
              <a:p>
                <a:r>
                  <a:rPr lang="zh-CN" altLang="en-US" sz="2400" dirty="0"/>
                  <a:t>若依据下标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sz="2400" dirty="0"/>
                  <a:t>将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zh-CN" altLang="en-US" sz="2400" dirty="0"/>
                  <a:t>划分为两部分：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zh-CN" altLang="en-US" sz="2400" dirty="0"/>
                  <a:t>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altLang="zh-CN" sz="2400" dirty="0"/>
              </a:p>
              <a:p>
                <a:r>
                  <a:rPr lang="zh-CN" altLang="en-US" sz="2400" dirty="0"/>
                  <a:t>则有递推式</a:t>
                </a:r>
                <a:r>
                  <a:rPr lang="en-US" altLang="zh-CN" sz="2400" dirty="0"/>
                  <a:t>: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altLang="zh-CN" sz="2400" b="0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lim>
                          </m:limLow>
                        </m:fName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{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</m:d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</m:func>
                    </m:oMath>
                  </m:oMathPara>
                </a14:m>
                <a:endParaRPr lang="zh-CN" altLang="zh-CN" sz="2400" dirty="0"/>
              </a:p>
            </p:txBody>
          </p:sp>
        </mc:Choice>
        <mc:Fallback xmlns="">
          <p:sp>
            <p:nvSpPr>
              <p:cNvPr id="141" name="文本框 140">
                <a:extLst>
                  <a:ext uri="{FF2B5EF4-FFF2-40B4-BE49-F238E27FC236}">
                    <a16:creationId xmlns:a16="http://schemas.microsoft.com/office/drawing/2014/main" id="{C189677C-2F42-4420-8017-58DD5EA9A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58" y="1832176"/>
                <a:ext cx="8329142" cy="3412601"/>
              </a:xfrm>
              <a:prstGeom prst="rect">
                <a:avLst/>
              </a:prstGeom>
              <a:blipFill>
                <a:blip r:embed="rId2"/>
                <a:stretch>
                  <a:fillRect l="-1463" t="-2147" b="-71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9879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685863"/>
            <a:ext cx="6974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</a:t>
            </a:r>
            <a:r>
              <a:rPr lang="zh-CN" altLang="zh-CN" sz="2800" dirty="0"/>
              <a:t>、求对下列</a:t>
            </a:r>
            <a:r>
              <a:rPr lang="en-US" altLang="zh-CN" sz="2800" dirty="0"/>
              <a:t>4</a:t>
            </a:r>
            <a:r>
              <a:rPr lang="zh-CN" altLang="zh-CN" sz="2800" dirty="0"/>
              <a:t>个矩阵连乘：</a:t>
            </a:r>
            <a:endParaRPr lang="en-US" altLang="zh-CN" sz="2800" dirty="0"/>
          </a:p>
          <a:p>
            <a:r>
              <a:rPr lang="en-US" altLang="zh-CN" sz="2800" dirty="0"/>
              <a:t>A1(2</a:t>
            </a:r>
            <a:r>
              <a:rPr lang="zh-CN" altLang="zh-CN" sz="2800" dirty="0"/>
              <a:t>×</a:t>
            </a:r>
            <a:r>
              <a:rPr lang="en-US" altLang="zh-CN" sz="2800" dirty="0"/>
              <a:t>10)</a:t>
            </a:r>
            <a:r>
              <a:rPr lang="zh-CN" altLang="zh-CN" sz="2800" dirty="0"/>
              <a:t>，</a:t>
            </a:r>
            <a:r>
              <a:rPr lang="en-US" altLang="zh-CN" sz="2800" dirty="0"/>
              <a:t>A2(10</a:t>
            </a:r>
            <a:r>
              <a:rPr lang="zh-CN" altLang="zh-CN" sz="2800" dirty="0"/>
              <a:t>×</a:t>
            </a:r>
            <a:r>
              <a:rPr lang="en-US" altLang="zh-CN" sz="2800" dirty="0"/>
              <a:t>1)</a:t>
            </a:r>
            <a:r>
              <a:rPr lang="zh-CN" altLang="zh-CN" sz="2800" dirty="0"/>
              <a:t>，</a:t>
            </a:r>
            <a:r>
              <a:rPr lang="en-US" altLang="zh-CN" sz="2800" dirty="0"/>
              <a:t>A3(1</a:t>
            </a:r>
            <a:r>
              <a:rPr lang="zh-CN" altLang="zh-CN" sz="2800" dirty="0"/>
              <a:t>×</a:t>
            </a:r>
            <a:r>
              <a:rPr lang="en-US" altLang="zh-CN" sz="2800" dirty="0"/>
              <a:t>5)</a:t>
            </a:r>
            <a:r>
              <a:rPr lang="zh-CN" altLang="zh-CN" sz="2800" dirty="0"/>
              <a:t>，</a:t>
            </a:r>
            <a:r>
              <a:rPr lang="en-US" altLang="zh-CN" sz="2800" dirty="0"/>
              <a:t>A4(5</a:t>
            </a:r>
            <a:r>
              <a:rPr lang="zh-CN" altLang="zh-CN" sz="2800" dirty="0"/>
              <a:t>×</a:t>
            </a:r>
            <a:r>
              <a:rPr lang="en-US" altLang="zh-CN" sz="2800" dirty="0"/>
              <a:t>4)</a:t>
            </a:r>
            <a:r>
              <a:rPr lang="zh-CN" altLang="zh-CN" sz="2800" dirty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1832176"/>
            <a:ext cx="832914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1</a:t>
            </a:r>
            <a:r>
              <a:rPr lang="zh-CN" altLang="zh-CN" sz="2800" dirty="0"/>
              <a:t>）写出解决上述问题的动态规划实现算法（文字描述或者伪代码）</a:t>
            </a:r>
            <a:endParaRPr lang="en-US" altLang="zh-CN" sz="2800" dirty="0"/>
          </a:p>
          <a:p>
            <a:pPr marL="1080000"/>
            <a:r>
              <a:rPr lang="zh-CN" altLang="zh-CN" dirty="0"/>
              <a:t>输入： </a:t>
            </a:r>
            <a:r>
              <a:rPr lang="en-US" altLang="zh-CN" dirty="0"/>
              <a:t>r[1..n+1]</a:t>
            </a:r>
            <a:r>
              <a:rPr lang="zh-CN" altLang="zh-CN" dirty="0"/>
              <a:t>，表示</a:t>
            </a:r>
            <a:r>
              <a:rPr lang="en-US" altLang="zh-CN" dirty="0"/>
              <a:t>n</a:t>
            </a:r>
            <a:r>
              <a:rPr lang="zh-CN" altLang="zh-CN" dirty="0"/>
              <a:t>个矩阵规模的</a:t>
            </a:r>
            <a:r>
              <a:rPr lang="en-US" altLang="zh-CN" dirty="0"/>
              <a:t>n+1</a:t>
            </a:r>
            <a:r>
              <a:rPr lang="zh-CN" altLang="zh-CN" dirty="0"/>
              <a:t>个整数</a:t>
            </a:r>
            <a:r>
              <a:rPr lang="en-US" altLang="zh-CN" dirty="0"/>
              <a:t>.</a:t>
            </a:r>
            <a:endParaRPr lang="zh-CN" altLang="zh-CN" dirty="0"/>
          </a:p>
          <a:p>
            <a:pPr marL="1080000"/>
            <a:r>
              <a:rPr lang="zh-CN" altLang="zh-CN" dirty="0"/>
              <a:t>输出： </a:t>
            </a:r>
            <a:r>
              <a:rPr lang="en-US" altLang="zh-CN" dirty="0"/>
              <a:t>n</a:t>
            </a:r>
            <a:r>
              <a:rPr lang="zh-CN" altLang="zh-CN" dirty="0"/>
              <a:t>个矩阵连乘的最小乘法次数</a:t>
            </a:r>
            <a:r>
              <a:rPr lang="en-US" altLang="zh-CN" dirty="0"/>
              <a:t>.  </a:t>
            </a:r>
            <a:endParaRPr lang="zh-CN" altLang="zh-CN" dirty="0"/>
          </a:p>
          <a:p>
            <a:pPr marL="1080000"/>
            <a:r>
              <a:rPr lang="en-US" altLang="zh-CN" dirty="0"/>
              <a:t>1. for i←1 to n {</a:t>
            </a:r>
            <a:r>
              <a:rPr lang="zh-CN" altLang="zh-CN" dirty="0"/>
              <a:t>填充对角线</a:t>
            </a:r>
            <a:r>
              <a:rPr lang="en-US" altLang="zh-CN" dirty="0"/>
              <a:t>d</a:t>
            </a:r>
            <a:r>
              <a:rPr lang="en-US" altLang="zh-CN" baseline="-25000" dirty="0"/>
              <a:t>0</a:t>
            </a:r>
            <a:r>
              <a:rPr lang="en-US" altLang="zh-CN" dirty="0"/>
              <a:t>}</a:t>
            </a:r>
            <a:endParaRPr lang="zh-CN" altLang="zh-CN" dirty="0"/>
          </a:p>
          <a:p>
            <a:pPr marL="1080000"/>
            <a:r>
              <a:rPr lang="en-US" altLang="zh-CN" dirty="0"/>
              <a:t>2.   C[</a:t>
            </a:r>
            <a:r>
              <a:rPr lang="en-US" altLang="zh-CN" dirty="0" err="1"/>
              <a:t>i,i</a:t>
            </a:r>
            <a:r>
              <a:rPr lang="en-US" altLang="zh-CN" dirty="0"/>
              <a:t>] ←0</a:t>
            </a:r>
            <a:endParaRPr lang="zh-CN" altLang="zh-CN" dirty="0"/>
          </a:p>
          <a:p>
            <a:pPr marL="1080000"/>
            <a:r>
              <a:rPr lang="en-US" altLang="zh-CN" dirty="0"/>
              <a:t>3. end for</a:t>
            </a:r>
            <a:endParaRPr lang="zh-CN" altLang="zh-CN" dirty="0"/>
          </a:p>
          <a:p>
            <a:pPr marL="1080000"/>
            <a:r>
              <a:rPr lang="en-US" altLang="zh-CN" dirty="0"/>
              <a:t>4. for d←1 to n-1 {</a:t>
            </a:r>
            <a:r>
              <a:rPr lang="zh-CN" altLang="zh-CN" dirty="0"/>
              <a:t>填充对角线</a:t>
            </a:r>
            <a:r>
              <a:rPr lang="en-US" altLang="zh-CN" dirty="0"/>
              <a:t>d</a:t>
            </a:r>
            <a:r>
              <a:rPr lang="en-US" altLang="zh-CN" baseline="-25000" dirty="0"/>
              <a:t>1</a:t>
            </a:r>
            <a:r>
              <a:rPr lang="zh-CN" altLang="zh-CN" dirty="0"/>
              <a:t>到</a:t>
            </a:r>
            <a:r>
              <a:rPr lang="en-US" altLang="zh-CN" dirty="0"/>
              <a:t>d</a:t>
            </a:r>
            <a:r>
              <a:rPr lang="en-US" altLang="zh-CN" baseline="-25000" dirty="0"/>
              <a:t>n-1</a:t>
            </a:r>
            <a:r>
              <a:rPr lang="en-US" altLang="zh-CN" dirty="0"/>
              <a:t>}</a:t>
            </a:r>
            <a:endParaRPr lang="zh-CN" altLang="zh-CN" dirty="0"/>
          </a:p>
          <a:p>
            <a:pPr marL="1080000"/>
            <a:r>
              <a:rPr lang="en-US" altLang="zh-CN" dirty="0"/>
              <a:t>5.   for i←1 to n-d {</a:t>
            </a:r>
            <a:r>
              <a:rPr lang="zh-CN" altLang="zh-CN" dirty="0"/>
              <a:t>填充对角线</a:t>
            </a:r>
            <a:r>
              <a:rPr lang="en-US" altLang="zh-CN" dirty="0"/>
              <a:t>d</a:t>
            </a:r>
            <a:r>
              <a:rPr lang="en-US" altLang="zh-CN" baseline="-25000" dirty="0"/>
              <a:t>i</a:t>
            </a:r>
            <a:r>
              <a:rPr lang="zh-CN" altLang="zh-CN" dirty="0"/>
              <a:t>的每个项目</a:t>
            </a:r>
            <a:r>
              <a:rPr lang="en-US" altLang="zh-CN" dirty="0"/>
              <a:t>}</a:t>
            </a:r>
            <a:endParaRPr lang="zh-CN" altLang="zh-CN" dirty="0"/>
          </a:p>
          <a:p>
            <a:pPr marL="1080000"/>
            <a:r>
              <a:rPr lang="en-US" altLang="zh-CN" dirty="0"/>
              <a:t>6.        </a:t>
            </a:r>
            <a:r>
              <a:rPr lang="en-US" altLang="zh-CN" dirty="0" err="1"/>
              <a:t>j←i+d</a:t>
            </a:r>
            <a:r>
              <a:rPr lang="en-US" altLang="zh-CN" dirty="0"/>
              <a:t>  {</a:t>
            </a:r>
            <a:r>
              <a:rPr lang="zh-CN" altLang="zh-CN" dirty="0"/>
              <a:t>该对角线上</a:t>
            </a:r>
            <a:r>
              <a:rPr lang="en-US" altLang="zh-CN" dirty="0" err="1"/>
              <a:t>j,i</a:t>
            </a:r>
            <a:r>
              <a:rPr lang="zh-CN" altLang="zh-CN" dirty="0"/>
              <a:t>满足的关系</a:t>
            </a:r>
            <a:r>
              <a:rPr lang="en-US" altLang="zh-CN" dirty="0"/>
              <a:t>}</a:t>
            </a:r>
            <a:endParaRPr lang="zh-CN" altLang="zh-CN" dirty="0"/>
          </a:p>
          <a:p>
            <a:pPr marL="1080000"/>
            <a:r>
              <a:rPr lang="en-US" altLang="zh-CN" dirty="0"/>
              <a:t>7.        C[</a:t>
            </a:r>
            <a:r>
              <a:rPr lang="en-US" altLang="zh-CN" dirty="0" err="1"/>
              <a:t>i,j</a:t>
            </a:r>
            <a:r>
              <a:rPr lang="en-US" altLang="zh-CN" dirty="0"/>
              <a:t>] ←∞</a:t>
            </a:r>
            <a:endParaRPr lang="zh-CN" altLang="zh-CN" dirty="0"/>
          </a:p>
          <a:p>
            <a:pPr marL="1080000"/>
            <a:r>
              <a:rPr lang="en-US" altLang="zh-CN" dirty="0"/>
              <a:t>8.        for </a:t>
            </a:r>
            <a:r>
              <a:rPr lang="en-US" altLang="zh-CN" dirty="0" err="1"/>
              <a:t>k←i</a:t>
            </a:r>
            <a:r>
              <a:rPr lang="en-US" altLang="zh-CN" dirty="0"/>
              <a:t> +1 to j</a:t>
            </a:r>
            <a:endParaRPr lang="zh-CN" altLang="zh-CN" dirty="0"/>
          </a:p>
          <a:p>
            <a:pPr marL="1080000"/>
            <a:r>
              <a:rPr lang="en-US" altLang="zh-CN" dirty="0"/>
              <a:t>9.           C[</a:t>
            </a:r>
            <a:r>
              <a:rPr lang="en-US" altLang="zh-CN" dirty="0" err="1"/>
              <a:t>i,j</a:t>
            </a:r>
            <a:r>
              <a:rPr lang="en-US" altLang="zh-CN" dirty="0"/>
              <a:t>] ←min{ C[</a:t>
            </a:r>
            <a:r>
              <a:rPr lang="en-US" altLang="zh-CN" dirty="0" err="1"/>
              <a:t>i,j</a:t>
            </a:r>
            <a:r>
              <a:rPr lang="en-US" altLang="zh-CN" dirty="0"/>
              <a:t>], C[i,k-1]+ C[</a:t>
            </a:r>
            <a:r>
              <a:rPr lang="en-US" altLang="zh-CN" dirty="0" err="1"/>
              <a:t>k,j</a:t>
            </a:r>
            <a:r>
              <a:rPr lang="en-US" altLang="zh-CN" dirty="0"/>
              <a:t>]+ 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i</a:t>
            </a:r>
            <a:r>
              <a:rPr lang="zh-CN" altLang="zh-CN" dirty="0"/>
              <a:t>×</a:t>
            </a:r>
            <a:r>
              <a:rPr lang="en-US" altLang="zh-CN" dirty="0" err="1"/>
              <a:t>r</a:t>
            </a:r>
            <a:r>
              <a:rPr lang="en-US" altLang="zh-CN" baseline="-25000" dirty="0" err="1"/>
              <a:t>k</a:t>
            </a:r>
            <a:r>
              <a:rPr lang="zh-CN" altLang="zh-CN" dirty="0"/>
              <a:t>×</a:t>
            </a:r>
            <a:r>
              <a:rPr lang="en-US" altLang="zh-CN" dirty="0"/>
              <a:t>r</a:t>
            </a:r>
            <a:r>
              <a:rPr lang="en-US" altLang="zh-CN" baseline="-25000" dirty="0"/>
              <a:t>j+1</a:t>
            </a:r>
            <a:r>
              <a:rPr lang="en-US" altLang="zh-CN" dirty="0"/>
              <a:t>}</a:t>
            </a:r>
            <a:endParaRPr lang="zh-CN" altLang="zh-CN" dirty="0"/>
          </a:p>
          <a:p>
            <a:pPr marL="1080000"/>
            <a:r>
              <a:rPr lang="en-US" altLang="zh-CN" dirty="0"/>
              <a:t>10.      end for</a:t>
            </a:r>
            <a:endParaRPr lang="zh-CN" altLang="zh-CN" dirty="0"/>
          </a:p>
          <a:p>
            <a:pPr marL="1080000"/>
            <a:r>
              <a:rPr lang="en-US" altLang="zh-CN" dirty="0"/>
              <a:t>11.  end for</a:t>
            </a:r>
            <a:endParaRPr lang="zh-CN" altLang="zh-CN" dirty="0"/>
          </a:p>
          <a:p>
            <a:pPr marL="1080000"/>
            <a:r>
              <a:rPr lang="en-US" altLang="zh-CN" dirty="0"/>
              <a:t>12.end for</a:t>
            </a:r>
            <a:endParaRPr lang="zh-CN" altLang="zh-CN" dirty="0"/>
          </a:p>
          <a:p>
            <a:pPr marL="1080000"/>
            <a:r>
              <a:rPr lang="en-US" altLang="zh-CN" dirty="0"/>
              <a:t>13.return C[1,n]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44908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685863"/>
            <a:ext cx="697498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/>
              <a:t>二</a:t>
            </a:r>
            <a:r>
              <a:rPr lang="zh-CN" altLang="zh-CN" sz="2800" dirty="0"/>
              <a:t>、求对下列</a:t>
            </a:r>
            <a:r>
              <a:rPr lang="en-US" altLang="zh-CN" sz="2800" dirty="0"/>
              <a:t>4</a:t>
            </a:r>
            <a:r>
              <a:rPr lang="zh-CN" altLang="zh-CN" sz="2800" dirty="0"/>
              <a:t>个矩阵连乘：</a:t>
            </a:r>
            <a:endParaRPr lang="en-US" altLang="zh-CN" sz="2800" dirty="0"/>
          </a:p>
          <a:p>
            <a:r>
              <a:rPr lang="en-US" altLang="zh-CN" sz="2800" dirty="0"/>
              <a:t>A1(2</a:t>
            </a:r>
            <a:r>
              <a:rPr lang="zh-CN" altLang="zh-CN" sz="2800" dirty="0"/>
              <a:t>×</a:t>
            </a:r>
            <a:r>
              <a:rPr lang="en-US" altLang="zh-CN" sz="2800" dirty="0"/>
              <a:t>10)</a:t>
            </a:r>
            <a:r>
              <a:rPr lang="zh-CN" altLang="zh-CN" sz="2800" dirty="0"/>
              <a:t>，</a:t>
            </a:r>
            <a:r>
              <a:rPr lang="en-US" altLang="zh-CN" sz="2800" dirty="0"/>
              <a:t>A2(10</a:t>
            </a:r>
            <a:r>
              <a:rPr lang="zh-CN" altLang="zh-CN" sz="2800" dirty="0"/>
              <a:t>×</a:t>
            </a:r>
            <a:r>
              <a:rPr lang="en-US" altLang="zh-CN" sz="2800" dirty="0"/>
              <a:t>1)</a:t>
            </a:r>
            <a:r>
              <a:rPr lang="zh-CN" altLang="zh-CN" sz="2800" dirty="0"/>
              <a:t>，</a:t>
            </a:r>
            <a:r>
              <a:rPr lang="en-US" altLang="zh-CN" sz="2800" dirty="0"/>
              <a:t>A3(1</a:t>
            </a:r>
            <a:r>
              <a:rPr lang="zh-CN" altLang="zh-CN" sz="2800" dirty="0"/>
              <a:t>×</a:t>
            </a:r>
            <a:r>
              <a:rPr lang="en-US" altLang="zh-CN" sz="2800" dirty="0"/>
              <a:t>5)</a:t>
            </a:r>
            <a:r>
              <a:rPr lang="zh-CN" altLang="zh-CN" sz="2800" dirty="0"/>
              <a:t>，</a:t>
            </a:r>
            <a:r>
              <a:rPr lang="en-US" altLang="zh-CN" sz="2800" dirty="0"/>
              <a:t>A4(5</a:t>
            </a:r>
            <a:r>
              <a:rPr lang="zh-CN" altLang="zh-CN" sz="2800" dirty="0"/>
              <a:t>×</a:t>
            </a:r>
            <a:r>
              <a:rPr lang="en-US" altLang="zh-CN" sz="2800" dirty="0"/>
              <a:t>4)</a:t>
            </a:r>
            <a:r>
              <a:rPr lang="zh-CN" altLang="zh-CN" sz="2800" dirty="0"/>
              <a:t>。</a:t>
            </a:r>
            <a:endParaRPr lang="zh-CN" altLang="en-US" sz="28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/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141" name="文本框 140">
            <a:extLst>
              <a:ext uri="{FF2B5EF4-FFF2-40B4-BE49-F238E27FC236}">
                <a16:creationId xmlns:a16="http://schemas.microsoft.com/office/drawing/2014/main" id="{C189677C-2F42-4420-8017-58DD5EA9AECE}"/>
              </a:ext>
            </a:extLst>
          </p:cNvPr>
          <p:cNvSpPr txBox="1"/>
          <p:nvPr/>
        </p:nvSpPr>
        <p:spPr>
          <a:xfrm>
            <a:off x="586258" y="1832176"/>
            <a:ext cx="8164042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zh-CN" sz="2800" dirty="0"/>
              <a:t>（</a:t>
            </a:r>
            <a:r>
              <a:rPr lang="en-US" altLang="zh-CN" sz="2800" dirty="0"/>
              <a:t>2</a:t>
            </a:r>
            <a:r>
              <a:rPr lang="zh-CN" altLang="zh-CN" sz="2800" dirty="0"/>
              <a:t>）写出通过此算法解决上述问题的过程及结果</a:t>
            </a:r>
            <a:endParaRPr lang="en-US" altLang="zh-CN" sz="28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最优计算次序：</a:t>
            </a:r>
            <a:r>
              <a:rPr lang="en-US" altLang="zh-CN" sz="2400" dirty="0"/>
              <a:t>((A1</a:t>
            </a:r>
            <a:r>
              <a:rPr lang="zh-CN" altLang="zh-CN" sz="2400" dirty="0"/>
              <a:t> ×</a:t>
            </a:r>
            <a:r>
              <a:rPr lang="en-US" altLang="zh-CN" sz="2400" dirty="0"/>
              <a:t>A2)</a:t>
            </a:r>
            <a:r>
              <a:rPr lang="zh-CN" altLang="zh-CN" sz="2400" dirty="0"/>
              <a:t> ×</a:t>
            </a:r>
            <a:r>
              <a:rPr lang="en-US" altLang="zh-CN" sz="2400" dirty="0"/>
              <a:t>(A3</a:t>
            </a:r>
            <a:r>
              <a:rPr lang="zh-CN" altLang="zh-CN" sz="2400" dirty="0"/>
              <a:t> ×</a:t>
            </a:r>
            <a:r>
              <a:rPr lang="en-US" altLang="zh-CN" sz="2400" dirty="0"/>
              <a:t>A4))</a:t>
            </a:r>
          </a:p>
          <a:p>
            <a:r>
              <a:rPr lang="zh-CN" altLang="en-US" sz="2400" dirty="0"/>
              <a:t>最优值：</a:t>
            </a:r>
            <a:r>
              <a:rPr lang="en-US" altLang="zh-CN" sz="2400" dirty="0"/>
              <a:t>48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152939" y="2599634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20(2)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30(3)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48(3)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50(3)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60(3)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20(4)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-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93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98340-587C-76E9-40DA-085430703D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B60F31B-28FE-D250-14F1-16CF6C8493AD}"/>
              </a:ext>
            </a:extLst>
          </p:cNvPr>
          <p:cNvSpPr txBox="1"/>
          <p:nvPr/>
        </p:nvSpPr>
        <p:spPr>
          <a:xfrm>
            <a:off x="165253" y="509593"/>
            <a:ext cx="869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三、城市电力供应网络规划中，对编号为</a:t>
            </a:r>
            <a:r>
              <a:rPr lang="en" altLang="zh-CN" sz="2400" dirty="0"/>
              <a:t>A-I</a:t>
            </a:r>
            <a:r>
              <a:rPr lang="zh-CN" altLang="en-US" sz="2400" dirty="0"/>
              <a:t>的</a:t>
            </a:r>
            <a:r>
              <a:rPr lang="en-US" altLang="zh-CN" sz="2400" dirty="0"/>
              <a:t>9</a:t>
            </a:r>
            <a:r>
              <a:rPr lang="zh-CN" altLang="en-US" sz="2400" dirty="0"/>
              <a:t>个区域建立电力线路，地区间的建设成本如下图所示，请问如何规划线路使得总建设成本最小，给出相关算法描述或伪代码，以及求解过程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A578FC10-E682-2421-2DBC-89EEC0149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BA1B9B2A-B1F3-9B5C-488D-128E0EA7A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49C8E0-1003-A7D3-7C1B-75E958CD170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3256" y="2652761"/>
            <a:ext cx="5737488" cy="262471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6686343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EF10E-ACAE-F514-4BBE-C14D3D79A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B644AC2-3829-5CBA-E279-033ADA6FFD95}"/>
              </a:ext>
            </a:extLst>
          </p:cNvPr>
          <p:cNvSpPr txBox="1"/>
          <p:nvPr/>
        </p:nvSpPr>
        <p:spPr>
          <a:xfrm>
            <a:off x="225846" y="228704"/>
            <a:ext cx="86923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三、城市电力供应网络规划中，对编号为</a:t>
            </a:r>
            <a:r>
              <a:rPr lang="en" altLang="zh-CN" sz="2400" dirty="0"/>
              <a:t>A-I</a:t>
            </a:r>
            <a:r>
              <a:rPr lang="zh-CN" altLang="en-US" sz="2400" dirty="0"/>
              <a:t>的</a:t>
            </a:r>
            <a:r>
              <a:rPr lang="en-US" altLang="zh-CN" sz="2400" dirty="0"/>
              <a:t>9</a:t>
            </a:r>
            <a:r>
              <a:rPr lang="zh-CN" altLang="en-US" sz="2400" dirty="0"/>
              <a:t>个区域建立电力线路，地区间的建设成本如下图所示，请问如何规划线路使得总建设成本最小，给出相关算法描述或伪代码，以及求解过程</a:t>
            </a:r>
            <a:r>
              <a:rPr lang="zh-CN" altLang="zh-CN" sz="2400" dirty="0"/>
              <a:t>。</a:t>
            </a:r>
            <a:endParaRPr lang="zh-CN" altLang="en-US" sz="24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77A5BB49-CCB8-6A1D-9CFB-F018305782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sp>
        <p:nvSpPr>
          <p:cNvPr id="6" name="Rectangle 88">
            <a:extLst>
              <a:ext uri="{FF2B5EF4-FFF2-40B4-BE49-F238E27FC236}">
                <a16:creationId xmlns:a16="http://schemas.microsoft.com/office/drawing/2014/main" id="{8531C416-7D6E-4731-9E16-1A7B426CAE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2965" y="122372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40C51E0-3BA4-D4CC-7DCC-03924BCC4D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46" y="1519134"/>
            <a:ext cx="3810039" cy="1742970"/>
          </a:xfrm>
          <a:prstGeom prst="rect">
            <a:avLst/>
          </a:prstGeom>
          <a:noFill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49BD9A9-564D-C201-8E03-01AB32217B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624" y="3261710"/>
            <a:ext cx="428556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Kruskal</a:t>
            </a:r>
            <a:r>
              <a:rPr kumimoji="0" lang="zh-CN" altLang="zh-CN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t>算法伪代码如下：</a:t>
            </a:r>
            <a:endParaRPr kumimoji="0" lang="zh-CN" altLang="zh-CN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5" name="图片 1">
            <a:extLst>
              <a:ext uri="{FF2B5EF4-FFF2-40B4-BE49-F238E27FC236}">
                <a16:creationId xmlns:a16="http://schemas.microsoft.com/office/drawing/2014/main" id="{2C17053F-D113-3B75-9CD9-1B91E9B1D3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5754" y="3834212"/>
            <a:ext cx="6345716" cy="3009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36051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</TotalTime>
  <Words>1144</Words>
  <Application>Microsoft Office PowerPoint</Application>
  <PresentationFormat>全屏显示(4:3)</PresentationFormat>
  <Paragraphs>115</Paragraphs>
  <Slides>14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lin sihao</dc:creator>
  <cp:lastModifiedBy>MLV</cp:lastModifiedBy>
  <cp:revision>80</cp:revision>
  <cp:lastPrinted>2019-05-10T03:06:21Z</cp:lastPrinted>
  <dcterms:created xsi:type="dcterms:W3CDTF">2018-05-13T13:05:58Z</dcterms:created>
  <dcterms:modified xsi:type="dcterms:W3CDTF">2024-06-14T05:11:55Z</dcterms:modified>
</cp:coreProperties>
</file>