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YACC </a:t>
            </a:r>
            <a:r>
              <a:rPr lang="zh-CN" altLang="en-US" dirty="0"/>
              <a:t>实验课教程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Yet Another Compiler </a:t>
            </a:r>
            <a:r>
              <a:rPr lang="en-US" altLang="zh-CN" dirty="0" err="1"/>
              <a:t>Compiler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附加 </a:t>
            </a:r>
            <a:r>
              <a:rPr lang="en-US" altLang="zh-CN" dirty="0"/>
              <a:t>C </a:t>
            </a:r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语法文件的最后一段即为附加的 </a:t>
            </a:r>
            <a:r>
              <a:rPr lang="en-US" altLang="zh-CN" dirty="0"/>
              <a:t>C </a:t>
            </a:r>
            <a:r>
              <a:rPr lang="zh-CN" altLang="en-US" dirty="0"/>
              <a:t>代码段。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一个函数如 </a:t>
            </a:r>
            <a:r>
              <a:rPr lang="en-US" altLang="zh-CN" dirty="0">
                <a:solidFill>
                  <a:srgbClr val="0070C0"/>
                </a:solidFill>
              </a:rPr>
              <a:t>main() </a:t>
            </a:r>
            <a:r>
              <a:rPr lang="zh-CN" altLang="en-US" dirty="0"/>
              <a:t>调用 </a:t>
            </a:r>
            <a:r>
              <a:rPr lang="en-US" altLang="zh-CN" dirty="0" err="1">
                <a:solidFill>
                  <a:srgbClr val="0070C0"/>
                </a:solidFill>
              </a:rPr>
              <a:t>yyparse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r>
              <a:rPr lang="zh-CN" altLang="en-US" dirty="0"/>
              <a:t>函数（</a:t>
            </a:r>
            <a:r>
              <a:rPr lang="en-US" altLang="zh-CN" dirty="0" err="1"/>
              <a:t>Yacc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/>
              <a:t>Lex </a:t>
            </a:r>
            <a:r>
              <a:rPr lang="zh-CN" altLang="en-US" dirty="0"/>
              <a:t>的 </a:t>
            </a:r>
            <a:r>
              <a:rPr lang="en-US" altLang="zh-CN" dirty="0" err="1">
                <a:solidFill>
                  <a:srgbClr val="0070C0"/>
                </a:solidFill>
              </a:rPr>
              <a:t>yylex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r>
              <a:rPr lang="zh-CN" altLang="en-US" dirty="0"/>
              <a:t>等效函数）。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一般来说，</a:t>
            </a:r>
            <a:r>
              <a:rPr lang="en-US" altLang="zh-CN" dirty="0" err="1"/>
              <a:t>Yacc</a:t>
            </a:r>
            <a:r>
              <a:rPr lang="en-US" altLang="zh-CN" dirty="0"/>
              <a:t> </a:t>
            </a:r>
            <a:r>
              <a:rPr lang="zh-CN" altLang="en-US" dirty="0"/>
              <a:t>最好提供 </a:t>
            </a:r>
            <a:r>
              <a:rPr lang="en-US" altLang="zh-CN" dirty="0" err="1"/>
              <a:t>yyerror</a:t>
            </a:r>
            <a:r>
              <a:rPr lang="en-US" altLang="zh-CN" dirty="0"/>
              <a:t>(char msg) </a:t>
            </a:r>
            <a:r>
              <a:rPr lang="zh-CN" altLang="en-US" dirty="0"/>
              <a:t>函数的代码。 当解析器遇到错误时调用 </a:t>
            </a:r>
            <a:r>
              <a:rPr lang="en-US" altLang="zh-CN" dirty="0" err="1"/>
              <a:t>yyerror</a:t>
            </a:r>
            <a:r>
              <a:rPr lang="en-US" altLang="zh-CN" dirty="0"/>
              <a:t>(char msg)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539" y="4427281"/>
            <a:ext cx="3750945" cy="16030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演示程序</a:t>
            </a:r>
            <a:r>
              <a:rPr lang="en-US" altLang="zh-CN" dirty="0"/>
              <a:t>-demo2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在这个程序当中，我们实现一个简单的整数四则运算计算器。</a:t>
            </a:r>
            <a:endParaRPr lang="en-US" altLang="zh-CN" dirty="0"/>
          </a:p>
          <a:p>
            <a:r>
              <a:rPr lang="zh-CN" altLang="en-US" dirty="0"/>
              <a:t>打开命令提示符，进入该文件夹，然后输入 </a:t>
            </a:r>
            <a:r>
              <a:rPr lang="en-US" altLang="zh-CN" dirty="0">
                <a:solidFill>
                  <a:srgbClr val="7030A0"/>
                </a:solidFill>
              </a:rPr>
              <a:t>mingw32-make</a:t>
            </a:r>
            <a:r>
              <a:rPr lang="en-US" altLang="zh-CN" dirty="0"/>
              <a:t> </a:t>
            </a:r>
            <a:r>
              <a:rPr lang="zh-CN" altLang="en-US" dirty="0"/>
              <a:t>编译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5138" y="2990850"/>
            <a:ext cx="5803583" cy="3789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演示程序</a:t>
            </a:r>
            <a:r>
              <a:rPr lang="en-US" altLang="zh-CN" dirty="0"/>
              <a:t>-demo2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接着执行程序，输入四则运算，即可得到结果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287" y="2524125"/>
            <a:ext cx="644842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YACC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276012" cy="439270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YACC</a:t>
            </a:r>
            <a:r>
              <a:rPr lang="zh-CN" altLang="en-US" dirty="0"/>
              <a:t>（</a:t>
            </a:r>
            <a:r>
              <a:rPr lang="en-US" altLang="zh-CN" dirty="0"/>
              <a:t>Yet Another Compiler </a:t>
            </a:r>
            <a:r>
              <a:rPr lang="en-US" altLang="zh-CN" dirty="0" err="1"/>
              <a:t>Compiler</a:t>
            </a:r>
            <a:r>
              <a:rPr lang="zh-CN" altLang="en-US" dirty="0"/>
              <a:t>），是 </a:t>
            </a:r>
            <a:r>
              <a:rPr lang="en-US" altLang="zh-CN" dirty="0"/>
              <a:t>Unix/Linux </a:t>
            </a:r>
            <a:r>
              <a:rPr lang="zh-CN" altLang="en-US" dirty="0"/>
              <a:t>上一个用来生成编译器的编译器（编译器代码生成器）。</a:t>
            </a:r>
            <a:r>
              <a:rPr lang="en-US" altLang="zh-CN" dirty="0"/>
              <a:t>YACC </a:t>
            </a:r>
            <a:r>
              <a:rPr lang="zh-CN" altLang="en-US" dirty="0"/>
              <a:t>生成的编译器主要是用 </a:t>
            </a:r>
            <a:r>
              <a:rPr lang="en-US" altLang="zh-CN" dirty="0"/>
              <a:t>C </a:t>
            </a:r>
            <a:r>
              <a:rPr lang="zh-CN" altLang="en-US" dirty="0"/>
              <a:t>语言写成的语法解析器（</a:t>
            </a:r>
            <a:r>
              <a:rPr lang="en-US" altLang="zh-CN" dirty="0"/>
              <a:t>Parser</a:t>
            </a:r>
            <a:r>
              <a:rPr lang="zh-CN" altLang="en-US" dirty="0"/>
              <a:t>），需要与词法解析器 </a:t>
            </a:r>
            <a:r>
              <a:rPr lang="en-US" altLang="zh-CN" dirty="0"/>
              <a:t>Lex </a:t>
            </a:r>
            <a:r>
              <a:rPr lang="zh-CN" altLang="en-US" dirty="0"/>
              <a:t>一起使用，再把两部分产生出来的 </a:t>
            </a:r>
            <a:r>
              <a:rPr lang="en-US" altLang="zh-CN" dirty="0"/>
              <a:t>C </a:t>
            </a:r>
            <a:r>
              <a:rPr lang="zh-CN" altLang="en-US" dirty="0"/>
              <a:t>程序一并编译。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按照惯例，</a:t>
            </a:r>
            <a:r>
              <a:rPr lang="en-US" altLang="zh-CN" dirty="0"/>
              <a:t>YACC</a:t>
            </a:r>
            <a:r>
              <a:rPr lang="zh-CN" altLang="en-US" dirty="0"/>
              <a:t>文件有 </a:t>
            </a:r>
            <a:r>
              <a:rPr lang="en-US" altLang="zh-CN" dirty="0">
                <a:solidFill>
                  <a:srgbClr val="0070C0"/>
                </a:solidFill>
              </a:rPr>
              <a:t>.y </a:t>
            </a:r>
            <a:r>
              <a:rPr lang="zh-CN" altLang="en-US" dirty="0"/>
              <a:t>后缀。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命令行如下调用 </a:t>
            </a:r>
            <a:r>
              <a:rPr lang="en-US" altLang="zh-CN" dirty="0"/>
              <a:t>YACC </a:t>
            </a:r>
            <a:r>
              <a:rPr lang="zh-CN" altLang="en-US" dirty="0"/>
              <a:t>编译器：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$ </a:t>
            </a:r>
            <a:r>
              <a:rPr lang="en-US" altLang="zh-CN" dirty="0" err="1">
                <a:solidFill>
                  <a:srgbClr val="0070C0"/>
                </a:solidFill>
              </a:rPr>
              <a:t>yacc</a:t>
            </a:r>
            <a:r>
              <a:rPr lang="en-US" altLang="zh-CN" dirty="0">
                <a:solidFill>
                  <a:srgbClr val="0070C0"/>
                </a:solidFill>
              </a:rPr>
              <a:t> &lt;options&gt; &lt;</a:t>
            </a:r>
            <a:r>
              <a:rPr lang="en-US" altLang="zh-CN" dirty="0" err="1">
                <a:solidFill>
                  <a:srgbClr val="0070C0"/>
                </a:solidFill>
              </a:rPr>
              <a:t>filename.y</a:t>
            </a:r>
            <a:r>
              <a:rPr lang="en-US" altLang="zh-CN" dirty="0">
                <a:solidFill>
                  <a:srgbClr val="0070C0"/>
                </a:solidFill>
              </a:rPr>
              <a:t>&gt;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用 </a:t>
            </a:r>
            <a:r>
              <a:rPr lang="en-US" altLang="zh-CN" dirty="0"/>
              <a:t>YACC </a:t>
            </a:r>
            <a:r>
              <a:rPr lang="zh-CN" altLang="en-US" dirty="0"/>
              <a:t>创建编译器的步骤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>
            <a:normAutofit/>
          </a:bodyPr>
          <a:lstStyle/>
          <a:p>
            <a:r>
              <a:rPr lang="zh-CN" altLang="en-US" dirty="0"/>
              <a:t>通过在语法文件上运行 </a:t>
            </a:r>
            <a:r>
              <a:rPr lang="en-US" altLang="zh-CN" dirty="0"/>
              <a:t>YACC </a:t>
            </a:r>
            <a:r>
              <a:rPr lang="zh-CN" altLang="en-US" dirty="0"/>
              <a:t>生成一个解析器。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说明语法：</a:t>
            </a:r>
            <a:endParaRPr lang="zh-CN" altLang="en-US" dirty="0"/>
          </a:p>
          <a:p>
            <a:pPr lvl="1"/>
            <a:r>
              <a:rPr lang="zh-CN" altLang="en-US" dirty="0"/>
              <a:t>编写一个 </a:t>
            </a:r>
            <a:r>
              <a:rPr lang="en-US" altLang="zh-CN" dirty="0">
                <a:solidFill>
                  <a:srgbClr val="0070C0"/>
                </a:solidFill>
              </a:rPr>
              <a:t>.y </a:t>
            </a:r>
            <a:r>
              <a:rPr lang="zh-CN" altLang="en-US" dirty="0">
                <a:solidFill>
                  <a:srgbClr val="0070C0"/>
                </a:solidFill>
              </a:rPr>
              <a:t>的语法文件</a:t>
            </a:r>
            <a:r>
              <a:rPr lang="zh-CN" altLang="en-US" dirty="0"/>
              <a:t>（同时说明 </a:t>
            </a:r>
            <a:r>
              <a:rPr lang="en-US" altLang="zh-CN" dirty="0"/>
              <a:t>C </a:t>
            </a:r>
            <a:r>
              <a:rPr lang="zh-CN" altLang="en-US" dirty="0"/>
              <a:t>在这里要进行的动作）。</a:t>
            </a:r>
            <a:endParaRPr lang="zh-CN" altLang="en-US" dirty="0"/>
          </a:p>
          <a:p>
            <a:pPr lvl="1"/>
            <a:r>
              <a:rPr lang="zh-CN" altLang="en-US" dirty="0"/>
              <a:t>编写一个</a:t>
            </a:r>
            <a:r>
              <a:rPr lang="zh-CN" altLang="en-US" dirty="0">
                <a:solidFill>
                  <a:srgbClr val="0070C0"/>
                </a:solidFill>
              </a:rPr>
              <a:t>词法分析器</a:t>
            </a:r>
            <a:r>
              <a:rPr lang="zh-CN" altLang="en-US" dirty="0"/>
              <a:t>来处理输入并将标记传递给解析器。 这可以使用 </a:t>
            </a:r>
            <a:r>
              <a:rPr lang="en-US" altLang="zh-CN" dirty="0"/>
              <a:t>Lex </a:t>
            </a:r>
            <a:r>
              <a:rPr lang="zh-CN" altLang="en-US" dirty="0"/>
              <a:t>来完成。</a:t>
            </a:r>
            <a:endParaRPr lang="zh-CN" altLang="en-US" dirty="0"/>
          </a:p>
          <a:p>
            <a:pPr lvl="1"/>
            <a:r>
              <a:rPr lang="zh-CN" altLang="en-US" dirty="0"/>
              <a:t>编写一个函数，通过调用 </a:t>
            </a:r>
            <a:r>
              <a:rPr lang="en-US" altLang="zh-CN" dirty="0" err="1">
                <a:solidFill>
                  <a:srgbClr val="0070C0"/>
                </a:solidFill>
              </a:rPr>
              <a:t>yyparse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r>
              <a:rPr lang="zh-CN" altLang="en-US" dirty="0"/>
              <a:t>来开始解析。</a:t>
            </a:r>
            <a:endParaRPr lang="zh-CN" altLang="en-US" dirty="0"/>
          </a:p>
          <a:p>
            <a:pPr lvl="1"/>
            <a:r>
              <a:rPr lang="zh-CN" altLang="en-US" dirty="0"/>
              <a:t>编写错误处理例程（如 </a:t>
            </a:r>
            <a:r>
              <a:rPr lang="en-US" altLang="zh-CN" dirty="0" err="1">
                <a:solidFill>
                  <a:srgbClr val="0070C0"/>
                </a:solidFill>
              </a:rPr>
              <a:t>yyerror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zh-CN" altLang="en-US" dirty="0"/>
              <a:t>）。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编译 </a:t>
            </a:r>
            <a:r>
              <a:rPr lang="en-US" altLang="zh-CN" dirty="0"/>
              <a:t>YACC </a:t>
            </a:r>
            <a:r>
              <a:rPr lang="zh-CN" altLang="en-US" dirty="0"/>
              <a:t>生成的代码以及其他相关的源文件。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将目标文件链接到适当的可执行解析器库。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用 </a:t>
            </a:r>
            <a:r>
              <a:rPr lang="en-US" altLang="zh-CN" dirty="0"/>
              <a:t>YACC </a:t>
            </a:r>
            <a:r>
              <a:rPr lang="zh-CN" altLang="en-US" dirty="0"/>
              <a:t>编写语法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9247"/>
          </a:xfrm>
        </p:spPr>
        <p:txBody>
          <a:bodyPr/>
          <a:lstStyle/>
          <a:p>
            <a:r>
              <a:rPr lang="zh-CN" altLang="en-US" dirty="0"/>
              <a:t>如同 </a:t>
            </a:r>
            <a:r>
              <a:rPr lang="en-US" altLang="zh-CN" dirty="0"/>
              <a:t>Lex </a:t>
            </a:r>
            <a:r>
              <a:rPr lang="zh-CN" altLang="en-US" dirty="0"/>
              <a:t>一样</a:t>
            </a:r>
            <a:r>
              <a:rPr lang="en-US" altLang="zh-CN" dirty="0"/>
              <a:t>, </a:t>
            </a:r>
            <a:r>
              <a:rPr lang="zh-CN" altLang="en-US" dirty="0"/>
              <a:t>一个 </a:t>
            </a:r>
            <a:r>
              <a:rPr lang="en-US" altLang="zh-CN" dirty="0"/>
              <a:t>YACC </a:t>
            </a:r>
            <a:r>
              <a:rPr lang="zh-CN" altLang="en-US" dirty="0"/>
              <a:t>程序也用双百分号分为三段。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它们是：声明、语法规则和 </a:t>
            </a:r>
            <a:r>
              <a:rPr lang="en-US" altLang="zh-CN" dirty="0"/>
              <a:t>C </a:t>
            </a:r>
            <a:r>
              <a:rPr lang="zh-CN" altLang="en-US" dirty="0"/>
              <a:t>代码。 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... </a:t>
            </a:r>
            <a:r>
              <a:rPr lang="zh-CN" altLang="en-US" b="1" dirty="0">
                <a:solidFill>
                  <a:srgbClr val="7030A0"/>
                </a:solidFill>
              </a:rPr>
              <a:t>声明 </a:t>
            </a:r>
            <a:r>
              <a:rPr lang="en-US" altLang="zh-CN" b="1" dirty="0">
                <a:solidFill>
                  <a:srgbClr val="7030A0"/>
                </a:solidFill>
              </a:rPr>
              <a:t>...  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%%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... </a:t>
            </a:r>
            <a:r>
              <a:rPr lang="zh-CN" altLang="en-US" b="1" dirty="0">
                <a:solidFill>
                  <a:srgbClr val="7030A0"/>
                </a:solidFill>
              </a:rPr>
              <a:t>语法规则 </a:t>
            </a:r>
            <a:r>
              <a:rPr lang="en-US" altLang="zh-CN" b="1" dirty="0">
                <a:solidFill>
                  <a:srgbClr val="7030A0"/>
                </a:solidFill>
              </a:rPr>
              <a:t>... 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%%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... C</a:t>
            </a:r>
            <a:r>
              <a:rPr lang="zh-CN" altLang="en-US" b="1" dirty="0">
                <a:solidFill>
                  <a:srgbClr val="7030A0"/>
                </a:solidFill>
              </a:rPr>
              <a:t>代码子程序 </a:t>
            </a:r>
            <a:r>
              <a:rPr lang="en-US" altLang="zh-CN" b="1" dirty="0">
                <a:solidFill>
                  <a:srgbClr val="7030A0"/>
                </a:solidFill>
              </a:rPr>
              <a:t>... 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参考资料：https://blog.csdn.net/zzhongcy/article/details/93753017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一个 </a:t>
            </a:r>
            <a:r>
              <a:rPr lang="en-US" altLang="zh-CN" dirty="0"/>
              <a:t>YACC </a:t>
            </a:r>
            <a:r>
              <a:rPr lang="zh-CN" altLang="en-US" dirty="0"/>
              <a:t>示例程序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1493043"/>
            <a:ext cx="3800475" cy="38719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1575"/>
            <a:ext cx="4300538" cy="5686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C </a:t>
            </a:r>
            <a:r>
              <a:rPr lang="zh-CN" altLang="en-US" dirty="0"/>
              <a:t>与 </a:t>
            </a:r>
            <a:r>
              <a:rPr lang="en-US" altLang="zh-CN" dirty="0"/>
              <a:t>YACC </a:t>
            </a:r>
            <a:r>
              <a:rPr lang="zh-CN" altLang="en-US" dirty="0"/>
              <a:t>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5354638" cy="3777622"/>
          </a:xfrm>
        </p:spPr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声明可能会定义动作中使用的类型和变量，以及宏。 还可以包含头文件。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每个 </a:t>
            </a:r>
            <a:r>
              <a:rPr lang="en-US" altLang="zh-CN" dirty="0"/>
              <a:t>YACC </a:t>
            </a:r>
            <a:r>
              <a:rPr lang="zh-CN" altLang="en-US" dirty="0"/>
              <a:t>声明段声明了</a:t>
            </a:r>
            <a:r>
              <a:rPr lang="zh-CN" altLang="en-US" dirty="0">
                <a:solidFill>
                  <a:srgbClr val="0070C0"/>
                </a:solidFill>
              </a:rPr>
              <a:t>终端符号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非终端符号</a:t>
            </a:r>
            <a:r>
              <a:rPr lang="zh-CN" altLang="en-US" dirty="0"/>
              <a:t>（标记）的名称，还可能描述</a:t>
            </a:r>
            <a:r>
              <a:rPr lang="zh-CN" altLang="en-US" dirty="0">
                <a:solidFill>
                  <a:srgbClr val="0070C0"/>
                </a:solidFill>
              </a:rPr>
              <a:t>操作符优先级</a:t>
            </a:r>
            <a:r>
              <a:rPr lang="zh-CN" altLang="en-US" dirty="0"/>
              <a:t>和针对不同符号的</a:t>
            </a:r>
            <a:r>
              <a:rPr lang="zh-CN" altLang="en-US" dirty="0">
                <a:solidFill>
                  <a:srgbClr val="0070C0"/>
                </a:solidFill>
              </a:rPr>
              <a:t>数据类型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 err="1"/>
              <a:t>lexer</a:t>
            </a:r>
            <a:r>
              <a:rPr lang="en-US" altLang="zh-CN" dirty="0"/>
              <a:t> (Lex) </a:t>
            </a:r>
            <a:r>
              <a:rPr lang="zh-CN" altLang="en-US" dirty="0"/>
              <a:t>一般返回这些标记。</a:t>
            </a:r>
            <a:endParaRPr lang="en-US" altLang="zh-CN" dirty="0"/>
          </a:p>
          <a:p>
            <a:r>
              <a:rPr lang="zh-CN" altLang="en-US" dirty="0"/>
              <a:t>所有这些标记都必须在 </a:t>
            </a:r>
            <a:r>
              <a:rPr lang="en-US" altLang="zh-CN" dirty="0"/>
              <a:t>YACC </a:t>
            </a:r>
            <a:r>
              <a:rPr lang="zh-CN" altLang="en-US" dirty="0"/>
              <a:t>声明中进行说明。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0" y="2039309"/>
            <a:ext cx="3800475" cy="38719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YYSTYPE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3388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Lex </a:t>
            </a:r>
            <a:r>
              <a:rPr lang="zh-CN" altLang="en-US" dirty="0"/>
              <a:t>中，可以使用 </a:t>
            </a:r>
            <a:r>
              <a:rPr lang="en-US" altLang="zh-CN" dirty="0" err="1">
                <a:solidFill>
                  <a:srgbClr val="0070C0"/>
                </a:solidFill>
              </a:rPr>
              <a:t>yylval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atoi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yytext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/>
              <a:t>将值拷贝到 </a:t>
            </a:r>
            <a:r>
              <a:rPr lang="en-US" altLang="zh-CN" dirty="0"/>
              <a:t>YACC </a:t>
            </a:r>
            <a:r>
              <a:rPr lang="zh-CN" altLang="en-US" dirty="0"/>
              <a:t>供语法分析阶段使用。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YYSTYPE </a:t>
            </a:r>
            <a:r>
              <a:rPr lang="zh-CN" altLang="en-US" dirty="0"/>
              <a:t>定义了 </a:t>
            </a:r>
            <a:r>
              <a:rPr lang="en-US" altLang="zh-CN" dirty="0" err="1">
                <a:solidFill>
                  <a:srgbClr val="0070C0"/>
                </a:solidFill>
              </a:rPr>
              <a:t>yylval</a:t>
            </a:r>
            <a:r>
              <a:rPr lang="en-US" altLang="zh-CN" dirty="0"/>
              <a:t> </a:t>
            </a:r>
            <a:r>
              <a:rPr lang="zh-CN" altLang="en-US" dirty="0"/>
              <a:t>的类型，默认为 </a:t>
            </a:r>
            <a:r>
              <a:rPr lang="en-US" altLang="zh-CN" dirty="0">
                <a:solidFill>
                  <a:srgbClr val="0070C0"/>
                </a:solidFill>
              </a:rPr>
              <a:t>int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如果需要使用多种数据类型，则需要使用 </a:t>
            </a:r>
            <a:r>
              <a:rPr lang="en-US" altLang="zh-CN" dirty="0">
                <a:solidFill>
                  <a:srgbClr val="0070C0"/>
                </a:solidFill>
              </a:rPr>
              <a:t>%union </a:t>
            </a:r>
            <a:r>
              <a:rPr lang="zh-CN" altLang="en-US" dirty="0"/>
              <a:t>声明。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并相应修改 </a:t>
            </a:r>
            <a:r>
              <a:rPr lang="en-US" altLang="zh-CN" dirty="0"/>
              <a:t>Lex </a:t>
            </a:r>
            <a:r>
              <a:rPr lang="zh-CN" altLang="en-US" dirty="0"/>
              <a:t>中的语句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236" y="4125505"/>
            <a:ext cx="1812608" cy="1194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6" y="5751925"/>
            <a:ext cx="5249228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096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%token</a:t>
            </a:r>
            <a:r>
              <a:rPr lang="zh-CN" altLang="en-US" dirty="0"/>
              <a:t>：用来声明表示标记的名字。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%left</a:t>
            </a:r>
            <a:r>
              <a:rPr lang="zh-CN" altLang="en-US" dirty="0"/>
              <a:t>：声明具有左结合性的标记。</a:t>
            </a:r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%right</a:t>
            </a:r>
            <a:r>
              <a:rPr lang="zh-CN" altLang="en-US" dirty="0"/>
              <a:t>：声明具有右结合性标记。</a:t>
            </a:r>
            <a:endParaRPr lang="zh-CN" altLang="en-US" dirty="0"/>
          </a:p>
          <a:p>
            <a:r>
              <a:rPr lang="zh-CN" altLang="en-US" dirty="0"/>
              <a:t>同一行的声明具有相同的优先级，优先级按行递增。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%type</a:t>
            </a:r>
            <a:r>
              <a:rPr lang="zh-CN" altLang="en-US" dirty="0"/>
              <a:t>：用来指定某一标记的类型。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70C0"/>
                </a:solidFill>
              </a:rPr>
              <a:t>%start</a:t>
            </a:r>
            <a:r>
              <a:rPr lang="zh-CN" altLang="en-US" dirty="0"/>
              <a:t>：默认情况，</a:t>
            </a:r>
            <a:r>
              <a:rPr lang="en-US" altLang="zh-CN" dirty="0"/>
              <a:t>YACC </a:t>
            </a:r>
            <a:r>
              <a:rPr lang="zh-CN" altLang="en-US" dirty="0"/>
              <a:t>只对第一条规则感兴趣，可以指定起始规则。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1641" y="4235376"/>
            <a:ext cx="1351598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YACC </a:t>
            </a:r>
            <a:r>
              <a:rPr lang="zh-CN" altLang="en-US" dirty="0"/>
              <a:t>语法规则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61647"/>
          </a:xfrm>
        </p:spPr>
        <p:txBody>
          <a:bodyPr>
            <a:normAutofit/>
          </a:bodyPr>
          <a:lstStyle/>
          <a:p>
            <a:r>
              <a:rPr lang="en-US" altLang="zh-CN" dirty="0"/>
              <a:t>YACC </a:t>
            </a:r>
            <a:r>
              <a:rPr lang="zh-CN" altLang="en-US" dirty="0"/>
              <a:t>的语法规则采用</a:t>
            </a:r>
            <a:r>
              <a:rPr lang="zh-CN" altLang="en-US" dirty="0">
                <a:solidFill>
                  <a:srgbClr val="0070C0"/>
                </a:solidFill>
              </a:rPr>
              <a:t>巴科斯范式</a:t>
            </a:r>
            <a:r>
              <a:rPr lang="zh-CN" altLang="en-US" dirty="0"/>
              <a:t>（</a:t>
            </a:r>
            <a:r>
              <a:rPr lang="en-US" altLang="zh-CN" dirty="0"/>
              <a:t>BNF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规则中目标或非终端符放在左边，后跟一个冒号，然后是产生式的右边，之后的相应的动作，如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其中，</a:t>
            </a:r>
            <a:r>
              <a:rPr lang="en-US" altLang="zh-CN" dirty="0">
                <a:solidFill>
                  <a:srgbClr val="0070C0"/>
                </a:solidFill>
              </a:rPr>
              <a:t>$1</a:t>
            </a:r>
            <a:r>
              <a:rPr lang="en-US" altLang="zh-CN" dirty="0"/>
              <a:t> </a:t>
            </a:r>
            <a:r>
              <a:rPr lang="zh-CN" altLang="en-US" dirty="0"/>
              <a:t>表示右边的第一个标记的值，</a:t>
            </a:r>
            <a:r>
              <a:rPr lang="en-US" altLang="zh-CN" dirty="0">
                <a:solidFill>
                  <a:srgbClr val="0070C0"/>
                </a:solidFill>
              </a:rPr>
              <a:t>$2</a:t>
            </a:r>
            <a:r>
              <a:rPr lang="en-US" altLang="zh-CN" dirty="0"/>
              <a:t> </a:t>
            </a:r>
            <a:r>
              <a:rPr lang="zh-CN" altLang="en-US" dirty="0"/>
              <a:t>表示右边的第二个标记的值，依次类推。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$$</a:t>
            </a:r>
            <a:r>
              <a:rPr lang="en-US" altLang="zh-CN" dirty="0"/>
              <a:t> </a:t>
            </a:r>
            <a:r>
              <a:rPr lang="zh-CN" altLang="en-US" dirty="0"/>
              <a:t>表示规约后的值。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Lex </a:t>
            </a:r>
            <a:r>
              <a:rPr lang="zh-CN" altLang="en-US" dirty="0"/>
              <a:t>通过 </a:t>
            </a:r>
            <a:r>
              <a:rPr lang="en-US" altLang="zh-CN" dirty="0"/>
              <a:t>YACC </a:t>
            </a:r>
            <a:r>
              <a:rPr lang="zh-CN" altLang="en-US" dirty="0"/>
              <a:t>的变量 </a:t>
            </a:r>
            <a:r>
              <a:rPr lang="en-US" altLang="zh-CN" dirty="0" err="1">
                <a:solidFill>
                  <a:srgbClr val="0070C0"/>
                </a:solidFill>
              </a:rPr>
              <a:t>yylval</a:t>
            </a:r>
            <a:r>
              <a:rPr lang="en-US" altLang="zh-CN" dirty="0"/>
              <a:t> </a:t>
            </a:r>
            <a:r>
              <a:rPr lang="zh-CN" altLang="en-US" dirty="0"/>
              <a:t>返回终结符的值。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343" y="3609693"/>
            <a:ext cx="4861560" cy="1183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1505</Words>
  <Application>WPS 演示</Application>
  <PresentationFormat>宽屏</PresentationFormat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Century Gothic</vt:lpstr>
      <vt:lpstr>幼圆</vt:lpstr>
      <vt:lpstr>微软雅黑</vt:lpstr>
      <vt:lpstr>Arial Unicode MS</vt:lpstr>
      <vt:lpstr>Calibri</vt:lpstr>
      <vt:lpstr>丝状</vt:lpstr>
      <vt:lpstr>YACC 实验课教程</vt:lpstr>
      <vt:lpstr>1 YACC</vt:lpstr>
      <vt:lpstr>2 用 YACC 创建编译器的步骤</vt:lpstr>
      <vt:lpstr>3 用 YACC 编写语法</vt:lpstr>
      <vt:lpstr>3.1 一个 YACC 示例程序</vt:lpstr>
      <vt:lpstr>3.2 C 与 YACC 的声明</vt:lpstr>
      <vt:lpstr>YYSTYPE</vt:lpstr>
      <vt:lpstr>常用关键词</vt:lpstr>
      <vt:lpstr>3.3 YACC 语法规则</vt:lpstr>
      <vt:lpstr>3.4 附加 C 代码</vt:lpstr>
      <vt:lpstr>4 演示程序-demo2</vt:lpstr>
      <vt:lpstr>演示程序-demo2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YACC 实验课教程</dc:title>
  <dc:creator>a</dc:creator>
  <cp:lastModifiedBy>dell</cp:lastModifiedBy>
  <cp:revision>32</cp:revision>
  <dcterms:created xsi:type="dcterms:W3CDTF">2019-10-27T11:42:00Z</dcterms:created>
  <dcterms:modified xsi:type="dcterms:W3CDTF">2020-12-02T05:51:12Z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