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2.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6.xml" ContentType="application/vnd.openxmlformats-officedocument.presentationml.notesSlide+xml"/>
  <Override PartName="/ppt/theme/themeOverride1.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2.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3.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heme/themeOverride4.xml" ContentType="application/vnd.openxmlformats-officedocument.themeOverr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5.xml" ContentType="application/vnd.openxmlformats-officedocument.themeOverr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7.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648" r:id="rId1"/>
  </p:sldMasterIdLst>
  <p:notesMasterIdLst>
    <p:notesMasterId r:id="rId113"/>
  </p:notesMasterIdLst>
  <p:handoutMasterIdLst>
    <p:handoutMasterId r:id="rId114"/>
  </p:handoutMasterIdLst>
  <p:sldIdLst>
    <p:sldId id="548" r:id="rId2"/>
    <p:sldId id="554" r:id="rId3"/>
    <p:sldId id="617" r:id="rId4"/>
    <p:sldId id="547" r:id="rId5"/>
    <p:sldId id="618" r:id="rId6"/>
    <p:sldId id="619" r:id="rId7"/>
    <p:sldId id="620" r:id="rId8"/>
    <p:sldId id="621" r:id="rId9"/>
    <p:sldId id="622" r:id="rId10"/>
    <p:sldId id="623" r:id="rId11"/>
    <p:sldId id="624" r:id="rId12"/>
    <p:sldId id="627" r:id="rId13"/>
    <p:sldId id="628" r:id="rId14"/>
    <p:sldId id="745" r:id="rId15"/>
    <p:sldId id="746" r:id="rId16"/>
    <p:sldId id="629" r:id="rId17"/>
    <p:sldId id="631" r:id="rId18"/>
    <p:sldId id="632" r:id="rId19"/>
    <p:sldId id="634" r:id="rId20"/>
    <p:sldId id="635" r:id="rId21"/>
    <p:sldId id="636" r:id="rId22"/>
    <p:sldId id="637" r:id="rId23"/>
    <p:sldId id="638" r:id="rId24"/>
    <p:sldId id="722" r:id="rId25"/>
    <p:sldId id="723" r:id="rId26"/>
    <p:sldId id="640" r:id="rId27"/>
    <p:sldId id="641" r:id="rId28"/>
    <p:sldId id="642" r:id="rId29"/>
    <p:sldId id="643" r:id="rId30"/>
    <p:sldId id="644" r:id="rId31"/>
    <p:sldId id="645" r:id="rId32"/>
    <p:sldId id="646" r:id="rId33"/>
    <p:sldId id="647" r:id="rId34"/>
    <p:sldId id="648" r:id="rId35"/>
    <p:sldId id="649" r:id="rId36"/>
    <p:sldId id="724" r:id="rId37"/>
    <p:sldId id="650" r:id="rId38"/>
    <p:sldId id="651" r:id="rId39"/>
    <p:sldId id="652" r:id="rId40"/>
    <p:sldId id="653" r:id="rId41"/>
    <p:sldId id="654" r:id="rId42"/>
    <p:sldId id="655" r:id="rId43"/>
    <p:sldId id="656" r:id="rId44"/>
    <p:sldId id="657" r:id="rId45"/>
    <p:sldId id="658" r:id="rId46"/>
    <p:sldId id="659" r:id="rId47"/>
    <p:sldId id="660" r:id="rId48"/>
    <p:sldId id="661" r:id="rId49"/>
    <p:sldId id="662" r:id="rId50"/>
    <p:sldId id="663" r:id="rId51"/>
    <p:sldId id="664" r:id="rId52"/>
    <p:sldId id="665" r:id="rId53"/>
    <p:sldId id="666" r:id="rId54"/>
    <p:sldId id="667" r:id="rId55"/>
    <p:sldId id="668" r:id="rId56"/>
    <p:sldId id="669" r:id="rId57"/>
    <p:sldId id="670" r:id="rId58"/>
    <p:sldId id="671" r:id="rId59"/>
    <p:sldId id="672" r:id="rId60"/>
    <p:sldId id="673" r:id="rId61"/>
    <p:sldId id="674" r:id="rId62"/>
    <p:sldId id="675" r:id="rId63"/>
    <p:sldId id="676" r:id="rId64"/>
    <p:sldId id="677" r:id="rId65"/>
    <p:sldId id="678" r:id="rId66"/>
    <p:sldId id="679" r:id="rId67"/>
    <p:sldId id="740" r:id="rId68"/>
    <p:sldId id="680" r:id="rId69"/>
    <p:sldId id="681" r:id="rId70"/>
    <p:sldId id="682" r:id="rId71"/>
    <p:sldId id="683" r:id="rId72"/>
    <p:sldId id="684" r:id="rId73"/>
    <p:sldId id="735" r:id="rId74"/>
    <p:sldId id="736" r:id="rId75"/>
    <p:sldId id="737" r:id="rId76"/>
    <p:sldId id="738" r:id="rId77"/>
    <p:sldId id="739" r:id="rId78"/>
    <p:sldId id="728" r:id="rId79"/>
    <p:sldId id="729" r:id="rId80"/>
    <p:sldId id="730" r:id="rId81"/>
    <p:sldId id="731" r:id="rId82"/>
    <p:sldId id="732" r:id="rId83"/>
    <p:sldId id="733" r:id="rId84"/>
    <p:sldId id="725" r:id="rId85"/>
    <p:sldId id="685" r:id="rId86"/>
    <p:sldId id="686" r:id="rId87"/>
    <p:sldId id="687" r:id="rId88"/>
    <p:sldId id="688" r:id="rId89"/>
    <p:sldId id="689" r:id="rId90"/>
    <p:sldId id="690" r:id="rId91"/>
    <p:sldId id="691" r:id="rId92"/>
    <p:sldId id="692" r:id="rId93"/>
    <p:sldId id="693" r:id="rId94"/>
    <p:sldId id="694" r:id="rId95"/>
    <p:sldId id="695" r:id="rId96"/>
    <p:sldId id="696" r:id="rId97"/>
    <p:sldId id="726" r:id="rId98"/>
    <p:sldId id="697" r:id="rId99"/>
    <p:sldId id="698" r:id="rId100"/>
    <p:sldId id="741" r:id="rId101"/>
    <p:sldId id="742" r:id="rId102"/>
    <p:sldId id="743" r:id="rId103"/>
    <p:sldId id="744" r:id="rId104"/>
    <p:sldId id="699" r:id="rId105"/>
    <p:sldId id="700" r:id="rId106"/>
    <p:sldId id="727" r:id="rId107"/>
    <p:sldId id="717" r:id="rId108"/>
    <p:sldId id="718" r:id="rId109"/>
    <p:sldId id="719" r:id="rId110"/>
    <p:sldId id="720" r:id="rId111"/>
    <p:sldId id="721" r:id="rId112"/>
  </p:sldIdLst>
  <p:sldSz cx="12192000" cy="6858000"/>
  <p:notesSz cx="6858000" cy="9144000"/>
  <p:custDataLst>
    <p:tags r:id="rId11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6">
          <p15:clr>
            <a:srgbClr val="A4A3A4"/>
          </p15:clr>
        </p15:guide>
        <p15:guide id="2" pos="2882">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3286"/>
    <a:srgbClr val="A50021"/>
    <a:srgbClr val="ACCFFA"/>
    <a:srgbClr val="4E99F4"/>
    <a:srgbClr val="4FCCF3"/>
    <a:srgbClr val="624EF6"/>
    <a:srgbClr val="FDC4A5"/>
    <a:srgbClr val="D7F5FF"/>
    <a:srgbClr val="CFEFFF"/>
    <a:srgbClr val="518FF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326" autoAdjust="0"/>
    <p:restoredTop sz="86616" autoAdjust="0"/>
  </p:normalViewPr>
  <p:slideViewPr>
    <p:cSldViewPr snapToGrid="0">
      <p:cViewPr varScale="1">
        <p:scale>
          <a:sx n="62" d="100"/>
          <a:sy n="62" d="100"/>
        </p:scale>
        <p:origin x="700" y="36"/>
      </p:cViewPr>
      <p:guideLst>
        <p:guide orient="horz" pos="2186"/>
        <p:guide pos="2882"/>
      </p:guideLst>
    </p:cSldViewPr>
  </p:slideViewPr>
  <p:notesTextViewPr>
    <p:cViewPr>
      <p:scale>
        <a:sx n="1" d="1"/>
        <a:sy n="1" d="1"/>
      </p:scale>
      <p:origin x="0" y="0"/>
    </p:cViewPr>
  </p:notesTextViewPr>
  <p:notesViewPr>
    <p:cSldViewPr snapToGrid="0">
      <p:cViewPr varScale="1">
        <p:scale>
          <a:sx n="54" d="100"/>
          <a:sy n="54" d="100"/>
        </p:scale>
        <p:origin x="2620" y="32"/>
      </p:cViewPr>
      <p:guideLst/>
    </p:cSldViewPr>
  </p:notesViewPr>
  <p:gridSpacing cx="72003" cy="7200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notesMaster" Target="notesMasters/notesMaster1.xml"/><Relationship Id="rId11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handoutMaster" Target="handoutMasters/handout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E0AB87-0AB3-4E66-A953-7EEAF4B18806}" type="datetimeFigureOut">
              <a:rPr lang="zh-CN" altLang="en-US" smtClean="0"/>
              <a:t>2023/9/29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76FC67-46B0-4125-87AC-FA2B99DE3006}" type="slidenum">
              <a:rPr lang="zh-CN" altLang="en-US" smtClean="0"/>
              <a:t>‹#›</a:t>
            </a:fld>
            <a:endParaRPr lang="zh-CN" altLang="en-US"/>
          </a:p>
        </p:txBody>
      </p:sp>
    </p:spTree>
    <p:extLst>
      <p:ext uri="{BB962C8B-B14F-4D97-AF65-F5344CB8AC3E}">
        <p14:creationId xmlns:p14="http://schemas.microsoft.com/office/powerpoint/2010/main" val="42463780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spcBef>
                <a:spcPts val="0"/>
              </a:spcBef>
              <a:spcAft>
                <a:spcPts val="0"/>
              </a:spcAft>
              <a:buFontTx/>
              <a:buNone/>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spcBef>
                <a:spcPts val="0"/>
              </a:spcBef>
              <a:spcAft>
                <a:spcPts val="0"/>
              </a:spcAft>
              <a:buFontTx/>
              <a:buNone/>
              <a:defRPr sz="1200" smtClean="0">
                <a:latin typeface="+mn-lt"/>
                <a:ea typeface="+mn-ea"/>
              </a:defRPr>
            </a:lvl1pPr>
          </a:lstStyle>
          <a:p>
            <a:pPr>
              <a:defRPr/>
            </a:pPr>
            <a:fld id="{690D106B-2F15-4F0C-AFED-C291BDAE9F90}" type="datetimeFigureOut">
              <a:rPr lang="zh-CN" altLang="en-US"/>
              <a:t>2023/9/29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spcBef>
                <a:spcPts val="0"/>
              </a:spcBef>
              <a:spcAft>
                <a:spcPts val="0"/>
              </a:spcAft>
              <a:buFontTx/>
              <a:buNone/>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lstStyle>
            <a:lvl1pPr algn="r">
              <a:defRPr sz="1200"/>
            </a:lvl1pPr>
          </a:lstStyle>
          <a:p>
            <a:fld id="{8E1D667C-B09D-4893-B516-4B803A103CC3}" type="slidenum">
              <a:rPr lang="zh-CN" altLang="en-US"/>
              <a:t>‹#›</a:t>
            </a:fld>
            <a:endParaRPr lang="zh-CN" altLang="en-US"/>
          </a:p>
        </p:txBody>
      </p:sp>
    </p:spTree>
    <p:extLst>
      <p:ext uri="{BB962C8B-B14F-4D97-AF65-F5344CB8AC3E}">
        <p14:creationId xmlns:p14="http://schemas.microsoft.com/office/powerpoint/2010/main" val="94160209"/>
      </p:ext>
    </p:extLst>
  </p:cSld>
  <p:clrMap bg1="lt1" tx1="dk1" bg2="lt2" tx2="dk2" accent1="accent1" accent2="accent2" accent3="accent3" accent4="accent4" accent5="accent5" accent6="accent6" hlink="hlink" folHlink="folHlink"/>
  <p:notesStyle>
    <a:lvl1pPr algn="l" rtl="0" fontAlgn="base">
      <a:spcBef>
        <a:spcPct val="0"/>
      </a:spcBef>
      <a:spcAft>
        <a:spcPct val="0"/>
      </a:spcAft>
      <a:defRPr sz="1200" kern="1200">
        <a:solidFill>
          <a:schemeClr val="tx1"/>
        </a:solidFill>
        <a:latin typeface="+mn-lt"/>
        <a:ea typeface="+mn-ea"/>
        <a:cs typeface="+mn-cs"/>
      </a:defRPr>
    </a:lvl1pPr>
    <a:lvl2pPr marL="457200" algn="l" rtl="0" fontAlgn="base">
      <a:spcBef>
        <a:spcPct val="0"/>
      </a:spcBef>
      <a:spcAft>
        <a:spcPct val="0"/>
      </a:spcAft>
      <a:defRPr sz="1200" kern="1200">
        <a:solidFill>
          <a:schemeClr val="tx1"/>
        </a:solidFill>
        <a:latin typeface="+mn-lt"/>
        <a:ea typeface="+mn-ea"/>
        <a:cs typeface="+mn-cs"/>
      </a:defRPr>
    </a:lvl2pPr>
    <a:lvl3pPr marL="914400" algn="l" rtl="0" fontAlgn="base">
      <a:spcBef>
        <a:spcPct val="0"/>
      </a:spcBef>
      <a:spcAft>
        <a:spcPct val="0"/>
      </a:spcAft>
      <a:defRPr sz="1200" kern="1200">
        <a:solidFill>
          <a:schemeClr val="tx1"/>
        </a:solidFill>
        <a:latin typeface="+mn-lt"/>
        <a:ea typeface="+mn-ea"/>
        <a:cs typeface="+mn-cs"/>
      </a:defRPr>
    </a:lvl3pPr>
    <a:lvl4pPr marL="1371600" algn="l" rtl="0" fontAlgn="base">
      <a:spcBef>
        <a:spcPct val="0"/>
      </a:spcBef>
      <a:spcAft>
        <a:spcPct val="0"/>
      </a:spcAft>
      <a:defRPr sz="1200" kern="1200">
        <a:solidFill>
          <a:schemeClr val="tx1"/>
        </a:solidFill>
        <a:latin typeface="+mn-lt"/>
        <a:ea typeface="+mn-ea"/>
        <a:cs typeface="+mn-cs"/>
      </a:defRPr>
    </a:lvl4pPr>
    <a:lvl5pPr marL="1828800" algn="l" rtl="0" fontAlgn="base">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72.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96.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E1D667C-B09D-4893-B516-4B803A103CC3}" type="slidenum">
              <a:rPr lang="zh-CN" altLang="en-US" smtClean="0"/>
              <a:t>1</a:t>
            </a:fld>
            <a:endParaRPr lang="zh-CN" altLang="en-US"/>
          </a:p>
        </p:txBody>
      </p:sp>
    </p:spTree>
    <p:extLst>
      <p:ext uri="{BB962C8B-B14F-4D97-AF65-F5344CB8AC3E}">
        <p14:creationId xmlns:p14="http://schemas.microsoft.com/office/powerpoint/2010/main" val="2874555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fld id="{9A3136C8-7BD1-4BFC-B426-7907C42DB255}" type="slidenum">
              <a:rPr lang="en-US" altLang="zh-CN" sz="1800">
                <a:solidFill>
                  <a:schemeClr val="tx1"/>
                </a:solidFill>
                <a:latin typeface="Arial" panose="020B0604020202020204" pitchFamily="34" charset="0"/>
                <a:ea typeface="宋体" panose="02010600030101010101" pitchFamily="2" charset="-122"/>
              </a:rPr>
              <a:pPr eaLnBrk="1" hangingPunct="1">
                <a:spcBef>
                  <a:spcPct val="0"/>
                </a:spcBef>
                <a:buClrTx/>
                <a:buSzTx/>
                <a:buFontTx/>
                <a:buNone/>
              </a:pPr>
              <a:t>63</a:t>
            </a:fld>
            <a:endParaRPr lang="en-US" altLang="zh-CN" sz="1800">
              <a:solidFill>
                <a:schemeClr val="tx1"/>
              </a:solidFill>
              <a:latin typeface="Arial" panose="020B0604020202020204" pitchFamily="34" charset="0"/>
              <a:ea typeface="宋体" panose="02010600030101010101" pitchFamily="2" charset="-122"/>
            </a:endParaRPr>
          </a:p>
        </p:txBody>
      </p:sp>
      <p:sp>
        <p:nvSpPr>
          <p:cNvPr id="73731" name="Rectangle 2"/>
          <p:cNvSpPr>
            <a:spLocks noGrp="1" noRot="1" noChangeAspect="1" noChangeArrowheads="1" noTextEdit="1"/>
          </p:cNvSpPr>
          <p:nvPr>
            <p:ph type="sldImg"/>
          </p:nvPr>
        </p:nvSpPr>
        <p:spPr>
          <a:ln/>
        </p:spPr>
      </p:sp>
      <p:sp>
        <p:nvSpPr>
          <p:cNvPr id="73732"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生产率与成本密切相关，生产率的提高往往意味着成本的下降，开发周期的缩短。生产率与质量之间也有着内在的联系，表面上看，追求高质量会延长软件开发时间，并因此增加了成本，似乎降低了生产率。但如果生产的软件质量差，虽然开发的时间可能缩短，但之后可能会造成返工，总的开发时间可能会更长。即使不返工，也无疑会增加维护代价。 </a:t>
            </a:r>
          </a:p>
        </p:txBody>
      </p:sp>
    </p:spTree>
    <p:extLst>
      <p:ext uri="{BB962C8B-B14F-4D97-AF65-F5344CB8AC3E}">
        <p14:creationId xmlns:p14="http://schemas.microsoft.com/office/powerpoint/2010/main" val="1657306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8" name="Rectangle 1"/>
          <p:cNvSpPr>
            <a:spLocks noGrp="1" noRot="1" noChangeAspect="1" noChangeArrowheads="1" noTextEdit="1"/>
          </p:cNvSpPr>
          <p:nvPr>
            <p:ph type="sldImg"/>
          </p:nvPr>
        </p:nvSpPr>
        <p:spPr>
          <a:ln/>
        </p:spPr>
      </p:sp>
      <p:sp>
        <p:nvSpPr>
          <p:cNvPr id="106499"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zh-CN" smtClean="0"/>
          </a:p>
        </p:txBody>
      </p:sp>
    </p:spTree>
    <p:extLst>
      <p:ext uri="{BB962C8B-B14F-4D97-AF65-F5344CB8AC3E}">
        <p14:creationId xmlns:p14="http://schemas.microsoft.com/office/powerpoint/2010/main" val="3219835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79875"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lnSpc>
                <a:spcPct val="80000"/>
              </a:lnSpc>
            </a:pPr>
            <a:r>
              <a:rPr lang="zh-CN" altLang="en-US" sz="800" dirty="0" smtClean="0"/>
              <a:t>任何工程方法（包括软件工程）必须以组织对质量的承诺为基础。</a:t>
            </a:r>
          </a:p>
          <a:p>
            <a:pPr defTabSz="914400">
              <a:lnSpc>
                <a:spcPct val="80000"/>
              </a:lnSpc>
            </a:pPr>
            <a:r>
              <a:rPr lang="zh-CN" altLang="en-US" sz="800" dirty="0" smtClean="0"/>
              <a:t>软件工程的根基在于质量关注点。</a:t>
            </a:r>
          </a:p>
          <a:p>
            <a:pPr defTabSz="914400">
              <a:lnSpc>
                <a:spcPct val="95000"/>
              </a:lnSpc>
            </a:pPr>
            <a:r>
              <a:rPr lang="zh-CN" altLang="en-US" sz="800" b="1" dirty="0" smtClean="0"/>
              <a:t>软件工程是一种层次化的技术，以有组织的质量保证为基础。全面的质量管理和类似的理念刺激了不断的过程改进，正是这种改进导致了更加成熟的软件工程方法的不断出现。支持软件工程的根基就在于对质量的关注。</a:t>
            </a:r>
          </a:p>
          <a:p>
            <a:pPr defTabSz="914400">
              <a:lnSpc>
                <a:spcPct val="95000"/>
              </a:lnSpc>
            </a:pPr>
            <a:endParaRPr lang="zh-CN" altLang="en-US" sz="800" b="1" dirty="0" smtClean="0"/>
          </a:p>
          <a:p>
            <a:pPr defTabSz="914400">
              <a:lnSpc>
                <a:spcPct val="95000"/>
              </a:lnSpc>
            </a:pPr>
            <a:r>
              <a:rPr lang="zh-CN" altLang="en-US" sz="800" b="1" dirty="0" smtClean="0"/>
              <a:t>软件工程的基层是过程层。软件工程过程是将技术层结合在一起的凝聚力，使得计算机软件能够被合理地和及时地开发出来。过程定义了一组关键过程区域框架，构成了软件项目的管理控制的基础，并且确立了上下各区域之间的关系，规定了技术方法的采用、工程产品（模型、文档、数据、报告、表格等）的产生、李成本的建立、质量的保证及变化的适当管理。</a:t>
            </a:r>
          </a:p>
          <a:p>
            <a:pPr defTabSz="914400">
              <a:lnSpc>
                <a:spcPct val="95000"/>
              </a:lnSpc>
            </a:pPr>
            <a:endParaRPr lang="zh-CN" altLang="en-US" sz="800" b="1" dirty="0" smtClean="0"/>
          </a:p>
          <a:p>
            <a:pPr defTabSz="914400">
              <a:lnSpc>
                <a:spcPct val="95000"/>
              </a:lnSpc>
            </a:pPr>
            <a:r>
              <a:rPr lang="zh-CN" altLang="en-US" sz="800" b="1" dirty="0" smtClean="0"/>
              <a:t>软件工程的方法层提供里建造软件在技术上需要</a:t>
            </a:r>
            <a:r>
              <a:rPr lang="zh-CN" altLang="en-US" sz="800" b="1" dirty="0" smtClean="0">
                <a:latin typeface="Verdana" panose="020B0604030504040204" pitchFamily="34" charset="0"/>
              </a:rPr>
              <a:t>“</a:t>
            </a:r>
            <a:r>
              <a:rPr lang="zh-CN" altLang="en-US" sz="800" b="1" dirty="0" smtClean="0"/>
              <a:t>如何做？</a:t>
            </a:r>
            <a:r>
              <a:rPr lang="zh-CN" altLang="en-US" sz="800" b="1" dirty="0" smtClean="0">
                <a:latin typeface="Verdana" panose="020B0604030504040204" pitchFamily="34" charset="0"/>
              </a:rPr>
              <a:t>”</a:t>
            </a:r>
            <a:r>
              <a:rPr lang="zh-CN" altLang="en-US" sz="800" b="1" dirty="0" smtClean="0"/>
              <a:t>。方法涵盖了一系列的任务：需求分析、设计、编程、测试和维护。 软件工程方法依赖于一组基本原则，这些原则控制了每一技术区域，且包含建模活动和其他描述技术。</a:t>
            </a:r>
          </a:p>
          <a:p>
            <a:pPr defTabSz="914400">
              <a:lnSpc>
                <a:spcPct val="95000"/>
              </a:lnSpc>
            </a:pPr>
            <a:endParaRPr lang="zh-CN" altLang="en-US" sz="800" b="1" dirty="0" smtClean="0"/>
          </a:p>
          <a:p>
            <a:pPr defTabSz="914400">
              <a:lnSpc>
                <a:spcPct val="95000"/>
              </a:lnSpc>
            </a:pPr>
            <a:r>
              <a:rPr lang="zh-CN" altLang="en-US" sz="800" b="1" dirty="0" smtClean="0"/>
              <a:t>软件工程的工具层对过程和方法提供了自动的或半自动的支持。当这些工具被集成起来使得一个工具产生的信息可被另外一个工具使用时，一个支持软件开发的系统就建立了，称为计算机辅助软件工程（</a:t>
            </a:r>
            <a:r>
              <a:rPr lang="en-US" altLang="zh-CN" sz="800" b="1" dirty="0" smtClean="0"/>
              <a:t>CASE</a:t>
            </a:r>
            <a:r>
              <a:rPr lang="zh-CN" altLang="en-US" sz="800" b="1" dirty="0" smtClean="0"/>
              <a:t>）。</a:t>
            </a:r>
            <a:r>
              <a:rPr lang="en-US" altLang="zh-CN" sz="800" b="1" dirty="0" smtClean="0"/>
              <a:t>CASE</a:t>
            </a:r>
            <a:r>
              <a:rPr lang="zh-CN" altLang="en-US" sz="800" b="1" dirty="0" smtClean="0"/>
              <a:t>集成了软件、硬件和一个软件工程数据库（一个仓库，其中包含了分析、设计、编程和测试的重要信息）。</a:t>
            </a:r>
          </a:p>
          <a:p>
            <a:pPr defTabSz="914400">
              <a:lnSpc>
                <a:spcPct val="80000"/>
              </a:lnSpc>
            </a:pPr>
            <a:r>
              <a:rPr lang="zh-CN" altLang="en-US" sz="700" b="1" dirty="0" smtClean="0">
                <a:solidFill>
                  <a:schemeClr val="tx2"/>
                </a:solidFill>
                <a:latin typeface="宋体" panose="02010600030101010101" pitchFamily="2" charset="-122"/>
              </a:rPr>
              <a:t>过程</a:t>
            </a:r>
            <a:r>
              <a:rPr lang="zh-CN" altLang="en-US" sz="700" b="1" dirty="0" smtClean="0">
                <a:latin typeface="宋体" panose="02010600030101010101" pitchFamily="2" charset="-122"/>
              </a:rPr>
              <a:t>： 定义一系列活动</a:t>
            </a:r>
            <a:r>
              <a:rPr lang="en-US" altLang="zh-CN" sz="700" b="1" dirty="0" smtClean="0">
                <a:latin typeface="宋体" panose="02010600030101010101" pitchFamily="2" charset="-122"/>
              </a:rPr>
              <a:t>:</a:t>
            </a:r>
          </a:p>
          <a:p>
            <a:pPr marL="457200" lvl="1" indent="0" defTabSz="914400">
              <a:lnSpc>
                <a:spcPct val="80000"/>
              </a:lnSpc>
              <a:buClr>
                <a:schemeClr val="folHlink"/>
              </a:buClr>
              <a:buSzPct val="70000"/>
              <a:buFont typeface="Wingdings" panose="05000000000000000000" pitchFamily="2" charset="2"/>
              <a:buNone/>
            </a:pPr>
            <a:r>
              <a:rPr lang="zh-CN" altLang="en-US" sz="800" b="1" dirty="0" smtClean="0">
                <a:latin typeface="宋体" panose="02010600030101010101" pitchFamily="2" charset="-122"/>
              </a:rPr>
              <a:t>技术方法的采用，</a:t>
            </a:r>
          </a:p>
          <a:p>
            <a:pPr marL="457200" lvl="1" indent="0" defTabSz="914400">
              <a:lnSpc>
                <a:spcPct val="80000"/>
              </a:lnSpc>
              <a:buClr>
                <a:schemeClr val="folHlink"/>
              </a:buClr>
              <a:buSzPct val="70000"/>
              <a:buFont typeface="Wingdings" panose="05000000000000000000" pitchFamily="2" charset="2"/>
              <a:buNone/>
            </a:pPr>
            <a:r>
              <a:rPr lang="zh-CN" altLang="en-US" sz="800" b="1" dirty="0" smtClean="0">
                <a:latin typeface="宋体" panose="02010600030101010101" pitchFamily="2" charset="-122"/>
              </a:rPr>
              <a:t>工程产品（模型、文档、数据）的产生，</a:t>
            </a:r>
          </a:p>
          <a:p>
            <a:pPr marL="457200" lvl="1" indent="0" defTabSz="914400">
              <a:lnSpc>
                <a:spcPct val="80000"/>
              </a:lnSpc>
              <a:buClr>
                <a:schemeClr val="folHlink"/>
              </a:buClr>
              <a:buSzPct val="70000"/>
              <a:buFont typeface="Wingdings" panose="05000000000000000000" pitchFamily="2" charset="2"/>
              <a:buNone/>
            </a:pPr>
            <a:r>
              <a:rPr lang="zh-CN" altLang="en-US" sz="800" b="1" dirty="0" smtClean="0">
                <a:latin typeface="宋体" panose="02010600030101010101" pitchFamily="2" charset="-122"/>
              </a:rPr>
              <a:t>里程碑（</a:t>
            </a:r>
            <a:r>
              <a:rPr lang="en-US" altLang="zh-CN" sz="800" b="1" dirty="0" smtClean="0">
                <a:latin typeface="宋体" panose="02010600030101010101" pitchFamily="2" charset="-122"/>
              </a:rPr>
              <a:t>milestone)</a:t>
            </a:r>
            <a:r>
              <a:rPr lang="zh-CN" altLang="en-US" sz="800" b="1" dirty="0" smtClean="0">
                <a:latin typeface="宋体" panose="02010600030101010101" pitchFamily="2" charset="-122"/>
              </a:rPr>
              <a:t>的建立，</a:t>
            </a:r>
          </a:p>
          <a:p>
            <a:pPr marL="457200" lvl="1" indent="0" defTabSz="914400">
              <a:lnSpc>
                <a:spcPct val="80000"/>
              </a:lnSpc>
              <a:buClr>
                <a:schemeClr val="folHlink"/>
              </a:buClr>
              <a:buSzPct val="70000"/>
              <a:buFont typeface="Wingdings" panose="05000000000000000000" pitchFamily="2" charset="2"/>
              <a:buNone/>
            </a:pPr>
            <a:r>
              <a:rPr lang="zh-CN" altLang="en-US" sz="800" b="1" dirty="0" smtClean="0">
                <a:latin typeface="宋体" panose="02010600030101010101" pitchFamily="2" charset="-122"/>
              </a:rPr>
              <a:t>质量的保证及变更的管理。</a:t>
            </a:r>
          </a:p>
          <a:p>
            <a:pPr defTabSz="914400">
              <a:lnSpc>
                <a:spcPct val="80000"/>
              </a:lnSpc>
            </a:pPr>
            <a:r>
              <a:rPr lang="zh-CN" altLang="en-US" sz="700" b="1" dirty="0" smtClean="0">
                <a:latin typeface="宋体" panose="02010600030101010101" pitchFamily="2" charset="-122"/>
              </a:rPr>
              <a:t>     该层构成了软件项目的管理控制的基础。</a:t>
            </a:r>
          </a:p>
          <a:p>
            <a:pPr defTabSz="914400">
              <a:lnSpc>
                <a:spcPct val="80000"/>
              </a:lnSpc>
            </a:pPr>
            <a:endParaRPr lang="zh-CN" altLang="en-US" sz="700" b="1" dirty="0" smtClean="0">
              <a:latin typeface="宋体" panose="02010600030101010101" pitchFamily="2" charset="-122"/>
            </a:endParaRPr>
          </a:p>
          <a:p>
            <a:pPr defTabSz="914400">
              <a:lnSpc>
                <a:spcPct val="80000"/>
              </a:lnSpc>
            </a:pPr>
            <a:r>
              <a:rPr lang="zh-CN" altLang="en-US" sz="700" b="1" dirty="0" smtClean="0">
                <a:solidFill>
                  <a:schemeClr val="tx2"/>
                </a:solidFill>
                <a:latin typeface="宋体" panose="02010600030101010101" pitchFamily="2" charset="-122"/>
              </a:rPr>
              <a:t>方法</a:t>
            </a:r>
            <a:r>
              <a:rPr lang="zh-CN" altLang="en-US" sz="700" b="1" dirty="0" smtClean="0">
                <a:latin typeface="宋体" panose="02010600030101010101" pitchFamily="2" charset="-122"/>
              </a:rPr>
              <a:t>：提供了建造软件在技术上</a:t>
            </a:r>
            <a:r>
              <a:rPr lang="zh-CN" altLang="en-US" sz="700" b="1" dirty="0" smtClean="0"/>
              <a:t>“</a:t>
            </a:r>
            <a:r>
              <a:rPr lang="zh-CN" altLang="en-US" sz="700" b="1" dirty="0" smtClean="0">
                <a:latin typeface="宋体" panose="02010600030101010101" pitchFamily="2" charset="-122"/>
              </a:rPr>
              <a:t>如何做</a:t>
            </a:r>
            <a:r>
              <a:rPr lang="zh-CN" altLang="en-US" sz="700" b="1" dirty="0" smtClean="0"/>
              <a:t>”</a:t>
            </a:r>
            <a:r>
              <a:rPr lang="zh-CN" altLang="en-US" sz="700" b="1" dirty="0" smtClean="0">
                <a:latin typeface="宋体" panose="02010600030101010101" pitchFamily="2" charset="-122"/>
              </a:rPr>
              <a:t>。</a:t>
            </a:r>
          </a:p>
          <a:p>
            <a:pPr defTabSz="914400">
              <a:lnSpc>
                <a:spcPct val="80000"/>
              </a:lnSpc>
            </a:pPr>
            <a:r>
              <a:rPr lang="zh-CN" altLang="en-US" sz="700" b="1" dirty="0" smtClean="0">
                <a:latin typeface="宋体" panose="02010600030101010101" pitchFamily="2" charset="-122"/>
              </a:rPr>
              <a:t>      方法覆盖了一系列任务：需求分析、设计、编程、测试和支持（如纠错、适应、增强、预防）。</a:t>
            </a:r>
          </a:p>
          <a:p>
            <a:pPr defTabSz="914400">
              <a:lnSpc>
                <a:spcPct val="80000"/>
              </a:lnSpc>
            </a:pPr>
            <a:r>
              <a:rPr lang="zh-CN" altLang="en-US" sz="700" b="1" dirty="0" smtClean="0">
                <a:latin typeface="宋体" panose="02010600030101010101" pitchFamily="2" charset="-122"/>
              </a:rPr>
              <a:t> </a:t>
            </a:r>
          </a:p>
          <a:p>
            <a:pPr defTabSz="914400">
              <a:lnSpc>
                <a:spcPct val="80000"/>
              </a:lnSpc>
            </a:pPr>
            <a:r>
              <a:rPr lang="zh-CN" altLang="en-US" sz="700" b="1" dirty="0" smtClean="0">
                <a:solidFill>
                  <a:schemeClr val="tx2"/>
                </a:solidFill>
              </a:rPr>
              <a:t>工具</a:t>
            </a:r>
            <a:r>
              <a:rPr lang="zh-CN" altLang="en-US" sz="700" b="1" dirty="0" smtClean="0"/>
              <a:t>： 对过程和方法提供了自动或半自动的支持。</a:t>
            </a:r>
            <a:endParaRPr lang="zh-CN" altLang="en-US" sz="800" b="1" dirty="0" smtClean="0"/>
          </a:p>
          <a:p>
            <a:pPr defTabSz="914400">
              <a:lnSpc>
                <a:spcPct val="95000"/>
              </a:lnSpc>
            </a:pPr>
            <a:endParaRPr lang="zh-CN" altLang="en-US" sz="800" b="1" dirty="0" smtClean="0"/>
          </a:p>
          <a:p>
            <a:pPr defTabSz="914400">
              <a:lnSpc>
                <a:spcPct val="80000"/>
              </a:lnSpc>
            </a:pPr>
            <a:endParaRPr lang="zh-CN" altLang="en-US" sz="800" dirty="0" smtClean="0"/>
          </a:p>
        </p:txBody>
      </p:sp>
    </p:spTree>
    <p:extLst>
      <p:ext uri="{BB962C8B-B14F-4D97-AF65-F5344CB8AC3E}">
        <p14:creationId xmlns:p14="http://schemas.microsoft.com/office/powerpoint/2010/main" val="3760928994"/>
      </p:ext>
    </p:extLst>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D3D05DEC-6EA1-49C1-91A9-B51AEB467AC2}" type="slidenum">
              <a:rPr lang="zh-CN" altLang="en-US" sz="1300">
                <a:solidFill>
                  <a:schemeClr val="tx1"/>
                </a:solidFill>
                <a:ea typeface="宋体" panose="02010600030101010101" pitchFamily="2" charset="-122"/>
                <a:cs typeface="Arial" panose="020B0604020202020204" pitchFamily="34" charset="0"/>
              </a:rPr>
              <a:pPr algn="r"/>
              <a:t>70</a:t>
            </a:fld>
            <a:endParaRPr lang="en-US" altLang="zh-CN" sz="1300">
              <a:solidFill>
                <a:schemeClr val="tx1"/>
              </a:solidFill>
              <a:ea typeface="宋体" panose="02010600030101010101" pitchFamily="2" charset="-122"/>
              <a:cs typeface="Arial" panose="020B0604020202020204" pitchFamily="34" charset="0"/>
            </a:endParaRPr>
          </a:p>
        </p:txBody>
      </p:sp>
      <p:sp>
        <p:nvSpPr>
          <p:cNvPr id="81923" name="Rectangle 2"/>
          <p:cNvSpPr>
            <a:spLocks noGrp="1" noRot="1" noChangeAspect="1" noChangeArrowheads="1" noTextEdit="1"/>
          </p:cNvSpPr>
          <p:nvPr>
            <p:ph type="sldImg"/>
          </p:nvPr>
        </p:nvSpPr>
        <p:spPr>
          <a:xfrm>
            <a:off x="3657600" y="2520950"/>
            <a:ext cx="0" cy="0"/>
          </a:xfrm>
          <a:ln/>
        </p:spPr>
      </p:sp>
      <p:sp>
        <p:nvSpPr>
          <p:cNvPr id="81924"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endParaRPr lang="zh-CN" altLang="en-US" smtClean="0"/>
          </a:p>
        </p:txBody>
      </p:sp>
    </p:spTree>
    <p:extLst>
      <p:ext uri="{BB962C8B-B14F-4D97-AF65-F5344CB8AC3E}">
        <p14:creationId xmlns:p14="http://schemas.microsoft.com/office/powerpoint/2010/main" val="673955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84995"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r>
              <a:rPr lang="zh-CN" altLang="en-US" smtClean="0"/>
              <a:t>软件工程包括技术和管理两方面的内容，是技术和管理密切结合所形成的工程学科。通过计划、组织和控制等一系列活动，合理地配置和使用资源，以达到既定的目标。所以软件项目管理也是软件工程必不可少的组成部分。</a:t>
            </a:r>
          </a:p>
        </p:txBody>
      </p:sp>
    </p:spTree>
    <p:extLst>
      <p:ext uri="{BB962C8B-B14F-4D97-AF65-F5344CB8AC3E}">
        <p14:creationId xmlns:p14="http://schemas.microsoft.com/office/powerpoint/2010/main" val="4197611362"/>
      </p:ext>
    </p:extLst>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a:ln/>
        </p:spPr>
      </p:sp>
      <p:sp>
        <p:nvSpPr>
          <p:cNvPr id="97283" name="备注占位符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在使用瀑布模型进行软件开发中，一般来说在软件编程的阶段可能需要占用的人最多，但从工作量上来说在软件的需求分析、定义及软件的测试和维护阶段需要的工作量更多，用软件开发中常用的</a:t>
            </a:r>
            <a:r>
              <a:rPr lang="en-US" altLang="zh-CN" smtClean="0">
                <a:latin typeface="Arial" panose="020B0604020202020204" pitchFamily="34" charset="0"/>
              </a:rPr>
              <a:t>40</a:t>
            </a:r>
            <a:r>
              <a:rPr lang="zh-CN" altLang="en-US" smtClean="0">
                <a:latin typeface="Arial" panose="020B0604020202020204" pitchFamily="34" charset="0"/>
              </a:rPr>
              <a:t>－</a:t>
            </a:r>
            <a:r>
              <a:rPr lang="en-US" altLang="zh-CN" smtClean="0">
                <a:latin typeface="Arial" panose="020B0604020202020204" pitchFamily="34" charset="0"/>
              </a:rPr>
              <a:t>20</a:t>
            </a:r>
            <a:r>
              <a:rPr lang="zh-CN" altLang="en-US" smtClean="0">
                <a:latin typeface="Arial" panose="020B0604020202020204" pitchFamily="34" charset="0"/>
              </a:rPr>
              <a:t>－</a:t>
            </a:r>
            <a:r>
              <a:rPr lang="en-US" altLang="zh-CN" smtClean="0">
                <a:latin typeface="Arial" panose="020B0604020202020204" pitchFamily="34" charset="0"/>
              </a:rPr>
              <a:t>40</a:t>
            </a:r>
            <a:r>
              <a:rPr lang="zh-CN" altLang="en-US" smtClean="0">
                <a:latin typeface="Arial" panose="020B0604020202020204" pitchFamily="34" charset="0"/>
              </a:rPr>
              <a:t>原则，即可说明这一点，但由于软件的需求分析和定义对开发人员的素质要求比较高，所有尽管其工作量比编程大，但占用的人员并不是太多；同时由于软件维护的周期比较长，所以其耗的工作量比软件编程多，但一般来说它占用的人员并不比软件编程阶段占用的人员多。</a:t>
            </a:r>
          </a:p>
          <a:p>
            <a:pPr eaLnBrk="1" hangingPunct="1"/>
            <a:endParaRPr lang="zh-CN" altLang="en-US" smtClean="0">
              <a:latin typeface="Arial" panose="020B0604020202020204" pitchFamily="34" charset="0"/>
            </a:endParaRPr>
          </a:p>
        </p:txBody>
      </p:sp>
      <p:sp>
        <p:nvSpPr>
          <p:cNvPr id="97284" name="灯片编号占位符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fld id="{AC1ACA27-8B93-4ED4-8EFB-0A46541F90FE}" type="slidenum">
              <a:rPr lang="en-US" altLang="zh-CN" sz="1800">
                <a:solidFill>
                  <a:schemeClr val="tx1"/>
                </a:solidFill>
                <a:latin typeface="Arial" panose="020B0604020202020204" pitchFamily="34" charset="0"/>
                <a:ea typeface="宋体" panose="02010600030101010101" pitchFamily="2" charset="-122"/>
              </a:rPr>
              <a:pPr eaLnBrk="1" hangingPunct="1">
                <a:spcBef>
                  <a:spcPct val="0"/>
                </a:spcBef>
                <a:buClrTx/>
                <a:buSzTx/>
                <a:buFontTx/>
                <a:buNone/>
              </a:pPr>
              <a:t>95</a:t>
            </a:fld>
            <a:endParaRPr lang="en-US" altLang="zh-CN"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10201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99331"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r>
              <a:rPr lang="zh-CN" altLang="en-US" smtClean="0"/>
              <a:t>软件定义时期的任务是：确定软件开发工程必须完成的总目标；确定工程的可行性；导出实现工程目标应该采用的策略及系统必须完成的功能；估计完成该项工程需要的资金和成本，并制定工程进度表。这个时期的工作通常又称为系统分析，由系统分析员负责完成</a:t>
            </a:r>
          </a:p>
          <a:p>
            <a:pPr defTabSz="914400"/>
            <a:r>
              <a:rPr lang="zh-CN" altLang="en-US" smtClean="0"/>
              <a:t>开发时期具体设计和实现在前一时期定义的软件</a:t>
            </a:r>
          </a:p>
          <a:p>
            <a:pPr defTabSz="914400"/>
            <a:r>
              <a:rPr lang="zh-CN" altLang="en-US" smtClean="0"/>
              <a:t>运行维护的主要任务是使软件持久的满足用户的需要</a:t>
            </a:r>
          </a:p>
        </p:txBody>
      </p:sp>
    </p:spTree>
    <p:extLst>
      <p:ext uri="{BB962C8B-B14F-4D97-AF65-F5344CB8AC3E}">
        <p14:creationId xmlns:p14="http://schemas.microsoft.com/office/powerpoint/2010/main" val="959226873"/>
      </p:ext>
    </p:extLst>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50" name="Rectangle 1"/>
          <p:cNvSpPr>
            <a:spLocks noGrp="1" noRot="1" noChangeAspect="1" noChangeArrowheads="1" noTextEdit="1"/>
          </p:cNvSpPr>
          <p:nvPr>
            <p:ph type="sldImg"/>
          </p:nvPr>
        </p:nvSpPr>
        <p:spPr>
          <a:ln/>
        </p:spPr>
      </p:sp>
      <p:sp>
        <p:nvSpPr>
          <p:cNvPr id="104451" name="Rectangle 2"/>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6661" tIns="48331" rIns="96661" bIns="48331" anchor="ctr"/>
          <a:lstStyle/>
          <a:p>
            <a:endParaRPr lang="en-US" altLang="zh-CN" smtClean="0"/>
          </a:p>
        </p:txBody>
      </p:sp>
    </p:spTree>
    <p:extLst>
      <p:ext uri="{BB962C8B-B14F-4D97-AF65-F5344CB8AC3E}">
        <p14:creationId xmlns:p14="http://schemas.microsoft.com/office/powerpoint/2010/main" val="1690558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85813" indent="-303213"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208088"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92275" indent="-242888"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174875" indent="-241300" defTabSz="966788">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6320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30892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5464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4003675" indent="-241300" defTabSz="966788"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gn="r"/>
            <a:fld id="{1F96BA13-9008-42AF-B3E4-A4940A18ADFA}" type="slidenum">
              <a:rPr lang="zh-CN" altLang="en-US" sz="1300">
                <a:solidFill>
                  <a:schemeClr val="tx1"/>
                </a:solidFill>
                <a:ea typeface="宋体" panose="02010600030101010101" pitchFamily="2" charset="-122"/>
                <a:cs typeface="Arial" panose="020B0604020202020204" pitchFamily="34" charset="0"/>
              </a:rPr>
              <a:pPr algn="r"/>
              <a:t>111</a:t>
            </a:fld>
            <a:endParaRPr lang="en-US" altLang="zh-CN" sz="1300">
              <a:solidFill>
                <a:schemeClr val="tx1"/>
              </a:solidFill>
              <a:ea typeface="宋体" panose="02010600030101010101" pitchFamily="2" charset="-122"/>
              <a:cs typeface="Arial" panose="020B0604020202020204" pitchFamily="34" charset="0"/>
            </a:endParaRPr>
          </a:p>
        </p:txBody>
      </p:sp>
      <p:sp>
        <p:nvSpPr>
          <p:cNvPr id="130051" name="Rectangle 2"/>
          <p:cNvSpPr>
            <a:spLocks noGrp="1" noRot="1" noChangeAspect="1" noChangeArrowheads="1" noTextEdit="1"/>
          </p:cNvSpPr>
          <p:nvPr>
            <p:ph type="sldImg"/>
          </p:nvPr>
        </p:nvSpPr>
        <p:spPr>
          <a:xfrm>
            <a:off x="3657600" y="2520950"/>
            <a:ext cx="0" cy="0"/>
          </a:xfrm>
          <a:ln/>
        </p:spPr>
      </p:sp>
      <p:sp>
        <p:nvSpPr>
          <p:cNvPr id="130052" name="Rectangle 3"/>
          <p:cNvSpPr txBox="1">
            <a:spLocks noGrp="1" noChangeArrowheads="1"/>
          </p:cNvSpPr>
          <p:nvPr>
            <p:ph type="body" idx="1"/>
          </p:nvPr>
        </p:nvSpPr>
        <p:spPr>
          <a:xfrm>
            <a:off x="974725" y="6575425"/>
            <a:ext cx="1497013" cy="288925"/>
          </a:xfrm>
          <a:solidFill>
            <a:srgbClr val="FFFFFF"/>
          </a:solidFill>
          <a:ln>
            <a:solidFill>
              <a:srgbClr val="000000"/>
            </a:solidFill>
          </a:ln>
        </p:spPr>
        <p:txBody>
          <a:bodyPr lIns="96661" tIns="48331" rIns="96661" bIns="48331"/>
          <a:lstStyle/>
          <a:p>
            <a:pPr defTabSz="914400"/>
            <a:r>
              <a:rPr lang="zh-CN" altLang="en-US" smtClean="0"/>
              <a:t>本章力图对计算机软件工程学作一个简短的概述。首先通过回顾计算机系统发展简史，说明开发软件的一些错误方法和观念是怎样形成的。然后列举了这些错误方法带来的严重弊病</a:t>
            </a:r>
            <a:r>
              <a:rPr lang="en-US" altLang="zh-CN" smtClean="0"/>
              <a:t>(</a:t>
            </a:r>
            <a:r>
              <a:rPr lang="zh-CN" altLang="en-US" smtClean="0"/>
              <a:t>软件危机</a:t>
            </a:r>
            <a:r>
              <a:rPr lang="en-US" altLang="zh-CN" smtClean="0"/>
              <a:t>)</a:t>
            </a:r>
            <a:r>
              <a:rPr lang="zh-CN" altLang="en-US" smtClean="0"/>
              <a:t>，澄清了一些糊涂观念。为了计算机系统的进一步发展，需要认真研究开发和维护软件的科学技术。应总结计算机软件的历史经验教训，借鉴其他工程领域的管理技术，逐步使软件工程这门新学科发展和完善起来。</a:t>
            </a:r>
          </a:p>
          <a:p>
            <a:pPr defTabSz="914400"/>
            <a:endParaRPr lang="zh-CN" altLang="en-US" smtClean="0"/>
          </a:p>
        </p:txBody>
      </p:sp>
    </p:spTree>
    <p:extLst>
      <p:ext uri="{BB962C8B-B14F-4D97-AF65-F5344CB8AC3E}">
        <p14:creationId xmlns:p14="http://schemas.microsoft.com/office/powerpoint/2010/main" val="2766594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C9ED8497-B92D-4F10-9C19-BBA738FC3D23}" type="slidenum">
              <a:rPr lang="zh-CN" altLang="en-US" smtClean="0">
                <a:latin typeface="Calibri" panose="020F0502020204030204" pitchFamily="34" charset="0"/>
                <a:ea typeface="宋体" panose="02010600030101010101" pitchFamily="2" charset="-122"/>
              </a:rPr>
              <a:t>2</a:t>
            </a:fld>
            <a:endParaRPr lang="zh-CN" altLang="en-US" smtClean="0">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11385600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240643" name="Rectangle 3"/>
          <p:cNvSpPr txBox="1">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lnSpc>
                <a:spcPct val="110000"/>
              </a:lnSpc>
              <a:defRPr/>
            </a:pPr>
            <a:r>
              <a:rPr lang="en-US" altLang="zh-CN" sz="1600" b="1" smtClean="0">
                <a:solidFill>
                  <a:srgbClr val="0000FF"/>
                </a:solidFill>
                <a:effectLst>
                  <a:outerShdw blurRad="38100" dist="38100" dir="2700000" algn="tl">
                    <a:srgbClr val="C0C0C0"/>
                  </a:outerShdw>
                </a:effectLst>
                <a:ea typeface="仿宋_GB2312" pitchFamily="49" charset="-122"/>
              </a:rPr>
              <a:t>20</a:t>
            </a:r>
            <a:r>
              <a:rPr lang="zh-CN" altLang="en-US" sz="1600" b="1" smtClean="0">
                <a:solidFill>
                  <a:srgbClr val="0000FF"/>
                </a:solidFill>
                <a:effectLst>
                  <a:outerShdw blurRad="38100" dist="38100" dir="2700000" algn="tl">
                    <a:srgbClr val="C0C0C0"/>
                  </a:outerShdw>
                </a:effectLst>
                <a:ea typeface="仿宋_GB2312" pitchFamily="49" charset="-122"/>
              </a:rPr>
              <a:t>世纪</a:t>
            </a:r>
            <a:r>
              <a:rPr lang="en-US" altLang="zh-CN" sz="1600" b="1" smtClean="0">
                <a:solidFill>
                  <a:srgbClr val="0000FF"/>
                </a:solidFill>
                <a:effectLst>
                  <a:outerShdw blurRad="38100" dist="38100" dir="2700000" algn="tl">
                    <a:srgbClr val="C0C0C0"/>
                  </a:outerShdw>
                </a:effectLst>
                <a:ea typeface="仿宋_GB2312" pitchFamily="49" charset="-122"/>
              </a:rPr>
              <a:t>60</a:t>
            </a:r>
            <a:r>
              <a:rPr lang="zh-CN" altLang="en-US" sz="1600" b="1" smtClean="0">
                <a:solidFill>
                  <a:srgbClr val="0000FF"/>
                </a:solidFill>
                <a:effectLst>
                  <a:outerShdw blurRad="38100" dist="38100" dir="2700000" algn="tl">
                    <a:srgbClr val="C0C0C0"/>
                  </a:outerShdw>
                </a:effectLst>
                <a:ea typeface="仿宋_GB2312" pitchFamily="49" charset="-122"/>
              </a:rPr>
              <a:t>年代中期以前，通用硬件相当普遍，软件却是为每个具体应用专门编写的。往往除程序清单外没什么文档资料保存</a:t>
            </a:r>
            <a:endParaRPr lang="en-US" altLang="zh-CN" sz="1600" b="1" smtClean="0">
              <a:solidFill>
                <a:srgbClr val="0000FF"/>
              </a:solidFill>
              <a:effectLst>
                <a:outerShdw blurRad="38100" dist="38100" dir="2700000" algn="tl">
                  <a:srgbClr val="C0C0C0"/>
                </a:outerShdw>
              </a:effectLst>
              <a:ea typeface="仿宋_GB2312" pitchFamily="49" charset="-122"/>
            </a:endParaRPr>
          </a:p>
          <a:p>
            <a:pPr defTabSz="914400">
              <a:lnSpc>
                <a:spcPct val="110000"/>
              </a:lnSpc>
              <a:defRPr/>
            </a:pPr>
            <a:r>
              <a:rPr lang="zh-CN" altLang="en-US" sz="1600" b="1" smtClean="0">
                <a:solidFill>
                  <a:srgbClr val="0000FF"/>
                </a:solidFill>
                <a:effectLst>
                  <a:outerShdw blurRad="38100" dist="38100" dir="2700000" algn="tl">
                    <a:srgbClr val="C0C0C0"/>
                  </a:outerShdw>
                </a:effectLst>
                <a:ea typeface="仿宋_GB2312" pitchFamily="49" charset="-122"/>
              </a:rPr>
              <a:t>从</a:t>
            </a:r>
            <a:r>
              <a:rPr lang="en-US" altLang="zh-CN" sz="1600" b="1" smtClean="0">
                <a:solidFill>
                  <a:srgbClr val="0000FF"/>
                </a:solidFill>
                <a:effectLst>
                  <a:outerShdw blurRad="38100" dist="38100" dir="2700000" algn="tl">
                    <a:srgbClr val="C0C0C0"/>
                  </a:outerShdw>
                </a:effectLst>
                <a:ea typeface="仿宋_GB2312" pitchFamily="49" charset="-122"/>
              </a:rPr>
              <a:t>20</a:t>
            </a:r>
            <a:r>
              <a:rPr lang="zh-CN" altLang="en-US" sz="1600" b="1" smtClean="0">
                <a:solidFill>
                  <a:srgbClr val="0000FF"/>
                </a:solidFill>
                <a:effectLst>
                  <a:outerShdw blurRad="38100" dist="38100" dir="2700000" algn="tl">
                    <a:srgbClr val="C0C0C0"/>
                  </a:outerShdw>
                </a:effectLst>
                <a:ea typeface="仿宋_GB2312" pitchFamily="49" charset="-122"/>
              </a:rPr>
              <a:t>世纪</a:t>
            </a:r>
            <a:r>
              <a:rPr lang="en-US" altLang="zh-CN" sz="1600" b="1" smtClean="0">
                <a:solidFill>
                  <a:srgbClr val="0000FF"/>
                </a:solidFill>
                <a:effectLst>
                  <a:outerShdw blurRad="38100" dist="38100" dir="2700000" algn="tl">
                    <a:srgbClr val="C0C0C0"/>
                  </a:outerShdw>
                </a:effectLst>
                <a:ea typeface="仿宋_GB2312" pitchFamily="49" charset="-122"/>
              </a:rPr>
              <a:t>60</a:t>
            </a:r>
            <a:r>
              <a:rPr lang="zh-CN" altLang="en-US" sz="1600" b="1" smtClean="0">
                <a:solidFill>
                  <a:srgbClr val="0000FF"/>
                </a:solidFill>
                <a:effectLst>
                  <a:outerShdw blurRad="38100" dist="38100" dir="2700000" algn="tl">
                    <a:srgbClr val="C0C0C0"/>
                  </a:outerShdw>
                </a:effectLst>
                <a:ea typeface="仿宋_GB2312" pitchFamily="49" charset="-122"/>
              </a:rPr>
              <a:t>年代中期到</a:t>
            </a:r>
            <a:r>
              <a:rPr lang="en-US" altLang="zh-CN" sz="1600" b="1" smtClean="0">
                <a:solidFill>
                  <a:srgbClr val="0000FF"/>
                </a:solidFill>
                <a:effectLst>
                  <a:outerShdw blurRad="38100" dist="38100" dir="2700000" algn="tl">
                    <a:srgbClr val="C0C0C0"/>
                  </a:outerShdw>
                </a:effectLst>
                <a:ea typeface="仿宋_GB2312" pitchFamily="49" charset="-122"/>
              </a:rPr>
              <a:t>70</a:t>
            </a:r>
            <a:r>
              <a:rPr lang="zh-CN" altLang="en-US" sz="1600" b="1" smtClean="0">
                <a:solidFill>
                  <a:srgbClr val="0000FF"/>
                </a:solidFill>
                <a:effectLst>
                  <a:outerShdw blurRad="38100" dist="38100" dir="2700000" algn="tl">
                    <a:srgbClr val="C0C0C0"/>
                  </a:outerShdw>
                </a:effectLst>
                <a:ea typeface="仿宋_GB2312" pitchFamily="49" charset="-122"/>
              </a:rPr>
              <a:t>年代中期，出现了软件作坊，但还是沿用早期个体化的软件开发方法。随着计算机应用的日益普及，软件数量急剧膨胀</a:t>
            </a:r>
          </a:p>
          <a:p>
            <a:pPr defTabSz="914400">
              <a:lnSpc>
                <a:spcPct val="110000"/>
              </a:lnSpc>
              <a:defRPr/>
            </a:pPr>
            <a:r>
              <a:rPr lang="zh-CN" altLang="en-US" b="1" smtClean="0">
                <a:effectLst>
                  <a:outerShdw blurRad="38100" dist="38100" dir="2700000" algn="tl">
                    <a:srgbClr val="C0C0C0"/>
                  </a:outerShdw>
                </a:effectLst>
              </a:rPr>
              <a:t>在全球软件领域，</a:t>
            </a:r>
            <a:r>
              <a:rPr lang="en-US" altLang="zh-CN" b="1" smtClean="0">
                <a:effectLst>
                  <a:outerShdw blurRad="38100" dist="38100" dir="2700000" algn="tl">
                    <a:srgbClr val="C0C0C0"/>
                  </a:outerShdw>
                </a:effectLst>
              </a:rPr>
              <a:t>1960</a:t>
            </a:r>
            <a:r>
              <a:rPr lang="zh-CN" altLang="en-US" b="1" smtClean="0">
                <a:effectLst>
                  <a:outerShdw blurRad="38100" dist="38100" dir="2700000" algn="tl">
                    <a:srgbClr val="C0C0C0"/>
                  </a:outerShdw>
                </a:effectLst>
              </a:rPr>
              <a:t>年出现软件危机，软件工程被正式提出，开始注重软件结构的研究</a:t>
            </a:r>
            <a:r>
              <a:rPr lang="en-US" altLang="zh-CN" b="1" smtClean="0">
                <a:effectLst>
                  <a:outerShdw blurRad="38100" dist="38100" dir="2700000" algn="tl">
                    <a:srgbClr val="C0C0C0"/>
                  </a:outerShdw>
                </a:effectLst>
              </a:rPr>
              <a:t>;</a:t>
            </a:r>
            <a:r>
              <a:rPr lang="zh-CN" altLang="en-US" b="1" smtClean="0">
                <a:effectLst>
                  <a:outerShdw blurRad="38100" dist="38100" dir="2700000" algn="tl">
                    <a:srgbClr val="C0C0C0"/>
                  </a:outerShdw>
                </a:effectLst>
              </a:rPr>
              <a:t>到了</a:t>
            </a:r>
            <a:r>
              <a:rPr lang="en-US" altLang="zh-CN" b="1" smtClean="0">
                <a:effectLst>
                  <a:outerShdw blurRad="38100" dist="38100" dir="2700000" algn="tl">
                    <a:srgbClr val="C0C0C0"/>
                  </a:outerShdw>
                </a:effectLst>
              </a:rPr>
              <a:t>1970</a:t>
            </a:r>
            <a:r>
              <a:rPr lang="zh-CN" altLang="en-US" b="1" smtClean="0">
                <a:effectLst>
                  <a:outerShdw blurRad="38100" dist="38100" dir="2700000" algn="tl">
                    <a:srgbClr val="C0C0C0"/>
                  </a:outerShdw>
                </a:effectLst>
              </a:rPr>
              <a:t>年代，程序设计方法学成为研究热点，出现了结构化分析和设计方法</a:t>
            </a:r>
            <a:r>
              <a:rPr lang="en-US" altLang="zh-CN" b="1" smtClean="0">
                <a:effectLst>
                  <a:outerShdw blurRad="38100" dist="38100" dir="2700000" algn="tl">
                    <a:srgbClr val="C0C0C0"/>
                  </a:outerShdw>
                </a:effectLst>
              </a:rPr>
              <a:t>;1980</a:t>
            </a:r>
            <a:r>
              <a:rPr lang="zh-CN" altLang="en-US" b="1" smtClean="0">
                <a:effectLst>
                  <a:outerShdw blurRad="38100" dist="38100" dir="2700000" algn="tl">
                    <a:srgbClr val="C0C0C0"/>
                  </a:outerShdw>
                </a:effectLst>
              </a:rPr>
              <a:t>年代，软件开发方法学成为研究重点，面象对象技术开始出现并逐步流行</a:t>
            </a:r>
            <a:r>
              <a:rPr lang="en-US" altLang="zh-CN" b="1" smtClean="0">
                <a:effectLst>
                  <a:outerShdw blurRad="38100" dist="38100" dir="2700000" algn="tl">
                    <a:srgbClr val="C0C0C0"/>
                  </a:outerShdw>
                </a:effectLst>
              </a:rPr>
              <a:t>;</a:t>
            </a:r>
            <a:r>
              <a:rPr lang="zh-CN" altLang="en-US" b="1" smtClean="0">
                <a:effectLst>
                  <a:outerShdw blurRad="38100" dist="38100" dir="2700000" algn="tl">
                    <a:srgbClr val="C0C0C0"/>
                  </a:outerShdw>
                </a:effectLst>
              </a:rPr>
              <a:t>到了</a:t>
            </a:r>
            <a:r>
              <a:rPr lang="en-US" altLang="zh-CN" b="1" smtClean="0">
                <a:effectLst>
                  <a:outerShdw blurRad="38100" dist="38100" dir="2700000" algn="tl">
                    <a:srgbClr val="C0C0C0"/>
                  </a:outerShdw>
                </a:effectLst>
              </a:rPr>
              <a:t>1990</a:t>
            </a:r>
            <a:r>
              <a:rPr lang="zh-CN" altLang="en-US" b="1" smtClean="0">
                <a:effectLst>
                  <a:outerShdw blurRad="38100" dist="38100" dir="2700000" algn="tl">
                    <a:srgbClr val="C0C0C0"/>
                  </a:outerShdw>
                </a:effectLst>
              </a:rPr>
              <a:t>年代，软件复用和软件构件技术被视为解决软件危机的一条现实可行途径，基于构件的软件开发方法成为主流技术之一。</a:t>
            </a:r>
            <a:r>
              <a:rPr lang="zh-CN" altLang="en-US" smtClean="0"/>
              <a:t> </a:t>
            </a:r>
          </a:p>
          <a:p>
            <a:pPr defTabSz="914400">
              <a:lnSpc>
                <a:spcPct val="110000"/>
              </a:lnSpc>
              <a:defRPr/>
            </a:pPr>
            <a:r>
              <a:rPr lang="en-US" altLang="zh-CN" smtClean="0"/>
              <a:t>1980</a:t>
            </a:r>
            <a:r>
              <a:rPr lang="zh-CN" altLang="en-US" smtClean="0"/>
              <a:t>年中国软件产业起步，开发停留在手工作坊式，当时主要开展软件开发方法学研究</a:t>
            </a:r>
            <a:r>
              <a:rPr lang="en-US" altLang="zh-CN" smtClean="0"/>
              <a:t>;</a:t>
            </a:r>
            <a:r>
              <a:rPr lang="zh-CN" altLang="en-US" smtClean="0"/>
              <a:t>到了</a:t>
            </a:r>
            <a:r>
              <a:rPr lang="en-US" altLang="zh-CN" smtClean="0"/>
              <a:t>90</a:t>
            </a:r>
            <a:r>
              <a:rPr lang="zh-CN" altLang="en-US" smtClean="0"/>
              <a:t>年代，软件企业开始使用软件工具，以构件技术为主线开展前沿研究，建立较为全面的软件工程环境</a:t>
            </a:r>
            <a:r>
              <a:rPr lang="en-US" altLang="zh-CN" smtClean="0"/>
              <a:t>;2000</a:t>
            </a:r>
            <a:r>
              <a:rPr lang="zh-CN" altLang="en-US" smtClean="0"/>
              <a:t>年以后，软件企业开始尝试工业化生产技术，于是展开了网构软件技术体系的研究，建设软件构件库体系，建立标准和培养人才。 </a:t>
            </a:r>
            <a:endParaRPr lang="en-US" altLang="zh-CN" smtClean="0"/>
          </a:p>
        </p:txBody>
      </p:sp>
    </p:spTree>
    <p:extLst>
      <p:ext uri="{BB962C8B-B14F-4D97-AF65-F5344CB8AC3E}">
        <p14:creationId xmlns:p14="http://schemas.microsoft.com/office/powerpoint/2010/main" val="2711353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fld id="{0EDDD0BB-6B13-4DE2-8FE7-0CDA2B98A301}" type="slidenum">
              <a:rPr lang="en-US" altLang="zh-CN" sz="1800">
                <a:solidFill>
                  <a:schemeClr val="tx1"/>
                </a:solidFill>
                <a:latin typeface="Arial" panose="020B0604020202020204" pitchFamily="34" charset="0"/>
                <a:ea typeface="宋体" panose="02010600030101010101" pitchFamily="2" charset="-122"/>
              </a:rPr>
              <a:pPr eaLnBrk="1" hangingPunct="1">
                <a:spcBef>
                  <a:spcPct val="0"/>
                </a:spcBef>
                <a:buClrTx/>
                <a:buSzTx/>
                <a:buFontTx/>
                <a:buNone/>
              </a:pPr>
              <a:t>29</a:t>
            </a:fld>
            <a:endParaRPr lang="en-US" altLang="zh-CN" sz="1800">
              <a:solidFill>
                <a:schemeClr val="tx1"/>
              </a:solidFill>
              <a:latin typeface="Arial" panose="020B0604020202020204" pitchFamily="34" charset="0"/>
              <a:ea typeface="宋体" panose="02010600030101010101" pitchFamily="2" charset="-122"/>
            </a:endParaRPr>
          </a:p>
        </p:txBody>
      </p:sp>
      <p:sp>
        <p:nvSpPr>
          <p:cNvPr id="33795" name="Rectangle 2"/>
          <p:cNvSpPr>
            <a:spLocks noGrp="1" noRot="1" noChangeAspect="1" noChangeArrowheads="1" noTextEdit="1"/>
          </p:cNvSpPr>
          <p:nvPr>
            <p:ph type="sldImg"/>
          </p:nvPr>
        </p:nvSpPr>
        <p:spPr>
          <a:ln/>
        </p:spPr>
      </p:sp>
      <p:sp>
        <p:nvSpPr>
          <p:cNvPr id="33796" name="Rectangle 3"/>
          <p:cNvSpPr txBox="1">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30000"/>
              </a:lnSpc>
              <a:spcBef>
                <a:spcPct val="20000"/>
              </a:spcBef>
              <a:buSzPct val="90000"/>
            </a:pPr>
            <a:r>
              <a:rPr kumimoji="1" lang="zh-CN" altLang="en-US" b="1" smtClean="0">
                <a:latin typeface="Arial" panose="020B0604020202020204" pitchFamily="34" charset="0"/>
              </a:rPr>
              <a:t>以上列举的仅仅是软件危机的一些明显的表现，与软件开发和维护有关的问题远远不止这些。</a:t>
            </a:r>
          </a:p>
          <a:p>
            <a:pPr eaLnBrk="1" hangingPunct="1"/>
            <a:endParaRPr lang="en-US" altLang="zh-CN" smtClean="0">
              <a:latin typeface="Arial" panose="020B0604020202020204" pitchFamily="34" charset="0"/>
            </a:endParaRPr>
          </a:p>
        </p:txBody>
      </p:sp>
    </p:spTree>
    <p:extLst>
      <p:ext uri="{BB962C8B-B14F-4D97-AF65-F5344CB8AC3E}">
        <p14:creationId xmlns:p14="http://schemas.microsoft.com/office/powerpoint/2010/main" val="507169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a:ln/>
        </p:spPr>
      </p:sp>
      <p:sp>
        <p:nvSpPr>
          <p:cNvPr id="40963" name="备注占位符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了解产生软件危机的原因，澄清错误认识，建立起关于软件开发和维护的正确概念，还仅仅</a:t>
            </a:r>
            <a:r>
              <a:rPr lang="zh-CN" altLang="en-US" smtClean="0">
                <a:latin typeface="Arial" panose="020B0604020202020204" pitchFamily="34" charset="0"/>
              </a:rPr>
              <a:t>是解决软件危机的开始，全面解决软件危机需要一系列综合措施。</a:t>
            </a:r>
          </a:p>
        </p:txBody>
      </p:sp>
      <p:sp>
        <p:nvSpPr>
          <p:cNvPr id="40964" name="灯片编号占位符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fld id="{0262DBE2-A2F5-43B0-9E2E-72701991C6C8}" type="slidenum">
              <a:rPr lang="en-US" altLang="zh-CN" sz="1800">
                <a:solidFill>
                  <a:schemeClr val="tx1"/>
                </a:solidFill>
                <a:latin typeface="Arial" panose="020B0604020202020204" pitchFamily="34" charset="0"/>
                <a:ea typeface="宋体" panose="02010600030101010101" pitchFamily="2" charset="-122"/>
              </a:rPr>
              <a:pPr eaLnBrk="1" hangingPunct="1">
                <a:spcBef>
                  <a:spcPct val="0"/>
                </a:spcBef>
                <a:buClrTx/>
                <a:buSzTx/>
                <a:buFontTx/>
                <a:buNone/>
              </a:pPr>
              <a:t>35</a:t>
            </a:fld>
            <a:endParaRPr lang="en-US" altLang="zh-CN"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07652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55299"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r>
              <a:rPr lang="zh-CN" altLang="en-US" smtClean="0"/>
              <a:t>但大规模的软件生产却沿用早期形成的个体化软件开发的方法</a:t>
            </a:r>
          </a:p>
          <a:p>
            <a:pPr defTabSz="914400"/>
            <a:r>
              <a:rPr lang="zh-CN" altLang="en-US" smtClean="0"/>
              <a:t>上述种种软件维护工作，以令人吃惊的比例耗费资源。更严重的是，许多程序的个体化特性使得它们最终成为不可维护的</a:t>
            </a:r>
          </a:p>
          <a:p>
            <a:pPr defTabSz="914400"/>
            <a:r>
              <a:rPr lang="zh-CN" altLang="en-US" sz="1600" smtClean="0">
                <a:latin typeface="宋体" panose="02010600030101010101" pitchFamily="2" charset="-122"/>
              </a:rPr>
              <a:t>为了克服软件危机，科学家们从其他产业</a:t>
            </a:r>
            <a:r>
              <a:rPr lang="en-US" altLang="zh-CN" sz="1600" smtClean="0">
                <a:latin typeface="宋体" panose="02010600030101010101" pitchFamily="2" charset="-122"/>
              </a:rPr>
              <a:t>(</a:t>
            </a:r>
            <a:r>
              <a:rPr lang="zh-CN" altLang="en-US" sz="1600" smtClean="0">
                <a:latin typeface="宋体" panose="02010600030101010101" pitchFamily="2" charset="-122"/>
              </a:rPr>
              <a:t>如机械制造、建筑等）的工程化生产得到启示，在该学术会上提出了“软件工程”的概念。</a:t>
            </a:r>
          </a:p>
          <a:p>
            <a:pPr defTabSz="914400"/>
            <a:endParaRPr lang="zh-CN" altLang="en-US" smtClean="0"/>
          </a:p>
        </p:txBody>
      </p:sp>
    </p:spTree>
    <p:extLst>
      <p:ext uri="{BB962C8B-B14F-4D97-AF65-F5344CB8AC3E}">
        <p14:creationId xmlns:p14="http://schemas.microsoft.com/office/powerpoint/2010/main" val="2595263001"/>
      </p:ext>
    </p:extLst>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61443"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r>
              <a:rPr lang="zh-CN" altLang="en-US" smtClean="0"/>
              <a:t>注重程序设计技巧，讲究窍门及个人风格到注重程序的可读性，要求易于修改和扩充仲萃豪</a:t>
            </a:r>
            <a:endParaRPr lang="en-US" altLang="zh-CN" smtClean="0"/>
          </a:p>
          <a:p>
            <a:pPr defTabSz="914400"/>
            <a:r>
              <a:rPr lang="zh-CN" altLang="en-US" b="1" smtClean="0">
                <a:latin typeface="隶书" panose="02010509060101010101" pitchFamily="49" charset="-122"/>
                <a:ea typeface="隶书" panose="02010509060101010101" pitchFamily="49" charset="-122"/>
              </a:rPr>
              <a:t>对计算机软件有一个正确的认识</a:t>
            </a:r>
          </a:p>
          <a:p>
            <a:pPr defTabSz="914400"/>
            <a:r>
              <a:rPr lang="zh-CN" altLang="en-US" b="1" smtClean="0">
                <a:latin typeface="隶书" panose="02010509060101010101" pitchFamily="49" charset="-122"/>
                <a:ea typeface="隶书" panose="02010509060101010101" pitchFamily="49" charset="-122"/>
              </a:rPr>
              <a:t>	</a:t>
            </a:r>
            <a:r>
              <a:rPr lang="en-US" altLang="zh-CN" b="1" smtClean="0">
                <a:latin typeface="隶书" panose="02010509060101010101" pitchFamily="49" charset="-122"/>
                <a:ea typeface="隶书" panose="02010509060101010101" pitchFamily="49" charset="-122"/>
              </a:rPr>
              <a:t>(</a:t>
            </a:r>
            <a:r>
              <a:rPr lang="zh-CN" altLang="en-US" b="1" smtClean="0">
                <a:solidFill>
                  <a:srgbClr val="FF3300"/>
                </a:solidFill>
                <a:latin typeface="隶书" panose="02010509060101010101" pitchFamily="49" charset="-122"/>
                <a:ea typeface="隶书" panose="02010509060101010101" pitchFamily="49" charset="-122"/>
              </a:rPr>
              <a:t>软件≠程序</a:t>
            </a:r>
            <a:r>
              <a:rPr lang="zh-CN" altLang="en-US" b="1" smtClean="0">
                <a:latin typeface="隶书" panose="02010509060101010101" pitchFamily="49" charset="-122"/>
                <a:ea typeface="隶书" panose="02010509060101010101" pitchFamily="49" charset="-122"/>
              </a:rPr>
              <a:t>）</a:t>
            </a:r>
          </a:p>
          <a:p>
            <a:pPr defTabSz="914400"/>
            <a:r>
              <a:rPr lang="zh-CN" altLang="en-US" b="1" smtClean="0">
                <a:latin typeface="隶书" panose="02010509060101010101" pitchFamily="49" charset="-122"/>
                <a:ea typeface="隶书" panose="02010509060101010101" pitchFamily="49" charset="-122"/>
              </a:rPr>
              <a:t>必须充分认识到软件开发不是某种个体劳动的神秘技巧，而应该是一种组织良好、管理严密、各类人员协同配合、共同完成的工程项目。</a:t>
            </a:r>
          </a:p>
          <a:p>
            <a:pPr defTabSz="914400"/>
            <a:r>
              <a:rPr lang="zh-CN" altLang="en-US" b="1" smtClean="0">
                <a:latin typeface="隶书" panose="02010509060101010101" pitchFamily="49" charset="-122"/>
                <a:ea typeface="隶书" panose="02010509060101010101" pitchFamily="49" charset="-122"/>
              </a:rPr>
              <a:t>推广使用在实践中总结出来的开发软件的成功技术和方法。</a:t>
            </a:r>
          </a:p>
          <a:p>
            <a:pPr defTabSz="914400"/>
            <a:r>
              <a:rPr lang="zh-CN" altLang="en-US" b="1" smtClean="0">
                <a:latin typeface="隶书" panose="02010509060101010101" pitchFamily="49" charset="-122"/>
                <a:ea typeface="隶书" panose="02010509060101010101" pitchFamily="49" charset="-122"/>
              </a:rPr>
              <a:t>开发和使用更好的软件工具。</a:t>
            </a:r>
          </a:p>
          <a:p>
            <a:pPr marL="457200" lvl="1" indent="0" defTabSz="914400"/>
            <a:r>
              <a:rPr lang="zh-CN" altLang="en-US" sz="900" smtClean="0"/>
              <a:t>●  </a:t>
            </a:r>
            <a:r>
              <a:rPr lang="zh-CN" altLang="en-US" sz="1600" b="1" smtClean="0">
                <a:latin typeface="隶书" panose="02010509060101010101" pitchFamily="49" charset="-122"/>
                <a:ea typeface="隶书" panose="02010509060101010101" pitchFamily="49" charset="-122"/>
              </a:rPr>
              <a:t>一方面是与软件本身的特点有关</a:t>
            </a:r>
          </a:p>
          <a:p>
            <a:pPr marL="457200" lvl="1" indent="0" defTabSz="914400"/>
            <a:r>
              <a:rPr lang="zh-CN" altLang="en-US" sz="900" smtClean="0"/>
              <a:t>●  </a:t>
            </a:r>
            <a:r>
              <a:rPr lang="zh-CN" altLang="en-US" sz="1600" b="1" smtClean="0">
                <a:latin typeface="隶书" panose="02010509060101010101" pitchFamily="49" charset="-122"/>
                <a:ea typeface="隶书" panose="02010509060101010101" pitchFamily="49" charset="-122"/>
              </a:rPr>
              <a:t>另一方面是由软件开发和维护的方法不正确有关</a:t>
            </a:r>
            <a:endParaRPr lang="en-US" altLang="zh-CN" sz="1600" b="1" smtClean="0">
              <a:latin typeface="隶书" panose="02010509060101010101" pitchFamily="49" charset="-122"/>
              <a:ea typeface="隶书" panose="02010509060101010101" pitchFamily="49" charset="-122"/>
            </a:endParaRPr>
          </a:p>
          <a:p>
            <a:pPr marL="457200" lvl="1" indent="0" defTabSz="914400"/>
            <a:endParaRPr lang="en-US" altLang="zh-CN" sz="1600" b="1" smtClean="0">
              <a:latin typeface="隶书" panose="02010509060101010101" pitchFamily="49" charset="-122"/>
              <a:ea typeface="隶书" panose="02010509060101010101" pitchFamily="49" charset="-122"/>
            </a:endParaRPr>
          </a:p>
          <a:p>
            <a:pPr marL="457200" lvl="1" indent="0" defTabSz="914400"/>
            <a:r>
              <a:rPr lang="zh-CN" altLang="en-US" sz="1600" smtClean="0"/>
              <a:t>总之，为了解决软件危机，既要有技术措施</a:t>
            </a:r>
            <a:r>
              <a:rPr lang="en-US" altLang="zh-CN" sz="1600" smtClean="0"/>
              <a:t>(</a:t>
            </a:r>
            <a:r>
              <a:rPr lang="zh-CN" altLang="en-US" sz="1600" smtClean="0"/>
              <a:t>方法和工具</a:t>
            </a:r>
            <a:r>
              <a:rPr lang="en-US" altLang="zh-CN" sz="1600" smtClean="0"/>
              <a:t>)</a:t>
            </a:r>
            <a:r>
              <a:rPr lang="zh-CN" altLang="en-US" sz="1600" smtClean="0"/>
              <a:t>，又要有必要的组织管理措施。软件工程正是从管理和技术两方面研究如何更好地开发和维护计算机软件的一门新兴学科。</a:t>
            </a:r>
          </a:p>
          <a:p>
            <a:pPr marL="457200" lvl="1" indent="0" defTabSz="914400"/>
            <a:endParaRPr lang="en-US" altLang="zh-CN" sz="1600" b="1" smtClean="0">
              <a:latin typeface="隶书" panose="02010509060101010101" pitchFamily="49" charset="-122"/>
              <a:ea typeface="隶书" panose="02010509060101010101" pitchFamily="49" charset="-122"/>
            </a:endParaRPr>
          </a:p>
        </p:txBody>
      </p:sp>
    </p:spTree>
    <p:extLst>
      <p:ext uri="{BB962C8B-B14F-4D97-AF65-F5344CB8AC3E}">
        <p14:creationId xmlns:p14="http://schemas.microsoft.com/office/powerpoint/2010/main" val="229323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p:spPr>
      </p:sp>
      <p:sp>
        <p:nvSpPr>
          <p:cNvPr id="68611" name="备注占位符 2"/>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Boehm</a:t>
            </a:r>
            <a:r>
              <a:rPr lang="en-US" altLang="zh-CN" smtClean="0"/>
              <a:t> </a:t>
            </a:r>
            <a:r>
              <a:rPr lang="zh-CN" altLang="en-US" smtClean="0"/>
              <a:t>开发了</a:t>
            </a:r>
            <a:r>
              <a:rPr lang="en-US" altLang="zh-CN" smtClean="0"/>
              <a:t>COCOMO </a:t>
            </a:r>
            <a:r>
              <a:rPr lang="zh-CN" altLang="en-US" smtClean="0"/>
              <a:t>、螺旋模型</a:t>
            </a:r>
            <a:r>
              <a:rPr lang="en-US" altLang="zh-CN" smtClean="0"/>
              <a:t>, </a:t>
            </a:r>
            <a:r>
              <a:rPr lang="zh-CN" altLang="en-US" smtClean="0"/>
              <a:t>和</a:t>
            </a:r>
            <a:r>
              <a:rPr lang="en-US" altLang="zh-CN" smtClean="0"/>
              <a:t>pedagogy </a:t>
            </a:r>
            <a:r>
              <a:rPr lang="zh-CN" altLang="en-US" smtClean="0"/>
              <a:t>。 </a:t>
            </a:r>
            <a:r>
              <a:rPr lang="en-US" altLang="zh-CN" smtClean="0"/>
              <a:t>Boehm</a:t>
            </a:r>
            <a:r>
              <a:rPr lang="zh-CN" altLang="en-US" smtClean="0"/>
              <a:t>曾预言</a:t>
            </a:r>
            <a:r>
              <a:rPr lang="en-US" altLang="zh-CN" smtClean="0"/>
              <a:t>, </a:t>
            </a:r>
            <a:r>
              <a:rPr lang="zh-CN" altLang="en-US" smtClean="0"/>
              <a:t>软件费用会淹没硬件费用。</a:t>
            </a:r>
            <a:endParaRPr lang="zh-CN" altLang="en-US" b="1" smtClean="0">
              <a:solidFill>
                <a:srgbClr val="466677"/>
              </a:solidFill>
            </a:endParaRPr>
          </a:p>
        </p:txBody>
      </p:sp>
      <p:sp>
        <p:nvSpPr>
          <p:cNvPr id="68612" name="灯片编号占位符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eaLnBrk="1" hangingPunct="1">
              <a:spcBef>
                <a:spcPct val="0"/>
              </a:spcBef>
              <a:buClrTx/>
              <a:buSzTx/>
              <a:buFontTx/>
              <a:buNone/>
            </a:pPr>
            <a:fld id="{41DEEF78-5FC5-4121-8716-BF66386D9504}" type="slidenum">
              <a:rPr lang="en-US" altLang="zh-CN" sz="1800">
                <a:solidFill>
                  <a:schemeClr val="tx1"/>
                </a:solidFill>
                <a:latin typeface="Arial" panose="020B0604020202020204" pitchFamily="34" charset="0"/>
                <a:ea typeface="宋体" panose="02010600030101010101" pitchFamily="2" charset="-122"/>
              </a:rPr>
              <a:pPr eaLnBrk="1" hangingPunct="1">
                <a:spcBef>
                  <a:spcPct val="0"/>
                </a:spcBef>
                <a:buClrTx/>
                <a:buSzTx/>
                <a:buFontTx/>
                <a:buNone/>
              </a:pPr>
              <a:t>60</a:t>
            </a:fld>
            <a:endParaRPr lang="en-US" altLang="zh-CN" sz="1800">
              <a:solidFill>
                <a:schemeClr val="tx1"/>
              </a:solidFill>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7821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noRot="1" noChangeAspect="1" noTextEdit="1"/>
          </p:cNvSpPr>
          <p:nvPr>
            <p:ph type="sldImg"/>
          </p:nvPr>
        </p:nvSpPr>
        <p:spPr>
          <a:noFill/>
          <a:ln/>
          <a:extLst>
            <a:ext uri="{909E8E84-426E-40DD-AFC4-6F175D3DCCD1}">
              <a14:hiddenFill xmlns:a14="http://schemas.microsoft.com/office/drawing/2010/main">
                <a:solidFill>
                  <a:srgbClr val="FFFFFF"/>
                </a:solidFill>
              </a14:hiddenFill>
            </a:ext>
          </a:extLst>
        </p:spPr>
      </p:sp>
      <p:sp>
        <p:nvSpPr>
          <p:cNvPr id="70659" name="Rectangle 3"/>
          <p:cNvSpPr txBox="1">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pPr defTabSz="914400"/>
            <a:r>
              <a:rPr lang="zh-CN" altLang="en-US" smtClean="0"/>
              <a:t>软件工程的目的就是为开发高质量的软件产品提供一个工程框架。</a:t>
            </a:r>
          </a:p>
        </p:txBody>
      </p:sp>
    </p:spTree>
    <p:extLst>
      <p:ext uri="{BB962C8B-B14F-4D97-AF65-F5344CB8AC3E}">
        <p14:creationId xmlns:p14="http://schemas.microsoft.com/office/powerpoint/2010/main" val="3106598825"/>
      </p:ext>
    </p:extLst>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en-US"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en-US" noProof="1"/>
          </a:p>
        </p:txBody>
      </p:sp>
      <p:sp>
        <p:nvSpPr>
          <p:cNvPr id="4" name="Date Placeholder 3"/>
          <p:cNvSpPr>
            <a:spLocks noGrp="1"/>
          </p:cNvSpPr>
          <p:nvPr>
            <p:ph type="dt" sz="half" idx="10"/>
          </p:nvPr>
        </p:nvSpPr>
        <p:spPr/>
        <p:txBody>
          <a:bodyPr/>
          <a:lstStyle>
            <a:lvl1pPr>
              <a:defRPr/>
            </a:lvl1pPr>
          </a:lstStyle>
          <a:p>
            <a:pPr>
              <a:defRPr/>
            </a:pPr>
            <a:fld id="{805631C9-CD7C-4E7E-A41B-8340140EC269}" type="datetime1">
              <a:rPr lang="zh-CN" altLang="en-US" smtClean="0"/>
              <a:t>2023/9/29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C28BB89F-B1CB-461C-8DD9-9ECE04A12A05}"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7AA8C86E-DDDF-4343-9FCC-237E9C0BFAA7}" type="datetime1">
              <a:rPr lang="zh-CN" altLang="en-US" smtClean="0"/>
              <a:t>2023/9/29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31796456-3BFF-4BC8-AF1B-CA70EA48F502}"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noProof="1" smtClean="0"/>
              <a:t>单击此处编辑母版标题样式</a:t>
            </a:r>
            <a:endParaRPr lang="en-US"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5CAB1EC6-3765-4B77-8291-5B3CB459E758}" type="datetime1">
              <a:rPr lang="zh-CN" altLang="en-US" smtClean="0"/>
              <a:t>2023/9/29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0F0BD71A-1E95-4AE6-A332-1C467106E2AA}"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0"/>
            <a:ext cx="10955867" cy="1131888"/>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09600" y="1447801"/>
            <a:ext cx="5376333" cy="4665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89134" y="1447801"/>
            <a:ext cx="5376333" cy="46656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extLst>
      <p:ext uri="{BB962C8B-B14F-4D97-AF65-F5344CB8AC3E}">
        <p14:creationId xmlns:p14="http://schemas.microsoft.com/office/powerpoint/2010/main" val="2976785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idx="1"/>
          </p:nvPr>
        </p:nvSpPr>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Date Placeholder 3"/>
          <p:cNvSpPr>
            <a:spLocks noGrp="1"/>
          </p:cNvSpPr>
          <p:nvPr>
            <p:ph type="dt" sz="half" idx="10"/>
          </p:nvPr>
        </p:nvSpPr>
        <p:spPr/>
        <p:txBody>
          <a:bodyPr/>
          <a:lstStyle>
            <a:lvl1pPr>
              <a:defRPr/>
            </a:lvl1pPr>
          </a:lstStyle>
          <a:p>
            <a:pPr>
              <a:defRPr/>
            </a:pPr>
            <a:fld id="{2A2A358B-CB6B-4AF1-BDAD-1901072996BD}" type="datetime1">
              <a:rPr lang="zh-CN" altLang="en-US" smtClean="0"/>
              <a:t>2023/9/29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fld id="{9E937721-40F8-4224-8B5F-1E88C539C186}"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grpSp>
        <p:nvGrpSpPr>
          <p:cNvPr id="10" name="组合 12"/>
          <p:cNvGrpSpPr/>
          <p:nvPr userDrawn="1"/>
        </p:nvGrpSpPr>
        <p:grpSpPr>
          <a:xfrm>
            <a:off x="152400" y="5347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p>
        </p:txBody>
      </p:sp>
      <p:sp>
        <p:nvSpPr>
          <p:cNvPr id="4" name="Date Placeholder 3"/>
          <p:cNvSpPr>
            <a:spLocks noGrp="1"/>
          </p:cNvSpPr>
          <p:nvPr>
            <p:ph type="dt" sz="half" idx="10"/>
          </p:nvPr>
        </p:nvSpPr>
        <p:spPr/>
        <p:txBody>
          <a:bodyPr/>
          <a:lstStyle>
            <a:lvl1pPr>
              <a:defRPr/>
            </a:lvl1pPr>
          </a:lstStyle>
          <a:p>
            <a:pPr>
              <a:defRPr/>
            </a:pPr>
            <a:fld id="{6EDBDCD4-342A-493D-8496-AE33659D08B3}" type="datetime1">
              <a:rPr lang="zh-CN" altLang="en-US" smtClean="0"/>
              <a:t>2023/9/29</a:t>
            </a:fld>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dirty="0"/>
          </a:p>
        </p:txBody>
      </p:sp>
      <p:sp>
        <p:nvSpPr>
          <p:cNvPr id="6" name="Slide Number Placeholder 5"/>
          <p:cNvSpPr>
            <a:spLocks noGrp="1"/>
          </p:cNvSpPr>
          <p:nvPr>
            <p:ph type="sldNum" sz="quarter" idx="12"/>
          </p:nvPr>
        </p:nvSpPr>
        <p:spPr/>
        <p:txBody>
          <a:bodyPr/>
          <a:lstStyle>
            <a:lvl1pPr>
              <a:defRPr/>
            </a:lvl1pPr>
          </a:lstStyle>
          <a:p>
            <a:fld id="{D8A4A1CD-EB83-433E-8E6F-3598CBC09454}" type="slidenum">
              <a:rPr lang="zh-CN" altLang="en-US"/>
              <a:t>‹#›</a:t>
            </a:fld>
            <a:endParaRPr lang="zh-CN" altLang="en-US"/>
          </a:p>
        </p:txBody>
      </p:sp>
      <p:grpSp>
        <p:nvGrpSpPr>
          <p:cNvPr id="7" name="组合 12"/>
          <p:cNvGrpSpPr/>
          <p:nvPr userDrawn="1"/>
        </p:nvGrpSpPr>
        <p:grpSpPr>
          <a:xfrm>
            <a:off x="0" y="382308"/>
            <a:ext cx="340614" cy="390904"/>
            <a:chOff x="0" y="91440"/>
            <a:chExt cx="454152" cy="521208"/>
          </a:xfrm>
        </p:grpSpPr>
        <p:sp>
          <p:nvSpPr>
            <p:cNvPr id="8" name="矩形 7"/>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9" name="矩形 8"/>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Content Placeholder 2"/>
          <p:cNvSpPr>
            <a:spLocks noGrp="1"/>
          </p:cNvSpPr>
          <p:nvPr>
            <p:ph sz="half" idx="1"/>
          </p:nvPr>
        </p:nvSpPr>
        <p:spPr>
          <a:xfrm>
            <a:off x="838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Content Placeholder 3"/>
          <p:cNvSpPr>
            <a:spLocks noGrp="1"/>
          </p:cNvSpPr>
          <p:nvPr>
            <p:ph sz="half" idx="2"/>
          </p:nvPr>
        </p:nvSpPr>
        <p:spPr>
          <a:xfrm>
            <a:off x="6172200" y="1825625"/>
            <a:ext cx="5181600" cy="435133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Date Placeholder 3"/>
          <p:cNvSpPr>
            <a:spLocks noGrp="1"/>
          </p:cNvSpPr>
          <p:nvPr>
            <p:ph type="dt" sz="half" idx="10"/>
          </p:nvPr>
        </p:nvSpPr>
        <p:spPr/>
        <p:txBody>
          <a:bodyPr/>
          <a:lstStyle>
            <a:lvl1pPr>
              <a:defRPr/>
            </a:lvl1pPr>
          </a:lstStyle>
          <a:p>
            <a:pPr>
              <a:defRPr/>
            </a:pPr>
            <a:fld id="{AC2595F6-6493-42A4-97D6-F8560846BD96}" type="datetime1">
              <a:rPr lang="zh-CN" altLang="en-US" smtClean="0"/>
              <a:t>2023/9/29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6A756C4C-02A2-42F5-8F54-DB140977F8A7}" type="slidenum">
              <a:rPr lang="zh-CN" altLang="en-US"/>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noProof="1" smtClean="0"/>
              <a:t>单击此处编辑母版标题样式</a:t>
            </a:r>
            <a:endParaRPr lang="en-US"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7" name="Date Placeholder 3"/>
          <p:cNvSpPr>
            <a:spLocks noGrp="1"/>
          </p:cNvSpPr>
          <p:nvPr>
            <p:ph type="dt" sz="half" idx="10"/>
          </p:nvPr>
        </p:nvSpPr>
        <p:spPr/>
        <p:txBody>
          <a:bodyPr/>
          <a:lstStyle>
            <a:lvl1pPr>
              <a:defRPr/>
            </a:lvl1pPr>
          </a:lstStyle>
          <a:p>
            <a:pPr>
              <a:defRPr/>
            </a:pPr>
            <a:fld id="{9B81B46C-DAB1-4C33-88F6-A0AA750C202E}" type="datetime1">
              <a:rPr lang="zh-CN" altLang="en-US" smtClean="0"/>
              <a:t>2023/9/29</a:t>
            </a:fld>
            <a:endParaRPr lang="zh-CN" altLang="en-US"/>
          </a:p>
        </p:txBody>
      </p:sp>
      <p:sp>
        <p:nvSpPr>
          <p:cNvPr id="8" name="Footer Placeholder 4"/>
          <p:cNvSpPr>
            <a:spLocks noGrp="1"/>
          </p:cNvSpPr>
          <p:nvPr>
            <p:ph type="ftr" sz="quarter" idx="11"/>
          </p:nvPr>
        </p:nvSpPr>
        <p:spPr/>
        <p:txBody>
          <a:bodyPr/>
          <a:lstStyle>
            <a:lvl1pPr>
              <a:defRPr/>
            </a:lvl1pPr>
          </a:lstStyle>
          <a:p>
            <a:pPr>
              <a:defRPr/>
            </a:pPr>
            <a:endParaRPr lang="zh-CN" altLang="en-US"/>
          </a:p>
        </p:txBody>
      </p:sp>
      <p:sp>
        <p:nvSpPr>
          <p:cNvPr id="9" name="Slide Number Placeholder 5"/>
          <p:cNvSpPr>
            <a:spLocks noGrp="1"/>
          </p:cNvSpPr>
          <p:nvPr>
            <p:ph type="sldNum" sz="quarter" idx="12"/>
          </p:nvPr>
        </p:nvSpPr>
        <p:spPr/>
        <p:txBody>
          <a:bodyPr/>
          <a:lstStyle>
            <a:lvl1pPr>
              <a:defRPr/>
            </a:lvl1pPr>
          </a:lstStyle>
          <a:p>
            <a:fld id="{62026F9B-4BA3-4B5D-A087-FD6CD00E3044}" type="slidenum">
              <a:rPr lang="zh-CN" altLang="en-US"/>
              <a:t>‹#›</a:t>
            </a:fld>
            <a:endParaRPr lang="zh-CN" altLang="en-US"/>
          </a:p>
        </p:txBody>
      </p:sp>
      <p:grpSp>
        <p:nvGrpSpPr>
          <p:cNvPr id="10" name="组合 12"/>
          <p:cNvGrpSpPr/>
          <p:nvPr userDrawn="1"/>
        </p:nvGrpSpPr>
        <p:grpSpPr>
          <a:xfrm>
            <a:off x="0" y="382308"/>
            <a:ext cx="340614" cy="390904"/>
            <a:chOff x="0" y="91440"/>
            <a:chExt cx="454152" cy="521208"/>
          </a:xfrm>
        </p:grpSpPr>
        <p:sp>
          <p:nvSpPr>
            <p:cNvPr id="11" name="矩形 10"/>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noProof="1" smtClean="0"/>
              <a:t>单击此处编辑母版标题样式</a:t>
            </a:r>
            <a:endParaRPr lang="en-US" noProof="1"/>
          </a:p>
        </p:txBody>
      </p:sp>
      <p:sp>
        <p:nvSpPr>
          <p:cNvPr id="3" name="Date Placeholder 3"/>
          <p:cNvSpPr>
            <a:spLocks noGrp="1"/>
          </p:cNvSpPr>
          <p:nvPr>
            <p:ph type="dt" sz="half" idx="10"/>
          </p:nvPr>
        </p:nvSpPr>
        <p:spPr/>
        <p:txBody>
          <a:bodyPr/>
          <a:lstStyle>
            <a:lvl1pPr>
              <a:defRPr/>
            </a:lvl1pPr>
          </a:lstStyle>
          <a:p>
            <a:pPr>
              <a:defRPr/>
            </a:pPr>
            <a:fld id="{9C4E7019-0C0C-4AFA-BAFD-8C6878EC2227}" type="datetime1">
              <a:rPr lang="zh-CN" altLang="en-US" smtClean="0"/>
              <a:t>2023/9/29</a:t>
            </a:fld>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fld id="{5C6C799E-DDB1-4E72-8C34-E101BFC7F4F6}" type="slidenum">
              <a:rPr lang="zh-CN" altLang="en-US"/>
              <a:t>‹#›</a:t>
            </a:fld>
            <a:endParaRPr lang="zh-CN" altLang="en-US"/>
          </a:p>
        </p:txBody>
      </p:sp>
      <p:grpSp>
        <p:nvGrpSpPr>
          <p:cNvPr id="6" name="组合 12"/>
          <p:cNvGrpSpPr/>
          <p:nvPr userDrawn="1"/>
        </p:nvGrpSpPr>
        <p:grpSpPr>
          <a:xfrm>
            <a:off x="0" y="382308"/>
            <a:ext cx="340614" cy="390904"/>
            <a:chOff x="0" y="91440"/>
            <a:chExt cx="454152" cy="521208"/>
          </a:xfrm>
        </p:grpSpPr>
        <p:sp>
          <p:nvSpPr>
            <p:cNvPr id="7" name="矩形 6"/>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8" name="矩形 7"/>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06024C7-21B2-4300-921E-1EF359221BBF}" type="datetime1">
              <a:rPr lang="zh-CN" altLang="en-US" smtClean="0"/>
              <a:t>2023/9/29</a:t>
            </a:fld>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fld id="{219FBB08-465D-48F3-8C58-864F35092011}" type="slidenum">
              <a:rPr lang="zh-CN" altLang="en-US"/>
              <a:t>‹#›</a:t>
            </a:fld>
            <a:endParaRPr lang="zh-CN" altLang="en-US"/>
          </a:p>
        </p:txBody>
      </p:sp>
      <p:grpSp>
        <p:nvGrpSpPr>
          <p:cNvPr id="5" name="组合 12"/>
          <p:cNvGrpSpPr/>
          <p:nvPr userDrawn="1"/>
        </p:nvGrpSpPr>
        <p:grpSpPr>
          <a:xfrm>
            <a:off x="0" y="382308"/>
            <a:ext cx="340614" cy="390904"/>
            <a:chOff x="0" y="91440"/>
            <a:chExt cx="454152" cy="521208"/>
          </a:xfrm>
        </p:grpSpPr>
        <p:sp>
          <p:nvSpPr>
            <p:cNvPr id="6" name="矩形 5"/>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7" name="矩形 6"/>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en-US"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363733F3-315E-40B8-A876-602ABABC0BC2}" type="datetime1">
              <a:rPr lang="zh-CN" altLang="en-US" smtClean="0"/>
              <a:t>2023/9/29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C8B013CC-DECB-40DB-B881-5D3B2BF1DC97}"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noProof="1" smtClean="0"/>
              <a:t>单击此处编辑母版标题样式</a:t>
            </a:r>
            <a:endParaRPr lang="en-US" noProof="1"/>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fld id="{374B8D63-DE9D-4B3E-B2F1-9981FCBB6ECA}" type="datetime1">
              <a:rPr lang="zh-CN" altLang="en-US" smtClean="0"/>
              <a:t>2023/9/29</a:t>
            </a:fld>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fld id="{1E69C0AB-96A7-4FDE-9F7E-16751E171DFD}" type="slidenum">
              <a:rPr lang="zh-CN" altLang="en-US"/>
              <a:t>‹#›</a:t>
            </a:fld>
            <a:endParaRPr lang="zh-CN" altLang="en-US"/>
          </a:p>
        </p:txBody>
      </p:sp>
      <p:grpSp>
        <p:nvGrpSpPr>
          <p:cNvPr id="8" name="组合 12"/>
          <p:cNvGrpSpPr/>
          <p:nvPr userDrawn="1"/>
        </p:nvGrpSpPr>
        <p:grpSpPr>
          <a:xfrm>
            <a:off x="0" y="382308"/>
            <a:ext cx="340614" cy="390904"/>
            <a:chOff x="0" y="91440"/>
            <a:chExt cx="454152" cy="521208"/>
          </a:xfrm>
        </p:grpSpPr>
        <p:sp>
          <p:nvSpPr>
            <p:cNvPr id="9" name="矩形 8"/>
            <p:cNvSpPr/>
            <p:nvPr/>
          </p:nvSpPr>
          <p:spPr>
            <a:xfrm>
              <a:off x="0" y="91440"/>
              <a:ext cx="301752" cy="521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sp>
          <p:nvSpPr>
            <p:cNvPr id="10" name="矩形 9"/>
            <p:cNvSpPr/>
            <p:nvPr/>
          </p:nvSpPr>
          <p:spPr>
            <a:xfrm>
              <a:off x="301752" y="91440"/>
              <a:ext cx="152400" cy="521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dirty="0">
                <a:solidFill>
                  <a:prstClr val="white"/>
                </a:solidFill>
                <a:latin typeface="微软雅黑" panose="020B0503020204020204" pitchFamily="34" charset="-122"/>
                <a:ea typeface="微软雅黑" panose="020B0503020204020204" pitchFamily="34" charset="-122"/>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pattFill prst="pct5">
          <a:fgClr>
            <a:srgbClr val="D7F5FF"/>
          </a:fgClr>
          <a:bgClr>
            <a:schemeClr val="bg1"/>
          </a:bgClr>
        </a:patt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noChangeArrowheads="1"/>
          </p:cNvSpPr>
          <p:nvPr>
            <p:ph type="body" idx="9"/>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spcBef>
                <a:spcPts val="0"/>
              </a:spcBef>
              <a:spcAft>
                <a:spcPts val="0"/>
              </a:spcAft>
              <a:buFontTx/>
              <a:buNone/>
              <a:defRPr sz="1200" smtClean="0">
                <a:solidFill>
                  <a:schemeClr val="tx1">
                    <a:tint val="75000"/>
                  </a:schemeClr>
                </a:solidFill>
                <a:latin typeface="+mn-lt"/>
                <a:ea typeface="+mn-ea"/>
              </a:defRPr>
            </a:lvl1pPr>
          </a:lstStyle>
          <a:p>
            <a:pPr>
              <a:defRPr/>
            </a:pPr>
            <a:fld id="{3AEF7A15-D7F2-43ED-A255-AF5FF6C12B6F}" type="datetime1">
              <a:rPr lang="zh-CN" altLang="en-US" smtClean="0"/>
              <a:t>2023/9/29</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spcBef>
                <a:spcPts val="0"/>
              </a:spcBef>
              <a:spcAft>
                <a:spcPts val="0"/>
              </a:spcAft>
              <a:buFontTx/>
              <a:buNone/>
              <a:defRPr sz="1200">
                <a:solidFill>
                  <a:schemeClr val="tx1">
                    <a:tint val="75000"/>
                  </a:schemeClr>
                </a:solidFill>
                <a:latin typeface="+mn-lt"/>
                <a:ea typeface="+mn-ea"/>
              </a:defRPr>
            </a:lvl1pPr>
          </a:lstStyle>
          <a:p>
            <a:pPr>
              <a:defRPr/>
            </a:pP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fld id="{6B6871C1-7BB8-4859-A27C-40662BC95272}" type="slidenum">
              <a:rPr lang="zh-CN" altLang="en-US"/>
              <a:t>‹#›</a:t>
            </a:fld>
            <a:endParaRPr lang="zh-CN" altLang="en-US" dirty="0"/>
          </a:p>
        </p:txBody>
      </p:sp>
      <p:pic>
        <p:nvPicPr>
          <p:cNvPr id="7" name="图片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736620" y="67911"/>
            <a:ext cx="3400919" cy="76968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iming>
    <p:tnLst>
      <p:par>
        <p:cTn id="1" dur="indefinite" restart="never" nodeType="tmRoot"/>
      </p:par>
    </p:tnLst>
  </p:timing>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4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notesSlide" Target="../notesSlides/notesSlide2.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24.xml"/></Relationships>
</file>

<file path=ppt/slides/_rels/slide4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7.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1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18.e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19.emf"/><Relationship Id="rId4"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5.emf"/></Relationships>
</file>

<file path=ppt/slides/_rels/slide7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3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image" Target="../media/image2.jpeg"/><Relationship Id="rId5" Type="http://schemas.openxmlformats.org/officeDocument/2006/relationships/slideLayout" Target="../slideLayouts/slideLayout7.xml"/><Relationship Id="rId4" Type="http://schemas.openxmlformats.org/officeDocument/2006/relationships/tags" Target="../tags/tag40.xml"/></Relationships>
</file>

<file path=ppt/slides/_rels/slide9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89904" y="2362577"/>
            <a:ext cx="9012192" cy="830997"/>
          </a:xfrm>
          <a:prstGeom prst="rect">
            <a:avLst/>
          </a:prstGeom>
        </p:spPr>
        <p:txBody>
          <a:bodyPr wrap="square">
            <a:spAutoFit/>
          </a:bodyPr>
          <a:lstStyle/>
          <a:p>
            <a:pPr algn="ctr"/>
            <a:r>
              <a:rPr lang="zh-CN" altLang="en-US" sz="4800" b="1" dirty="0" smtClean="0">
                <a:solidFill>
                  <a:schemeClr val="tx2"/>
                </a:solidFill>
                <a:latin typeface="微软雅黑" panose="020B0503020204020204" pitchFamily="34" charset="-122"/>
                <a:ea typeface="微软雅黑" panose="020B0503020204020204" pitchFamily="34" charset="-122"/>
              </a:rPr>
              <a:t>第一章：</a:t>
            </a:r>
            <a:r>
              <a:rPr lang="zh-CN" altLang="en-US" sz="4800" b="1" dirty="0">
                <a:solidFill>
                  <a:schemeClr val="tx2"/>
                </a:solidFill>
                <a:latin typeface="微软雅黑" panose="020B0503020204020204" pitchFamily="34" charset="-122"/>
                <a:ea typeface="微软雅黑" panose="020B0503020204020204" pitchFamily="34" charset="-122"/>
              </a:rPr>
              <a:t>软件与软件工程的</a:t>
            </a:r>
            <a:r>
              <a:rPr lang="zh-CN" altLang="en-US" sz="4800" b="1" dirty="0" smtClean="0">
                <a:solidFill>
                  <a:schemeClr val="tx2"/>
                </a:solidFill>
                <a:latin typeface="微软雅黑" panose="020B0503020204020204" pitchFamily="34" charset="-122"/>
                <a:ea typeface="微软雅黑" panose="020B0503020204020204" pitchFamily="34" charset="-122"/>
              </a:rPr>
              <a:t>概念</a:t>
            </a:r>
            <a:endParaRPr lang="zh-CN" altLang="zh-CN" sz="4800" b="1" dirty="0">
              <a:solidFill>
                <a:schemeClr val="tx2"/>
              </a:solidFill>
              <a:latin typeface="微软雅黑" panose="020B0503020204020204" pitchFamily="34" charset="-122"/>
              <a:ea typeface="微软雅黑" panose="020B0503020204020204" pitchFamily="34" charset="-122"/>
            </a:endParaRPr>
          </a:p>
        </p:txBody>
      </p:sp>
      <p:cxnSp>
        <p:nvCxnSpPr>
          <p:cNvPr id="9" name="直接连接符 8"/>
          <p:cNvCxnSpPr/>
          <p:nvPr/>
        </p:nvCxnSpPr>
        <p:spPr>
          <a:xfrm>
            <a:off x="0" y="6820900"/>
            <a:ext cx="12192000" cy="0"/>
          </a:xfrm>
          <a:prstGeom prst="line">
            <a:avLst/>
          </a:prstGeom>
          <a:ln w="762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Rectangle 3"/>
          <p:cNvSpPr txBox="1">
            <a:spLocks noChangeArrowheads="1"/>
          </p:cNvSpPr>
          <p:nvPr/>
        </p:nvSpPr>
        <p:spPr>
          <a:xfrm>
            <a:off x="1790872" y="3708906"/>
            <a:ext cx="9019358" cy="1752600"/>
          </a:xfrm>
          <a:prstGeom prst="rect">
            <a:avLst/>
          </a:prstGeom>
        </p:spPr>
        <p:txBody>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altLang="zh-CN" sz="2500" b="1" dirty="0" smtClean="0">
              <a:solidFill>
                <a:srgbClr val="3333FF"/>
              </a:solidFill>
              <a:latin typeface="华文楷体" panose="02010600040101010101" pitchFamily="2" charset="-122"/>
              <a:ea typeface="华文楷体" panose="02010600040101010101" pitchFamily="2" charset="-122"/>
            </a:endParaRPr>
          </a:p>
          <a:p>
            <a:pPr algn="ctr"/>
            <a:r>
              <a:rPr lang="zh-CN" altLang="en-US" sz="2500" b="1" dirty="0" smtClean="0">
                <a:solidFill>
                  <a:srgbClr val="3333FF"/>
                </a:solidFill>
                <a:latin typeface="华文楷体" panose="02010600040101010101" pitchFamily="2" charset="-122"/>
                <a:ea typeface="华文楷体" panose="02010600040101010101" pitchFamily="2" charset="-122"/>
              </a:rPr>
              <a:t>华南理工大学  计算机科学与工程学院</a:t>
            </a:r>
          </a:p>
          <a:p>
            <a:pPr algn="ctr"/>
            <a:r>
              <a:rPr kumimoji="1" lang="zh-CN" altLang="en-US" sz="2500" b="1" dirty="0" smtClean="0">
                <a:solidFill>
                  <a:srgbClr val="3333FF"/>
                </a:solidFill>
                <a:latin typeface="华文楷体" panose="02010600040101010101" pitchFamily="2" charset="-122"/>
                <a:ea typeface="华文楷体" panose="02010600040101010101" pitchFamily="2" charset="-122"/>
              </a:rPr>
              <a:t>苏锦钿 （</a:t>
            </a:r>
            <a:r>
              <a:rPr kumimoji="1" lang="en-US" altLang="zh-CN" sz="2500" b="1" dirty="0" smtClean="0">
                <a:solidFill>
                  <a:srgbClr val="3333FF"/>
                </a:solidFill>
                <a:latin typeface="华文楷体" panose="02010600040101010101" pitchFamily="2" charset="-122"/>
                <a:ea typeface="华文楷体" panose="02010600040101010101" pitchFamily="2" charset="-122"/>
              </a:rPr>
              <a:t>17311126764</a:t>
            </a:r>
            <a:r>
              <a:rPr kumimoji="1" lang="zh-CN" altLang="en-US" sz="2500" b="1" dirty="0" smtClean="0">
                <a:solidFill>
                  <a:srgbClr val="3333FF"/>
                </a:solidFill>
                <a:latin typeface="华文楷体" panose="02010600040101010101" pitchFamily="2" charset="-122"/>
                <a:ea typeface="华文楷体" panose="02010600040101010101" pitchFamily="2" charset="-122"/>
              </a:rPr>
              <a:t>）</a:t>
            </a:r>
          </a:p>
          <a:p>
            <a:pPr algn="ctr"/>
            <a:fld id="{37A0600E-9D44-492C-80DB-80A6E0DAAB39}" type="datetime2">
              <a:rPr kumimoji="1" lang="zh-CN" altLang="en-US" sz="2500" b="1" smtClean="0">
                <a:solidFill>
                  <a:srgbClr val="3333FF"/>
                </a:solidFill>
                <a:latin typeface="华文楷体" panose="02010600040101010101" pitchFamily="2" charset="-122"/>
                <a:ea typeface="华文楷体" panose="02010600040101010101" pitchFamily="2" charset="-122"/>
              </a:rPr>
              <a:t>2023年9月29日</a:t>
            </a:fld>
            <a:endParaRPr lang="zh-CN" altLang="en-US" sz="2500" b="1" dirty="0" smtClean="0">
              <a:solidFill>
                <a:srgbClr val="3333FF"/>
              </a:solidFill>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2"/>
          </p:nvPr>
        </p:nvSpPr>
        <p:spPr/>
        <p:txBody>
          <a:bodyPr/>
          <a:lstStyle/>
          <a:p>
            <a:fld id="{219FBB08-465D-48F3-8C58-864F35092011}" type="slidenum">
              <a:rPr lang="zh-CN" altLang="en-US" smtClean="0"/>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body" idx="1"/>
          </p:nvPr>
        </p:nvSpPr>
        <p:spPr>
          <a:xfrm>
            <a:off x="654818" y="1135027"/>
            <a:ext cx="8229600" cy="720725"/>
          </a:xfrm>
        </p:spPr>
        <p:txBody>
          <a:bodyPr/>
          <a:lstStyle/>
          <a:p>
            <a:pPr eaLnBrk="1" hangingPunct="1"/>
            <a:r>
              <a:rPr lang="zh-CN" altLang="en-US" sz="3600" dirty="0">
                <a:solidFill>
                  <a:srgbClr val="CC0000"/>
                </a:solidFill>
                <a:ea typeface="宋体" panose="02010600030101010101" pitchFamily="2" charset="-122"/>
              </a:rPr>
              <a:t>软件的特性</a:t>
            </a:r>
          </a:p>
        </p:txBody>
      </p:sp>
      <p:sp>
        <p:nvSpPr>
          <p:cNvPr id="91140" name="Rectangle 4"/>
          <p:cNvSpPr>
            <a:spLocks noChangeArrowheads="1"/>
          </p:cNvSpPr>
          <p:nvPr/>
        </p:nvSpPr>
        <p:spPr bwMode="auto">
          <a:xfrm>
            <a:off x="559584" y="1855752"/>
            <a:ext cx="11277373" cy="4635500"/>
          </a:xfrm>
          <a:prstGeom prst="rect">
            <a:avLst/>
          </a:prstGeom>
          <a:noFill/>
          <a:ln w="9525">
            <a:noFill/>
            <a:miter lim="800000"/>
            <a:headEnd/>
            <a:tailEnd/>
          </a:ln>
          <a:effectLst/>
        </p:spPr>
        <p:txBody>
          <a:bodyPr/>
          <a:lstStyle/>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(1)</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形态特性</a:t>
            </a:r>
            <a:r>
              <a:rPr lang="en-US" altLang="zh-CN" sz="2800" b="1" dirty="0">
                <a:solidFill>
                  <a:srgbClr val="008080"/>
                </a:solidFill>
                <a:latin typeface="华文楷体" panose="02010600040101010101" pitchFamily="2" charset="-122"/>
                <a:ea typeface="华文楷体" panose="02010600040101010101" pitchFamily="2" charset="-122"/>
              </a:rPr>
              <a:t>: </a:t>
            </a:r>
            <a:r>
              <a:rPr lang="zh-CN" altLang="en-US" sz="2800" b="1" dirty="0">
                <a:solidFill>
                  <a:srgbClr val="008080"/>
                </a:solidFill>
                <a:latin typeface="华文楷体" panose="02010600040101010101" pitchFamily="2" charset="-122"/>
                <a:ea typeface="华文楷体" panose="02010600040101010101" pitchFamily="2" charset="-122"/>
              </a:rPr>
              <a:t>软件是无形的、不可见的逻辑实体。度量常规产品的几何尺寸、物理性质和化学成分对它却是毫无意义的。 </a:t>
            </a:r>
          </a:p>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(2)</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智能特性</a:t>
            </a:r>
            <a:r>
              <a:rPr lang="zh-CN" altLang="en-US" sz="2800" b="1" dirty="0">
                <a:solidFill>
                  <a:srgbClr val="008080"/>
                </a:solidFill>
                <a:latin typeface="华文楷体" panose="02010600040101010101" pitchFamily="2" charset="-122"/>
                <a:ea typeface="华文楷体" panose="02010600040101010101" pitchFamily="2" charset="-122"/>
              </a:rPr>
              <a:t>：软件是复杂的智力产品，它的开发凝聚了人们的大量脑力劳动，它本身也体现了知识实践经验和人类的智慧，具有一定的智能。它可以帮助我们解决复杂的计算、分析、判断和决策问题</a:t>
            </a:r>
            <a:r>
              <a:rPr lang="zh-CN" altLang="en-US" sz="2800" b="1" dirty="0" smtClean="0">
                <a:solidFill>
                  <a:srgbClr val="008080"/>
                </a:solidFill>
                <a:latin typeface="华文楷体" panose="02010600040101010101" pitchFamily="2" charset="-122"/>
                <a:ea typeface="华文楷体" panose="02010600040101010101" pitchFamily="2" charset="-122"/>
              </a:rPr>
              <a:t>。</a:t>
            </a:r>
            <a:endParaRPr lang="en-US" altLang="zh-CN" sz="2800" b="1" dirty="0" smtClean="0">
              <a:solidFill>
                <a:srgbClr val="008080"/>
              </a:solidFill>
              <a:latin typeface="华文楷体" panose="02010600040101010101" pitchFamily="2" charset="-122"/>
              <a:ea typeface="华文楷体" panose="02010600040101010101" pitchFamily="2" charset="-122"/>
            </a:endParaRPr>
          </a:p>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(3)</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开发特性</a:t>
            </a:r>
            <a:r>
              <a:rPr lang="en-US" altLang="zh-CN" sz="2800" b="1" dirty="0">
                <a:solidFill>
                  <a:srgbClr val="008080"/>
                </a:solidFill>
                <a:latin typeface="华文楷体" panose="02010600040101010101" pitchFamily="2" charset="-122"/>
                <a:ea typeface="华文楷体" panose="02010600040101010101" pitchFamily="2" charset="-122"/>
              </a:rPr>
              <a:t>: </a:t>
            </a:r>
            <a:r>
              <a:rPr lang="zh-CN" altLang="en-US" sz="2800" b="1" dirty="0">
                <a:solidFill>
                  <a:srgbClr val="008080"/>
                </a:solidFill>
                <a:latin typeface="华文楷体" panose="02010600040101010101" pitchFamily="2" charset="-122"/>
                <a:ea typeface="华文楷体" panose="02010600040101010101" pitchFamily="2" charset="-122"/>
              </a:rPr>
              <a:t>尽管已经有了一些工具（也是软件）来辅助软件开发工作，但到目前为止尚未实现自动化。软件开发中仍然包含了相当份量的个体劳动，使得这一大规模知识型工作充满了个人行为和个人因素。 </a:t>
            </a:r>
          </a:p>
          <a:p>
            <a:pPr marL="342900" indent="-342900">
              <a:lnSpc>
                <a:spcPct val="130000"/>
              </a:lnSpc>
              <a:spcBef>
                <a:spcPct val="20000"/>
              </a:spcBef>
              <a:defRPr/>
            </a:pPr>
            <a:endParaRPr lang="zh-CN" altLang="en-US" sz="2800" b="1" dirty="0">
              <a:solidFill>
                <a:srgbClr val="008080"/>
              </a:solidFill>
              <a:latin typeface="华文楷体" panose="02010600040101010101" pitchFamily="2" charset="-122"/>
              <a:ea typeface="华文楷体" panose="02010600040101010101" pitchFamily="2" charset="-122"/>
            </a:endParaRPr>
          </a:p>
        </p:txBody>
      </p:sp>
      <p:sp>
        <p:nvSpPr>
          <p:cNvPr id="5"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软件的概念、特性和分类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a:t>
            </a:fld>
            <a:endParaRPr lang="zh-CN" altLang="en-US"/>
          </a:p>
        </p:txBody>
      </p:sp>
    </p:spTree>
    <p:extLst>
      <p:ext uri="{BB962C8B-B14F-4D97-AF65-F5344CB8AC3E}">
        <p14:creationId xmlns:p14="http://schemas.microsoft.com/office/powerpoint/2010/main" val="4102697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1140">
                                            <p:txEl>
                                              <p:pRg st="0" end="0"/>
                                            </p:txEl>
                                          </p:spTgt>
                                        </p:tgtEl>
                                        <p:attrNameLst>
                                          <p:attrName>style.visibility</p:attrName>
                                        </p:attrNameLst>
                                      </p:cBhvr>
                                      <p:to>
                                        <p:strVal val="visible"/>
                                      </p:to>
                                    </p:set>
                                    <p:animEffect transition="in" filter="checkerboard(across)">
                                      <p:cBhvr>
                                        <p:cTn id="7" dur="500"/>
                                        <p:tgtEl>
                                          <p:spTgt spid="911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91140">
                                            <p:txEl>
                                              <p:pRg st="1" end="1"/>
                                            </p:txEl>
                                          </p:spTgt>
                                        </p:tgtEl>
                                        <p:attrNameLst>
                                          <p:attrName>style.visibility</p:attrName>
                                        </p:attrNameLst>
                                      </p:cBhvr>
                                      <p:to>
                                        <p:strVal val="visible"/>
                                      </p:to>
                                    </p:set>
                                    <p:animEffect transition="in" filter="checkerboard(across)">
                                      <p:cBhvr>
                                        <p:cTn id="12" dur="500"/>
                                        <p:tgtEl>
                                          <p:spTgt spid="911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1140">
                                            <p:txEl>
                                              <p:pRg st="2" end="2"/>
                                            </p:txEl>
                                          </p:spTgt>
                                        </p:tgtEl>
                                        <p:attrNameLst>
                                          <p:attrName>style.visibility</p:attrName>
                                        </p:attrNameLst>
                                      </p:cBhvr>
                                      <p:to>
                                        <p:strVal val="visible"/>
                                      </p:to>
                                    </p:set>
                                    <p:animEffect transition="in" filter="checkerboard(across)">
                                      <p:cBhvr>
                                        <p:cTn id="17" dur="500"/>
                                        <p:tgtEl>
                                          <p:spTgt spid="911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01934" y="949900"/>
            <a:ext cx="11364686" cy="4448175"/>
          </a:xfrm>
        </p:spPr>
        <p:txBody>
          <a:bodyPr/>
          <a:lstStyle/>
          <a:p>
            <a:pPr eaLnBrk="1" hangingPunct="1">
              <a:lnSpc>
                <a:spcPct val="110000"/>
              </a:lnSpc>
              <a:spcAft>
                <a:spcPts val="1200"/>
              </a:spcAft>
            </a:pPr>
            <a:r>
              <a:rPr lang="en-US" altLang="zh-CN" sz="2400" b="1" dirty="0" smtClean="0">
                <a:solidFill>
                  <a:srgbClr val="FF0000"/>
                </a:solidFill>
                <a:latin typeface="华文楷体" panose="02010600040101010101" pitchFamily="2" charset="-122"/>
                <a:ea typeface="华文楷体" panose="02010600040101010101" pitchFamily="2" charset="-122"/>
              </a:rPr>
              <a:t>1.</a:t>
            </a:r>
            <a:r>
              <a:rPr lang="zh-CN" altLang="en-US" sz="2400" b="1" dirty="0" smtClean="0">
                <a:solidFill>
                  <a:srgbClr val="FF0000"/>
                </a:solidFill>
                <a:latin typeface="华文楷体" panose="02010600040101010101" pitchFamily="2" charset="-122"/>
                <a:ea typeface="华文楷体" panose="02010600040101010101" pitchFamily="2" charset="-122"/>
              </a:rPr>
              <a:t>正确性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a:latin typeface="华文楷体" panose="02010600040101010101" pitchFamily="2" charset="-122"/>
                <a:ea typeface="华文楷体" panose="02010600040101010101" pitchFamily="2" charset="-122"/>
              </a:rPr>
              <a:t>正确性就是指</a:t>
            </a:r>
            <a:r>
              <a:rPr lang="zh-CN" altLang="en-US" b="1" dirty="0">
                <a:solidFill>
                  <a:srgbClr val="123286"/>
                </a:solidFill>
                <a:latin typeface="华文楷体" panose="02010600040101010101" pitchFamily="2" charset="-122"/>
                <a:ea typeface="华文楷体" panose="02010600040101010101" pitchFamily="2" charset="-122"/>
              </a:rPr>
              <a:t>软件系统本身没有错误，能完成预期</a:t>
            </a:r>
            <a:r>
              <a:rPr lang="zh-CN" altLang="en-US" b="1" dirty="0" smtClean="0">
                <a:solidFill>
                  <a:srgbClr val="123286"/>
                </a:solidFill>
                <a:latin typeface="华文楷体" panose="02010600040101010101" pitchFamily="2" charset="-122"/>
                <a:ea typeface="华文楷体" panose="02010600040101010101" pitchFamily="2" charset="-122"/>
              </a:rPr>
              <a:t>任务</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eaLnBrk="1" hangingPunct="1">
              <a:lnSpc>
                <a:spcPct val="110000"/>
              </a:lnSpc>
              <a:spcAft>
                <a:spcPts val="1200"/>
              </a:spcAft>
            </a:pPr>
            <a:r>
              <a:rPr lang="en-US" altLang="zh-CN" sz="2400" b="1" dirty="0" smtClean="0">
                <a:solidFill>
                  <a:srgbClr val="FF0000"/>
                </a:solidFill>
                <a:latin typeface="华文楷体" panose="02010600040101010101" pitchFamily="2" charset="-122"/>
                <a:ea typeface="华文楷体" panose="02010600040101010101" pitchFamily="2" charset="-122"/>
              </a:rPr>
              <a:t>2.</a:t>
            </a:r>
            <a:r>
              <a:rPr lang="zh-CN" altLang="en-US" sz="2400" b="1" dirty="0" smtClean="0">
                <a:solidFill>
                  <a:srgbClr val="FF0000"/>
                </a:solidFill>
                <a:latin typeface="华文楷体" panose="02010600040101010101" pitchFamily="2" charset="-122"/>
                <a:ea typeface="华文楷体" panose="02010600040101010101" pitchFamily="2" charset="-122"/>
              </a:rPr>
              <a:t>易</a:t>
            </a:r>
            <a:r>
              <a:rPr lang="zh-CN" altLang="en-US" sz="2400" b="1" dirty="0">
                <a:solidFill>
                  <a:srgbClr val="FF0000"/>
                </a:solidFill>
                <a:latin typeface="华文楷体" panose="02010600040101010101" pitchFamily="2" charset="-122"/>
                <a:ea typeface="华文楷体" panose="02010600040101010101" pitchFamily="2" charset="-122"/>
              </a:rPr>
              <a:t>用</a:t>
            </a:r>
            <a:r>
              <a:rPr lang="zh-CN" altLang="en-US" sz="2400" b="1" dirty="0" smtClean="0">
                <a:solidFill>
                  <a:srgbClr val="FF0000"/>
                </a:solidFill>
                <a:latin typeface="华文楷体" panose="02010600040101010101" pitchFamily="2" charset="-122"/>
                <a:ea typeface="华文楷体" panose="02010600040101010101" pitchFamily="2" charset="-122"/>
              </a:rPr>
              <a:t>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易</a:t>
            </a:r>
            <a:r>
              <a:rPr lang="zh-CN" altLang="en-US" dirty="0">
                <a:latin typeface="华文楷体" panose="02010600040101010101" pitchFamily="2" charset="-122"/>
                <a:ea typeface="华文楷体" panose="02010600040101010101" pitchFamily="2" charset="-122"/>
              </a:rPr>
              <a:t>用性是一种以使用者为中心的概念，易用性的重点在于</a:t>
            </a:r>
            <a:r>
              <a:rPr lang="zh-CN" altLang="en-US" b="1" dirty="0">
                <a:solidFill>
                  <a:srgbClr val="123286"/>
                </a:solidFill>
                <a:latin typeface="华文楷体" panose="02010600040101010101" pitchFamily="2" charset="-122"/>
                <a:ea typeface="华文楷体" panose="02010600040101010101" pitchFamily="2" charset="-122"/>
              </a:rPr>
              <a:t>让产品的设计能够符合使用者的习惯和需求</a:t>
            </a:r>
            <a:r>
              <a:rPr lang="zh-CN" altLang="en-US" dirty="0">
                <a:latin typeface="华文楷体" panose="02010600040101010101" pitchFamily="2" charset="-122"/>
                <a:ea typeface="华文楷体" panose="02010600040101010101" pitchFamily="2" charset="-122"/>
              </a:rPr>
              <a:t>，能让用户在使用该产品功能时，花费最少的时间发挥最大的效能</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a:lnSpc>
                <a:spcPct val="110000"/>
              </a:lnSpc>
              <a:spcAft>
                <a:spcPts val="1200"/>
              </a:spcAft>
            </a:pPr>
            <a:r>
              <a:rPr lang="en-US" altLang="zh-CN" sz="2400" b="1" dirty="0">
                <a:solidFill>
                  <a:srgbClr val="FF0000"/>
                </a:solidFill>
                <a:latin typeface="华文楷体" panose="02010600040101010101" pitchFamily="2" charset="-122"/>
                <a:ea typeface="华文楷体" panose="02010600040101010101" pitchFamily="2" charset="-122"/>
              </a:rPr>
              <a:t>3.</a:t>
            </a:r>
            <a:r>
              <a:rPr lang="zh-CN" altLang="en-US" sz="2400" b="1" dirty="0" smtClean="0">
                <a:solidFill>
                  <a:srgbClr val="FF0000"/>
                </a:solidFill>
                <a:latin typeface="华文楷体" panose="02010600040101010101" pitchFamily="2" charset="-122"/>
                <a:ea typeface="华文楷体" panose="02010600040101010101" pitchFamily="2" charset="-122"/>
              </a:rPr>
              <a:t>安全性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安全性</a:t>
            </a:r>
            <a:r>
              <a:rPr lang="zh-CN" altLang="en-US" dirty="0">
                <a:latin typeface="华文楷体" panose="02010600040101010101" pitchFamily="2" charset="-122"/>
                <a:ea typeface="华文楷体" panose="02010600040101010101" pitchFamily="2" charset="-122"/>
              </a:rPr>
              <a:t>指产品</a:t>
            </a:r>
            <a:r>
              <a:rPr lang="zh-CN" altLang="en-US" b="1" dirty="0">
                <a:solidFill>
                  <a:srgbClr val="123286"/>
                </a:solidFill>
                <a:latin typeface="华文楷体" panose="02010600040101010101" pitchFamily="2" charset="-122"/>
                <a:ea typeface="华文楷体" panose="02010600040101010101" pitchFamily="2" charset="-122"/>
              </a:rPr>
              <a:t>消除潜在风险的能力和对风险的承受能力</a:t>
            </a:r>
            <a:r>
              <a:rPr lang="zh-CN" altLang="en-US" dirty="0">
                <a:latin typeface="华文楷体" panose="02010600040101010101" pitchFamily="2" charset="-122"/>
                <a:ea typeface="华文楷体" panose="02010600040101010101" pitchFamily="2" charset="-122"/>
              </a:rPr>
              <a:t>。包括保密性、可靠性和完整性三个子特性。保密性指数据不能被授权用户以外的任何人访问的能力。可靠性指授权用户可以不受阻止的访问数据、与其它软件的兼容的能力和产品的强壮度。完整性指按预期目标完成任务的能力</a:t>
            </a:r>
            <a:endParaRPr lang="en-US"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过程建模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100</a:t>
            </a:fld>
            <a:endParaRPr lang="zh-CN" altLang="en-US"/>
          </a:p>
        </p:txBody>
      </p:sp>
    </p:spTree>
    <p:extLst>
      <p:ext uri="{BB962C8B-B14F-4D97-AF65-F5344CB8AC3E}">
        <p14:creationId xmlns:p14="http://schemas.microsoft.com/office/powerpoint/2010/main" val="2639313575"/>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01934" y="949900"/>
            <a:ext cx="11364686" cy="4448175"/>
          </a:xfrm>
        </p:spPr>
        <p:txBody>
          <a:bodyPr/>
          <a:lstStyle/>
          <a:p>
            <a:pPr eaLnBrk="1" hangingPunct="1">
              <a:lnSpc>
                <a:spcPct val="110000"/>
              </a:lnSpc>
              <a:spcAft>
                <a:spcPts val="1200"/>
              </a:spcAft>
            </a:pPr>
            <a:r>
              <a:rPr lang="en-US" altLang="zh-CN" sz="2400" b="1" dirty="0" smtClean="0">
                <a:solidFill>
                  <a:srgbClr val="FF0000"/>
                </a:solidFill>
                <a:latin typeface="华文楷体" panose="02010600040101010101" pitchFamily="2" charset="-122"/>
                <a:ea typeface="华文楷体" panose="02010600040101010101" pitchFamily="2" charset="-122"/>
              </a:rPr>
              <a:t>4.</a:t>
            </a:r>
            <a:r>
              <a:rPr lang="zh-CN" altLang="en-US" sz="2400" b="1" dirty="0" smtClean="0">
                <a:solidFill>
                  <a:srgbClr val="FF0000"/>
                </a:solidFill>
                <a:latin typeface="华文楷体" panose="02010600040101010101" pitchFamily="2" charset="-122"/>
                <a:ea typeface="华文楷体" panose="02010600040101010101" pitchFamily="2" charset="-122"/>
              </a:rPr>
              <a:t>完整性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b="1" dirty="0" smtClean="0">
                <a:solidFill>
                  <a:srgbClr val="123286"/>
                </a:solidFill>
                <a:latin typeface="华文楷体" panose="02010600040101010101" pitchFamily="2" charset="-122"/>
                <a:ea typeface="华文楷体" panose="02010600040101010101" pitchFamily="2" charset="-122"/>
              </a:rPr>
              <a:t>指</a:t>
            </a:r>
            <a:r>
              <a:rPr lang="zh-CN" altLang="en-US" b="1" dirty="0">
                <a:solidFill>
                  <a:srgbClr val="123286"/>
                </a:solidFill>
                <a:latin typeface="华文楷体" panose="02010600040101010101" pitchFamily="2" charset="-122"/>
                <a:ea typeface="华文楷体" panose="02010600040101010101" pitchFamily="2" charset="-122"/>
              </a:rPr>
              <a:t>为完成业务需求和系统正常运行本身要求而必须具有的功能</a:t>
            </a:r>
            <a:r>
              <a:rPr lang="zh-CN" altLang="en-US" dirty="0">
                <a:latin typeface="华文楷体" panose="02010600040101010101" pitchFamily="2" charset="-122"/>
                <a:ea typeface="华文楷体" panose="02010600040101010101" pitchFamily="2" charset="-122"/>
              </a:rPr>
              <a:t>，这些功能往往是用户不能提出的。典型的功能有：联机帮助、数据管理、用户管理、软件发布管理、在线升级等等。正确性就是指软件系统本身没有错误，能完成预期</a:t>
            </a:r>
            <a:r>
              <a:rPr lang="zh-CN" altLang="en-US" dirty="0" smtClean="0">
                <a:latin typeface="华文楷体" panose="02010600040101010101" pitchFamily="2" charset="-122"/>
                <a:ea typeface="华文楷体" panose="02010600040101010101" pitchFamily="2" charset="-122"/>
              </a:rPr>
              <a:t>任务。</a:t>
            </a:r>
            <a:endParaRPr lang="en-US" altLang="zh-CN" dirty="0">
              <a:latin typeface="华文楷体" panose="02010600040101010101" pitchFamily="2" charset="-122"/>
              <a:ea typeface="华文楷体" panose="02010600040101010101" pitchFamily="2" charset="-122"/>
            </a:endParaRPr>
          </a:p>
          <a:p>
            <a:pPr eaLnBrk="1" hangingPunct="1">
              <a:lnSpc>
                <a:spcPct val="110000"/>
              </a:lnSpc>
              <a:spcAft>
                <a:spcPts val="1200"/>
              </a:spcAft>
            </a:pPr>
            <a:r>
              <a:rPr lang="en-US" altLang="zh-CN" sz="2400" b="1" dirty="0" smtClean="0">
                <a:solidFill>
                  <a:srgbClr val="FF0000"/>
                </a:solidFill>
                <a:latin typeface="华文楷体" panose="02010600040101010101" pitchFamily="2" charset="-122"/>
                <a:ea typeface="华文楷体" panose="02010600040101010101" pitchFamily="2" charset="-122"/>
              </a:rPr>
              <a:t>5.</a:t>
            </a:r>
            <a:r>
              <a:rPr lang="zh-CN" altLang="en-US" sz="2400" b="1" dirty="0" smtClean="0">
                <a:solidFill>
                  <a:srgbClr val="FF0000"/>
                </a:solidFill>
                <a:latin typeface="华文楷体" panose="02010600040101010101" pitchFamily="2" charset="-122"/>
                <a:ea typeface="华文楷体" panose="02010600040101010101" pitchFamily="2" charset="-122"/>
              </a:rPr>
              <a:t>可移植性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b="1" dirty="0" smtClean="0">
                <a:solidFill>
                  <a:srgbClr val="123286"/>
                </a:solidFill>
                <a:latin typeface="华文楷体" panose="02010600040101010101" pitchFamily="2" charset="-122"/>
                <a:ea typeface="华文楷体" panose="02010600040101010101" pitchFamily="2" charset="-122"/>
              </a:rPr>
              <a:t>可移植性</a:t>
            </a:r>
            <a:r>
              <a:rPr lang="zh-CN" altLang="en-US" b="1" dirty="0">
                <a:solidFill>
                  <a:srgbClr val="123286"/>
                </a:solidFill>
                <a:latin typeface="华文楷体" panose="02010600040101010101" pitchFamily="2" charset="-122"/>
                <a:ea typeface="华文楷体" panose="02010600040101010101" pitchFamily="2" charset="-122"/>
              </a:rPr>
              <a:t>指从系统某一环境转移到另一环境下的难易程度</a:t>
            </a:r>
            <a:r>
              <a:rPr lang="zh-CN" altLang="en-US" dirty="0">
                <a:latin typeface="华文楷体" panose="02010600040101010101" pitchFamily="2" charset="-122"/>
                <a:ea typeface="华文楷体" panose="02010600040101010101" pitchFamily="2" charset="-122"/>
              </a:rPr>
              <a:t>，良好的可移植性可以提高软件的生命周期，具体包括适应性、易安装性、遵循性、可替换性、易部署等。可移植性与运行平台的软硬件环境相关，可移植性要求选择正确的开发工具、平台来支持，同时也与一些功能性的需求相关，如全球语言支持等</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过程建模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101</a:t>
            </a:fld>
            <a:endParaRPr lang="zh-CN" altLang="en-US"/>
          </a:p>
        </p:txBody>
      </p:sp>
    </p:spTree>
    <p:extLst>
      <p:ext uri="{BB962C8B-B14F-4D97-AF65-F5344CB8AC3E}">
        <p14:creationId xmlns:p14="http://schemas.microsoft.com/office/powerpoint/2010/main" val="388472107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01934" y="949900"/>
            <a:ext cx="11364686" cy="4448175"/>
          </a:xfrm>
        </p:spPr>
        <p:txBody>
          <a:bodyPr/>
          <a:lstStyle/>
          <a:p>
            <a:pPr eaLnBrk="1" hangingPunct="1">
              <a:lnSpc>
                <a:spcPct val="110000"/>
              </a:lnSpc>
              <a:spcAft>
                <a:spcPts val="1200"/>
              </a:spcAft>
            </a:pPr>
            <a:r>
              <a:rPr lang="en-US" altLang="zh-CN" sz="2400" b="1" dirty="0">
                <a:solidFill>
                  <a:srgbClr val="FF0000"/>
                </a:solidFill>
                <a:latin typeface="华文楷体" panose="02010600040101010101" pitchFamily="2" charset="-122"/>
                <a:ea typeface="华文楷体" panose="02010600040101010101" pitchFamily="2" charset="-122"/>
              </a:rPr>
              <a:t>6</a:t>
            </a:r>
            <a:r>
              <a:rPr lang="en-US" altLang="zh-CN" sz="2400" b="1" dirty="0" smtClean="0">
                <a:solidFill>
                  <a:srgbClr val="FF0000"/>
                </a:solidFill>
                <a:latin typeface="华文楷体" panose="02010600040101010101" pitchFamily="2" charset="-122"/>
                <a:ea typeface="华文楷体" panose="02010600040101010101" pitchFamily="2" charset="-122"/>
              </a:rPr>
              <a:t>.</a:t>
            </a:r>
            <a:r>
              <a:rPr lang="zh-CN" altLang="en-US" sz="2400" b="1" dirty="0" smtClean="0">
                <a:solidFill>
                  <a:srgbClr val="FF0000"/>
                </a:solidFill>
                <a:latin typeface="华文楷体" panose="02010600040101010101" pitchFamily="2" charset="-122"/>
                <a:ea typeface="华文楷体" panose="02010600040101010101" pitchFamily="2" charset="-122"/>
              </a:rPr>
              <a:t>可维护性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a:latin typeface="华文楷体" panose="02010600040101010101" pitchFamily="2" charset="-122"/>
                <a:ea typeface="华文楷体" panose="02010600040101010101" pitchFamily="2" charset="-122"/>
              </a:rPr>
              <a:t>系统的可维护性是</a:t>
            </a:r>
            <a:r>
              <a:rPr lang="zh-CN" altLang="en-US" b="1" dirty="0">
                <a:solidFill>
                  <a:srgbClr val="123286"/>
                </a:solidFill>
                <a:latin typeface="华文楷体" panose="02010600040101010101" pitchFamily="2" charset="-122"/>
                <a:ea typeface="华文楷体" panose="02010600040101010101" pitchFamily="2" charset="-122"/>
              </a:rPr>
              <a:t>衡量一个系统的可修复性和可改进性的难易程度</a:t>
            </a:r>
            <a:r>
              <a:rPr lang="zh-CN" altLang="en-US" dirty="0">
                <a:latin typeface="华文楷体" panose="02010600040101010101" pitchFamily="2" charset="-122"/>
                <a:ea typeface="华文楷体" panose="02010600040101010101" pitchFamily="2" charset="-122"/>
              </a:rPr>
              <a:t>。所谓可修复性是指在系统发生故障后能够排除</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或抑制</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故障予以修复，并返回到原来正常运行状态的可能性；可改进性则是系统具有接受对现有功能的改进，增加新功能的可能性</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a:p>
            <a:pPr eaLnBrk="1" hangingPunct="1">
              <a:lnSpc>
                <a:spcPct val="110000"/>
              </a:lnSpc>
              <a:spcAft>
                <a:spcPts val="1200"/>
              </a:spcAft>
            </a:pPr>
            <a:r>
              <a:rPr lang="en-US" altLang="zh-CN" sz="2400" b="1" dirty="0" smtClean="0">
                <a:solidFill>
                  <a:srgbClr val="FF0000"/>
                </a:solidFill>
                <a:latin typeface="华文楷体" panose="02010600040101010101" pitchFamily="2" charset="-122"/>
                <a:ea typeface="华文楷体" panose="02010600040101010101" pitchFamily="2" charset="-122"/>
              </a:rPr>
              <a:t>7.</a:t>
            </a:r>
            <a:r>
              <a:rPr lang="zh-CN" altLang="en-US" sz="2400" b="1" dirty="0" smtClean="0">
                <a:solidFill>
                  <a:srgbClr val="FF0000"/>
                </a:solidFill>
                <a:latin typeface="华文楷体" panose="02010600040101010101" pitchFamily="2" charset="-122"/>
                <a:ea typeface="华文楷体" panose="02010600040101010101" pitchFamily="2" charset="-122"/>
              </a:rPr>
              <a:t>可扩展性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可</a:t>
            </a:r>
            <a:r>
              <a:rPr lang="zh-CN" altLang="en-US" dirty="0">
                <a:latin typeface="华文楷体" panose="02010600040101010101" pitchFamily="2" charset="-122"/>
                <a:ea typeface="华文楷体" panose="02010600040101010101" pitchFamily="2" charset="-122"/>
              </a:rPr>
              <a:t>扩展性指的是当系统达到瓶颈的时候怎样在不修改代码的情况下提供系统的负载能力，扩展一般分为</a:t>
            </a:r>
            <a:r>
              <a:rPr lang="en-US" altLang="zh-CN" dirty="0">
                <a:latin typeface="华文楷体" panose="02010600040101010101" pitchFamily="2" charset="-122"/>
                <a:ea typeface="华文楷体" panose="02010600040101010101" pitchFamily="2" charset="-122"/>
              </a:rPr>
              <a:t>Scale UP</a:t>
            </a:r>
            <a:r>
              <a:rPr lang="zh-CN" altLang="en-US" dirty="0">
                <a:latin typeface="华文楷体" panose="02010600040101010101" pitchFamily="2" charset="-122"/>
                <a:ea typeface="华文楷体" panose="02010600040101010101" pitchFamily="2" charset="-122"/>
              </a:rPr>
              <a:t>（纵向扩展）和</a:t>
            </a:r>
            <a:r>
              <a:rPr lang="en-US" altLang="zh-CN" dirty="0">
                <a:latin typeface="华文楷体" panose="02010600040101010101" pitchFamily="2" charset="-122"/>
                <a:ea typeface="华文楷体" panose="02010600040101010101" pitchFamily="2" charset="-122"/>
              </a:rPr>
              <a:t>Scale Out</a:t>
            </a:r>
            <a:r>
              <a:rPr lang="zh-CN" altLang="en-US" dirty="0">
                <a:latin typeface="华文楷体" panose="02010600040101010101" pitchFamily="2" charset="-122"/>
                <a:ea typeface="华文楷体" panose="02010600040101010101" pitchFamily="2" charset="-122"/>
              </a:rPr>
              <a:t>（横向扩展）。一般情况下会综合运用</a:t>
            </a:r>
            <a:r>
              <a:rPr lang="en-US" altLang="zh-CN" dirty="0">
                <a:latin typeface="华文楷体" panose="02010600040101010101" pitchFamily="2" charset="-122"/>
                <a:ea typeface="华文楷体" panose="02010600040101010101" pitchFamily="2" charset="-122"/>
              </a:rPr>
              <a:t>UP</a:t>
            </a:r>
            <a:r>
              <a:rPr lang="zh-CN" altLang="en-US" dirty="0">
                <a:latin typeface="华文楷体" panose="02010600040101010101" pitchFamily="2" charset="-122"/>
                <a:ea typeface="华文楷体" panose="02010600040101010101" pitchFamily="2" charset="-122"/>
              </a:rPr>
              <a:t>和</a:t>
            </a:r>
            <a:r>
              <a:rPr lang="en-US" altLang="zh-CN" dirty="0">
                <a:latin typeface="华文楷体" panose="02010600040101010101" pitchFamily="2" charset="-122"/>
                <a:ea typeface="华文楷体" panose="02010600040101010101" pitchFamily="2" charset="-122"/>
              </a:rPr>
              <a:t>OUT</a:t>
            </a:r>
            <a:r>
              <a:rPr lang="zh-CN" altLang="en-US" dirty="0">
                <a:latin typeface="华文楷体" panose="02010600040101010101" pitchFamily="2" charset="-122"/>
                <a:ea typeface="华文楷体" panose="02010600040101010101" pitchFamily="2" charset="-122"/>
              </a:rPr>
              <a:t>。例如，增加服务器的性能来提高系统的处理能力，但是任何计算机都会有一定的瓶颈，当增加服务器性能不能达到提高系统性能的时候，我们需要考虑横向的扩展服务器，也即</a:t>
            </a:r>
            <a:r>
              <a:rPr lang="en-US" altLang="zh-CN" dirty="0">
                <a:latin typeface="华文楷体" panose="02010600040101010101" pitchFamily="2" charset="-122"/>
                <a:ea typeface="华文楷体" panose="02010600040101010101" pitchFamily="2" charset="-122"/>
              </a:rPr>
              <a:t>Scale Out</a:t>
            </a:r>
            <a:r>
              <a:rPr lang="zh-CN" altLang="en-US" dirty="0">
                <a:latin typeface="华文楷体" panose="02010600040101010101" pitchFamily="2" charset="-122"/>
                <a:ea typeface="华文楷体" panose="02010600040101010101" pitchFamily="2" charset="-122"/>
              </a:rPr>
              <a:t>。在</a:t>
            </a:r>
            <a:r>
              <a:rPr lang="en-US" altLang="zh-CN" dirty="0">
                <a:latin typeface="华文楷体" panose="02010600040101010101" pitchFamily="2" charset="-122"/>
                <a:ea typeface="华文楷体" panose="02010600040101010101" pitchFamily="2" charset="-122"/>
              </a:rPr>
              <a:t>Scale Out</a:t>
            </a:r>
            <a:r>
              <a:rPr lang="zh-CN" altLang="en-US" dirty="0">
                <a:latin typeface="华文楷体" panose="02010600040101010101" pitchFamily="2" charset="-122"/>
                <a:ea typeface="华文楷体" panose="02010600040101010101" pitchFamily="2" charset="-122"/>
              </a:rPr>
              <a:t>时一般需要我们的系统是状态无关的，即</a:t>
            </a:r>
            <a:r>
              <a:rPr lang="en-US" altLang="zh-CN" dirty="0">
                <a:latin typeface="华文楷体" panose="02010600040101010101" pitchFamily="2" charset="-122"/>
                <a:ea typeface="华文楷体" panose="02010600040101010101" pitchFamily="2" charset="-122"/>
              </a:rPr>
              <a:t>Stateless</a:t>
            </a:r>
            <a:r>
              <a:rPr lang="zh-CN" altLang="en-US" dirty="0"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过程建模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102</a:t>
            </a:fld>
            <a:endParaRPr lang="zh-CN" altLang="en-US" dirty="0"/>
          </a:p>
        </p:txBody>
      </p:sp>
    </p:spTree>
    <p:extLst>
      <p:ext uri="{BB962C8B-B14F-4D97-AF65-F5344CB8AC3E}">
        <p14:creationId xmlns:p14="http://schemas.microsoft.com/office/powerpoint/2010/main" val="3194228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01934" y="949900"/>
            <a:ext cx="11364686" cy="4448175"/>
          </a:xfrm>
        </p:spPr>
        <p:txBody>
          <a:bodyPr/>
          <a:lstStyle/>
          <a:p>
            <a:pPr eaLnBrk="1" hangingPunct="1">
              <a:lnSpc>
                <a:spcPct val="110000"/>
              </a:lnSpc>
              <a:spcAft>
                <a:spcPts val="1200"/>
              </a:spcAft>
            </a:pPr>
            <a:r>
              <a:rPr lang="en-US" altLang="zh-CN" sz="2400" b="1" dirty="0" smtClean="0">
                <a:solidFill>
                  <a:srgbClr val="FF0000"/>
                </a:solidFill>
                <a:latin typeface="华文楷体" panose="02010600040101010101" pitchFamily="2" charset="-122"/>
                <a:ea typeface="华文楷体" panose="02010600040101010101" pitchFamily="2" charset="-122"/>
              </a:rPr>
              <a:t>8.</a:t>
            </a:r>
            <a:r>
              <a:rPr lang="zh-CN" altLang="en-US" sz="2400" b="1" dirty="0" smtClean="0">
                <a:solidFill>
                  <a:srgbClr val="FF0000"/>
                </a:solidFill>
                <a:latin typeface="华文楷体" panose="02010600040101010101" pitchFamily="2" charset="-122"/>
                <a:ea typeface="华文楷体" panose="02010600040101010101" pitchFamily="2" charset="-122"/>
              </a:rPr>
              <a:t>可靠性</a:t>
            </a:r>
            <a:endParaRPr lang="en-US" altLang="zh-CN" sz="2400" b="1" dirty="0" smtClean="0">
              <a:solidFill>
                <a:srgbClr val="FF0000"/>
              </a:solidFill>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可靠性</a:t>
            </a:r>
            <a:r>
              <a:rPr lang="zh-CN" altLang="en-US" dirty="0">
                <a:latin typeface="华文楷体" panose="02010600040101010101" pitchFamily="2" charset="-122"/>
                <a:ea typeface="华文楷体" panose="02010600040101010101" pitchFamily="2" charset="-122"/>
              </a:rPr>
              <a:t>指软件在异常情况下或在被非法、非常规使用时维持自身功能的能力。主要体现在容错和健壮性这两个方面</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容错</a:t>
            </a:r>
            <a:r>
              <a:rPr lang="zh-CN" altLang="en-US" dirty="0">
                <a:latin typeface="华文楷体" panose="02010600040101010101" pitchFamily="2" charset="-122"/>
                <a:ea typeface="华文楷体" panose="02010600040101010101" pitchFamily="2" charset="-122"/>
              </a:rPr>
              <a:t>指软件发生故障时仍保持正常运行的能力。它保证软件能在异常情况下正常运行，并在内部完成故障的修复工作。修复完成后，软件需要继续或从头开始执行异常位置的操作</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lvl="1">
              <a:lnSpc>
                <a:spcPct val="110000"/>
              </a:lnSpc>
              <a:spcAft>
                <a:spcPts val="1200"/>
              </a:spcAft>
            </a:pPr>
            <a:r>
              <a:rPr lang="zh-CN" altLang="en-US" dirty="0" smtClean="0">
                <a:latin typeface="华文楷体" panose="02010600040101010101" pitchFamily="2" charset="-122"/>
                <a:ea typeface="华文楷体" panose="02010600040101010101" pitchFamily="2" charset="-122"/>
              </a:rPr>
              <a:t>健壮</a:t>
            </a:r>
            <a:r>
              <a:rPr lang="zh-CN" altLang="en-US" dirty="0">
                <a:latin typeface="华文楷体" panose="02010600040101010101" pitchFamily="2" charset="-122"/>
                <a:ea typeface="华文楷体" panose="02010600040101010101" pitchFamily="2" charset="-122"/>
              </a:rPr>
              <a:t>性是保护软件不受非正常使用方式或非法输入影响的能力。具备该能力后，不论怎样的使用方式，软件都能准确迁移至系统定义的</a:t>
            </a:r>
            <a:r>
              <a:rPr lang="zh-CN" altLang="en-US">
                <a:latin typeface="华文楷体" panose="02010600040101010101" pitchFamily="2" charset="-122"/>
                <a:ea typeface="华文楷体" panose="02010600040101010101" pitchFamily="2" charset="-122"/>
              </a:rPr>
              <a:t>状态</a:t>
            </a:r>
            <a:r>
              <a:rPr lang="zh-CN" altLang="en-US" smtClean="0">
                <a:latin typeface="华文楷体" panose="02010600040101010101" pitchFamily="2" charset="-122"/>
                <a:ea typeface="华文楷体" panose="02010600040101010101" pitchFamily="2" charset="-122"/>
              </a:rPr>
              <a:t>。</a:t>
            </a:r>
            <a:endParaRPr lang="en-US" altLang="zh-CN" dirty="0">
              <a:latin typeface="华文楷体" panose="02010600040101010101" pitchFamily="2" charset="-122"/>
              <a:ea typeface="华文楷体" panose="02010600040101010101" pitchFamily="2" charset="-122"/>
            </a:endParaRP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过程建模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103</a:t>
            </a:fld>
            <a:endParaRPr lang="zh-CN" altLang="en-US" dirty="0"/>
          </a:p>
        </p:txBody>
      </p:sp>
    </p:spTree>
    <p:extLst>
      <p:ext uri="{BB962C8B-B14F-4D97-AF65-F5344CB8AC3E}">
        <p14:creationId xmlns:p14="http://schemas.microsoft.com/office/powerpoint/2010/main" val="411747109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type="body" idx="1"/>
          </p:nvPr>
        </p:nvSpPr>
        <p:spPr>
          <a:xfrm>
            <a:off x="401934" y="1126254"/>
            <a:ext cx="11364686" cy="4448175"/>
          </a:xfrm>
        </p:spPr>
        <p:txBody>
          <a:bodyPr/>
          <a:lstStyle/>
          <a:p>
            <a:pPr eaLnBrk="1" hangingPunct="1">
              <a:lnSpc>
                <a:spcPct val="110000"/>
              </a:lnSpc>
              <a:spcAft>
                <a:spcPts val="1200"/>
              </a:spcAft>
            </a:pPr>
            <a:r>
              <a:rPr lang="zh-CN" altLang="en-US" dirty="0" smtClean="0">
                <a:latin typeface="华文楷体" panose="02010600040101010101" pitchFamily="2" charset="-122"/>
                <a:ea typeface="华文楷体" panose="02010600040101010101" pitchFamily="2" charset="-122"/>
              </a:rPr>
              <a:t>开发和维护过程的质量与产品的质量同等重要</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r>
              <a:rPr lang="zh-CN" altLang="en-US" dirty="0" smtClean="0">
                <a:latin typeface="华文楷体" panose="02010600040101010101" pitchFamily="2" charset="-122"/>
                <a:ea typeface="华文楷体" panose="02010600040101010101" pitchFamily="2" charset="-122"/>
              </a:rPr>
              <a:t>过程需要进行建模</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r>
              <a:rPr lang="zh-CN" altLang="en-US" dirty="0" smtClean="0">
                <a:latin typeface="华文楷体" panose="02010600040101010101" pitchFamily="2" charset="-122"/>
                <a:ea typeface="华文楷体" panose="02010600040101010101" pitchFamily="2" charset="-122"/>
              </a:rPr>
              <a:t>过程建模可以提出下列问题：</a:t>
            </a:r>
            <a:endParaRPr lang="en-US" altLang="zh-CN" dirty="0" smtClean="0">
              <a:latin typeface="华文楷体" panose="02010600040101010101" pitchFamily="2" charset="-122"/>
              <a:ea typeface="华文楷体" panose="02010600040101010101" pitchFamily="2" charset="-122"/>
            </a:endParaRPr>
          </a:p>
          <a:p>
            <a:pPr lvl="1" eaLnBrk="1" hangingPunct="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在什么时间、什么地点，我们可以发现某种特定类型的故障？</a:t>
            </a:r>
          </a:p>
          <a:p>
            <a:pPr lvl="1" eaLnBrk="1" hangingPunct="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如何能够在开发过程的更早期发现故障？</a:t>
            </a:r>
          </a:p>
          <a:p>
            <a:pPr lvl="1" eaLnBrk="1" hangingPunct="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如何建立容错机制？</a:t>
            </a:r>
          </a:p>
          <a:p>
            <a:pPr lvl="1" eaLnBrk="1" hangingPunct="1">
              <a:lnSpc>
                <a:spcPct val="110000"/>
              </a:lnSpc>
              <a:spcAft>
                <a:spcPts val="1200"/>
              </a:spcAft>
            </a:pPr>
            <a:r>
              <a:rPr lang="zh-CN" altLang="en-US" sz="2800" dirty="0" smtClean="0">
                <a:latin typeface="华文楷体" panose="02010600040101010101" pitchFamily="2" charset="-122"/>
                <a:ea typeface="华文楷体" panose="02010600040101010101" pitchFamily="2" charset="-122"/>
              </a:rPr>
              <a:t>是否有一些替代方法能够在确保质量的前提下是我们的过程更加高效和有效？</a:t>
            </a:r>
            <a:endParaRPr lang="en-US" altLang="zh-CN" sz="2800"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过程建模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104</a:t>
            </a:fld>
            <a:endParaRPr lang="zh-CN" altLang="en-US"/>
          </a:p>
        </p:txBody>
      </p:sp>
    </p:spTree>
    <p:extLst>
      <p:ext uri="{BB962C8B-B14F-4D97-AF65-F5344CB8AC3E}">
        <p14:creationId xmlns:p14="http://schemas.microsoft.com/office/powerpoint/2010/main" val="4710650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Rectangle 2"/>
          <p:cNvSpPr>
            <a:spLocks noGrp="1" noChangeArrowheads="1"/>
          </p:cNvSpPr>
          <p:nvPr>
            <p:ph type="body" idx="1"/>
          </p:nvPr>
        </p:nvSpPr>
        <p:spPr>
          <a:xfrm>
            <a:off x="582082" y="1216688"/>
            <a:ext cx="11234780" cy="4679950"/>
          </a:xfrm>
        </p:spPr>
        <p:txBody>
          <a:bodyPr/>
          <a:lstStyle/>
          <a:p>
            <a:pPr>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3200" dirty="0" smtClean="0">
                <a:solidFill>
                  <a:srgbClr val="FF0000"/>
                </a:solidFill>
                <a:latin typeface="华文楷体" panose="02010600040101010101" pitchFamily="2" charset="-122"/>
                <a:ea typeface="华文楷体" panose="02010600040101010101" pitchFamily="2" charset="-122"/>
              </a:rPr>
              <a:t>过程改进模型</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dirty="0" smtClean="0">
                <a:latin typeface="华文楷体" panose="02010600040101010101" pitchFamily="2" charset="-122"/>
                <a:ea typeface="华文楷体" panose="02010600040101010101" pitchFamily="2" charset="-122"/>
              </a:rPr>
              <a:t>软件能力成熟度模型 </a:t>
            </a:r>
            <a:r>
              <a:rPr lang="en-GB" altLang="zh-CN" sz="2800" dirty="0" smtClean="0">
                <a:latin typeface="华文楷体" panose="02010600040101010101" pitchFamily="2" charset="-122"/>
                <a:ea typeface="华文楷体" panose="02010600040101010101" pitchFamily="2" charset="-122"/>
              </a:rPr>
              <a:t>(</a:t>
            </a:r>
            <a:r>
              <a:rPr lang="en-GB" altLang="zh-CN" sz="2800" dirty="0" smtClean="0">
                <a:solidFill>
                  <a:srgbClr val="FF0000"/>
                </a:solidFill>
                <a:latin typeface="华文楷体" panose="02010600040101010101" pitchFamily="2" charset="-122"/>
                <a:ea typeface="华文楷体" panose="02010600040101010101" pitchFamily="2" charset="-122"/>
              </a:rPr>
              <a:t>CMM</a:t>
            </a:r>
            <a:r>
              <a:rPr lang="en-GB" altLang="zh-CN" sz="2800" dirty="0" smtClean="0">
                <a:latin typeface="华文楷体" panose="02010600040101010101" pitchFamily="2" charset="-122"/>
                <a:ea typeface="华文楷体" panose="02010600040101010101" pitchFamily="2" charset="-122"/>
              </a:rPr>
              <a:t> ,SEI’s Capability Maturity Model )</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dirty="0">
                <a:latin typeface="华文楷体" panose="02010600040101010101" pitchFamily="2" charset="-122"/>
                <a:ea typeface="华文楷体" panose="02010600040101010101" pitchFamily="2" charset="-122"/>
              </a:rPr>
              <a:t>软件能力</a:t>
            </a:r>
            <a:r>
              <a:rPr lang="zh-CN" altLang="en-GB" sz="2800" dirty="0" smtClean="0">
                <a:latin typeface="华文楷体" panose="02010600040101010101" pitchFamily="2" charset="-122"/>
                <a:ea typeface="华文楷体" panose="02010600040101010101" pitchFamily="2" charset="-122"/>
              </a:rPr>
              <a:t>成熟度</a:t>
            </a:r>
            <a:r>
              <a:rPr lang="zh-CN" altLang="en-US" sz="2800" dirty="0" smtClean="0">
                <a:latin typeface="华文楷体" panose="02010600040101010101" pitchFamily="2" charset="-122"/>
                <a:ea typeface="华文楷体" panose="02010600040101010101" pitchFamily="2" charset="-122"/>
              </a:rPr>
              <a:t>集成</a:t>
            </a:r>
            <a:r>
              <a:rPr lang="zh-CN" altLang="en-GB" sz="2800" dirty="0" smtClean="0">
                <a:latin typeface="华文楷体" panose="02010600040101010101" pitchFamily="2" charset="-122"/>
                <a:ea typeface="华文楷体" panose="02010600040101010101" pitchFamily="2" charset="-122"/>
              </a:rPr>
              <a:t>模型 </a:t>
            </a:r>
            <a:r>
              <a:rPr lang="en-GB" altLang="zh-CN" sz="2800" dirty="0">
                <a:latin typeface="华文楷体" panose="02010600040101010101" pitchFamily="2" charset="-122"/>
                <a:ea typeface="华文楷体" panose="02010600040101010101" pitchFamily="2" charset="-122"/>
              </a:rPr>
              <a:t>(</a:t>
            </a:r>
            <a:r>
              <a:rPr lang="en-GB" altLang="zh-CN" sz="2800" dirty="0" smtClean="0">
                <a:solidFill>
                  <a:srgbClr val="FF0000"/>
                </a:solidFill>
                <a:latin typeface="华文楷体" panose="02010600040101010101" pitchFamily="2" charset="-122"/>
                <a:ea typeface="华文楷体" panose="02010600040101010101" pitchFamily="2" charset="-122"/>
              </a:rPr>
              <a:t>CMM</a:t>
            </a:r>
            <a:r>
              <a:rPr lang="en-US" altLang="zh-CN" sz="2800" dirty="0" smtClean="0">
                <a:solidFill>
                  <a:srgbClr val="FF0000"/>
                </a:solidFill>
                <a:latin typeface="华文楷体" panose="02010600040101010101" pitchFamily="2" charset="-122"/>
                <a:ea typeface="华文楷体" panose="02010600040101010101" pitchFamily="2" charset="-122"/>
              </a:rPr>
              <a:t>I</a:t>
            </a:r>
            <a:r>
              <a:rPr lang="en-GB" altLang="zh-CN" sz="2800" dirty="0" smtClean="0">
                <a:latin typeface="华文楷体" panose="02010600040101010101" pitchFamily="2" charset="-122"/>
                <a:ea typeface="华文楷体" panose="02010600040101010101" pitchFamily="2" charset="-122"/>
              </a:rPr>
              <a:t>)</a:t>
            </a:r>
            <a:endParaRPr lang="en-GB" altLang="zh-CN" sz="2800" dirty="0">
              <a:latin typeface="华文楷体" panose="02010600040101010101" pitchFamily="2" charset="-122"/>
              <a:ea typeface="华文楷体" panose="0201060004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sz="2800" dirty="0" smtClean="0">
                <a:latin typeface="华文楷体" panose="02010600040101010101" pitchFamily="2" charset="-122"/>
                <a:ea typeface="华文楷体" panose="02010600040101010101" pitchFamily="2" charset="-122"/>
              </a:rPr>
              <a:t>ISO 9000</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sz="2800" dirty="0" smtClean="0">
                <a:latin typeface="华文楷体" panose="02010600040101010101" pitchFamily="2" charset="-122"/>
                <a:ea typeface="华文楷体" panose="02010600040101010101" pitchFamily="2" charset="-122"/>
              </a:rPr>
              <a:t>软件过程改进及能力确定 </a:t>
            </a:r>
            <a:r>
              <a:rPr lang="en-GB" altLang="zh-CN" sz="2800" dirty="0" smtClean="0">
                <a:latin typeface="华文楷体" panose="02010600040101010101" pitchFamily="2" charset="-122"/>
                <a:ea typeface="华文楷体" panose="02010600040101010101" pitchFamily="2" charset="-122"/>
              </a:rPr>
              <a:t>(SPICE, Software Process Improvement and Capability </a:t>
            </a:r>
            <a:r>
              <a:rPr lang="en-GB" altLang="zh-CN" sz="2800" dirty="0" err="1" smtClean="0">
                <a:latin typeface="华文楷体" panose="02010600040101010101" pitchFamily="2" charset="-122"/>
                <a:ea typeface="华文楷体" panose="02010600040101010101" pitchFamily="2" charset="-122"/>
              </a:rPr>
              <a:t>dEtermination</a:t>
            </a:r>
            <a:r>
              <a:rPr lang="en-GB" altLang="zh-CN" sz="2800" dirty="0" smtClean="0">
                <a:latin typeface="华文楷体" panose="02010600040101010101" pitchFamily="2" charset="-122"/>
                <a:ea typeface="华文楷体" panose="02010600040101010101" pitchFamily="2" charset="-122"/>
              </a:rPr>
              <a:t> )</a:t>
            </a:r>
          </a:p>
        </p:txBody>
      </p:sp>
      <p:sp>
        <p:nvSpPr>
          <p:cNvPr id="103428" name="Text Box 3"/>
          <p:cNvSpPr txBox="1">
            <a:spLocks noChangeArrowheads="1"/>
          </p:cNvSpPr>
          <p:nvPr/>
        </p:nvSpPr>
        <p:spPr bwMode="auto">
          <a:xfrm>
            <a:off x="1905001" y="457200"/>
            <a:ext cx="4094163"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5"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过程建模</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105</a:t>
            </a:fld>
            <a:endParaRPr lang="zh-CN" altLang="en-US"/>
          </a:p>
        </p:txBody>
      </p:sp>
    </p:spTree>
    <p:extLst>
      <p:ext uri="{BB962C8B-B14F-4D97-AF65-F5344CB8AC3E}">
        <p14:creationId xmlns:p14="http://schemas.microsoft.com/office/powerpoint/2010/main" val="1865407636"/>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06</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软件工程知识体系</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106</a:t>
            </a:fld>
            <a:endParaRPr lang="zh-CN" altLang="en-US"/>
          </a:p>
        </p:txBody>
      </p:sp>
    </p:spTree>
    <p:custDataLst>
      <p:tags r:id="rId1"/>
    </p:custDataLst>
    <p:extLst>
      <p:ext uri="{BB962C8B-B14F-4D97-AF65-F5344CB8AC3E}">
        <p14:creationId xmlns:p14="http://schemas.microsoft.com/office/powerpoint/2010/main" val="1800051031"/>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Rectangle 3"/>
          <p:cNvSpPr>
            <a:spLocks noGrp="1" noChangeArrowheads="1"/>
          </p:cNvSpPr>
          <p:nvPr>
            <p:ph type="body" idx="1"/>
          </p:nvPr>
        </p:nvSpPr>
        <p:spPr>
          <a:xfrm>
            <a:off x="301451" y="1825625"/>
            <a:ext cx="11696281" cy="4351338"/>
          </a:xfrm>
        </p:spPr>
        <p:txBody>
          <a:bodyPr/>
          <a:lstStyle/>
          <a:p>
            <a:pPr eaLnBrk="1" hangingPunct="1">
              <a:lnSpc>
                <a:spcPct val="110000"/>
              </a:lnSpc>
              <a:spcAft>
                <a:spcPts val="1200"/>
              </a:spcAft>
            </a:pPr>
            <a:r>
              <a:rPr lang="zh-CN" altLang="en-US" dirty="0" smtClean="0">
                <a:solidFill>
                  <a:srgbClr val="CC0000"/>
                </a:solidFill>
                <a:latin typeface="华文楷体" panose="02010600040101010101" pitchFamily="2" charset="-122"/>
                <a:ea typeface="华文楷体" panose="02010600040101010101" pitchFamily="2" charset="-122"/>
              </a:rPr>
              <a:t>软件工程教育</a:t>
            </a:r>
            <a:r>
              <a:rPr lang="en-US" altLang="zh-CN" sz="3600" dirty="0">
                <a:solidFill>
                  <a:srgbClr val="CC0000"/>
                </a:solidFill>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3</a:t>
            </a:r>
            <a:r>
              <a:rPr lang="zh-CN" altLang="en-US" dirty="0" smtClean="0">
                <a:latin typeface="华文楷体" panose="02010600040101010101" pitchFamily="2" charset="-122"/>
                <a:ea typeface="华文楷体" panose="02010600040101010101" pitchFamily="2" charset="-122"/>
              </a:rPr>
              <a:t>个历史时期</a:t>
            </a:r>
            <a:r>
              <a:rPr lang="en-US" altLang="zh-CN" sz="3600" dirty="0">
                <a:solidFill>
                  <a:srgbClr val="CC0000"/>
                </a:solidFill>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 </a:t>
            </a:r>
          </a:p>
          <a:p>
            <a:pPr eaLnBrk="1" hangingPunct="1">
              <a:lnSpc>
                <a:spcPct val="110000"/>
              </a:lnSpc>
              <a:spcAft>
                <a:spcPts val="1200"/>
              </a:spcAft>
              <a:buFontTx/>
              <a:buNone/>
            </a:pPr>
            <a:r>
              <a:rPr lang="en-US" altLang="zh-CN" dirty="0" smtClean="0">
                <a:latin typeface="华文楷体" panose="02010600040101010101" pitchFamily="2" charset="-122"/>
                <a:ea typeface="华文楷体" panose="02010600040101010101" pitchFamily="2" charset="-122"/>
              </a:rPr>
              <a:t>  (1) 1978</a:t>
            </a:r>
            <a:r>
              <a:rPr lang="zh-CN" altLang="en-US" dirty="0" smtClean="0">
                <a:latin typeface="华文楷体" panose="02010600040101010101" pitchFamily="2" charset="-122"/>
                <a:ea typeface="华文楷体" panose="02010600040101010101" pitchFamily="2" charset="-122"/>
              </a:rPr>
              <a:t>年以前：软件工程教育以计算机专业的一门孤立的课程形式存在。</a:t>
            </a:r>
          </a:p>
          <a:p>
            <a:pPr eaLnBrk="1" hangingPunct="1">
              <a:lnSpc>
                <a:spcPct val="110000"/>
              </a:lnSpc>
              <a:spcAft>
                <a:spcPts val="1200"/>
              </a:spcAft>
              <a:buFontTx/>
              <a:buNone/>
            </a:pP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(2) 1978—1988</a:t>
            </a:r>
            <a:r>
              <a:rPr lang="zh-CN" altLang="en-US" dirty="0" smtClean="0">
                <a:latin typeface="华文楷体" panose="02010600040101010101" pitchFamily="2" charset="-122"/>
                <a:ea typeface="华文楷体" panose="02010600040101010101" pitchFamily="2" charset="-122"/>
              </a:rPr>
              <a:t>年期间：早期的研究生学位教育，开始建立软件工程专业的研究生学位教育项目。</a:t>
            </a:r>
          </a:p>
          <a:p>
            <a:pPr eaLnBrk="1" hangingPunct="1">
              <a:lnSpc>
                <a:spcPct val="110000"/>
              </a:lnSpc>
              <a:spcAft>
                <a:spcPts val="1200"/>
              </a:spcAft>
              <a:buFontTx/>
              <a:buNone/>
            </a:pPr>
            <a:r>
              <a:rPr lang="zh-CN" altLang="en-US" dirty="0" smtClean="0">
                <a:latin typeface="华文楷体" panose="02010600040101010101" pitchFamily="2" charset="-122"/>
                <a:ea typeface="华文楷体" panose="02010600040101010101" pitchFamily="2" charset="-122"/>
              </a:rPr>
              <a:t>  </a:t>
            </a:r>
            <a:r>
              <a:rPr lang="en-US" altLang="zh-CN" dirty="0" smtClean="0">
                <a:latin typeface="华文楷体" panose="02010600040101010101" pitchFamily="2" charset="-122"/>
                <a:ea typeface="华文楷体" panose="02010600040101010101" pitchFamily="2" charset="-122"/>
              </a:rPr>
              <a:t>(3) 1988</a:t>
            </a:r>
            <a:r>
              <a:rPr lang="zh-CN" altLang="en-US" dirty="0" smtClean="0">
                <a:latin typeface="华文楷体" panose="02010600040101010101" pitchFamily="2" charset="-122"/>
                <a:ea typeface="华文楷体" panose="02010600040101010101" pitchFamily="2" charset="-122"/>
              </a:rPr>
              <a:t>年以后：快速发展的研究生学科教育，使软件工程的理论快速发展，其中，卡内基</a:t>
            </a:r>
            <a:r>
              <a:rPr lang="en-US" altLang="zh-CN" dirty="0" smtClean="0">
                <a:latin typeface="华文楷体" panose="02010600040101010101" pitchFamily="2" charset="-122"/>
                <a:ea typeface="华文楷体" panose="02010600040101010101" pitchFamily="2" charset="-122"/>
              </a:rPr>
              <a:t>·</a:t>
            </a:r>
            <a:r>
              <a:rPr lang="zh-CN" altLang="en-US" dirty="0" smtClean="0">
                <a:latin typeface="华文楷体" panose="02010600040101010101" pitchFamily="2" charset="-122"/>
                <a:ea typeface="华文楷体" panose="02010600040101010101" pitchFamily="2" charset="-122"/>
              </a:rPr>
              <a:t>梅隆大学软件工程研究所（</a:t>
            </a:r>
            <a:r>
              <a:rPr lang="en-US" altLang="zh-CN" dirty="0" smtClean="0">
                <a:latin typeface="华文楷体" panose="02010600040101010101" pitchFamily="2" charset="-122"/>
                <a:ea typeface="华文楷体" panose="02010600040101010101" pitchFamily="2" charset="-122"/>
              </a:rPr>
              <a:t>SEI</a:t>
            </a:r>
            <a:r>
              <a:rPr lang="zh-CN" altLang="en-US" dirty="0" smtClean="0">
                <a:latin typeface="华文楷体" panose="02010600040101010101" pitchFamily="2" charset="-122"/>
                <a:ea typeface="华文楷体" panose="02010600040101010101" pitchFamily="2" charset="-122"/>
              </a:rPr>
              <a:t>）的影响不可忽视。 </a:t>
            </a:r>
          </a:p>
        </p:txBody>
      </p:sp>
      <p:sp>
        <p:nvSpPr>
          <p:cNvPr id="4" name="文本框 11"/>
          <p:cNvSpPr txBox="1"/>
          <p:nvPr/>
        </p:nvSpPr>
        <p:spPr>
          <a:xfrm>
            <a:off x="602179" y="4053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软件工程知识体系及知识域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2498804" y="990094"/>
            <a:ext cx="5821231" cy="687982"/>
          </a:xfrm>
        </p:spPr>
        <p:txBody>
          <a:bodyPr/>
          <a:lstStyle/>
          <a:p>
            <a:pPr eaLnBrk="1" hangingPunct="1"/>
            <a:r>
              <a:rPr lang="zh-CN" altLang="en-US" sz="3600" dirty="0" smtClean="0">
                <a:solidFill>
                  <a:srgbClr val="C00000"/>
                </a:solidFill>
                <a:ea typeface="宋体" panose="02010600030101010101" pitchFamily="2" charset="-122"/>
              </a:rPr>
              <a:t>软件工程知识体系及知识域</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107</a:t>
            </a:fld>
            <a:endParaRPr lang="zh-CN" altLang="en-US"/>
          </a:p>
        </p:txBody>
      </p:sp>
    </p:spTree>
    <p:extLst>
      <p:ext uri="{BB962C8B-B14F-4D97-AF65-F5344CB8AC3E}">
        <p14:creationId xmlns:p14="http://schemas.microsoft.com/office/powerpoint/2010/main" val="22655784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a:xfrm>
            <a:off x="2528949" y="1063868"/>
            <a:ext cx="5821231" cy="687982"/>
          </a:xfrm>
        </p:spPr>
        <p:txBody>
          <a:bodyPr/>
          <a:lstStyle/>
          <a:p>
            <a:pPr eaLnBrk="1" hangingPunct="1"/>
            <a:r>
              <a:rPr lang="zh-CN" altLang="en-US" sz="3600" dirty="0" smtClean="0">
                <a:solidFill>
                  <a:srgbClr val="C00000"/>
                </a:solidFill>
                <a:ea typeface="宋体" panose="02010600030101010101" pitchFamily="2" charset="-122"/>
              </a:rPr>
              <a:t>软件工程知识体系及知识域</a:t>
            </a:r>
          </a:p>
        </p:txBody>
      </p:sp>
      <p:sp>
        <p:nvSpPr>
          <p:cNvPr id="125955" name="Rectangle 3"/>
          <p:cNvSpPr>
            <a:spLocks noGrp="1" noChangeArrowheads="1"/>
          </p:cNvSpPr>
          <p:nvPr>
            <p:ph type="body" idx="1"/>
          </p:nvPr>
        </p:nvSpPr>
        <p:spPr>
          <a:xfrm>
            <a:off x="331596" y="1825625"/>
            <a:ext cx="11224008" cy="4351338"/>
          </a:xfrm>
        </p:spPr>
        <p:txBody>
          <a:bodyPr/>
          <a:lstStyle/>
          <a:p>
            <a:pPr eaLnBrk="1" hangingPunct="1">
              <a:lnSpc>
                <a:spcPct val="110000"/>
              </a:lnSpc>
              <a:spcAft>
                <a:spcPts val="1200"/>
              </a:spcAft>
            </a:pPr>
            <a:r>
              <a:rPr lang="zh-CN" altLang="en-US" dirty="0" smtClean="0">
                <a:solidFill>
                  <a:srgbClr val="CC0000"/>
                </a:solidFill>
                <a:latin typeface="华文楷体" panose="02010600040101010101" pitchFamily="2" charset="-122"/>
                <a:ea typeface="华文楷体" panose="02010600040101010101" pitchFamily="2" charset="-122"/>
              </a:rPr>
              <a:t>软件工程知识体系</a:t>
            </a:r>
          </a:p>
          <a:p>
            <a:pPr eaLnBrk="1" hangingPunct="1">
              <a:lnSpc>
                <a:spcPct val="110000"/>
              </a:lnSpc>
              <a:spcAft>
                <a:spcPts val="1200"/>
              </a:spcAft>
              <a:buClr>
                <a:schemeClr val="accent2"/>
              </a:buClr>
              <a:buSzPct val="70000"/>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软件工程已从计算机科学与技术中脱离出来，逐渐形成了一门独立的学科。对其知识体系的研究从</a:t>
            </a:r>
            <a:r>
              <a:rPr lang="en-US" altLang="zh-CN" dirty="0" smtClean="0">
                <a:latin typeface="华文楷体" panose="02010600040101010101" pitchFamily="2" charset="-122"/>
                <a:ea typeface="华文楷体" panose="02010600040101010101" pitchFamily="2" charset="-122"/>
              </a:rPr>
              <a:t>20</a:t>
            </a:r>
            <a:r>
              <a:rPr lang="zh-CN" altLang="en-US" dirty="0" smtClean="0">
                <a:latin typeface="华文楷体" panose="02010600040101010101" pitchFamily="2" charset="-122"/>
                <a:ea typeface="华文楷体" panose="02010600040101010101" pitchFamily="2" charset="-122"/>
              </a:rPr>
              <a:t>世纪</a:t>
            </a:r>
            <a:r>
              <a:rPr lang="en-US" altLang="zh-CN" dirty="0" smtClean="0">
                <a:latin typeface="华文楷体" panose="02010600040101010101" pitchFamily="2" charset="-122"/>
                <a:ea typeface="华文楷体" panose="02010600040101010101" pitchFamily="2" charset="-122"/>
              </a:rPr>
              <a:t>90</a:t>
            </a:r>
            <a:r>
              <a:rPr lang="zh-CN" altLang="en-US" dirty="0" smtClean="0">
                <a:latin typeface="华文楷体" panose="02010600040101010101" pitchFamily="2" charset="-122"/>
                <a:ea typeface="华文楷体" panose="02010600040101010101" pitchFamily="2" charset="-122"/>
              </a:rPr>
              <a:t>年代初就开始了。</a:t>
            </a:r>
          </a:p>
          <a:p>
            <a:pPr eaLnBrk="1" hangingPunct="1">
              <a:lnSpc>
                <a:spcPct val="110000"/>
              </a:lnSpc>
              <a:spcAft>
                <a:spcPts val="1200"/>
              </a:spcAft>
              <a:buClr>
                <a:schemeClr val="accent2"/>
              </a:buClr>
              <a:buSzPct val="70000"/>
              <a:buFont typeface="Wingdings" panose="05000000000000000000" pitchFamily="2" charset="2"/>
              <a:buChar char="Ø"/>
            </a:pPr>
            <a:r>
              <a:rPr lang="zh-CN" altLang="en-US" dirty="0" smtClean="0">
                <a:latin typeface="华文楷体" panose="02010600040101010101" pitchFamily="2" charset="-122"/>
                <a:ea typeface="华文楷体" panose="02010600040101010101" pitchFamily="2" charset="-122"/>
              </a:rPr>
              <a:t>标志是美国</a:t>
            </a:r>
            <a:r>
              <a:rPr lang="en-US" altLang="zh-CN" dirty="0" smtClean="0">
                <a:latin typeface="华文楷体" panose="02010600040101010101" pitchFamily="2" charset="-122"/>
                <a:ea typeface="华文楷体" panose="02010600040101010101" pitchFamily="2" charset="-122"/>
              </a:rPr>
              <a:t>Embry-Riddle</a:t>
            </a:r>
            <a:r>
              <a:rPr lang="zh-CN" altLang="en-US" dirty="0" smtClean="0">
                <a:latin typeface="华文楷体" panose="02010600040101010101" pitchFamily="2" charset="-122"/>
                <a:ea typeface="华文楷体" panose="02010600040101010101" pitchFamily="2" charset="-122"/>
              </a:rPr>
              <a:t>航空大学计算与数学系</a:t>
            </a:r>
            <a:r>
              <a:rPr lang="en-US" altLang="zh-CN" dirty="0" smtClean="0">
                <a:latin typeface="华文楷体" panose="02010600040101010101" pitchFamily="2" charset="-122"/>
                <a:ea typeface="华文楷体" panose="02010600040101010101" pitchFamily="2" charset="-122"/>
              </a:rPr>
              <a:t>Thomas </a:t>
            </a:r>
            <a:r>
              <a:rPr lang="en-US" altLang="zh-CN" dirty="0" err="1" smtClean="0">
                <a:latin typeface="华文楷体" panose="02010600040101010101" pitchFamily="2" charset="-122"/>
                <a:ea typeface="华文楷体" panose="02010600040101010101" pitchFamily="2" charset="-122"/>
              </a:rPr>
              <a:t>B.Hilburn</a:t>
            </a:r>
            <a:r>
              <a:rPr lang="zh-CN" altLang="en-US" dirty="0" smtClean="0">
                <a:latin typeface="华文楷体" panose="02010600040101010101" pitchFamily="2" charset="-122"/>
                <a:ea typeface="华文楷体" panose="02010600040101010101" pitchFamily="2" charset="-122"/>
              </a:rPr>
              <a:t>教授的“</a:t>
            </a:r>
            <a:r>
              <a:rPr lang="zh-CN" altLang="en-US" dirty="0" smtClean="0">
                <a:solidFill>
                  <a:srgbClr val="3333CC"/>
                </a:solidFill>
                <a:latin typeface="华文楷体" panose="02010600040101010101" pitchFamily="2" charset="-122"/>
                <a:ea typeface="华文楷体" panose="02010600040101010101" pitchFamily="2" charset="-122"/>
              </a:rPr>
              <a:t>软件工程知识体系指南</a:t>
            </a:r>
            <a:r>
              <a:rPr lang="zh-CN" altLang="en-US" dirty="0" smtClean="0">
                <a:latin typeface="华文楷体" panose="02010600040101010101" pitchFamily="2" charset="-122"/>
                <a:ea typeface="华文楷体" panose="02010600040101010101" pitchFamily="2" charset="-122"/>
              </a:rPr>
              <a:t>”（</a:t>
            </a:r>
            <a:r>
              <a:rPr lang="en-US" altLang="zh-CN" dirty="0" smtClean="0">
                <a:solidFill>
                  <a:srgbClr val="3333CC"/>
                </a:solidFill>
                <a:latin typeface="华文楷体" panose="02010600040101010101" pitchFamily="2" charset="-122"/>
                <a:ea typeface="华文楷体" panose="02010600040101010101" pitchFamily="2" charset="-122"/>
              </a:rPr>
              <a:t>Guide to Software Engineering Body of Knowledge</a:t>
            </a:r>
            <a:r>
              <a:rPr lang="zh-CN" altLang="en-US" dirty="0" smtClean="0">
                <a:solidFill>
                  <a:srgbClr val="3333CC"/>
                </a:solidFill>
                <a:latin typeface="华文楷体" panose="02010600040101010101" pitchFamily="2" charset="-122"/>
                <a:ea typeface="华文楷体" panose="02010600040101010101" pitchFamily="2" charset="-122"/>
              </a:rPr>
              <a:t>，</a:t>
            </a:r>
            <a:r>
              <a:rPr lang="en-US" altLang="zh-CN" dirty="0" smtClean="0">
                <a:solidFill>
                  <a:srgbClr val="3333CC"/>
                </a:solidFill>
                <a:latin typeface="华文楷体" panose="02010600040101010101" pitchFamily="2" charset="-122"/>
                <a:ea typeface="华文楷体" panose="02010600040101010101" pitchFamily="2" charset="-122"/>
              </a:rPr>
              <a:t>SWEBOK</a:t>
            </a:r>
            <a:r>
              <a:rPr lang="zh-CN" altLang="en-US" dirty="0" smtClean="0">
                <a:latin typeface="华文楷体" panose="02010600040101010101" pitchFamily="2" charset="-122"/>
                <a:ea typeface="华文楷体" panose="02010600040101010101" pitchFamily="2" charset="-122"/>
              </a:rPr>
              <a:t>）研究项目。 </a:t>
            </a:r>
          </a:p>
        </p:txBody>
      </p:sp>
      <p:sp>
        <p:nvSpPr>
          <p:cNvPr id="4" name="文本框 11"/>
          <p:cNvSpPr txBox="1"/>
          <p:nvPr/>
        </p:nvSpPr>
        <p:spPr>
          <a:xfrm>
            <a:off x="602179" y="4053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软件工程知识体系及知识域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108</a:t>
            </a:fld>
            <a:endParaRPr lang="zh-CN" altLang="en-US"/>
          </a:p>
        </p:txBody>
      </p:sp>
    </p:spTree>
    <p:extLst>
      <p:ext uri="{BB962C8B-B14F-4D97-AF65-F5344CB8AC3E}">
        <p14:creationId xmlns:p14="http://schemas.microsoft.com/office/powerpoint/2010/main" val="254225951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type="body" idx="1"/>
          </p:nvPr>
        </p:nvSpPr>
        <p:spPr>
          <a:xfrm>
            <a:off x="281354" y="1751850"/>
            <a:ext cx="11676184" cy="4351338"/>
          </a:xfrm>
        </p:spPr>
        <p:txBody>
          <a:bodyPr/>
          <a:lstStyle/>
          <a:p>
            <a:pPr eaLnBrk="1" hangingPunct="1">
              <a:lnSpc>
                <a:spcPct val="110000"/>
              </a:lnSpc>
              <a:spcAft>
                <a:spcPts val="1200"/>
              </a:spcAft>
            </a:pPr>
            <a:r>
              <a:rPr lang="zh-CN" altLang="en-US" dirty="0" smtClean="0">
                <a:solidFill>
                  <a:srgbClr val="CC0000"/>
                </a:solidFill>
                <a:latin typeface="华文楷体" panose="02010600040101010101" pitchFamily="2" charset="-122"/>
                <a:ea typeface="华文楷体" panose="02010600040101010101" pitchFamily="2" charset="-122"/>
              </a:rPr>
              <a:t>软件工程知识体系指南的目标</a:t>
            </a:r>
          </a:p>
          <a:p>
            <a:pPr eaLnBrk="1" hangingPunct="1">
              <a:lnSpc>
                <a:spcPct val="110000"/>
              </a:lnSpc>
              <a:spcAft>
                <a:spcPts val="1200"/>
              </a:spcAft>
              <a:buFontTx/>
              <a:buNone/>
            </a:pPr>
            <a:r>
              <a:rPr lang="en-US" altLang="zh-CN" dirty="0" smtClean="0">
                <a:latin typeface="华文楷体" panose="02010600040101010101" pitchFamily="2" charset="-122"/>
                <a:ea typeface="华文楷体" panose="02010600040101010101" pitchFamily="2" charset="-122"/>
              </a:rPr>
              <a:t>(1) </a:t>
            </a:r>
            <a:r>
              <a:rPr lang="zh-CN" altLang="en-US" dirty="0" smtClean="0">
                <a:latin typeface="华文楷体" panose="02010600040101010101" pitchFamily="2" charset="-122"/>
                <a:ea typeface="华文楷体" panose="02010600040101010101" pitchFamily="2" charset="-122"/>
              </a:rPr>
              <a:t>促使软件工程本体知识成为世界范围的共识。</a:t>
            </a:r>
          </a:p>
          <a:p>
            <a:pPr eaLnBrk="1" hangingPunct="1">
              <a:lnSpc>
                <a:spcPct val="110000"/>
              </a:lnSpc>
              <a:spcAft>
                <a:spcPts val="1200"/>
              </a:spcAft>
              <a:buFontTx/>
              <a:buNone/>
            </a:pPr>
            <a:r>
              <a:rPr lang="en-US" altLang="zh-CN" dirty="0" smtClean="0">
                <a:latin typeface="华文楷体" panose="02010600040101010101" pitchFamily="2" charset="-122"/>
                <a:ea typeface="华文楷体" panose="02010600040101010101" pitchFamily="2" charset="-122"/>
              </a:rPr>
              <a:t>(2) </a:t>
            </a:r>
            <a:r>
              <a:rPr lang="zh-CN" altLang="en-US" dirty="0" smtClean="0">
                <a:latin typeface="华文楷体" panose="02010600040101010101" pitchFamily="2" charset="-122"/>
                <a:ea typeface="华文楷体" panose="02010600040101010101" pitchFamily="2" charset="-122"/>
              </a:rPr>
              <a:t>澄清软件工程与其他相关学科，如与计算机科学、项目管理、计算机工程以及计算机数学之间的关系，并且确定软件工程学科的范围。</a:t>
            </a:r>
          </a:p>
          <a:p>
            <a:pPr eaLnBrk="1" hangingPunct="1">
              <a:lnSpc>
                <a:spcPct val="110000"/>
              </a:lnSpc>
              <a:spcAft>
                <a:spcPts val="1200"/>
              </a:spcAft>
              <a:buFontTx/>
              <a:buNone/>
            </a:pPr>
            <a:r>
              <a:rPr lang="en-US" altLang="zh-CN" dirty="0" smtClean="0">
                <a:latin typeface="华文楷体" panose="02010600040101010101" pitchFamily="2" charset="-122"/>
                <a:ea typeface="华文楷体" panose="02010600040101010101" pitchFamily="2" charset="-122"/>
              </a:rPr>
              <a:t>(3) </a:t>
            </a:r>
            <a:r>
              <a:rPr lang="zh-CN" altLang="en-US" dirty="0" smtClean="0">
                <a:latin typeface="华文楷体" panose="02010600040101010101" pitchFamily="2" charset="-122"/>
                <a:ea typeface="华文楷体" panose="02010600040101010101" pitchFamily="2" charset="-122"/>
              </a:rPr>
              <a:t>反映软件工程学科内容的特征。</a:t>
            </a:r>
          </a:p>
          <a:p>
            <a:pPr eaLnBrk="1" hangingPunct="1">
              <a:lnSpc>
                <a:spcPct val="110000"/>
              </a:lnSpc>
              <a:spcAft>
                <a:spcPts val="1200"/>
              </a:spcAft>
              <a:buFontTx/>
              <a:buNone/>
            </a:pPr>
            <a:r>
              <a:rPr lang="en-US" altLang="zh-CN" dirty="0" smtClean="0">
                <a:latin typeface="华文楷体" panose="02010600040101010101" pitchFamily="2" charset="-122"/>
                <a:ea typeface="华文楷体" panose="02010600040101010101" pitchFamily="2" charset="-122"/>
              </a:rPr>
              <a:t>(4) </a:t>
            </a:r>
            <a:r>
              <a:rPr lang="zh-CN" altLang="en-US" dirty="0" smtClean="0">
                <a:latin typeface="华文楷体" panose="02010600040101010101" pitchFamily="2" charset="-122"/>
                <a:ea typeface="华文楷体" panose="02010600040101010101" pitchFamily="2" charset="-122"/>
              </a:rPr>
              <a:t>确定软件工程本体知识的各个专题。</a:t>
            </a:r>
          </a:p>
          <a:p>
            <a:pPr eaLnBrk="1" hangingPunct="1">
              <a:lnSpc>
                <a:spcPct val="110000"/>
              </a:lnSpc>
              <a:spcAft>
                <a:spcPts val="1200"/>
              </a:spcAft>
              <a:buFontTx/>
              <a:buNone/>
            </a:pPr>
            <a:r>
              <a:rPr lang="en-US" altLang="zh-CN" dirty="0" smtClean="0">
                <a:latin typeface="华文楷体" panose="02010600040101010101" pitchFamily="2" charset="-122"/>
                <a:ea typeface="华文楷体" panose="02010600040101010101" pitchFamily="2" charset="-122"/>
              </a:rPr>
              <a:t>(5) </a:t>
            </a:r>
            <a:r>
              <a:rPr lang="zh-CN" altLang="en-US" dirty="0" smtClean="0">
                <a:latin typeface="华文楷体" panose="02010600040101010101" pitchFamily="2" charset="-122"/>
                <a:ea typeface="华文楷体" panose="02010600040101010101" pitchFamily="2" charset="-122"/>
              </a:rPr>
              <a:t>为相应的课程和职业资格认证材料的编写奠定基础。 </a:t>
            </a:r>
            <a:endParaRPr lang="zh-CN" altLang="en-US" dirty="0" smtClean="0">
              <a:solidFill>
                <a:srgbClr val="CC0000"/>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602179" y="4053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软件工程知识体系及知识域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 name="Rectangle 2"/>
          <p:cNvSpPr>
            <a:spLocks noGrp="1" noChangeArrowheads="1"/>
          </p:cNvSpPr>
          <p:nvPr>
            <p:ph type="title"/>
          </p:nvPr>
        </p:nvSpPr>
        <p:spPr>
          <a:xfrm>
            <a:off x="2528949" y="1063868"/>
            <a:ext cx="5821231" cy="687982"/>
          </a:xfrm>
        </p:spPr>
        <p:txBody>
          <a:bodyPr/>
          <a:lstStyle/>
          <a:p>
            <a:pPr eaLnBrk="1" hangingPunct="1"/>
            <a:r>
              <a:rPr lang="zh-CN" altLang="en-US" sz="3600" dirty="0" smtClean="0">
                <a:solidFill>
                  <a:srgbClr val="C00000"/>
                </a:solidFill>
                <a:ea typeface="宋体" panose="02010600030101010101" pitchFamily="2" charset="-122"/>
              </a:rPr>
              <a:t>软件工程知识体系及知识域</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109</a:t>
            </a:fld>
            <a:endParaRPr lang="zh-CN" altLang="en-US"/>
          </a:p>
        </p:txBody>
      </p:sp>
    </p:spTree>
    <p:extLst>
      <p:ext uri="{BB962C8B-B14F-4D97-AF65-F5344CB8AC3E}">
        <p14:creationId xmlns:p14="http://schemas.microsoft.com/office/powerpoint/2010/main" val="289373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432079" y="1268414"/>
            <a:ext cx="11475218" cy="4968875"/>
          </a:xfrm>
          <a:prstGeom prst="rect">
            <a:avLst/>
          </a:prstGeom>
          <a:noFill/>
          <a:ln w="9525">
            <a:noFill/>
            <a:miter lim="800000"/>
            <a:headEnd/>
            <a:tailEnd/>
          </a:ln>
          <a:effectLst/>
        </p:spPr>
        <p:txBody>
          <a:bodyPr/>
          <a:lstStyle/>
          <a:p>
            <a:pPr marL="342900" indent="-342900">
              <a:lnSpc>
                <a:spcPct val="130000"/>
              </a:lnSpc>
              <a:spcBef>
                <a:spcPct val="20000"/>
              </a:spcBef>
              <a:defRPr/>
            </a:pPr>
            <a:r>
              <a:rPr lang="en-US" altLang="zh-CN" sz="2800" dirty="0" smtClean="0">
                <a:solidFill>
                  <a:srgbClr val="008080"/>
                </a:solidFill>
                <a:latin typeface="华文楷体" panose="02010600040101010101" pitchFamily="2" charset="-122"/>
                <a:ea typeface="华文楷体" panose="02010600040101010101" pitchFamily="2" charset="-122"/>
              </a:rPr>
              <a:t>(</a:t>
            </a:r>
            <a:r>
              <a:rPr lang="en-US" altLang="zh-CN" sz="2800" dirty="0">
                <a:solidFill>
                  <a:srgbClr val="008080"/>
                </a:solidFill>
                <a:latin typeface="华文楷体" panose="02010600040101010101" pitchFamily="2" charset="-122"/>
                <a:ea typeface="华文楷体" panose="02010600040101010101" pitchFamily="2" charset="-122"/>
              </a:rPr>
              <a:t>4)</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质量特性</a:t>
            </a:r>
            <a:r>
              <a:rPr lang="zh-CN" altLang="en-US" sz="2800" b="1" dirty="0">
                <a:solidFill>
                  <a:srgbClr val="00808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目前还无法得到完全没有</a:t>
            </a:r>
            <a:r>
              <a:rPr lang="zh-CN" altLang="en-US" sz="2800" b="1" dirty="0">
                <a:solidFill>
                  <a:srgbClr val="FF0000"/>
                </a:solidFill>
                <a:latin typeface="华文楷体" panose="02010600040101010101" pitchFamily="2" charset="-122"/>
                <a:ea typeface="华文楷体" panose="02010600040101010101" pitchFamily="2" charset="-122"/>
              </a:rPr>
              <a:t>缺陷</a:t>
            </a:r>
            <a:r>
              <a:rPr lang="zh-CN" altLang="en-US" sz="2800" b="1" dirty="0">
                <a:latin typeface="华文楷体" panose="02010600040101010101" pitchFamily="2" charset="-122"/>
                <a:ea typeface="华文楷体" panose="02010600040101010101" pitchFamily="2" charset="-122"/>
              </a:rPr>
              <a:t>的软件产品 </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(5)</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生产特性</a:t>
            </a:r>
            <a:r>
              <a:rPr lang="en-US" altLang="zh-CN" sz="2800" b="1" dirty="0">
                <a:solidFill>
                  <a:srgbClr val="00808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与硬件或传统的制造业产品的生产完全不同，软件一旦设计开发出来，如果需要提供多个用户，它的复制十分简单，其成本也极为有限 。 </a:t>
            </a:r>
          </a:p>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(6)</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管理特性</a:t>
            </a:r>
            <a:r>
              <a:rPr lang="zh-CN" altLang="en-US" sz="2800" b="1" dirty="0">
                <a:solidFill>
                  <a:srgbClr val="00808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由于上述的几个特点，使得软件的开发管理显得更为重要，也更为独特 </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(7)</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环境</a:t>
            </a:r>
            <a:r>
              <a:rPr lang="zh-CN" altLang="en-US" sz="2800" b="1" dirty="0" smtClean="0">
                <a:solidFill>
                  <a:srgbClr val="0000FF"/>
                </a:solidFill>
                <a:latin typeface="华文楷体" panose="02010600040101010101" pitchFamily="2" charset="-122"/>
                <a:ea typeface="华文楷体" panose="02010600040101010101" pitchFamily="2" charset="-122"/>
              </a:rPr>
              <a:t>特性</a:t>
            </a:r>
            <a:r>
              <a:rPr lang="zh-CN" altLang="en-US" sz="2800" b="1" dirty="0" smtClean="0">
                <a:solidFill>
                  <a:srgbClr val="008080"/>
                </a:solidFill>
                <a:latin typeface="华文楷体" panose="02010600040101010101" pitchFamily="2" charset="-122"/>
                <a:ea typeface="华文楷体" panose="02010600040101010101" pitchFamily="2" charset="-122"/>
              </a:rPr>
              <a:t>：</a:t>
            </a:r>
            <a:r>
              <a:rPr lang="zh-CN" altLang="zh-CN" sz="2800" b="1" dirty="0" smtClean="0">
                <a:latin typeface="华文楷体" panose="02010600040101010101" pitchFamily="2" charset="-122"/>
                <a:ea typeface="华文楷体" panose="02010600040101010101" pitchFamily="2" charset="-122"/>
              </a:rPr>
              <a:t>软件</a:t>
            </a:r>
            <a:r>
              <a:rPr lang="zh-CN" altLang="zh-CN" sz="2800" b="1" dirty="0">
                <a:latin typeface="华文楷体" panose="02010600040101010101" pitchFamily="2" charset="-122"/>
                <a:ea typeface="华文楷体" panose="02010600040101010101" pitchFamily="2" charset="-122"/>
              </a:rPr>
              <a:t>的开发和运行都离不开相关的计算机系统环境，包括支持它的开发和运行的相关硬件和软件。软件对于计算机系统的环境有着不可摆脱的依赖性。</a:t>
            </a:r>
            <a:r>
              <a:rPr lang="zh-CN" altLang="en-US" sz="2800" b="1" dirty="0">
                <a:latin typeface="华文楷体" panose="02010600040101010101" pitchFamily="2" charset="-122"/>
                <a:ea typeface="华文楷体" panose="02010600040101010101" pitchFamily="2" charset="-122"/>
              </a:rPr>
              <a:t> </a:t>
            </a:r>
          </a:p>
        </p:txBody>
      </p:sp>
      <p:sp>
        <p:nvSpPr>
          <p:cNvPr id="4" name="文本框 11"/>
          <p:cNvSpPr txBox="1"/>
          <p:nvPr/>
        </p:nvSpPr>
        <p:spPr>
          <a:xfrm>
            <a:off x="432079" y="326432"/>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软件的概念、特性和分类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11</a:t>
            </a:fld>
            <a:endParaRPr lang="zh-CN" altLang="en-US"/>
          </a:p>
        </p:txBody>
      </p:sp>
    </p:spTree>
    <p:extLst>
      <p:ext uri="{BB962C8B-B14F-4D97-AF65-F5344CB8AC3E}">
        <p14:creationId xmlns:p14="http://schemas.microsoft.com/office/powerpoint/2010/main" val="308928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2162">
                                            <p:txEl>
                                              <p:pRg st="0" end="0"/>
                                            </p:txEl>
                                          </p:spTgt>
                                        </p:tgtEl>
                                        <p:attrNameLst>
                                          <p:attrName>style.visibility</p:attrName>
                                        </p:attrNameLst>
                                      </p:cBhvr>
                                      <p:to>
                                        <p:strVal val="visible"/>
                                      </p:to>
                                    </p:set>
                                    <p:animEffect transition="in" filter="checkerboard(across)">
                                      <p:cBhvr>
                                        <p:cTn id="7" dur="500"/>
                                        <p:tgtEl>
                                          <p:spTgt spid="92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162">
                                            <p:txEl>
                                              <p:pRg st="1" end="1"/>
                                            </p:txEl>
                                          </p:spTgt>
                                        </p:tgtEl>
                                        <p:attrNameLst>
                                          <p:attrName>style.visibility</p:attrName>
                                        </p:attrNameLst>
                                      </p:cBhvr>
                                      <p:to>
                                        <p:strVal val="visible"/>
                                      </p:to>
                                    </p:set>
                                    <p:animEffect transition="in" filter="checkerboard(across)">
                                      <p:cBhvr>
                                        <p:cTn id="12" dur="500"/>
                                        <p:tgtEl>
                                          <p:spTgt spid="92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92162">
                                            <p:txEl>
                                              <p:pRg st="2" end="2"/>
                                            </p:txEl>
                                          </p:spTgt>
                                        </p:tgtEl>
                                        <p:attrNameLst>
                                          <p:attrName>style.visibility</p:attrName>
                                        </p:attrNameLst>
                                      </p:cBhvr>
                                      <p:to>
                                        <p:strVal val="visible"/>
                                      </p:to>
                                    </p:set>
                                    <p:animEffect transition="in" filter="checkerboard(across)">
                                      <p:cBhvr>
                                        <p:cTn id="17" dur="500"/>
                                        <p:tgtEl>
                                          <p:spTgt spid="92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92162">
                                            <p:txEl>
                                              <p:pRg st="3" end="3"/>
                                            </p:txEl>
                                          </p:spTgt>
                                        </p:tgtEl>
                                        <p:attrNameLst>
                                          <p:attrName>style.visibility</p:attrName>
                                        </p:attrNameLst>
                                      </p:cBhvr>
                                      <p:to>
                                        <p:strVal val="visible"/>
                                      </p:to>
                                    </p:set>
                                    <p:animEffect transition="in" filter="checkerboard(across)">
                                      <p:cBhvr>
                                        <p:cTn id="22" dur="500"/>
                                        <p:tgtEl>
                                          <p:spTgt spid="921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idx="1"/>
          </p:nvPr>
        </p:nvSpPr>
        <p:spPr>
          <a:xfrm>
            <a:off x="401934" y="1825625"/>
            <a:ext cx="11384782" cy="4351338"/>
          </a:xfrm>
        </p:spPr>
        <p:txBody>
          <a:bodyPr/>
          <a:lstStyle/>
          <a:p>
            <a:pPr eaLnBrk="1" hangingPunct="1">
              <a:lnSpc>
                <a:spcPct val="110000"/>
              </a:lnSpc>
              <a:spcAft>
                <a:spcPts val="1200"/>
              </a:spcAft>
              <a:buClr>
                <a:srgbClr val="3333CC"/>
              </a:buClr>
              <a:buSzPct val="70000"/>
              <a:buFont typeface="Wingdings" panose="05000000000000000000" pitchFamily="2" charset="2"/>
              <a:buChar char="Ø"/>
            </a:pPr>
            <a:r>
              <a:rPr lang="en-US" altLang="zh-CN" dirty="0" smtClean="0">
                <a:latin typeface="华文楷体" panose="02010600040101010101" pitchFamily="2" charset="-122"/>
                <a:ea typeface="华文楷体" panose="02010600040101010101" pitchFamily="2" charset="-122"/>
              </a:rPr>
              <a:t>SWEBOK</a:t>
            </a:r>
            <a:r>
              <a:rPr lang="zh-CN" altLang="en-US" dirty="0" smtClean="0">
                <a:latin typeface="华文楷体" panose="02010600040101010101" pitchFamily="2" charset="-122"/>
                <a:ea typeface="华文楷体" panose="02010600040101010101" pitchFamily="2" charset="-122"/>
              </a:rPr>
              <a:t>指南将软件工程知识体系划分为</a:t>
            </a:r>
            <a:r>
              <a:rPr lang="en-US" altLang="zh-CN" dirty="0" smtClean="0">
                <a:latin typeface="华文楷体" panose="02010600040101010101" pitchFamily="2" charset="-122"/>
                <a:ea typeface="华文楷体" panose="02010600040101010101" pitchFamily="2" charset="-122"/>
              </a:rPr>
              <a:t>15</a:t>
            </a:r>
            <a:r>
              <a:rPr lang="zh-CN" altLang="en-US" dirty="0" smtClean="0">
                <a:latin typeface="华文楷体" panose="02010600040101010101" pitchFamily="2" charset="-122"/>
                <a:ea typeface="华文楷体" panose="02010600040101010101" pitchFamily="2" charset="-122"/>
              </a:rPr>
              <a:t>个知识域（</a:t>
            </a:r>
            <a:r>
              <a:rPr lang="en-US" altLang="zh-CN" dirty="0" smtClean="0">
                <a:latin typeface="华文楷体" panose="02010600040101010101" pitchFamily="2" charset="-122"/>
                <a:ea typeface="华文楷体" panose="02010600040101010101" pitchFamily="2" charset="-122"/>
              </a:rPr>
              <a:t>knowledge areas</a:t>
            </a:r>
            <a:r>
              <a:rPr lang="zh-CN" altLang="en-US" dirty="0" smtClean="0">
                <a:latin typeface="华文楷体" panose="02010600040101010101" pitchFamily="2" charset="-122"/>
                <a:ea typeface="华文楷体" panose="02010600040101010101" pitchFamily="2" charset="-122"/>
              </a:rPr>
              <a:t>，</a:t>
            </a:r>
            <a:r>
              <a:rPr lang="en-US" altLang="zh-CN" dirty="0" smtClean="0">
                <a:latin typeface="华文楷体" panose="02010600040101010101" pitchFamily="2" charset="-122"/>
                <a:ea typeface="华文楷体" panose="02010600040101010101" pitchFamily="2" charset="-122"/>
              </a:rPr>
              <a:t>KA</a:t>
            </a:r>
            <a:r>
              <a:rPr lang="zh-CN" altLang="en-US" dirty="0" smtClean="0">
                <a:latin typeface="华文楷体" panose="02010600040101010101" pitchFamily="2" charset="-122"/>
                <a:ea typeface="华文楷体" panose="02010600040101010101" pitchFamily="2" charset="-122"/>
              </a:rPr>
              <a:t>），这些知识域又划分为三类：</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buClr>
                <a:srgbClr val="3333CC"/>
              </a:buClr>
              <a:buSzPct val="70000"/>
              <a:buFont typeface="Wingdings" panose="05000000000000000000" pitchFamily="2" charset="2"/>
              <a:buChar char="Ø"/>
            </a:pPr>
            <a:r>
              <a:rPr lang="zh-CN" altLang="en-US" dirty="0" smtClean="0">
                <a:solidFill>
                  <a:srgbClr val="3333CC"/>
                </a:solidFill>
                <a:latin typeface="华文楷体" panose="02010600040101010101" pitchFamily="2" charset="-122"/>
                <a:ea typeface="华文楷体" panose="02010600040101010101" pitchFamily="2" charset="-122"/>
              </a:rPr>
              <a:t>软件工程基础类：</a:t>
            </a:r>
            <a:r>
              <a:rPr lang="zh-CN" altLang="en-US" dirty="0">
                <a:latin typeface="华文楷体" panose="02010600040101010101" pitchFamily="2" charset="-122"/>
                <a:ea typeface="华文楷体" panose="02010600040101010101" pitchFamily="2" charset="-122"/>
              </a:rPr>
              <a:t>数学基础、计算基础、工程基础、软件工程经济学</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buClr>
                <a:srgbClr val="3333CC"/>
              </a:buClr>
              <a:buSzPct val="70000"/>
              <a:buFont typeface="Wingdings" panose="05000000000000000000" pitchFamily="2" charset="2"/>
              <a:buChar char="Ø"/>
            </a:pPr>
            <a:r>
              <a:rPr lang="zh-CN" altLang="en-US" dirty="0" smtClean="0">
                <a:solidFill>
                  <a:srgbClr val="3333CC"/>
                </a:solidFill>
                <a:latin typeface="华文楷体" panose="02010600040101010101" pitchFamily="2" charset="-122"/>
                <a:ea typeface="华文楷体" panose="02010600040101010101" pitchFamily="2" charset="-122"/>
              </a:rPr>
              <a:t>软件生存期过程类：</a:t>
            </a:r>
            <a:r>
              <a:rPr lang="zh-CN" altLang="en-US" dirty="0">
                <a:latin typeface="华文楷体" panose="02010600040101010101" pitchFamily="2" charset="-122"/>
                <a:ea typeface="华文楷体" panose="02010600040101010101" pitchFamily="2" charset="-122"/>
              </a:rPr>
              <a:t>软件工程模型和方法、软件需求、软件设计、软件构造、软件测试、软件维护</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buClr>
                <a:srgbClr val="3333CC"/>
              </a:buClr>
              <a:buSzPct val="70000"/>
              <a:buFont typeface="Wingdings" panose="05000000000000000000" pitchFamily="2" charset="2"/>
              <a:buChar char="Ø"/>
            </a:pPr>
            <a:r>
              <a:rPr lang="zh-CN" altLang="en-US" dirty="0" smtClean="0">
                <a:solidFill>
                  <a:srgbClr val="3333CC"/>
                </a:solidFill>
                <a:latin typeface="华文楷体" panose="02010600040101010101" pitchFamily="2" charset="-122"/>
                <a:ea typeface="华文楷体" panose="02010600040101010101" pitchFamily="2" charset="-122"/>
              </a:rPr>
              <a:t>软件工程管理类：</a:t>
            </a:r>
            <a:r>
              <a:rPr lang="zh-CN" altLang="en-US" dirty="0">
                <a:latin typeface="华文楷体" panose="02010600040101010101" pitchFamily="2" charset="-122"/>
                <a:ea typeface="华文楷体" panose="02010600040101010101" pitchFamily="2" charset="-122"/>
              </a:rPr>
              <a:t>软件工程过程、软件工程管理、软件配置管理、软件质量、软件工程专业实践。</a:t>
            </a:r>
          </a:p>
          <a:p>
            <a:pPr eaLnBrk="1" hangingPunct="1">
              <a:lnSpc>
                <a:spcPct val="110000"/>
              </a:lnSpc>
              <a:spcAft>
                <a:spcPts val="1200"/>
              </a:spcAft>
              <a:buFontTx/>
              <a:buNone/>
            </a:pPr>
            <a:endParaRPr lang="zh-CN" altLang="en-US"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endParaRPr lang="en-US" altLang="zh-CN"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602179" y="4053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软件工程知识体系及知识域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7" name="Rectangle 2"/>
          <p:cNvSpPr>
            <a:spLocks noGrp="1" noChangeArrowheads="1"/>
          </p:cNvSpPr>
          <p:nvPr>
            <p:ph type="title"/>
          </p:nvPr>
        </p:nvSpPr>
        <p:spPr>
          <a:xfrm>
            <a:off x="2528949" y="1063868"/>
            <a:ext cx="6936598" cy="687982"/>
          </a:xfrm>
        </p:spPr>
        <p:txBody>
          <a:bodyPr/>
          <a:lstStyle/>
          <a:p>
            <a:r>
              <a:rPr lang="zh-CN" altLang="en-US" sz="3600" dirty="0">
                <a:solidFill>
                  <a:srgbClr val="CC0000"/>
                </a:solidFill>
                <a:ea typeface="宋体" panose="02010600030101010101" pitchFamily="2" charset="-122"/>
              </a:rPr>
              <a:t>软件工程知识体系指南的内容</a:t>
            </a:r>
            <a:r>
              <a:rPr lang="zh-CN" altLang="en-US" sz="3600" dirty="0">
                <a:ea typeface="宋体" panose="02010600030101010101" pitchFamily="2" charset="-122"/>
              </a:rPr>
              <a:t> </a:t>
            </a:r>
            <a:endParaRPr lang="zh-CN" altLang="en-US" sz="3600" dirty="0" smtClean="0">
              <a:solidFill>
                <a:srgbClr val="C0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110</a:t>
            </a:fld>
            <a:endParaRPr lang="zh-CN" altLang="en-US"/>
          </a:p>
        </p:txBody>
      </p:sp>
    </p:spTree>
    <p:extLst>
      <p:ext uri="{BB962C8B-B14F-4D97-AF65-F5344CB8AC3E}">
        <p14:creationId xmlns:p14="http://schemas.microsoft.com/office/powerpoint/2010/main" val="254365597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subTitle" idx="4294967295"/>
          </p:nvPr>
        </p:nvSpPr>
        <p:spPr>
          <a:xfrm>
            <a:off x="964642" y="2093408"/>
            <a:ext cx="8382000" cy="3505200"/>
          </a:xfrm>
        </p:spPr>
        <p:txBody>
          <a:bodyPr vert="horz" wrap="square" lIns="91440" tIns="45720" rIns="91440" bIns="45720" numCol="1" anchor="t" anchorCtr="0" compatLnSpc="1"/>
          <a:lstStyle/>
          <a:p>
            <a:pPr marL="457200" indent="-457200">
              <a:lnSpc>
                <a:spcPct val="110000"/>
              </a:lnSpc>
              <a:spcAft>
                <a:spcPts val="1200"/>
              </a:spcAft>
              <a:buFont typeface="Wingdings" panose="05000000000000000000" pitchFamily="2" charset="2"/>
              <a:buChar char="Ø"/>
            </a:pPr>
            <a:r>
              <a:rPr lang="zh-CN" altLang="en-US" b="1" dirty="0">
                <a:solidFill>
                  <a:srgbClr val="040602"/>
                </a:solidFill>
                <a:latin typeface="华文楷体" panose="02010600040101010101" pitchFamily="2" charset="-122"/>
                <a:ea typeface="华文楷体" panose="02010600040101010101" pitchFamily="2" charset="-122"/>
              </a:rPr>
              <a:t>软件 </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程序</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数据</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文档</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zh-CN" b="1" dirty="0">
                <a:solidFill>
                  <a:srgbClr val="040602"/>
                </a:solidFill>
                <a:latin typeface="华文楷体" panose="02010600040101010101" pitchFamily="2" charset="-122"/>
                <a:ea typeface="华文楷体" panose="02010600040101010101" pitchFamily="2" charset="-122"/>
              </a:rPr>
              <a:t>软件危机</a:t>
            </a:r>
            <a:r>
              <a:rPr lang="fr-FR" altLang="zh-CN" b="1" dirty="0">
                <a:solidFill>
                  <a:srgbClr val="040602"/>
                </a:solidFill>
                <a:latin typeface="华文楷体" panose="02010600040101010101" pitchFamily="2" charset="-122"/>
                <a:ea typeface="华文楷体" panose="02010600040101010101" pitchFamily="2" charset="-122"/>
              </a:rPr>
              <a:t>: </a:t>
            </a:r>
            <a:r>
              <a:rPr lang="zh-CN" altLang="en-US" b="1" dirty="0">
                <a:solidFill>
                  <a:srgbClr val="040602"/>
                </a:solidFill>
                <a:latin typeface="华文楷体" panose="02010600040101010101" pitchFamily="2" charset="-122"/>
                <a:ea typeface="华文楷体" panose="02010600040101010101" pitchFamily="2" charset="-122"/>
              </a:rPr>
              <a:t>原因</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现象</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办法</a:t>
            </a:r>
            <a:r>
              <a:rPr lang="fr-FR" altLang="zh-CN" b="1" dirty="0">
                <a:solidFill>
                  <a:srgbClr val="040602"/>
                </a:solidFill>
                <a:latin typeface="华文楷体" panose="02010600040101010101" pitchFamily="2" charset="-122"/>
                <a:ea typeface="华文楷体" panose="02010600040101010101" pitchFamily="2" charset="-122"/>
              </a:rPr>
              <a:t> </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软件工程学</a:t>
            </a:r>
            <a:r>
              <a:rPr lang="en-US" altLang="zh-CN" b="1" dirty="0">
                <a:solidFill>
                  <a:srgbClr val="040602"/>
                </a:solidFill>
                <a:latin typeface="华文楷体" panose="02010600040101010101" pitchFamily="2" charset="-122"/>
                <a:ea typeface="华文楷体" panose="02010600040101010101" pitchFamily="2" charset="-122"/>
              </a:rPr>
              <a:t>)</a:t>
            </a:r>
            <a:endParaRPr lang="fr-FR"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a:solidFill>
                  <a:srgbClr val="040602"/>
                </a:solidFill>
                <a:latin typeface="华文楷体" panose="02010600040101010101" pitchFamily="2" charset="-122"/>
                <a:ea typeface="华文楷体" panose="02010600040101010101" pitchFamily="2" charset="-122"/>
              </a:rPr>
              <a:t>软件工程</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学</a:t>
            </a:r>
            <a:r>
              <a:rPr lang="en-US" altLang="zh-CN" b="1" dirty="0">
                <a:solidFill>
                  <a:srgbClr val="040602"/>
                </a:solidFill>
                <a:latin typeface="华文楷体" panose="02010600040101010101" pitchFamily="2" charset="-122"/>
                <a:ea typeface="华文楷体" panose="02010600040101010101" pitchFamily="2" charset="-122"/>
              </a:rPr>
              <a:t>):</a:t>
            </a:r>
            <a:r>
              <a:rPr lang="zh-CN" altLang="en-US" b="1" dirty="0">
                <a:solidFill>
                  <a:srgbClr val="040602"/>
                </a:solidFill>
                <a:latin typeface="华文楷体" panose="02010600040101010101" pitchFamily="2" charset="-122"/>
                <a:ea typeface="华文楷体" panose="02010600040101010101" pitchFamily="2" charset="-122"/>
              </a:rPr>
              <a:t>开发、运行和维护软件的系统方法</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a:solidFill>
                  <a:srgbClr val="040602"/>
                </a:solidFill>
                <a:latin typeface="华文楷体" panose="02010600040101010101" pitchFamily="2" charset="-122"/>
                <a:ea typeface="华文楷体" panose="02010600040101010101" pitchFamily="2" charset="-122"/>
              </a:rPr>
              <a:t>软件工程</a:t>
            </a:r>
            <a:r>
              <a:rPr lang="en-US" altLang="zh-CN" b="1" dirty="0">
                <a:solidFill>
                  <a:srgbClr val="040602"/>
                </a:solidFill>
                <a:latin typeface="华文楷体" panose="02010600040101010101" pitchFamily="2" charset="-122"/>
                <a:ea typeface="华文楷体" panose="02010600040101010101" pitchFamily="2" charset="-122"/>
              </a:rPr>
              <a:t>3</a:t>
            </a:r>
            <a:r>
              <a:rPr lang="zh-CN" altLang="en-US" b="1" dirty="0">
                <a:solidFill>
                  <a:srgbClr val="040602"/>
                </a:solidFill>
                <a:latin typeface="华文楷体" panose="02010600040101010101" pitchFamily="2" charset="-122"/>
                <a:ea typeface="华文楷体" panose="02010600040101010101" pitchFamily="2" charset="-122"/>
              </a:rPr>
              <a:t>个要素：方法、工具和过程。</a:t>
            </a:r>
            <a:endParaRPr lang="en-US" altLang="zh-CN" b="1" dirty="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软件生存期</a:t>
            </a:r>
            <a:endParaRPr lang="en-US" altLang="zh-CN" b="1" dirty="0" smtClean="0">
              <a:solidFill>
                <a:srgbClr val="040602"/>
              </a:solidFill>
              <a:latin typeface="华文楷体" panose="02010600040101010101" pitchFamily="2" charset="-122"/>
              <a:ea typeface="华文楷体" panose="02010600040101010101" pitchFamily="2" charset="-122"/>
            </a:endParaRPr>
          </a:p>
          <a:p>
            <a:pPr marL="457200" indent="-457200">
              <a:lnSpc>
                <a:spcPct val="110000"/>
              </a:lnSpc>
              <a:spcAft>
                <a:spcPts val="1200"/>
              </a:spcAft>
              <a:buFont typeface="Wingdings" panose="05000000000000000000" pitchFamily="2" charset="2"/>
              <a:buChar char="Ø"/>
            </a:pPr>
            <a:r>
              <a:rPr lang="zh-CN" altLang="en-US" b="1" dirty="0" smtClean="0">
                <a:solidFill>
                  <a:srgbClr val="040602"/>
                </a:solidFill>
                <a:latin typeface="华文楷体" panose="02010600040101010101" pitchFamily="2" charset="-122"/>
                <a:ea typeface="华文楷体" panose="02010600040101010101" pitchFamily="2" charset="-122"/>
              </a:rPr>
              <a:t>软件质量模型</a:t>
            </a:r>
            <a:endParaRPr lang="en-US" altLang="zh-CN" b="1" dirty="0" smtClean="0">
              <a:solidFill>
                <a:srgbClr val="040602"/>
              </a:solidFill>
              <a:latin typeface="华文楷体" panose="02010600040101010101" pitchFamily="2" charset="-122"/>
              <a:ea typeface="华文楷体" panose="02010600040101010101" pitchFamily="2" charset="-122"/>
            </a:endParaRPr>
          </a:p>
        </p:txBody>
      </p:sp>
      <p:sp>
        <p:nvSpPr>
          <p:cNvPr id="108547" name="Rectangle 3"/>
          <p:cNvSpPr>
            <a:spLocks noGrp="1" noChangeArrowheads="1"/>
          </p:cNvSpPr>
          <p:nvPr>
            <p:ph type="ctrTitle" idx="4294967295"/>
          </p:nvPr>
        </p:nvSpPr>
        <p:spPr>
          <a:xfrm>
            <a:off x="2700495" y="1154797"/>
            <a:ext cx="8153400" cy="685800"/>
          </a:xfrm>
          <a:ln>
            <a:miter lim="800000"/>
            <a:headEnd/>
            <a:tailEnd/>
          </a:ln>
        </p:spPr>
        <p:txBody>
          <a:bodyPr vert="horz" wrap="square" lIns="91440" tIns="45720" rIns="91440" bIns="45720" numCol="1" anchor="t" anchorCtr="0" compatLnSpc="1">
            <a:normAutofit fontScale="90000"/>
          </a:bodyPr>
          <a:lstStyle/>
          <a:p>
            <a:pPr>
              <a:lnSpc>
                <a:spcPct val="150000"/>
              </a:lnSpc>
              <a:spcBef>
                <a:spcPct val="50000"/>
              </a:spcBef>
              <a:defRPr/>
            </a:pPr>
            <a:r>
              <a:rPr lang="zh-CN" altLang="en-US" sz="3300" b="1" dirty="0" smtClean="0">
                <a:solidFill>
                  <a:srgbClr val="FF0000"/>
                </a:solidFill>
                <a:ea typeface="华文楷体" panose="02010600040101010101" pitchFamily="2" charset="-122"/>
              </a:rPr>
              <a:t>关键概念和知识</a:t>
            </a:r>
            <a:endParaRPr lang="zh-CN" altLang="en-US" sz="2900" b="1" dirty="0">
              <a:solidFill>
                <a:srgbClr val="FF0000"/>
              </a:solidFill>
              <a:ea typeface="华文楷体" panose="02010600040101010101" pitchFamily="2" charset="-122"/>
            </a:endParaRPr>
          </a:p>
        </p:txBody>
      </p:sp>
      <p:sp>
        <p:nvSpPr>
          <p:cNvPr id="4" name="文本框 11"/>
          <p:cNvSpPr txBox="1"/>
          <p:nvPr/>
        </p:nvSpPr>
        <p:spPr>
          <a:xfrm>
            <a:off x="401212" y="31721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本章总结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111</a:t>
            </a:fld>
            <a:endParaRPr lang="zh-CN" altLang="en-US"/>
          </a:p>
        </p:txBody>
      </p:sp>
    </p:spTree>
    <p:extLst>
      <p:ext uri="{BB962C8B-B14F-4D97-AF65-F5344CB8AC3E}">
        <p14:creationId xmlns:p14="http://schemas.microsoft.com/office/powerpoint/2010/main" val="1684114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ChangeArrowheads="1"/>
          </p:cNvSpPr>
          <p:nvPr/>
        </p:nvSpPr>
        <p:spPr bwMode="auto">
          <a:xfrm>
            <a:off x="412331" y="1253202"/>
            <a:ext cx="11354638" cy="4968875"/>
          </a:xfrm>
          <a:prstGeom prst="rect">
            <a:avLst/>
          </a:prstGeom>
          <a:noFill/>
          <a:ln w="9525">
            <a:noFill/>
            <a:miter lim="800000"/>
            <a:headEnd/>
            <a:tailEnd/>
          </a:ln>
          <a:effectLst/>
        </p:spPr>
        <p:txBody>
          <a:bodyPr/>
          <a:lstStyle/>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(8)</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维护特性</a:t>
            </a:r>
            <a:r>
              <a:rPr lang="zh-CN" altLang="en-US" sz="2800" b="1" dirty="0">
                <a:solidFill>
                  <a:srgbClr val="00808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软件投入使用以后需要进行维护，但这种维护与传统产业产品的维护概念有着很大差别。 </a:t>
            </a:r>
          </a:p>
          <a:p>
            <a:pPr marL="342900" indent="-342900">
              <a:lnSpc>
                <a:spcPct val="130000"/>
              </a:lnSpc>
              <a:spcBef>
                <a:spcPct val="20000"/>
              </a:spcBef>
              <a:defRPr/>
            </a:pPr>
            <a:r>
              <a:rPr lang="en-US" altLang="zh-CN" sz="2800" dirty="0" smtClean="0">
                <a:solidFill>
                  <a:srgbClr val="008080"/>
                </a:solidFill>
                <a:latin typeface="华文楷体" panose="02010600040101010101" pitchFamily="2" charset="-122"/>
                <a:ea typeface="华文楷体" panose="02010600040101010101" pitchFamily="2" charset="-122"/>
              </a:rPr>
              <a:t>(</a:t>
            </a:r>
            <a:r>
              <a:rPr lang="en-US" altLang="zh-CN" sz="2800" dirty="0">
                <a:solidFill>
                  <a:srgbClr val="008080"/>
                </a:solidFill>
                <a:latin typeface="华文楷体" panose="02010600040101010101" pitchFamily="2" charset="-122"/>
                <a:ea typeface="华文楷体" panose="02010600040101010101" pitchFamily="2" charset="-122"/>
              </a:rPr>
              <a:t>9)</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废弃特性</a:t>
            </a:r>
            <a:r>
              <a:rPr lang="en-US" altLang="zh-CN" sz="2800" b="1" dirty="0">
                <a:solidFill>
                  <a:srgbClr val="008080"/>
                </a:solidFill>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与硬件不同，软件并不是由于被“用坏”而被废弃的</a:t>
            </a:r>
            <a:r>
              <a:rPr lang="zh-CN" altLang="en-US" sz="2800" dirty="0">
                <a:latin typeface="华文楷体" panose="02010600040101010101" pitchFamily="2" charset="-122"/>
                <a:ea typeface="华文楷体" panose="02010600040101010101" pitchFamily="2" charset="-122"/>
              </a:rPr>
              <a:t> </a:t>
            </a:r>
            <a:r>
              <a:rPr lang="zh-CN"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 </a:t>
            </a:r>
          </a:p>
          <a:p>
            <a:pPr marL="342900" indent="-342900">
              <a:lnSpc>
                <a:spcPct val="130000"/>
              </a:lnSpc>
              <a:spcBef>
                <a:spcPct val="20000"/>
              </a:spcBef>
              <a:defRPr/>
            </a:pPr>
            <a:r>
              <a:rPr lang="en-US" altLang="zh-CN" sz="2800" dirty="0">
                <a:solidFill>
                  <a:srgbClr val="008080"/>
                </a:solidFill>
                <a:latin typeface="华文楷体" panose="02010600040101010101" pitchFamily="2" charset="-122"/>
                <a:ea typeface="华文楷体" panose="02010600040101010101" pitchFamily="2" charset="-122"/>
              </a:rPr>
              <a:t>(10)</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b="1" dirty="0">
                <a:solidFill>
                  <a:srgbClr val="0000FF"/>
                </a:solidFill>
                <a:latin typeface="华文楷体" panose="02010600040101010101" pitchFamily="2" charset="-122"/>
                <a:ea typeface="华文楷体" panose="02010600040101010101" pitchFamily="2" charset="-122"/>
              </a:rPr>
              <a:t>应用特性</a:t>
            </a:r>
            <a:r>
              <a:rPr lang="zh-CN" altLang="en-US" sz="2800" b="1" dirty="0">
                <a:solidFill>
                  <a:srgbClr val="008080"/>
                </a:solidFill>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软件的应用极为广泛，如今它已渗入国民经济和国防的各个领域，现已成为信息产业、先进制造业和现代服务业的核心，占据了无可取代的地位。 </a:t>
            </a:r>
          </a:p>
        </p:txBody>
      </p:sp>
      <p:sp>
        <p:nvSpPr>
          <p:cNvPr id="4" name="文本框 11"/>
          <p:cNvSpPr txBox="1"/>
          <p:nvPr/>
        </p:nvSpPr>
        <p:spPr>
          <a:xfrm>
            <a:off x="432079" y="326432"/>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软件的概念、特性和分类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12</a:t>
            </a:fld>
            <a:endParaRPr lang="zh-CN" altLang="en-US"/>
          </a:p>
        </p:txBody>
      </p:sp>
    </p:spTree>
    <p:extLst>
      <p:ext uri="{BB962C8B-B14F-4D97-AF65-F5344CB8AC3E}">
        <p14:creationId xmlns:p14="http://schemas.microsoft.com/office/powerpoint/2010/main" val="1262331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95234">
                                            <p:txEl>
                                              <p:pRg st="0" end="0"/>
                                            </p:txEl>
                                          </p:spTgt>
                                        </p:tgtEl>
                                        <p:attrNameLst>
                                          <p:attrName>style.visibility</p:attrName>
                                        </p:attrNameLst>
                                      </p:cBhvr>
                                      <p:to>
                                        <p:strVal val="visible"/>
                                      </p:to>
                                    </p:set>
                                    <p:animEffect transition="in" filter="checkerboard(across)">
                                      <p:cBhvr>
                                        <p:cTn id="7" dur="500"/>
                                        <p:tgtEl>
                                          <p:spTgt spid="952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5234">
                                            <p:txEl>
                                              <p:pRg st="1" end="1"/>
                                            </p:txEl>
                                          </p:spTgt>
                                        </p:tgtEl>
                                        <p:attrNameLst>
                                          <p:attrName>style.visibility</p:attrName>
                                        </p:attrNameLst>
                                      </p:cBhvr>
                                      <p:to>
                                        <p:strVal val="visible"/>
                                      </p:to>
                                    </p:set>
                                    <p:animEffect transition="in" filter="checkerboard(across)">
                                      <p:cBhvr>
                                        <p:cTn id="12" dur="500"/>
                                        <p:tgtEl>
                                          <p:spTgt spid="9523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95234">
                                            <p:txEl>
                                              <p:pRg st="2" end="2"/>
                                            </p:txEl>
                                          </p:spTgt>
                                        </p:tgtEl>
                                        <p:attrNameLst>
                                          <p:attrName>style.visibility</p:attrName>
                                        </p:attrNameLst>
                                      </p:cBhvr>
                                      <p:to>
                                        <p:strVal val="visible"/>
                                      </p:to>
                                    </p:set>
                                    <p:animEffect transition="in" filter="checkerboard(across)">
                                      <p:cBhvr>
                                        <p:cTn id="17" dur="500"/>
                                        <p:tgtEl>
                                          <p:spTgt spid="952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41843" y="1129707"/>
            <a:ext cx="7845251" cy="532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11"/>
          <p:cNvSpPr txBox="1"/>
          <p:nvPr/>
        </p:nvSpPr>
        <p:spPr>
          <a:xfrm>
            <a:off x="432079" y="326432"/>
            <a:ext cx="6089301" cy="584775"/>
          </a:xfrm>
          <a:prstGeom prst="rect">
            <a:avLst/>
          </a:prstGeom>
          <a:noFill/>
        </p:spPr>
        <p:txBody>
          <a:bodyPr wrap="square" rtlCol="0">
            <a:spAutoFit/>
          </a:bodyPr>
          <a:lstStyle/>
          <a:p>
            <a:r>
              <a:rPr lang="zh-CN" altLang="en-US" sz="3200" b="1" dirty="0">
                <a:solidFill>
                  <a:schemeClr val="accent1"/>
                </a:solidFill>
                <a:latin typeface="微软雅黑" panose="020B0503020204020204" pitchFamily="34" charset="-122"/>
                <a:ea typeface="微软雅黑" panose="020B0503020204020204" pitchFamily="34" charset="-122"/>
              </a:rPr>
              <a:t>信息化和数字化技术演进</a:t>
            </a:r>
            <a:r>
              <a:rPr lang="zh-CN" altLang="en-US" sz="3200" b="1" dirty="0" smtClean="0">
                <a:solidFill>
                  <a:schemeClr val="accent1"/>
                </a:solidFill>
                <a:latin typeface="微软雅黑" panose="020B0503020204020204" pitchFamily="34" charset="-122"/>
                <a:ea typeface="微软雅黑" panose="020B0503020204020204" pitchFamily="34" charset="-122"/>
              </a:rPr>
              <a:t>趋势</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13</a:t>
            </a:fld>
            <a:endParaRPr lang="zh-CN" altLang="en-US"/>
          </a:p>
        </p:txBody>
      </p:sp>
    </p:spTree>
    <p:extLst>
      <p:ext uri="{BB962C8B-B14F-4D97-AF65-F5344CB8AC3E}">
        <p14:creationId xmlns:p14="http://schemas.microsoft.com/office/powerpoint/2010/main" val="2168601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432079" y="32643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软件：编程语言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矩形 2"/>
          <p:cNvSpPr/>
          <p:nvPr/>
        </p:nvSpPr>
        <p:spPr>
          <a:xfrm>
            <a:off x="240257" y="911207"/>
            <a:ext cx="11686233" cy="5262979"/>
          </a:xfrm>
          <a:prstGeom prst="rect">
            <a:avLst/>
          </a:prstGeom>
        </p:spPr>
        <p:txBody>
          <a:bodyPr wrap="square">
            <a:spAutoFit/>
          </a:bodyPr>
          <a:lstStyle/>
          <a:p>
            <a:pPr>
              <a:lnSpc>
                <a:spcPct val="150000"/>
              </a:lnSpc>
            </a:pPr>
            <a:r>
              <a:rPr lang="zh-CN" altLang="en-US" sz="2800" b="1" dirty="0">
                <a:latin typeface="华文楷体" panose="02010600040101010101" pitchFamily="2" charset="-122"/>
                <a:ea typeface="华文楷体" panose="02010600040101010101" pitchFamily="2" charset="-122"/>
              </a:rPr>
              <a:t>早期程序员们使用机器语言来进行编程运算；随着编译技术的出现，人们设计了许多更高级别的语言</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latin typeface="华文楷体" panose="02010600040101010101" pitchFamily="2" charset="-122"/>
                <a:ea typeface="华文楷体" panose="02010600040101010101" pitchFamily="2" charset="-122"/>
              </a:rPr>
              <a:t>计算机</a:t>
            </a:r>
            <a:r>
              <a:rPr lang="zh-CN" altLang="en-US" sz="2800" b="1" dirty="0">
                <a:latin typeface="华文楷体" panose="02010600040101010101" pitchFamily="2" charset="-122"/>
                <a:ea typeface="华文楷体" panose="02010600040101010101" pitchFamily="2" charset="-122"/>
              </a:rPr>
              <a:t>语言经历了</a:t>
            </a:r>
            <a:r>
              <a:rPr lang="zh-CN" altLang="en-US" sz="2800" b="1" dirty="0" smtClean="0">
                <a:latin typeface="华文楷体" panose="02010600040101010101" pitchFamily="2" charset="-122"/>
                <a:ea typeface="华文楷体" panose="02010600040101010101" pitchFamily="2" charset="-122"/>
              </a:rPr>
              <a:t>三代：</a:t>
            </a:r>
            <a:r>
              <a:rPr lang="zh-CN" altLang="en-US" sz="2800" b="1" dirty="0" smtClean="0">
                <a:solidFill>
                  <a:srgbClr val="FF0000"/>
                </a:solidFill>
                <a:latin typeface="华文楷体" panose="02010600040101010101" pitchFamily="2" charset="-122"/>
                <a:ea typeface="华文楷体" panose="02010600040101010101" pitchFamily="2" charset="-122"/>
              </a:rPr>
              <a:t>第</a:t>
            </a:r>
            <a:r>
              <a:rPr lang="zh-CN" altLang="en-US" sz="2800" b="1" dirty="0">
                <a:solidFill>
                  <a:srgbClr val="FF0000"/>
                </a:solidFill>
                <a:latin typeface="华文楷体" panose="02010600040101010101" pitchFamily="2" charset="-122"/>
                <a:ea typeface="华文楷体" panose="02010600040101010101" pitchFamily="2" charset="-122"/>
              </a:rPr>
              <a:t>一代是机器语言，第二代是汇语言，第三代是</a:t>
            </a:r>
            <a:r>
              <a:rPr lang="zh-CN" altLang="en-US" sz="2800" b="1" dirty="0" smtClean="0">
                <a:solidFill>
                  <a:srgbClr val="FF0000"/>
                </a:solidFill>
                <a:latin typeface="华文楷体" panose="02010600040101010101" pitchFamily="2" charset="-122"/>
                <a:ea typeface="华文楷体" panose="02010600040101010101" pitchFamily="2" charset="-122"/>
              </a:rPr>
              <a:t>高级语言</a:t>
            </a:r>
            <a:endParaRPr lang="en-US" altLang="zh-CN" sz="2800" b="1" dirty="0" smtClean="0">
              <a:solidFill>
                <a:srgbClr val="FF0000"/>
              </a:solidFill>
              <a:latin typeface="华文楷体" panose="02010600040101010101" pitchFamily="2" charset="-122"/>
              <a:ea typeface="华文楷体" panose="02010600040101010101" pitchFamily="2" charset="-122"/>
            </a:endParaRPr>
          </a:p>
          <a:p>
            <a:pPr marL="457200" indent="-457200">
              <a:lnSpc>
                <a:spcPct val="150000"/>
              </a:lnSpc>
              <a:buFont typeface="Wingdings" panose="05000000000000000000" pitchFamily="2" charset="2"/>
              <a:buChar char="u"/>
            </a:pPr>
            <a:r>
              <a:rPr lang="zh-CN" altLang="en-US" sz="2800" b="1" dirty="0" smtClean="0">
                <a:solidFill>
                  <a:srgbClr val="FF0000"/>
                </a:solidFill>
                <a:latin typeface="华文楷体" panose="02010600040101010101" pitchFamily="2" charset="-122"/>
                <a:ea typeface="华文楷体" panose="02010600040101010101" pitchFamily="2" charset="-122"/>
              </a:rPr>
              <a:t>第</a:t>
            </a:r>
            <a:r>
              <a:rPr lang="zh-CN" altLang="en-US" sz="2800" b="1" dirty="0">
                <a:solidFill>
                  <a:srgbClr val="FF0000"/>
                </a:solidFill>
                <a:latin typeface="华文楷体" panose="02010600040101010101" pitchFamily="2" charset="-122"/>
                <a:ea typeface="华文楷体" panose="02010600040101010101" pitchFamily="2" charset="-122"/>
              </a:rPr>
              <a:t>一代语言 </a:t>
            </a: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机器语言</a:t>
            </a:r>
            <a:r>
              <a:rPr lang="en-US" altLang="zh-CN" sz="2800" b="1" dirty="0">
                <a:solidFill>
                  <a:srgbClr val="FF0000"/>
                </a:solidFill>
                <a:latin typeface="华文楷体" panose="02010600040101010101" pitchFamily="2" charset="-122"/>
                <a:ea typeface="华文楷体" panose="02010600040101010101" pitchFamily="2" charset="-122"/>
              </a:rPr>
              <a:t>(</a:t>
            </a:r>
            <a:r>
              <a:rPr lang="zh-CN" altLang="en-US" sz="2800" b="1" dirty="0">
                <a:solidFill>
                  <a:srgbClr val="FF0000"/>
                </a:solidFill>
                <a:latin typeface="华文楷体" panose="02010600040101010101" pitchFamily="2" charset="-122"/>
                <a:ea typeface="华文楷体" panose="02010600040101010101" pitchFamily="2" charset="-122"/>
              </a:rPr>
              <a:t>相当于人类的原始阶段</a:t>
            </a:r>
            <a:r>
              <a:rPr lang="en-US" altLang="zh-CN" sz="2800" b="1" dirty="0" smtClean="0">
                <a:solidFill>
                  <a:srgbClr val="FF0000"/>
                </a:solidFill>
                <a:latin typeface="华文楷体" panose="02010600040101010101" pitchFamily="2" charset="-122"/>
                <a:ea typeface="华文楷体" panose="02010600040101010101" pitchFamily="2" charset="-122"/>
              </a:rPr>
              <a:t>)</a:t>
            </a:r>
          </a:p>
          <a:p>
            <a:pPr>
              <a:lnSpc>
                <a:spcPct val="150000"/>
              </a:lnSpc>
            </a:pPr>
            <a:r>
              <a:rPr lang="zh-CN" altLang="en-US" sz="2800" b="1" dirty="0" smtClean="0">
                <a:latin typeface="华文楷体" panose="02010600040101010101" pitchFamily="2" charset="-122"/>
                <a:ea typeface="华文楷体" panose="02010600040101010101" pitchFamily="2" charset="-122"/>
              </a:rPr>
              <a:t>机器语言</a:t>
            </a:r>
            <a:r>
              <a:rPr lang="zh-CN" altLang="en-US" sz="2800" b="1" dirty="0">
                <a:latin typeface="华文楷体" panose="02010600040101010101" pitchFamily="2" charset="-122"/>
                <a:ea typeface="华文楷体" panose="02010600040101010101" pitchFamily="2" charset="-122"/>
              </a:rPr>
              <a:t>由数字组成所有指令</a:t>
            </a:r>
            <a:r>
              <a:rPr lang="zh-CN" altLang="en-US" sz="2800" b="1" dirty="0" smtClean="0">
                <a:latin typeface="华文楷体" panose="02010600040101010101" pitchFamily="2" charset="-122"/>
                <a:ea typeface="华文楷体" panose="02010600040101010101" pitchFamily="2" charset="-122"/>
              </a:rPr>
              <a:t>。机器语言</a:t>
            </a:r>
            <a:r>
              <a:rPr lang="zh-CN" altLang="en-US" sz="2800" b="1" dirty="0">
                <a:latin typeface="华文楷体" panose="02010600040101010101" pitchFamily="2" charset="-122"/>
                <a:ea typeface="华文楷体" panose="02010600040101010101" pitchFamily="2" charset="-122"/>
              </a:rPr>
              <a:t>通常由数字串组成</a:t>
            </a:r>
            <a:r>
              <a:rPr lang="en-US" altLang="zh-CN" sz="2800" b="1" dirty="0">
                <a:latin typeface="华文楷体" panose="02010600040101010101" pitchFamily="2" charset="-122"/>
                <a:ea typeface="华文楷体" panose="02010600040101010101" pitchFamily="2" charset="-122"/>
              </a:rPr>
              <a:t>( </a:t>
            </a:r>
            <a:r>
              <a:rPr lang="zh-CN" altLang="en-US" sz="2800" b="1" dirty="0">
                <a:latin typeface="华文楷体" panose="02010600040101010101" pitchFamily="2" charset="-122"/>
                <a:ea typeface="华文楷体" panose="02010600040101010101" pitchFamily="2" charset="-122"/>
              </a:rPr>
              <a:t>最终被简化成 </a:t>
            </a:r>
            <a:r>
              <a:rPr lang="en-US" altLang="zh-CN" sz="2800" b="1" dirty="0">
                <a:latin typeface="华文楷体" panose="02010600040101010101" pitchFamily="2" charset="-122"/>
                <a:ea typeface="华文楷体" panose="02010600040101010101" pitchFamily="2" charset="-122"/>
              </a:rPr>
              <a:t>01)</a:t>
            </a:r>
            <a:r>
              <a:rPr lang="zh-CN" altLang="en-US" sz="2800" b="1" dirty="0" smtClean="0">
                <a:latin typeface="华文楷体" panose="02010600040101010101" pitchFamily="2" charset="-122"/>
                <a:ea typeface="华文楷体" panose="02010600040101010101" pitchFamily="2" charset="-122"/>
              </a:rPr>
              <a:t>，如下</a:t>
            </a:r>
            <a:r>
              <a:rPr lang="zh-CN" altLang="en-US" sz="2800" b="1" dirty="0">
                <a:latin typeface="华文楷体" panose="02010600040101010101" pitchFamily="2" charset="-122"/>
                <a:ea typeface="华文楷体" panose="02010600040101010101" pitchFamily="2" charset="-122"/>
              </a:rPr>
              <a:t>为一段典型的机器码 </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endParaRPr lang="zh-CN" altLang="en-US" sz="2800" b="1"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14</a:t>
            </a:fld>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1460" y="5386446"/>
            <a:ext cx="6496373" cy="1471554"/>
          </a:xfrm>
          <a:prstGeom prst="rect">
            <a:avLst/>
          </a:prstGeom>
        </p:spPr>
      </p:pic>
    </p:spTree>
    <p:extLst>
      <p:ext uri="{BB962C8B-B14F-4D97-AF65-F5344CB8AC3E}">
        <p14:creationId xmlns:p14="http://schemas.microsoft.com/office/powerpoint/2010/main" val="42596968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432079" y="32643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软件：编程语言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矩形 2"/>
          <p:cNvSpPr/>
          <p:nvPr/>
        </p:nvSpPr>
        <p:spPr>
          <a:xfrm>
            <a:off x="291628" y="911207"/>
            <a:ext cx="11686233" cy="5909310"/>
          </a:xfrm>
          <a:prstGeom prst="rect">
            <a:avLst/>
          </a:prstGeom>
        </p:spPr>
        <p:txBody>
          <a:bodyPr wrap="square">
            <a:spAutoFit/>
          </a:bodyPr>
          <a:lstStyle/>
          <a:p>
            <a:pPr marL="457200" indent="-457200">
              <a:lnSpc>
                <a:spcPct val="150000"/>
              </a:lnSpc>
              <a:buFont typeface="Wingdings" panose="05000000000000000000" pitchFamily="2" charset="2"/>
              <a:buChar char="u"/>
            </a:pPr>
            <a:r>
              <a:rPr lang="zh-CN" altLang="en-US" sz="2800" b="1" dirty="0">
                <a:solidFill>
                  <a:srgbClr val="FF0000"/>
                </a:solidFill>
                <a:latin typeface="华文楷体" panose="02010600040101010101" pitchFamily="2" charset="-122"/>
                <a:ea typeface="华文楷体" panose="02010600040101010101" pitchFamily="2" charset="-122"/>
              </a:rPr>
              <a:t>第二代语言 </a:t>
            </a: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汇编语言</a:t>
            </a: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相当于人类的手工业阶段</a:t>
            </a:r>
            <a:r>
              <a:rPr lang="en-US" altLang="zh-CN" sz="2800" b="1" dirty="0" smtClean="0">
                <a:solidFill>
                  <a:srgbClr val="FF0000"/>
                </a:solidFill>
                <a:latin typeface="华文楷体" panose="02010600040101010101" pitchFamily="2" charset="-122"/>
                <a:ea typeface="华文楷体" panose="02010600040101010101" pitchFamily="2" charset="-122"/>
              </a:rPr>
              <a:t>)</a:t>
            </a:r>
          </a:p>
          <a:p>
            <a:pPr>
              <a:lnSpc>
                <a:spcPct val="150000"/>
              </a:lnSpc>
            </a:pPr>
            <a:r>
              <a:rPr lang="zh-CN" altLang="en-US" sz="2800" b="1" dirty="0" smtClean="0">
                <a:latin typeface="华文楷体" panose="02010600040101010101" pitchFamily="2" charset="-122"/>
                <a:ea typeface="华文楷体" panose="02010600040101010101" pitchFamily="2" charset="-122"/>
              </a:rPr>
              <a:t>为了</a:t>
            </a:r>
            <a:r>
              <a:rPr lang="zh-CN" altLang="en-US" sz="2800" b="1" dirty="0">
                <a:latin typeface="华文楷体" panose="02010600040101010101" pitchFamily="2" charset="-122"/>
                <a:ea typeface="华文楷体" panose="02010600040101010101" pitchFamily="2" charset="-122"/>
              </a:rPr>
              <a:t>编程的</a:t>
            </a:r>
            <a:r>
              <a:rPr lang="zh-CN" altLang="en-US" sz="2800" b="1" dirty="0" smtClean="0">
                <a:latin typeface="华文楷体" panose="02010600040101010101" pitchFamily="2" charset="-122"/>
                <a:ea typeface="华文楷体" panose="02010600040101010101" pitchFamily="2" charset="-122"/>
              </a:rPr>
              <a:t>方便及</a:t>
            </a:r>
            <a:r>
              <a:rPr lang="zh-CN" altLang="en-US" sz="2800" b="1" dirty="0">
                <a:latin typeface="华文楷体" panose="02010600040101010101" pitchFamily="2" charset="-122"/>
                <a:ea typeface="华文楷体" panose="02010600040101010101" pitchFamily="2" charset="-122"/>
              </a:rPr>
              <a:t>解决更加复杂的问题。程序员开始改进机器语言，使用英文缩写的助记符来表示基本的计算机操作。这些助记符</a:t>
            </a:r>
            <a:r>
              <a:rPr lang="zh-CN" altLang="en-US" sz="2800" b="1" dirty="0" smtClean="0">
                <a:latin typeface="华文楷体" panose="02010600040101010101" pitchFamily="2" charset="-122"/>
                <a:ea typeface="华文楷体" panose="02010600040101010101" pitchFamily="2" charset="-122"/>
              </a:rPr>
              <a:t>构成汇编语言</a:t>
            </a:r>
            <a:r>
              <a:rPr lang="zh-CN" altLang="en-US" sz="2800" b="1" dirty="0">
                <a:latin typeface="华文楷体" panose="02010600040101010101" pitchFamily="2" charset="-122"/>
                <a:ea typeface="华文楷体" panose="02010600040101010101" pitchFamily="2" charset="-122"/>
              </a:rPr>
              <a:t>的基础</a:t>
            </a:r>
            <a:r>
              <a:rPr lang="zh-CN" altLang="en-US" sz="2800" b="1" dirty="0" smtClean="0">
                <a:latin typeface="华文楷体" panose="02010600040101010101" pitchFamily="2" charset="-122"/>
                <a:ea typeface="华文楷体" panose="02010600040101010101" pitchFamily="2" charset="-122"/>
              </a:rPr>
              <a:t>。例如，</a:t>
            </a:r>
            <a:r>
              <a:rPr lang="en-US" altLang="zh-CN" sz="2800" b="1" dirty="0" smtClean="0">
                <a:solidFill>
                  <a:srgbClr val="FF0000"/>
                </a:solidFill>
                <a:latin typeface="华文楷体" panose="02010600040101010101" pitchFamily="2" charset="-122"/>
                <a:ea typeface="华文楷体" panose="02010600040101010101" pitchFamily="2" charset="-122"/>
              </a:rPr>
              <a:t>LOAD</a:t>
            </a:r>
            <a:r>
              <a:rPr lang="zh-CN" altLang="en-US" sz="2800" b="1" dirty="0">
                <a:solidFill>
                  <a:srgbClr val="FF0000"/>
                </a:solidFill>
                <a:latin typeface="华文楷体" panose="02010600040101010101" pitchFamily="2" charset="-122"/>
                <a:ea typeface="华文楷体" panose="02010600040101010101" pitchFamily="2" charset="-122"/>
              </a:rPr>
              <a:t>、</a:t>
            </a:r>
            <a:r>
              <a:rPr lang="en-US" altLang="zh-CN" sz="2800" b="1" dirty="0">
                <a:solidFill>
                  <a:srgbClr val="FF0000"/>
                </a:solidFill>
                <a:latin typeface="华文楷体" panose="02010600040101010101" pitchFamily="2" charset="-122"/>
                <a:ea typeface="华文楷体" panose="02010600040101010101" pitchFamily="2" charset="-122"/>
              </a:rPr>
              <a:t>MOVE </a:t>
            </a:r>
            <a:r>
              <a:rPr lang="zh-CN" altLang="en-US" sz="2800" b="1" dirty="0" smtClean="0">
                <a:latin typeface="华文楷体" panose="02010600040101010101" pitchFamily="2" charset="-122"/>
                <a:ea typeface="华文楷体" panose="02010600040101010101" pitchFamily="2" charset="-122"/>
              </a:rPr>
              <a:t>之类。</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smtClean="0">
                <a:latin typeface="华文楷体" panose="02010600040101010101" pitchFamily="2" charset="-122"/>
                <a:ea typeface="华文楷体" panose="02010600040101010101" pitchFamily="2" charset="-122"/>
              </a:rPr>
              <a:t>汇编语言虽能</a:t>
            </a:r>
            <a:r>
              <a:rPr lang="zh-CN" altLang="en-US" sz="2800" b="1" dirty="0">
                <a:latin typeface="华文楷体" panose="02010600040101010101" pitchFamily="2" charset="-122"/>
                <a:ea typeface="华文楷体" panose="02010600040101010101" pitchFamily="2" charset="-122"/>
              </a:rPr>
              <a:t>编写高效率的程序，但是学习和使用</a:t>
            </a:r>
            <a:r>
              <a:rPr lang="zh-CN" altLang="en-US" sz="2800" b="1" dirty="0" smtClean="0">
                <a:latin typeface="华文楷体" panose="02010600040101010101" pitchFamily="2" charset="-122"/>
                <a:ea typeface="华文楷体" panose="02010600040101010101" pitchFamily="2" charset="-122"/>
              </a:rPr>
              <a:t>都非易</a:t>
            </a:r>
            <a:r>
              <a:rPr lang="zh-CN" altLang="en-US" sz="2800" b="1" dirty="0">
                <a:latin typeface="华文楷体" panose="02010600040101010101" pitchFamily="2" charset="-122"/>
                <a:ea typeface="华文楷体" panose="02010600040101010101" pitchFamily="2" charset="-122"/>
              </a:rPr>
              <a:t>事</a:t>
            </a:r>
            <a:r>
              <a:rPr lang="zh-CN" altLang="en-US" sz="2800" b="1" dirty="0" smtClean="0">
                <a:latin typeface="华文楷体" panose="02010600040101010101" pitchFamily="2" charset="-122"/>
                <a:ea typeface="华文楷体" panose="02010600040101010101" pitchFamily="2" charset="-122"/>
              </a:rPr>
              <a:t>，且</a:t>
            </a:r>
            <a:r>
              <a:rPr lang="zh-CN" altLang="en-US" sz="2800" b="1" dirty="0">
                <a:latin typeface="华文楷体" panose="02010600040101010101" pitchFamily="2" charset="-122"/>
                <a:ea typeface="华文楷体" panose="02010600040101010101" pitchFamily="2" charset="-122"/>
              </a:rPr>
              <a:t>很难调试。另</a:t>
            </a:r>
            <a:r>
              <a:rPr lang="zh-CN" altLang="en-US" sz="2800" b="1" dirty="0" smtClean="0">
                <a:latin typeface="华文楷体" panose="02010600040101010101" pitchFamily="2" charset="-122"/>
                <a:ea typeface="华文楷体" panose="02010600040101010101" pitchFamily="2" charset="-122"/>
              </a:rPr>
              <a:t>一个复杂</a:t>
            </a:r>
            <a:r>
              <a:rPr lang="zh-CN" altLang="en-US" sz="2800" b="1" dirty="0">
                <a:latin typeface="华文楷体" panose="02010600040101010101" pitchFamily="2" charset="-122"/>
                <a:ea typeface="华文楷体" panose="02010600040101010101" pitchFamily="2" charset="-122"/>
              </a:rPr>
              <a:t>的问题，汇编语言以及早期的计算机语言</a:t>
            </a:r>
            <a:r>
              <a:rPr lang="en-US" altLang="zh-CN" sz="2800" b="1" dirty="0">
                <a:latin typeface="华文楷体" panose="02010600040101010101" pitchFamily="2" charset="-122"/>
                <a:ea typeface="华文楷体" panose="02010600040101010101" pitchFamily="2" charset="-122"/>
              </a:rPr>
              <a:t>( </a:t>
            </a:r>
            <a:r>
              <a:rPr lang="en-US" altLang="zh-CN" sz="2800" b="1" dirty="0" smtClean="0">
                <a:latin typeface="华文楷体" panose="02010600040101010101" pitchFamily="2" charset="-122"/>
                <a:ea typeface="华文楷体" panose="02010600040101010101" pitchFamily="2" charset="-122"/>
              </a:rPr>
              <a:t>Basic Fortran </a:t>
            </a:r>
            <a:r>
              <a:rPr lang="zh-CN" altLang="en-US" sz="2800" b="1" dirty="0">
                <a:latin typeface="华文楷体" panose="02010600040101010101" pitchFamily="2" charset="-122"/>
                <a:ea typeface="华文楷体" panose="02010600040101010101" pitchFamily="2" charset="-122"/>
              </a:rPr>
              <a:t>等</a:t>
            </a:r>
            <a:r>
              <a:rPr lang="en-US" altLang="zh-CN" sz="2800" b="1" dirty="0">
                <a:latin typeface="华文楷体" panose="02010600040101010101" pitchFamily="2" charset="-122"/>
                <a:ea typeface="华文楷体" panose="02010600040101010101" pitchFamily="2" charset="-122"/>
              </a:rPr>
              <a:t>)</a:t>
            </a:r>
            <a:r>
              <a:rPr lang="zh-CN" altLang="en-US" sz="2800" b="1" dirty="0">
                <a:latin typeface="华文楷体" panose="02010600040101010101" pitchFamily="2" charset="-122"/>
                <a:ea typeface="华文楷体" panose="02010600040101010101" pitchFamily="2" charset="-122"/>
              </a:rPr>
              <a:t>没有考虑结构化设计原则，而是使用 </a:t>
            </a:r>
            <a:r>
              <a:rPr lang="en-US" altLang="zh-CN" sz="2800" b="1" dirty="0" err="1">
                <a:solidFill>
                  <a:srgbClr val="FF0000"/>
                </a:solidFill>
                <a:latin typeface="华文楷体" panose="02010600040101010101" pitchFamily="2" charset="-122"/>
                <a:ea typeface="华文楷体" panose="02010600040101010101" pitchFamily="2" charset="-122"/>
              </a:rPr>
              <a:t>goto</a:t>
            </a: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smtClean="0">
                <a:latin typeface="华文楷体" panose="02010600040101010101" pitchFamily="2" charset="-122"/>
                <a:ea typeface="华文楷体" panose="02010600040101010101" pitchFamily="2" charset="-122"/>
              </a:rPr>
              <a:t>语句作为</a:t>
            </a:r>
            <a:r>
              <a:rPr lang="zh-CN" altLang="en-US" sz="2800" b="1" dirty="0">
                <a:latin typeface="华文楷体" panose="02010600040101010101" pitchFamily="2" charset="-122"/>
                <a:ea typeface="华文楷体" panose="02010600040101010101" pitchFamily="2" charset="-122"/>
              </a:rPr>
              <a:t>程序流程控制的主要方法。这样做的后果</a:t>
            </a:r>
            <a:r>
              <a:rPr lang="zh-CN" altLang="en-US" sz="2800" b="1" dirty="0" smtClean="0">
                <a:latin typeface="华文楷体" panose="02010600040101010101" pitchFamily="2" charset="-122"/>
                <a:ea typeface="华文楷体" panose="02010600040101010101" pitchFamily="2" charset="-122"/>
              </a:rPr>
              <a:t>是：一大堆</a:t>
            </a:r>
            <a:r>
              <a:rPr lang="zh-CN" altLang="en-US" sz="2800" b="1" dirty="0">
                <a:latin typeface="华文楷体" panose="02010600040101010101" pitchFamily="2" charset="-122"/>
                <a:ea typeface="华文楷体" panose="02010600040101010101" pitchFamily="2" charset="-122"/>
              </a:rPr>
              <a:t>混乱的调转语句使得程序几乎不可能被读懂</a:t>
            </a:r>
            <a:r>
              <a:rPr lang="zh-CN" altLang="en-US" sz="2800" b="1" dirty="0" smtClean="0">
                <a:latin typeface="华文楷体" panose="02010600040101010101" pitchFamily="2" charset="-122"/>
                <a:ea typeface="华文楷体" panose="02010600040101010101" pitchFamily="2" charset="-122"/>
              </a:rPr>
              <a:t>。</a:t>
            </a:r>
            <a:endParaRPr lang="en-US" altLang="zh-CN" sz="2800" b="1" dirty="0" smtClean="0">
              <a:latin typeface="华文楷体" panose="02010600040101010101" pitchFamily="2" charset="-122"/>
              <a:ea typeface="华文楷体" panose="02010600040101010101" pitchFamily="2" charset="-122"/>
            </a:endParaRPr>
          </a:p>
          <a:p>
            <a:pPr>
              <a:lnSpc>
                <a:spcPct val="150000"/>
              </a:lnSpc>
            </a:pPr>
            <a:r>
              <a:rPr lang="zh-CN" altLang="en-US" sz="2800" b="1" dirty="0">
                <a:solidFill>
                  <a:srgbClr val="FF0000"/>
                </a:solidFill>
                <a:latin typeface="华文楷体" panose="02010600040101010101" pitchFamily="2" charset="-122"/>
                <a:ea typeface="华文楷体" panose="02010600040101010101" pitchFamily="2" charset="-122"/>
              </a:rPr>
              <a:t>汇编语言</a:t>
            </a:r>
            <a:r>
              <a:rPr lang="zh-CN" altLang="en-US" sz="2800" b="1" dirty="0" smtClean="0">
                <a:solidFill>
                  <a:srgbClr val="FF0000"/>
                </a:solidFill>
                <a:latin typeface="华文楷体" panose="02010600040101010101" pitchFamily="2" charset="-122"/>
                <a:ea typeface="华文楷体" panose="02010600040101010101" pitchFamily="2" charset="-122"/>
              </a:rPr>
              <a:t>仍应用</a:t>
            </a:r>
            <a:r>
              <a:rPr lang="zh-CN" altLang="en-US" sz="2800" b="1" dirty="0">
                <a:solidFill>
                  <a:srgbClr val="FF0000"/>
                </a:solidFill>
                <a:latin typeface="华文楷体" panose="02010600040101010101" pitchFamily="2" charset="-122"/>
                <a:ea typeface="华文楷体" panose="02010600040101010101" pitchFamily="2" charset="-122"/>
              </a:rPr>
              <a:t>于工业电子编程领域、</a:t>
            </a:r>
            <a:r>
              <a:rPr lang="zh-CN" altLang="en-US" sz="2800" b="1" dirty="0" smtClean="0">
                <a:solidFill>
                  <a:srgbClr val="FF0000"/>
                </a:solidFill>
                <a:latin typeface="华文楷体" panose="02010600040101010101" pitchFamily="2" charset="-122"/>
                <a:ea typeface="华文楷体" panose="02010600040101010101" pitchFamily="2" charset="-122"/>
              </a:rPr>
              <a:t>软件加密</a:t>
            </a:r>
            <a:r>
              <a:rPr lang="zh-CN" altLang="en-US" sz="2800" b="1" dirty="0">
                <a:solidFill>
                  <a:srgbClr val="FF0000"/>
                </a:solidFill>
                <a:latin typeface="华文楷体" panose="02010600040101010101" pitchFamily="2" charset="-122"/>
                <a:ea typeface="华文楷体" panose="02010600040101010101" pitchFamily="2" charset="-122"/>
              </a:rPr>
              <a:t>解密、计算机病毒分析等</a:t>
            </a: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15</a:t>
            </a:fld>
            <a:endParaRPr lang="zh-CN" altLang="en-US" dirty="0"/>
          </a:p>
        </p:txBody>
      </p:sp>
    </p:spTree>
    <p:extLst>
      <p:ext uri="{BB962C8B-B14F-4D97-AF65-F5344CB8AC3E}">
        <p14:creationId xmlns:p14="http://schemas.microsoft.com/office/powerpoint/2010/main" val="344760436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11"/>
          <p:cNvSpPr txBox="1"/>
          <p:nvPr/>
        </p:nvSpPr>
        <p:spPr>
          <a:xfrm>
            <a:off x="432079" y="32643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软件：编程语言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矩形 2"/>
          <p:cNvSpPr/>
          <p:nvPr/>
        </p:nvSpPr>
        <p:spPr>
          <a:xfrm>
            <a:off x="260805" y="911207"/>
            <a:ext cx="11686233" cy="2031325"/>
          </a:xfrm>
          <a:prstGeom prst="rect">
            <a:avLst/>
          </a:prstGeom>
        </p:spPr>
        <p:txBody>
          <a:bodyPr wrap="square">
            <a:spAutoFit/>
          </a:bodyPr>
          <a:lstStyle/>
          <a:p>
            <a:pPr marL="457200" indent="-457200">
              <a:lnSpc>
                <a:spcPct val="150000"/>
              </a:lnSpc>
              <a:buFont typeface="Wingdings" panose="05000000000000000000" pitchFamily="2" charset="2"/>
              <a:buChar char="u"/>
            </a:pPr>
            <a:r>
              <a:rPr lang="zh-CN" altLang="en-US" sz="2800" b="1" dirty="0">
                <a:solidFill>
                  <a:srgbClr val="FF0000"/>
                </a:solidFill>
                <a:latin typeface="华文楷体" panose="02010600040101010101" pitchFamily="2" charset="-122"/>
                <a:ea typeface="华文楷体" panose="02010600040101010101" pitchFamily="2" charset="-122"/>
              </a:rPr>
              <a:t>第三代 </a:t>
            </a: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高级语言</a:t>
            </a:r>
            <a:r>
              <a:rPr lang="en-US" altLang="zh-CN" sz="2800" b="1" dirty="0">
                <a:solidFill>
                  <a:srgbClr val="FF0000"/>
                </a:solidFill>
                <a:latin typeface="华文楷体" panose="02010600040101010101" pitchFamily="2" charset="-122"/>
                <a:ea typeface="华文楷体" panose="02010600040101010101" pitchFamily="2" charset="-122"/>
              </a:rPr>
              <a:t>( </a:t>
            </a:r>
            <a:r>
              <a:rPr lang="zh-CN" altLang="en-US" sz="2800" b="1" dirty="0">
                <a:solidFill>
                  <a:srgbClr val="FF0000"/>
                </a:solidFill>
                <a:latin typeface="华文楷体" panose="02010600040101010101" pitchFamily="2" charset="-122"/>
                <a:ea typeface="华文楷体" panose="02010600040101010101" pitchFamily="2" charset="-122"/>
              </a:rPr>
              <a:t>相当于人类的工业阶段 </a:t>
            </a:r>
            <a:r>
              <a:rPr lang="en-US" altLang="zh-CN" sz="2800" b="1" dirty="0" smtClean="0">
                <a:solidFill>
                  <a:srgbClr val="FF0000"/>
                </a:solidFill>
                <a:latin typeface="华文楷体" panose="02010600040101010101" pitchFamily="2" charset="-122"/>
                <a:ea typeface="华文楷体" panose="02010600040101010101" pitchFamily="2" charset="-122"/>
              </a:rPr>
              <a:t>)</a:t>
            </a:r>
          </a:p>
          <a:p>
            <a:pPr>
              <a:lnSpc>
                <a:spcPct val="150000"/>
              </a:lnSpc>
            </a:pPr>
            <a:r>
              <a:rPr lang="zh-CN" altLang="en-US" sz="2800" b="1" dirty="0">
                <a:latin typeface="华文楷体" panose="02010600040101010101" pitchFamily="2" charset="-122"/>
                <a:ea typeface="华文楷体" panose="02010600040101010101" pitchFamily="2" charset="-122"/>
              </a:rPr>
              <a:t>高级语言允许程序员使用接近日常英语的指令来编写程序。</a:t>
            </a:r>
            <a:r>
              <a:rPr lang="zh-CN" altLang="en-US" sz="2800" b="1" dirty="0" smtClean="0">
                <a:latin typeface="华文楷体" panose="02010600040101010101" pitchFamily="2" charset="-122"/>
                <a:ea typeface="华文楷体" panose="02010600040101010101" pitchFamily="2" charset="-122"/>
              </a:rPr>
              <a:t>例如实现</a:t>
            </a:r>
            <a:r>
              <a:rPr lang="zh-CN" altLang="en-US" sz="2800" b="1" dirty="0">
                <a:latin typeface="华文楷体" panose="02010600040101010101" pitchFamily="2" charset="-122"/>
                <a:ea typeface="华文楷体" panose="02010600040101010101" pitchFamily="2" charset="-122"/>
              </a:rPr>
              <a:t>一个</a:t>
            </a:r>
            <a:r>
              <a:rPr lang="zh-CN" altLang="en-US" sz="2800" b="1" dirty="0" smtClean="0">
                <a:latin typeface="华文楷体" panose="02010600040101010101" pitchFamily="2" charset="-122"/>
                <a:ea typeface="华文楷体" panose="02010600040101010101" pitchFamily="2" charset="-122"/>
              </a:rPr>
              <a:t>简单任务：</a:t>
            </a:r>
            <a:r>
              <a:rPr lang="en-US" altLang="zh-CN" sz="2800" b="1" dirty="0" smtClean="0">
                <a:latin typeface="华文楷体" panose="02010600040101010101" pitchFamily="2" charset="-122"/>
                <a:ea typeface="华文楷体" panose="02010600040101010101" pitchFamily="2" charset="-122"/>
              </a:rPr>
              <a:t>A+B=C </a:t>
            </a:r>
            <a:r>
              <a:rPr lang="zh-CN" altLang="en-US" sz="2800" b="1" dirty="0">
                <a:latin typeface="华文楷体" panose="02010600040101010101" pitchFamily="2" charset="-122"/>
                <a:ea typeface="华文楷体" panose="02010600040101010101" pitchFamily="2" charset="-122"/>
              </a:rPr>
              <a:t>，使用机器语言、汇编语言和高级语言</a:t>
            </a:r>
            <a:r>
              <a:rPr lang="zh-CN" altLang="en-US" sz="2800" b="1" dirty="0" smtClean="0">
                <a:latin typeface="华文楷体" panose="02010600040101010101" pitchFamily="2" charset="-122"/>
                <a:ea typeface="华文楷体" panose="02010600040101010101" pitchFamily="2" charset="-122"/>
              </a:rPr>
              <a:t>的实现</a:t>
            </a:r>
            <a:r>
              <a:rPr lang="zh-CN" altLang="en-US" sz="2800" b="1" dirty="0">
                <a:latin typeface="华文楷体" panose="02010600040101010101" pitchFamily="2" charset="-122"/>
                <a:ea typeface="华文楷体" panose="02010600040101010101" pitchFamily="2" charset="-122"/>
              </a:rPr>
              <a:t>如下</a:t>
            </a:r>
            <a:r>
              <a:rPr lang="zh-CN" altLang="en-US" sz="2800" b="1" dirty="0" smtClean="0">
                <a:latin typeface="华文楷体" panose="02010600040101010101" pitchFamily="2" charset="-122"/>
                <a:ea typeface="华文楷体" panose="02010600040101010101" pitchFamily="2" charset="-122"/>
              </a:rPr>
              <a:t>图：</a:t>
            </a:r>
            <a:endParaRPr lang="en-US" altLang="zh-CN" sz="2800" b="1" dirty="0" smtClean="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16</a:t>
            </a:fld>
            <a:endParaRPr lang="zh-CN" altLang="en-US"/>
          </a:p>
        </p:txBody>
      </p:sp>
      <p:pic>
        <p:nvPicPr>
          <p:cNvPr id="5" name="图片 4"/>
          <p:cNvPicPr>
            <a:picLocks noChangeAspect="1"/>
          </p:cNvPicPr>
          <p:nvPr/>
        </p:nvPicPr>
        <p:blipFill>
          <a:blip r:embed="rId2"/>
          <a:stretch>
            <a:fillRect/>
          </a:stretch>
        </p:blipFill>
        <p:spPr>
          <a:xfrm>
            <a:off x="2157788" y="2942532"/>
            <a:ext cx="6972300" cy="1866900"/>
          </a:xfrm>
          <a:prstGeom prst="rect">
            <a:avLst/>
          </a:prstGeom>
        </p:spPr>
      </p:pic>
      <p:sp>
        <p:nvSpPr>
          <p:cNvPr id="6" name="矩形 5"/>
          <p:cNvSpPr/>
          <p:nvPr/>
        </p:nvSpPr>
        <p:spPr>
          <a:xfrm>
            <a:off x="498991" y="5398225"/>
            <a:ext cx="11223822" cy="954107"/>
          </a:xfrm>
          <a:prstGeom prst="rect">
            <a:avLst/>
          </a:prstGeom>
        </p:spPr>
        <p:txBody>
          <a:bodyPr wrap="square">
            <a:spAutoFit/>
          </a:bodyPr>
          <a:lstStyle/>
          <a:p>
            <a:r>
              <a:rPr lang="zh-CN" altLang="en-US" sz="2800" b="1" dirty="0" smtClean="0">
                <a:solidFill>
                  <a:srgbClr val="FF0000"/>
                </a:solidFill>
                <a:latin typeface="华文楷体" panose="02010600040101010101" pitchFamily="2" charset="-122"/>
                <a:ea typeface="华文楷体" panose="02010600040101010101" pitchFamily="2" charset="-122"/>
              </a:rPr>
              <a:t>越高级的语言越</a:t>
            </a:r>
            <a:r>
              <a:rPr lang="zh-CN" altLang="en-US" sz="2800" b="1" dirty="0">
                <a:solidFill>
                  <a:srgbClr val="FF0000"/>
                </a:solidFill>
                <a:latin typeface="华文楷体" panose="02010600040101010101" pitchFamily="2" charset="-122"/>
                <a:ea typeface="华文楷体" panose="02010600040101010101" pitchFamily="2" charset="-122"/>
              </a:rPr>
              <a:t>接近人的思维，人使用起来</a:t>
            </a:r>
            <a:r>
              <a:rPr lang="zh-CN" altLang="en-US" sz="2800" b="1" dirty="0" smtClean="0">
                <a:solidFill>
                  <a:srgbClr val="FF0000"/>
                </a:solidFill>
                <a:latin typeface="华文楷体" panose="02010600040101010101" pitchFamily="2" charset="-122"/>
                <a:ea typeface="华文楷体" panose="02010600040101010101" pitchFamily="2" charset="-122"/>
              </a:rPr>
              <a:t>就越方便，越容易协作开发复杂的软件。</a:t>
            </a:r>
            <a:endParaRPr lang="zh-CN" altLang="en-US" sz="2800" b="1"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2240536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295589" y="1293062"/>
            <a:ext cx="11390644" cy="4351338"/>
          </a:xfrm>
        </p:spPr>
        <p:txBody>
          <a:bodyPr/>
          <a:lstStyle/>
          <a:p>
            <a:pPr>
              <a:lnSpc>
                <a:spcPct val="150000"/>
              </a:lnSpc>
            </a:pPr>
            <a:r>
              <a:rPr lang="zh-CN" altLang="en-US" b="1" dirty="0" smtClean="0">
                <a:latin typeface="华文楷体" panose="02010600040101010101" pitchFamily="2" charset="-122"/>
                <a:ea typeface="华文楷体" panose="02010600040101010101" pitchFamily="2" charset="-122"/>
              </a:rPr>
              <a:t>据统计，全世界的高级语言起码有几千种，但从可计算性的角度看，它们的计算能力都等价于图灵机。</a:t>
            </a:r>
          </a:p>
          <a:p>
            <a:pPr>
              <a:lnSpc>
                <a:spcPct val="150000"/>
              </a:lnSpc>
            </a:pPr>
            <a:endParaRPr lang="zh-CN" altLang="en-US" b="1" dirty="0" smtClean="0">
              <a:latin typeface="华文楷体" panose="02010600040101010101" pitchFamily="2" charset="-122"/>
              <a:ea typeface="华文楷体" panose="02010600040101010101" pitchFamily="2" charset="-122"/>
            </a:endParaRPr>
          </a:p>
          <a:p>
            <a:pPr>
              <a:lnSpc>
                <a:spcPct val="150000"/>
              </a:lnSpc>
            </a:pPr>
            <a:r>
              <a:rPr lang="zh-CN" altLang="en-US" b="1" dirty="0" smtClean="0">
                <a:latin typeface="华文楷体" panose="02010600040101010101" pitchFamily="2" charset="-122"/>
                <a:ea typeface="华文楷体" panose="02010600040101010101" pitchFamily="2" charset="-122"/>
              </a:rPr>
              <a:t>已经证明，一个计算机语言，只要除了</a:t>
            </a:r>
            <a:r>
              <a:rPr lang="zh-CN" altLang="en-US" b="1" dirty="0" smtClean="0">
                <a:solidFill>
                  <a:srgbClr val="FF3300"/>
                </a:solidFill>
                <a:latin typeface="华文楷体" panose="02010600040101010101" pitchFamily="2" charset="-122"/>
                <a:ea typeface="华文楷体" panose="02010600040101010101" pitchFamily="2" charset="-122"/>
              </a:rPr>
              <a:t>赋值语句</a:t>
            </a:r>
            <a:r>
              <a:rPr lang="zh-CN" altLang="en-US" b="1" dirty="0" smtClean="0">
                <a:latin typeface="华文楷体" panose="02010600040101010101" pitchFamily="2" charset="-122"/>
                <a:ea typeface="华文楷体" panose="02010600040101010101" pitchFamily="2" charset="-122"/>
              </a:rPr>
              <a:t>之外，还包括</a:t>
            </a:r>
            <a:r>
              <a:rPr lang="zh-CN" altLang="en-US" b="1" dirty="0" smtClean="0">
                <a:solidFill>
                  <a:srgbClr val="FF3300"/>
                </a:solidFill>
                <a:latin typeface="华文楷体" panose="02010600040101010101" pitchFamily="2" charset="-122"/>
                <a:ea typeface="华文楷体" panose="02010600040101010101" pitchFamily="2" charset="-122"/>
              </a:rPr>
              <a:t>顺序语句</a:t>
            </a:r>
            <a:r>
              <a:rPr lang="zh-CN" altLang="en-US" b="1" dirty="0" smtClean="0">
                <a:latin typeface="华文楷体" panose="02010600040101010101" pitchFamily="2" charset="-122"/>
                <a:ea typeface="华文楷体" panose="02010600040101010101" pitchFamily="2" charset="-122"/>
              </a:rPr>
              <a:t>，</a:t>
            </a:r>
            <a:r>
              <a:rPr lang="zh-CN" altLang="en-US" b="1" dirty="0" smtClean="0">
                <a:solidFill>
                  <a:srgbClr val="FF3300"/>
                </a:solidFill>
                <a:latin typeface="华文楷体" panose="02010600040101010101" pitchFamily="2" charset="-122"/>
                <a:ea typeface="华文楷体" panose="02010600040101010101" pitchFamily="2" charset="-122"/>
              </a:rPr>
              <a:t>条件语句</a:t>
            </a:r>
            <a:r>
              <a:rPr lang="zh-CN" altLang="en-US" b="1" dirty="0" smtClean="0">
                <a:latin typeface="华文楷体" panose="02010600040101010101" pitchFamily="2" charset="-122"/>
                <a:ea typeface="华文楷体" panose="02010600040101010101" pitchFamily="2" charset="-122"/>
              </a:rPr>
              <a:t>和</a:t>
            </a:r>
            <a:r>
              <a:rPr lang="zh-CN" altLang="en-US" b="1" dirty="0" smtClean="0">
                <a:solidFill>
                  <a:srgbClr val="FF3300"/>
                </a:solidFill>
                <a:latin typeface="华文楷体" panose="02010600040101010101" pitchFamily="2" charset="-122"/>
                <a:ea typeface="华文楷体" panose="02010600040101010101" pitchFamily="2" charset="-122"/>
              </a:rPr>
              <a:t>循环语句</a:t>
            </a:r>
            <a:r>
              <a:rPr lang="zh-CN" altLang="en-US" b="1" dirty="0" smtClean="0">
                <a:latin typeface="华文楷体" panose="02010600040101010101" pitchFamily="2" charset="-122"/>
                <a:ea typeface="华文楷体" panose="02010600040101010101" pitchFamily="2" charset="-122"/>
              </a:rPr>
              <a:t>，它的计算能力即相当于图灵机。 这里当然要排除其他技术因素的影响，如程序长度，变量个数，数据精度等</a:t>
            </a:r>
            <a:r>
              <a:rPr lang="zh-CN" altLang="en-US" sz="2400" dirty="0">
                <a:ea typeface="宋体" panose="02010600030101010101" pitchFamily="2" charset="-122"/>
              </a:rPr>
              <a:t>。 </a:t>
            </a:r>
            <a:endParaRPr lang="zh-CN" altLang="en-US" b="1" dirty="0" smtClean="0">
              <a:latin typeface="华文楷体" panose="02010600040101010101" pitchFamily="2" charset="-122"/>
              <a:ea typeface="华文楷体" panose="02010600040101010101" pitchFamily="2" charset="-122"/>
            </a:endParaRPr>
          </a:p>
          <a:p>
            <a:pPr>
              <a:lnSpc>
                <a:spcPct val="150000"/>
              </a:lnSpc>
            </a:pPr>
            <a:endParaRPr lang="zh-CN" altLang="en-US" sz="2400" dirty="0">
              <a:ea typeface="宋体" panose="02010600030101010101" pitchFamily="2" charset="-122"/>
            </a:endParaRPr>
          </a:p>
        </p:txBody>
      </p:sp>
      <p:sp>
        <p:nvSpPr>
          <p:cNvPr id="4" name="文本框 11"/>
          <p:cNvSpPr txBox="1"/>
          <p:nvPr/>
        </p:nvSpPr>
        <p:spPr>
          <a:xfrm>
            <a:off x="432079" y="32643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软件：编程语言</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17</a:t>
            </a:fld>
            <a:endParaRPr lang="zh-CN" altLang="en-US"/>
          </a:p>
        </p:txBody>
      </p:sp>
    </p:spTree>
    <p:extLst>
      <p:ext uri="{BB962C8B-B14F-4D97-AF65-F5344CB8AC3E}">
        <p14:creationId xmlns:p14="http://schemas.microsoft.com/office/powerpoint/2010/main" val="1315382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Rectangle 3"/>
          <p:cNvSpPr>
            <a:spLocks noGrp="1" noChangeArrowheads="1"/>
          </p:cNvSpPr>
          <p:nvPr>
            <p:ph type="body" idx="1"/>
          </p:nvPr>
        </p:nvSpPr>
        <p:spPr>
          <a:xfrm>
            <a:off x="291402" y="1228221"/>
            <a:ext cx="5446208" cy="5303837"/>
          </a:xfrm>
        </p:spPr>
        <p:txBody>
          <a:bodyPr/>
          <a:lstStyle/>
          <a:p>
            <a:pPr eaLnBrk="1" hangingPunct="1">
              <a:defRPr/>
            </a:pPr>
            <a:r>
              <a:rPr lang="zh-CN" altLang="en-US" dirty="0">
                <a:solidFill>
                  <a:srgbClr val="CC0000"/>
                </a:solidFill>
                <a:latin typeface="华文楷体" panose="02010600040101010101" pitchFamily="2" charset="-122"/>
                <a:ea typeface="华文楷体" panose="02010600040101010101" pitchFamily="2" charset="-122"/>
              </a:rPr>
              <a:t>软件的分类</a:t>
            </a:r>
          </a:p>
          <a:p>
            <a:pPr eaLnBrk="1" hangingPunct="1">
              <a:buFontTx/>
              <a:buNone/>
              <a:defRPr/>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1</a:t>
            </a:r>
            <a:r>
              <a:rPr lang="zh-CN" altLang="en-US" b="1" dirty="0" smtClean="0">
                <a:latin typeface="华文楷体" panose="02010600040101010101" pitchFamily="2" charset="-122"/>
                <a:ea typeface="华文楷体" panose="02010600040101010101" pitchFamily="2" charset="-122"/>
              </a:rPr>
              <a:t>） 系统软件</a:t>
            </a:r>
            <a:endParaRPr lang="en-US" altLang="zh-CN" b="1" dirty="0" smtClean="0">
              <a:latin typeface="华文楷体" panose="02010600040101010101" pitchFamily="2" charset="-122"/>
              <a:ea typeface="华文楷体" panose="02010600040101010101" pitchFamily="2" charset="-122"/>
            </a:endParaRPr>
          </a:p>
          <a:p>
            <a:pPr lvl="2" eaLnBrk="1" hangingPunct="1">
              <a:buFont typeface="Arial" pitchFamily="34" charset="0"/>
              <a:buChar char="•"/>
              <a:defRPr/>
            </a:pPr>
            <a:r>
              <a:rPr lang="zh-CN" altLang="en-US" sz="2800" dirty="0">
                <a:latin typeface="华文楷体" panose="02010600040101010101" pitchFamily="2" charset="-122"/>
                <a:ea typeface="华文楷体" panose="02010600040101010101" pitchFamily="2" charset="-122"/>
              </a:rPr>
              <a:t>操作系统</a:t>
            </a:r>
          </a:p>
          <a:p>
            <a:pPr lvl="2" eaLnBrk="1" hangingPunct="1">
              <a:buFont typeface="Arial" pitchFamily="34" charset="0"/>
              <a:buChar char="•"/>
              <a:defRPr/>
            </a:pPr>
            <a:r>
              <a:rPr lang="zh-CN" altLang="en-US" sz="2800" dirty="0">
                <a:latin typeface="华文楷体" panose="02010600040101010101" pitchFamily="2" charset="-122"/>
                <a:ea typeface="华文楷体" panose="02010600040101010101" pitchFamily="2" charset="-122"/>
              </a:rPr>
              <a:t>数据库管理系统</a:t>
            </a:r>
          </a:p>
          <a:p>
            <a:pPr lvl="2" eaLnBrk="1" hangingPunct="1">
              <a:buFont typeface="Arial" pitchFamily="34" charset="0"/>
              <a:buChar char="•"/>
              <a:defRPr/>
            </a:pPr>
            <a:r>
              <a:rPr lang="zh-CN" altLang="en-US" sz="2800" dirty="0">
                <a:latin typeface="华文楷体" panose="02010600040101010101" pitchFamily="2" charset="-122"/>
                <a:ea typeface="华文楷体" panose="02010600040101010101" pitchFamily="2" charset="-122"/>
              </a:rPr>
              <a:t>设备驱动程序</a:t>
            </a:r>
          </a:p>
          <a:p>
            <a:pPr lvl="2" eaLnBrk="1" hangingPunct="1">
              <a:buFont typeface="Arial" pitchFamily="34" charset="0"/>
              <a:buChar char="•"/>
              <a:defRPr/>
            </a:pPr>
            <a:r>
              <a:rPr lang="zh-CN" altLang="en-US" sz="2800" dirty="0">
                <a:latin typeface="华文楷体" panose="02010600040101010101" pitchFamily="2" charset="-122"/>
                <a:ea typeface="华文楷体" panose="02010600040101010101" pitchFamily="2" charset="-122"/>
              </a:rPr>
              <a:t>通信和网络处理程序等 </a:t>
            </a:r>
            <a:endParaRPr lang="en-US" altLang="zh-CN" sz="2800" dirty="0">
              <a:latin typeface="华文楷体" panose="02010600040101010101" pitchFamily="2" charset="-122"/>
              <a:ea typeface="华文楷体" panose="02010600040101010101" pitchFamily="2" charset="-122"/>
            </a:endParaRPr>
          </a:p>
          <a:p>
            <a:pPr eaLnBrk="1" hangingPunct="1">
              <a:buFontTx/>
              <a:buNone/>
              <a:defRPr/>
            </a:pP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2</a:t>
            </a:r>
            <a:r>
              <a:rPr lang="zh-CN" altLang="en-US" b="1" dirty="0" smtClean="0">
                <a:latin typeface="华文楷体" panose="02010600040101010101" pitchFamily="2" charset="-122"/>
                <a:ea typeface="华文楷体" panose="02010600040101010101" pitchFamily="2" charset="-122"/>
              </a:rPr>
              <a:t>）支撑软件（工具软件）</a:t>
            </a:r>
            <a:endParaRPr lang="en-US" altLang="zh-CN" b="1" dirty="0" smtClean="0">
              <a:latin typeface="华文楷体" panose="02010600040101010101" pitchFamily="2" charset="-122"/>
              <a:ea typeface="华文楷体" panose="02010600040101010101" pitchFamily="2" charset="-122"/>
            </a:endParaRPr>
          </a:p>
          <a:p>
            <a:pPr lvl="2" eaLnBrk="1" hangingPunct="1">
              <a:buFont typeface="Arial" pitchFamily="34" charset="0"/>
              <a:buChar char="•"/>
              <a:defRPr/>
            </a:pPr>
            <a:r>
              <a:rPr lang="zh-CN" altLang="en-US" sz="2800" dirty="0">
                <a:latin typeface="华文楷体" panose="02010600040101010101" pitchFamily="2" charset="-122"/>
                <a:ea typeface="华文楷体" panose="02010600040101010101" pitchFamily="2" charset="-122"/>
              </a:rPr>
              <a:t>纵向支撑软件：分析、设计、编码、测试工具等</a:t>
            </a:r>
          </a:p>
          <a:p>
            <a:pPr lvl="2" eaLnBrk="1" hangingPunct="1">
              <a:buFont typeface="Arial" pitchFamily="34" charset="0"/>
              <a:buChar char="•"/>
              <a:defRPr/>
            </a:pPr>
            <a:r>
              <a:rPr lang="zh-CN" altLang="en-US" sz="2800" dirty="0">
                <a:latin typeface="华文楷体" panose="02010600040101010101" pitchFamily="2" charset="-122"/>
                <a:ea typeface="华文楷体" panose="02010600040101010101" pitchFamily="2" charset="-122"/>
              </a:rPr>
              <a:t>横向支撑软件：项目管理工具，配置管理工具等</a:t>
            </a:r>
          </a:p>
          <a:p>
            <a:pPr lvl="2">
              <a:lnSpc>
                <a:spcPts val="3500"/>
              </a:lnSpc>
              <a:defRPr/>
            </a:pPr>
            <a:endParaRPr lang="zh-CN" altLang="en-US" sz="2800" dirty="0">
              <a:solidFill>
                <a:srgbClr val="008080"/>
              </a:solidFill>
              <a:effectLst>
                <a:outerShdw blurRad="38100" dist="38100" dir="2700000" algn="tl">
                  <a:srgbClr val="C0C0C0"/>
                </a:outerShdw>
              </a:effectLst>
              <a:latin typeface="华文楷体" panose="02010600040101010101" pitchFamily="2" charset="-122"/>
              <a:ea typeface="华文楷体" panose="02010600040101010101" pitchFamily="2" charset="-122"/>
            </a:endParaRPr>
          </a:p>
          <a:p>
            <a:pPr eaLnBrk="1" hangingPunct="1">
              <a:buFontTx/>
              <a:buNone/>
              <a:defRPr/>
            </a:pPr>
            <a:r>
              <a:rPr lang="zh-CN" altLang="en-US" dirty="0" smtClean="0">
                <a:solidFill>
                  <a:schemeClr val="accent2"/>
                </a:solidFill>
                <a:latin typeface="华文楷体" panose="02010600040101010101" pitchFamily="2" charset="-122"/>
                <a:ea typeface="华文楷体" panose="02010600040101010101" pitchFamily="2" charset="-122"/>
              </a:rPr>
              <a:t>   </a:t>
            </a:r>
          </a:p>
        </p:txBody>
      </p:sp>
      <p:sp>
        <p:nvSpPr>
          <p:cNvPr id="4"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5" name="Rectangle 3"/>
          <p:cNvSpPr txBox="1">
            <a:spLocks noChangeArrowheads="1"/>
          </p:cNvSpPr>
          <p:nvPr/>
        </p:nvSpPr>
        <p:spPr bwMode="auto">
          <a:xfrm>
            <a:off x="5737610" y="1029575"/>
            <a:ext cx="6250074" cy="5303838"/>
          </a:xfrm>
          <a:prstGeom prst="rect">
            <a:avLst/>
          </a:prstGeom>
          <a:noFill/>
          <a:ln w="9525">
            <a:noFill/>
            <a:miter lim="800000"/>
            <a:headEnd/>
            <a:tailEnd/>
          </a:ln>
          <a:effectLst/>
        </p:spPr>
        <p:txBody>
          <a:bodyPr/>
          <a:lstStyle/>
          <a:p>
            <a:pPr marL="342900" indent="-342900">
              <a:spcBef>
                <a:spcPct val="20000"/>
              </a:spcBef>
              <a:defRPr/>
            </a:pPr>
            <a:r>
              <a:rPr lang="zh-CN" altLang="en-US" sz="2800" b="1" kern="0" dirty="0" smtClean="0">
                <a:latin typeface="华文楷体" panose="02010600040101010101" pitchFamily="2" charset="-122"/>
                <a:ea typeface="华文楷体" panose="02010600040101010101" pitchFamily="2" charset="-122"/>
              </a:rPr>
              <a:t>（</a:t>
            </a:r>
            <a:r>
              <a:rPr lang="en-US" altLang="zh-CN" sz="2800" b="1" kern="0" dirty="0">
                <a:latin typeface="华文楷体" panose="02010600040101010101" pitchFamily="2" charset="-122"/>
                <a:ea typeface="华文楷体" panose="02010600040101010101" pitchFamily="2" charset="-122"/>
              </a:rPr>
              <a:t>3</a:t>
            </a:r>
            <a:r>
              <a:rPr lang="zh-CN" altLang="en-US" sz="2800" b="1" kern="0" dirty="0">
                <a:latin typeface="华文楷体" panose="02010600040101010101" pitchFamily="2" charset="-122"/>
                <a:ea typeface="华文楷体" panose="02010600040101010101" pitchFamily="2" charset="-122"/>
              </a:rPr>
              <a:t>）应用软件</a:t>
            </a:r>
            <a:endParaRPr lang="en-US" altLang="zh-CN" sz="2800" b="1" kern="0" dirty="0">
              <a:latin typeface="华文楷体" panose="02010600040101010101" pitchFamily="2" charset="-122"/>
              <a:ea typeface="华文楷体" panose="02010600040101010101" pitchFamily="2" charset="-122"/>
            </a:endParaRPr>
          </a:p>
          <a:p>
            <a:pPr marL="1143000" lvl="2" indent="-228600">
              <a:spcBef>
                <a:spcPct val="20000"/>
              </a:spcBef>
              <a:buFontTx/>
              <a:buChar char="•"/>
              <a:defRPr/>
            </a:pPr>
            <a:r>
              <a:rPr lang="zh-CN" altLang="en-US" sz="2800" dirty="0">
                <a:latin typeface="华文楷体" panose="02010600040101010101" pitchFamily="2" charset="-122"/>
                <a:ea typeface="华文楷体" panose="02010600040101010101" pitchFamily="2" charset="-122"/>
              </a:rPr>
              <a:t>工程与科学计算软件</a:t>
            </a:r>
            <a:endParaRPr lang="en-US" altLang="zh-CN" sz="2800" dirty="0">
              <a:latin typeface="华文楷体" panose="02010600040101010101" pitchFamily="2" charset="-122"/>
              <a:ea typeface="华文楷体" panose="02010600040101010101" pitchFamily="2" charset="-122"/>
            </a:endParaRPr>
          </a:p>
          <a:p>
            <a:pPr marL="1143000" lvl="2" indent="-228600">
              <a:spcBef>
                <a:spcPct val="20000"/>
              </a:spcBef>
              <a:buFontTx/>
              <a:buChar char="•"/>
              <a:defRPr/>
            </a:pPr>
            <a:r>
              <a:rPr lang="zh-CN" altLang="en-US" sz="2800" dirty="0">
                <a:latin typeface="华文楷体" panose="02010600040101010101" pitchFamily="2" charset="-122"/>
                <a:ea typeface="华文楷体" panose="02010600040101010101" pitchFamily="2" charset="-122"/>
              </a:rPr>
              <a:t>商业数据处理软件</a:t>
            </a:r>
            <a:endParaRPr lang="en-US" altLang="zh-CN" sz="2800" dirty="0">
              <a:latin typeface="华文楷体" panose="02010600040101010101" pitchFamily="2" charset="-122"/>
              <a:ea typeface="华文楷体" panose="02010600040101010101" pitchFamily="2" charset="-122"/>
            </a:endParaRPr>
          </a:p>
          <a:p>
            <a:pPr marL="1143000" lvl="2" indent="-228600">
              <a:spcBef>
                <a:spcPct val="20000"/>
              </a:spcBef>
              <a:buFontTx/>
              <a:buChar char="•"/>
              <a:defRPr/>
            </a:pPr>
            <a:r>
              <a:rPr lang="en-US" altLang="zh-CN" sz="2800" dirty="0">
                <a:latin typeface="华文楷体" panose="02010600040101010101" pitchFamily="2" charset="-122"/>
                <a:ea typeface="华文楷体" panose="02010600040101010101" pitchFamily="2" charset="-122"/>
              </a:rPr>
              <a:t>ERP</a:t>
            </a:r>
            <a:r>
              <a:rPr lang="zh-CN" altLang="en-US" sz="2800" dirty="0">
                <a:latin typeface="华文楷体" panose="02010600040101010101" pitchFamily="2" charset="-122"/>
                <a:ea typeface="华文楷体" panose="02010600040101010101" pitchFamily="2" charset="-122"/>
              </a:rPr>
              <a:t>软件</a:t>
            </a:r>
          </a:p>
          <a:p>
            <a:pPr marL="1143000" lvl="2" indent="-228600">
              <a:spcBef>
                <a:spcPct val="20000"/>
              </a:spcBef>
              <a:buFontTx/>
              <a:buChar char="•"/>
              <a:defRPr/>
            </a:pPr>
            <a:r>
              <a:rPr lang="zh-CN" altLang="en-US" sz="2800" dirty="0">
                <a:latin typeface="华文楷体" panose="02010600040101010101" pitchFamily="2" charset="-122"/>
                <a:ea typeface="华文楷体" panose="02010600040101010101" pitchFamily="2" charset="-122"/>
              </a:rPr>
              <a:t>计算机辅助设计／制造软件</a:t>
            </a:r>
          </a:p>
          <a:p>
            <a:pPr marL="1143000" lvl="2" indent="-228600">
              <a:spcBef>
                <a:spcPct val="20000"/>
              </a:spcBef>
              <a:buFontTx/>
              <a:buChar char="•"/>
              <a:defRPr/>
            </a:pPr>
            <a:r>
              <a:rPr lang="zh-CN" altLang="en-US" sz="2800" dirty="0">
                <a:latin typeface="华文楷体" panose="02010600040101010101" pitchFamily="2" charset="-122"/>
                <a:ea typeface="华文楷体" panose="02010600040101010101" pitchFamily="2" charset="-122"/>
              </a:rPr>
              <a:t>系统仿真软件</a:t>
            </a:r>
          </a:p>
          <a:p>
            <a:pPr marL="1143000" lvl="2" indent="-228600">
              <a:spcBef>
                <a:spcPct val="20000"/>
              </a:spcBef>
              <a:buFontTx/>
              <a:buChar char="•"/>
              <a:defRPr/>
            </a:pPr>
            <a:r>
              <a:rPr lang="zh-CN" altLang="en-US" sz="2800" dirty="0">
                <a:latin typeface="华文楷体" panose="02010600040101010101" pitchFamily="2" charset="-122"/>
                <a:ea typeface="华文楷体" panose="02010600040101010101" pitchFamily="2" charset="-122"/>
              </a:rPr>
              <a:t>智能产品嵌入软件</a:t>
            </a:r>
          </a:p>
          <a:p>
            <a:pPr marL="1143000" lvl="2" indent="-228600">
              <a:spcBef>
                <a:spcPct val="20000"/>
              </a:spcBef>
              <a:buFontTx/>
              <a:buChar char="•"/>
              <a:defRPr/>
            </a:pPr>
            <a:r>
              <a:rPr lang="zh-CN" altLang="en-US" sz="2800" dirty="0">
                <a:latin typeface="华文楷体" panose="02010600040101010101" pitchFamily="2" charset="-122"/>
                <a:ea typeface="华文楷体" panose="02010600040101010101" pitchFamily="2" charset="-122"/>
              </a:rPr>
              <a:t>事务管理、办公自动化软件</a:t>
            </a:r>
          </a:p>
          <a:p>
            <a:pPr marL="342900" indent="-342900">
              <a:spcBef>
                <a:spcPct val="20000"/>
              </a:spcBef>
              <a:defRPr/>
            </a:pPr>
            <a:r>
              <a:rPr lang="zh-CN" altLang="en-US" sz="2800" b="1" kern="0" dirty="0">
                <a:latin typeface="华文楷体" panose="02010600040101010101" pitchFamily="2" charset="-122"/>
                <a:ea typeface="华文楷体" panose="02010600040101010101" pitchFamily="2" charset="-122"/>
              </a:rPr>
              <a:t>（</a:t>
            </a:r>
            <a:r>
              <a:rPr lang="en-US" altLang="zh-CN" sz="2800" b="1" kern="0" dirty="0">
                <a:latin typeface="华文楷体" panose="02010600040101010101" pitchFamily="2" charset="-122"/>
                <a:ea typeface="华文楷体" panose="02010600040101010101" pitchFamily="2" charset="-122"/>
              </a:rPr>
              <a:t>4</a:t>
            </a:r>
            <a:r>
              <a:rPr lang="zh-CN" altLang="en-US" sz="2800" b="1" kern="0" dirty="0">
                <a:latin typeface="华文楷体" panose="02010600040101010101" pitchFamily="2" charset="-122"/>
                <a:ea typeface="华文楷体" panose="02010600040101010101" pitchFamily="2" charset="-122"/>
              </a:rPr>
              <a:t>）可复用软件</a:t>
            </a:r>
            <a:endParaRPr lang="en-US" altLang="zh-CN" sz="2800" b="1" kern="0" dirty="0">
              <a:latin typeface="华文楷体" panose="02010600040101010101" pitchFamily="2" charset="-122"/>
              <a:ea typeface="华文楷体" panose="02010600040101010101" pitchFamily="2" charset="-122"/>
            </a:endParaRPr>
          </a:p>
          <a:p>
            <a:pPr marL="1257300" lvl="2" indent="-342900">
              <a:spcBef>
                <a:spcPct val="20000"/>
              </a:spcBef>
              <a:buFont typeface="Arial" pitchFamily="34" charset="0"/>
              <a:buChar char="•"/>
              <a:defRPr/>
            </a:pPr>
            <a:r>
              <a:rPr lang="zh-CN" altLang="en-US" sz="2800" dirty="0">
                <a:latin typeface="华文楷体" panose="02010600040101010101" pitchFamily="2" charset="-122"/>
                <a:ea typeface="华文楷体" panose="02010600040101010101" pitchFamily="2" charset="-122"/>
              </a:rPr>
              <a:t>标准函数库、类库、构件库</a:t>
            </a:r>
            <a:r>
              <a:rPr lang="zh-CN" altLang="en-US" sz="2800" dirty="0" smtClean="0">
                <a:latin typeface="华文楷体" panose="02010600040101010101" pitchFamily="2" charset="-122"/>
                <a:ea typeface="华文楷体" panose="02010600040101010101" pitchFamily="2" charset="-122"/>
              </a:rPr>
              <a:t>等</a:t>
            </a:r>
            <a:endParaRPr lang="en-US" altLang="zh-CN" sz="28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18</a:t>
            </a:fld>
            <a:endParaRPr lang="zh-CN" altLang="en-US"/>
          </a:p>
        </p:txBody>
      </p:sp>
    </p:spTree>
    <p:extLst>
      <p:ext uri="{BB962C8B-B14F-4D97-AF65-F5344CB8AC3E}">
        <p14:creationId xmlns:p14="http://schemas.microsoft.com/office/powerpoint/2010/main" val="2222135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body" idx="1"/>
          </p:nvPr>
        </p:nvSpPr>
        <p:spPr>
          <a:xfrm>
            <a:off x="411983" y="1156399"/>
            <a:ext cx="11525460" cy="4665663"/>
          </a:xfrm>
        </p:spPr>
        <p:txBody>
          <a:bodyPr/>
          <a:lstStyle/>
          <a:p>
            <a:pPr>
              <a:lnSpc>
                <a:spcPct val="150000"/>
              </a:lnSpc>
            </a:pPr>
            <a:r>
              <a:rPr lang="zh-CN" altLang="en-US" b="1" dirty="0" smtClean="0">
                <a:latin typeface="华文楷体" panose="02010600040101010101" pitchFamily="2" charset="-122"/>
                <a:ea typeface="华文楷体" panose="02010600040101010101" pitchFamily="2" charset="-122"/>
              </a:rPr>
              <a:t>现在的计算机的数学理论基础是由计算机的开山鼻祖，大名鼎鼎的图灵于</a:t>
            </a:r>
            <a:r>
              <a:rPr lang="en-US" altLang="zh-CN" b="1" dirty="0" smtClean="0">
                <a:latin typeface="华文楷体" panose="02010600040101010101" pitchFamily="2" charset="-122"/>
                <a:ea typeface="华文楷体" panose="02010600040101010101" pitchFamily="2" charset="-122"/>
              </a:rPr>
              <a:t>1937</a:t>
            </a:r>
            <a:r>
              <a:rPr lang="zh-CN" altLang="en-US" b="1" dirty="0" smtClean="0">
                <a:latin typeface="华文楷体" panose="02010600040101010101" pitchFamily="2" charset="-122"/>
                <a:ea typeface="华文楷体" panose="02010600040101010101" pitchFamily="2" charset="-122"/>
              </a:rPr>
              <a:t>年提出的</a:t>
            </a:r>
            <a:r>
              <a:rPr lang="zh-CN" altLang="en-US" b="1" dirty="0" smtClean="0">
                <a:solidFill>
                  <a:srgbClr val="FF3300"/>
                </a:solidFill>
                <a:latin typeface="华文楷体" panose="02010600040101010101" pitchFamily="2" charset="-122"/>
                <a:ea typeface="华文楷体" panose="02010600040101010101" pitchFamily="2" charset="-122"/>
              </a:rPr>
              <a:t>图灵机模型</a:t>
            </a:r>
            <a:r>
              <a:rPr lang="zh-CN" altLang="en-US" b="1" dirty="0" smtClean="0">
                <a:latin typeface="华文楷体" panose="02010600040101010101" pitchFamily="2" charset="-122"/>
                <a:ea typeface="华文楷体" panose="02010600040101010101" pitchFamily="2" charset="-122"/>
              </a:rPr>
              <a:t>。</a:t>
            </a:r>
          </a:p>
          <a:p>
            <a:pPr>
              <a:lnSpc>
                <a:spcPct val="150000"/>
              </a:lnSpc>
            </a:pPr>
            <a:r>
              <a:rPr lang="zh-CN" altLang="en-US" b="1" dirty="0" smtClean="0">
                <a:latin typeface="华文楷体" panose="02010600040101010101" pitchFamily="2" charset="-122"/>
                <a:ea typeface="华文楷体" panose="02010600040101010101" pitchFamily="2" charset="-122"/>
              </a:rPr>
              <a:t>图灵确定了计算机中的</a:t>
            </a:r>
            <a:r>
              <a:rPr lang="zh-CN" altLang="en-US" b="1" dirty="0" smtClean="0">
                <a:solidFill>
                  <a:srgbClr val="DE0000"/>
                </a:solidFill>
                <a:latin typeface="华文楷体" panose="02010600040101010101" pitchFamily="2" charset="-122"/>
                <a:ea typeface="华文楷体" panose="02010600040101010101" pitchFamily="2" charset="-122"/>
              </a:rPr>
              <a:t>可计算性</a:t>
            </a: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calculability</a:t>
            </a:r>
            <a:r>
              <a:rPr lang="zh-CN" altLang="en-US" b="1" dirty="0" smtClean="0">
                <a:latin typeface="华文楷体" panose="02010600040101010101" pitchFamily="2" charset="-122"/>
                <a:ea typeface="华文楷体" panose="02010600040101010101" pitchFamily="2" charset="-122"/>
              </a:rPr>
              <a:t>）理论：</a:t>
            </a:r>
            <a:r>
              <a:rPr lang="zh-CN" altLang="en-US" b="1" dirty="0" smtClean="0">
                <a:solidFill>
                  <a:srgbClr val="FF3300"/>
                </a:solidFill>
                <a:latin typeface="华文楷体" panose="02010600040101010101" pitchFamily="2" charset="-122"/>
                <a:ea typeface="华文楷体" panose="02010600040101010101" pitchFamily="2" charset="-122"/>
              </a:rPr>
              <a:t>即一个实际问题是否可以使用计算机来解决．</a:t>
            </a:r>
            <a:r>
              <a:rPr lang="zh-CN" altLang="en-US" b="1" dirty="0" smtClean="0">
                <a:latin typeface="华文楷体" panose="02010600040101010101" pitchFamily="2" charset="-122"/>
                <a:ea typeface="华文楷体" panose="02010600040101010101" pitchFamily="2" charset="-122"/>
              </a:rPr>
              <a:t>一个可以使用计算机解决的问题应该被定义为“可以在有限步骤内被解决的问题”  </a:t>
            </a:r>
            <a:endParaRPr lang="zh-CN" altLang="en-US" dirty="0" smtClean="0">
              <a:ea typeface="宋体" panose="02010600030101010101" pitchFamily="2" charset="-122"/>
            </a:endParaRPr>
          </a:p>
        </p:txBody>
      </p:sp>
      <p:pic>
        <p:nvPicPr>
          <p:cNvPr id="22532" name="Picture 6" descr="14CE36~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1287" y="4196128"/>
            <a:ext cx="3810000" cy="2024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软件发展的历史回顾</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19</a:t>
            </a:fld>
            <a:endParaRPr lang="zh-CN" altLang="en-US"/>
          </a:p>
        </p:txBody>
      </p:sp>
    </p:spTree>
    <p:extLst>
      <p:ext uri="{BB962C8B-B14F-4D97-AF65-F5344CB8AC3E}">
        <p14:creationId xmlns:p14="http://schemas.microsoft.com/office/powerpoint/2010/main" val="111813275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组合 50"/>
          <p:cNvGrpSpPr/>
          <p:nvPr/>
        </p:nvGrpSpPr>
        <p:grpSpPr>
          <a:xfrm>
            <a:off x="6738935" y="2641745"/>
            <a:ext cx="3795714" cy="600404"/>
            <a:chOff x="6434135" y="2890647"/>
            <a:chExt cx="3795714" cy="600404"/>
          </a:xfrm>
        </p:grpSpPr>
        <p:sp>
          <p:nvSpPr>
            <p:cNvPr id="135" name="MH_Others_3"/>
            <p:cNvSpPr/>
            <p:nvPr>
              <p:custDataLst>
                <p:tags r:id="rId17"/>
              </p:custDataLst>
            </p:nvPr>
          </p:nvSpPr>
          <p:spPr>
            <a:xfrm>
              <a:off x="6434135"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36" name="MH_Number_3"/>
            <p:cNvSpPr/>
            <p:nvPr>
              <p:custDataLst>
                <p:tags r:id="rId18"/>
              </p:custDataLst>
            </p:nvPr>
          </p:nvSpPr>
          <p:spPr>
            <a:xfrm>
              <a:off x="6729410"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5</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37" name="MH_Entry_3"/>
            <p:cNvSpPr txBox="1">
              <a:spLocks noChangeArrowheads="1"/>
            </p:cNvSpPr>
            <p:nvPr>
              <p:custDataLst>
                <p:tags r:id="rId19"/>
              </p:custDataLst>
            </p:nvPr>
          </p:nvSpPr>
          <p:spPr bwMode="auto">
            <a:xfrm>
              <a:off x="7118348" y="2890647"/>
              <a:ext cx="3111501"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400" dirty="0">
                  <a:latin typeface="微软雅黑" panose="020B0503020204020204" pitchFamily="34" charset="-122"/>
                </a:rPr>
                <a:t>软件质量和过程建模</a:t>
              </a:r>
            </a:p>
          </p:txBody>
        </p:sp>
      </p:grpSp>
      <p:grpSp>
        <p:nvGrpSpPr>
          <p:cNvPr id="45" name="组合 44"/>
          <p:cNvGrpSpPr/>
          <p:nvPr/>
        </p:nvGrpSpPr>
        <p:grpSpPr>
          <a:xfrm>
            <a:off x="1471158" y="2636982"/>
            <a:ext cx="4110492" cy="600404"/>
            <a:chOff x="2442708" y="2890647"/>
            <a:chExt cx="4110492" cy="600404"/>
          </a:xfrm>
        </p:grpSpPr>
        <p:sp>
          <p:nvSpPr>
            <p:cNvPr id="139" name="MH_Others_4"/>
            <p:cNvSpPr/>
            <p:nvPr>
              <p:custDataLst>
                <p:tags r:id="rId14"/>
              </p:custDataLst>
            </p:nvPr>
          </p:nvSpPr>
          <p:spPr>
            <a:xfrm>
              <a:off x="2442708" y="2996380"/>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0" name="MH_Number_2"/>
            <p:cNvSpPr/>
            <p:nvPr>
              <p:custDataLst>
                <p:tags r:id="rId15"/>
              </p:custDataLst>
            </p:nvPr>
          </p:nvSpPr>
          <p:spPr>
            <a:xfrm>
              <a:off x="2737983" y="2996380"/>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1</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1" name="MH_Entry_2"/>
            <p:cNvSpPr txBox="1">
              <a:spLocks noChangeArrowheads="1"/>
            </p:cNvSpPr>
            <p:nvPr>
              <p:custDataLst>
                <p:tags r:id="rId16"/>
              </p:custDataLst>
            </p:nvPr>
          </p:nvSpPr>
          <p:spPr bwMode="auto">
            <a:xfrm>
              <a:off x="3126922" y="2890647"/>
              <a:ext cx="342627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a:latin typeface="微软雅黑" panose="020B0503020204020204" pitchFamily="34" charset="-122"/>
                </a:rPr>
                <a:t>软件的含义</a:t>
              </a:r>
              <a:endParaRPr lang="en-US" altLang="zh-CN" sz="2400" dirty="0">
                <a:latin typeface="微软雅黑" panose="020B0503020204020204" pitchFamily="34" charset="-122"/>
              </a:endParaRPr>
            </a:p>
          </p:txBody>
        </p:sp>
      </p:grpSp>
      <p:grpSp>
        <p:nvGrpSpPr>
          <p:cNvPr id="52" name="组合 51"/>
          <p:cNvGrpSpPr/>
          <p:nvPr/>
        </p:nvGrpSpPr>
        <p:grpSpPr>
          <a:xfrm>
            <a:off x="6738935" y="3557819"/>
            <a:ext cx="3852865" cy="600404"/>
            <a:chOff x="6434135" y="3763858"/>
            <a:chExt cx="3852865" cy="600404"/>
          </a:xfrm>
        </p:grpSpPr>
        <p:sp>
          <p:nvSpPr>
            <p:cNvPr id="143" name="MH_Others_5"/>
            <p:cNvSpPr/>
            <p:nvPr>
              <p:custDataLst>
                <p:tags r:id="rId11"/>
              </p:custDataLst>
            </p:nvPr>
          </p:nvSpPr>
          <p:spPr>
            <a:xfrm>
              <a:off x="6434135"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4" name="MH_Number_5"/>
            <p:cNvSpPr/>
            <p:nvPr>
              <p:custDataLst>
                <p:tags r:id="rId12"/>
              </p:custDataLst>
            </p:nvPr>
          </p:nvSpPr>
          <p:spPr>
            <a:xfrm>
              <a:off x="6729410"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6</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5" name="MH_Entry_5"/>
            <p:cNvSpPr txBox="1">
              <a:spLocks noChangeArrowheads="1"/>
            </p:cNvSpPr>
            <p:nvPr>
              <p:custDataLst>
                <p:tags r:id="rId13"/>
              </p:custDataLst>
            </p:nvPr>
          </p:nvSpPr>
          <p:spPr bwMode="auto">
            <a:xfrm>
              <a:off x="7118348" y="3763858"/>
              <a:ext cx="3168652"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r>
                <a:rPr lang="zh-CN" altLang="en-US" sz="2400" dirty="0" smtClean="0">
                  <a:latin typeface="微软雅黑" panose="020B0503020204020204" pitchFamily="34" charset="-122"/>
                </a:rPr>
                <a:t>软件工程知识体系</a:t>
              </a:r>
              <a:endParaRPr lang="zh-CN" altLang="en-US" sz="2400" dirty="0">
                <a:latin typeface="微软雅黑" panose="020B0503020204020204" pitchFamily="34" charset="-122"/>
              </a:endParaRPr>
            </a:p>
          </p:txBody>
        </p:sp>
      </p:grpSp>
      <p:grpSp>
        <p:nvGrpSpPr>
          <p:cNvPr id="46" name="组合 45"/>
          <p:cNvGrpSpPr/>
          <p:nvPr/>
        </p:nvGrpSpPr>
        <p:grpSpPr>
          <a:xfrm>
            <a:off x="1471158" y="3554643"/>
            <a:ext cx="4129542" cy="600404"/>
            <a:chOff x="2442708" y="3763858"/>
            <a:chExt cx="4129542" cy="600404"/>
          </a:xfrm>
        </p:grpSpPr>
        <p:sp>
          <p:nvSpPr>
            <p:cNvPr id="147" name="MH_Others_6"/>
            <p:cNvSpPr/>
            <p:nvPr>
              <p:custDataLst>
                <p:tags r:id="rId8"/>
              </p:custDataLst>
            </p:nvPr>
          </p:nvSpPr>
          <p:spPr>
            <a:xfrm>
              <a:off x="2442708" y="3869591"/>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48" name="MH_Number_4"/>
            <p:cNvSpPr/>
            <p:nvPr>
              <p:custDataLst>
                <p:tags r:id="rId9"/>
              </p:custDataLst>
            </p:nvPr>
          </p:nvSpPr>
          <p:spPr>
            <a:xfrm>
              <a:off x="2737983" y="3869591"/>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2</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49" name="MH_Entry_4"/>
            <p:cNvSpPr txBox="1">
              <a:spLocks noChangeArrowheads="1"/>
            </p:cNvSpPr>
            <p:nvPr>
              <p:custDataLst>
                <p:tags r:id="rId10"/>
              </p:custDataLst>
            </p:nvPr>
          </p:nvSpPr>
          <p:spPr bwMode="auto">
            <a:xfrm>
              <a:off x="3126922" y="3763858"/>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GB" sz="2400" dirty="0">
                  <a:latin typeface="微软雅黑" panose="020B0503020204020204" pitchFamily="34" charset="-122"/>
                </a:rPr>
                <a:t>软件工程</a:t>
              </a:r>
              <a:r>
                <a:rPr lang="zh-CN" altLang="en-GB" sz="2400" dirty="0" smtClean="0">
                  <a:latin typeface="微软雅黑" panose="020B0503020204020204" pitchFamily="34" charset="-122"/>
                </a:rPr>
                <a:t>的</a:t>
              </a:r>
              <a:r>
                <a:rPr lang="zh-CN" altLang="en-US" sz="2400" dirty="0" smtClean="0">
                  <a:latin typeface="微软雅黑" panose="020B0503020204020204" pitchFamily="34" charset="-122"/>
                </a:rPr>
                <a:t>背景</a:t>
              </a:r>
              <a:endParaRPr lang="zh-CN" altLang="en-US" sz="2400" dirty="0">
                <a:latin typeface="微软雅黑" panose="020B0503020204020204" pitchFamily="34" charset="-122"/>
              </a:endParaRPr>
            </a:p>
          </p:txBody>
        </p:sp>
      </p:grpSp>
      <p:grpSp>
        <p:nvGrpSpPr>
          <p:cNvPr id="47" name="组合 46"/>
          <p:cNvGrpSpPr/>
          <p:nvPr/>
        </p:nvGrpSpPr>
        <p:grpSpPr>
          <a:xfrm>
            <a:off x="1471158" y="4472304"/>
            <a:ext cx="4129542" cy="600404"/>
            <a:chOff x="2442708" y="4637069"/>
            <a:chExt cx="4129542" cy="600404"/>
          </a:xfrm>
        </p:grpSpPr>
        <p:sp>
          <p:nvSpPr>
            <p:cNvPr id="155" name="MH_Others_8"/>
            <p:cNvSpPr/>
            <p:nvPr>
              <p:custDataLst>
                <p:tags r:id="rId5"/>
              </p:custDataLst>
            </p:nvPr>
          </p:nvSpPr>
          <p:spPr>
            <a:xfrm>
              <a:off x="2442708" y="4742802"/>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56" name="MH_Number_6"/>
            <p:cNvSpPr/>
            <p:nvPr>
              <p:custDataLst>
                <p:tags r:id="rId6"/>
              </p:custDataLst>
            </p:nvPr>
          </p:nvSpPr>
          <p:spPr>
            <a:xfrm>
              <a:off x="2737983" y="4742802"/>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3</a:t>
              </a:r>
              <a:endParaRPr lang="zh-CN" altLang="en-US" sz="2400" b="1" dirty="0">
                <a:solidFill>
                  <a:srgbClr val="FFFFFF"/>
                </a:solidFill>
                <a:ea typeface="Gungsuh" panose="02030600000101010101" pitchFamily="18" charset="-127"/>
                <a:cs typeface="Times New Roman" panose="02020603050405020304" pitchFamily="18" charset="0"/>
              </a:endParaRPr>
            </a:p>
          </p:txBody>
        </p:sp>
        <p:sp>
          <p:nvSpPr>
            <p:cNvPr id="157" name="MH_Entry_6"/>
            <p:cNvSpPr txBox="1">
              <a:spLocks noChangeArrowheads="1"/>
            </p:cNvSpPr>
            <p:nvPr>
              <p:custDataLst>
                <p:tags r:id="rId7"/>
              </p:custDataLst>
            </p:nvPr>
          </p:nvSpPr>
          <p:spPr bwMode="auto">
            <a:xfrm>
              <a:off x="3126922" y="4637069"/>
              <a:ext cx="3445328"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r>
                <a:rPr lang="zh-CN" altLang="en-GB" sz="2400" dirty="0">
                  <a:latin typeface="+mn-ea"/>
                  <a:ea typeface="+mn-ea"/>
                </a:rPr>
                <a:t>软件工程</a:t>
              </a:r>
              <a:r>
                <a:rPr lang="zh-CN" altLang="en-GB" sz="2400" dirty="0" smtClean="0">
                  <a:latin typeface="+mn-ea"/>
                  <a:ea typeface="+mn-ea"/>
                </a:rPr>
                <a:t>的</a:t>
              </a:r>
              <a:r>
                <a:rPr lang="zh-CN" altLang="en-US" sz="2400" dirty="0" smtClean="0">
                  <a:latin typeface="+mn-ea"/>
                  <a:ea typeface="+mn-ea"/>
                </a:rPr>
                <a:t>产生</a:t>
              </a:r>
              <a:endParaRPr lang="zh-CN" altLang="en-GB" sz="2400" dirty="0">
                <a:latin typeface="+mn-ea"/>
                <a:ea typeface="+mn-ea"/>
              </a:endParaRPr>
            </a:p>
          </p:txBody>
        </p:sp>
      </p:grpSp>
      <p:grpSp>
        <p:nvGrpSpPr>
          <p:cNvPr id="50" name="组合 49"/>
          <p:cNvGrpSpPr/>
          <p:nvPr/>
        </p:nvGrpSpPr>
        <p:grpSpPr>
          <a:xfrm>
            <a:off x="1471158" y="5389966"/>
            <a:ext cx="3609750" cy="600404"/>
            <a:chOff x="2442708" y="5510281"/>
            <a:chExt cx="3609750" cy="600404"/>
          </a:xfrm>
        </p:grpSpPr>
        <p:grpSp>
          <p:nvGrpSpPr>
            <p:cNvPr id="49" name="组合 48"/>
            <p:cNvGrpSpPr/>
            <p:nvPr/>
          </p:nvGrpSpPr>
          <p:grpSpPr>
            <a:xfrm>
              <a:off x="2442708" y="5616014"/>
              <a:ext cx="684213" cy="388938"/>
              <a:chOff x="2442708" y="5616014"/>
              <a:chExt cx="684213" cy="388938"/>
            </a:xfrm>
          </p:grpSpPr>
          <p:sp>
            <p:nvSpPr>
              <p:cNvPr id="163" name="MH_Others_10"/>
              <p:cNvSpPr/>
              <p:nvPr>
                <p:custDataLst>
                  <p:tags r:id="rId3"/>
                </p:custDataLst>
              </p:nvPr>
            </p:nvSpPr>
            <p:spPr>
              <a:xfrm>
                <a:off x="2442708" y="5616014"/>
                <a:ext cx="388938" cy="388938"/>
              </a:xfrm>
              <a:prstGeom prst="ellipse">
                <a:avLst/>
              </a:prstGeom>
              <a:solidFill>
                <a:srgbClr val="D1D1D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2400" b="1">
                    <a:solidFill>
                      <a:srgbClr val="FFFFFF"/>
                    </a:solidFill>
                    <a:ea typeface="Gungsuh" panose="02030600000101010101" pitchFamily="18" charset="-127"/>
                    <a:cs typeface="Times New Roman" panose="02020603050405020304" pitchFamily="18" charset="0"/>
                  </a:rPr>
                  <a:t>0</a:t>
                </a:r>
                <a:endParaRPr lang="zh-CN" altLang="en-US" sz="2400" b="1">
                  <a:solidFill>
                    <a:srgbClr val="FFFFFF"/>
                  </a:solidFill>
                  <a:ea typeface="Gungsuh" panose="02030600000101010101" pitchFamily="18" charset="-127"/>
                  <a:cs typeface="Times New Roman" panose="02020603050405020304" pitchFamily="18" charset="0"/>
                </a:endParaRPr>
              </a:p>
            </p:txBody>
          </p:sp>
          <p:sp>
            <p:nvSpPr>
              <p:cNvPr id="164" name="MH_Number_8"/>
              <p:cNvSpPr/>
              <p:nvPr>
                <p:custDataLst>
                  <p:tags r:id="rId4"/>
                </p:custDataLst>
              </p:nvPr>
            </p:nvSpPr>
            <p:spPr>
              <a:xfrm>
                <a:off x="2737983" y="5616014"/>
                <a:ext cx="388938" cy="38893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2400" b="1" dirty="0" smtClean="0">
                    <a:solidFill>
                      <a:srgbClr val="FFFFFF"/>
                    </a:solidFill>
                    <a:ea typeface="Gungsuh" panose="02030600000101010101" pitchFamily="18" charset="-127"/>
                    <a:cs typeface="Times New Roman" panose="02020603050405020304" pitchFamily="18" charset="0"/>
                  </a:rPr>
                  <a:t>4</a:t>
                </a:r>
                <a:endParaRPr lang="zh-CN" altLang="en-US" sz="2400" b="1" dirty="0">
                  <a:solidFill>
                    <a:srgbClr val="FFFFFF"/>
                  </a:solidFill>
                  <a:ea typeface="Gungsuh" panose="02030600000101010101" pitchFamily="18" charset="-127"/>
                  <a:cs typeface="Times New Roman" panose="02020603050405020304" pitchFamily="18" charset="0"/>
                </a:endParaRPr>
              </a:p>
            </p:txBody>
          </p:sp>
        </p:grpSp>
        <p:sp>
          <p:nvSpPr>
            <p:cNvPr id="165" name="MH_Entry_8"/>
            <p:cNvSpPr txBox="1">
              <a:spLocks noChangeArrowheads="1"/>
            </p:cNvSpPr>
            <p:nvPr>
              <p:custDataLst>
                <p:tags r:id="rId2"/>
              </p:custDataLst>
            </p:nvPr>
          </p:nvSpPr>
          <p:spPr bwMode="auto">
            <a:xfrm>
              <a:off x="3126922" y="5510281"/>
              <a:ext cx="2925536" cy="600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0000" tIns="0" rIns="0" bIns="0" anchor="ctr">
              <a:normAutofit/>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eaLnBrk="1" hangingPunct="1">
                <a:lnSpc>
                  <a:spcPct val="90000"/>
                </a:lnSpc>
              </a:pPr>
              <a:r>
                <a:rPr lang="zh-CN" altLang="en-US" sz="2400" dirty="0" smtClean="0">
                  <a:latin typeface="+mn-ea"/>
                  <a:ea typeface="+mn-ea"/>
                </a:rPr>
                <a:t>软件生存期</a:t>
              </a:r>
              <a:endParaRPr lang="zh-CN" altLang="en-GB" sz="2400" dirty="0">
                <a:latin typeface="+mn-ea"/>
                <a:ea typeface="+mn-ea"/>
              </a:endParaRPr>
            </a:p>
          </p:txBody>
        </p:sp>
      </p:grpSp>
      <p:sp>
        <p:nvSpPr>
          <p:cNvPr id="40" name="TextBox 39"/>
          <p:cNvSpPr txBox="1"/>
          <p:nvPr/>
        </p:nvSpPr>
        <p:spPr>
          <a:xfrm>
            <a:off x="1276350" y="647700"/>
            <a:ext cx="2457450" cy="923330"/>
          </a:xfrm>
          <a:prstGeom prst="rect">
            <a:avLst/>
          </a:prstGeom>
          <a:noFill/>
        </p:spPr>
        <p:txBody>
          <a:bodyPr wrap="square" rtlCol="0">
            <a:spAutoFit/>
          </a:bodyPr>
          <a:lstStyle/>
          <a:p>
            <a:r>
              <a:rPr lang="zh-CN" altLang="en-US" sz="5400" b="1" dirty="0" smtClean="0">
                <a:solidFill>
                  <a:schemeClr val="accent1"/>
                </a:solidFill>
                <a:latin typeface="微软雅黑" panose="020B0503020204020204" pitchFamily="34" charset="-122"/>
                <a:ea typeface="微软雅黑" panose="020B0503020204020204" pitchFamily="34" charset="-122"/>
              </a:rPr>
              <a:t>目 录</a:t>
            </a:r>
            <a:endParaRPr lang="zh-CN" altLang="en-US" sz="5400" b="1" dirty="0">
              <a:solidFill>
                <a:schemeClr val="accent1"/>
              </a:solidFill>
              <a:latin typeface="微软雅黑" panose="020B0503020204020204" pitchFamily="34" charset="-122"/>
              <a:ea typeface="微软雅黑" panose="020B0503020204020204" pitchFamily="34" charset="-122"/>
            </a:endParaRPr>
          </a:p>
        </p:txBody>
      </p:sp>
      <p:sp>
        <p:nvSpPr>
          <p:cNvPr id="44" name="TextBox 43"/>
          <p:cNvSpPr txBox="1"/>
          <p:nvPr/>
        </p:nvSpPr>
        <p:spPr>
          <a:xfrm>
            <a:off x="1276350" y="1466850"/>
            <a:ext cx="2457450" cy="707886"/>
          </a:xfrm>
          <a:prstGeom prst="rect">
            <a:avLst/>
          </a:prstGeom>
          <a:noFill/>
        </p:spPr>
        <p:txBody>
          <a:bodyPr wrap="square" rtlCol="0">
            <a:spAutoFit/>
          </a:bodyPr>
          <a:lstStyle/>
          <a:p>
            <a:r>
              <a:rPr lang="en-US" altLang="zh-CN" sz="4000" dirty="0" smtClean="0">
                <a:solidFill>
                  <a:schemeClr val="bg1">
                    <a:lumMod val="75000"/>
                  </a:schemeClr>
                </a:solidFill>
              </a:rPr>
              <a:t>CONTENTS</a:t>
            </a:r>
            <a:endParaRPr lang="zh-CN" altLang="en-US" sz="4000" dirty="0">
              <a:solidFill>
                <a:schemeClr val="bg1">
                  <a:lumMod val="75000"/>
                </a:schemeClr>
              </a:solidFill>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a:t>
            </a:fld>
            <a:endParaRPr lang="zh-CN" altLang="en-US"/>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type="body" idx="1"/>
          </p:nvPr>
        </p:nvSpPr>
        <p:spPr>
          <a:xfrm>
            <a:off x="411982" y="1206640"/>
            <a:ext cx="11374735" cy="4665663"/>
          </a:xfrm>
        </p:spPr>
        <p:txBody>
          <a:bodyPr/>
          <a:lstStyle/>
          <a:p>
            <a:pPr>
              <a:lnSpc>
                <a:spcPct val="95000"/>
              </a:lnSpc>
            </a:pPr>
            <a:r>
              <a:rPr lang="zh-CN" altLang="en-US" b="1" dirty="0">
                <a:solidFill>
                  <a:srgbClr val="FF3300"/>
                </a:solidFill>
                <a:latin typeface="华文楷体" panose="02010600040101010101" pitchFamily="2" charset="-122"/>
                <a:ea typeface="华文楷体" panose="02010600040101010101" pitchFamily="2" charset="-122"/>
              </a:rPr>
              <a:t>可计算性理论</a:t>
            </a:r>
            <a:r>
              <a:rPr lang="zh-CN" altLang="en-US" b="1" dirty="0">
                <a:latin typeface="华文楷体" panose="02010600040101010101" pitchFamily="2" charset="-122"/>
                <a:ea typeface="华文楷体" panose="02010600040101010101" pitchFamily="2" charset="-122"/>
              </a:rPr>
              <a:t>是计算机科学的理论基础之一。在</a:t>
            </a:r>
            <a:r>
              <a:rPr lang="en-US" altLang="zh-CN" b="1" dirty="0">
                <a:latin typeface="华文楷体" panose="02010600040101010101" pitchFamily="2" charset="-122"/>
                <a:ea typeface="华文楷体" panose="02010600040101010101" pitchFamily="2" charset="-122"/>
              </a:rPr>
              <a:t>30</a:t>
            </a:r>
            <a:r>
              <a:rPr lang="zh-CN" altLang="en-US" b="1" dirty="0">
                <a:latin typeface="华文楷体" panose="02010600040101010101" pitchFamily="2" charset="-122"/>
                <a:ea typeface="华文楷体" panose="02010600040101010101" pitchFamily="2" charset="-122"/>
              </a:rPr>
              <a:t>年代图灵对存在通用图灵机的逻辑证明表明，制造出能编程序来作出任何计算的通用计算机是可能的，这影响了</a:t>
            </a:r>
            <a:r>
              <a:rPr lang="en-US" altLang="zh-CN" b="1" dirty="0">
                <a:latin typeface="华文楷体" panose="02010600040101010101" pitchFamily="2" charset="-122"/>
                <a:ea typeface="华文楷体" panose="02010600040101010101" pitchFamily="2" charset="-122"/>
              </a:rPr>
              <a:t>40</a:t>
            </a:r>
            <a:r>
              <a:rPr lang="zh-CN" altLang="en-US" b="1" dirty="0">
                <a:latin typeface="华文楷体" panose="02010600040101010101" pitchFamily="2" charset="-122"/>
                <a:ea typeface="华文楷体" panose="02010600040101010101" pitchFamily="2" charset="-122"/>
              </a:rPr>
              <a:t>年代出现的</a:t>
            </a:r>
            <a:r>
              <a:rPr lang="zh-CN" altLang="en-US" b="1" dirty="0">
                <a:solidFill>
                  <a:srgbClr val="DE0000"/>
                </a:solidFill>
                <a:latin typeface="华文楷体" panose="02010600040101010101" pitchFamily="2" charset="-122"/>
                <a:ea typeface="华文楷体" panose="02010600040101010101" pitchFamily="2" charset="-122"/>
              </a:rPr>
              <a:t>存储程序计算机（即诺伊曼型计算机）</a:t>
            </a:r>
            <a:r>
              <a:rPr lang="zh-CN" altLang="en-US" b="1" dirty="0">
                <a:latin typeface="华文楷体" panose="02010600040101010101" pitchFamily="2" charset="-122"/>
                <a:ea typeface="华文楷体" panose="02010600040101010101" pitchFamily="2" charset="-122"/>
              </a:rPr>
              <a:t>的设计思想。</a:t>
            </a:r>
          </a:p>
          <a:p>
            <a:pPr>
              <a:lnSpc>
                <a:spcPct val="95000"/>
              </a:lnSpc>
            </a:pPr>
            <a:endParaRPr lang="zh-CN" altLang="en-US" b="1" dirty="0">
              <a:latin typeface="华文楷体" panose="02010600040101010101" pitchFamily="2" charset="-122"/>
              <a:ea typeface="华文楷体" panose="02010600040101010101" pitchFamily="2" charset="-122"/>
            </a:endParaRPr>
          </a:p>
          <a:p>
            <a:pPr>
              <a:lnSpc>
                <a:spcPct val="95000"/>
              </a:lnSpc>
            </a:pPr>
            <a:r>
              <a:rPr lang="zh-CN" altLang="en-US" b="1" dirty="0">
                <a:latin typeface="华文楷体" panose="02010600040101010101" pitchFamily="2" charset="-122"/>
                <a:ea typeface="华文楷体" panose="02010600040101010101" pitchFamily="2" charset="-122"/>
              </a:rPr>
              <a:t>可计算性理论确定了</a:t>
            </a:r>
            <a:r>
              <a:rPr lang="zh-CN" altLang="en-US" b="1" dirty="0">
                <a:solidFill>
                  <a:srgbClr val="FF3300"/>
                </a:solidFill>
                <a:latin typeface="华文楷体" panose="02010600040101010101" pitchFamily="2" charset="-122"/>
                <a:ea typeface="华文楷体" panose="02010600040101010101" pitchFamily="2" charset="-122"/>
              </a:rPr>
              <a:t>哪些问题可用计算机解决，哪些问题不可用计算机解决</a:t>
            </a:r>
            <a:r>
              <a:rPr lang="zh-CN" altLang="en-US" b="1" dirty="0">
                <a:latin typeface="华文楷体" panose="02010600040101010101" pitchFamily="2" charset="-122"/>
                <a:ea typeface="华文楷体" panose="02010600040101010101" pitchFamily="2" charset="-122"/>
              </a:rPr>
              <a:t>。如图灵机的</a:t>
            </a:r>
            <a:r>
              <a:rPr lang="zh-CN" altLang="en-US" b="1" dirty="0">
                <a:solidFill>
                  <a:srgbClr val="FF3300"/>
                </a:solidFill>
                <a:latin typeface="华文楷体" panose="02010600040101010101" pitchFamily="2" charset="-122"/>
                <a:ea typeface="华文楷体" panose="02010600040101010101" pitchFamily="2" charset="-122"/>
              </a:rPr>
              <a:t>停机问题</a:t>
            </a:r>
            <a:r>
              <a:rPr lang="zh-CN" altLang="en-US" b="1" dirty="0">
                <a:latin typeface="华文楷体" panose="02010600040101010101" pitchFamily="2" charset="-122"/>
                <a:ea typeface="华文楷体" panose="02010600040101010101" pitchFamily="2" charset="-122"/>
              </a:rPr>
              <a:t>是不可判定的表明，不可能用一个单独的程序来判定任意程序的执行是否终止。</a:t>
            </a:r>
          </a:p>
          <a:p>
            <a:pPr>
              <a:lnSpc>
                <a:spcPct val="95000"/>
              </a:lnSpc>
            </a:pPr>
            <a:endParaRPr lang="zh-CN" altLang="en-US" b="1" dirty="0">
              <a:latin typeface="华文楷体" panose="02010600040101010101" pitchFamily="2" charset="-122"/>
              <a:ea typeface="华文楷体" panose="02010600040101010101" pitchFamily="2" charset="-122"/>
            </a:endParaRPr>
          </a:p>
          <a:p>
            <a:pPr>
              <a:lnSpc>
                <a:spcPct val="95000"/>
              </a:lnSpc>
            </a:pPr>
            <a:r>
              <a:rPr lang="zh-CN" altLang="en-US" b="1" dirty="0">
                <a:latin typeface="华文楷体" panose="02010600040101010101" pitchFamily="2" charset="-122"/>
                <a:ea typeface="华文楷体" panose="02010600040101010101" pitchFamily="2" charset="-122"/>
              </a:rPr>
              <a:t>可计算性理论中的基本思想、概念和方法，被广泛应用于计算机科学的各个领域。建立数学模型的方法在计算机科学中被广泛采用。</a:t>
            </a:r>
            <a:endParaRPr lang="zh-CN" altLang="en-US" sz="1600" dirty="0">
              <a:ea typeface="宋体" panose="02010600030101010101" pitchFamily="2" charset="-122"/>
            </a:endParaRPr>
          </a:p>
        </p:txBody>
      </p:sp>
      <p:sp>
        <p:nvSpPr>
          <p:cNvPr id="4"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可计算理论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20</a:t>
            </a:fld>
            <a:endParaRPr lang="zh-CN" altLang="en-US"/>
          </a:p>
        </p:txBody>
      </p:sp>
    </p:spTree>
    <p:extLst>
      <p:ext uri="{BB962C8B-B14F-4D97-AF65-F5344CB8AC3E}">
        <p14:creationId xmlns:p14="http://schemas.microsoft.com/office/powerpoint/2010/main" val="24448946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type="body" idx="1"/>
          </p:nvPr>
        </p:nvSpPr>
        <p:spPr>
          <a:xfrm>
            <a:off x="261257" y="1135464"/>
            <a:ext cx="11485266" cy="4820436"/>
          </a:xfrm>
        </p:spPr>
        <p:txBody>
          <a:bodyPr/>
          <a:lstStyle/>
          <a:p>
            <a:pPr>
              <a:lnSpc>
                <a:spcPct val="90000"/>
              </a:lnSpc>
            </a:pPr>
            <a:r>
              <a:rPr lang="zh-CN" altLang="en-US" b="1" dirty="0">
                <a:latin typeface="华文楷体" panose="02010600040101010101" pitchFamily="2" charset="-122"/>
                <a:ea typeface="华文楷体" panose="02010600040101010101" pitchFamily="2" charset="-122"/>
              </a:rPr>
              <a:t>可计算性理论起源于对数学基础问题的研究。</a:t>
            </a:r>
            <a:r>
              <a:rPr lang="en-US" altLang="zh-CN" b="1" dirty="0">
                <a:latin typeface="华文楷体" panose="02010600040101010101" pitchFamily="2" charset="-122"/>
                <a:ea typeface="华文楷体" panose="02010600040101010101" pitchFamily="2" charset="-122"/>
              </a:rPr>
              <a:t>20</a:t>
            </a:r>
            <a:r>
              <a:rPr lang="zh-CN" altLang="en-US" b="1" dirty="0">
                <a:latin typeface="华文楷体" panose="02010600040101010101" pitchFamily="2" charset="-122"/>
                <a:ea typeface="华文楷体" panose="02010600040101010101" pitchFamily="2" charset="-122"/>
              </a:rPr>
              <a:t>世纪</a:t>
            </a:r>
            <a:r>
              <a:rPr lang="en-US" altLang="zh-CN" b="1" dirty="0">
                <a:latin typeface="华文楷体" panose="02010600040101010101" pitchFamily="2" charset="-122"/>
                <a:ea typeface="华文楷体" panose="02010600040101010101" pitchFamily="2" charset="-122"/>
              </a:rPr>
              <a:t>30</a:t>
            </a:r>
            <a:r>
              <a:rPr lang="zh-CN" altLang="en-US" b="1" dirty="0">
                <a:latin typeface="华文楷体" panose="02010600040101010101" pitchFamily="2" charset="-122"/>
                <a:ea typeface="华文楷体" panose="02010600040101010101" pitchFamily="2" charset="-122"/>
              </a:rPr>
              <a:t>年代，为了讨论是否对于每个问题都有解决它的算法，数理逻辑学家提出了几种不同的算法定义：</a:t>
            </a:r>
          </a:p>
          <a:p>
            <a:pPr>
              <a:lnSpc>
                <a:spcPct val="90000"/>
              </a:lnSpc>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1</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K.</a:t>
            </a:r>
            <a:r>
              <a:rPr lang="zh-CN" altLang="en-US" b="1" dirty="0">
                <a:latin typeface="华文楷体" panose="02010600040101010101" pitchFamily="2" charset="-122"/>
                <a:ea typeface="华文楷体" panose="02010600040101010101" pitchFamily="2" charset="-122"/>
              </a:rPr>
              <a:t>哥德尔和</a:t>
            </a:r>
            <a:r>
              <a:rPr lang="en-US" altLang="zh-CN" b="1" dirty="0">
                <a:latin typeface="华文楷体" panose="02010600040101010101" pitchFamily="2" charset="-122"/>
                <a:ea typeface="华文楷体" panose="02010600040101010101" pitchFamily="2" charset="-122"/>
              </a:rPr>
              <a:t>S.C.</a:t>
            </a:r>
            <a:r>
              <a:rPr lang="zh-CN" altLang="en-US" b="1" dirty="0">
                <a:latin typeface="华文楷体" panose="02010600040101010101" pitchFamily="2" charset="-122"/>
                <a:ea typeface="华文楷体" panose="02010600040101010101" pitchFamily="2" charset="-122"/>
              </a:rPr>
              <a:t>克林尼提出了</a:t>
            </a:r>
            <a:r>
              <a:rPr lang="zh-CN" altLang="en-US" b="1" dirty="0">
                <a:solidFill>
                  <a:srgbClr val="FF3300"/>
                </a:solidFill>
                <a:latin typeface="华文楷体" panose="02010600040101010101" pitchFamily="2" charset="-122"/>
                <a:ea typeface="华文楷体" panose="02010600040101010101" pitchFamily="2" charset="-122"/>
              </a:rPr>
              <a:t>递归函数</a:t>
            </a:r>
            <a:r>
              <a:rPr lang="zh-CN" altLang="en-US" b="1" dirty="0">
                <a:latin typeface="华文楷体" panose="02010600040101010101" pitchFamily="2" charset="-122"/>
                <a:ea typeface="华文楷体" panose="02010600040101010101" pitchFamily="2" charset="-122"/>
              </a:rPr>
              <a:t>的概念；</a:t>
            </a:r>
          </a:p>
          <a:p>
            <a:pPr>
              <a:lnSpc>
                <a:spcPct val="90000"/>
              </a:lnSpc>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2</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丘奇提出</a:t>
            </a:r>
            <a:r>
              <a:rPr lang="en-US" altLang="zh-CN" b="1" dirty="0">
                <a:solidFill>
                  <a:srgbClr val="FF3300"/>
                </a:solidFill>
                <a:latin typeface="华文楷体" panose="02010600040101010101" pitchFamily="2" charset="-122"/>
                <a:ea typeface="华文楷体" panose="02010600040101010101" pitchFamily="2" charset="-122"/>
              </a:rPr>
              <a:t>λ</a:t>
            </a:r>
            <a:r>
              <a:rPr lang="zh-CN" altLang="en-US" b="1" dirty="0">
                <a:solidFill>
                  <a:srgbClr val="FF3300"/>
                </a:solidFill>
                <a:latin typeface="华文楷体" panose="02010600040101010101" pitchFamily="2" charset="-122"/>
                <a:ea typeface="华文楷体" panose="02010600040101010101" pitchFamily="2" charset="-122"/>
              </a:rPr>
              <a:t>转换演算</a:t>
            </a:r>
            <a:r>
              <a:rPr lang="zh-CN" altLang="en-US" b="1" dirty="0">
                <a:latin typeface="华文楷体" panose="02010600040101010101" pitchFamily="2" charset="-122"/>
                <a:ea typeface="华文楷体" panose="02010600040101010101" pitchFamily="2" charset="-122"/>
              </a:rPr>
              <a:t>；</a:t>
            </a:r>
          </a:p>
          <a:p>
            <a:pPr>
              <a:lnSpc>
                <a:spcPct val="90000"/>
              </a:lnSpc>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3</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A.M.</a:t>
            </a:r>
            <a:r>
              <a:rPr lang="zh-CN" altLang="en-US" b="1" dirty="0">
                <a:latin typeface="华文楷体" panose="02010600040101010101" pitchFamily="2" charset="-122"/>
                <a:ea typeface="华文楷体" panose="02010600040101010101" pitchFamily="2" charset="-122"/>
              </a:rPr>
              <a:t>图灵和</a:t>
            </a:r>
            <a:r>
              <a:rPr lang="en-US" altLang="zh-CN" b="1" dirty="0">
                <a:latin typeface="华文楷体" panose="02010600040101010101" pitchFamily="2" charset="-122"/>
                <a:ea typeface="华文楷体" panose="02010600040101010101" pitchFamily="2" charset="-122"/>
              </a:rPr>
              <a:t>E.</a:t>
            </a:r>
            <a:r>
              <a:rPr lang="zh-CN" altLang="en-US" b="1" dirty="0">
                <a:latin typeface="华文楷体" panose="02010600040101010101" pitchFamily="2" charset="-122"/>
                <a:ea typeface="华文楷体" panose="02010600040101010101" pitchFamily="2" charset="-122"/>
              </a:rPr>
              <a:t>波斯特各自独立地提出了</a:t>
            </a:r>
            <a:r>
              <a:rPr lang="zh-CN" altLang="en-US" b="1" dirty="0">
                <a:solidFill>
                  <a:srgbClr val="FF3300"/>
                </a:solidFill>
                <a:latin typeface="华文楷体" panose="02010600040101010101" pitchFamily="2" charset="-122"/>
                <a:ea typeface="华文楷体" panose="02010600040101010101" pitchFamily="2" charset="-122"/>
              </a:rPr>
              <a:t>抽象计算机</a:t>
            </a:r>
            <a:r>
              <a:rPr lang="zh-CN" altLang="en-US" b="1" dirty="0">
                <a:latin typeface="华文楷体" panose="02010600040101010101" pitchFamily="2" charset="-122"/>
                <a:ea typeface="华文楷体" panose="02010600040101010101" pitchFamily="2" charset="-122"/>
              </a:rPr>
              <a:t>的概念（后人把图灵提出的抽象计算机称为</a:t>
            </a:r>
            <a:r>
              <a:rPr lang="zh-CN" altLang="en-US" b="1" u="sng" dirty="0">
                <a:latin typeface="华文楷体" panose="02010600040101010101" pitchFamily="2" charset="-122"/>
                <a:ea typeface="华文楷体" panose="02010600040101010101" pitchFamily="2" charset="-122"/>
              </a:rPr>
              <a:t>图灵机</a:t>
            </a:r>
            <a:r>
              <a:rPr lang="zh-CN" altLang="en-US" b="1" dirty="0">
                <a:latin typeface="华文楷体" panose="02010600040101010101" pitchFamily="2" charset="-122"/>
                <a:ea typeface="华文楷体" panose="02010600040101010101" pitchFamily="2" charset="-122"/>
              </a:rPr>
              <a:t>），并证明这些数学模型的计算能力是一样的</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即它们是等价的。</a:t>
            </a:r>
          </a:p>
          <a:p>
            <a:pPr>
              <a:lnSpc>
                <a:spcPct val="90000"/>
              </a:lnSpc>
            </a:pP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4</a:t>
            </a:r>
            <a:r>
              <a:rPr lang="zh-CN" altLang="en-US" b="1" dirty="0">
                <a:latin typeface="华文楷体" panose="02010600040101010101" pitchFamily="2" charset="-122"/>
                <a:ea typeface="华文楷体" panose="02010600040101010101" pitchFamily="2" charset="-122"/>
              </a:rPr>
              <a:t>）后来，人们又提出许多等价的数学模型，如</a:t>
            </a:r>
            <a:r>
              <a:rPr lang="en-US" altLang="zh-CN" b="1" dirty="0">
                <a:latin typeface="华文楷体" panose="02010600040101010101" pitchFamily="2" charset="-122"/>
                <a:ea typeface="华文楷体" panose="02010600040101010101" pitchFamily="2" charset="-122"/>
              </a:rPr>
              <a:t>A.</a:t>
            </a:r>
            <a:r>
              <a:rPr lang="zh-CN" altLang="en-US" b="1" dirty="0">
                <a:latin typeface="华文楷体" panose="02010600040101010101" pitchFamily="2" charset="-122"/>
                <a:ea typeface="华文楷体" panose="02010600040101010101" pitchFamily="2" charset="-122"/>
              </a:rPr>
              <a:t>马尔可夫于</a:t>
            </a:r>
            <a:r>
              <a:rPr lang="en-US" altLang="zh-CN" b="1" dirty="0">
                <a:latin typeface="华文楷体" panose="02010600040101010101" pitchFamily="2" charset="-122"/>
                <a:ea typeface="华文楷体" panose="02010600040101010101" pitchFamily="2" charset="-122"/>
              </a:rPr>
              <a:t>40</a:t>
            </a:r>
            <a:r>
              <a:rPr lang="zh-CN" altLang="en-US" b="1" dirty="0">
                <a:latin typeface="华文楷体" panose="02010600040101010101" pitchFamily="2" charset="-122"/>
                <a:ea typeface="华文楷体" panose="02010600040101010101" pitchFamily="2" charset="-122"/>
              </a:rPr>
              <a:t>年代提出的正规算法（后人称之为</a:t>
            </a:r>
            <a:r>
              <a:rPr lang="zh-CN" altLang="en-US" b="1" dirty="0">
                <a:solidFill>
                  <a:srgbClr val="FF3300"/>
                </a:solidFill>
                <a:latin typeface="华文楷体" panose="02010600040101010101" pitchFamily="2" charset="-122"/>
                <a:ea typeface="华文楷体" panose="02010600040101010101" pitchFamily="2" charset="-122"/>
              </a:rPr>
              <a:t>马尔可夫算法</a:t>
            </a:r>
            <a:r>
              <a:rPr lang="zh-CN" altLang="en-US" b="1" dirty="0">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60</a:t>
            </a:r>
            <a:r>
              <a:rPr lang="zh-CN" altLang="en-US" b="1" dirty="0">
                <a:latin typeface="华文楷体" panose="02010600040101010101" pitchFamily="2" charset="-122"/>
                <a:ea typeface="华文楷体" panose="02010600040101010101" pitchFamily="2" charset="-122"/>
              </a:rPr>
              <a:t>年代前期提出的</a:t>
            </a:r>
            <a:r>
              <a:rPr lang="zh-CN" altLang="en-US" b="1" dirty="0">
                <a:solidFill>
                  <a:srgbClr val="FF3300"/>
                </a:solidFill>
                <a:latin typeface="华文楷体" panose="02010600040101010101" pitchFamily="2" charset="-122"/>
                <a:ea typeface="华文楷体" panose="02010600040101010101" pitchFamily="2" charset="-122"/>
              </a:rPr>
              <a:t>随机存取机器模型（简称 </a:t>
            </a:r>
            <a:r>
              <a:rPr lang="en-US" altLang="zh-CN" b="1" dirty="0">
                <a:solidFill>
                  <a:srgbClr val="FF3300"/>
                </a:solidFill>
                <a:latin typeface="华文楷体" panose="02010600040101010101" pitchFamily="2" charset="-122"/>
                <a:ea typeface="华文楷体" panose="02010600040101010101" pitchFamily="2" charset="-122"/>
              </a:rPr>
              <a:t>RAM</a:t>
            </a:r>
            <a:r>
              <a:rPr lang="zh-CN" altLang="en-US" b="1" dirty="0">
                <a:solidFill>
                  <a:srgbClr val="FF3300"/>
                </a:solidFill>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等。</a:t>
            </a:r>
            <a:r>
              <a:rPr lang="en-US" altLang="zh-CN" b="1" dirty="0">
                <a:latin typeface="华文楷体" panose="02010600040101010101" pitchFamily="2" charset="-122"/>
                <a:ea typeface="华文楷体" panose="02010600040101010101" pitchFamily="2" charset="-122"/>
              </a:rPr>
              <a:t>50</a:t>
            </a:r>
            <a:r>
              <a:rPr lang="zh-CN" altLang="en-US" b="1" dirty="0">
                <a:latin typeface="华文楷体" panose="02010600040101010101" pitchFamily="2" charset="-122"/>
                <a:ea typeface="华文楷体" panose="02010600040101010101" pitchFamily="2" charset="-122"/>
              </a:rPr>
              <a:t>年代末和</a:t>
            </a:r>
            <a:r>
              <a:rPr lang="en-US" altLang="zh-CN" b="1" dirty="0">
                <a:latin typeface="华文楷体" panose="02010600040101010101" pitchFamily="2" charset="-122"/>
                <a:ea typeface="华文楷体" panose="02010600040101010101" pitchFamily="2" charset="-122"/>
              </a:rPr>
              <a:t>60</a:t>
            </a:r>
            <a:r>
              <a:rPr lang="zh-CN" altLang="en-US" b="1" dirty="0">
                <a:latin typeface="华文楷体" panose="02010600040101010101" pitchFamily="2" charset="-122"/>
                <a:ea typeface="华文楷体" panose="02010600040101010101" pitchFamily="2" charset="-122"/>
              </a:rPr>
              <a:t>年代初，胡世华和</a:t>
            </a:r>
            <a:r>
              <a:rPr lang="en-US" altLang="zh-CN" b="1" dirty="0">
                <a:latin typeface="华文楷体" panose="02010600040101010101" pitchFamily="2" charset="-122"/>
                <a:ea typeface="华文楷体" panose="02010600040101010101" pitchFamily="2" charset="-122"/>
              </a:rPr>
              <a:t>J.</a:t>
            </a:r>
            <a:r>
              <a:rPr lang="zh-CN" altLang="en-US" b="1" dirty="0">
                <a:latin typeface="华文楷体" panose="02010600040101010101" pitchFamily="2" charset="-122"/>
                <a:ea typeface="华文楷体" panose="02010600040101010101" pitchFamily="2" charset="-122"/>
              </a:rPr>
              <a:t>麦克阿瑟等人各自独立地提出了定义在字符串上的</a:t>
            </a:r>
            <a:r>
              <a:rPr lang="zh-CN" altLang="en-US" b="1" dirty="0">
                <a:solidFill>
                  <a:srgbClr val="FF3300"/>
                </a:solidFill>
                <a:latin typeface="华文楷体" panose="02010600040101010101" pitchFamily="2" charset="-122"/>
                <a:ea typeface="华文楷体" panose="02010600040101010101" pitchFamily="2" charset="-122"/>
              </a:rPr>
              <a:t>递归函数。</a:t>
            </a:r>
          </a:p>
        </p:txBody>
      </p:sp>
      <p:sp>
        <p:nvSpPr>
          <p:cNvPr id="4"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可计算理论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21</a:t>
            </a:fld>
            <a:endParaRPr lang="zh-CN" altLang="en-US"/>
          </a:p>
        </p:txBody>
      </p:sp>
    </p:spTree>
    <p:extLst>
      <p:ext uri="{BB962C8B-B14F-4D97-AF65-F5344CB8AC3E}">
        <p14:creationId xmlns:p14="http://schemas.microsoft.com/office/powerpoint/2010/main" val="1527935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365926" y="1373449"/>
            <a:ext cx="11450935" cy="4351338"/>
          </a:xfrm>
        </p:spPr>
        <p:txBody>
          <a:bodyPr/>
          <a:lstStyle/>
          <a:p>
            <a:pPr>
              <a:lnSpc>
                <a:spcPct val="150000"/>
              </a:lnSpc>
            </a:pPr>
            <a:r>
              <a:rPr lang="zh-CN" altLang="en-US" b="1" dirty="0" smtClean="0">
                <a:solidFill>
                  <a:srgbClr val="FF3300"/>
                </a:solidFill>
                <a:latin typeface="华文楷体" panose="02010600040101010101" pitchFamily="2" charset="-122"/>
                <a:ea typeface="华文楷体" panose="02010600040101010101" pitchFamily="2" charset="-122"/>
              </a:rPr>
              <a:t>递归的思想</a:t>
            </a:r>
            <a:r>
              <a:rPr lang="zh-CN" altLang="en-US" b="1" dirty="0" smtClean="0">
                <a:latin typeface="华文楷体" panose="02010600040101010101" pitchFamily="2" charset="-122"/>
                <a:ea typeface="华文楷体" panose="02010600040101010101" pitchFamily="2" charset="-122"/>
              </a:rPr>
              <a:t>被用于程序设计，产生了递归过程和递归数据结构，也影响了计算机的体系结构。</a:t>
            </a:r>
          </a:p>
          <a:p>
            <a:pPr>
              <a:lnSpc>
                <a:spcPct val="150000"/>
              </a:lnSpc>
            </a:pPr>
            <a:endParaRPr lang="zh-CN" altLang="en-US" b="1" dirty="0" smtClean="0">
              <a:latin typeface="华文楷体" panose="02010600040101010101" pitchFamily="2" charset="-122"/>
              <a:ea typeface="华文楷体" panose="02010600040101010101" pitchFamily="2" charset="-122"/>
            </a:endParaRPr>
          </a:p>
          <a:p>
            <a:pPr>
              <a:lnSpc>
                <a:spcPct val="150000"/>
              </a:lnSpc>
            </a:pPr>
            <a:r>
              <a:rPr lang="en-US" altLang="zh-CN" b="1" dirty="0" smtClean="0">
                <a:solidFill>
                  <a:srgbClr val="FF3300"/>
                </a:solidFill>
                <a:latin typeface="华文楷体" panose="02010600040101010101" pitchFamily="2" charset="-122"/>
                <a:ea typeface="华文楷体" panose="02010600040101010101" pitchFamily="2" charset="-122"/>
              </a:rPr>
              <a:t>λ</a:t>
            </a:r>
            <a:r>
              <a:rPr lang="zh-CN" altLang="en-US" b="1" dirty="0" smtClean="0">
                <a:solidFill>
                  <a:srgbClr val="FF3300"/>
                </a:solidFill>
                <a:latin typeface="华文楷体" panose="02010600040101010101" pitchFamily="2" charset="-122"/>
                <a:ea typeface="华文楷体" panose="02010600040101010101" pitchFamily="2" charset="-122"/>
              </a:rPr>
              <a:t>演算</a:t>
            </a:r>
            <a:r>
              <a:rPr lang="zh-CN" altLang="en-US" b="1" dirty="0" smtClean="0">
                <a:latin typeface="华文楷体" panose="02010600040101010101" pitchFamily="2" charset="-122"/>
                <a:ea typeface="华文楷体" panose="02010600040101010101" pitchFamily="2" charset="-122"/>
              </a:rPr>
              <a:t>被用于研究程序设计语言的语义，例如，表处理语言就以</a:t>
            </a:r>
            <a:r>
              <a:rPr lang="en-US" altLang="zh-CN" b="1" dirty="0" smtClean="0">
                <a:latin typeface="华文楷体" panose="02010600040101010101" pitchFamily="2" charset="-122"/>
                <a:ea typeface="华文楷体" panose="02010600040101010101" pitchFamily="2" charset="-122"/>
              </a:rPr>
              <a:t>λ</a:t>
            </a:r>
            <a:r>
              <a:rPr lang="zh-CN" altLang="en-US" b="1" dirty="0" smtClean="0">
                <a:latin typeface="华文楷体" panose="02010600040101010101" pitchFamily="2" charset="-122"/>
                <a:ea typeface="华文楷体" panose="02010600040101010101" pitchFamily="2" charset="-122"/>
              </a:rPr>
              <a:t>转换演算为理论基础。</a:t>
            </a:r>
          </a:p>
          <a:p>
            <a:pPr>
              <a:lnSpc>
                <a:spcPct val="150000"/>
              </a:lnSpc>
            </a:pPr>
            <a:endParaRPr lang="zh-CN" altLang="en-US" sz="1600"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可计算理论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22</a:t>
            </a:fld>
            <a:endParaRPr lang="zh-CN" altLang="en-US"/>
          </a:p>
        </p:txBody>
      </p:sp>
    </p:spTree>
    <p:extLst>
      <p:ext uri="{BB962C8B-B14F-4D97-AF65-F5344CB8AC3E}">
        <p14:creationId xmlns:p14="http://schemas.microsoft.com/office/powerpoint/2010/main" val="1106021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01451" y="1447801"/>
            <a:ext cx="4511709" cy="4665663"/>
          </a:xfrm>
        </p:spPr>
        <p:txBody>
          <a:bodyPr/>
          <a:lstStyle/>
          <a:p>
            <a:pPr>
              <a:lnSpc>
                <a:spcPct val="150000"/>
              </a:lnSpc>
            </a:pPr>
            <a:r>
              <a:rPr lang="zh-CN" altLang="en-US" b="1" dirty="0" smtClean="0">
                <a:latin typeface="华文楷体" panose="02010600040101010101" pitchFamily="2" charset="-122"/>
                <a:ea typeface="华文楷体" panose="02010600040101010101" pitchFamily="2" charset="-122"/>
              </a:rPr>
              <a:t>随后不到十年，电子计算机就诞生了</a:t>
            </a:r>
            <a:r>
              <a:rPr lang="en-US" altLang="zh-CN" b="1" dirty="0" smtClean="0">
                <a:latin typeface="华文楷体" panose="02010600040101010101" pitchFamily="2" charset="-122"/>
                <a:ea typeface="华文楷体" panose="02010600040101010101" pitchFamily="2" charset="-122"/>
              </a:rPr>
              <a:t>(1945)</a:t>
            </a:r>
            <a:r>
              <a:rPr lang="zh-CN" altLang="en-US" b="1" dirty="0" smtClean="0">
                <a:latin typeface="华文楷体" panose="02010600040101010101" pitchFamily="2" charset="-122"/>
                <a:ea typeface="华文楷体" panose="02010600040101010101" pitchFamily="2" charset="-122"/>
              </a:rPr>
              <a:t>。</a:t>
            </a:r>
            <a:r>
              <a:rPr lang="en-US" altLang="zh-CN" b="1" dirty="0" smtClean="0">
                <a:latin typeface="华文楷体" panose="02010600040101010101" pitchFamily="2" charset="-122"/>
                <a:ea typeface="华文楷体" panose="02010600040101010101" pitchFamily="2" charset="-122"/>
              </a:rPr>
              <a:t>(</a:t>
            </a:r>
            <a:r>
              <a:rPr lang="zh-CN" altLang="en-US" b="1" dirty="0" smtClean="0">
                <a:latin typeface="华文楷体" panose="02010600040101010101" pitchFamily="2" charset="-122"/>
                <a:ea typeface="华文楷体" panose="02010600040101010101" pitchFamily="2" charset="-122"/>
              </a:rPr>
              <a:t>埃尼亚克 </a:t>
            </a:r>
            <a:r>
              <a:rPr lang="en-US" altLang="zh-CN" b="1" dirty="0" smtClean="0">
                <a:solidFill>
                  <a:srgbClr val="FF0000"/>
                </a:solidFill>
                <a:latin typeface="华文楷体" panose="02010600040101010101" pitchFamily="2" charset="-122"/>
                <a:ea typeface="华文楷体" panose="02010600040101010101" pitchFamily="2" charset="-122"/>
              </a:rPr>
              <a:t>ENIAC</a:t>
            </a:r>
            <a:r>
              <a:rPr lang="en-US" altLang="zh-CN" b="1" dirty="0" smtClean="0">
                <a:latin typeface="华文楷体" panose="02010600040101010101" pitchFamily="2" charset="-122"/>
                <a:ea typeface="华文楷体" panose="02010600040101010101" pitchFamily="2" charset="-122"/>
              </a:rPr>
              <a:t>) </a:t>
            </a:r>
          </a:p>
          <a:p>
            <a:pPr>
              <a:lnSpc>
                <a:spcPct val="150000"/>
              </a:lnSpc>
            </a:pPr>
            <a:r>
              <a:rPr lang="zh-CN" altLang="en-US" b="1" smtClean="0">
                <a:latin typeface="华文楷体" panose="02010600040101010101" pitchFamily="2" charset="-122"/>
                <a:ea typeface="华文楷体" panose="02010600040101010101" pitchFamily="2" charset="-122"/>
              </a:rPr>
              <a:t>它</a:t>
            </a:r>
            <a:r>
              <a:rPr lang="zh-CN" altLang="en-US" b="1" dirty="0" smtClean="0">
                <a:latin typeface="华文楷体" panose="02010600040101010101" pitchFamily="2" charset="-122"/>
                <a:ea typeface="华文楷体" panose="02010600040101010101" pitchFamily="2" charset="-122"/>
              </a:rPr>
              <a:t>当时的主要任务之一就是用于导弹弹道轨迹的计算</a:t>
            </a:r>
            <a:r>
              <a:rPr lang="zh-CN" altLang="en-US" b="1" dirty="0">
                <a:latin typeface="华文楷体" panose="02010600040101010101" pitchFamily="2" charset="-122"/>
                <a:ea typeface="华文楷体" panose="02010600040101010101" pitchFamily="2" charset="-122"/>
              </a:rPr>
              <a:t>。重达几十</a:t>
            </a:r>
            <a:r>
              <a:rPr lang="zh-CN" altLang="en-US" b="1" dirty="0" smtClean="0">
                <a:latin typeface="华文楷体" panose="02010600040101010101" pitchFamily="2" charset="-122"/>
                <a:ea typeface="华文楷体" panose="02010600040101010101" pitchFamily="2" charset="-122"/>
              </a:rPr>
              <a:t>吨，但</a:t>
            </a:r>
            <a:r>
              <a:rPr lang="zh-CN" altLang="en-US" b="1" dirty="0">
                <a:latin typeface="华文楷体" panose="02010600040101010101" pitchFamily="2" charset="-122"/>
                <a:ea typeface="华文楷体" panose="02010600040101010101" pitchFamily="2" charset="-122"/>
              </a:rPr>
              <a:t>一秒只能运算 </a:t>
            </a:r>
            <a:r>
              <a:rPr lang="en-US" altLang="zh-CN" b="1" dirty="0">
                <a:latin typeface="华文楷体" panose="02010600040101010101" pitchFamily="2" charset="-122"/>
                <a:ea typeface="华文楷体" panose="02010600040101010101" pitchFamily="2" charset="-122"/>
              </a:rPr>
              <a:t>5000 </a:t>
            </a:r>
            <a:r>
              <a:rPr lang="zh-CN" altLang="en-US" b="1" dirty="0">
                <a:latin typeface="华文楷体" panose="02010600040101010101" pitchFamily="2" charset="-122"/>
                <a:ea typeface="华文楷体" panose="02010600040101010101" pitchFamily="2" charset="-122"/>
              </a:rPr>
              <a:t>次</a:t>
            </a:r>
            <a:r>
              <a:rPr lang="zh-CN" altLang="en-US" b="1" dirty="0" smtClean="0">
                <a:latin typeface="华文楷体" panose="02010600040101010101" pitchFamily="2" charset="-122"/>
                <a:ea typeface="华文楷体" panose="02010600040101010101" pitchFamily="2" charset="-122"/>
              </a:rPr>
              <a:t>的。</a:t>
            </a:r>
            <a:endParaRPr lang="zh-CN" altLang="en-US" dirty="0" smtClean="0">
              <a:ea typeface="宋体" panose="02010600030101010101" pitchFamily="2" charset="-122"/>
            </a:endParaRPr>
          </a:p>
        </p:txBody>
      </p:sp>
      <p:pic>
        <p:nvPicPr>
          <p:cNvPr id="26628" name="Picture 5" descr="242DD4~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1391" y="1229248"/>
            <a:ext cx="6019800" cy="474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电子计算机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23</a:t>
            </a:fld>
            <a:endParaRPr lang="zh-CN" altLang="en-US"/>
          </a:p>
        </p:txBody>
      </p:sp>
    </p:spTree>
    <p:extLst>
      <p:ext uri="{BB962C8B-B14F-4D97-AF65-F5344CB8AC3E}">
        <p14:creationId xmlns:p14="http://schemas.microsoft.com/office/powerpoint/2010/main" val="126176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p:cNvSpPr>
            <a:spLocks noGrp="1" noChangeArrowheads="1"/>
          </p:cNvSpPr>
          <p:nvPr>
            <p:ph type="body" idx="1"/>
          </p:nvPr>
        </p:nvSpPr>
        <p:spPr>
          <a:xfrm>
            <a:off x="311500" y="1095271"/>
            <a:ext cx="11485265" cy="4777033"/>
          </a:xfrm>
        </p:spPr>
        <p:txBody>
          <a:bodyPr/>
          <a:lstStyle/>
          <a:p>
            <a:pPr>
              <a:lnSpc>
                <a:spcPct val="150000"/>
              </a:lnSpc>
            </a:pPr>
            <a:r>
              <a:rPr lang="zh-CN" altLang="en-US" b="1" dirty="0">
                <a:latin typeface="华文楷体" panose="02010600040101010101" pitchFamily="2" charset="-122"/>
                <a:ea typeface="华文楷体" panose="02010600040101010101" pitchFamily="2" charset="-122"/>
              </a:rPr>
              <a:t>现代电子计算机的体系结构及实际计算模型来自</a:t>
            </a:r>
            <a:r>
              <a:rPr lang="zh-CN" altLang="en-US" b="1" dirty="0">
                <a:solidFill>
                  <a:srgbClr val="FF3300"/>
                </a:solidFill>
                <a:latin typeface="华文楷体" panose="02010600040101010101" pitchFamily="2" charset="-122"/>
                <a:ea typeface="华文楷体" panose="02010600040101010101" pitchFamily="2" charset="-122"/>
              </a:rPr>
              <a:t>冯</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诺依曼</a:t>
            </a:r>
            <a:r>
              <a:rPr lang="zh-CN" altLang="en-US" b="1" dirty="0">
                <a:latin typeface="华文楷体" panose="02010600040101010101" pitchFamily="2" charset="-122"/>
                <a:ea typeface="华文楷体" panose="02010600040101010101" pitchFamily="2" charset="-122"/>
              </a:rPr>
              <a:t>的思想。 </a:t>
            </a:r>
            <a:r>
              <a:rPr lang="en-US" altLang="zh-CN" b="1" dirty="0">
                <a:latin typeface="华文楷体" panose="02010600040101010101" pitchFamily="2" charset="-122"/>
                <a:ea typeface="华文楷体" panose="02010600040101010101" pitchFamily="2" charset="-122"/>
              </a:rPr>
              <a:t>1946</a:t>
            </a:r>
            <a:r>
              <a:rPr lang="zh-CN" altLang="en-US" b="1" dirty="0">
                <a:latin typeface="华文楷体" panose="02010600040101010101" pitchFamily="2" charset="-122"/>
                <a:ea typeface="华文楷体" panose="02010600040101010101" pitchFamily="2" charset="-122"/>
              </a:rPr>
              <a:t>年他和他的同事们发现了埃尼亚克的缺陷，发表了一份报告，提出了</a:t>
            </a:r>
            <a:r>
              <a:rPr lang="zh-CN" altLang="en-US" b="1" dirty="0">
                <a:solidFill>
                  <a:srgbClr val="FF3300"/>
                </a:solidFill>
                <a:latin typeface="华文楷体" panose="02010600040101010101" pitchFamily="2" charset="-122"/>
                <a:ea typeface="华文楷体" panose="02010600040101010101" pitchFamily="2" charset="-122"/>
              </a:rPr>
              <a:t>程序放入内存，顺序执行</a:t>
            </a:r>
            <a:r>
              <a:rPr lang="zh-CN" altLang="en-US" b="1" dirty="0">
                <a:latin typeface="华文楷体" panose="02010600040101010101" pitchFamily="2" charset="-122"/>
                <a:ea typeface="华文楷体" panose="02010600040101010101" pitchFamily="2" charset="-122"/>
              </a:rPr>
              <a:t>的思想</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英国的科学家维尔克斯实现了冯</a:t>
            </a:r>
            <a:r>
              <a:rPr lang="en-US" altLang="zh-CN" b="1" dirty="0">
                <a:latin typeface="华文楷体" panose="02010600040101010101" pitchFamily="2" charset="-122"/>
                <a:ea typeface="华文楷体" panose="02010600040101010101" pitchFamily="2" charset="-122"/>
              </a:rPr>
              <a:t>.</a:t>
            </a:r>
            <a:r>
              <a:rPr lang="zh-CN" altLang="en-US" b="1" dirty="0">
                <a:latin typeface="华文楷体" panose="02010600040101010101" pitchFamily="2" charset="-122"/>
                <a:ea typeface="华文楷体" panose="02010600040101010101" pitchFamily="2" charset="-122"/>
              </a:rPr>
              <a:t>诺依曼的思想，领导研制了“艾克萨克” </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a:p>
            <a:pPr>
              <a:lnSpc>
                <a:spcPct val="150000"/>
              </a:lnSpc>
            </a:pPr>
            <a:r>
              <a:rPr lang="zh-CN" altLang="en-US" b="1" dirty="0">
                <a:latin typeface="华文楷体" panose="02010600040101010101" pitchFamily="2" charset="-122"/>
                <a:ea typeface="华文楷体" panose="02010600040101010101" pitchFamily="2" charset="-122"/>
              </a:rPr>
              <a:t>因此，现在的计算机通常被称为</a:t>
            </a:r>
            <a:r>
              <a:rPr lang="zh-CN" altLang="en-US" b="1" dirty="0">
                <a:solidFill>
                  <a:srgbClr val="FF3300"/>
                </a:solidFill>
                <a:latin typeface="华文楷体" panose="02010600040101010101" pitchFamily="2" charset="-122"/>
                <a:ea typeface="华文楷体" panose="02010600040101010101" pitchFamily="2" charset="-122"/>
              </a:rPr>
              <a:t>冯</a:t>
            </a:r>
            <a:r>
              <a:rPr lang="en-US" altLang="zh-CN" b="1" dirty="0">
                <a:solidFill>
                  <a:srgbClr val="FF3300"/>
                </a:solidFill>
                <a:latin typeface="华文楷体" panose="02010600040101010101" pitchFamily="2" charset="-122"/>
                <a:ea typeface="华文楷体" panose="02010600040101010101" pitchFamily="2" charset="-122"/>
              </a:rPr>
              <a:t>.</a:t>
            </a:r>
            <a:r>
              <a:rPr lang="zh-CN" altLang="en-US" b="1" dirty="0">
                <a:solidFill>
                  <a:srgbClr val="FF3300"/>
                </a:solidFill>
                <a:latin typeface="华文楷体" panose="02010600040101010101" pitchFamily="2" charset="-122"/>
                <a:ea typeface="华文楷体" panose="02010600040101010101" pitchFamily="2" charset="-122"/>
              </a:rPr>
              <a:t>诺依曼计算机</a:t>
            </a:r>
            <a:r>
              <a:rPr lang="zh-CN" altLang="en-US" b="1" dirty="0">
                <a:latin typeface="华文楷体" panose="02010600040101010101" pitchFamily="2" charset="-122"/>
                <a:ea typeface="华文楷体" panose="02010600040101010101" pitchFamily="2" charset="-122"/>
              </a:rPr>
              <a:t>。</a:t>
            </a:r>
            <a:r>
              <a:rPr lang="zh-CN" altLang="en-US" dirty="0">
                <a:ea typeface="宋体" panose="02010600030101010101" pitchFamily="2" charset="-122"/>
              </a:rPr>
              <a:t> </a:t>
            </a:r>
          </a:p>
          <a:p>
            <a:pPr>
              <a:lnSpc>
                <a:spcPct val="150000"/>
              </a:lnSpc>
            </a:pPr>
            <a:endParaRPr lang="zh-CN" altLang="en-US" dirty="0" smtClean="0">
              <a:ea typeface="宋体" panose="02010600030101010101" pitchFamily="2" charset="-122"/>
            </a:endParaRPr>
          </a:p>
        </p:txBody>
      </p:sp>
      <p:sp>
        <p:nvSpPr>
          <p:cNvPr id="5"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电子计算机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pic>
        <p:nvPicPr>
          <p:cNvPr id="6" name="Picture 5" descr="99227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67447" y="3896339"/>
            <a:ext cx="2177142" cy="2594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2"/>
          </p:nvPr>
        </p:nvSpPr>
        <p:spPr/>
        <p:txBody>
          <a:bodyPr/>
          <a:lstStyle/>
          <a:p>
            <a:fld id="{9E937721-40F8-4224-8B5F-1E88C539C186}" type="slidenum">
              <a:rPr lang="zh-CN" altLang="en-US" smtClean="0"/>
              <a:t>24</a:t>
            </a:fld>
            <a:endParaRPr lang="zh-CN" altLang="en-US"/>
          </a:p>
        </p:txBody>
      </p:sp>
    </p:spTree>
    <p:extLst>
      <p:ext uri="{BB962C8B-B14F-4D97-AF65-F5344CB8AC3E}">
        <p14:creationId xmlns:p14="http://schemas.microsoft.com/office/powerpoint/2010/main" val="157333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02</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软件工程的背景</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25</a:t>
            </a:fld>
            <a:endParaRPr lang="zh-CN" altLang="en-US"/>
          </a:p>
        </p:txBody>
      </p:sp>
    </p:spTree>
    <p:custDataLst>
      <p:tags r:id="rId1"/>
    </p:custDataLst>
    <p:extLst>
      <p:ext uri="{BB962C8B-B14F-4D97-AF65-F5344CB8AC3E}">
        <p14:creationId xmlns:p14="http://schemas.microsoft.com/office/powerpoint/2010/main" val="753688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body" idx="1"/>
          </p:nvPr>
        </p:nvSpPr>
        <p:spPr>
          <a:xfrm>
            <a:off x="301451" y="1106157"/>
            <a:ext cx="11625942" cy="4665663"/>
          </a:xfrm>
        </p:spPr>
        <p:txBody>
          <a:bodyPr/>
          <a:lstStyle/>
          <a:p>
            <a:pPr>
              <a:lnSpc>
                <a:spcPct val="90000"/>
              </a:lnSpc>
            </a:pPr>
            <a:r>
              <a:rPr lang="zh-CN" altLang="en-US" sz="2200" dirty="0">
                <a:latin typeface="华文楷体" panose="02010600040101010101" pitchFamily="2" charset="-122"/>
                <a:ea typeface="华文楷体" panose="02010600040101010101" pitchFamily="2" charset="-122"/>
              </a:rPr>
              <a:t>软件开发经历了程序设计阶段、软件设计阶段和软件工程阶段的演变过程。</a:t>
            </a:r>
          </a:p>
          <a:p>
            <a:pPr>
              <a:lnSpc>
                <a:spcPct val="90000"/>
              </a:lnSpc>
            </a:pPr>
            <a:r>
              <a:rPr lang="zh-CN" altLang="en-US" sz="2200" b="1" dirty="0">
                <a:solidFill>
                  <a:srgbClr val="FF3300"/>
                </a:solidFill>
                <a:latin typeface="华文楷体" panose="02010600040101010101" pitchFamily="2" charset="-122"/>
                <a:ea typeface="华文楷体" panose="02010600040101010101" pitchFamily="2" charset="-122"/>
              </a:rPr>
              <a:t>程序设计阶段（</a:t>
            </a:r>
            <a:r>
              <a:rPr lang="en-US" altLang="zh-CN" sz="2200" dirty="0">
                <a:solidFill>
                  <a:srgbClr val="FF3300"/>
                </a:solidFill>
                <a:latin typeface="华文楷体" panose="02010600040101010101" pitchFamily="2" charset="-122"/>
                <a:ea typeface="华文楷体" panose="02010600040101010101" pitchFamily="2" charset="-122"/>
              </a:rPr>
              <a:t>1946</a:t>
            </a:r>
            <a:r>
              <a:rPr lang="zh-CN" altLang="en-US" sz="2200" dirty="0">
                <a:solidFill>
                  <a:srgbClr val="FF3300"/>
                </a:solidFill>
                <a:latin typeface="华文楷体" panose="02010600040101010101" pitchFamily="2" charset="-122"/>
                <a:ea typeface="华文楷体" panose="02010600040101010101" pitchFamily="2" charset="-122"/>
              </a:rPr>
              <a:t>年～</a:t>
            </a:r>
            <a:r>
              <a:rPr lang="en-US" altLang="zh-CN" sz="2200" dirty="0">
                <a:solidFill>
                  <a:srgbClr val="FF3300"/>
                </a:solidFill>
                <a:latin typeface="华文楷体" panose="02010600040101010101" pitchFamily="2" charset="-122"/>
                <a:ea typeface="华文楷体" panose="02010600040101010101" pitchFamily="2" charset="-122"/>
              </a:rPr>
              <a:t>1955</a:t>
            </a:r>
            <a:r>
              <a:rPr lang="zh-CN" altLang="en-US" sz="2200" dirty="0">
                <a:solidFill>
                  <a:srgbClr val="FF3300"/>
                </a:solidFill>
                <a:latin typeface="华文楷体" panose="02010600040101010101" pitchFamily="2" charset="-122"/>
                <a:ea typeface="华文楷体" panose="02010600040101010101" pitchFamily="2" charset="-122"/>
              </a:rPr>
              <a:t>年）</a:t>
            </a:r>
          </a:p>
          <a:p>
            <a:pPr>
              <a:lnSpc>
                <a:spcPct val="90000"/>
              </a:lnSpc>
            </a:pPr>
            <a:r>
              <a:rPr lang="zh-CN" altLang="en-US" sz="2200" dirty="0">
                <a:latin typeface="华文楷体" panose="02010600040101010101" pitchFamily="2" charset="-122"/>
                <a:ea typeface="华文楷体" panose="02010600040101010101" pitchFamily="2" charset="-122"/>
              </a:rPr>
              <a:t>特点：尚无软件的概念，程序设计主要围绕硬件进行开发，规模很小，工具简单，无明确分工（开发者和用户），程序设计追求节省空间和编程技巧，无文档资料（除程序清单外），主要用于科学计算。</a:t>
            </a:r>
            <a:endParaRPr lang="zh-CN" altLang="en-US" sz="2200" b="1" dirty="0">
              <a:latin typeface="华文楷体" panose="02010600040101010101" pitchFamily="2" charset="-122"/>
              <a:ea typeface="华文楷体" panose="02010600040101010101" pitchFamily="2" charset="-122"/>
            </a:endParaRPr>
          </a:p>
          <a:p>
            <a:pPr>
              <a:lnSpc>
                <a:spcPct val="90000"/>
              </a:lnSpc>
            </a:pPr>
            <a:r>
              <a:rPr lang="zh-CN" altLang="en-US" sz="2200" b="1" dirty="0">
                <a:solidFill>
                  <a:srgbClr val="FF3300"/>
                </a:solidFill>
                <a:latin typeface="华文楷体" panose="02010600040101010101" pitchFamily="2" charset="-122"/>
                <a:ea typeface="华文楷体" panose="02010600040101010101" pitchFamily="2" charset="-122"/>
              </a:rPr>
              <a:t>软件设计阶段（</a:t>
            </a:r>
            <a:r>
              <a:rPr lang="en-US" altLang="zh-CN" sz="2200" dirty="0">
                <a:solidFill>
                  <a:srgbClr val="FF3300"/>
                </a:solidFill>
                <a:latin typeface="华文楷体" panose="02010600040101010101" pitchFamily="2" charset="-122"/>
                <a:ea typeface="华文楷体" panose="02010600040101010101" pitchFamily="2" charset="-122"/>
              </a:rPr>
              <a:t>1956</a:t>
            </a:r>
            <a:r>
              <a:rPr lang="zh-CN" altLang="en-US" sz="2200" dirty="0">
                <a:solidFill>
                  <a:srgbClr val="FF3300"/>
                </a:solidFill>
                <a:latin typeface="华文楷体" panose="02010600040101010101" pitchFamily="2" charset="-122"/>
                <a:ea typeface="华文楷体" panose="02010600040101010101" pitchFamily="2" charset="-122"/>
              </a:rPr>
              <a:t>年～</a:t>
            </a:r>
            <a:r>
              <a:rPr lang="en-US" altLang="zh-CN" sz="2200" dirty="0">
                <a:solidFill>
                  <a:srgbClr val="FF3300"/>
                </a:solidFill>
                <a:latin typeface="华文楷体" panose="02010600040101010101" pitchFamily="2" charset="-122"/>
                <a:ea typeface="华文楷体" panose="02010600040101010101" pitchFamily="2" charset="-122"/>
              </a:rPr>
              <a:t>1970</a:t>
            </a:r>
            <a:r>
              <a:rPr lang="zh-CN" altLang="en-US" sz="2200" dirty="0">
                <a:solidFill>
                  <a:srgbClr val="FF3300"/>
                </a:solidFill>
                <a:latin typeface="华文楷体" panose="02010600040101010101" pitchFamily="2" charset="-122"/>
                <a:ea typeface="华文楷体" panose="02010600040101010101" pitchFamily="2" charset="-122"/>
              </a:rPr>
              <a:t>年）</a:t>
            </a:r>
          </a:p>
          <a:p>
            <a:pPr>
              <a:lnSpc>
                <a:spcPct val="90000"/>
              </a:lnSpc>
            </a:pPr>
            <a:r>
              <a:rPr lang="zh-CN" altLang="en-US" sz="2200" dirty="0">
                <a:latin typeface="华文楷体" panose="02010600040101010101" pitchFamily="2" charset="-122"/>
                <a:ea typeface="华文楷体" panose="02010600040101010101" pitchFamily="2" charset="-122"/>
              </a:rPr>
              <a:t>特点是：硬件环境相对稳定，出现了“</a:t>
            </a:r>
            <a:r>
              <a:rPr lang="zh-CN" altLang="en-US" sz="2200" dirty="0">
                <a:solidFill>
                  <a:srgbClr val="FF0000"/>
                </a:solidFill>
                <a:latin typeface="华文楷体" panose="02010600040101010101" pitchFamily="2" charset="-122"/>
                <a:ea typeface="华文楷体" panose="02010600040101010101" pitchFamily="2" charset="-122"/>
              </a:rPr>
              <a:t>软件作坊</a:t>
            </a:r>
            <a:r>
              <a:rPr lang="zh-CN" altLang="en-US" sz="2200" dirty="0">
                <a:latin typeface="华文楷体" panose="02010600040101010101" pitchFamily="2" charset="-122"/>
                <a:ea typeface="华文楷体" panose="02010600040101010101" pitchFamily="2" charset="-122"/>
              </a:rPr>
              <a:t>”的开发组织形式。随着计算机技术的发展和计算机应用的日益普及，软件系统的规模越来越庞大，高级编程语言层出不穷，应用领域不断拓宽，开发者和用户有了明确的分工，社会对软件的需求量剧增。但软件开发技术没有重大突破，软件产品的质量不高，生产效率低下，从而导致了“软件危机”的产生。</a:t>
            </a:r>
          </a:p>
          <a:p>
            <a:pPr>
              <a:lnSpc>
                <a:spcPct val="90000"/>
              </a:lnSpc>
            </a:pPr>
            <a:r>
              <a:rPr lang="zh-CN" altLang="en-US" sz="2200" b="1" dirty="0">
                <a:solidFill>
                  <a:srgbClr val="FF3300"/>
                </a:solidFill>
                <a:latin typeface="华文楷体" panose="02010600040101010101" pitchFamily="2" charset="-122"/>
                <a:ea typeface="华文楷体" panose="02010600040101010101" pitchFamily="2" charset="-122"/>
              </a:rPr>
              <a:t>软件工程阶段（</a:t>
            </a:r>
            <a:r>
              <a:rPr lang="en-US" altLang="zh-CN" sz="2200" dirty="0">
                <a:solidFill>
                  <a:srgbClr val="FF3300"/>
                </a:solidFill>
                <a:latin typeface="华文楷体" panose="02010600040101010101" pitchFamily="2" charset="-122"/>
                <a:ea typeface="华文楷体" panose="02010600040101010101" pitchFamily="2" charset="-122"/>
              </a:rPr>
              <a:t>1970</a:t>
            </a:r>
            <a:r>
              <a:rPr lang="zh-CN" altLang="en-US" sz="2200" dirty="0">
                <a:solidFill>
                  <a:srgbClr val="FF3300"/>
                </a:solidFill>
                <a:latin typeface="华文楷体" panose="02010600040101010101" pitchFamily="2" charset="-122"/>
                <a:ea typeface="华文楷体" panose="02010600040101010101" pitchFamily="2" charset="-122"/>
              </a:rPr>
              <a:t>年起）</a:t>
            </a:r>
          </a:p>
          <a:p>
            <a:pPr>
              <a:lnSpc>
                <a:spcPct val="90000"/>
              </a:lnSpc>
            </a:pPr>
            <a:r>
              <a:rPr lang="zh-CN" altLang="en-US" sz="2200" dirty="0">
                <a:latin typeface="华文楷体" panose="02010600040101010101" pitchFamily="2" charset="-122"/>
                <a:ea typeface="华文楷体" panose="02010600040101010101" pitchFamily="2" charset="-122"/>
              </a:rPr>
              <a:t>特点是：硬件已向巨型化、微型化、网络化和智能化四个方向发展，数据库技术已成熟并广泛应用，第三代、第四代语言出现；第一代软件技术：结构化程序设计在数值计算领域取得优异成绩；第二代软件技术：软件测试技术、方法、原理用于软件生产过程；第三代软件技术：处理需求定义技术用于软件需求分析和描述。</a:t>
            </a:r>
          </a:p>
        </p:txBody>
      </p:sp>
      <p:sp>
        <p:nvSpPr>
          <p:cNvPr id="4" name="文本框 11"/>
          <p:cNvSpPr txBox="1"/>
          <p:nvPr/>
        </p:nvSpPr>
        <p:spPr>
          <a:xfrm>
            <a:off x="552660" y="37446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软件开发的发展阶段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26</a:t>
            </a:fld>
            <a:endParaRPr lang="zh-CN" altLang="en-US"/>
          </a:p>
        </p:txBody>
      </p:sp>
    </p:spTree>
    <p:extLst>
      <p:ext uri="{BB962C8B-B14F-4D97-AF65-F5344CB8AC3E}">
        <p14:creationId xmlns:p14="http://schemas.microsoft.com/office/powerpoint/2010/main" val="139350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ChangeArrowheads="1"/>
          </p:cNvSpPr>
          <p:nvPr/>
        </p:nvSpPr>
        <p:spPr bwMode="auto">
          <a:xfrm>
            <a:off x="1922463" y="54451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zh-CN" b="1">
                <a:solidFill>
                  <a:schemeClr val="tx1"/>
                </a:solidFill>
                <a:latin typeface="宋体" panose="02010600030101010101" pitchFamily="2" charset="-122"/>
                <a:ea typeface="宋体" panose="02010600030101010101" pitchFamily="2" charset="-122"/>
              </a:rPr>
              <a:t>c. </a:t>
            </a:r>
            <a:r>
              <a:rPr lang="zh-CN" altLang="en-US" b="1">
                <a:solidFill>
                  <a:schemeClr val="tx1"/>
                </a:solidFill>
                <a:latin typeface="宋体" panose="02010600030101010101" pitchFamily="2" charset="-122"/>
                <a:ea typeface="宋体" panose="02010600030101010101" pitchFamily="2" charset="-122"/>
              </a:rPr>
              <a:t>软件的发展</a:t>
            </a:r>
          </a:p>
        </p:txBody>
      </p:sp>
      <p:sp>
        <p:nvSpPr>
          <p:cNvPr id="29700" name="Text Box 4"/>
          <p:cNvSpPr txBox="1">
            <a:spLocks noChangeArrowheads="1"/>
          </p:cNvSpPr>
          <p:nvPr/>
        </p:nvSpPr>
        <p:spPr bwMode="auto">
          <a:xfrm>
            <a:off x="2209800" y="1684338"/>
            <a:ext cx="18288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9701" name="Text Box 5"/>
          <p:cNvSpPr txBox="1">
            <a:spLocks noChangeArrowheads="1"/>
          </p:cNvSpPr>
          <p:nvPr/>
        </p:nvSpPr>
        <p:spPr bwMode="auto">
          <a:xfrm>
            <a:off x="2225675" y="1538289"/>
            <a:ext cx="1600200" cy="1768475"/>
          </a:xfrm>
          <a:prstGeom prst="rect">
            <a:avLst/>
          </a:prstGeom>
          <a:gradFill rotWithShape="0">
            <a:gsLst>
              <a:gs pos="0">
                <a:srgbClr val="FF3300">
                  <a:alpha val="42998"/>
                </a:srgbClr>
              </a:gs>
              <a:gs pos="100000">
                <a:srgbClr val="FF33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2000" b="1">
                <a:solidFill>
                  <a:schemeClr val="tx1"/>
                </a:solidFill>
                <a:latin typeface="Arial" panose="020B0604020202020204" pitchFamily="34" charset="0"/>
                <a:ea typeface="宋体" panose="02010600030101010101" pitchFamily="2" charset="-122"/>
              </a:rPr>
              <a:t>早期</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面向批处理</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有限的分布</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自定义软件</a:t>
            </a:r>
            <a:endParaRPr lang="en-US" altLang="zh-CN" sz="2000">
              <a:solidFill>
                <a:schemeClr val="tx1"/>
              </a:solidFill>
              <a:latin typeface="Arial" panose="020B0604020202020204" pitchFamily="34" charset="0"/>
              <a:ea typeface="宋体" panose="02010600030101010101" pitchFamily="2" charset="-122"/>
            </a:endParaRPr>
          </a:p>
        </p:txBody>
      </p:sp>
      <p:sp>
        <p:nvSpPr>
          <p:cNvPr id="29702" name="Text Box 6"/>
          <p:cNvSpPr txBox="1">
            <a:spLocks noChangeArrowheads="1"/>
          </p:cNvSpPr>
          <p:nvPr/>
        </p:nvSpPr>
        <p:spPr bwMode="auto">
          <a:xfrm>
            <a:off x="4122738" y="1538289"/>
            <a:ext cx="1828800" cy="2225675"/>
          </a:xfrm>
          <a:prstGeom prst="rect">
            <a:avLst/>
          </a:prstGeom>
          <a:gradFill rotWithShape="1">
            <a:gsLst>
              <a:gs pos="0">
                <a:srgbClr val="FF9933">
                  <a:alpha val="39998"/>
                </a:srgbClr>
              </a:gs>
              <a:gs pos="100000">
                <a:schemeClr val="hlink"/>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2000" b="1">
                <a:solidFill>
                  <a:schemeClr val="tx1"/>
                </a:solidFill>
                <a:latin typeface="Arial" panose="020B0604020202020204" pitchFamily="34" charset="0"/>
                <a:ea typeface="宋体" panose="02010600030101010101" pitchFamily="2" charset="-122"/>
              </a:rPr>
              <a:t>第二阶段</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多用户</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实时</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数据库</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软件产品</a:t>
            </a:r>
          </a:p>
        </p:txBody>
      </p:sp>
      <p:sp>
        <p:nvSpPr>
          <p:cNvPr id="29703" name="Text Box 7"/>
          <p:cNvSpPr txBox="1">
            <a:spLocks noChangeArrowheads="1"/>
          </p:cNvSpPr>
          <p:nvPr/>
        </p:nvSpPr>
        <p:spPr bwMode="auto">
          <a:xfrm>
            <a:off x="6324600" y="1531938"/>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29704" name="Text Box 8"/>
          <p:cNvSpPr txBox="1">
            <a:spLocks noChangeArrowheads="1"/>
          </p:cNvSpPr>
          <p:nvPr/>
        </p:nvSpPr>
        <p:spPr bwMode="auto">
          <a:xfrm>
            <a:off x="6019800" y="1538289"/>
            <a:ext cx="1981200" cy="2225675"/>
          </a:xfrm>
          <a:prstGeom prst="rect">
            <a:avLst/>
          </a:prstGeom>
          <a:gradFill rotWithShape="1">
            <a:gsLst>
              <a:gs pos="0">
                <a:srgbClr val="FFFF66">
                  <a:alpha val="32999"/>
                </a:srgbClr>
              </a:gs>
              <a:gs pos="100000">
                <a:srgbClr val="F8E70C"/>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2000" b="1">
                <a:solidFill>
                  <a:schemeClr val="tx1"/>
                </a:solidFill>
                <a:latin typeface="Arial" panose="020B0604020202020204" pitchFamily="34" charset="0"/>
                <a:ea typeface="宋体" panose="02010600030101010101" pitchFamily="2" charset="-122"/>
              </a:rPr>
              <a:t>第三阶段</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分布式系统</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嵌入</a:t>
            </a:r>
            <a:r>
              <a:rPr lang="zh-CN" altLang="en-US" sz="2000">
                <a:solidFill>
                  <a:schemeClr val="tx1"/>
                </a:solidFill>
                <a:latin typeface="宋体" panose="02010600030101010101" pitchFamily="2" charset="-122"/>
                <a:ea typeface="宋体" panose="02010600030101010101" pitchFamily="2" charset="-122"/>
              </a:rPr>
              <a:t>“</a:t>
            </a:r>
            <a:r>
              <a:rPr lang="zh-CN" altLang="en-US" sz="2000">
                <a:solidFill>
                  <a:schemeClr val="tx1"/>
                </a:solidFill>
                <a:latin typeface="Arial" panose="020B0604020202020204" pitchFamily="34" charset="0"/>
                <a:ea typeface="宋体" panose="02010600030101010101" pitchFamily="2" charset="-122"/>
              </a:rPr>
              <a:t>智能</a:t>
            </a:r>
            <a:r>
              <a:rPr lang="zh-CN" altLang="en-US" sz="2000">
                <a:solidFill>
                  <a:schemeClr val="tx1"/>
                </a:solidFill>
                <a:latin typeface="宋体" panose="02010600030101010101" pitchFamily="2" charset="-122"/>
                <a:ea typeface="宋体" panose="02010600030101010101" pitchFamily="2" charset="-122"/>
              </a:rPr>
              <a:t>”</a:t>
            </a:r>
            <a:endParaRPr lang="zh-CN" altLang="en-US" sz="2000">
              <a:solidFill>
                <a:schemeClr val="tx1"/>
              </a:solidFill>
              <a:latin typeface="Arial" panose="020B0604020202020204" pitchFamily="34" charset="0"/>
              <a:ea typeface="宋体" panose="02010600030101010101" pitchFamily="2" charset="-122"/>
            </a:endParaRP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低成本硬件</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消费者的影响</a:t>
            </a:r>
          </a:p>
        </p:txBody>
      </p:sp>
      <p:sp>
        <p:nvSpPr>
          <p:cNvPr id="29705" name="Text Box 9"/>
          <p:cNvSpPr txBox="1">
            <a:spLocks noChangeArrowheads="1"/>
          </p:cNvSpPr>
          <p:nvPr/>
        </p:nvSpPr>
        <p:spPr bwMode="auto">
          <a:xfrm>
            <a:off x="8145464" y="1531939"/>
            <a:ext cx="2141537" cy="3140075"/>
          </a:xfrm>
          <a:prstGeom prst="rect">
            <a:avLst/>
          </a:prstGeom>
          <a:gradFill rotWithShape="1">
            <a:gsLst>
              <a:gs pos="0">
                <a:srgbClr val="33CC33">
                  <a:alpha val="42998"/>
                </a:srgbClr>
              </a:gs>
              <a:gs pos="100000">
                <a:schemeClr val="accent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2000" b="1">
                <a:solidFill>
                  <a:schemeClr val="tx1"/>
                </a:solidFill>
                <a:latin typeface="Arial" panose="020B0604020202020204" pitchFamily="34" charset="0"/>
                <a:ea typeface="宋体" panose="02010600030101010101" pitchFamily="2" charset="-122"/>
              </a:rPr>
              <a:t>第四阶段</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强大的桌面系统</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面向对象技术</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专家系统</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人工神经网络</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并行计算</a:t>
            </a:r>
          </a:p>
          <a:p>
            <a:pPr eaLnBrk="1" hangingPunct="1">
              <a:spcBef>
                <a:spcPct val="50000"/>
              </a:spcBef>
              <a:buClrTx/>
              <a:buSzTx/>
              <a:buFontTx/>
              <a:buChar char="•"/>
            </a:pPr>
            <a:r>
              <a:rPr lang="zh-CN" altLang="en-US" sz="2000">
                <a:solidFill>
                  <a:schemeClr val="tx1"/>
                </a:solidFill>
                <a:latin typeface="Arial" panose="020B0604020202020204" pitchFamily="34" charset="0"/>
                <a:ea typeface="宋体" panose="02010600030101010101" pitchFamily="2" charset="-122"/>
              </a:rPr>
              <a:t>网路计算机</a:t>
            </a:r>
          </a:p>
        </p:txBody>
      </p:sp>
      <p:sp>
        <p:nvSpPr>
          <p:cNvPr id="29706" name="Line 10"/>
          <p:cNvSpPr>
            <a:spLocks noChangeShapeType="1"/>
          </p:cNvSpPr>
          <p:nvPr/>
        </p:nvSpPr>
        <p:spPr bwMode="auto">
          <a:xfrm flipV="1">
            <a:off x="21336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7" name="Line 11"/>
          <p:cNvSpPr>
            <a:spLocks noChangeShapeType="1"/>
          </p:cNvSpPr>
          <p:nvPr/>
        </p:nvSpPr>
        <p:spPr bwMode="auto">
          <a:xfrm>
            <a:off x="2133600" y="5486400"/>
            <a:ext cx="807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12"/>
          <p:cNvSpPr>
            <a:spLocks noChangeShapeType="1"/>
          </p:cNvSpPr>
          <p:nvPr/>
        </p:nvSpPr>
        <p:spPr bwMode="auto">
          <a:xfrm>
            <a:off x="36576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13"/>
          <p:cNvSpPr>
            <a:spLocks noChangeShapeType="1"/>
          </p:cNvSpPr>
          <p:nvPr/>
        </p:nvSpPr>
        <p:spPr bwMode="auto">
          <a:xfrm>
            <a:off x="102108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14"/>
          <p:cNvSpPr>
            <a:spLocks noChangeShapeType="1"/>
          </p:cNvSpPr>
          <p:nvPr/>
        </p:nvSpPr>
        <p:spPr bwMode="auto">
          <a:xfrm>
            <a:off x="67818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15"/>
          <p:cNvSpPr>
            <a:spLocks noChangeShapeType="1"/>
          </p:cNvSpPr>
          <p:nvPr/>
        </p:nvSpPr>
        <p:spPr bwMode="auto">
          <a:xfrm>
            <a:off x="51816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16"/>
          <p:cNvSpPr>
            <a:spLocks noChangeShapeType="1"/>
          </p:cNvSpPr>
          <p:nvPr/>
        </p:nvSpPr>
        <p:spPr bwMode="auto">
          <a:xfrm>
            <a:off x="8534400" y="5486400"/>
            <a:ext cx="0" cy="76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Text Box 17"/>
          <p:cNvSpPr txBox="1">
            <a:spLocks noChangeArrowheads="1"/>
          </p:cNvSpPr>
          <p:nvPr/>
        </p:nvSpPr>
        <p:spPr bwMode="auto">
          <a:xfrm>
            <a:off x="17526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en-US" altLang="zh-CN" sz="1800">
                <a:solidFill>
                  <a:schemeClr val="tx1"/>
                </a:solidFill>
                <a:latin typeface="Arial" panose="020B0604020202020204" pitchFamily="34" charset="0"/>
                <a:ea typeface="宋体" panose="02010600030101010101" pitchFamily="2" charset="-122"/>
              </a:rPr>
              <a:t>1950</a:t>
            </a:r>
          </a:p>
        </p:txBody>
      </p:sp>
      <p:sp>
        <p:nvSpPr>
          <p:cNvPr id="29714" name="Text Box 18"/>
          <p:cNvSpPr txBox="1">
            <a:spLocks noChangeArrowheads="1"/>
          </p:cNvSpPr>
          <p:nvPr/>
        </p:nvSpPr>
        <p:spPr bwMode="auto">
          <a:xfrm>
            <a:off x="32766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en-US" altLang="zh-CN" sz="1800">
                <a:solidFill>
                  <a:schemeClr val="tx1"/>
                </a:solidFill>
                <a:latin typeface="Arial" panose="020B0604020202020204" pitchFamily="34" charset="0"/>
                <a:ea typeface="宋体" panose="02010600030101010101" pitchFamily="2" charset="-122"/>
              </a:rPr>
              <a:t>1960</a:t>
            </a:r>
          </a:p>
        </p:txBody>
      </p:sp>
      <p:sp>
        <p:nvSpPr>
          <p:cNvPr id="29715" name="Text Box 19"/>
          <p:cNvSpPr txBox="1">
            <a:spLocks noChangeArrowheads="1"/>
          </p:cNvSpPr>
          <p:nvPr/>
        </p:nvSpPr>
        <p:spPr bwMode="auto">
          <a:xfrm>
            <a:off x="48006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en-US" altLang="zh-CN" sz="1800">
                <a:solidFill>
                  <a:schemeClr val="tx1"/>
                </a:solidFill>
                <a:latin typeface="Arial" panose="020B0604020202020204" pitchFamily="34" charset="0"/>
                <a:ea typeface="宋体" panose="02010600030101010101" pitchFamily="2" charset="-122"/>
              </a:rPr>
              <a:t>1970</a:t>
            </a:r>
          </a:p>
        </p:txBody>
      </p:sp>
      <p:sp>
        <p:nvSpPr>
          <p:cNvPr id="29716" name="Text Box 20"/>
          <p:cNvSpPr txBox="1">
            <a:spLocks noChangeArrowheads="1"/>
          </p:cNvSpPr>
          <p:nvPr/>
        </p:nvSpPr>
        <p:spPr bwMode="auto">
          <a:xfrm>
            <a:off x="6400800" y="56388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en-US" altLang="zh-CN" sz="1800">
                <a:solidFill>
                  <a:schemeClr val="tx1"/>
                </a:solidFill>
                <a:latin typeface="Arial" panose="020B0604020202020204" pitchFamily="34" charset="0"/>
                <a:ea typeface="宋体" panose="02010600030101010101" pitchFamily="2" charset="-122"/>
              </a:rPr>
              <a:t>1980</a:t>
            </a:r>
          </a:p>
        </p:txBody>
      </p:sp>
      <p:sp>
        <p:nvSpPr>
          <p:cNvPr id="29717" name="Text Box 21"/>
          <p:cNvSpPr txBox="1">
            <a:spLocks noChangeArrowheads="1"/>
          </p:cNvSpPr>
          <p:nvPr/>
        </p:nvSpPr>
        <p:spPr bwMode="auto">
          <a:xfrm>
            <a:off x="8153400" y="5638801"/>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en-US" altLang="zh-CN" sz="1800">
                <a:solidFill>
                  <a:schemeClr val="tx1"/>
                </a:solidFill>
                <a:latin typeface="Arial" panose="020B0604020202020204" pitchFamily="34" charset="0"/>
                <a:ea typeface="宋体" panose="02010600030101010101" pitchFamily="2" charset="-122"/>
              </a:rPr>
              <a:t>1990</a:t>
            </a:r>
          </a:p>
        </p:txBody>
      </p:sp>
      <p:sp>
        <p:nvSpPr>
          <p:cNvPr id="29718" name="Text Box 22"/>
          <p:cNvSpPr txBox="1">
            <a:spLocks noChangeArrowheads="1"/>
          </p:cNvSpPr>
          <p:nvPr/>
        </p:nvSpPr>
        <p:spPr bwMode="auto">
          <a:xfrm>
            <a:off x="9753600" y="56388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en-US" altLang="zh-CN" sz="1800">
                <a:solidFill>
                  <a:schemeClr val="tx1"/>
                </a:solidFill>
                <a:latin typeface="Arial" panose="020B0604020202020204" pitchFamily="34" charset="0"/>
                <a:ea typeface="宋体" panose="02010600030101010101" pitchFamily="2" charset="-122"/>
              </a:rPr>
              <a:t>2000</a:t>
            </a:r>
          </a:p>
        </p:txBody>
      </p:sp>
      <p:sp>
        <p:nvSpPr>
          <p:cNvPr id="29719" name="Rectangle 23" descr="瓦形"/>
          <p:cNvSpPr>
            <a:spLocks noChangeArrowheads="1"/>
          </p:cNvSpPr>
          <p:nvPr/>
        </p:nvSpPr>
        <p:spPr bwMode="auto">
          <a:xfrm>
            <a:off x="2133600" y="4953000"/>
            <a:ext cx="2286000" cy="533400"/>
          </a:xfrm>
          <a:prstGeom prst="rect">
            <a:avLst/>
          </a:prstGeom>
          <a:pattFill prst="shingle">
            <a:fgClr>
              <a:srgbClr val="FF3300"/>
            </a:fgClr>
            <a:bgClr>
              <a:schemeClr val="bg1"/>
            </a:bgClr>
          </a:pattFill>
          <a:ln w="9525">
            <a:pattFill prst="smConfetti">
              <a:fgClr>
                <a:schemeClr val="tx1"/>
              </a:fgClr>
              <a:bgClr>
                <a:srgbClr val="FFFFFF"/>
              </a:bgClr>
            </a:patt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29720" name="Rectangle 24" descr="大棋盘"/>
          <p:cNvSpPr>
            <a:spLocks noChangeArrowheads="1"/>
          </p:cNvSpPr>
          <p:nvPr/>
        </p:nvSpPr>
        <p:spPr bwMode="auto">
          <a:xfrm>
            <a:off x="5715000" y="4953000"/>
            <a:ext cx="2362200" cy="533400"/>
          </a:xfrm>
          <a:prstGeom prst="rect">
            <a:avLst/>
          </a:prstGeom>
          <a:pattFill prst="lgCheck">
            <a:fgClr>
              <a:srgbClr val="33CC33"/>
            </a:fgClr>
            <a:bgClr>
              <a:schemeClr val="bg1"/>
            </a:bgClr>
          </a:pattFill>
          <a:ln w="9525">
            <a:pattFill prst="solidDmnd">
              <a:fgClr>
                <a:srgbClr val="FF9900"/>
              </a:fgClr>
              <a:bgClr>
                <a:srgbClr val="FFFFFF"/>
              </a:bgClr>
            </a:patt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29721" name="Line 25"/>
          <p:cNvSpPr>
            <a:spLocks noChangeShapeType="1"/>
          </p:cNvSpPr>
          <p:nvPr/>
        </p:nvSpPr>
        <p:spPr bwMode="auto">
          <a:xfrm flipV="1">
            <a:off x="4191000" y="4724400"/>
            <a:ext cx="0" cy="228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2" name="Line 26"/>
          <p:cNvSpPr>
            <a:spLocks noChangeShapeType="1"/>
          </p:cNvSpPr>
          <p:nvPr/>
        </p:nvSpPr>
        <p:spPr bwMode="auto">
          <a:xfrm>
            <a:off x="4191000" y="4724400"/>
            <a:ext cx="1676400" cy="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Line 27"/>
          <p:cNvSpPr>
            <a:spLocks noChangeShapeType="1"/>
          </p:cNvSpPr>
          <p:nvPr/>
        </p:nvSpPr>
        <p:spPr bwMode="auto">
          <a:xfrm>
            <a:off x="5867400" y="47244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4" name="Line 28"/>
          <p:cNvSpPr>
            <a:spLocks noChangeShapeType="1"/>
          </p:cNvSpPr>
          <p:nvPr/>
        </p:nvSpPr>
        <p:spPr bwMode="auto">
          <a:xfrm flipV="1">
            <a:off x="7467600" y="4724400"/>
            <a:ext cx="0" cy="2286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Line 29"/>
          <p:cNvSpPr>
            <a:spLocks noChangeShapeType="1"/>
          </p:cNvSpPr>
          <p:nvPr/>
        </p:nvSpPr>
        <p:spPr bwMode="auto">
          <a:xfrm>
            <a:off x="7467600" y="4724400"/>
            <a:ext cx="2743200"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6" name="Line 30"/>
          <p:cNvSpPr>
            <a:spLocks noChangeShapeType="1"/>
          </p:cNvSpPr>
          <p:nvPr/>
        </p:nvSpPr>
        <p:spPr bwMode="auto">
          <a:xfrm>
            <a:off x="10210800" y="4724400"/>
            <a:ext cx="0" cy="76200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7" name="Line 31"/>
          <p:cNvSpPr>
            <a:spLocks noChangeShapeType="1"/>
          </p:cNvSpPr>
          <p:nvPr/>
        </p:nvSpPr>
        <p:spPr bwMode="auto">
          <a:xfrm flipH="1">
            <a:off x="4191000" y="4724400"/>
            <a:ext cx="304800" cy="1524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8" name="Line 32"/>
          <p:cNvSpPr>
            <a:spLocks noChangeShapeType="1"/>
          </p:cNvSpPr>
          <p:nvPr/>
        </p:nvSpPr>
        <p:spPr bwMode="auto">
          <a:xfrm flipH="1">
            <a:off x="4343400" y="4724400"/>
            <a:ext cx="457200" cy="228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9" name="Line 33"/>
          <p:cNvSpPr>
            <a:spLocks noChangeShapeType="1"/>
          </p:cNvSpPr>
          <p:nvPr/>
        </p:nvSpPr>
        <p:spPr bwMode="auto">
          <a:xfrm flipH="1">
            <a:off x="4419600" y="4724400"/>
            <a:ext cx="762000" cy="381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0" name="Line 34"/>
          <p:cNvSpPr>
            <a:spLocks noChangeShapeType="1"/>
          </p:cNvSpPr>
          <p:nvPr/>
        </p:nvSpPr>
        <p:spPr bwMode="auto">
          <a:xfrm flipV="1">
            <a:off x="4419600" y="4724400"/>
            <a:ext cx="1143000" cy="6096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1" name="Line 35"/>
          <p:cNvSpPr>
            <a:spLocks noChangeShapeType="1"/>
          </p:cNvSpPr>
          <p:nvPr/>
        </p:nvSpPr>
        <p:spPr bwMode="auto">
          <a:xfrm flipV="1">
            <a:off x="4572000" y="4800600"/>
            <a:ext cx="1295400" cy="6858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2" name="Line 36"/>
          <p:cNvSpPr>
            <a:spLocks noChangeShapeType="1"/>
          </p:cNvSpPr>
          <p:nvPr/>
        </p:nvSpPr>
        <p:spPr bwMode="auto">
          <a:xfrm flipV="1">
            <a:off x="4953000" y="5105400"/>
            <a:ext cx="762000" cy="3810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3" name="Line 37"/>
          <p:cNvSpPr>
            <a:spLocks noChangeShapeType="1"/>
          </p:cNvSpPr>
          <p:nvPr/>
        </p:nvSpPr>
        <p:spPr bwMode="auto">
          <a:xfrm flipV="1">
            <a:off x="5410200" y="5334000"/>
            <a:ext cx="304800" cy="152400"/>
          </a:xfrm>
          <a:prstGeom prst="line">
            <a:avLst/>
          </a:prstGeom>
          <a:noFill/>
          <a:ln w="952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4" name="Line 38"/>
          <p:cNvSpPr>
            <a:spLocks noChangeShapeType="1"/>
          </p:cNvSpPr>
          <p:nvPr/>
        </p:nvSpPr>
        <p:spPr bwMode="auto">
          <a:xfrm>
            <a:off x="7467600" y="4876800"/>
            <a:ext cx="2743200" cy="0"/>
          </a:xfrm>
          <a:prstGeom prst="line">
            <a:avLst/>
          </a:prstGeom>
          <a:noFill/>
          <a:ln w="9525">
            <a:pattFill prst="dashHorz">
              <a:fgClr>
                <a:schemeClr val="folHlink"/>
              </a:fgClr>
              <a:bgClr>
                <a:schemeClr val="bg1"/>
              </a:bgClr>
            </a:patt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5" name="Line 39"/>
          <p:cNvSpPr>
            <a:spLocks noChangeShapeType="1"/>
          </p:cNvSpPr>
          <p:nvPr/>
        </p:nvSpPr>
        <p:spPr bwMode="auto">
          <a:xfrm>
            <a:off x="8077200" y="5029200"/>
            <a:ext cx="213360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6" name="Line 40"/>
          <p:cNvSpPr>
            <a:spLocks noChangeShapeType="1"/>
          </p:cNvSpPr>
          <p:nvPr/>
        </p:nvSpPr>
        <p:spPr bwMode="auto">
          <a:xfrm>
            <a:off x="8077200" y="5181600"/>
            <a:ext cx="213360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41"/>
          <p:cNvSpPr>
            <a:spLocks noChangeShapeType="1"/>
          </p:cNvSpPr>
          <p:nvPr/>
        </p:nvSpPr>
        <p:spPr bwMode="auto">
          <a:xfrm>
            <a:off x="8077200" y="5334000"/>
            <a:ext cx="2133600" cy="0"/>
          </a:xfrm>
          <a:prstGeom prst="line">
            <a:avLst/>
          </a:prstGeom>
          <a:noFill/>
          <a:ln w="9525">
            <a:solidFill>
              <a:schemeClr val="folHlink"/>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 name="圆角矩形标注 42"/>
          <p:cNvSpPr/>
          <p:nvPr/>
        </p:nvSpPr>
        <p:spPr>
          <a:xfrm>
            <a:off x="1676400" y="5715000"/>
            <a:ext cx="8534400" cy="990600"/>
          </a:xfrm>
          <a:prstGeom prst="wedgeRoundRectCallout">
            <a:avLst>
              <a:gd name="adj1" fmla="val -7649"/>
              <a:gd name="adj2" fmla="val -72581"/>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defRPr/>
            </a:pPr>
            <a:r>
              <a:rPr lang="en-US" altLang="zh-CN" sz="2400" b="1">
                <a:solidFill>
                  <a:schemeClr val="tx1"/>
                </a:solidFill>
                <a:latin typeface="Lucida Sans Unicode" panose="020B0602030504020204" pitchFamily="34" charset="0"/>
                <a:ea typeface="宋体" panose="02010600030101010101" pitchFamily="2" charset="-122"/>
              </a:rPr>
              <a:t> 1968</a:t>
            </a:r>
            <a:r>
              <a:rPr lang="zh-CN" altLang="en-US" sz="2400" b="1">
                <a:solidFill>
                  <a:schemeClr val="tx1"/>
                </a:solidFill>
                <a:latin typeface="Lucida Sans Unicode" panose="020B0602030504020204" pitchFamily="34" charset="0"/>
                <a:ea typeface="宋体" panose="02010600030101010101" pitchFamily="2" charset="-122"/>
              </a:rPr>
              <a:t>年</a:t>
            </a:r>
            <a:r>
              <a:rPr lang="en-US" altLang="zh-CN" sz="2400" b="1">
                <a:solidFill>
                  <a:schemeClr val="tx1"/>
                </a:solidFill>
                <a:latin typeface="Lucida Sans Unicode" panose="020B0602030504020204" pitchFamily="34" charset="0"/>
                <a:ea typeface="宋体" panose="02010600030101010101" pitchFamily="2" charset="-122"/>
              </a:rPr>
              <a:t>10</a:t>
            </a:r>
            <a:r>
              <a:rPr lang="zh-CN" altLang="en-US" sz="2400" b="1">
                <a:solidFill>
                  <a:schemeClr val="tx1"/>
                </a:solidFill>
                <a:latin typeface="Lucida Sans Unicode" panose="020B0602030504020204" pitchFamily="34" charset="0"/>
                <a:ea typeface="宋体" panose="02010600030101010101" pitchFamily="2" charset="-122"/>
              </a:rPr>
              <a:t>月，北大西洋公约组织（</a:t>
            </a:r>
            <a:r>
              <a:rPr lang="en-US" altLang="zh-CN" sz="2400" b="1">
                <a:solidFill>
                  <a:schemeClr val="tx1"/>
                </a:solidFill>
                <a:latin typeface="Lucida Sans Unicode" panose="020B0602030504020204" pitchFamily="34" charset="0"/>
                <a:ea typeface="宋体" panose="02010600030101010101" pitchFamily="2" charset="-122"/>
              </a:rPr>
              <a:t>NATO</a:t>
            </a:r>
            <a:r>
              <a:rPr lang="zh-CN" altLang="en-US" sz="2400" b="1">
                <a:solidFill>
                  <a:schemeClr val="tx1"/>
                </a:solidFill>
                <a:latin typeface="Lucida Sans Unicode" panose="020B0602030504020204" pitchFamily="34" charset="0"/>
                <a:ea typeface="宋体" panose="02010600030101010101" pitchFamily="2" charset="-122"/>
              </a:rPr>
              <a:t>）的科学家在德国召开的学术会议上正式提出了软件危机问题。</a:t>
            </a:r>
          </a:p>
        </p:txBody>
      </p:sp>
      <p:sp>
        <p:nvSpPr>
          <p:cNvPr id="44" name="文本框 11"/>
          <p:cNvSpPr txBox="1"/>
          <p:nvPr/>
        </p:nvSpPr>
        <p:spPr>
          <a:xfrm>
            <a:off x="411984" y="253428"/>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27</a:t>
            </a:fld>
            <a:endParaRPr lang="zh-CN" altLang="en-US"/>
          </a:p>
        </p:txBody>
      </p:sp>
    </p:spTree>
    <p:extLst>
      <p:ext uri="{BB962C8B-B14F-4D97-AF65-F5344CB8AC3E}">
        <p14:creationId xmlns:p14="http://schemas.microsoft.com/office/powerpoint/2010/main" val="538623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ChangeArrowheads="1"/>
          </p:cNvSpPr>
          <p:nvPr>
            <p:ph type="body" idx="1"/>
          </p:nvPr>
        </p:nvSpPr>
        <p:spPr>
          <a:xfrm>
            <a:off x="271305" y="1195754"/>
            <a:ext cx="11826910" cy="4981209"/>
          </a:xfrm>
        </p:spPr>
        <p:txBody>
          <a:bodyPr/>
          <a:lstStyle/>
          <a:p>
            <a:r>
              <a:rPr lang="en-US" altLang="zh-CN" b="1" dirty="0">
                <a:solidFill>
                  <a:srgbClr val="FF0000"/>
                </a:solidFill>
                <a:latin typeface="华文楷体" panose="02010600040101010101" pitchFamily="2" charset="-122"/>
                <a:ea typeface="华文楷体" panose="02010600040101010101" pitchFamily="2" charset="-122"/>
              </a:rPr>
              <a:t>1968 </a:t>
            </a:r>
            <a:r>
              <a:rPr lang="zh-CN" altLang="en-US" b="1" dirty="0">
                <a:solidFill>
                  <a:srgbClr val="FF0000"/>
                </a:solidFill>
                <a:latin typeface="华文楷体" panose="02010600040101010101" pitchFamily="2" charset="-122"/>
                <a:ea typeface="华文楷体" panose="02010600040101010101" pitchFamily="2" charset="-122"/>
              </a:rPr>
              <a:t>，</a:t>
            </a:r>
            <a:r>
              <a:rPr lang="en-US" altLang="zh-CN" b="1" dirty="0">
                <a:solidFill>
                  <a:srgbClr val="FF0000"/>
                </a:solidFill>
                <a:latin typeface="华文楷体" panose="02010600040101010101" pitchFamily="2" charset="-122"/>
                <a:ea typeface="华文楷体" panose="02010600040101010101" pitchFamily="2" charset="-122"/>
              </a:rPr>
              <a:t>NATO</a:t>
            </a:r>
            <a:r>
              <a:rPr lang="zh-CN" altLang="en-US" b="1" dirty="0">
                <a:solidFill>
                  <a:srgbClr val="FF0000"/>
                </a:solidFill>
                <a:latin typeface="华文楷体" panose="02010600040101010101" pitchFamily="2" charset="-122"/>
                <a:ea typeface="华文楷体" panose="02010600040101010101" pitchFamily="2" charset="-122"/>
              </a:rPr>
              <a:t>（北大西洋公约组织），软件危机</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）对软件开发成本和进度的估计常常不准确。开发成本超出预算，实际进度比预定计划一再拖延的现象并不罕见。 </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2</a:t>
            </a:r>
            <a:r>
              <a:rPr lang="zh-CN" altLang="en-US" sz="2800" dirty="0">
                <a:latin typeface="华文楷体" panose="02010600040101010101" pitchFamily="2" charset="-122"/>
                <a:ea typeface="华文楷体" panose="02010600040101010101" pitchFamily="2" charset="-122"/>
              </a:rPr>
              <a:t>）用户对“已完成”系统不满意的现象经常发生。</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3</a:t>
            </a:r>
            <a:r>
              <a:rPr lang="zh-CN" altLang="en-US" sz="2800" dirty="0">
                <a:latin typeface="华文楷体" panose="02010600040101010101" pitchFamily="2" charset="-122"/>
                <a:ea typeface="华文楷体" panose="02010600040101010101" pitchFamily="2" charset="-122"/>
              </a:rPr>
              <a:t>）软件产品的质量不可靠。</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4</a:t>
            </a:r>
            <a:r>
              <a:rPr lang="zh-CN" altLang="en-US" sz="2800" dirty="0">
                <a:latin typeface="华文楷体" panose="02010600040101010101" pitchFamily="2" charset="-122"/>
                <a:ea typeface="华文楷体" panose="02010600040101010101" pitchFamily="2" charset="-122"/>
              </a:rPr>
              <a:t>）软件的可维护程度非常之低。</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5</a:t>
            </a:r>
            <a:r>
              <a:rPr lang="zh-CN" altLang="en-US" sz="2800" dirty="0">
                <a:latin typeface="华文楷体" panose="02010600040101010101" pitchFamily="2" charset="-122"/>
                <a:ea typeface="华文楷体" panose="02010600040101010101" pitchFamily="2" charset="-122"/>
              </a:rPr>
              <a:t>）软件通常没有适当的文档资料。</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6</a:t>
            </a:r>
            <a:r>
              <a:rPr lang="zh-CN" altLang="en-US" sz="2800" dirty="0">
                <a:latin typeface="华文楷体" panose="02010600040101010101" pitchFamily="2" charset="-122"/>
                <a:ea typeface="华文楷体" panose="02010600040101010101" pitchFamily="2" charset="-122"/>
              </a:rPr>
              <a:t>）软件的成本不断提高。</a:t>
            </a:r>
          </a:p>
          <a:p>
            <a:pPr lvl="1"/>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7</a:t>
            </a:r>
            <a:r>
              <a:rPr lang="zh-CN" altLang="en-US" sz="2800" dirty="0">
                <a:latin typeface="华文楷体" panose="02010600040101010101" pitchFamily="2" charset="-122"/>
                <a:ea typeface="华文楷体" panose="02010600040101010101" pitchFamily="2" charset="-122"/>
              </a:rPr>
              <a:t>）软件开发生产率无法满足人们对软件的生产要求，软件开发生产率的提高落后于硬件的发展。</a:t>
            </a:r>
          </a:p>
          <a:p>
            <a:r>
              <a:rPr lang="en-US" altLang="zh-CN" dirty="0">
                <a:latin typeface="华文楷体" panose="02010600040101010101" pitchFamily="2" charset="-122"/>
                <a:ea typeface="华文楷体" panose="02010600040101010101" pitchFamily="2" charset="-122"/>
              </a:rPr>
              <a:t>1968</a:t>
            </a:r>
            <a:r>
              <a:rPr lang="zh-CN" altLang="en-US" dirty="0">
                <a:latin typeface="华文楷体" panose="02010600040101010101" pitchFamily="2" charset="-122"/>
                <a:ea typeface="华文楷体" panose="02010600040101010101" pitchFamily="2" charset="-122"/>
              </a:rPr>
              <a:t>年秋季，</a:t>
            </a:r>
            <a:r>
              <a:rPr lang="zh-CN" altLang="en-US" b="1" dirty="0">
                <a:solidFill>
                  <a:srgbClr val="FF0000"/>
                </a:solidFill>
                <a:latin typeface="华文楷体" panose="02010600040101010101" pitchFamily="2" charset="-122"/>
                <a:ea typeface="华文楷体" panose="02010600040101010101" pitchFamily="2" charset="-122"/>
              </a:rPr>
              <a:t>软件工程学</a:t>
            </a:r>
            <a:r>
              <a:rPr lang="zh-CN" altLang="en-US" dirty="0">
                <a:latin typeface="华文楷体" panose="02010600040101010101" pitchFamily="2" charset="-122"/>
                <a:ea typeface="华文楷体" panose="02010600040101010101" pitchFamily="2" charset="-122"/>
              </a:rPr>
              <a:t>的形成</a:t>
            </a:r>
          </a:p>
        </p:txBody>
      </p:sp>
      <p:pic>
        <p:nvPicPr>
          <p:cNvPr id="31748" name="Picture 4" descr="j029912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630508" y="2605036"/>
            <a:ext cx="1100138"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472274" y="365125"/>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软件危机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28</a:t>
            </a:fld>
            <a:endParaRPr lang="zh-CN" altLang="en-US"/>
          </a:p>
        </p:txBody>
      </p:sp>
    </p:spTree>
    <p:extLst>
      <p:ext uri="{BB962C8B-B14F-4D97-AF65-F5344CB8AC3E}">
        <p14:creationId xmlns:p14="http://schemas.microsoft.com/office/powerpoint/2010/main" val="222656919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482321" y="1027254"/>
            <a:ext cx="11374734" cy="5186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just" eaLnBrk="1" hangingPunct="1">
              <a:lnSpc>
                <a:spcPct val="145000"/>
              </a:lnSpc>
              <a:spcBef>
                <a:spcPct val="20000"/>
              </a:spcBef>
              <a:buClrTx/>
              <a:buSzPct val="90000"/>
              <a:buFontTx/>
              <a:buNone/>
            </a:pPr>
            <a:r>
              <a:rPr kumimoji="1" lang="zh-CN" altLang="en-US" b="1" dirty="0">
                <a:solidFill>
                  <a:srgbClr val="3333CC"/>
                </a:solidFill>
                <a:latin typeface="华文楷体" panose="02010600040101010101" pitchFamily="2" charset="-122"/>
                <a:ea typeface="华文楷体" panose="02010600040101010101" pitchFamily="2" charset="-122"/>
              </a:rPr>
              <a:t>具体来说，软件危机主要有以下一些典型表现</a:t>
            </a:r>
            <a:r>
              <a:rPr kumimoji="1" lang="en-US" altLang="zh-CN" dirty="0">
                <a:solidFill>
                  <a:schemeClr val="tx1"/>
                </a:solidFill>
                <a:latin typeface="华文楷体" panose="02010600040101010101" pitchFamily="2" charset="-122"/>
                <a:ea typeface="华文楷体" panose="02010600040101010101" pitchFamily="2" charset="-122"/>
              </a:rPr>
              <a:t>:</a:t>
            </a:r>
          </a:p>
          <a:p>
            <a:pPr algn="just" eaLnBrk="1" hangingPunct="1">
              <a:lnSpc>
                <a:spcPct val="145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对软件开发成本和进度的估计常常很不准确。</a:t>
            </a:r>
          </a:p>
          <a:p>
            <a:pPr algn="just" eaLnBrk="1" hangingPunct="1">
              <a:lnSpc>
                <a:spcPct val="145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用户对“已完成的”软件系统不满意的现象经常发生。</a:t>
            </a:r>
          </a:p>
          <a:p>
            <a:pPr eaLnBrk="1" hangingPunct="1">
              <a:lnSpc>
                <a:spcPct val="130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软件产品的质量往往靠不住。</a:t>
            </a:r>
          </a:p>
          <a:p>
            <a:pPr eaLnBrk="1" hangingPunct="1">
              <a:lnSpc>
                <a:spcPct val="130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软件常常是不可维护的。</a:t>
            </a:r>
          </a:p>
          <a:p>
            <a:pPr eaLnBrk="1" hangingPunct="1">
              <a:lnSpc>
                <a:spcPct val="130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软件通常没有适当的文档资料。</a:t>
            </a:r>
          </a:p>
          <a:p>
            <a:pPr eaLnBrk="1" hangingPunct="1">
              <a:lnSpc>
                <a:spcPct val="130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软件成本在计算机系统总成本中所占的比例逐年上升。</a:t>
            </a:r>
          </a:p>
          <a:p>
            <a:pPr eaLnBrk="1" hangingPunct="1">
              <a:lnSpc>
                <a:spcPct val="130000"/>
              </a:lnSpc>
              <a:spcBef>
                <a:spcPct val="20000"/>
              </a:spcBef>
              <a:buClr>
                <a:srgbClr val="FF3300"/>
              </a:buClr>
              <a:buSzPct val="90000"/>
              <a:buFont typeface="Wingdings" panose="05000000000000000000" pitchFamily="2" charset="2"/>
              <a:buChar char="Ø"/>
            </a:pPr>
            <a:r>
              <a:rPr kumimoji="1" lang="zh-CN" altLang="en-US" sz="2400" b="1" dirty="0">
                <a:solidFill>
                  <a:schemeClr val="tx1"/>
                </a:solidFill>
                <a:latin typeface="华文楷体" panose="02010600040101010101" pitchFamily="2" charset="-122"/>
                <a:ea typeface="华文楷体" panose="02010600040101010101" pitchFamily="2" charset="-122"/>
              </a:rPr>
              <a:t>软件开发生产率提高的速度，既跟不上硬件的发展速度，也远远跟不上计算机应用迅速普及深入的趋势。 </a:t>
            </a:r>
          </a:p>
        </p:txBody>
      </p:sp>
      <p:sp>
        <p:nvSpPr>
          <p:cNvPr id="4" name="文本框 11"/>
          <p:cNvSpPr txBox="1"/>
          <p:nvPr/>
        </p:nvSpPr>
        <p:spPr>
          <a:xfrm>
            <a:off x="361742" y="28330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软件危机与软件工程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29</a:t>
            </a:fld>
            <a:endParaRPr lang="zh-CN" altLang="en-US"/>
          </a:p>
        </p:txBody>
      </p:sp>
    </p:spTree>
    <p:extLst>
      <p:ext uri="{BB962C8B-B14F-4D97-AF65-F5344CB8AC3E}">
        <p14:creationId xmlns:p14="http://schemas.microsoft.com/office/powerpoint/2010/main" val="245568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a:xfrm>
            <a:off x="559585" y="1125416"/>
            <a:ext cx="10882365" cy="4908725"/>
          </a:xfrm>
        </p:spPr>
        <p:txBody>
          <a:bodyPr/>
          <a:lstStyle/>
          <a:p>
            <a:pPr eaLnBrk="1" hangingPunct="1">
              <a:lnSpc>
                <a:spcPct val="90000"/>
              </a:lnSpc>
            </a:pPr>
            <a:r>
              <a:rPr lang="zh-CN" altLang="en-US" dirty="0">
                <a:latin typeface="华文楷体" panose="02010600040101010101" pitchFamily="2" charset="-122"/>
                <a:ea typeface="华文楷体" panose="02010600040101010101" pitchFamily="2" charset="-122"/>
              </a:rPr>
              <a:t>软件的含义</a:t>
            </a:r>
            <a:endParaRPr lang="en-US" altLang="zh-CN" dirty="0">
              <a:latin typeface="华文楷体" panose="02010600040101010101" pitchFamily="2" charset="-122"/>
              <a:ea typeface="华文楷体" panose="02010600040101010101" pitchFamily="2" charset="-122"/>
            </a:endParaRPr>
          </a:p>
          <a:p>
            <a:pPr eaLnBrk="1" hangingPunct="1">
              <a:lnSpc>
                <a:spcPct val="90000"/>
              </a:lnSpc>
            </a:pPr>
            <a:r>
              <a:rPr lang="zh-CN" altLang="en-GB" dirty="0">
                <a:latin typeface="华文楷体" panose="02010600040101010101" pitchFamily="2" charset="-122"/>
                <a:ea typeface="华文楷体" panose="02010600040101010101" pitchFamily="2" charset="-122"/>
              </a:rPr>
              <a:t>软件工程的含义</a:t>
            </a:r>
          </a:p>
          <a:p>
            <a:pPr eaLnBrk="1" hangingPunct="1">
              <a:lnSpc>
                <a:spcPct val="90000"/>
              </a:lnSpc>
            </a:pPr>
            <a:r>
              <a:rPr lang="zh-CN" altLang="en-GB" dirty="0">
                <a:latin typeface="华文楷体" panose="02010600040101010101" pitchFamily="2" charset="-122"/>
                <a:ea typeface="华文楷体" panose="02010600040101010101" pitchFamily="2" charset="-122"/>
              </a:rPr>
              <a:t>软件工程的发展历程</a:t>
            </a:r>
          </a:p>
          <a:p>
            <a:pPr eaLnBrk="1" hangingPunct="1">
              <a:lnSpc>
                <a:spcPct val="90000"/>
              </a:lnSpc>
            </a:pPr>
            <a:r>
              <a:rPr lang="zh-CN" altLang="en-GB" dirty="0">
                <a:latin typeface="华文楷体" panose="02010600040101010101" pitchFamily="2" charset="-122"/>
                <a:ea typeface="华文楷体" panose="02010600040101010101" pitchFamily="2" charset="-122"/>
              </a:rPr>
              <a:t>“好的软件”的含义</a:t>
            </a:r>
          </a:p>
          <a:p>
            <a:pPr eaLnBrk="1" hangingPunct="1">
              <a:lnSpc>
                <a:spcPct val="90000"/>
              </a:lnSpc>
            </a:pPr>
            <a:r>
              <a:rPr lang="zh-CN" altLang="en-GB" dirty="0">
                <a:latin typeface="华文楷体" panose="02010600040101010101" pitchFamily="2" charset="-122"/>
                <a:ea typeface="华文楷体" panose="02010600040101010101" pitchFamily="2" charset="-122"/>
              </a:rPr>
              <a:t>为什么系统的方法是重要的</a:t>
            </a:r>
          </a:p>
          <a:p>
            <a:pPr eaLnBrk="1" hangingPunct="1">
              <a:lnSpc>
                <a:spcPct val="90000"/>
              </a:lnSpc>
            </a:pPr>
            <a:r>
              <a:rPr lang="zh-CN" altLang="en-GB" dirty="0">
                <a:latin typeface="华文楷体" panose="02010600040101010101" pitchFamily="2" charset="-122"/>
                <a:ea typeface="华文楷体" panose="02010600040101010101" pitchFamily="2" charset="-122"/>
              </a:rPr>
              <a:t>自</a:t>
            </a:r>
            <a:r>
              <a:rPr lang="en-GB" altLang="zh-CN" dirty="0">
                <a:latin typeface="华文楷体" panose="02010600040101010101" pitchFamily="2" charset="-122"/>
                <a:ea typeface="华文楷体" panose="02010600040101010101" pitchFamily="2" charset="-122"/>
              </a:rPr>
              <a:t>20</a:t>
            </a:r>
            <a:r>
              <a:rPr lang="zh-CN" altLang="en-GB" dirty="0">
                <a:latin typeface="华文楷体" panose="02010600040101010101" pitchFamily="2" charset="-122"/>
                <a:ea typeface="华文楷体" panose="02010600040101010101" pitchFamily="2" charset="-122"/>
              </a:rPr>
              <a:t>世纪</a:t>
            </a:r>
            <a:r>
              <a:rPr lang="en-GB" altLang="zh-CN" dirty="0">
                <a:latin typeface="华文楷体" panose="02010600040101010101" pitchFamily="2" charset="-122"/>
                <a:ea typeface="华文楷体" panose="02010600040101010101" pitchFamily="2" charset="-122"/>
              </a:rPr>
              <a:t>70</a:t>
            </a:r>
            <a:r>
              <a:rPr lang="zh-CN" altLang="en-GB" dirty="0">
                <a:latin typeface="华文楷体" panose="02010600040101010101" pitchFamily="2" charset="-122"/>
                <a:ea typeface="华文楷体" panose="02010600040101010101" pitchFamily="2" charset="-122"/>
              </a:rPr>
              <a:t>年代以来，软件工程是如何变革的</a:t>
            </a:r>
            <a:r>
              <a:rPr lang="en-GB" altLang="zh-CN" dirty="0">
                <a:latin typeface="华文楷体" panose="02010600040101010101" pitchFamily="2" charset="-122"/>
                <a:ea typeface="华文楷体" panose="02010600040101010101" pitchFamily="2" charset="-122"/>
              </a:rPr>
              <a:t>.</a:t>
            </a:r>
          </a:p>
          <a:p>
            <a:pPr eaLnBrk="1" hangingPunct="1">
              <a:lnSpc>
                <a:spcPct val="90000"/>
              </a:lnSpc>
            </a:pPr>
            <a:r>
              <a:rPr lang="zh-CN" altLang="en-GB" dirty="0" smtClean="0">
                <a:solidFill>
                  <a:srgbClr val="FF3300"/>
                </a:solidFill>
                <a:latin typeface="华文楷体" panose="02010600040101010101" pitchFamily="2" charset="-122"/>
                <a:ea typeface="华文楷体" panose="02010600040101010101" pitchFamily="2" charset="-122"/>
              </a:rPr>
              <a:t>注意</a:t>
            </a:r>
            <a:r>
              <a:rPr lang="zh-CN" altLang="en-GB" dirty="0">
                <a:solidFill>
                  <a:srgbClr val="FF3300"/>
                </a:solidFill>
                <a:latin typeface="华文楷体" panose="02010600040101010101" pitchFamily="2" charset="-122"/>
                <a:ea typeface="华文楷体" panose="02010600040101010101" pitchFamily="2" charset="-122"/>
              </a:rPr>
              <a:t>理解以下问题：</a:t>
            </a:r>
          </a:p>
          <a:p>
            <a:pPr marL="742950" lvl="1" indent="-285750"/>
            <a:r>
              <a:rPr lang="zh-CN" altLang="en-US" dirty="0">
                <a:latin typeface="华文楷体" panose="02010600040101010101" pitchFamily="2" charset="-122"/>
                <a:ea typeface="华文楷体" panose="02010600040101010101" pitchFamily="2" charset="-122"/>
              </a:rPr>
              <a:t>什么是软件工程</a:t>
            </a:r>
          </a:p>
          <a:p>
            <a:pPr marL="742950" lvl="1" indent="-285750"/>
            <a:r>
              <a:rPr lang="zh-CN" altLang="en-US" dirty="0">
                <a:latin typeface="华文楷体" panose="02010600040101010101" pitchFamily="2" charset="-122"/>
                <a:ea typeface="华文楷体" panose="02010600040101010101" pitchFamily="2" charset="-122"/>
              </a:rPr>
              <a:t>为什么需要软件工程</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产生背景</a:t>
            </a:r>
            <a:r>
              <a:rPr lang="en-US" altLang="zh-CN" dirty="0">
                <a:latin typeface="华文楷体" panose="02010600040101010101" pitchFamily="2" charset="-122"/>
                <a:ea typeface="华文楷体" panose="02010600040101010101" pitchFamily="2" charset="-122"/>
              </a:rPr>
              <a:t>)</a:t>
            </a:r>
          </a:p>
          <a:p>
            <a:pPr marL="742950" lvl="1" indent="-285750"/>
            <a:r>
              <a:rPr lang="zh-CN" altLang="en-US" dirty="0">
                <a:latin typeface="华文楷体" panose="02010600040101010101" pitchFamily="2" charset="-122"/>
                <a:ea typeface="华文楷体" panose="02010600040101010101" pitchFamily="2" charset="-122"/>
              </a:rPr>
              <a:t>软件工程需要解决那些问题</a:t>
            </a:r>
          </a:p>
          <a:p>
            <a:pPr marL="742950" lvl="1" indent="-285750"/>
            <a:r>
              <a:rPr lang="zh-CN" altLang="en-US" dirty="0">
                <a:latin typeface="华文楷体" panose="02010600040101010101" pitchFamily="2" charset="-122"/>
                <a:ea typeface="华文楷体" panose="02010600040101010101" pitchFamily="2" charset="-122"/>
              </a:rPr>
              <a:t>软件工程涉及那些方面</a:t>
            </a:r>
            <a:r>
              <a:rPr lang="zh-CN" altLang="en-US" dirty="0" smtClean="0">
                <a:latin typeface="华文楷体" panose="02010600040101010101" pitchFamily="2" charset="-122"/>
                <a:ea typeface="华文楷体" panose="02010600040101010101" pitchFamily="2" charset="-122"/>
              </a:rPr>
              <a:t>内容</a:t>
            </a:r>
            <a:endParaRPr lang="en-US" altLang="zh-CN" dirty="0" smtClean="0">
              <a:latin typeface="华文楷体" panose="02010600040101010101" pitchFamily="2" charset="-122"/>
              <a:ea typeface="华文楷体" panose="02010600040101010101" pitchFamily="2" charset="-122"/>
            </a:endParaRPr>
          </a:p>
          <a:p>
            <a:pPr marL="742950" lvl="1" indent="-285750"/>
            <a:r>
              <a:rPr lang="zh-CN" altLang="en-US" dirty="0" smtClean="0">
                <a:latin typeface="华文楷体" panose="02010600040101010101" pitchFamily="2" charset="-122"/>
                <a:ea typeface="华文楷体" panose="02010600040101010101" pitchFamily="2" charset="-122"/>
              </a:rPr>
              <a:t>什么是软件生存期</a:t>
            </a:r>
            <a:endParaRPr lang="zh-CN" altLang="en-US" dirty="0">
              <a:latin typeface="华文楷体" panose="02010600040101010101" pitchFamily="2" charset="-122"/>
              <a:ea typeface="华文楷体" panose="02010600040101010101" pitchFamily="2" charset="-122"/>
            </a:endParaRPr>
          </a:p>
          <a:p>
            <a:pPr eaLnBrk="1" hangingPunct="1">
              <a:lnSpc>
                <a:spcPct val="90000"/>
              </a:lnSpc>
            </a:pPr>
            <a:endParaRPr lang="en-US" altLang="zh-CN" sz="2400"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9585" y="416867"/>
            <a:ext cx="3126486" cy="461665"/>
          </a:xfrm>
          <a:prstGeom prst="rect">
            <a:avLst/>
          </a:prstGeom>
          <a:noFill/>
        </p:spPr>
        <p:txBody>
          <a:bodyPr wrap="square" rtlCol="0">
            <a:spAutoFit/>
          </a:bodyPr>
          <a:lstStyle/>
          <a:p>
            <a:r>
              <a:rPr lang="zh-CN" altLang="en-US" sz="2400" b="1" dirty="0" smtClean="0">
                <a:solidFill>
                  <a:schemeClr val="accent1"/>
                </a:solidFill>
                <a:latin typeface="微软雅黑" panose="020B0503020204020204" pitchFamily="34" charset="-122"/>
                <a:ea typeface="微软雅黑" panose="020B0503020204020204" pitchFamily="34" charset="-122"/>
              </a:rPr>
              <a:t>本章概述</a:t>
            </a:r>
            <a:endParaRPr lang="zh-CN" altLang="en-US" sz="24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a:t>
            </a:fld>
            <a:endParaRPr lang="zh-CN" altLang="en-US"/>
          </a:p>
        </p:txBody>
      </p:sp>
    </p:spTree>
    <p:extLst>
      <p:ext uri="{BB962C8B-B14F-4D97-AF65-F5344CB8AC3E}">
        <p14:creationId xmlns:p14="http://schemas.microsoft.com/office/powerpoint/2010/main" val="3531259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361742" y="1180666"/>
            <a:ext cx="11505362"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ct val="130000"/>
              </a:lnSpc>
              <a:spcBef>
                <a:spcPct val="0"/>
              </a:spcBef>
              <a:buClr>
                <a:srgbClr val="0000FF"/>
              </a:buClr>
              <a:buSzPct val="70000"/>
              <a:buFont typeface="Wingdings" panose="05000000000000000000" pitchFamily="2" charset="2"/>
              <a:buChar char="l"/>
            </a:pPr>
            <a:r>
              <a:rPr lang="zh-CN" altLang="en-US" dirty="0">
                <a:solidFill>
                  <a:schemeClr val="tx1"/>
                </a:solidFill>
                <a:latin typeface="华文楷体" panose="02010600040101010101" pitchFamily="2" charset="-122"/>
                <a:ea typeface="华文楷体" panose="02010600040101010101" pitchFamily="2" charset="-122"/>
              </a:rPr>
              <a:t>典型例子：美国</a:t>
            </a:r>
            <a:r>
              <a:rPr lang="en-US" altLang="zh-CN" dirty="0">
                <a:solidFill>
                  <a:schemeClr val="tx1"/>
                </a:solidFill>
                <a:latin typeface="华文楷体" panose="02010600040101010101" pitchFamily="2" charset="-122"/>
                <a:ea typeface="华文楷体" panose="02010600040101010101" pitchFamily="2" charset="-122"/>
              </a:rPr>
              <a:t>IBM</a:t>
            </a:r>
            <a:r>
              <a:rPr lang="zh-CN" altLang="en-US" dirty="0">
                <a:solidFill>
                  <a:schemeClr val="tx1"/>
                </a:solidFill>
                <a:latin typeface="华文楷体" panose="02010600040101010101" pitchFamily="2" charset="-122"/>
                <a:ea typeface="华文楷体" panose="02010600040101010101" pitchFamily="2" charset="-122"/>
              </a:rPr>
              <a:t>公司在</a:t>
            </a:r>
            <a:r>
              <a:rPr lang="en-US" altLang="zh-CN" dirty="0">
                <a:solidFill>
                  <a:schemeClr val="tx1"/>
                </a:solidFill>
                <a:latin typeface="华文楷体" panose="02010600040101010101" pitchFamily="2" charset="-122"/>
                <a:ea typeface="华文楷体" panose="02010600040101010101" pitchFamily="2" charset="-122"/>
              </a:rPr>
              <a:t>1963</a:t>
            </a:r>
            <a:r>
              <a:rPr lang="zh-CN" altLang="en-US" dirty="0">
                <a:solidFill>
                  <a:schemeClr val="tx1"/>
                </a:solidFill>
                <a:latin typeface="华文楷体" panose="02010600040101010101" pitchFamily="2" charset="-122"/>
                <a:ea typeface="华文楷体" panose="02010600040101010101" pitchFamily="2" charset="-122"/>
              </a:rPr>
              <a:t>年至</a:t>
            </a:r>
            <a:r>
              <a:rPr lang="en-US" altLang="zh-CN" dirty="0">
                <a:solidFill>
                  <a:schemeClr val="tx1"/>
                </a:solidFill>
                <a:latin typeface="华文楷体" panose="02010600040101010101" pitchFamily="2" charset="-122"/>
                <a:ea typeface="华文楷体" panose="02010600040101010101" pitchFamily="2" charset="-122"/>
              </a:rPr>
              <a:t>1966</a:t>
            </a:r>
            <a:r>
              <a:rPr lang="zh-CN" altLang="en-US" dirty="0">
                <a:solidFill>
                  <a:schemeClr val="tx1"/>
                </a:solidFill>
                <a:latin typeface="华文楷体" panose="02010600040101010101" pitchFamily="2" charset="-122"/>
                <a:ea typeface="华文楷体" panose="02010600040101010101" pitchFamily="2" charset="-122"/>
              </a:rPr>
              <a:t>年开发的</a:t>
            </a:r>
            <a:r>
              <a:rPr lang="en-US" altLang="zh-CN" b="1" dirty="0">
                <a:solidFill>
                  <a:srgbClr val="FF0000"/>
                </a:solidFill>
                <a:latin typeface="华文楷体" panose="02010600040101010101" pitchFamily="2" charset="-122"/>
                <a:ea typeface="华文楷体" panose="02010600040101010101" pitchFamily="2" charset="-122"/>
              </a:rPr>
              <a:t>IBM 360</a:t>
            </a:r>
            <a:r>
              <a:rPr lang="zh-CN" altLang="en-US" b="1" dirty="0">
                <a:solidFill>
                  <a:srgbClr val="FF0000"/>
                </a:solidFill>
                <a:latin typeface="华文楷体" panose="02010600040101010101" pitchFamily="2" charset="-122"/>
                <a:ea typeface="华文楷体" panose="02010600040101010101" pitchFamily="2" charset="-122"/>
              </a:rPr>
              <a:t>机</a:t>
            </a:r>
            <a:r>
              <a:rPr lang="zh-CN" altLang="en-US" dirty="0">
                <a:solidFill>
                  <a:schemeClr val="tx1"/>
                </a:solidFill>
                <a:latin typeface="华文楷体" panose="02010600040101010101" pitchFamily="2" charset="-122"/>
                <a:ea typeface="华文楷体" panose="02010600040101010101" pitchFamily="2" charset="-122"/>
              </a:rPr>
              <a:t>的操作系统。 </a:t>
            </a:r>
          </a:p>
          <a:p>
            <a:pPr>
              <a:lnSpc>
                <a:spcPct val="130000"/>
              </a:lnSpc>
              <a:spcBef>
                <a:spcPct val="0"/>
              </a:spcBef>
              <a:buClr>
                <a:srgbClr val="0000FF"/>
              </a:buClr>
              <a:buSzPct val="70000"/>
              <a:buFont typeface="Wingdings" panose="05000000000000000000" pitchFamily="2" charset="2"/>
              <a:buChar char="l"/>
            </a:pPr>
            <a:r>
              <a:rPr lang="zh-CN" altLang="en-US" dirty="0">
                <a:solidFill>
                  <a:schemeClr val="tx1"/>
                </a:solidFill>
                <a:latin typeface="华文楷体" panose="02010600040101010101" pitchFamily="2" charset="-122"/>
                <a:ea typeface="华文楷体" panose="02010600040101010101" pitchFamily="2" charset="-122"/>
              </a:rPr>
              <a:t>这个项目的负责人</a:t>
            </a:r>
            <a:r>
              <a:rPr lang="en-US" altLang="zh-CN" dirty="0" err="1">
                <a:solidFill>
                  <a:schemeClr val="tx1"/>
                </a:solidFill>
                <a:latin typeface="华文楷体" panose="02010600040101010101" pitchFamily="2" charset="-122"/>
                <a:ea typeface="华文楷体" panose="02010600040101010101" pitchFamily="2" charset="-122"/>
              </a:rPr>
              <a:t>F.D.Brooks</a:t>
            </a:r>
            <a:r>
              <a:rPr lang="zh-CN" altLang="en-US" dirty="0">
                <a:solidFill>
                  <a:schemeClr val="tx1"/>
                </a:solidFill>
                <a:latin typeface="华文楷体" panose="02010600040101010101" pitchFamily="2" charset="-122"/>
                <a:ea typeface="华文楷体" panose="02010600040101010101" pitchFamily="2" charset="-122"/>
              </a:rPr>
              <a:t>事后总结了他在组织开发过程中的沉痛教训时说：</a:t>
            </a:r>
          </a:p>
          <a:p>
            <a:pPr>
              <a:lnSpc>
                <a:spcPct val="130000"/>
              </a:lnSpc>
              <a:spcBef>
                <a:spcPct val="0"/>
              </a:spcBef>
              <a:buClr>
                <a:srgbClr val="0000FF"/>
              </a:buClr>
              <a:buSzPct val="70000"/>
              <a:buFont typeface="Wingdings" panose="05000000000000000000" pitchFamily="2" charset="2"/>
              <a:buNone/>
            </a:pPr>
            <a:r>
              <a:rPr lang="zh-CN" altLang="en-US" dirty="0">
                <a:solidFill>
                  <a:schemeClr val="tx1"/>
                </a:solidFill>
                <a:latin typeface="华文楷体" panose="02010600040101010101" pitchFamily="2" charset="-122"/>
                <a:ea typeface="华文楷体" panose="02010600040101010101" pitchFamily="2" charset="-122"/>
              </a:rPr>
              <a:t>　</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正像一只逃亡的野兽落到泥潭中做垂死的挣扎，越是挣扎，陷得越深。最后无法逃脱灭顶的灾难，</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程序设计工作正像这样一个泥潭，</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一批批程序员被迫在泥潭中拼命挣扎，</a:t>
            </a:r>
            <a:r>
              <a:rPr lang="en-US" altLang="zh-CN" dirty="0">
                <a:solidFill>
                  <a:srgbClr val="0000FF"/>
                </a:solidFill>
                <a:latin typeface="华文楷体" panose="02010600040101010101" pitchFamily="2" charset="-122"/>
                <a:ea typeface="华文楷体" panose="02010600040101010101" pitchFamily="2" charset="-122"/>
              </a:rPr>
              <a:t>……</a:t>
            </a:r>
            <a:r>
              <a:rPr lang="zh-CN" altLang="en-US" dirty="0">
                <a:solidFill>
                  <a:srgbClr val="0000FF"/>
                </a:solidFill>
                <a:latin typeface="华文楷体" panose="02010600040101010101" pitchFamily="2" charset="-122"/>
                <a:ea typeface="华文楷体" panose="02010600040101010101" pitchFamily="2" charset="-122"/>
              </a:rPr>
              <a:t>谁也没有料到竟会陷入这样的困境</a:t>
            </a:r>
            <a:r>
              <a:rPr lang="en-US" altLang="zh-CN" dirty="0">
                <a:solidFill>
                  <a:schemeClr val="tx1"/>
                </a:solidFill>
                <a:latin typeface="华文楷体" panose="02010600040101010101" pitchFamily="2" charset="-122"/>
                <a:ea typeface="华文楷体" panose="02010600040101010101" pitchFamily="2" charset="-122"/>
              </a:rPr>
              <a:t>……</a:t>
            </a:r>
            <a:endParaRPr lang="en-US" altLang="zh-CN" b="1" dirty="0">
              <a:solidFill>
                <a:schemeClr val="tx1"/>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361742" y="283302"/>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软件危机与软件工程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30</a:t>
            </a:fld>
            <a:endParaRPr lang="zh-CN" altLang="en-US"/>
          </a:p>
        </p:txBody>
      </p:sp>
    </p:spTree>
    <p:extLst>
      <p:ext uri="{BB962C8B-B14F-4D97-AF65-F5344CB8AC3E}">
        <p14:creationId xmlns:p14="http://schemas.microsoft.com/office/powerpoint/2010/main" val="4027050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type="body" idx="1"/>
          </p:nvPr>
        </p:nvSpPr>
        <p:spPr>
          <a:xfrm>
            <a:off x="361742" y="1272966"/>
            <a:ext cx="11414926" cy="4351338"/>
          </a:xfrm>
        </p:spPr>
        <p:txBody>
          <a:bodyPr/>
          <a:lstStyle/>
          <a:p>
            <a:pPr>
              <a:lnSpc>
                <a:spcPct val="80000"/>
              </a:lnSpc>
              <a:spcAft>
                <a:spcPts val="1200"/>
              </a:spcAft>
            </a:pPr>
            <a:r>
              <a:rPr lang="zh-CN" altLang="en-US" sz="3200" b="1" dirty="0" smtClean="0">
                <a:latin typeface="华文楷体" panose="02010600040101010101" pitchFamily="2" charset="-122"/>
                <a:ea typeface="华文楷体" panose="02010600040101010101" pitchFamily="2" charset="-122"/>
              </a:rPr>
              <a:t>软件工程研究结果表明 ，软件危机的原因主要有两方面：</a:t>
            </a:r>
          </a:p>
          <a:p>
            <a:pPr>
              <a:lnSpc>
                <a:spcPct val="80000"/>
              </a:lnSpc>
              <a:spcAft>
                <a:spcPts val="1200"/>
              </a:spcAft>
            </a:pPr>
            <a:r>
              <a:rPr lang="zh-CN" altLang="en-US" sz="3200" b="1" dirty="0" smtClean="0">
                <a:solidFill>
                  <a:srgbClr val="FF3300"/>
                </a:solidFill>
                <a:latin typeface="华文楷体" panose="02010600040101010101" pitchFamily="2" charset="-122"/>
                <a:ea typeface="华文楷体" panose="02010600040101010101" pitchFamily="2" charset="-122"/>
              </a:rPr>
              <a:t>一、与软件本身的特点有关</a:t>
            </a:r>
          </a:p>
          <a:p>
            <a:pPr>
              <a:lnSpc>
                <a:spcPct val="80000"/>
              </a:lnSpc>
              <a:spcAft>
                <a:spcPts val="1200"/>
              </a:spcAft>
            </a:pPr>
            <a:r>
              <a:rPr lang="zh-CN" altLang="en-US" sz="3200" b="1" dirty="0" smtClean="0">
                <a:solidFill>
                  <a:srgbClr val="FF3300"/>
                </a:solidFill>
                <a:latin typeface="华文楷体" panose="02010600040101010101" pitchFamily="2" charset="-122"/>
                <a:ea typeface="华文楷体" panose="02010600040101010101" pitchFamily="2" charset="-122"/>
              </a:rPr>
              <a:t>二、与软件开发人员有关</a:t>
            </a:r>
          </a:p>
          <a:p>
            <a:pPr lvl="1">
              <a:lnSpc>
                <a:spcPct val="80000"/>
              </a:lnSpc>
              <a:spcAft>
                <a:spcPts val="1200"/>
              </a:spcAft>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1</a:t>
            </a:r>
            <a:r>
              <a:rPr lang="zh-CN" altLang="en-US" sz="2800" b="1" dirty="0" smtClean="0">
                <a:latin typeface="华文楷体" panose="02010600040101010101" pitchFamily="2" charset="-122"/>
                <a:ea typeface="华文楷体" panose="02010600040101010101" pitchFamily="2" charset="-122"/>
              </a:rPr>
              <a:t>）软件生产水平相当程度上取决于软件人员的教育、训练和经验的积累；</a:t>
            </a:r>
          </a:p>
          <a:p>
            <a:pPr lvl="1">
              <a:lnSpc>
                <a:spcPct val="80000"/>
              </a:lnSpc>
              <a:spcAft>
                <a:spcPts val="1200"/>
              </a:spcAft>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2</a:t>
            </a:r>
            <a:r>
              <a:rPr lang="zh-CN" altLang="en-US" sz="2800" b="1" dirty="0" smtClean="0">
                <a:latin typeface="华文楷体" panose="02010600040101010101" pitchFamily="2" charset="-122"/>
                <a:ea typeface="华文楷体" panose="02010600040101010101" pitchFamily="2" charset="-122"/>
              </a:rPr>
              <a:t>）大型软件需要许多人合作开发，容易出现理解的差异和错误；</a:t>
            </a:r>
          </a:p>
          <a:p>
            <a:pPr lvl="1">
              <a:lnSpc>
                <a:spcPct val="80000"/>
              </a:lnSpc>
              <a:spcAft>
                <a:spcPts val="1200"/>
              </a:spcAft>
            </a:pPr>
            <a:r>
              <a:rPr lang="zh-CN" altLang="en-US" sz="2800" b="1" dirty="0" smtClean="0">
                <a:latin typeface="华文楷体" panose="02010600040101010101" pitchFamily="2" charset="-122"/>
                <a:ea typeface="华文楷体" panose="02010600040101010101" pitchFamily="2" charset="-122"/>
              </a:rPr>
              <a:t>（</a:t>
            </a:r>
            <a:r>
              <a:rPr lang="en-US" altLang="zh-CN" sz="2800" b="1" dirty="0" smtClean="0">
                <a:latin typeface="华文楷体" panose="02010600040101010101" pitchFamily="2" charset="-122"/>
                <a:ea typeface="华文楷体" panose="02010600040101010101" pitchFamily="2" charset="-122"/>
              </a:rPr>
              <a:t>3</a:t>
            </a:r>
            <a:r>
              <a:rPr lang="zh-CN" altLang="en-US" sz="2800" b="1" dirty="0" smtClean="0">
                <a:latin typeface="华文楷体" panose="02010600040101010101" pitchFamily="2" charset="-122"/>
                <a:ea typeface="华文楷体" panose="02010600040101010101" pitchFamily="2" charset="-122"/>
              </a:rPr>
              <a:t>）计算机技术和应用发展迅速，知识更新周期加快，软件开发人员变动大。</a:t>
            </a:r>
            <a:r>
              <a:rPr lang="zh-CN" altLang="en-US" sz="2400" dirty="0">
                <a:latin typeface="华文楷体" panose="02010600040101010101" pitchFamily="2" charset="-122"/>
                <a:ea typeface="华文楷体" panose="02010600040101010101" pitchFamily="2" charset="-122"/>
              </a:rPr>
              <a:t/>
            </a:r>
            <a:br>
              <a:rPr lang="zh-CN" altLang="en-US" sz="2400" dirty="0">
                <a:latin typeface="华文楷体" panose="02010600040101010101" pitchFamily="2" charset="-122"/>
                <a:ea typeface="华文楷体" panose="02010600040101010101" pitchFamily="2" charset="-122"/>
              </a:rPr>
            </a:br>
            <a:endParaRPr lang="zh-CN" altLang="en-US" sz="2400" dirty="0">
              <a:latin typeface="华文楷体" panose="02010600040101010101" pitchFamily="2" charset="-122"/>
              <a:ea typeface="华文楷体" panose="02010600040101010101" pitchFamily="2" charset="-122"/>
            </a:endParaRPr>
          </a:p>
        </p:txBody>
      </p:sp>
      <p:sp>
        <p:nvSpPr>
          <p:cNvPr id="4" name="文本框 11"/>
          <p:cNvSpPr txBox="1"/>
          <p:nvPr/>
        </p:nvSpPr>
        <p:spPr>
          <a:xfrm>
            <a:off x="552661" y="373737"/>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软件危机的原因</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31</a:t>
            </a:fld>
            <a:endParaRPr lang="zh-CN" altLang="en-US"/>
          </a:p>
        </p:txBody>
      </p:sp>
    </p:spTree>
    <p:extLst>
      <p:ext uri="{BB962C8B-B14F-4D97-AF65-F5344CB8AC3E}">
        <p14:creationId xmlns:p14="http://schemas.microsoft.com/office/powerpoint/2010/main" val="1529701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1"/>
          </p:nvPr>
        </p:nvSpPr>
        <p:spPr>
          <a:xfrm>
            <a:off x="341645" y="1172482"/>
            <a:ext cx="11394830" cy="4351338"/>
          </a:xfrm>
        </p:spPr>
        <p:txBody>
          <a:bodyPr/>
          <a:lstStyle/>
          <a:p>
            <a:pPr>
              <a:lnSpc>
                <a:spcPct val="150000"/>
              </a:lnSpc>
              <a:spcAft>
                <a:spcPts val="1800"/>
              </a:spcAft>
            </a:pPr>
            <a:r>
              <a:rPr lang="en-US" altLang="zh-CN" dirty="0" smtClean="0">
                <a:latin typeface="华文楷体" panose="02010600040101010101" pitchFamily="2" charset="-122"/>
                <a:ea typeface="华文楷体" panose="02010600040101010101" pitchFamily="2" charset="-122"/>
              </a:rPr>
              <a:t>IT</a:t>
            </a:r>
            <a:r>
              <a:rPr lang="zh-CN" altLang="en-US" dirty="0" smtClean="0">
                <a:latin typeface="华文楷体" panose="02010600040101010101" pitchFamily="2" charset="-122"/>
                <a:ea typeface="华文楷体" panose="02010600040101010101" pitchFamily="2" charset="-122"/>
              </a:rPr>
              <a:t>行业有两个著名定律：</a:t>
            </a:r>
            <a:endParaRPr lang="en-US" altLang="zh-CN" dirty="0" smtClean="0">
              <a:latin typeface="华文楷体" panose="02010600040101010101" pitchFamily="2" charset="-122"/>
              <a:ea typeface="华文楷体" panose="02010600040101010101" pitchFamily="2" charset="-122"/>
            </a:endParaRPr>
          </a:p>
          <a:p>
            <a:pPr>
              <a:lnSpc>
                <a:spcPct val="150000"/>
              </a:lnSpc>
              <a:spcAft>
                <a:spcPts val="1800"/>
              </a:spcAft>
            </a:pPr>
            <a:r>
              <a:rPr lang="zh-CN" altLang="en-US" dirty="0" smtClean="0">
                <a:solidFill>
                  <a:srgbClr val="FF0000"/>
                </a:solidFill>
                <a:latin typeface="华文楷体" panose="02010600040101010101" pitchFamily="2" charset="-122"/>
                <a:ea typeface="华文楷体" panose="02010600040101010101" pitchFamily="2" charset="-122"/>
              </a:rPr>
              <a:t>（</a:t>
            </a:r>
            <a:r>
              <a:rPr lang="en-US" altLang="zh-CN" dirty="0" smtClean="0">
                <a:solidFill>
                  <a:srgbClr val="FF0000"/>
                </a:solidFill>
                <a:latin typeface="华文楷体" panose="02010600040101010101" pitchFamily="2" charset="-122"/>
                <a:ea typeface="华文楷体" panose="02010600040101010101" pitchFamily="2" charset="-122"/>
              </a:rPr>
              <a:t>1</a:t>
            </a:r>
            <a:r>
              <a:rPr lang="zh-CN" altLang="en-US" dirty="0" smtClean="0">
                <a:solidFill>
                  <a:srgbClr val="FF0000"/>
                </a:solidFill>
                <a:latin typeface="华文楷体" panose="02010600040101010101" pitchFamily="2" charset="-122"/>
                <a:ea typeface="华文楷体" panose="02010600040101010101" pitchFamily="2" charset="-122"/>
              </a:rPr>
              <a:t>）硬件方面的摩尔定律：</a:t>
            </a:r>
            <a:r>
              <a:rPr lang="zh-CN" altLang="en-US" dirty="0" smtClean="0">
                <a:latin typeface="华文楷体" panose="02010600040101010101" pitchFamily="2" charset="-122"/>
                <a:ea typeface="华文楷体" panose="02010600040101010101" pitchFamily="2" charset="-122"/>
              </a:rPr>
              <a:t>指</a:t>
            </a:r>
            <a:r>
              <a:rPr lang="en-US" altLang="zh-CN" dirty="0" smtClean="0">
                <a:latin typeface="华文楷体" panose="02010600040101010101" pitchFamily="2" charset="-122"/>
                <a:ea typeface="华文楷体" panose="02010600040101010101" pitchFamily="2" charset="-122"/>
              </a:rPr>
              <a:t>IC</a:t>
            </a:r>
            <a:r>
              <a:rPr lang="zh-CN" altLang="en-US" dirty="0" smtClean="0">
                <a:latin typeface="华文楷体" panose="02010600040101010101" pitchFamily="2" charset="-122"/>
                <a:ea typeface="华文楷体" panose="02010600040101010101" pitchFamily="2" charset="-122"/>
              </a:rPr>
              <a:t>上可容纳的晶体管数目，约每隔</a:t>
            </a:r>
            <a:r>
              <a:rPr lang="en-US" altLang="zh-CN" dirty="0" smtClean="0">
                <a:latin typeface="华文楷体" panose="02010600040101010101" pitchFamily="2" charset="-122"/>
                <a:ea typeface="华文楷体" panose="02010600040101010101" pitchFamily="2" charset="-122"/>
              </a:rPr>
              <a:t>18</a:t>
            </a:r>
            <a:r>
              <a:rPr lang="zh-CN" altLang="en-US" dirty="0" smtClean="0">
                <a:latin typeface="华文楷体" panose="02010600040101010101" pitchFamily="2" charset="-122"/>
                <a:ea typeface="华文楷体" panose="02010600040101010101" pitchFamily="2" charset="-122"/>
              </a:rPr>
              <a:t>个月便会增加一倍，性能也将提升一倍。</a:t>
            </a:r>
            <a:endParaRPr lang="en-US" altLang="zh-CN" dirty="0" smtClean="0">
              <a:latin typeface="华文楷体" panose="02010600040101010101" pitchFamily="2" charset="-122"/>
              <a:ea typeface="华文楷体" panose="02010600040101010101" pitchFamily="2" charset="-122"/>
            </a:endParaRPr>
          </a:p>
          <a:p>
            <a:pPr>
              <a:lnSpc>
                <a:spcPct val="150000"/>
              </a:lnSpc>
              <a:spcAft>
                <a:spcPts val="1800"/>
              </a:spcAft>
            </a:pPr>
            <a:r>
              <a:rPr lang="zh-CN" altLang="en-US" dirty="0" smtClean="0">
                <a:solidFill>
                  <a:srgbClr val="FF0000"/>
                </a:solidFill>
                <a:latin typeface="华文楷体" panose="02010600040101010101" pitchFamily="2" charset="-122"/>
                <a:ea typeface="华文楷体" panose="02010600040101010101" pitchFamily="2" charset="-122"/>
              </a:rPr>
              <a:t>（</a:t>
            </a:r>
            <a:r>
              <a:rPr lang="en-US" altLang="zh-CN" dirty="0" smtClean="0">
                <a:solidFill>
                  <a:srgbClr val="FF0000"/>
                </a:solidFill>
                <a:latin typeface="华文楷体" panose="02010600040101010101" pitchFamily="2" charset="-122"/>
                <a:ea typeface="华文楷体" panose="02010600040101010101" pitchFamily="2" charset="-122"/>
              </a:rPr>
              <a:t>2</a:t>
            </a:r>
            <a:r>
              <a:rPr lang="zh-CN" altLang="en-US" dirty="0" smtClean="0">
                <a:solidFill>
                  <a:srgbClr val="FF0000"/>
                </a:solidFill>
                <a:latin typeface="华文楷体" panose="02010600040101010101" pitchFamily="2" charset="-122"/>
                <a:ea typeface="华文楷体" panose="02010600040101010101" pitchFamily="2" charset="-122"/>
              </a:rPr>
              <a:t>）软件方面的麦卡夫定律：</a:t>
            </a:r>
            <a:r>
              <a:rPr lang="zh-CN" altLang="en-US" dirty="0" smtClean="0">
                <a:latin typeface="华文楷体" panose="02010600040101010101" pitchFamily="2" charset="-122"/>
                <a:ea typeface="华文楷体" panose="02010600040101010101" pitchFamily="2" charset="-122"/>
              </a:rPr>
              <a:t>一个系统的价值等于用户数的平方。</a:t>
            </a:r>
          </a:p>
        </p:txBody>
      </p:sp>
      <p:sp>
        <p:nvSpPr>
          <p:cNvPr id="4" name="文本框 11"/>
          <p:cNvSpPr txBox="1"/>
          <p:nvPr/>
        </p:nvSpPr>
        <p:spPr>
          <a:xfrm>
            <a:off x="572757" y="363689"/>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摩尔定律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32</a:t>
            </a:fld>
            <a:endParaRPr lang="zh-CN" altLang="en-US"/>
          </a:p>
        </p:txBody>
      </p:sp>
    </p:spTree>
    <p:extLst>
      <p:ext uri="{BB962C8B-B14F-4D97-AF65-F5344CB8AC3E}">
        <p14:creationId xmlns:p14="http://schemas.microsoft.com/office/powerpoint/2010/main" val="11767456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92371" y="1196975"/>
            <a:ext cx="11133572"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
                <a:srgbClr val="0000FF"/>
              </a:buClr>
              <a:buSzPct val="70000"/>
              <a:buFont typeface="Wingdings" panose="05000000000000000000" pitchFamily="2" charset="2"/>
              <a:buNone/>
              <a:defRPr/>
            </a:pPr>
            <a:r>
              <a:rPr lang="zh-CN" altLang="en-US" b="1" dirty="0">
                <a:solidFill>
                  <a:srgbClr val="FF0000"/>
                </a:solidFill>
                <a:latin typeface="华文楷体" panose="02010600040101010101" pitchFamily="2" charset="-122"/>
                <a:ea typeface="华文楷体" panose="02010600040101010101" pitchFamily="2" charset="-122"/>
              </a:rPr>
              <a:t>第一次软件危机与结构化程序设计（</a:t>
            </a:r>
            <a:r>
              <a:rPr lang="en-US" altLang="zh-CN" b="1" dirty="0">
                <a:solidFill>
                  <a:srgbClr val="FF0000"/>
                </a:solidFill>
                <a:latin typeface="华文楷体" panose="02010600040101010101" pitchFamily="2" charset="-122"/>
                <a:ea typeface="华文楷体" panose="02010600040101010101" pitchFamily="2" charset="-122"/>
              </a:rPr>
              <a:t>20</a:t>
            </a:r>
            <a:r>
              <a:rPr lang="zh-CN" altLang="en-US" b="1" dirty="0">
                <a:solidFill>
                  <a:srgbClr val="FF0000"/>
                </a:solidFill>
                <a:latin typeface="华文楷体" panose="02010600040101010101" pitchFamily="2" charset="-122"/>
                <a:ea typeface="华文楷体" panose="02010600040101010101" pitchFamily="2" charset="-122"/>
              </a:rPr>
              <a:t>世纪</a:t>
            </a:r>
            <a:r>
              <a:rPr lang="en-US" altLang="zh-CN" b="1" dirty="0">
                <a:solidFill>
                  <a:srgbClr val="FF0000"/>
                </a:solidFill>
                <a:latin typeface="华文楷体" panose="02010600040101010101" pitchFamily="2" charset="-122"/>
                <a:ea typeface="华文楷体" panose="02010600040101010101" pitchFamily="2" charset="-122"/>
              </a:rPr>
              <a:t>60</a:t>
            </a:r>
            <a:r>
              <a:rPr lang="zh-CN" altLang="en-US" b="1" dirty="0">
                <a:solidFill>
                  <a:srgbClr val="FF0000"/>
                </a:solidFill>
                <a:latin typeface="华文楷体" panose="02010600040101010101" pitchFamily="2" charset="-122"/>
                <a:ea typeface="华文楷体" panose="02010600040101010101" pitchFamily="2" charset="-122"/>
              </a:rPr>
              <a:t>年代</a:t>
            </a:r>
            <a:r>
              <a:rPr lang="en-US" altLang="zh-CN" b="1" dirty="0">
                <a:solidFill>
                  <a:srgbClr val="FF0000"/>
                </a:solidFill>
                <a:latin typeface="华文楷体" panose="02010600040101010101" pitchFamily="2" charset="-122"/>
                <a:ea typeface="华文楷体" panose="02010600040101010101" pitchFamily="2" charset="-122"/>
              </a:rPr>
              <a:t>-20</a:t>
            </a:r>
            <a:r>
              <a:rPr lang="zh-CN" altLang="en-US" b="1" dirty="0">
                <a:solidFill>
                  <a:srgbClr val="FF0000"/>
                </a:solidFill>
                <a:latin typeface="华文楷体" panose="02010600040101010101" pitchFamily="2" charset="-122"/>
                <a:ea typeface="华文楷体" panose="02010600040101010101" pitchFamily="2" charset="-122"/>
              </a:rPr>
              <a:t>世纪</a:t>
            </a:r>
            <a:r>
              <a:rPr lang="en-US" altLang="zh-CN" b="1" dirty="0">
                <a:solidFill>
                  <a:srgbClr val="FF0000"/>
                </a:solidFill>
                <a:latin typeface="华文楷体" panose="02010600040101010101" pitchFamily="2" charset="-122"/>
                <a:ea typeface="华文楷体" panose="02010600040101010101" pitchFamily="2" charset="-122"/>
              </a:rPr>
              <a:t>70</a:t>
            </a:r>
            <a:r>
              <a:rPr lang="zh-CN" altLang="en-US" b="1" dirty="0">
                <a:solidFill>
                  <a:srgbClr val="FF0000"/>
                </a:solidFill>
                <a:latin typeface="华文楷体" panose="02010600040101010101" pitchFamily="2" charset="-122"/>
                <a:ea typeface="华文楷体" panose="02010600040101010101" pitchFamily="2" charset="-122"/>
              </a:rPr>
              <a:t>年代）：</a:t>
            </a:r>
          </a:p>
          <a:p>
            <a:pPr>
              <a:spcBef>
                <a:spcPct val="0"/>
              </a:spcBef>
              <a:buClr>
                <a:srgbClr val="0000FF"/>
              </a:buClr>
              <a:buSzPct val="70000"/>
              <a:buFont typeface="Wingdings" panose="05000000000000000000" pitchFamily="2" charset="2"/>
              <a:buNone/>
              <a:defRPr/>
            </a:pPr>
            <a:r>
              <a:rPr lang="zh-CN" altLang="en-US" sz="2400" b="1" dirty="0">
                <a:solidFill>
                  <a:schemeClr val="tx1"/>
                </a:solidFill>
                <a:latin typeface="华文楷体" panose="02010600040101010101" pitchFamily="2" charset="-122"/>
                <a:ea typeface="华文楷体" panose="02010600040101010101" pitchFamily="2" charset="-122"/>
              </a:rPr>
              <a:t> </a:t>
            </a:r>
            <a:endParaRPr lang="zh-CN" altLang="en-US" sz="2400" dirty="0">
              <a:solidFill>
                <a:schemeClr val="tx1"/>
              </a:solidFill>
              <a:latin typeface="华文楷体" panose="02010600040101010101" pitchFamily="2" charset="-122"/>
              <a:ea typeface="华文楷体" panose="02010600040101010101" pitchFamily="2" charset="-122"/>
            </a:endParaRPr>
          </a:p>
          <a:p>
            <a:pPr>
              <a:spcBef>
                <a:spcPct val="0"/>
              </a:spcBef>
              <a:buClr>
                <a:srgbClr val="0000FF"/>
              </a:buClr>
              <a:buSzPct val="70000"/>
              <a:buFont typeface="Wingdings" panose="05000000000000000000" pitchFamily="2" charset="2"/>
              <a:buAutoNum type="arabicParenBoth"/>
              <a:defRPr/>
            </a:pPr>
            <a:r>
              <a:rPr lang="zh-CN" altLang="en-US" b="1" dirty="0">
                <a:solidFill>
                  <a:schemeClr val="tx1"/>
                </a:solidFill>
                <a:latin typeface="华文楷体" panose="02010600040101010101" pitchFamily="2" charset="-122"/>
                <a:ea typeface="华文楷体" panose="02010600040101010101" pitchFamily="2" charset="-122"/>
              </a:rPr>
              <a:t>典型案例：</a:t>
            </a:r>
            <a:r>
              <a:rPr lang="en-US" altLang="zh-CN" b="1" dirty="0">
                <a:solidFill>
                  <a:schemeClr val="tx1"/>
                </a:solidFill>
                <a:latin typeface="华文楷体" panose="02010600040101010101" pitchFamily="2" charset="-122"/>
                <a:ea typeface="华文楷体" panose="02010600040101010101" pitchFamily="2" charset="-122"/>
              </a:rPr>
              <a:t>1963</a:t>
            </a:r>
            <a:r>
              <a:rPr lang="zh-CN" altLang="en-US" b="1" dirty="0">
                <a:solidFill>
                  <a:schemeClr val="tx1"/>
                </a:solidFill>
                <a:latin typeface="华文楷体" panose="02010600040101010101" pitchFamily="2" charset="-122"/>
                <a:ea typeface="华文楷体" panose="02010600040101010101" pitchFamily="2" charset="-122"/>
              </a:rPr>
              <a:t>年美国水手一号火箭（因为一行</a:t>
            </a:r>
            <a:r>
              <a:rPr lang="en-US" altLang="zh-CN" b="1" dirty="0">
                <a:solidFill>
                  <a:schemeClr val="tx1"/>
                </a:solidFill>
                <a:latin typeface="华文楷体" panose="02010600040101010101" pitchFamily="2" charset="-122"/>
                <a:ea typeface="华文楷体" panose="02010600040101010101" pitchFamily="2" charset="-122"/>
              </a:rPr>
              <a:t>Fortran</a:t>
            </a:r>
            <a:r>
              <a:rPr lang="zh-CN" altLang="en-US" b="1" dirty="0">
                <a:solidFill>
                  <a:schemeClr val="tx1"/>
                </a:solidFill>
                <a:latin typeface="华文楷体" panose="02010600040101010101" pitchFamily="2" charset="-122"/>
                <a:ea typeface="华文楷体" panose="02010600040101010101" pitchFamily="2" charset="-122"/>
              </a:rPr>
              <a:t>代码错误）、</a:t>
            </a:r>
            <a:r>
              <a:rPr lang="en-US" altLang="zh-CN" b="1" dirty="0">
                <a:solidFill>
                  <a:schemeClr val="tx1"/>
                </a:solidFill>
                <a:latin typeface="华文楷体" panose="02010600040101010101" pitchFamily="2" charset="-122"/>
                <a:ea typeface="华文楷体" panose="02010600040101010101" pitchFamily="2" charset="-122"/>
              </a:rPr>
              <a:t>IBM</a:t>
            </a:r>
            <a:r>
              <a:rPr lang="zh-CN" altLang="en-US" b="1" dirty="0">
                <a:solidFill>
                  <a:schemeClr val="tx1"/>
                </a:solidFill>
                <a:latin typeface="华文楷体" panose="02010600040101010101" pitchFamily="2" charset="-122"/>
                <a:ea typeface="华文楷体" panose="02010600040101010101" pitchFamily="2" charset="-122"/>
              </a:rPr>
              <a:t>的</a:t>
            </a:r>
            <a:r>
              <a:rPr lang="en-US" altLang="zh-CN" b="1" dirty="0">
                <a:solidFill>
                  <a:schemeClr val="tx1"/>
                </a:solidFill>
                <a:latin typeface="华文楷体" panose="02010600040101010101" pitchFamily="2" charset="-122"/>
                <a:ea typeface="华文楷体" panose="02010600040101010101" pitchFamily="2" charset="-122"/>
              </a:rPr>
              <a:t>System/360</a:t>
            </a:r>
            <a:r>
              <a:rPr lang="zh-CN" altLang="en-US" b="1" dirty="0">
                <a:solidFill>
                  <a:schemeClr val="tx1"/>
                </a:solidFill>
                <a:latin typeface="华文楷体" panose="02010600040101010101" pitchFamily="2" charset="-122"/>
                <a:ea typeface="华文楷体" panose="02010600040101010101" pitchFamily="2" charset="-122"/>
              </a:rPr>
              <a:t>（</a:t>
            </a:r>
            <a:r>
              <a:rPr lang="en-US" altLang="zh-CN" b="1" dirty="0">
                <a:solidFill>
                  <a:schemeClr val="tx1"/>
                </a:solidFill>
                <a:latin typeface="华文楷体" panose="02010600040101010101" pitchFamily="2" charset="-122"/>
                <a:ea typeface="华文楷体" panose="02010600040101010101" pitchFamily="2" charset="-122"/>
              </a:rPr>
              <a:t>5</a:t>
            </a:r>
            <a:r>
              <a:rPr lang="zh-CN" altLang="en-US" b="1" dirty="0">
                <a:solidFill>
                  <a:schemeClr val="tx1"/>
                </a:solidFill>
                <a:latin typeface="华文楷体" panose="02010600040101010101" pitchFamily="2" charset="-122"/>
                <a:ea typeface="华文楷体" panose="02010600040101010101" pitchFamily="2" charset="-122"/>
              </a:rPr>
              <a:t>亿美元）</a:t>
            </a:r>
          </a:p>
          <a:p>
            <a:pPr>
              <a:spcBef>
                <a:spcPct val="0"/>
              </a:spcBef>
              <a:buClr>
                <a:srgbClr val="0000FF"/>
              </a:buClr>
              <a:buSzPct val="70000"/>
              <a:buFont typeface="Wingdings" panose="05000000000000000000" pitchFamily="2" charset="2"/>
              <a:buAutoNum type="arabicParenBoth"/>
              <a:defRPr/>
            </a:pPr>
            <a:r>
              <a:rPr lang="zh-CN" altLang="en-US" b="1" dirty="0">
                <a:solidFill>
                  <a:schemeClr val="tx1"/>
                </a:solidFill>
                <a:latin typeface="华文楷体" panose="02010600040101010101" pitchFamily="2" charset="-122"/>
                <a:ea typeface="华文楷体" panose="02010600040101010101" pitchFamily="2" charset="-122"/>
              </a:rPr>
              <a:t>提出了软件工程及结构化程序设计，以</a:t>
            </a:r>
            <a:r>
              <a:rPr lang="en-US" altLang="zh-CN" b="1" dirty="0">
                <a:solidFill>
                  <a:schemeClr val="tx1"/>
                </a:solidFill>
                <a:latin typeface="华文楷体" panose="02010600040101010101" pitchFamily="2" charset="-122"/>
                <a:ea typeface="华文楷体" panose="02010600040101010101" pitchFamily="2" charset="-122"/>
              </a:rPr>
              <a:t>Pascal</a:t>
            </a:r>
            <a:r>
              <a:rPr lang="zh-CN" altLang="en-US" b="1" dirty="0">
                <a:solidFill>
                  <a:schemeClr val="tx1"/>
                </a:solidFill>
                <a:latin typeface="华文楷体" panose="02010600040101010101" pitchFamily="2" charset="-122"/>
                <a:ea typeface="华文楷体" panose="02010600040101010101" pitchFamily="2" charset="-122"/>
              </a:rPr>
              <a:t>为典型。</a:t>
            </a:r>
            <a:endParaRPr lang="en-US" altLang="zh-CN" b="1" dirty="0">
              <a:solidFill>
                <a:schemeClr val="tx1"/>
              </a:solidFill>
              <a:latin typeface="华文楷体" panose="02010600040101010101" pitchFamily="2" charset="-122"/>
              <a:ea typeface="华文楷体" panose="02010600040101010101" pitchFamily="2" charset="-122"/>
            </a:endParaRPr>
          </a:p>
          <a:p>
            <a:pPr marL="0" indent="0">
              <a:spcBef>
                <a:spcPct val="0"/>
              </a:spcBef>
              <a:buClr>
                <a:srgbClr val="0000FF"/>
              </a:buClr>
              <a:buSzPct val="70000"/>
              <a:buNone/>
              <a:defRPr/>
            </a:pPr>
            <a:endParaRPr lang="en-US" altLang="zh-CN" b="1" dirty="0">
              <a:solidFill>
                <a:srgbClr val="3333CC"/>
              </a:solidFill>
              <a:latin typeface="华文楷体" panose="02010600040101010101" pitchFamily="2" charset="-122"/>
              <a:ea typeface="华文楷体" panose="02010600040101010101" pitchFamily="2" charset="-122"/>
            </a:endParaRPr>
          </a:p>
          <a:p>
            <a:pPr marL="0" indent="0">
              <a:spcBef>
                <a:spcPct val="0"/>
              </a:spcBef>
              <a:buClr>
                <a:srgbClr val="0000FF"/>
              </a:buClr>
              <a:buSzPct val="70000"/>
              <a:buNone/>
              <a:defRPr/>
            </a:pPr>
            <a:r>
              <a:rPr lang="zh-CN" altLang="en-US" b="1" dirty="0">
                <a:solidFill>
                  <a:srgbClr val="FF0000"/>
                </a:solidFill>
                <a:latin typeface="华文楷体" panose="02010600040101010101" pitchFamily="2" charset="-122"/>
                <a:ea typeface="华文楷体" panose="02010600040101010101" pitchFamily="2" charset="-122"/>
              </a:rPr>
              <a:t>第二次软件危机与面向对象（</a:t>
            </a:r>
            <a:r>
              <a:rPr lang="en-US" altLang="zh-CN" b="1" dirty="0">
                <a:solidFill>
                  <a:srgbClr val="FF0000"/>
                </a:solidFill>
                <a:latin typeface="华文楷体" panose="02010600040101010101" pitchFamily="2" charset="-122"/>
                <a:ea typeface="华文楷体" panose="02010600040101010101" pitchFamily="2" charset="-122"/>
              </a:rPr>
              <a:t>20</a:t>
            </a:r>
            <a:r>
              <a:rPr lang="zh-CN" altLang="en-US" b="1" dirty="0">
                <a:solidFill>
                  <a:srgbClr val="FF0000"/>
                </a:solidFill>
                <a:latin typeface="华文楷体" panose="02010600040101010101" pitchFamily="2" charset="-122"/>
                <a:ea typeface="华文楷体" panose="02010600040101010101" pitchFamily="2" charset="-122"/>
              </a:rPr>
              <a:t>世纪</a:t>
            </a:r>
            <a:r>
              <a:rPr lang="en-US" altLang="zh-CN" b="1" dirty="0">
                <a:solidFill>
                  <a:srgbClr val="FF0000"/>
                </a:solidFill>
                <a:latin typeface="华文楷体" panose="02010600040101010101" pitchFamily="2" charset="-122"/>
                <a:ea typeface="华文楷体" panose="02010600040101010101" pitchFamily="2" charset="-122"/>
              </a:rPr>
              <a:t>80</a:t>
            </a:r>
            <a:r>
              <a:rPr lang="zh-CN" altLang="en-US" b="1" dirty="0">
                <a:solidFill>
                  <a:srgbClr val="FF0000"/>
                </a:solidFill>
                <a:latin typeface="华文楷体" panose="02010600040101010101" pitchFamily="2" charset="-122"/>
                <a:ea typeface="华文楷体" panose="02010600040101010101" pitchFamily="2" charset="-122"/>
              </a:rPr>
              <a:t>年代）：</a:t>
            </a:r>
          </a:p>
          <a:p>
            <a:pPr>
              <a:spcBef>
                <a:spcPct val="0"/>
              </a:spcBef>
              <a:buClr>
                <a:srgbClr val="0000FF"/>
              </a:buClr>
              <a:buSzPct val="70000"/>
              <a:buFont typeface="Wingdings" panose="05000000000000000000" pitchFamily="2" charset="2"/>
              <a:buAutoNum type="arabicParenBoth"/>
              <a:defRPr/>
            </a:pPr>
            <a:endParaRPr lang="zh-CN" altLang="en-US" sz="2400" b="1" dirty="0">
              <a:solidFill>
                <a:schemeClr val="tx1"/>
              </a:solidFill>
              <a:latin typeface="华文楷体" panose="02010600040101010101" pitchFamily="2" charset="-122"/>
              <a:ea typeface="华文楷体" panose="02010600040101010101" pitchFamily="2" charset="-122"/>
            </a:endParaRPr>
          </a:p>
          <a:p>
            <a:pPr>
              <a:spcBef>
                <a:spcPct val="0"/>
              </a:spcBef>
              <a:buClr>
                <a:srgbClr val="0000FF"/>
              </a:buClr>
              <a:buSzPct val="70000"/>
              <a:buFont typeface="Wingdings" panose="05000000000000000000" pitchFamily="2" charset="2"/>
              <a:buAutoNum type="arabicParenBoth"/>
              <a:defRPr/>
            </a:pPr>
            <a:r>
              <a:rPr lang="zh-CN" altLang="en-US" b="1" dirty="0">
                <a:solidFill>
                  <a:schemeClr val="tx1"/>
                </a:solidFill>
                <a:latin typeface="华文楷体" panose="02010600040101010101" pitchFamily="2" charset="-122"/>
                <a:ea typeface="华文楷体" panose="02010600040101010101" pitchFamily="2" charset="-122"/>
              </a:rPr>
              <a:t>软件生产力跟不上硬件的发展。 </a:t>
            </a:r>
          </a:p>
          <a:p>
            <a:pPr>
              <a:spcBef>
                <a:spcPct val="0"/>
              </a:spcBef>
              <a:buClr>
                <a:srgbClr val="0000FF"/>
              </a:buClr>
              <a:buSzPct val="70000"/>
              <a:buFont typeface="Wingdings" panose="05000000000000000000" pitchFamily="2" charset="2"/>
              <a:buAutoNum type="arabicParenBoth"/>
              <a:defRPr/>
            </a:pPr>
            <a:r>
              <a:rPr lang="zh-CN" altLang="en-US" b="1" dirty="0">
                <a:solidFill>
                  <a:schemeClr val="tx1"/>
                </a:solidFill>
                <a:latin typeface="华文楷体" panose="02010600040101010101" pitchFamily="2" charset="-122"/>
                <a:ea typeface="华文楷体" panose="02010600040101010101" pitchFamily="2" charset="-122"/>
              </a:rPr>
              <a:t>促进了面向对象的进一步发展，特别是</a:t>
            </a:r>
            <a:r>
              <a:rPr lang="en-US" altLang="zh-CN" b="1" dirty="0">
                <a:solidFill>
                  <a:schemeClr val="tx1"/>
                </a:solidFill>
                <a:latin typeface="华文楷体" panose="02010600040101010101" pitchFamily="2" charset="-122"/>
                <a:ea typeface="华文楷体" panose="02010600040101010101" pitchFamily="2" charset="-122"/>
              </a:rPr>
              <a:t>C++</a:t>
            </a:r>
            <a:r>
              <a:rPr lang="zh-CN" altLang="en-US" b="1" dirty="0">
                <a:solidFill>
                  <a:schemeClr val="tx1"/>
                </a:solidFill>
                <a:latin typeface="华文楷体" panose="02010600040101010101" pitchFamily="2" charset="-122"/>
                <a:ea typeface="华文楷体" panose="02010600040101010101" pitchFamily="2" charset="-122"/>
              </a:rPr>
              <a:t>以及后来的</a:t>
            </a:r>
            <a:r>
              <a:rPr lang="en-US" altLang="zh-CN" b="1" dirty="0">
                <a:solidFill>
                  <a:schemeClr val="tx1"/>
                </a:solidFill>
                <a:latin typeface="华文楷体" panose="02010600040101010101" pitchFamily="2" charset="-122"/>
                <a:ea typeface="华文楷体" panose="02010600040101010101" pitchFamily="2" charset="-122"/>
              </a:rPr>
              <a:t>Java</a:t>
            </a:r>
            <a:r>
              <a:rPr lang="zh-CN" altLang="en-US" b="1" dirty="0">
                <a:solidFill>
                  <a:schemeClr val="tx1"/>
                </a:solidFill>
                <a:latin typeface="华文楷体" panose="02010600040101010101" pitchFamily="2" charset="-122"/>
                <a:ea typeface="华文楷体" panose="02010600040101010101" pitchFamily="2" charset="-122"/>
              </a:rPr>
              <a:t>和</a:t>
            </a:r>
            <a:r>
              <a:rPr lang="en-US" altLang="zh-CN" b="1" dirty="0">
                <a:solidFill>
                  <a:schemeClr val="tx1"/>
                </a:solidFill>
                <a:latin typeface="华文楷体" panose="02010600040101010101" pitchFamily="2" charset="-122"/>
                <a:ea typeface="华文楷体" panose="02010600040101010101" pitchFamily="2" charset="-122"/>
              </a:rPr>
              <a:t>C#</a:t>
            </a:r>
            <a:r>
              <a:rPr lang="zh-CN" altLang="en-US" b="1" dirty="0">
                <a:solidFill>
                  <a:schemeClr val="tx1"/>
                </a:solidFill>
                <a:latin typeface="华文楷体" panose="02010600040101010101" pitchFamily="2" charset="-122"/>
                <a:ea typeface="华文楷体" panose="02010600040101010101" pitchFamily="2" charset="-122"/>
              </a:rPr>
              <a:t>。</a:t>
            </a:r>
          </a:p>
          <a:p>
            <a:pPr>
              <a:spcBef>
                <a:spcPct val="0"/>
              </a:spcBef>
              <a:buClr>
                <a:srgbClr val="0000FF"/>
              </a:buClr>
              <a:buSzPct val="70000"/>
              <a:buFont typeface="Wingdings" panose="05000000000000000000" pitchFamily="2" charset="2"/>
              <a:buAutoNum type="arabicParenBoth"/>
              <a:defRPr/>
            </a:pPr>
            <a:r>
              <a:rPr lang="zh-CN" altLang="en-US" b="1" dirty="0">
                <a:solidFill>
                  <a:schemeClr val="tx1"/>
                </a:solidFill>
                <a:latin typeface="华文楷体" panose="02010600040101010101" pitchFamily="2" charset="-122"/>
                <a:ea typeface="华文楷体" panose="02010600040101010101" pitchFamily="2" charset="-122"/>
              </a:rPr>
              <a:t>促进了软件架构及组件的发展。</a:t>
            </a:r>
          </a:p>
        </p:txBody>
      </p:sp>
      <p:sp>
        <p:nvSpPr>
          <p:cNvPr id="4" name="文本框 11"/>
          <p:cNvSpPr txBox="1"/>
          <p:nvPr/>
        </p:nvSpPr>
        <p:spPr>
          <a:xfrm>
            <a:off x="492371" y="260351"/>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两次软件危机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33</a:t>
            </a:fld>
            <a:endParaRPr lang="zh-CN" altLang="en-US"/>
          </a:p>
        </p:txBody>
      </p:sp>
    </p:spTree>
    <p:extLst>
      <p:ext uri="{BB962C8B-B14F-4D97-AF65-F5344CB8AC3E}">
        <p14:creationId xmlns:p14="http://schemas.microsoft.com/office/powerpoint/2010/main" val="4000945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xEl>
                                              <p:pRg st="2" end="2"/>
                                            </p:txEl>
                                          </p:spTgt>
                                        </p:tgtEl>
                                        <p:attrNameLst>
                                          <p:attrName>style.visibility</p:attrName>
                                        </p:attrNameLst>
                                      </p:cBhvr>
                                      <p:to>
                                        <p:strVal val="visible"/>
                                      </p:to>
                                    </p:set>
                                    <p:animEffect transition="in" filter="box(in)">
                                      <p:cBhvr>
                                        <p:cTn id="7" dur="500"/>
                                        <p:tgtEl>
                                          <p:spTgt spid="10137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1378">
                                            <p:txEl>
                                              <p:pRg st="3" end="3"/>
                                            </p:txEl>
                                          </p:spTgt>
                                        </p:tgtEl>
                                        <p:attrNameLst>
                                          <p:attrName>style.visibility</p:attrName>
                                        </p:attrNameLst>
                                      </p:cBhvr>
                                      <p:to>
                                        <p:strVal val="visible"/>
                                      </p:to>
                                    </p:set>
                                    <p:animEffect transition="in" filter="diamond(in)">
                                      <p:cBhvr>
                                        <p:cTn id="12" dur="2000"/>
                                        <p:tgtEl>
                                          <p:spTgt spid="101378">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101378">
                                            <p:txEl>
                                              <p:pRg st="5" end="5"/>
                                            </p:txEl>
                                          </p:spTgt>
                                        </p:tgtEl>
                                        <p:attrNameLst>
                                          <p:attrName>style.visibility</p:attrName>
                                        </p:attrNameLst>
                                      </p:cBhvr>
                                      <p:to>
                                        <p:strVal val="visible"/>
                                      </p:to>
                                    </p:set>
                                    <p:animEffect transition="in" filter="diamond(in)">
                                      <p:cBhvr>
                                        <p:cTn id="17" dur="2000"/>
                                        <p:tgtEl>
                                          <p:spTgt spid="101378">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101378">
                                            <p:txEl>
                                              <p:pRg st="7" end="7"/>
                                            </p:txEl>
                                          </p:spTgt>
                                        </p:tgtEl>
                                        <p:attrNameLst>
                                          <p:attrName>style.visibility</p:attrName>
                                        </p:attrNameLst>
                                      </p:cBhvr>
                                      <p:to>
                                        <p:strVal val="visible"/>
                                      </p:to>
                                    </p:set>
                                    <p:animEffect transition="in" filter="checkerboard(across)">
                                      <p:cBhvr>
                                        <p:cTn id="22" dur="500"/>
                                        <p:tgtEl>
                                          <p:spTgt spid="101378">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01378">
                                            <p:txEl>
                                              <p:pRg st="8" end="8"/>
                                            </p:txEl>
                                          </p:spTgt>
                                        </p:tgtEl>
                                        <p:attrNameLst>
                                          <p:attrName>style.visibility</p:attrName>
                                        </p:attrNameLst>
                                      </p:cBhvr>
                                      <p:to>
                                        <p:strVal val="visible"/>
                                      </p:to>
                                    </p:set>
                                    <p:animEffect transition="in" filter="blinds(horizontal)">
                                      <p:cBhvr>
                                        <p:cTn id="27" dur="500"/>
                                        <p:tgtEl>
                                          <p:spTgt spid="101378">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01378">
                                            <p:txEl>
                                              <p:pRg st="9" end="9"/>
                                            </p:txEl>
                                          </p:spTgt>
                                        </p:tgtEl>
                                        <p:attrNameLst>
                                          <p:attrName>style.visibility</p:attrName>
                                        </p:attrNameLst>
                                      </p:cBhvr>
                                      <p:to>
                                        <p:strVal val="visible"/>
                                      </p:to>
                                    </p:set>
                                    <p:animEffect transition="in" filter="box(in)">
                                      <p:cBhvr>
                                        <p:cTn id="32" dur="500"/>
                                        <p:tgtEl>
                                          <p:spTgt spid="10137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492371" y="1196975"/>
            <a:ext cx="11183814"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33400" indent="-53340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spcAft>
                <a:spcPts val="1200"/>
              </a:spcAft>
              <a:buClr>
                <a:srgbClr val="0000FF"/>
              </a:buClr>
              <a:buSzPct val="70000"/>
              <a:buFont typeface="Wingdings" panose="05000000000000000000" pitchFamily="2" charset="2"/>
              <a:buNone/>
            </a:pPr>
            <a:r>
              <a:rPr lang="zh-CN" altLang="en-US" b="1" dirty="0">
                <a:solidFill>
                  <a:srgbClr val="3333CC"/>
                </a:solidFill>
                <a:latin typeface="华文楷体" panose="02010600040101010101" pitchFamily="2" charset="-122"/>
                <a:ea typeface="华文楷体" panose="02010600040101010101" pitchFamily="2" charset="-122"/>
              </a:rPr>
              <a:t>除了软件本身的特点，软件危机发生的主要原因有</a:t>
            </a:r>
            <a:r>
              <a:rPr lang="zh-CN" altLang="en-US" b="1" dirty="0" smtClean="0">
                <a:solidFill>
                  <a:srgbClr val="3333CC"/>
                </a:solidFill>
                <a:latin typeface="华文楷体" panose="02010600040101010101" pitchFamily="2" charset="-122"/>
                <a:ea typeface="华文楷体" panose="02010600040101010101" pitchFamily="2" charset="-122"/>
              </a:rPr>
              <a:t>：</a:t>
            </a:r>
            <a:r>
              <a:rPr lang="zh-CN" altLang="en-US" sz="2400" b="1" dirty="0" smtClean="0">
                <a:solidFill>
                  <a:schemeClr val="tx1"/>
                </a:solidFill>
                <a:latin typeface="华文楷体" panose="02010600040101010101" pitchFamily="2" charset="-122"/>
                <a:ea typeface="华文楷体" panose="02010600040101010101" pitchFamily="2" charset="-122"/>
              </a:rPr>
              <a:t> </a:t>
            </a:r>
            <a:endParaRPr lang="zh-CN" altLang="en-US" sz="2400" dirty="0" smtClean="0">
              <a:solidFill>
                <a:schemeClr val="tx1"/>
              </a:solidFill>
              <a:latin typeface="华文楷体" panose="02010600040101010101" pitchFamily="2" charset="-122"/>
              <a:ea typeface="华文楷体" panose="02010600040101010101" pitchFamily="2" charset="-122"/>
            </a:endParaRPr>
          </a:p>
          <a:p>
            <a:pPr>
              <a:spcBef>
                <a:spcPct val="0"/>
              </a:spcBef>
              <a:spcAft>
                <a:spcPts val="1200"/>
              </a:spcAft>
              <a:buClr>
                <a:srgbClr val="0000FF"/>
              </a:buClr>
              <a:buSzPct val="70000"/>
              <a:buFont typeface="Wingdings" panose="05000000000000000000" pitchFamily="2" charset="2"/>
              <a:buAutoNum type="arabicParenBoth"/>
            </a:pPr>
            <a:r>
              <a:rPr lang="zh-CN" altLang="en-US" sz="2400" b="1" dirty="0" smtClean="0">
                <a:solidFill>
                  <a:schemeClr val="tx1"/>
                </a:solidFill>
                <a:latin typeface="华文楷体" panose="02010600040101010101" pitchFamily="2" charset="-122"/>
                <a:ea typeface="华文楷体" panose="02010600040101010101" pitchFamily="2" charset="-122"/>
              </a:rPr>
              <a:t>缺乏软件开发的经验和有关软件开发数据的积累，使得开发工作的计划很难制定。</a:t>
            </a:r>
          </a:p>
          <a:p>
            <a:pPr>
              <a:spcBef>
                <a:spcPct val="0"/>
              </a:spcBef>
              <a:spcAft>
                <a:spcPts val="1200"/>
              </a:spcAft>
              <a:buClr>
                <a:srgbClr val="0000FF"/>
              </a:buClr>
              <a:buSzPct val="70000"/>
              <a:buFont typeface="Wingdings" panose="05000000000000000000" pitchFamily="2" charset="2"/>
              <a:buAutoNum type="arabicParenBoth"/>
            </a:pPr>
            <a:r>
              <a:rPr lang="zh-CN" altLang="en-US" sz="2400" b="1" dirty="0" smtClean="0">
                <a:solidFill>
                  <a:schemeClr val="tx1"/>
                </a:solidFill>
                <a:latin typeface="华文楷体" panose="02010600040101010101" pitchFamily="2" charset="-122"/>
                <a:ea typeface="华文楷体" panose="02010600040101010101" pitchFamily="2" charset="-122"/>
              </a:rPr>
              <a:t>软件</a:t>
            </a:r>
            <a:r>
              <a:rPr lang="zh-CN" altLang="en-US" sz="2400" b="1" dirty="0">
                <a:solidFill>
                  <a:schemeClr val="tx1"/>
                </a:solidFill>
                <a:latin typeface="华文楷体" panose="02010600040101010101" pitchFamily="2" charset="-122"/>
                <a:ea typeface="华文楷体" panose="02010600040101010101" pitchFamily="2" charset="-122"/>
              </a:rPr>
              <a:t>人员与用户的交流存在障碍，使得获取的需求不充分或存在错误 。</a:t>
            </a:r>
          </a:p>
          <a:p>
            <a:pPr>
              <a:spcBef>
                <a:spcPct val="0"/>
              </a:spcBef>
              <a:spcAft>
                <a:spcPts val="1200"/>
              </a:spcAft>
              <a:buClr>
                <a:srgbClr val="0000FF"/>
              </a:buClr>
              <a:buSzPct val="70000"/>
              <a:buFont typeface="Wingdings" panose="05000000000000000000" pitchFamily="2" charset="2"/>
              <a:buAutoNum type="arabicParenBoth"/>
            </a:pPr>
            <a:r>
              <a:rPr lang="zh-CN" altLang="en-US" sz="2400" b="1" dirty="0">
                <a:solidFill>
                  <a:schemeClr val="tx1"/>
                </a:solidFill>
                <a:latin typeface="华文楷体" panose="02010600040101010101" pitchFamily="2" charset="-122"/>
                <a:ea typeface="华文楷体" panose="02010600040101010101" pitchFamily="2" charset="-122"/>
              </a:rPr>
              <a:t>软件开发过程不规范。如，没有真正了解用户的需求就开始编程序。 </a:t>
            </a:r>
          </a:p>
          <a:p>
            <a:pPr>
              <a:spcBef>
                <a:spcPct val="0"/>
              </a:spcBef>
              <a:spcAft>
                <a:spcPts val="1200"/>
              </a:spcAft>
              <a:buClr>
                <a:srgbClr val="0000FF"/>
              </a:buClr>
              <a:buSzPct val="70000"/>
              <a:buFont typeface="Wingdings" panose="05000000000000000000" pitchFamily="2" charset="2"/>
              <a:buAutoNum type="arabicParenBoth"/>
            </a:pPr>
            <a:r>
              <a:rPr lang="zh-CN" altLang="en-US" sz="2400" b="1" dirty="0">
                <a:solidFill>
                  <a:schemeClr val="tx1"/>
                </a:solidFill>
                <a:latin typeface="华文楷体" panose="02010600040101010101" pitchFamily="2" charset="-122"/>
                <a:ea typeface="华文楷体" panose="02010600040101010101" pitchFamily="2" charset="-122"/>
              </a:rPr>
              <a:t>随着软件规模的增大，其复杂性往往会呈指数级升高。需要很多人分工协作，不仅涉及技术问题，更重要的是必须有科学严格的管理。</a:t>
            </a:r>
          </a:p>
          <a:p>
            <a:pPr>
              <a:spcBef>
                <a:spcPct val="0"/>
              </a:spcBef>
              <a:spcAft>
                <a:spcPts val="1200"/>
              </a:spcAft>
              <a:buClr>
                <a:srgbClr val="0000FF"/>
              </a:buClr>
              <a:buSzPct val="70000"/>
              <a:buFont typeface="Wingdings" panose="05000000000000000000" pitchFamily="2" charset="2"/>
              <a:buAutoNum type="arabicParenBoth"/>
            </a:pPr>
            <a:r>
              <a:rPr lang="zh-CN" altLang="en-US" sz="2400" b="1" dirty="0">
                <a:solidFill>
                  <a:schemeClr val="tx1"/>
                </a:solidFill>
                <a:latin typeface="华文楷体" panose="02010600040101010101" pitchFamily="2" charset="-122"/>
                <a:ea typeface="华文楷体" panose="02010600040101010101" pitchFamily="2" charset="-122"/>
              </a:rPr>
              <a:t>缺少有效的软件评测手段，提交用户的软件质量不能完全保证。     </a:t>
            </a:r>
          </a:p>
        </p:txBody>
      </p:sp>
      <p:sp>
        <p:nvSpPr>
          <p:cNvPr id="4" name="文本框 11"/>
          <p:cNvSpPr txBox="1"/>
          <p:nvPr/>
        </p:nvSpPr>
        <p:spPr>
          <a:xfrm>
            <a:off x="492371" y="260351"/>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软件危机与软件工程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34</a:t>
            </a:fld>
            <a:endParaRPr lang="zh-CN" altLang="en-US"/>
          </a:p>
        </p:txBody>
      </p:sp>
    </p:spTree>
    <p:extLst>
      <p:ext uri="{BB962C8B-B14F-4D97-AF65-F5344CB8AC3E}">
        <p14:creationId xmlns:p14="http://schemas.microsoft.com/office/powerpoint/2010/main" val="28415015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1378">
                                            <p:txEl>
                                              <p:pRg st="1" end="1"/>
                                            </p:txEl>
                                          </p:spTgt>
                                        </p:tgtEl>
                                        <p:attrNameLst>
                                          <p:attrName>style.visibility</p:attrName>
                                        </p:attrNameLst>
                                      </p:cBhvr>
                                      <p:to>
                                        <p:strVal val="visible"/>
                                      </p:to>
                                    </p:set>
                                    <p:animEffect transition="in" filter="box(in)">
                                      <p:cBhvr>
                                        <p:cTn id="7" dur="500"/>
                                        <p:tgtEl>
                                          <p:spTgt spid="10137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ntr" presetSubtype="16" fill="hold" nodeType="clickEffect">
                                  <p:stCondLst>
                                    <p:cond delay="0"/>
                                  </p:stCondLst>
                                  <p:childTnLst>
                                    <p:set>
                                      <p:cBhvr>
                                        <p:cTn id="11" dur="1" fill="hold">
                                          <p:stCondLst>
                                            <p:cond delay="0"/>
                                          </p:stCondLst>
                                        </p:cTn>
                                        <p:tgtEl>
                                          <p:spTgt spid="101378">
                                            <p:txEl>
                                              <p:pRg st="2" end="2"/>
                                            </p:txEl>
                                          </p:spTgt>
                                        </p:tgtEl>
                                        <p:attrNameLst>
                                          <p:attrName>style.visibility</p:attrName>
                                        </p:attrNameLst>
                                      </p:cBhvr>
                                      <p:to>
                                        <p:strVal val="visible"/>
                                      </p:to>
                                    </p:set>
                                    <p:animEffect transition="in" filter="diamond(in)">
                                      <p:cBhvr>
                                        <p:cTn id="12" dur="2000"/>
                                        <p:tgtEl>
                                          <p:spTgt spid="10137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101378">
                                            <p:txEl>
                                              <p:pRg st="3" end="3"/>
                                            </p:txEl>
                                          </p:spTgt>
                                        </p:tgtEl>
                                        <p:attrNameLst>
                                          <p:attrName>style.visibility</p:attrName>
                                        </p:attrNameLst>
                                      </p:cBhvr>
                                      <p:to>
                                        <p:strVal val="visible"/>
                                      </p:to>
                                    </p:set>
                                    <p:animEffect transition="in" filter="checkerboard(across)">
                                      <p:cBhvr>
                                        <p:cTn id="17" dur="500"/>
                                        <p:tgtEl>
                                          <p:spTgt spid="10137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01378">
                                            <p:txEl>
                                              <p:pRg st="4" end="4"/>
                                            </p:txEl>
                                          </p:spTgt>
                                        </p:tgtEl>
                                        <p:attrNameLst>
                                          <p:attrName>style.visibility</p:attrName>
                                        </p:attrNameLst>
                                      </p:cBhvr>
                                      <p:to>
                                        <p:strVal val="visible"/>
                                      </p:to>
                                    </p:set>
                                    <p:animEffect transition="in" filter="blinds(horizontal)">
                                      <p:cBhvr>
                                        <p:cTn id="22" dur="500"/>
                                        <p:tgtEl>
                                          <p:spTgt spid="101378">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01378">
                                            <p:txEl>
                                              <p:pRg st="5" end="5"/>
                                            </p:txEl>
                                          </p:spTgt>
                                        </p:tgtEl>
                                        <p:attrNameLst>
                                          <p:attrName>style.visibility</p:attrName>
                                        </p:attrNameLst>
                                      </p:cBhvr>
                                      <p:to>
                                        <p:strVal val="visible"/>
                                      </p:to>
                                    </p:set>
                                    <p:animEffect transition="in" filter="box(in)">
                                      <p:cBhvr>
                                        <p:cTn id="27" dur="500"/>
                                        <p:tgtEl>
                                          <p:spTgt spid="10137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492371" y="1810379"/>
            <a:ext cx="11475218" cy="4224338"/>
          </a:xfrm>
        </p:spPr>
        <p:txBody>
          <a:bodyPr/>
          <a:lstStyle/>
          <a:p>
            <a:pPr>
              <a:lnSpc>
                <a:spcPts val="3500"/>
              </a:lnSpc>
              <a:spcBef>
                <a:spcPts val="1200"/>
              </a:spcBef>
            </a:pPr>
            <a:r>
              <a:rPr lang="zh-CN" altLang="en-US" dirty="0" smtClean="0">
                <a:latin typeface="华文楷体" panose="02010600040101010101" pitchFamily="2" charset="-122"/>
                <a:ea typeface="华文楷体" panose="02010600040101010101" pitchFamily="2" charset="-122"/>
              </a:rPr>
              <a:t>彻底消除“软件就是程序”的错误观念。</a:t>
            </a:r>
          </a:p>
          <a:p>
            <a:pPr>
              <a:lnSpc>
                <a:spcPts val="3500"/>
              </a:lnSpc>
              <a:spcBef>
                <a:spcPts val="1200"/>
              </a:spcBef>
            </a:pPr>
            <a:r>
              <a:rPr lang="zh-CN" altLang="en-US" dirty="0" smtClean="0">
                <a:latin typeface="华文楷体" panose="02010600040101010101" pitchFamily="2" charset="-122"/>
                <a:ea typeface="华文楷体" panose="02010600040101010101" pitchFamily="2" charset="-122"/>
              </a:rPr>
              <a:t>充分认识到软件开发应该是一种组织良好、管理严密、各类人员协同配合、共同完成的工程项目。</a:t>
            </a:r>
          </a:p>
          <a:p>
            <a:pPr>
              <a:lnSpc>
                <a:spcPts val="3500"/>
              </a:lnSpc>
              <a:spcBef>
                <a:spcPts val="1200"/>
              </a:spcBef>
            </a:pPr>
            <a:r>
              <a:rPr lang="zh-CN" altLang="en-US" dirty="0" smtClean="0">
                <a:latin typeface="华文楷体" panose="02010600040101010101" pitchFamily="2" charset="-122"/>
                <a:ea typeface="华文楷体" panose="02010600040101010101" pitchFamily="2" charset="-122"/>
              </a:rPr>
              <a:t>推广和使用在实践中总结出来的开发软件的成功技术、方法和工具。</a:t>
            </a:r>
          </a:p>
          <a:p>
            <a:pPr>
              <a:lnSpc>
                <a:spcPts val="3500"/>
              </a:lnSpc>
              <a:spcBef>
                <a:spcPts val="1200"/>
              </a:spcBef>
            </a:pPr>
            <a:r>
              <a:rPr lang="zh-CN" altLang="en-US" dirty="0" smtClean="0">
                <a:latin typeface="华文楷体" panose="02010600040101010101" pitchFamily="2" charset="-122"/>
                <a:ea typeface="华文楷体" panose="02010600040101010101" pitchFamily="2" charset="-122"/>
              </a:rPr>
              <a:t>按工程化的原则和方法组织软件开发工作。 </a:t>
            </a:r>
          </a:p>
        </p:txBody>
      </p:sp>
      <p:sp>
        <p:nvSpPr>
          <p:cNvPr id="39940" name="Text Box 4"/>
          <p:cNvSpPr txBox="1">
            <a:spLocks noChangeArrowheads="1"/>
          </p:cNvSpPr>
          <p:nvPr/>
        </p:nvSpPr>
        <p:spPr bwMode="auto">
          <a:xfrm>
            <a:off x="3189167" y="1002289"/>
            <a:ext cx="583247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3200" b="1" dirty="0">
                <a:solidFill>
                  <a:srgbClr val="FF0000"/>
                </a:solidFill>
                <a:latin typeface="楷体_GB2312" pitchFamily="49" charset="-122"/>
                <a:ea typeface="楷体_GB2312" pitchFamily="49" charset="-122"/>
              </a:rPr>
              <a:t>如何摆脱软件危机</a:t>
            </a:r>
            <a:r>
              <a:rPr lang="en-US" altLang="zh-CN" sz="3200" b="1" dirty="0">
                <a:solidFill>
                  <a:srgbClr val="FF0000"/>
                </a:solidFill>
                <a:latin typeface="楷体_GB2312" pitchFamily="49" charset="-122"/>
                <a:ea typeface="楷体_GB2312" pitchFamily="49" charset="-122"/>
              </a:rPr>
              <a:t>?</a:t>
            </a:r>
          </a:p>
        </p:txBody>
      </p:sp>
      <p:sp>
        <p:nvSpPr>
          <p:cNvPr id="6" name="文本框 11"/>
          <p:cNvSpPr txBox="1"/>
          <p:nvPr/>
        </p:nvSpPr>
        <p:spPr>
          <a:xfrm>
            <a:off x="592854" y="305856"/>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软件危机与软件工程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35</a:t>
            </a:fld>
            <a:endParaRPr lang="zh-CN" altLang="en-US"/>
          </a:p>
        </p:txBody>
      </p:sp>
    </p:spTree>
    <p:extLst>
      <p:ext uri="{BB962C8B-B14F-4D97-AF65-F5344CB8AC3E}">
        <p14:creationId xmlns:p14="http://schemas.microsoft.com/office/powerpoint/2010/main" val="14278119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03</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7124319" y="2778918"/>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软件工程的产生</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36</a:t>
            </a:fld>
            <a:endParaRPr lang="zh-CN" altLang="en-US"/>
          </a:p>
        </p:txBody>
      </p:sp>
    </p:spTree>
    <p:custDataLst>
      <p:tags r:id="rId1"/>
    </p:custDataLst>
    <p:extLst>
      <p:ext uri="{BB962C8B-B14F-4D97-AF65-F5344CB8AC3E}">
        <p14:creationId xmlns:p14="http://schemas.microsoft.com/office/powerpoint/2010/main" val="20186222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371790" y="2000250"/>
            <a:ext cx="11294346" cy="4467225"/>
          </a:xfrm>
          <a:prstGeom prst="rect">
            <a:avLst/>
          </a:prstGeom>
          <a:noFill/>
          <a:ln w="9525">
            <a:noFill/>
            <a:miter lim="800000"/>
            <a:headEnd/>
            <a:tailEnd/>
          </a:ln>
          <a:effectLst/>
        </p:spPr>
        <p:txBody>
          <a:bodyPr/>
          <a:lstStyle/>
          <a:p>
            <a:pPr marL="342900" indent="-342900" algn="just">
              <a:lnSpc>
                <a:spcPct val="150000"/>
              </a:lnSpc>
              <a:spcBef>
                <a:spcPct val="20000"/>
              </a:spcBef>
              <a:buFontTx/>
              <a:buChar char="•"/>
              <a:defRPr/>
            </a:pPr>
            <a:r>
              <a:rPr lang="zh-CN" altLang="en-US" sz="2800" b="1" dirty="0">
                <a:latin typeface="华文楷体" panose="02010600040101010101" pitchFamily="2" charset="-122"/>
                <a:ea typeface="华文楷体" panose="02010600040101010101" pitchFamily="2" charset="-122"/>
              </a:rPr>
              <a:t>概括地说，软件工程是指导计算机软件开发和维护的工程学科。</a:t>
            </a:r>
            <a:br>
              <a:rPr lang="zh-CN" altLang="en-US" sz="2800" b="1" dirty="0">
                <a:latin typeface="华文楷体" panose="02010600040101010101" pitchFamily="2" charset="-122"/>
                <a:ea typeface="华文楷体" panose="02010600040101010101" pitchFamily="2" charset="-122"/>
              </a:rPr>
            </a:br>
            <a:r>
              <a:rPr lang="zh-CN" altLang="en-US" sz="2800" b="1" dirty="0">
                <a:latin typeface="华文楷体" panose="02010600040101010101" pitchFamily="2" charset="-122"/>
                <a:ea typeface="华文楷体" panose="02010600040101010101" pitchFamily="2" charset="-122"/>
              </a:rPr>
              <a:t>采用工程的概念、原理、技术和方法来开发与维护软件，把经过时间考验而证明正确的</a:t>
            </a:r>
            <a:r>
              <a:rPr lang="zh-CN" altLang="en-US" sz="2800" b="1" dirty="0">
                <a:solidFill>
                  <a:srgbClr val="C00000"/>
                </a:solidFill>
                <a:latin typeface="华文楷体" panose="02010600040101010101" pitchFamily="2" charset="-122"/>
                <a:ea typeface="华文楷体" panose="02010600040101010101" pitchFamily="2" charset="-122"/>
              </a:rPr>
              <a:t>管理技术</a:t>
            </a:r>
            <a:r>
              <a:rPr lang="zh-CN" altLang="en-US" sz="2800" b="1" dirty="0">
                <a:latin typeface="华文楷体" panose="02010600040101010101" pitchFamily="2" charset="-122"/>
                <a:ea typeface="华文楷体" panose="02010600040101010101" pitchFamily="2" charset="-122"/>
              </a:rPr>
              <a:t>和当前能够得到的</a:t>
            </a:r>
            <a:r>
              <a:rPr lang="zh-CN" altLang="en-US" sz="2800" b="1" dirty="0">
                <a:solidFill>
                  <a:srgbClr val="C00000"/>
                </a:solidFill>
                <a:latin typeface="华文楷体" panose="02010600040101010101" pitchFamily="2" charset="-122"/>
                <a:ea typeface="华文楷体" panose="02010600040101010101" pitchFamily="2" charset="-122"/>
              </a:rPr>
              <a:t>最好的技术方法</a:t>
            </a:r>
            <a:r>
              <a:rPr lang="zh-CN" altLang="en-US" sz="2800" b="1" dirty="0">
                <a:latin typeface="华文楷体" panose="02010600040101010101" pitchFamily="2" charset="-122"/>
                <a:ea typeface="华文楷体" panose="02010600040101010101" pitchFamily="2" charset="-122"/>
              </a:rPr>
              <a:t>结合起来，以经济地开发出高质量的软件并有效地维护它，这就是软件工程。</a:t>
            </a:r>
            <a:endParaRPr lang="zh-CN" altLang="en-US" sz="2800" b="1" kern="0" dirty="0">
              <a:latin typeface="华文楷体" panose="02010600040101010101" pitchFamily="2" charset="-122"/>
              <a:ea typeface="华文楷体" panose="02010600040101010101" pitchFamily="2" charset="-122"/>
            </a:endParaRPr>
          </a:p>
        </p:txBody>
      </p:sp>
      <p:sp>
        <p:nvSpPr>
          <p:cNvPr id="6" name="Rectangle 3"/>
          <p:cNvSpPr txBox="1">
            <a:spLocks noChangeArrowheads="1"/>
          </p:cNvSpPr>
          <p:nvPr/>
        </p:nvSpPr>
        <p:spPr bwMode="auto">
          <a:xfrm>
            <a:off x="497394" y="1262115"/>
            <a:ext cx="8229600" cy="647700"/>
          </a:xfrm>
          <a:prstGeom prst="rect">
            <a:avLst/>
          </a:prstGeom>
          <a:noFill/>
          <a:ln w="9525">
            <a:noFill/>
            <a:miter lim="800000"/>
            <a:headEnd/>
            <a:tailEnd/>
          </a:ln>
          <a:effectLst/>
        </p:spPr>
        <p:txBody>
          <a:bodyPr/>
          <a:lstStyle/>
          <a:p>
            <a:pPr>
              <a:spcBef>
                <a:spcPct val="50000"/>
              </a:spcBef>
              <a:buSzPct val="70000"/>
              <a:defRPr/>
            </a:pPr>
            <a:r>
              <a:rPr lang="zh-CN" altLang="en-US" sz="3200" b="1" kern="0" dirty="0">
                <a:solidFill>
                  <a:srgbClr val="CC0000"/>
                </a:solidFill>
                <a:latin typeface="+mn-lt"/>
                <a:ea typeface="宋体" charset="-122"/>
              </a:rPr>
              <a:t>什么是软件工程？</a:t>
            </a:r>
          </a:p>
          <a:p>
            <a:pPr marL="342900" indent="-342900">
              <a:spcBef>
                <a:spcPct val="20000"/>
              </a:spcBef>
              <a:buFontTx/>
              <a:buChar char="•"/>
              <a:defRPr/>
            </a:pPr>
            <a:endParaRPr lang="en-US" altLang="zh-CN" sz="3200" b="1" kern="0" dirty="0">
              <a:latin typeface="+mn-lt"/>
              <a:ea typeface="宋体" charset="-122"/>
            </a:endParaRPr>
          </a:p>
        </p:txBody>
      </p:sp>
      <p:sp>
        <p:nvSpPr>
          <p:cNvPr id="5" name="文本框 11"/>
          <p:cNvSpPr txBox="1"/>
          <p:nvPr/>
        </p:nvSpPr>
        <p:spPr>
          <a:xfrm>
            <a:off x="592854" y="339735"/>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37</a:t>
            </a:fld>
            <a:endParaRPr lang="zh-CN" altLang="en-US"/>
          </a:p>
        </p:txBody>
      </p:sp>
    </p:spTree>
    <p:extLst>
      <p:ext uri="{BB962C8B-B14F-4D97-AF65-F5344CB8AC3E}">
        <p14:creationId xmlns:p14="http://schemas.microsoft.com/office/powerpoint/2010/main" val="1800858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1"/>
          </p:nvPr>
        </p:nvSpPr>
        <p:spPr>
          <a:xfrm>
            <a:off x="351693" y="1055915"/>
            <a:ext cx="11605846" cy="4665663"/>
          </a:xfrm>
        </p:spPr>
        <p:txBody>
          <a:bodyPr/>
          <a:lstStyle/>
          <a:p>
            <a:pPr>
              <a:lnSpc>
                <a:spcPts val="3500"/>
              </a:lnSpc>
              <a:spcAft>
                <a:spcPts val="1200"/>
              </a:spcAft>
            </a:pPr>
            <a:r>
              <a:rPr lang="zh-CN" altLang="en-US" b="1" dirty="0" smtClean="0">
                <a:latin typeface="华文楷体" panose="02010600040101010101" pitchFamily="2" charset="-122"/>
                <a:ea typeface="华文楷体" panose="02010600040101010101" pitchFamily="2" charset="-122"/>
              </a:rPr>
              <a:t>软件工程主要研究软件生产的客观规律性，建立与系统化软件生产有关的</a:t>
            </a:r>
            <a:r>
              <a:rPr lang="zh-CN" altLang="en-US" b="1" dirty="0" smtClean="0">
                <a:solidFill>
                  <a:srgbClr val="FF3300"/>
                </a:solidFill>
                <a:latin typeface="华文楷体" panose="02010600040101010101" pitchFamily="2" charset="-122"/>
                <a:ea typeface="华文楷体" panose="02010600040101010101" pitchFamily="2" charset="-122"/>
              </a:rPr>
              <a:t>概念、原则、方法、技术和工具</a:t>
            </a:r>
            <a:r>
              <a:rPr lang="zh-CN" altLang="en-US" b="1" dirty="0" smtClean="0">
                <a:latin typeface="华文楷体" panose="02010600040101010101" pitchFamily="2" charset="-122"/>
                <a:ea typeface="华文楷体" panose="02010600040101010101" pitchFamily="2" charset="-122"/>
              </a:rPr>
              <a:t>，指导和支持软件系统的生产活动，以期达到降低软件生产成本 、改进软件产品质量、提高软件生产率水平的目标。</a:t>
            </a:r>
          </a:p>
          <a:p>
            <a:pPr>
              <a:lnSpc>
                <a:spcPts val="3500"/>
              </a:lnSpc>
              <a:spcAft>
                <a:spcPts val="1200"/>
              </a:spcAft>
            </a:pPr>
            <a:r>
              <a:rPr lang="zh-CN" altLang="en-US" b="1" dirty="0">
                <a:latin typeface="华文楷体" panose="02010600040101010101" pitchFamily="2" charset="-122"/>
                <a:ea typeface="华文楷体" panose="02010600040101010101" pitchFamily="2" charset="-122"/>
              </a:rPr>
              <a:t>人们开始研制和使用</a:t>
            </a:r>
            <a:r>
              <a:rPr lang="zh-CN" altLang="en-US" b="1" dirty="0">
                <a:solidFill>
                  <a:srgbClr val="FF3300"/>
                </a:solidFill>
                <a:latin typeface="华文楷体" panose="02010600040101010101" pitchFamily="2" charset="-122"/>
                <a:ea typeface="华文楷体" panose="02010600040101010101" pitchFamily="2" charset="-122"/>
              </a:rPr>
              <a:t>软件工具</a:t>
            </a:r>
            <a:r>
              <a:rPr lang="zh-CN" altLang="en-US" b="1" dirty="0">
                <a:latin typeface="华文楷体" panose="02010600040101010101" pitchFamily="2" charset="-122"/>
                <a:ea typeface="华文楷体" panose="02010600040101010101" pitchFamily="2" charset="-122"/>
              </a:rPr>
              <a:t>辅助软件项目管理与技术生产，并</a:t>
            </a:r>
            <a:r>
              <a:rPr lang="zh-CN" altLang="en-US" b="1" dirty="0">
                <a:solidFill>
                  <a:srgbClr val="FF3300"/>
                </a:solidFill>
                <a:latin typeface="华文楷体" panose="02010600040101010101" pitchFamily="2" charset="-122"/>
                <a:ea typeface="华文楷体" panose="02010600040101010101" pitchFamily="2" charset="-122"/>
              </a:rPr>
              <a:t>软件生命周期</a:t>
            </a:r>
            <a:r>
              <a:rPr lang="zh-CN" altLang="en-US" b="1" dirty="0">
                <a:latin typeface="华文楷体" panose="02010600040101010101" pitchFamily="2" charset="-122"/>
                <a:ea typeface="华文楷体" panose="02010600040101010101" pitchFamily="2" charset="-122"/>
              </a:rPr>
              <a:t>各阶段使用的软件工具有机地集合成为一个整体，以期从管理和技术两方面解决软件危机问题</a:t>
            </a:r>
            <a:r>
              <a:rPr lang="zh-CN" altLang="en-US" b="1" dirty="0" smtClean="0">
                <a:latin typeface="华文楷体" panose="02010600040101010101" pitchFamily="2" charset="-122"/>
                <a:ea typeface="华文楷体" panose="02010600040101010101" pitchFamily="2" charset="-122"/>
              </a:rPr>
              <a:t>。</a:t>
            </a:r>
            <a:endParaRPr lang="en-US" altLang="zh-CN" b="1" dirty="0" smtClean="0">
              <a:latin typeface="华文楷体" panose="02010600040101010101" pitchFamily="2" charset="-122"/>
              <a:ea typeface="华文楷体" panose="02010600040101010101" pitchFamily="2" charset="-122"/>
            </a:endParaRPr>
          </a:p>
          <a:p>
            <a:pPr>
              <a:lnSpc>
                <a:spcPts val="3500"/>
              </a:lnSpc>
              <a:spcAft>
                <a:spcPts val="1200"/>
              </a:spcAft>
            </a:pPr>
            <a:r>
              <a:rPr lang="zh-CN" altLang="en-US" b="1" dirty="0" smtClean="0">
                <a:solidFill>
                  <a:srgbClr val="FF3300"/>
                </a:solidFill>
                <a:latin typeface="华文楷体" panose="02010600040101010101" pitchFamily="2" charset="-122"/>
                <a:ea typeface="华文楷体" panose="02010600040101010101" pitchFamily="2" charset="-122"/>
              </a:rPr>
              <a:t>人工智能</a:t>
            </a:r>
            <a:r>
              <a:rPr lang="zh-CN" altLang="en-US" b="1" dirty="0">
                <a:solidFill>
                  <a:srgbClr val="FF3300"/>
                </a:solidFill>
                <a:latin typeface="华文楷体" panose="02010600040101010101" pitchFamily="2" charset="-122"/>
                <a:ea typeface="华文楷体" panose="02010600040101010101" pitchFamily="2" charset="-122"/>
              </a:rPr>
              <a:t>与软件工程</a:t>
            </a:r>
            <a:r>
              <a:rPr lang="zh-CN" altLang="en-US" b="1" dirty="0">
                <a:latin typeface="华文楷体" panose="02010600040101010101" pitchFamily="2" charset="-122"/>
                <a:ea typeface="华文楷体" panose="02010600040101010101" pitchFamily="2" charset="-122"/>
              </a:rPr>
              <a:t>的结合成为</a:t>
            </a:r>
            <a:r>
              <a:rPr lang="en-US" altLang="zh-CN" b="1" dirty="0">
                <a:latin typeface="华文楷体" panose="02010600040101010101" pitchFamily="2" charset="-122"/>
                <a:ea typeface="华文楷体" panose="02010600040101010101" pitchFamily="2" charset="-122"/>
              </a:rPr>
              <a:t>80</a:t>
            </a:r>
            <a:r>
              <a:rPr lang="zh-CN" altLang="en-US" b="1" dirty="0">
                <a:latin typeface="华文楷体" panose="02010600040101010101" pitchFamily="2" charset="-122"/>
                <a:ea typeface="华文楷体" panose="02010600040101010101" pitchFamily="2" charset="-122"/>
              </a:rPr>
              <a:t>年代末期活跃的研究领域。基于</a:t>
            </a:r>
            <a:r>
              <a:rPr lang="zh-CN" altLang="en-US" b="1" dirty="0">
                <a:solidFill>
                  <a:srgbClr val="FF3300"/>
                </a:solidFill>
                <a:latin typeface="华文楷体" panose="02010600040101010101" pitchFamily="2" charset="-122"/>
                <a:ea typeface="华文楷体" panose="02010600040101010101" pitchFamily="2" charset="-122"/>
              </a:rPr>
              <a:t>程序变换、自动生成和可重用软件</a:t>
            </a:r>
            <a:r>
              <a:rPr lang="zh-CN" altLang="en-US" b="1" dirty="0">
                <a:latin typeface="华文楷体" panose="02010600040101010101" pitchFamily="2" charset="-122"/>
                <a:ea typeface="华文楷体" panose="02010600040101010101" pitchFamily="2" charset="-122"/>
              </a:rPr>
              <a:t>等软件新技术研究也已取得一定的进展，把程序设计自动化的进程向前推进一步</a:t>
            </a:r>
            <a:r>
              <a:rPr lang="zh-CN" altLang="en-US" b="1" dirty="0" smtClean="0">
                <a:latin typeface="华文楷体" panose="02010600040101010101" pitchFamily="2" charset="-122"/>
                <a:ea typeface="华文楷体" panose="02010600040101010101" pitchFamily="2" charset="-122"/>
              </a:rPr>
              <a:t>。</a:t>
            </a:r>
            <a:endParaRPr lang="zh-CN" altLang="en-US" b="1" dirty="0">
              <a:latin typeface="华文楷体" panose="02010600040101010101" pitchFamily="2" charset="-122"/>
              <a:ea typeface="华文楷体" panose="02010600040101010101" pitchFamily="2" charset="-122"/>
            </a:endParaRPr>
          </a:p>
        </p:txBody>
      </p:sp>
      <p:sp>
        <p:nvSpPr>
          <p:cNvPr id="4" name="文本框 11"/>
          <p:cNvSpPr txBox="1"/>
          <p:nvPr/>
        </p:nvSpPr>
        <p:spPr>
          <a:xfrm>
            <a:off x="592854" y="379928"/>
            <a:ext cx="6089301"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38</a:t>
            </a:fld>
            <a:endParaRPr lang="zh-CN" altLang="en-US"/>
          </a:p>
        </p:txBody>
      </p:sp>
    </p:spTree>
    <p:extLst>
      <p:ext uri="{BB962C8B-B14F-4D97-AF65-F5344CB8AC3E}">
        <p14:creationId xmlns:p14="http://schemas.microsoft.com/office/powerpoint/2010/main" val="4645636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body" sz="half" idx="4294967295"/>
          </p:nvPr>
        </p:nvSpPr>
        <p:spPr>
          <a:xfrm>
            <a:off x="401934" y="1106053"/>
            <a:ext cx="7033846" cy="4395788"/>
          </a:xfrm>
        </p:spPr>
        <p:txBody>
          <a:bodyPr vert="horz" wrap="square" lIns="91440" tIns="45720" rIns="91440" bIns="45720" numCol="1" anchor="t" anchorCtr="0" compatLnSpc="1"/>
          <a:lstStyle/>
          <a:p>
            <a:pPr marL="0" indent="0">
              <a:spcAft>
                <a:spcPts val="1200"/>
              </a:spcAft>
              <a:buNone/>
            </a:pPr>
            <a:r>
              <a:rPr lang="zh-CN" altLang="en-US" sz="3200" dirty="0">
                <a:solidFill>
                  <a:srgbClr val="FF0000"/>
                </a:solidFill>
                <a:ea typeface="华文楷体" panose="02010600040101010101" pitchFamily="2" charset="-122"/>
              </a:rPr>
              <a:t>非常复杂</a:t>
            </a:r>
            <a:endParaRPr lang="en-US" altLang="zh-CN" sz="3200" dirty="0" smtClean="0">
              <a:solidFill>
                <a:srgbClr val="FF0000"/>
              </a:solidFill>
              <a:latin typeface="华文楷体" panose="02010600040101010101" pitchFamily="2" charset="-122"/>
              <a:ea typeface="华文楷体" panose="02010600040101010101" pitchFamily="2" charset="-122"/>
            </a:endParaRPr>
          </a:p>
          <a:p>
            <a:pPr>
              <a:spcAft>
                <a:spcPts val="1200"/>
              </a:spcAft>
            </a:pPr>
            <a:r>
              <a:rPr lang="zh-CN" altLang="en-US" sz="3200" dirty="0" smtClean="0">
                <a:latin typeface="华文楷体" panose="02010600040101010101" pitchFamily="2" charset="-122"/>
                <a:ea typeface="华文楷体" panose="02010600040101010101" pitchFamily="2" charset="-122"/>
              </a:rPr>
              <a:t>逻辑</a:t>
            </a:r>
            <a:r>
              <a:rPr lang="zh-CN" altLang="en-US" sz="3200" dirty="0">
                <a:latin typeface="华文楷体" panose="02010600040101010101" pitchFamily="2" charset="-122"/>
                <a:ea typeface="华文楷体" panose="02010600040101010101" pitchFamily="2" charset="-122"/>
              </a:rPr>
              <a:t>复杂</a:t>
            </a:r>
          </a:p>
          <a:p>
            <a:pPr lvl="1">
              <a:spcAft>
                <a:spcPts val="1200"/>
              </a:spcAft>
            </a:pPr>
            <a:r>
              <a:rPr lang="zh-CN" altLang="en-US" sz="2600" dirty="0">
                <a:latin typeface="华文楷体" panose="02010600040101010101" pitchFamily="2" charset="-122"/>
                <a:ea typeface="华文楷体" panose="02010600040101010101" pitchFamily="2" charset="-122"/>
              </a:rPr>
              <a:t>远远高于硬件的逻辑复杂度</a:t>
            </a:r>
          </a:p>
          <a:p>
            <a:pPr>
              <a:spcAft>
                <a:spcPts val="1200"/>
              </a:spcAft>
            </a:pPr>
            <a:r>
              <a:rPr lang="zh-CN" altLang="en-US" sz="3200" dirty="0">
                <a:latin typeface="华文楷体" panose="02010600040101010101" pitchFamily="2" charset="-122"/>
                <a:ea typeface="华文楷体" panose="02010600040101010101" pitchFamily="2" charset="-122"/>
              </a:rPr>
              <a:t>开发复杂</a:t>
            </a:r>
          </a:p>
          <a:p>
            <a:pPr lvl="1">
              <a:spcAft>
                <a:spcPts val="1200"/>
              </a:spcAft>
            </a:pPr>
            <a:r>
              <a:rPr lang="zh-CN" altLang="en-US" sz="2600" dirty="0">
                <a:latin typeface="华文楷体" panose="02010600040101010101" pitchFamily="2" charset="-122"/>
                <a:ea typeface="华文楷体" panose="02010600040101010101" pitchFamily="2" charset="-122"/>
              </a:rPr>
              <a:t>成本难以估算</a:t>
            </a:r>
          </a:p>
          <a:p>
            <a:pPr lvl="1">
              <a:spcAft>
                <a:spcPts val="1200"/>
              </a:spcAft>
            </a:pPr>
            <a:r>
              <a:rPr lang="zh-CN" altLang="en-US" sz="2600" dirty="0">
                <a:latin typeface="华文楷体" panose="02010600040101010101" pitchFamily="2" charset="-122"/>
                <a:ea typeface="华文楷体" panose="02010600040101010101" pitchFamily="2" charset="-122"/>
              </a:rPr>
              <a:t>进度难以控制</a:t>
            </a:r>
          </a:p>
          <a:p>
            <a:pPr lvl="1">
              <a:spcAft>
                <a:spcPts val="1200"/>
              </a:spcAft>
            </a:pPr>
            <a:r>
              <a:rPr lang="zh-CN" altLang="en-US" sz="2600" dirty="0">
                <a:latin typeface="华文楷体" panose="02010600040101010101" pitchFamily="2" charset="-122"/>
                <a:ea typeface="华文楷体" panose="02010600040101010101" pitchFamily="2" charset="-122"/>
              </a:rPr>
              <a:t>人员素质要求</a:t>
            </a:r>
          </a:p>
          <a:p>
            <a:pPr lvl="1">
              <a:spcAft>
                <a:spcPts val="1200"/>
              </a:spcAft>
            </a:pPr>
            <a:r>
              <a:rPr lang="zh-CN" altLang="en-US" sz="2600" dirty="0">
                <a:latin typeface="华文楷体" panose="02010600040101010101" pitchFamily="2" charset="-122"/>
                <a:ea typeface="华文楷体" panose="02010600040101010101" pitchFamily="2" charset="-122"/>
              </a:rPr>
              <a:t>质量得不到保证</a:t>
            </a:r>
          </a:p>
          <a:p>
            <a:pPr lvl="2">
              <a:spcAft>
                <a:spcPts val="1200"/>
              </a:spcAft>
            </a:pPr>
            <a:r>
              <a:rPr lang="en-US" altLang="zh-CN" dirty="0">
                <a:latin typeface="华文楷体" panose="02010600040101010101" pitchFamily="2" charset="-122"/>
                <a:ea typeface="华文楷体" panose="02010600040101010101" pitchFamily="2" charset="-122"/>
              </a:rPr>
              <a:t>96</a:t>
            </a:r>
            <a:r>
              <a:rPr lang="zh-CN" altLang="en-US" dirty="0">
                <a:latin typeface="华文楷体" panose="02010600040101010101" pitchFamily="2" charset="-122"/>
                <a:ea typeface="华文楷体" panose="02010600040101010101" pitchFamily="2" charset="-122"/>
              </a:rPr>
              <a:t>年</a:t>
            </a:r>
            <a:r>
              <a:rPr lang="en-US" altLang="zh-CN" dirty="0" err="1">
                <a:latin typeface="华文楷体" panose="02010600040101010101" pitchFamily="2" charset="-122"/>
                <a:ea typeface="华文楷体" panose="02010600040101010101" pitchFamily="2" charset="-122"/>
              </a:rPr>
              <a:t>Ariane</a:t>
            </a:r>
            <a:r>
              <a:rPr lang="zh-CN" altLang="en-US" dirty="0">
                <a:latin typeface="华文楷体" panose="02010600040101010101" pitchFamily="2" charset="-122"/>
                <a:ea typeface="华文楷体" panose="02010600040101010101" pitchFamily="2" charset="-122"/>
              </a:rPr>
              <a:t>火箭发射失败，浮点数转换时发生错误</a:t>
            </a:r>
            <a:endParaRPr lang="zh-CN" altLang="en-US" sz="2600" dirty="0">
              <a:latin typeface="华文楷体" panose="02010600040101010101" pitchFamily="2" charset="-122"/>
              <a:ea typeface="华文楷体" panose="02010600040101010101" pitchFamily="2" charset="-122"/>
            </a:endParaRPr>
          </a:p>
        </p:txBody>
      </p:sp>
      <p:pic>
        <p:nvPicPr>
          <p:cNvPr id="44037" name="Picture 4"/>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7998653" y="1200483"/>
            <a:ext cx="3225355" cy="4973015"/>
          </a:xfrm>
        </p:spPr>
      </p:pic>
      <p:sp>
        <p:nvSpPr>
          <p:cNvPr id="7" name="文本框 11"/>
          <p:cNvSpPr txBox="1"/>
          <p:nvPr/>
        </p:nvSpPr>
        <p:spPr>
          <a:xfrm>
            <a:off x="472274" y="274506"/>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39</a:t>
            </a:fld>
            <a:endParaRPr lang="zh-CN" altLang="en-US"/>
          </a:p>
        </p:txBody>
      </p:sp>
    </p:spTree>
    <p:extLst>
      <p:ext uri="{BB962C8B-B14F-4D97-AF65-F5344CB8AC3E}">
        <p14:creationId xmlns:p14="http://schemas.microsoft.com/office/powerpoint/2010/main" val="1787421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01</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软件的含义</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4</a:t>
            </a:fld>
            <a:endParaRPr lang="zh-CN" altLang="en-US"/>
          </a:p>
        </p:txBody>
      </p:sp>
    </p:spTree>
    <p:custDataLst>
      <p:tags r:id="rId1"/>
    </p:custData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idx="4294967295"/>
          </p:nvPr>
        </p:nvSpPr>
        <p:spPr>
          <a:xfrm>
            <a:off x="365090" y="1376624"/>
            <a:ext cx="2743200" cy="685800"/>
          </a:xfrm>
        </p:spPr>
        <p:txBody>
          <a:bodyPr vert="horz" wrap="square" lIns="91440" tIns="45720" rIns="91440" bIns="45720" numCol="1" anchor="b" anchorCtr="0" compatLnSpc="1"/>
          <a:lstStyle/>
          <a:p>
            <a:pPr algn="ctr"/>
            <a:r>
              <a:rPr lang="zh-CN" altLang="en-US" sz="3700" dirty="0">
                <a:solidFill>
                  <a:srgbClr val="FF0000"/>
                </a:solidFill>
                <a:ea typeface="华文楷体" panose="02010600040101010101" pitchFamily="2" charset="-122"/>
              </a:rPr>
              <a:t>成本高</a:t>
            </a:r>
            <a:r>
              <a:rPr lang="en-US" altLang="zh-CN" sz="3700" dirty="0">
                <a:solidFill>
                  <a:srgbClr val="FF0000"/>
                </a:solidFill>
                <a:ea typeface="华文楷体" panose="02010600040101010101" pitchFamily="2" charset="-122"/>
              </a:rPr>
              <a:t>(1/2)</a:t>
            </a:r>
          </a:p>
        </p:txBody>
      </p:sp>
      <p:pic>
        <p:nvPicPr>
          <p:cNvPr id="45059" name="Picture 3" descr="HWOCRTEMP_ROC580"/>
          <p:cNvPicPr>
            <a:picLocks noGrp="1" noChangeAspect="1" noChangeArrowheads="1"/>
          </p:cNvPicPr>
          <p:nvPr>
            <p:ph sz="half" idx="4294967295"/>
          </p:nvPr>
        </p:nvPicPr>
        <p:blipFill>
          <a:blip r:embed="rId2">
            <a:extLst>
              <a:ext uri="{28A0092B-C50C-407E-A947-70E740481C1C}">
                <a14:useLocalDpi xmlns:a14="http://schemas.microsoft.com/office/drawing/2010/main" val="0"/>
              </a:ext>
            </a:extLst>
          </a:blip>
          <a:srcRect/>
          <a:stretch>
            <a:fillRect/>
          </a:stretch>
        </p:blipFill>
        <p:spPr>
          <a:xfrm>
            <a:off x="4170711" y="1376624"/>
            <a:ext cx="7515522" cy="5055803"/>
          </a:xfrm>
        </p:spPr>
      </p:pic>
      <p:sp>
        <p:nvSpPr>
          <p:cNvPr id="5" name="文本框 11"/>
          <p:cNvSpPr txBox="1"/>
          <p:nvPr/>
        </p:nvSpPr>
        <p:spPr>
          <a:xfrm>
            <a:off x="472274" y="274506"/>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40</a:t>
            </a:fld>
            <a:endParaRPr lang="zh-CN" altLang="en-US"/>
          </a:p>
        </p:txBody>
      </p:sp>
    </p:spTree>
    <p:extLst>
      <p:ext uri="{BB962C8B-B14F-4D97-AF65-F5344CB8AC3E}">
        <p14:creationId xmlns:p14="http://schemas.microsoft.com/office/powerpoint/2010/main" val="1653468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idx="4294967295"/>
          </p:nvPr>
        </p:nvSpPr>
        <p:spPr>
          <a:xfrm>
            <a:off x="158262" y="1136301"/>
            <a:ext cx="3657600" cy="457200"/>
          </a:xfrm>
        </p:spPr>
        <p:txBody>
          <a:bodyPr vert="horz" wrap="square" lIns="91440" tIns="45720" rIns="91440" bIns="45720" numCol="1" anchor="b" anchorCtr="0" compatLnSpc="1"/>
          <a:lstStyle/>
          <a:p>
            <a:pPr algn="ctr"/>
            <a:r>
              <a:rPr lang="zh-CN" altLang="en-US" sz="3000" dirty="0">
                <a:solidFill>
                  <a:srgbClr val="FF0000"/>
                </a:solidFill>
                <a:ea typeface="华文楷体" panose="02010600040101010101" pitchFamily="2" charset="-122"/>
              </a:rPr>
              <a:t>成本高</a:t>
            </a:r>
            <a:r>
              <a:rPr lang="en-US" altLang="zh-CN" sz="3000" dirty="0">
                <a:solidFill>
                  <a:srgbClr val="FF0000"/>
                </a:solidFill>
                <a:ea typeface="华文楷体" panose="02010600040101010101" pitchFamily="2" charset="-122"/>
              </a:rPr>
              <a:t>(2/2)</a:t>
            </a:r>
            <a:endParaRPr lang="zh-CN" altLang="en-US" sz="3000" dirty="0">
              <a:solidFill>
                <a:srgbClr val="FF0000"/>
              </a:solidFill>
              <a:ea typeface="华文楷体" panose="02010600040101010101" pitchFamily="2" charset="-122"/>
            </a:endParaRPr>
          </a:p>
        </p:txBody>
      </p:sp>
      <p:graphicFrame>
        <p:nvGraphicFramePr>
          <p:cNvPr id="46083" name="Object 3"/>
          <p:cNvGraphicFramePr>
            <a:graphicFrameLocks noGrp="1" noChangeAspect="1"/>
          </p:cNvGraphicFramePr>
          <p:nvPr>
            <p:ph idx="4294967295"/>
            <p:extLst>
              <p:ext uri="{D42A27DB-BD31-4B8C-83A1-F6EECF244321}">
                <p14:modId xmlns:p14="http://schemas.microsoft.com/office/powerpoint/2010/main" val="1886350435"/>
              </p:ext>
            </p:extLst>
          </p:nvPr>
        </p:nvGraphicFramePr>
        <p:xfrm>
          <a:off x="-92947" y="1674397"/>
          <a:ext cx="11578213" cy="5276551"/>
        </p:xfrm>
        <a:graphic>
          <a:graphicData uri="http://schemas.openxmlformats.org/presentationml/2006/ole">
            <mc:AlternateContent xmlns:mc="http://schemas.openxmlformats.org/markup-compatibility/2006">
              <mc:Choice xmlns:v="urn:schemas-microsoft-com:vml" Requires="v">
                <p:oleObj spid="_x0000_s1220" r:id="rId3" imgW="3839321" imgH="2169511" progId="WPS.Doc.6">
                  <p:embed/>
                </p:oleObj>
              </mc:Choice>
              <mc:Fallback>
                <p:oleObj r:id="rId3" imgW="3839321" imgH="2169511" progId="WPS.Doc.6">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947" y="1674397"/>
                        <a:ext cx="11578213" cy="5276551"/>
                      </a:xfrm>
                      <a:prstGeom prst="rect">
                        <a:avLst/>
                      </a:prstGeom>
                      <a:noFill/>
                      <a:ln>
                        <a:noFill/>
                      </a:ln>
                      <a:effectLst/>
                      <a:extLst/>
                    </p:spPr>
                  </p:pic>
                </p:oleObj>
              </mc:Fallback>
            </mc:AlternateContent>
          </a:graphicData>
        </a:graphic>
      </p:graphicFrame>
      <p:sp>
        <p:nvSpPr>
          <p:cNvPr id="5" name="文本框 11"/>
          <p:cNvSpPr txBox="1"/>
          <p:nvPr/>
        </p:nvSpPr>
        <p:spPr>
          <a:xfrm>
            <a:off x="472274" y="274506"/>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41</a:t>
            </a:fld>
            <a:endParaRPr lang="zh-CN" altLang="en-US"/>
          </a:p>
        </p:txBody>
      </p:sp>
    </p:spTree>
    <p:extLst>
      <p:ext uri="{BB962C8B-B14F-4D97-AF65-F5344CB8AC3E}">
        <p14:creationId xmlns:p14="http://schemas.microsoft.com/office/powerpoint/2010/main" val="5107905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idx="4294967295"/>
          </p:nvPr>
        </p:nvSpPr>
        <p:spPr>
          <a:xfrm>
            <a:off x="664866" y="843444"/>
            <a:ext cx="7467600" cy="914400"/>
          </a:xfrm>
        </p:spPr>
        <p:txBody>
          <a:bodyPr vert="horz" wrap="square" lIns="91440" tIns="45720" rIns="91440" bIns="45720" numCol="1" anchor="b" anchorCtr="0" compatLnSpc="1"/>
          <a:lstStyle/>
          <a:p>
            <a:r>
              <a:rPr lang="zh-CN" altLang="en-US" sz="3700" dirty="0">
                <a:solidFill>
                  <a:srgbClr val="FF0000"/>
                </a:solidFill>
                <a:ea typeface="华文楷体" panose="02010600040101010101" pitchFamily="2" charset="-122"/>
              </a:rPr>
              <a:t>风险大</a:t>
            </a:r>
          </a:p>
        </p:txBody>
      </p:sp>
      <p:sp>
        <p:nvSpPr>
          <p:cNvPr id="47107" name="Rectangle 3"/>
          <p:cNvSpPr>
            <a:spLocks noGrp="1" noChangeArrowheads="1"/>
          </p:cNvSpPr>
          <p:nvPr>
            <p:ph type="body" idx="4294967295"/>
          </p:nvPr>
        </p:nvSpPr>
        <p:spPr>
          <a:xfrm>
            <a:off x="472274" y="1757844"/>
            <a:ext cx="11719726" cy="4343400"/>
          </a:xfrm>
        </p:spPr>
        <p:txBody>
          <a:bodyPr vert="horz" wrap="square" lIns="91440" tIns="45720" rIns="91440" bIns="45720" numCol="1" anchor="t" anchorCtr="0" compatLnSpc="1"/>
          <a:lstStyle/>
          <a:p>
            <a:pPr marL="273050" indent="-273050">
              <a:spcAft>
                <a:spcPts val="1200"/>
              </a:spcAft>
            </a:pPr>
            <a:r>
              <a:rPr lang="en-US" altLang="zh-CN" dirty="0" smtClean="0">
                <a:ea typeface="宋体" panose="02010600030101010101" pitchFamily="2" charset="-122"/>
              </a:rPr>
              <a:t>1995</a:t>
            </a:r>
            <a:r>
              <a:rPr lang="zh-CN" altLang="en-US" dirty="0" smtClean="0">
                <a:ea typeface="宋体" panose="02010600030101010101" pitchFamily="2" charset="-122"/>
              </a:rPr>
              <a:t>年美国</a:t>
            </a:r>
            <a:r>
              <a:rPr lang="en-US" altLang="zh-CN" dirty="0" smtClean="0">
                <a:ea typeface="宋体" panose="02010600030101010101" pitchFamily="2" charset="-122"/>
              </a:rPr>
              <a:t>Standish</a:t>
            </a:r>
            <a:r>
              <a:rPr lang="zh-CN" altLang="en-US" dirty="0" smtClean="0">
                <a:ea typeface="宋体" panose="02010600030101010101" pitchFamily="2" charset="-122"/>
              </a:rPr>
              <a:t>咨询集团的统计分析</a:t>
            </a:r>
            <a:r>
              <a:rPr lang="en-US" altLang="zh-CN" dirty="0" smtClean="0">
                <a:ea typeface="宋体" panose="02010600030101010101" pitchFamily="2" charset="-122"/>
              </a:rPr>
              <a:t>(</a:t>
            </a:r>
            <a:r>
              <a:rPr lang="zh-CN" altLang="en-US" dirty="0" smtClean="0">
                <a:ea typeface="宋体" panose="02010600030101010101" pitchFamily="2" charset="-122"/>
              </a:rPr>
              <a:t>至</a:t>
            </a:r>
            <a:r>
              <a:rPr lang="en-US" altLang="zh-CN" dirty="0" smtClean="0">
                <a:ea typeface="宋体" panose="02010600030101010101" pitchFamily="2" charset="-122"/>
              </a:rPr>
              <a:t>90</a:t>
            </a:r>
            <a:r>
              <a:rPr lang="zh-CN" altLang="en-US" dirty="0" smtClean="0">
                <a:ea typeface="宋体" panose="02010600030101010101" pitchFamily="2" charset="-122"/>
              </a:rPr>
              <a:t>年代初的软件项目执行情况</a:t>
            </a:r>
            <a:r>
              <a:rPr lang="en-US" altLang="zh-CN" dirty="0" smtClean="0">
                <a:ea typeface="宋体" panose="02010600030101010101" pitchFamily="2" charset="-122"/>
              </a:rPr>
              <a:t>)</a:t>
            </a:r>
          </a:p>
          <a:p>
            <a:pPr marL="639763" lvl="1" indent="-273050">
              <a:spcAft>
                <a:spcPts val="1200"/>
              </a:spcAft>
            </a:pPr>
            <a:r>
              <a:rPr lang="zh-CN" altLang="en-US" dirty="0" smtClean="0">
                <a:ea typeface="宋体" panose="02010600030101010101" pitchFamily="2" charset="-122"/>
              </a:rPr>
              <a:t>成功：</a:t>
            </a:r>
            <a:r>
              <a:rPr lang="en-US" altLang="zh-CN" dirty="0" smtClean="0">
                <a:ea typeface="宋体" panose="02010600030101010101" pitchFamily="2" charset="-122"/>
              </a:rPr>
              <a:t>16.2%</a:t>
            </a:r>
          </a:p>
          <a:p>
            <a:pPr marL="639763" lvl="1" indent="-273050">
              <a:spcAft>
                <a:spcPts val="1200"/>
              </a:spcAft>
            </a:pPr>
            <a:r>
              <a:rPr lang="zh-CN" altLang="en-US" dirty="0" smtClean="0">
                <a:ea typeface="宋体" panose="02010600030101010101" pitchFamily="2" charset="-122"/>
              </a:rPr>
              <a:t>失败：</a:t>
            </a:r>
            <a:r>
              <a:rPr lang="en-US" altLang="zh-CN" dirty="0" smtClean="0">
                <a:ea typeface="宋体" panose="02010600030101010101" pitchFamily="2" charset="-122"/>
              </a:rPr>
              <a:t>31</a:t>
            </a:r>
            <a:r>
              <a:rPr lang="zh-CN" altLang="en-US" dirty="0" smtClean="0">
                <a:ea typeface="宋体" panose="02010600030101010101" pitchFamily="2" charset="-122"/>
              </a:rPr>
              <a:t>％</a:t>
            </a:r>
          </a:p>
          <a:p>
            <a:pPr marL="639763" lvl="1" indent="-273050">
              <a:spcAft>
                <a:spcPts val="1200"/>
              </a:spcAft>
            </a:pPr>
            <a:r>
              <a:rPr lang="zh-CN" altLang="en-US" dirty="0" smtClean="0">
                <a:ea typeface="宋体" panose="02010600030101010101" pitchFamily="2" charset="-122"/>
              </a:rPr>
              <a:t>受到挑战：</a:t>
            </a:r>
            <a:r>
              <a:rPr lang="en-US" altLang="zh-CN" dirty="0" smtClean="0">
                <a:ea typeface="宋体" panose="02010600030101010101" pitchFamily="2" charset="-122"/>
              </a:rPr>
              <a:t>53.8%</a:t>
            </a:r>
          </a:p>
          <a:p>
            <a:pPr marL="273050" indent="-273050">
              <a:spcAft>
                <a:spcPts val="1200"/>
              </a:spcAft>
            </a:pPr>
            <a:r>
              <a:rPr lang="zh-CN" altLang="en-US" dirty="0" smtClean="0">
                <a:ea typeface="宋体" panose="02010600030101010101" pitchFamily="2" charset="-122"/>
              </a:rPr>
              <a:t>近几年来的统计数据</a:t>
            </a:r>
          </a:p>
          <a:p>
            <a:pPr marL="639763" lvl="1" indent="-273050">
              <a:spcAft>
                <a:spcPts val="1200"/>
              </a:spcAft>
            </a:pPr>
            <a:r>
              <a:rPr lang="zh-CN" altLang="en-US" dirty="0" smtClean="0">
                <a:ea typeface="宋体" panose="02010600030101010101" pitchFamily="2" charset="-122"/>
              </a:rPr>
              <a:t>成功：</a:t>
            </a:r>
            <a:r>
              <a:rPr lang="en-US" altLang="zh-CN" dirty="0" smtClean="0">
                <a:ea typeface="宋体" panose="02010600030101010101" pitchFamily="2" charset="-122"/>
              </a:rPr>
              <a:t>26</a:t>
            </a:r>
            <a:r>
              <a:rPr lang="zh-CN" altLang="en-US" dirty="0" smtClean="0">
                <a:ea typeface="宋体" panose="02010600030101010101" pitchFamily="2" charset="-122"/>
              </a:rPr>
              <a:t>％</a:t>
            </a:r>
          </a:p>
          <a:p>
            <a:pPr marL="639763" lvl="1" indent="-273050">
              <a:spcAft>
                <a:spcPts val="1200"/>
              </a:spcAft>
            </a:pPr>
            <a:r>
              <a:rPr lang="zh-CN" altLang="en-US" dirty="0" smtClean="0">
                <a:ea typeface="宋体" panose="02010600030101010101" pitchFamily="2" charset="-122"/>
              </a:rPr>
              <a:t>失败：</a:t>
            </a:r>
            <a:r>
              <a:rPr lang="en-US" altLang="zh-CN" dirty="0" smtClean="0">
                <a:ea typeface="宋体" panose="02010600030101010101" pitchFamily="2" charset="-122"/>
              </a:rPr>
              <a:t>28</a:t>
            </a:r>
            <a:r>
              <a:rPr lang="zh-CN" altLang="en-US" dirty="0" smtClean="0">
                <a:ea typeface="宋体" panose="02010600030101010101" pitchFamily="2" charset="-122"/>
              </a:rPr>
              <a:t>％</a:t>
            </a:r>
          </a:p>
          <a:p>
            <a:pPr marL="639763" lvl="1" indent="-273050">
              <a:spcAft>
                <a:spcPts val="1200"/>
              </a:spcAft>
            </a:pPr>
            <a:r>
              <a:rPr lang="zh-CN" altLang="en-US" dirty="0" smtClean="0">
                <a:ea typeface="宋体" panose="02010600030101010101" pitchFamily="2" charset="-122"/>
              </a:rPr>
              <a:t>受到挑战：</a:t>
            </a:r>
            <a:r>
              <a:rPr lang="en-US" altLang="zh-CN" dirty="0" smtClean="0">
                <a:ea typeface="宋体" panose="02010600030101010101" pitchFamily="2" charset="-122"/>
              </a:rPr>
              <a:t>46%</a:t>
            </a:r>
            <a:endParaRPr lang="zh-CN" altLang="en-US" dirty="0" smtClean="0">
              <a:ea typeface="宋体" panose="02010600030101010101" pitchFamily="2" charset="-122"/>
            </a:endParaRPr>
          </a:p>
        </p:txBody>
      </p:sp>
      <p:pic>
        <p:nvPicPr>
          <p:cNvPr id="47109"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8089" y="4491039"/>
            <a:ext cx="1290637"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1"/>
          <p:cNvSpPr txBox="1"/>
          <p:nvPr/>
        </p:nvSpPr>
        <p:spPr>
          <a:xfrm>
            <a:off x="472274" y="274506"/>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42</a:t>
            </a:fld>
            <a:endParaRPr lang="zh-CN" altLang="en-US"/>
          </a:p>
        </p:txBody>
      </p:sp>
    </p:spTree>
    <p:extLst>
      <p:ext uri="{BB962C8B-B14F-4D97-AF65-F5344CB8AC3E}">
        <p14:creationId xmlns:p14="http://schemas.microsoft.com/office/powerpoint/2010/main" val="35787316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1004835" y="946151"/>
            <a:ext cx="8353425" cy="795337"/>
          </a:xfrm>
        </p:spPr>
        <p:txBody>
          <a:bodyPr anchor="b"/>
          <a:lstStyle/>
          <a:p>
            <a:r>
              <a:rPr lang="zh-CN" altLang="en-US" sz="3800" dirty="0">
                <a:solidFill>
                  <a:srgbClr val="FF0000"/>
                </a:solidFill>
                <a:ea typeface="华文楷体" panose="02010600040101010101" pitchFamily="2" charset="-122"/>
              </a:rPr>
              <a:t>维护困难</a:t>
            </a:r>
          </a:p>
        </p:txBody>
      </p:sp>
      <p:sp>
        <p:nvSpPr>
          <p:cNvPr id="48131" name="Rectangle 3"/>
          <p:cNvSpPr>
            <a:spLocks noGrp="1" noChangeArrowheads="1"/>
          </p:cNvSpPr>
          <p:nvPr>
            <p:ph type="body" sz="half" idx="4294967295"/>
          </p:nvPr>
        </p:nvSpPr>
        <p:spPr>
          <a:xfrm>
            <a:off x="1004835" y="1905000"/>
            <a:ext cx="9398053" cy="4395788"/>
          </a:xfrm>
        </p:spPr>
        <p:txBody>
          <a:bodyPr vert="horz" wrap="square" lIns="91440" tIns="45720" rIns="91440" bIns="45720" numCol="1" anchor="t" anchorCtr="0" compatLnSpc="1"/>
          <a:lstStyle/>
          <a:p>
            <a:pPr>
              <a:spcAft>
                <a:spcPts val="1200"/>
              </a:spcAft>
            </a:pPr>
            <a:r>
              <a:rPr lang="zh-CN" altLang="en-US" sz="3200" dirty="0">
                <a:latin typeface="华文楷体" panose="02010600040101010101" pitchFamily="2" charset="-122"/>
                <a:ea typeface="华文楷体" panose="02010600040101010101" pitchFamily="2" charset="-122"/>
              </a:rPr>
              <a:t>维护形式多样化</a:t>
            </a:r>
          </a:p>
          <a:p>
            <a:pPr lvl="1">
              <a:spcAft>
                <a:spcPts val="1200"/>
              </a:spcAft>
            </a:pPr>
            <a:r>
              <a:rPr lang="zh-CN" altLang="en-US" sz="2600" dirty="0">
                <a:latin typeface="华文楷体" panose="02010600040101010101" pitchFamily="2" charset="-122"/>
                <a:ea typeface="华文楷体" panose="02010600040101010101" pitchFamily="2" charset="-122"/>
              </a:rPr>
              <a:t>改正性：修改故障</a:t>
            </a:r>
          </a:p>
          <a:p>
            <a:pPr lvl="1">
              <a:spcAft>
                <a:spcPts val="1200"/>
              </a:spcAft>
            </a:pPr>
            <a:r>
              <a:rPr lang="zh-CN" altLang="en-US" sz="2600" dirty="0">
                <a:latin typeface="华文楷体" panose="02010600040101010101" pitchFamily="2" charset="-122"/>
                <a:ea typeface="华文楷体" panose="02010600040101010101" pitchFamily="2" charset="-122"/>
              </a:rPr>
              <a:t>完善性：增加功能</a:t>
            </a:r>
          </a:p>
          <a:p>
            <a:pPr lvl="1">
              <a:spcAft>
                <a:spcPts val="1200"/>
              </a:spcAft>
            </a:pPr>
            <a:r>
              <a:rPr lang="zh-CN" altLang="en-US" sz="2600" dirty="0">
                <a:latin typeface="华文楷体" panose="02010600040101010101" pitchFamily="2" charset="-122"/>
                <a:ea typeface="华文楷体" panose="02010600040101010101" pitchFamily="2" charset="-122"/>
              </a:rPr>
              <a:t>适应性：移植</a:t>
            </a:r>
          </a:p>
          <a:p>
            <a:pPr>
              <a:spcAft>
                <a:spcPts val="1200"/>
              </a:spcAft>
            </a:pPr>
            <a:r>
              <a:rPr lang="zh-CN" altLang="en-US" sz="3200" dirty="0">
                <a:latin typeface="华文楷体" panose="02010600040101010101" pitchFamily="2" charset="-122"/>
                <a:ea typeface="华文楷体" panose="02010600040101010101" pitchFamily="2" charset="-122"/>
              </a:rPr>
              <a:t>维护成本越来越高</a:t>
            </a:r>
          </a:p>
          <a:p>
            <a:pPr lvl="1">
              <a:spcAft>
                <a:spcPts val="1200"/>
              </a:spcAft>
            </a:pPr>
            <a:r>
              <a:rPr lang="en-US" altLang="zh-CN" sz="2600" dirty="0">
                <a:latin typeface="华文楷体" panose="02010600040101010101" pitchFamily="2" charset="-122"/>
                <a:ea typeface="华文楷体" panose="02010600040101010101" pitchFamily="2" charset="-122"/>
              </a:rPr>
              <a:t>55%</a:t>
            </a:r>
            <a:r>
              <a:rPr lang="zh-CN" altLang="en-US" sz="2600" dirty="0">
                <a:latin typeface="华文楷体" panose="02010600040101010101" pitchFamily="2" charset="-122"/>
                <a:ea typeface="华文楷体" panose="02010600040101010101" pitchFamily="2" charset="-122"/>
              </a:rPr>
              <a:t>到</a:t>
            </a:r>
            <a:r>
              <a:rPr lang="en-US" altLang="zh-CN" sz="2600" dirty="0">
                <a:latin typeface="华文楷体" panose="02010600040101010101" pitchFamily="2" charset="-122"/>
                <a:ea typeface="华文楷体" panose="02010600040101010101" pitchFamily="2" charset="-122"/>
              </a:rPr>
              <a:t>70</a:t>
            </a:r>
            <a:r>
              <a:rPr lang="zh-CN" altLang="en-US" sz="2600" dirty="0">
                <a:latin typeface="华文楷体" panose="02010600040101010101" pitchFamily="2" charset="-122"/>
                <a:ea typeface="华文楷体" panose="02010600040101010101" pitchFamily="2" charset="-122"/>
              </a:rPr>
              <a:t>％</a:t>
            </a:r>
          </a:p>
          <a:p>
            <a:pPr>
              <a:spcAft>
                <a:spcPts val="1200"/>
              </a:spcAft>
            </a:pPr>
            <a:r>
              <a:rPr lang="zh-CN" altLang="en-US" sz="3200" dirty="0">
                <a:latin typeface="华文楷体" panose="02010600040101010101" pitchFamily="2" charset="-122"/>
                <a:ea typeface="华文楷体" panose="02010600040101010101" pitchFamily="2" charset="-122"/>
              </a:rPr>
              <a:t>维护带来的问题</a:t>
            </a:r>
          </a:p>
        </p:txBody>
      </p:sp>
      <p:pic>
        <p:nvPicPr>
          <p:cNvPr id="48133" name="Picture 5" descr="PE02002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83710" y="4503337"/>
            <a:ext cx="1411288"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1"/>
          <p:cNvSpPr txBox="1"/>
          <p:nvPr/>
        </p:nvSpPr>
        <p:spPr>
          <a:xfrm>
            <a:off x="472274" y="274506"/>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软件工程产生的背景：软件的特征</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43</a:t>
            </a:fld>
            <a:endParaRPr lang="zh-CN" altLang="en-US"/>
          </a:p>
        </p:txBody>
      </p:sp>
    </p:spTree>
    <p:extLst>
      <p:ext uri="{BB962C8B-B14F-4D97-AF65-F5344CB8AC3E}">
        <p14:creationId xmlns:p14="http://schemas.microsoft.com/office/powerpoint/2010/main" val="8981240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p:cNvSpPr>
            <a:spLocks noGrp="1" noChangeArrowheads="1"/>
          </p:cNvSpPr>
          <p:nvPr>
            <p:ph type="body" idx="1"/>
          </p:nvPr>
        </p:nvSpPr>
        <p:spPr>
          <a:xfrm>
            <a:off x="472274" y="1333500"/>
            <a:ext cx="11173766" cy="4351338"/>
          </a:xfrm>
        </p:spPr>
        <p:txBody>
          <a:bodyPr/>
          <a:lstStyle/>
          <a:p>
            <a:r>
              <a:rPr lang="zh-CN" altLang="en-US" sz="3600" b="1" dirty="0" smtClean="0">
                <a:latin typeface="华文楷体" panose="02010600040101010101" pitchFamily="2" charset="-122"/>
                <a:ea typeface="华文楷体" panose="02010600040101010101" pitchFamily="2" charset="-122"/>
              </a:rPr>
              <a:t>复杂</a:t>
            </a:r>
          </a:p>
          <a:p>
            <a:pPr lvl="1">
              <a:lnSpc>
                <a:spcPct val="95000"/>
              </a:lnSpc>
              <a:spcBef>
                <a:spcPct val="5000"/>
              </a:spcBef>
            </a:pPr>
            <a:r>
              <a:rPr lang="zh-CN" altLang="en-US" sz="3200" b="1" dirty="0" smtClean="0">
                <a:latin typeface="华文楷体" panose="02010600040101010101" pitchFamily="2" charset="-122"/>
                <a:ea typeface="华文楷体" panose="02010600040101010101" pitchFamily="2" charset="-122"/>
              </a:rPr>
              <a:t>复杂性</a:t>
            </a:r>
            <a:r>
              <a:rPr lang="en-US" altLang="zh-CN" sz="3200" b="1" dirty="0" smtClean="0">
                <a:latin typeface="华文楷体" panose="02010600040101010101" pitchFamily="2" charset="-122"/>
                <a:ea typeface="华文楷体" panose="02010600040101010101" pitchFamily="2" charset="-122"/>
              </a:rPr>
              <a:t>1</a:t>
            </a:r>
            <a:r>
              <a:rPr lang="zh-CN" altLang="en-US" sz="3200" b="1" dirty="0" smtClean="0">
                <a:latin typeface="华文楷体" panose="02010600040101010101" pitchFamily="2" charset="-122"/>
                <a:ea typeface="华文楷体" panose="02010600040101010101" pitchFamily="2" charset="-122"/>
              </a:rPr>
              <a:t>：包含大量关联事物，具有巨量的分解和组合</a:t>
            </a:r>
          </a:p>
          <a:p>
            <a:pPr lvl="1">
              <a:lnSpc>
                <a:spcPct val="95000"/>
              </a:lnSpc>
              <a:spcBef>
                <a:spcPct val="5000"/>
              </a:spcBef>
            </a:pPr>
            <a:r>
              <a:rPr lang="zh-CN" altLang="en-US" sz="3200" b="1" dirty="0" smtClean="0">
                <a:latin typeface="华文楷体" panose="02010600040101010101" pitchFamily="2" charset="-122"/>
                <a:ea typeface="华文楷体" panose="02010600040101010101" pitchFamily="2" charset="-122"/>
              </a:rPr>
              <a:t>复杂性</a:t>
            </a:r>
            <a:r>
              <a:rPr lang="en-US" altLang="zh-CN" sz="3200" b="1" dirty="0" smtClean="0">
                <a:latin typeface="华文楷体" panose="02010600040101010101" pitchFamily="2" charset="-122"/>
                <a:ea typeface="华文楷体" panose="02010600040101010101" pitchFamily="2" charset="-122"/>
              </a:rPr>
              <a:t>2</a:t>
            </a:r>
            <a:r>
              <a:rPr lang="zh-CN" altLang="en-US" sz="3200" b="1" dirty="0" smtClean="0">
                <a:latin typeface="华文楷体" panose="02010600040101010101" pitchFamily="2" charset="-122"/>
                <a:ea typeface="华文楷体" panose="02010600040101010101" pitchFamily="2" charset="-122"/>
              </a:rPr>
              <a:t>：对任一事物都不能完全描述，因为从不同的角度出发有不同的观察结论</a:t>
            </a:r>
          </a:p>
          <a:p>
            <a:pPr lvl="1">
              <a:lnSpc>
                <a:spcPct val="95000"/>
              </a:lnSpc>
              <a:spcBef>
                <a:spcPct val="5000"/>
              </a:spcBef>
            </a:pPr>
            <a:endParaRPr lang="zh-CN" altLang="en-US" sz="3200" b="1" dirty="0" smtClean="0">
              <a:latin typeface="华文楷体" panose="02010600040101010101" pitchFamily="2" charset="-122"/>
              <a:ea typeface="华文楷体" panose="02010600040101010101" pitchFamily="2" charset="-122"/>
            </a:endParaRPr>
          </a:p>
          <a:p>
            <a:pPr>
              <a:lnSpc>
                <a:spcPct val="95000"/>
              </a:lnSpc>
              <a:spcBef>
                <a:spcPct val="5000"/>
              </a:spcBef>
            </a:pPr>
            <a:r>
              <a:rPr lang="zh-CN" altLang="en-US" sz="3600" b="1" dirty="0" smtClean="0">
                <a:latin typeface="华文楷体" panose="02010600040101010101" pitchFamily="2" charset="-122"/>
                <a:ea typeface="华文楷体" panose="02010600040101010101" pitchFamily="2" charset="-122"/>
              </a:rPr>
              <a:t>非形式化的事物描述</a:t>
            </a:r>
          </a:p>
          <a:p>
            <a:pPr lvl="1"/>
            <a:r>
              <a:rPr lang="zh-CN" altLang="en-US" sz="3200" b="1" dirty="0" smtClean="0">
                <a:latin typeface="华文楷体" panose="02010600040101010101" pitchFamily="2" charset="-122"/>
                <a:ea typeface="华文楷体" panose="02010600040101010101" pitchFamily="2" charset="-122"/>
              </a:rPr>
              <a:t>实体</a:t>
            </a:r>
          </a:p>
          <a:p>
            <a:pPr lvl="1"/>
            <a:r>
              <a:rPr lang="zh-CN" altLang="en-US" sz="3200" b="1" dirty="0" smtClean="0">
                <a:latin typeface="华文楷体" panose="02010600040101010101" pitchFamily="2" charset="-122"/>
                <a:ea typeface="华文楷体" panose="02010600040101010101" pitchFamily="2" charset="-122"/>
              </a:rPr>
              <a:t>概念</a:t>
            </a:r>
          </a:p>
          <a:p>
            <a:pPr lvl="1"/>
            <a:r>
              <a:rPr lang="en-US" altLang="zh-CN" sz="3200" b="1" dirty="0" smtClean="0">
                <a:latin typeface="华文楷体" panose="02010600040101010101" pitchFamily="2" charset="-122"/>
                <a:ea typeface="华文楷体" panose="02010600040101010101" pitchFamily="2" charset="-122"/>
              </a:rPr>
              <a:t>…</a:t>
            </a:r>
          </a:p>
          <a:p>
            <a:endParaRPr lang="zh-CN" altLang="en-US" sz="3200" b="1" dirty="0">
              <a:latin typeface="华文楷体" panose="02010600040101010101" pitchFamily="2" charset="-122"/>
              <a:ea typeface="华文楷体" panose="02010600040101010101" pitchFamily="2" charset="-122"/>
            </a:endParaRPr>
          </a:p>
        </p:txBody>
      </p:sp>
      <p:pic>
        <p:nvPicPr>
          <p:cNvPr id="49156" name="Picture 6" descr="j028700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483970" y="3593961"/>
            <a:ext cx="1357313"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602902"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软件工程产生的背景：现实世界的特点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44</a:t>
            </a:fld>
            <a:endParaRPr lang="zh-CN" altLang="en-US"/>
          </a:p>
        </p:txBody>
      </p:sp>
    </p:spTree>
    <p:extLst>
      <p:ext uri="{BB962C8B-B14F-4D97-AF65-F5344CB8AC3E}">
        <p14:creationId xmlns:p14="http://schemas.microsoft.com/office/powerpoint/2010/main" val="2799861897"/>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body" idx="1"/>
          </p:nvPr>
        </p:nvSpPr>
        <p:spPr>
          <a:xfrm>
            <a:off x="602902" y="1268414"/>
            <a:ext cx="9619011" cy="4987925"/>
          </a:xfrm>
        </p:spPr>
        <p:txBody>
          <a:bodyPr/>
          <a:lstStyle/>
          <a:p>
            <a:r>
              <a:rPr lang="zh-CN" altLang="en-US" sz="3200" b="1" dirty="0">
                <a:latin typeface="华文楷体" panose="02010600040101010101" pitchFamily="2" charset="-122"/>
                <a:ea typeface="华文楷体" panose="02010600040101010101" pitchFamily="2" charset="-122"/>
              </a:rPr>
              <a:t>形式化描述</a:t>
            </a:r>
          </a:p>
          <a:p>
            <a:r>
              <a:rPr lang="zh-CN" altLang="en-US" sz="3200" b="1" dirty="0">
                <a:latin typeface="华文楷体" panose="02010600040101010101" pitchFamily="2" charset="-122"/>
                <a:ea typeface="华文楷体" panose="02010600040101010101" pitchFamily="2" charset="-122"/>
              </a:rPr>
              <a:t>有限的实体单位</a:t>
            </a:r>
          </a:p>
        </p:txBody>
      </p:sp>
      <p:sp>
        <p:nvSpPr>
          <p:cNvPr id="50180" name="Rectangle 4"/>
          <p:cNvSpPr>
            <a:spLocks noChangeArrowheads="1"/>
          </p:cNvSpPr>
          <p:nvPr/>
        </p:nvSpPr>
        <p:spPr bwMode="auto">
          <a:xfrm>
            <a:off x="6810786" y="2075851"/>
            <a:ext cx="3657600" cy="380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1313" indent="-341313" defTabSz="45720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1363" indent="-284163" defTabSz="45720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defTabSz="4572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defTabSz="4572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defTabSz="4572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defTabSz="4572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defTabSz="4572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defTabSz="4572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defTabSz="4572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r>
              <a:rPr lang="zh-CN" altLang="en-US" b="1" dirty="0">
                <a:latin typeface="华文楷体" panose="02010600040101010101" pitchFamily="2" charset="-122"/>
                <a:ea typeface="华文楷体" panose="02010600040101010101" pitchFamily="2" charset="-122"/>
              </a:rPr>
              <a:t>合作</a:t>
            </a:r>
          </a:p>
          <a:p>
            <a:r>
              <a:rPr lang="zh-CN" altLang="en-US" b="1" dirty="0">
                <a:latin typeface="华文楷体" panose="02010600040101010101" pitchFamily="2" charset="-122"/>
                <a:ea typeface="华文楷体" panose="02010600040101010101" pitchFamily="2" charset="-122"/>
              </a:rPr>
              <a:t>依赖</a:t>
            </a:r>
          </a:p>
          <a:p>
            <a:r>
              <a:rPr lang="zh-CN" altLang="en-US" b="1" dirty="0">
                <a:latin typeface="华文楷体" panose="02010600040101010101" pitchFamily="2" charset="-122"/>
                <a:ea typeface="华文楷体" panose="02010600040101010101" pitchFamily="2" charset="-122"/>
              </a:rPr>
              <a:t>包含、继承</a:t>
            </a:r>
          </a:p>
          <a:p>
            <a:r>
              <a:rPr lang="zh-CN" altLang="en-US" b="1" dirty="0">
                <a:latin typeface="华文楷体" panose="02010600040101010101" pitchFamily="2" charset="-122"/>
                <a:ea typeface="华文楷体" panose="02010600040101010101" pitchFamily="2" charset="-122"/>
              </a:rPr>
              <a:t>调用、使用</a:t>
            </a:r>
          </a:p>
          <a:p>
            <a:r>
              <a:rPr lang="zh-CN" altLang="en-US" b="1" dirty="0">
                <a:latin typeface="华文楷体" panose="02010600040101010101" pitchFamily="2" charset="-122"/>
                <a:ea typeface="华文楷体" panose="02010600040101010101" pitchFamily="2" charset="-122"/>
              </a:rPr>
              <a:t>控制逻辑</a:t>
            </a:r>
          </a:p>
          <a:p>
            <a:r>
              <a:rPr lang="zh-CN" altLang="en-US" b="1" dirty="0">
                <a:latin typeface="华文楷体" panose="02010600040101010101" pitchFamily="2" charset="-122"/>
                <a:ea typeface="华文楷体" panose="02010600040101010101" pitchFamily="2" charset="-122"/>
              </a:rPr>
              <a:t>序列</a:t>
            </a:r>
          </a:p>
        </p:txBody>
      </p:sp>
      <p:graphicFrame>
        <p:nvGraphicFramePr>
          <p:cNvPr id="50181" name="Object 5"/>
          <p:cNvGraphicFramePr>
            <a:graphicFrameLocks noChangeAspect="1"/>
          </p:cNvGraphicFramePr>
          <p:nvPr>
            <p:extLst>
              <p:ext uri="{D42A27DB-BD31-4B8C-83A1-F6EECF244321}">
                <p14:modId xmlns:p14="http://schemas.microsoft.com/office/powerpoint/2010/main" val="486114081"/>
              </p:ext>
            </p:extLst>
          </p:nvPr>
        </p:nvGraphicFramePr>
        <p:xfrm>
          <a:off x="1308799" y="2569564"/>
          <a:ext cx="1770063" cy="2819400"/>
        </p:xfrm>
        <a:graphic>
          <a:graphicData uri="http://schemas.openxmlformats.org/presentationml/2006/ole">
            <mc:AlternateContent xmlns:mc="http://schemas.openxmlformats.org/markup-compatibility/2006">
              <mc:Choice xmlns:v="urn:schemas-microsoft-com:vml" Requires="v">
                <p:oleObj spid="_x0000_s2244" name="Visio" r:id="rId3" imgW="3163779" imgH="5035596" progId="Visio.Drawing.11">
                  <p:embed/>
                </p:oleObj>
              </mc:Choice>
              <mc:Fallback>
                <p:oleObj name="Visio" r:id="rId3" imgW="3163779" imgH="5035596"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8799" y="2569564"/>
                        <a:ext cx="177006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0182" name="Text Box 6"/>
          <p:cNvSpPr txBox="1">
            <a:spLocks noChangeArrowheads="1"/>
          </p:cNvSpPr>
          <p:nvPr/>
        </p:nvSpPr>
        <p:spPr bwMode="auto">
          <a:xfrm>
            <a:off x="919494" y="5679620"/>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b="1" dirty="0">
                <a:solidFill>
                  <a:srgbClr val="0000CC"/>
                </a:solidFill>
                <a:latin typeface="华文楷体" panose="02010600040101010101" pitchFamily="2" charset="-122"/>
                <a:ea typeface="华文楷体" panose="02010600040101010101" pitchFamily="2" charset="-122"/>
              </a:rPr>
              <a:t>软件构建单位</a:t>
            </a:r>
          </a:p>
        </p:txBody>
      </p:sp>
      <p:sp>
        <p:nvSpPr>
          <p:cNvPr id="50183" name="Text Box 7"/>
          <p:cNvSpPr txBox="1">
            <a:spLocks noChangeArrowheads="1"/>
          </p:cNvSpPr>
          <p:nvPr/>
        </p:nvSpPr>
        <p:spPr bwMode="auto">
          <a:xfrm>
            <a:off x="6816725" y="5661026"/>
            <a:ext cx="2317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b="1">
                <a:solidFill>
                  <a:srgbClr val="0000CC"/>
                </a:solidFill>
                <a:latin typeface="华文楷体" panose="02010600040101010101" pitchFamily="2" charset="-122"/>
                <a:ea typeface="华文楷体" panose="02010600040101010101" pitchFamily="2" charset="-122"/>
              </a:rPr>
              <a:t>单位组织方法</a:t>
            </a:r>
          </a:p>
        </p:txBody>
      </p:sp>
      <p:sp>
        <p:nvSpPr>
          <p:cNvPr id="8" name="文本框 11"/>
          <p:cNvSpPr txBox="1"/>
          <p:nvPr/>
        </p:nvSpPr>
        <p:spPr>
          <a:xfrm>
            <a:off x="602902"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软件工程产生的背景：计算世界的特点</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右箭头 1"/>
          <p:cNvSpPr/>
          <p:nvPr/>
        </p:nvSpPr>
        <p:spPr>
          <a:xfrm>
            <a:off x="3949002" y="3125037"/>
            <a:ext cx="2491991" cy="10450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9E937721-40F8-4224-8B5F-1E88C539C186}" type="slidenum">
              <a:rPr lang="zh-CN" altLang="en-US" smtClean="0"/>
              <a:t>45</a:t>
            </a:fld>
            <a:endParaRPr lang="zh-CN" altLang="en-US"/>
          </a:p>
        </p:txBody>
      </p:sp>
    </p:spTree>
    <p:extLst>
      <p:ext uri="{BB962C8B-B14F-4D97-AF65-F5344CB8AC3E}">
        <p14:creationId xmlns:p14="http://schemas.microsoft.com/office/powerpoint/2010/main" val="464766826"/>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747764" y="1393546"/>
            <a:ext cx="10787743" cy="4351338"/>
          </a:xfrm>
        </p:spPr>
        <p:txBody>
          <a:bodyPr/>
          <a:lstStyle/>
          <a:p>
            <a:pPr>
              <a:lnSpc>
                <a:spcPts val="3500"/>
              </a:lnSpc>
            </a:pPr>
            <a:r>
              <a:rPr lang="zh-CN" altLang="en-US" sz="3200" b="1" dirty="0" smtClean="0">
                <a:latin typeface="华文楷体" panose="02010600040101010101" pitchFamily="2" charset="-122"/>
                <a:ea typeface="华文楷体" panose="02010600040101010101" pitchFamily="2" charset="-122"/>
              </a:rPr>
              <a:t>事物，属性和定义的抽象集合即称为软件模型</a:t>
            </a:r>
          </a:p>
          <a:p>
            <a:pPr lvl="1">
              <a:lnSpc>
                <a:spcPts val="3500"/>
              </a:lnSpc>
            </a:pPr>
            <a:r>
              <a:rPr lang="zh-CN" altLang="en-US" sz="2800" b="1" dirty="0" smtClean="0">
                <a:latin typeface="华文楷体" panose="02010600040101010101" pitchFamily="2" charset="-122"/>
                <a:ea typeface="华文楷体" panose="02010600040101010101" pitchFamily="2" charset="-122"/>
              </a:rPr>
              <a:t>如果用现实世界的语言进行描述，即称为用户模型</a:t>
            </a:r>
          </a:p>
          <a:p>
            <a:pPr lvl="1">
              <a:lnSpc>
                <a:spcPts val="3500"/>
              </a:lnSpc>
            </a:pPr>
            <a:r>
              <a:rPr lang="zh-CN" altLang="en-US" sz="2800" b="1" dirty="0" smtClean="0">
                <a:latin typeface="华文楷体" panose="02010600040101010101" pitchFamily="2" charset="-122"/>
                <a:ea typeface="华文楷体" panose="02010600040101010101" pitchFamily="2" charset="-122"/>
              </a:rPr>
              <a:t>软件用计算实体（类、函数等）进行描述，即称为设计模型</a:t>
            </a:r>
          </a:p>
          <a:p>
            <a:pPr lvl="1">
              <a:lnSpc>
                <a:spcPts val="3500"/>
              </a:lnSpc>
            </a:pPr>
            <a:r>
              <a:rPr lang="zh-CN" altLang="en-US" sz="2800" b="1" dirty="0" smtClean="0">
                <a:latin typeface="华文楷体" panose="02010600040101010101" pitchFamily="2" charset="-122"/>
                <a:ea typeface="华文楷体" panose="02010600040101010101" pitchFamily="2" charset="-122"/>
              </a:rPr>
              <a:t>如果用编码进行描述，即为编码模型（程序）</a:t>
            </a:r>
          </a:p>
          <a:p>
            <a:pPr lvl="1">
              <a:lnSpc>
                <a:spcPts val="3500"/>
              </a:lnSpc>
            </a:pPr>
            <a:r>
              <a:rPr lang="zh-CN" altLang="en-US" sz="2800" b="1" dirty="0" smtClean="0">
                <a:latin typeface="华文楷体" panose="02010600040101010101" pitchFamily="2" charset="-122"/>
                <a:ea typeface="华文楷体" panose="02010600040101010101" pitchFamily="2" charset="-122"/>
              </a:rPr>
              <a:t>如果用一种中立（于用户语言和计算实体）的、半形式化的语言进行描述，即为分析模型</a:t>
            </a:r>
          </a:p>
          <a:p>
            <a:pPr lvl="1">
              <a:lnSpc>
                <a:spcPts val="3500"/>
              </a:lnSpc>
            </a:pPr>
            <a:r>
              <a:rPr lang="en-US" altLang="zh-CN" sz="2800" b="1" dirty="0" smtClean="0">
                <a:latin typeface="华文楷体" panose="02010600040101010101" pitchFamily="2" charset="-122"/>
                <a:ea typeface="华文楷体" panose="02010600040101010101" pitchFamily="2" charset="-122"/>
              </a:rPr>
              <a:t>…</a:t>
            </a:r>
          </a:p>
          <a:p>
            <a:pPr>
              <a:lnSpc>
                <a:spcPts val="3500"/>
              </a:lnSpc>
            </a:pPr>
            <a:r>
              <a:rPr lang="zh-CN" altLang="en-US" sz="3200" b="1" dirty="0" smtClean="0">
                <a:solidFill>
                  <a:srgbClr val="FF0000"/>
                </a:solidFill>
                <a:latin typeface="华文楷体" panose="02010600040101010101" pitchFamily="2" charset="-122"/>
                <a:ea typeface="华文楷体" panose="02010600040101010101" pitchFamily="2" charset="-122"/>
              </a:rPr>
              <a:t>不论如何表示，其本质知识保持不变</a:t>
            </a:r>
          </a:p>
          <a:p>
            <a:pPr>
              <a:lnSpc>
                <a:spcPts val="3500"/>
              </a:lnSpc>
            </a:pPr>
            <a:r>
              <a:rPr lang="zh-CN" altLang="en-US" sz="3200" b="1" dirty="0" smtClean="0">
                <a:solidFill>
                  <a:srgbClr val="FF0000"/>
                </a:solidFill>
                <a:latin typeface="华文楷体" panose="02010600040101010101" pitchFamily="2" charset="-122"/>
                <a:ea typeface="华文楷体" panose="02010600040101010101" pitchFamily="2" charset="-122"/>
              </a:rPr>
              <a:t>软件建模通常意指建立分析模型</a:t>
            </a:r>
          </a:p>
        </p:txBody>
      </p:sp>
      <p:sp>
        <p:nvSpPr>
          <p:cNvPr id="4" name="文本框 11"/>
          <p:cNvSpPr txBox="1"/>
          <p:nvPr/>
        </p:nvSpPr>
        <p:spPr>
          <a:xfrm>
            <a:off x="602902" y="364941"/>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软件模型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46</a:t>
            </a:fld>
            <a:endParaRPr lang="zh-CN" altLang="en-US"/>
          </a:p>
        </p:txBody>
      </p:sp>
    </p:spTree>
    <p:extLst>
      <p:ext uri="{BB962C8B-B14F-4D97-AF65-F5344CB8AC3E}">
        <p14:creationId xmlns:p14="http://schemas.microsoft.com/office/powerpoint/2010/main" val="1872275883"/>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478971" y="70339"/>
            <a:ext cx="10955867" cy="1131888"/>
          </a:xfrm>
        </p:spPr>
        <p:txBody>
          <a:bodyPr/>
          <a:lstStyle/>
          <a:p>
            <a:r>
              <a:rPr lang="zh-CN" altLang="en-US" sz="3200" b="1" dirty="0">
                <a:solidFill>
                  <a:schemeClr val="accent1"/>
                </a:solidFill>
                <a:latin typeface="微软雅黑" panose="020B0503020204020204" pitchFamily="34" charset="-122"/>
                <a:ea typeface="微软雅黑" panose="020B0503020204020204" pitchFamily="34" charset="-122"/>
                <a:cs typeface="+mn-cs"/>
              </a:rPr>
              <a:t>模拟软件的三个世界</a:t>
            </a:r>
          </a:p>
        </p:txBody>
      </p:sp>
      <p:graphicFrame>
        <p:nvGraphicFramePr>
          <p:cNvPr id="52227" name="Object 3"/>
          <p:cNvGraphicFramePr>
            <a:graphicFrameLocks noGrp="1" noChangeAspect="1"/>
          </p:cNvGraphicFramePr>
          <p:nvPr>
            <p:ph sz="half" idx="2"/>
            <p:extLst>
              <p:ext uri="{D42A27DB-BD31-4B8C-83A1-F6EECF244321}">
                <p14:modId xmlns:p14="http://schemas.microsoft.com/office/powerpoint/2010/main" val="829601232"/>
              </p:ext>
            </p:extLst>
          </p:nvPr>
        </p:nvGraphicFramePr>
        <p:xfrm>
          <a:off x="740318" y="733896"/>
          <a:ext cx="10614320" cy="5830971"/>
        </p:xfrm>
        <a:graphic>
          <a:graphicData uri="http://schemas.openxmlformats.org/presentationml/2006/ole">
            <mc:AlternateContent xmlns:mc="http://schemas.openxmlformats.org/markup-compatibility/2006">
              <mc:Choice xmlns:v="urn:schemas-microsoft-com:vml" Requires="v">
                <p:oleObj spid="_x0000_s3268" name="Visio" r:id="rId3" imgW="6757439" imgH="3878858" progId="Visio.Drawing.11">
                  <p:embed/>
                </p:oleObj>
              </mc:Choice>
              <mc:Fallback>
                <p:oleObj name="Visio" r:id="rId3" imgW="6757439" imgH="387885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318" y="733896"/>
                        <a:ext cx="10614320" cy="5830971"/>
                      </a:xfrm>
                      <a:prstGeom prst="rect">
                        <a:avLst/>
                      </a:prstGeom>
                      <a:noFill/>
                      <a:ln>
                        <a:noFill/>
                      </a:ln>
                      <a:effectLst/>
                      <a:extLst/>
                    </p:spPr>
                  </p:pic>
                </p:oleObj>
              </mc:Fallback>
            </mc:AlternateContent>
          </a:graphicData>
        </a:graphic>
      </p:graphicFrame>
    </p:spTree>
    <p:extLst>
      <p:ext uri="{BB962C8B-B14F-4D97-AF65-F5344CB8AC3E}">
        <p14:creationId xmlns:p14="http://schemas.microsoft.com/office/powerpoint/2010/main" val="166983519"/>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Grp="1" noChangeAspect="1"/>
          </p:cNvGraphicFramePr>
          <p:nvPr>
            <p:ph sz="half" idx="2"/>
            <p:extLst>
              <p:ext uri="{D42A27DB-BD31-4B8C-83A1-F6EECF244321}">
                <p14:modId xmlns:p14="http://schemas.microsoft.com/office/powerpoint/2010/main" val="3439258709"/>
              </p:ext>
            </p:extLst>
          </p:nvPr>
        </p:nvGraphicFramePr>
        <p:xfrm>
          <a:off x="2629319" y="3591554"/>
          <a:ext cx="5851490" cy="3144084"/>
        </p:xfrm>
        <a:graphic>
          <a:graphicData uri="http://schemas.openxmlformats.org/presentationml/2006/ole">
            <mc:AlternateContent xmlns:mc="http://schemas.openxmlformats.org/markup-compatibility/2006">
              <mc:Choice xmlns:v="urn:schemas-microsoft-com:vml" Requires="v">
                <p:oleObj spid="_x0000_s4292" name="Visio" r:id="rId3" imgW="6757439" imgH="3878858" progId="Visio.Drawing.11">
                  <p:embed/>
                </p:oleObj>
              </mc:Choice>
              <mc:Fallback>
                <p:oleObj name="Visio" r:id="rId3" imgW="6757439" imgH="3878858"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9319" y="3591554"/>
                        <a:ext cx="5851490" cy="3144084"/>
                      </a:xfrm>
                      <a:prstGeom prst="rect">
                        <a:avLst/>
                      </a:prstGeom>
                      <a:noFill/>
                      <a:ln>
                        <a:noFill/>
                      </a:ln>
                      <a:effectLst/>
                      <a:extLst/>
                    </p:spPr>
                  </p:pic>
                </p:oleObj>
              </mc:Fallback>
            </mc:AlternateContent>
          </a:graphicData>
        </a:graphic>
      </p:graphicFrame>
      <p:sp>
        <p:nvSpPr>
          <p:cNvPr id="53251" name="Rectangle 3"/>
          <p:cNvSpPr>
            <a:spLocks noGrp="1" noChangeArrowheads="1"/>
          </p:cNvSpPr>
          <p:nvPr>
            <p:ph type="body" sz="half" idx="1"/>
          </p:nvPr>
        </p:nvSpPr>
        <p:spPr>
          <a:xfrm>
            <a:off x="180870" y="1188603"/>
            <a:ext cx="11394831" cy="4987925"/>
          </a:xfrm>
        </p:spPr>
        <p:txBody>
          <a:bodyPr/>
          <a:lstStyle/>
          <a:p>
            <a:pPr>
              <a:lnSpc>
                <a:spcPct val="95000"/>
              </a:lnSpc>
              <a:spcBef>
                <a:spcPct val="5000"/>
              </a:spcBef>
              <a:spcAft>
                <a:spcPts val="600"/>
              </a:spcAft>
            </a:pPr>
            <a:r>
              <a:rPr lang="zh-CN" altLang="en-US" sz="3200" b="1" dirty="0" smtClean="0">
                <a:latin typeface="华文楷体" panose="02010600040101010101" pitchFamily="2" charset="-122"/>
                <a:ea typeface="华文楷体" panose="02010600040101010101" pitchFamily="2" charset="-122"/>
              </a:rPr>
              <a:t>软件分析的任务</a:t>
            </a:r>
          </a:p>
          <a:p>
            <a:pPr lvl="1">
              <a:lnSpc>
                <a:spcPct val="95000"/>
              </a:lnSpc>
              <a:spcBef>
                <a:spcPct val="5000"/>
              </a:spcBef>
              <a:spcAft>
                <a:spcPts val="600"/>
              </a:spcAft>
            </a:pPr>
            <a:r>
              <a:rPr lang="zh-CN" altLang="en-US" sz="2800" b="1" dirty="0" smtClean="0">
                <a:latin typeface="华文楷体" panose="02010600040101010101" pitchFamily="2" charset="-122"/>
                <a:ea typeface="华文楷体" panose="02010600040101010101" pitchFamily="2" charset="-122"/>
              </a:rPr>
              <a:t>建立分析模型＝软件建模</a:t>
            </a:r>
          </a:p>
          <a:p>
            <a:pPr lvl="1">
              <a:lnSpc>
                <a:spcPct val="95000"/>
              </a:lnSpc>
              <a:spcBef>
                <a:spcPct val="5000"/>
              </a:spcBef>
              <a:spcAft>
                <a:spcPts val="600"/>
              </a:spcAft>
            </a:pPr>
            <a:r>
              <a:rPr lang="zh-CN" altLang="en-US" b="1" dirty="0">
                <a:latin typeface="华文楷体" panose="02010600040101010101" pitchFamily="2" charset="-122"/>
                <a:ea typeface="华文楷体" panose="02010600040101010101" pitchFamily="2" charset="-122"/>
              </a:rPr>
              <a:t>以中立的（接近用户语言）语言、半形式化的方式定义“软件应该做什么”</a:t>
            </a:r>
          </a:p>
          <a:p>
            <a:pPr lvl="2">
              <a:lnSpc>
                <a:spcPct val="95000"/>
              </a:lnSpc>
              <a:spcBef>
                <a:spcPct val="5000"/>
              </a:spcBef>
              <a:spcAft>
                <a:spcPts val="600"/>
              </a:spcAft>
            </a:pPr>
            <a:r>
              <a:rPr lang="zh-CN" altLang="en-US" sz="2400" b="1" dirty="0">
                <a:latin typeface="华文楷体" panose="02010600040101010101" pitchFamily="2" charset="-122"/>
                <a:ea typeface="华文楷体" panose="02010600040101010101" pitchFamily="2" charset="-122"/>
              </a:rPr>
              <a:t>限定了模拟的范围，软件设计按照定义来安排计算实体及其组合方式</a:t>
            </a:r>
          </a:p>
          <a:p>
            <a:pPr lvl="2">
              <a:lnSpc>
                <a:spcPct val="95000"/>
              </a:lnSpc>
              <a:spcBef>
                <a:spcPct val="5000"/>
              </a:spcBef>
              <a:spcAft>
                <a:spcPts val="600"/>
              </a:spcAft>
            </a:pPr>
            <a:r>
              <a:rPr lang="zh-CN" altLang="en-US" sz="2400" b="1" dirty="0">
                <a:latin typeface="华文楷体" panose="02010600040101010101" pitchFamily="2" charset="-122"/>
                <a:ea typeface="华文楷体" panose="02010600040101010101" pitchFamily="2" charset="-122"/>
              </a:rPr>
              <a:t>缓和了用户和软件设计者之间（形式化 </a:t>
            </a:r>
            <a:r>
              <a:rPr lang="en-US" altLang="zh-CN" sz="2400" b="1" dirty="0">
                <a:latin typeface="华文楷体" panose="02010600040101010101" pitchFamily="2" charset="-122"/>
                <a:ea typeface="华文楷体" panose="02010600040101010101" pitchFamily="2" charset="-122"/>
              </a:rPr>
              <a:t>VS </a:t>
            </a:r>
            <a:r>
              <a:rPr lang="zh-CN" altLang="en-US" sz="2400" b="1" dirty="0">
                <a:latin typeface="华文楷体" panose="02010600040101010101" pitchFamily="2" charset="-122"/>
                <a:ea typeface="华文楷体" panose="02010600040101010101" pitchFamily="2" charset="-122"/>
              </a:rPr>
              <a:t>非形式化）的交流差距</a:t>
            </a:r>
          </a:p>
          <a:p>
            <a:pPr lvl="1">
              <a:lnSpc>
                <a:spcPct val="95000"/>
              </a:lnSpc>
              <a:spcBef>
                <a:spcPct val="5000"/>
              </a:spcBef>
              <a:spcAft>
                <a:spcPts val="600"/>
              </a:spcAft>
            </a:pPr>
            <a:endParaRPr lang="zh-CN" altLang="en-US" sz="3200" b="1" dirty="0">
              <a:latin typeface="华文楷体" panose="02010600040101010101" pitchFamily="2" charset="-122"/>
              <a:ea typeface="华文楷体" panose="02010600040101010101" pitchFamily="2" charset="-122"/>
            </a:endParaRPr>
          </a:p>
        </p:txBody>
      </p:sp>
      <p:sp>
        <p:nvSpPr>
          <p:cNvPr id="6" name="Rectangle 2"/>
          <p:cNvSpPr>
            <a:spLocks noGrp="1" noChangeArrowheads="1"/>
          </p:cNvSpPr>
          <p:nvPr>
            <p:ph type="title"/>
          </p:nvPr>
        </p:nvSpPr>
        <p:spPr>
          <a:xfrm>
            <a:off x="478971" y="70339"/>
            <a:ext cx="10955867" cy="1131888"/>
          </a:xfrm>
        </p:spPr>
        <p:txBody>
          <a:bodyPr/>
          <a:lstStyle/>
          <a:p>
            <a:pPr>
              <a:lnSpc>
                <a:spcPct val="100000"/>
              </a:lnSpc>
            </a:pPr>
            <a:r>
              <a:rPr lang="zh-CN" altLang="en-US" sz="3200" b="1" dirty="0" smtClean="0">
                <a:solidFill>
                  <a:schemeClr val="accent1"/>
                </a:solidFill>
                <a:latin typeface="微软雅黑" panose="020B0503020204020204" pitchFamily="34" charset="-122"/>
                <a:ea typeface="微软雅黑" panose="020B0503020204020204" pitchFamily="34" charset="-122"/>
                <a:cs typeface="+mn-cs"/>
              </a:rPr>
              <a:t>软件分析的任务</a:t>
            </a:r>
            <a:endParaRPr lang="zh-CN" altLang="en-US" sz="3200" b="1" dirty="0">
              <a:solidFill>
                <a:schemeClr val="accent1"/>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55316848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ChangeArrowheads="1"/>
          </p:cNvSpPr>
          <p:nvPr/>
        </p:nvSpPr>
        <p:spPr bwMode="auto">
          <a:xfrm>
            <a:off x="785446" y="988716"/>
            <a:ext cx="7816850"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r>
              <a:rPr lang="en-US" altLang="zh-CN" b="1" dirty="0">
                <a:solidFill>
                  <a:srgbClr val="FF0000"/>
                </a:solidFill>
                <a:latin typeface="宋体" panose="02010600030101010101" pitchFamily="2" charset="-122"/>
                <a:ea typeface="宋体" panose="02010600030101010101" pitchFamily="2" charset="-122"/>
              </a:rPr>
              <a:t>a</a:t>
            </a:r>
            <a:r>
              <a:rPr lang="zh-CN" altLang="en-US" b="1" dirty="0">
                <a:solidFill>
                  <a:srgbClr val="FF0000"/>
                </a:solidFill>
                <a:latin typeface="宋体" panose="02010600030101010101" pitchFamily="2" charset="-122"/>
                <a:ea typeface="宋体" panose="02010600030101010101" pitchFamily="2" charset="-122"/>
              </a:rPr>
              <a:t>、软件危机的表现（</a:t>
            </a:r>
            <a:r>
              <a:rPr lang="en-US" altLang="zh-CN" b="1" dirty="0">
                <a:solidFill>
                  <a:srgbClr val="FF0000"/>
                </a:solidFill>
                <a:latin typeface="宋体" panose="02010600030101010101" pitchFamily="2" charset="-122"/>
                <a:ea typeface="宋体" panose="02010600030101010101" pitchFamily="2" charset="-122"/>
              </a:rPr>
              <a:t>1/3</a:t>
            </a:r>
            <a:r>
              <a:rPr lang="zh-CN" altLang="en-US" b="1" dirty="0">
                <a:solidFill>
                  <a:srgbClr val="FF0000"/>
                </a:solidFill>
                <a:latin typeface="宋体" panose="02010600030101010101" pitchFamily="2" charset="-122"/>
                <a:ea typeface="宋体" panose="02010600030101010101" pitchFamily="2" charset="-122"/>
              </a:rPr>
              <a:t>）</a:t>
            </a:r>
          </a:p>
          <a:p>
            <a:pPr>
              <a:spcBef>
                <a:spcPct val="0"/>
              </a:spcBef>
              <a:buClrTx/>
              <a:buSzTx/>
              <a:buFont typeface="Arial" panose="020B0604020202020204" pitchFamily="34" charset="0"/>
              <a:buNone/>
            </a:pPr>
            <a:endParaRPr lang="zh-CN" altLang="en-US" b="1" dirty="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2400" dirty="0">
                <a:solidFill>
                  <a:schemeClr val="tx1"/>
                </a:solidFill>
                <a:latin typeface="宋体" panose="02010600030101010101" pitchFamily="2" charset="-122"/>
                <a:ea typeface="宋体" panose="02010600030101010101" pitchFamily="2" charset="-122"/>
              </a:rPr>
              <a:t>     </a:t>
            </a:r>
          </a:p>
          <a:p>
            <a:pPr>
              <a:spcBef>
                <a:spcPct val="0"/>
              </a:spcBef>
              <a:buClrTx/>
              <a:buSzTx/>
              <a:buFont typeface="Arial" panose="020B0604020202020204" pitchFamily="34" charset="0"/>
              <a:buNone/>
            </a:pPr>
            <a:r>
              <a:rPr lang="zh-CN" altLang="en-US" sz="2400" dirty="0">
                <a:solidFill>
                  <a:schemeClr val="tx1"/>
                </a:solidFill>
                <a:latin typeface="宋体" panose="02010600030101010101" pitchFamily="2" charset="-122"/>
                <a:ea typeface="宋体" panose="02010600030101010101" pitchFamily="2" charset="-122"/>
              </a:rPr>
              <a:t>     </a:t>
            </a:r>
          </a:p>
          <a:p>
            <a:pPr>
              <a:spcBef>
                <a:spcPct val="0"/>
              </a:spcBef>
              <a:buClrTx/>
              <a:buSzTx/>
              <a:buFont typeface="Arial" panose="020B0604020202020204" pitchFamily="34" charset="0"/>
              <a:buNone/>
            </a:pPr>
            <a:endParaRPr lang="zh-CN" altLang="en-US" sz="2400" dirty="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r>
              <a:rPr lang="zh-CN" altLang="en-US" sz="2400" dirty="0">
                <a:solidFill>
                  <a:schemeClr val="tx1"/>
                </a:solidFill>
                <a:latin typeface="宋体" panose="02010600030101010101" pitchFamily="2" charset="-122"/>
                <a:ea typeface="宋体" panose="02010600030101010101" pitchFamily="2" charset="-122"/>
              </a:rPr>
              <a:t>     </a:t>
            </a:r>
          </a:p>
          <a:p>
            <a:pPr>
              <a:spcBef>
                <a:spcPct val="0"/>
              </a:spcBef>
              <a:buClrTx/>
              <a:buSzTx/>
              <a:buFont typeface="Arial" panose="020B0604020202020204" pitchFamily="34" charset="0"/>
              <a:buNone/>
            </a:pPr>
            <a:endParaRPr lang="zh-CN" altLang="en-US" sz="2400" dirty="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zh-CN" altLang="en-US" sz="2400" dirty="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zh-CN" altLang="en-US" sz="2400" dirty="0">
              <a:solidFill>
                <a:schemeClr val="tx1"/>
              </a:solidFill>
              <a:latin typeface="宋体" panose="02010600030101010101" pitchFamily="2" charset="-122"/>
              <a:ea typeface="宋体" panose="02010600030101010101" pitchFamily="2" charset="-122"/>
            </a:endParaRPr>
          </a:p>
          <a:p>
            <a:pPr>
              <a:spcBef>
                <a:spcPct val="0"/>
              </a:spcBef>
              <a:buClrTx/>
              <a:buSzTx/>
              <a:buFont typeface="Arial" panose="020B0604020202020204" pitchFamily="34" charset="0"/>
              <a:buNone/>
            </a:pPr>
            <a:endParaRPr lang="zh-CN" altLang="en-US" sz="2400" dirty="0">
              <a:solidFill>
                <a:schemeClr val="tx1"/>
              </a:solidFill>
              <a:latin typeface="宋体" panose="02010600030101010101" pitchFamily="2" charset="-122"/>
              <a:ea typeface="宋体" panose="02010600030101010101" pitchFamily="2" charset="-122"/>
            </a:endParaRPr>
          </a:p>
        </p:txBody>
      </p:sp>
      <p:sp>
        <p:nvSpPr>
          <p:cNvPr id="54276" name="Rectangle 3"/>
          <p:cNvSpPr txBox="1">
            <a:spLocks noChangeArrowheads="1"/>
          </p:cNvSpPr>
          <p:nvPr/>
        </p:nvSpPr>
        <p:spPr bwMode="auto">
          <a:xfrm>
            <a:off x="271305" y="1788607"/>
            <a:ext cx="6553150" cy="4588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639763" indent="-2730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ts val="600"/>
              </a:spcBef>
              <a:spcAft>
                <a:spcPts val="1200"/>
              </a:spcAft>
              <a:buClr>
                <a:schemeClr val="accent1"/>
              </a:buClr>
              <a:buSzPct val="70000"/>
              <a:buFont typeface="Wingdings" panose="05000000000000000000" pitchFamily="2" charset="2"/>
              <a:buChar char=""/>
            </a:pPr>
            <a:r>
              <a:rPr lang="zh-CN" altLang="en-US" dirty="0">
                <a:solidFill>
                  <a:schemeClr val="tx1"/>
                </a:solidFill>
                <a:latin typeface="Century Schoolbook" pitchFamily="18" charset="0"/>
                <a:ea typeface="宋体" panose="02010600030101010101" pitchFamily="2" charset="-122"/>
              </a:rPr>
              <a:t>成本高</a:t>
            </a:r>
          </a:p>
          <a:p>
            <a:pPr lvl="1">
              <a:spcBef>
                <a:spcPct val="20000"/>
              </a:spcBef>
              <a:spcAft>
                <a:spcPts val="1200"/>
              </a:spcAft>
              <a:buClr>
                <a:schemeClr val="accent1"/>
              </a:buClr>
              <a:buSzPct val="80000"/>
              <a:buFont typeface="Wingdings 2" panose="05020102010507070707" pitchFamily="18" charset="2"/>
              <a:buChar char=""/>
            </a:pPr>
            <a:r>
              <a:rPr lang="en-US" altLang="zh-CN" dirty="0">
                <a:solidFill>
                  <a:schemeClr val="tx1"/>
                </a:solidFill>
                <a:latin typeface="Century Schoolbook" pitchFamily="18" charset="0"/>
                <a:ea typeface="宋体" panose="02010600030101010101" pitchFamily="2" charset="-122"/>
              </a:rPr>
              <a:t>IBM 360 OS, 5000</a:t>
            </a:r>
            <a:r>
              <a:rPr lang="zh-CN" altLang="en-US" dirty="0">
                <a:solidFill>
                  <a:schemeClr val="tx1"/>
                </a:solidFill>
                <a:latin typeface="Century Schoolbook" pitchFamily="18" charset="0"/>
                <a:ea typeface="宋体" panose="02010600030101010101" pitchFamily="2" charset="-122"/>
              </a:rPr>
              <a:t>多人年，耗时4年(1963－1966)，花费2亿多美元</a:t>
            </a:r>
          </a:p>
          <a:p>
            <a:pPr lvl="1">
              <a:spcBef>
                <a:spcPct val="20000"/>
              </a:spcBef>
              <a:spcAft>
                <a:spcPts val="12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美国空军：1955年软件占总费用(计算机系统)的18%，70年60%，85年达到85％</a:t>
            </a:r>
          </a:p>
          <a:p>
            <a:pPr lvl="1">
              <a:spcBef>
                <a:spcPct val="20000"/>
              </a:spcBef>
              <a:spcAft>
                <a:spcPts val="12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美国全球军事指挥控制系统，硬件1亿美元，软件高达7.2亿美元</a:t>
            </a:r>
          </a:p>
          <a:p>
            <a:pPr>
              <a:spcBef>
                <a:spcPts val="600"/>
              </a:spcBef>
              <a:spcAft>
                <a:spcPts val="1200"/>
              </a:spcAft>
              <a:buClr>
                <a:schemeClr val="accent1"/>
              </a:buClr>
              <a:buSzPct val="70000"/>
              <a:buFont typeface="Wingdings" panose="05000000000000000000" pitchFamily="2" charset="2"/>
              <a:buChar char=""/>
            </a:pPr>
            <a:r>
              <a:rPr lang="zh-CN" altLang="en-US" dirty="0">
                <a:solidFill>
                  <a:schemeClr val="tx1"/>
                </a:solidFill>
                <a:latin typeface="Century Schoolbook" pitchFamily="18" charset="0"/>
                <a:ea typeface="宋体" panose="02010600030101010101" pitchFamily="2" charset="-122"/>
              </a:rPr>
              <a:t>计算机软件和硬件费用比</a:t>
            </a:r>
          </a:p>
        </p:txBody>
      </p:sp>
      <p:graphicFrame>
        <p:nvGraphicFramePr>
          <p:cNvPr id="54277" name="Object 9"/>
          <p:cNvGraphicFramePr>
            <a:graphicFrameLocks noGrp="1" noChangeAspect="1"/>
          </p:cNvGraphicFramePr>
          <p:nvPr>
            <p:ph sz="half" idx="4294967295"/>
            <p:extLst>
              <p:ext uri="{D42A27DB-BD31-4B8C-83A1-F6EECF244321}">
                <p14:modId xmlns:p14="http://schemas.microsoft.com/office/powerpoint/2010/main" val="4226998883"/>
              </p:ext>
            </p:extLst>
          </p:nvPr>
        </p:nvGraphicFramePr>
        <p:xfrm>
          <a:off x="6824455" y="1444608"/>
          <a:ext cx="5034882" cy="4932380"/>
        </p:xfrm>
        <a:graphic>
          <a:graphicData uri="http://schemas.openxmlformats.org/presentationml/2006/ole">
            <mc:AlternateContent xmlns:mc="http://schemas.openxmlformats.org/markup-compatibility/2006">
              <mc:Choice xmlns:v="urn:schemas-microsoft-com:vml" Requires="v">
                <p:oleObj spid="_x0000_s5316" r:id="rId4" imgW="5042520" imgH="4034160" progId="">
                  <p:embed/>
                </p:oleObj>
              </mc:Choice>
              <mc:Fallback>
                <p:oleObj r:id="rId4" imgW="5042520" imgH="4034160" progId="">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4455" y="1444608"/>
                        <a:ext cx="5034882" cy="4932380"/>
                      </a:xfrm>
                      <a:prstGeom prst="rect">
                        <a:avLst/>
                      </a:prstGeom>
                      <a:noFill/>
                      <a:ln>
                        <a:noFill/>
                      </a:ln>
                      <a:extLst/>
                    </p:spPr>
                  </p:pic>
                </p:oleObj>
              </mc:Fallback>
            </mc:AlternateContent>
          </a:graphicData>
        </a:graphic>
      </p:graphicFrame>
      <p:sp>
        <p:nvSpPr>
          <p:cNvPr id="6"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软件工程产生的背景：软件危机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49</a:t>
            </a:fld>
            <a:endParaRPr lang="zh-CN" altLang="en-US"/>
          </a:p>
        </p:txBody>
      </p:sp>
    </p:spTree>
    <p:extLst>
      <p:ext uri="{BB962C8B-B14F-4D97-AF65-F5344CB8AC3E}">
        <p14:creationId xmlns:p14="http://schemas.microsoft.com/office/powerpoint/2010/main" val="37769848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blinds(horizontal)">
                                      <p:cBhvr>
                                        <p:cTn id="7" dur="500"/>
                                        <p:tgtEl>
                                          <p:spTgt spid="389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90919" y="971497"/>
            <a:ext cx="11424976" cy="4448175"/>
          </a:xfrm>
        </p:spPr>
        <p:txBody>
          <a:bodyPr/>
          <a:lstStyle/>
          <a:p>
            <a:pPr eaLnBrk="1" hangingPunct="1">
              <a:lnSpc>
                <a:spcPct val="110000"/>
              </a:lnSpc>
              <a:spcAft>
                <a:spcPts val="1200"/>
              </a:spcAft>
            </a:pPr>
            <a:r>
              <a:rPr lang="zh-CN" altLang="zh-CN" sz="3200" b="1" dirty="0" smtClean="0">
                <a:latin typeface="华文楷体" panose="02010600040101010101" pitchFamily="2" charset="-122"/>
                <a:ea typeface="华文楷体" panose="02010600040101010101" pitchFamily="2" charset="-122"/>
              </a:rPr>
              <a:t>软件</a:t>
            </a:r>
            <a:r>
              <a:rPr lang="zh-CN" altLang="zh-CN" sz="3200" dirty="0" smtClean="0">
                <a:latin typeface="华文楷体" panose="02010600040101010101" pitchFamily="2" charset="-122"/>
                <a:ea typeface="华文楷体" panose="02010600040101010101" pitchFamily="2" charset="-122"/>
              </a:rPr>
              <a:t>（英语：</a:t>
            </a:r>
            <a:r>
              <a:rPr lang="zh-CN" altLang="zh-CN" sz="3200" b="1" dirty="0" smtClean="0">
                <a:latin typeface="华文楷体" panose="02010600040101010101" pitchFamily="2" charset="-122"/>
                <a:ea typeface="华文楷体" panose="02010600040101010101" pitchFamily="2" charset="-122"/>
              </a:rPr>
              <a:t>Software</a:t>
            </a:r>
            <a:r>
              <a:rPr lang="zh-CN" altLang="zh-CN" sz="3200" dirty="0" smtClean="0">
                <a:latin typeface="华文楷体" panose="02010600040101010101" pitchFamily="2" charset="-122"/>
                <a:ea typeface="华文楷体" panose="02010600040101010101" pitchFamily="2" charset="-122"/>
              </a:rPr>
              <a:t>）是一系列按照特定顺序组织的</a:t>
            </a:r>
            <a:r>
              <a:rPr lang="zh-CN" altLang="zh-CN" sz="3200" dirty="0" smtClean="0">
                <a:solidFill>
                  <a:srgbClr val="FF3300"/>
                </a:solidFill>
                <a:latin typeface="华文楷体" panose="02010600040101010101" pitchFamily="2" charset="-122"/>
                <a:ea typeface="华文楷体" panose="02010600040101010101" pitchFamily="2" charset="-122"/>
              </a:rPr>
              <a:t>计算机数据</a:t>
            </a:r>
            <a:r>
              <a:rPr lang="zh-CN" altLang="zh-CN" sz="3200" dirty="0" smtClean="0">
                <a:solidFill>
                  <a:srgbClr val="2D2DB9"/>
                </a:solidFill>
                <a:latin typeface="华文楷体" panose="02010600040101010101" pitchFamily="2" charset="-122"/>
                <a:ea typeface="华文楷体" panose="02010600040101010101" pitchFamily="2" charset="-122"/>
              </a:rPr>
              <a:t>和</a:t>
            </a:r>
            <a:r>
              <a:rPr lang="zh-CN" altLang="zh-CN" sz="3200" dirty="0" smtClean="0">
                <a:solidFill>
                  <a:srgbClr val="FF3300"/>
                </a:solidFill>
                <a:latin typeface="华文楷体" panose="02010600040101010101" pitchFamily="2" charset="-122"/>
                <a:ea typeface="华文楷体" panose="02010600040101010101" pitchFamily="2" charset="-122"/>
              </a:rPr>
              <a:t>指令</a:t>
            </a:r>
            <a:r>
              <a:rPr lang="zh-CN" altLang="zh-CN" sz="3200" dirty="0" smtClean="0">
                <a:latin typeface="华文楷体" panose="02010600040101010101" pitchFamily="2" charset="-122"/>
                <a:ea typeface="华文楷体" panose="02010600040101010101" pitchFamily="2" charset="-122"/>
              </a:rPr>
              <a:t>的集合。</a:t>
            </a:r>
            <a:endParaRPr lang="en-US" altLang="zh-CN" sz="3200"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r>
              <a:rPr lang="zh-CN" altLang="zh-CN" sz="3200" dirty="0" smtClean="0">
                <a:latin typeface="华文楷体" panose="02010600040101010101" pitchFamily="2" charset="-122"/>
                <a:ea typeface="华文楷体" panose="02010600040101010101" pitchFamily="2" charset="-122"/>
              </a:rPr>
              <a:t>一般来讲软件被划分为</a:t>
            </a:r>
            <a:r>
              <a:rPr lang="zh-CN" altLang="zh-CN" sz="3200" dirty="0" smtClean="0">
                <a:solidFill>
                  <a:srgbClr val="FF3300"/>
                </a:solidFill>
                <a:latin typeface="华文楷体" panose="02010600040101010101" pitchFamily="2" charset="-122"/>
                <a:ea typeface="华文楷体" panose="02010600040101010101" pitchFamily="2" charset="-122"/>
              </a:rPr>
              <a:t>编程语言、系统软件、应用软件</a:t>
            </a:r>
            <a:r>
              <a:rPr lang="zh-CN" altLang="zh-CN" sz="3200" dirty="0" smtClean="0">
                <a:latin typeface="华文楷体" panose="02010600040101010101" pitchFamily="2" charset="-122"/>
                <a:ea typeface="华文楷体" panose="02010600040101010101" pitchFamily="2" charset="-122"/>
              </a:rPr>
              <a:t>和介于这两者之间的中介软件</a:t>
            </a:r>
            <a:r>
              <a:rPr lang="zh-CN" altLang="en-US" sz="3200" dirty="0" smtClean="0">
                <a:latin typeface="华文楷体" panose="02010600040101010101" pitchFamily="2" charset="-122"/>
                <a:ea typeface="华文楷体" panose="02010600040101010101" pitchFamily="2" charset="-122"/>
              </a:rPr>
              <a:t>（</a:t>
            </a:r>
            <a:r>
              <a:rPr lang="zh-CN" altLang="en-US" sz="3200" dirty="0" smtClean="0">
                <a:solidFill>
                  <a:srgbClr val="FF3300"/>
                </a:solidFill>
                <a:latin typeface="华文楷体" panose="02010600040101010101" pitchFamily="2" charset="-122"/>
                <a:ea typeface="华文楷体" panose="02010600040101010101" pitchFamily="2" charset="-122"/>
              </a:rPr>
              <a:t>中间件</a:t>
            </a:r>
            <a:r>
              <a:rPr lang="zh-CN" altLang="en-US" sz="3200" dirty="0" smtClean="0">
                <a:latin typeface="华文楷体" panose="02010600040101010101" pitchFamily="2" charset="-122"/>
                <a:ea typeface="华文楷体" panose="02010600040101010101" pitchFamily="2" charset="-122"/>
              </a:rPr>
              <a:t>）</a:t>
            </a:r>
            <a:r>
              <a:rPr lang="zh-CN" altLang="zh-CN" sz="3200" dirty="0" smtClean="0">
                <a:latin typeface="华文楷体" panose="02010600040101010101" pitchFamily="2" charset="-122"/>
                <a:ea typeface="华文楷体" panose="02010600040101010101" pitchFamily="2" charset="-122"/>
              </a:rPr>
              <a:t>。</a:t>
            </a:r>
            <a:endParaRPr lang="en-US" altLang="zh-CN" sz="3200" dirty="0" smtClean="0">
              <a:latin typeface="华文楷体" panose="02010600040101010101" pitchFamily="2" charset="-122"/>
              <a:ea typeface="华文楷体" panose="02010600040101010101" pitchFamily="2" charset="-122"/>
            </a:endParaRPr>
          </a:p>
          <a:p>
            <a:pPr lvl="1" eaLnBrk="1" hangingPunct="1">
              <a:lnSpc>
                <a:spcPct val="110000"/>
              </a:lnSpc>
              <a:spcAft>
                <a:spcPts val="1200"/>
              </a:spcAft>
            </a:pPr>
            <a:r>
              <a:rPr lang="zh-CN" altLang="zh-CN" sz="2800" dirty="0" smtClean="0">
                <a:latin typeface="华文楷体" panose="02010600040101010101" pitchFamily="2" charset="-122"/>
                <a:ea typeface="华文楷体" panose="02010600040101010101" pitchFamily="2" charset="-122"/>
              </a:rPr>
              <a:t>其中系统软件为计算机使用提供最基本的功能，但是并不针对某一特定应用领域。</a:t>
            </a:r>
            <a:endParaRPr lang="en-US" altLang="zh-CN" sz="2800" dirty="0" smtClean="0">
              <a:latin typeface="华文楷体" panose="02010600040101010101" pitchFamily="2" charset="-122"/>
              <a:ea typeface="华文楷体" panose="02010600040101010101" pitchFamily="2" charset="-122"/>
            </a:endParaRPr>
          </a:p>
          <a:p>
            <a:pPr lvl="1" eaLnBrk="1" hangingPunct="1">
              <a:lnSpc>
                <a:spcPct val="110000"/>
              </a:lnSpc>
              <a:spcAft>
                <a:spcPts val="1200"/>
              </a:spcAft>
            </a:pPr>
            <a:r>
              <a:rPr lang="zh-CN" altLang="zh-CN" sz="2800" dirty="0" smtClean="0">
                <a:latin typeface="华文楷体" panose="02010600040101010101" pitchFamily="2" charset="-122"/>
                <a:ea typeface="华文楷体" panose="02010600040101010101" pitchFamily="2" charset="-122"/>
              </a:rPr>
              <a:t>而应用软件则恰好相反，不同的应用软件根据用户和所服务的领域提供不同的功能。</a:t>
            </a:r>
            <a:endParaRPr lang="en-US" altLang="zh-CN" sz="2800" dirty="0" smtClean="0">
              <a:latin typeface="华文楷体" panose="02010600040101010101" pitchFamily="2" charset="-122"/>
              <a:ea typeface="华文楷体" panose="02010600040101010101" pitchFamily="2" charset="-122"/>
            </a:endParaRPr>
          </a:p>
          <a:p>
            <a:pPr eaLnBrk="1" hangingPunct="1">
              <a:lnSpc>
                <a:spcPct val="110000"/>
              </a:lnSpc>
              <a:spcAft>
                <a:spcPts val="1200"/>
              </a:spcAft>
            </a:pPr>
            <a:endParaRPr lang="en-US" altLang="zh-CN" sz="3200" dirty="0" smtClean="0">
              <a:latin typeface="华文楷体" panose="02010600040101010101" pitchFamily="2" charset="-122"/>
              <a:ea typeface="华文楷体" panose="02010600040101010101" pitchFamily="2" charset="-122"/>
            </a:endParaRPr>
          </a:p>
        </p:txBody>
      </p:sp>
      <p:pic>
        <p:nvPicPr>
          <p:cNvPr id="6148" name="Picture 6" descr="j01953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96537" y="5193324"/>
            <a:ext cx="1795463" cy="183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29440" y="386722"/>
            <a:ext cx="312648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a:t>
            </a:fld>
            <a:endParaRPr lang="zh-CN" altLang="en-US"/>
          </a:p>
        </p:txBody>
      </p:sp>
    </p:spTree>
    <p:extLst>
      <p:ext uri="{BB962C8B-B14F-4D97-AF65-F5344CB8AC3E}">
        <p14:creationId xmlns:p14="http://schemas.microsoft.com/office/powerpoint/2010/main" val="36575471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txBox="1">
            <a:spLocks noChangeArrowheads="1"/>
          </p:cNvSpPr>
          <p:nvPr/>
        </p:nvSpPr>
        <p:spPr bwMode="auto">
          <a:xfrm>
            <a:off x="455527" y="1610264"/>
            <a:ext cx="11431673" cy="508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639763" indent="-2730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ct val="110000"/>
              </a:lnSpc>
              <a:spcBef>
                <a:spcPts val="600"/>
              </a:spcBef>
              <a:spcAft>
                <a:spcPts val="600"/>
              </a:spcAft>
              <a:buClr>
                <a:schemeClr val="accent1"/>
              </a:buClr>
              <a:buSzPct val="70000"/>
              <a:buFont typeface="Wingdings" panose="05000000000000000000" pitchFamily="2" charset="2"/>
              <a:buChar char=""/>
            </a:pPr>
            <a:r>
              <a:rPr lang="zh-CN" altLang="en-US" dirty="0">
                <a:solidFill>
                  <a:srgbClr val="FF0000"/>
                </a:solidFill>
                <a:latin typeface="Century Schoolbook" pitchFamily="18" charset="0"/>
                <a:ea typeface="宋体" panose="02010600030101010101" pitchFamily="2" charset="-122"/>
              </a:rPr>
              <a:t>软件质量得不到保证</a:t>
            </a:r>
          </a:p>
          <a:p>
            <a:pPr lvl="1">
              <a:lnSpc>
                <a:spcPct val="110000"/>
              </a:lnSpc>
              <a:spcBef>
                <a:spcPct val="20000"/>
              </a:spcBef>
              <a:spcAft>
                <a:spcPts val="6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软件应用面的扩大：科学计算、军事、航空航天、工业控制</a:t>
            </a:r>
            <a:r>
              <a:rPr lang="zh-CN" altLang="en-US" dirty="0" smtClean="0">
                <a:solidFill>
                  <a:schemeClr val="tx1"/>
                </a:solidFill>
                <a:latin typeface="Century Schoolbook" pitchFamily="18" charset="0"/>
                <a:ea typeface="宋体" panose="02010600030101010101" pitchFamily="2" charset="-122"/>
              </a:rPr>
              <a:t>、办公</a:t>
            </a:r>
            <a:r>
              <a:rPr lang="zh-CN" altLang="en-US" dirty="0">
                <a:solidFill>
                  <a:schemeClr val="tx1"/>
                </a:solidFill>
                <a:latin typeface="Century Schoolbook" pitchFamily="18" charset="0"/>
                <a:ea typeface="宋体" panose="02010600030101010101" pitchFamily="2" charset="-122"/>
              </a:rPr>
              <a:t>、家庭</a:t>
            </a:r>
          </a:p>
          <a:p>
            <a:pPr lvl="1">
              <a:lnSpc>
                <a:spcPct val="110000"/>
              </a:lnSpc>
              <a:spcBef>
                <a:spcPct val="20000"/>
              </a:spcBef>
              <a:spcAft>
                <a:spcPts val="6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软件越来越多的应用于安全攸关(</a:t>
            </a:r>
            <a:r>
              <a:rPr lang="en-US" altLang="zh-CN" dirty="0">
                <a:solidFill>
                  <a:schemeClr val="tx1"/>
                </a:solidFill>
                <a:latin typeface="Century Schoolbook" pitchFamily="18" charset="0"/>
                <a:ea typeface="宋体" panose="02010600030101010101" pitchFamily="2" charset="-122"/>
              </a:rPr>
              <a:t>safety critical)</a:t>
            </a:r>
            <a:r>
              <a:rPr lang="zh-CN" altLang="en-US" dirty="0">
                <a:solidFill>
                  <a:schemeClr val="tx1"/>
                </a:solidFill>
                <a:latin typeface="Century Schoolbook" pitchFamily="18" charset="0"/>
                <a:ea typeface="宋体" panose="02010600030101010101" pitchFamily="2" charset="-122"/>
              </a:rPr>
              <a:t>的系统，对软件质量提出更高的要求</a:t>
            </a:r>
          </a:p>
          <a:p>
            <a:pPr lvl="1">
              <a:lnSpc>
                <a:spcPct val="110000"/>
              </a:lnSpc>
              <a:spcBef>
                <a:spcPct val="20000"/>
              </a:spcBef>
              <a:spcAft>
                <a:spcPts val="6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80年代欧洲亚丽安娜火箭的发射失败，原因是软件错误</a:t>
            </a:r>
          </a:p>
          <a:p>
            <a:pPr lvl="1">
              <a:lnSpc>
                <a:spcPct val="110000"/>
              </a:lnSpc>
              <a:spcBef>
                <a:spcPct val="20000"/>
              </a:spcBef>
              <a:spcAft>
                <a:spcPts val="6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美国阿托拉斯火箭的发射失败，原因是软件故障</a:t>
            </a:r>
          </a:p>
          <a:p>
            <a:pPr lvl="1">
              <a:lnSpc>
                <a:spcPct val="110000"/>
              </a:lnSpc>
              <a:spcBef>
                <a:spcPct val="20000"/>
              </a:spcBef>
              <a:spcAft>
                <a:spcPts val="6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英国1986年开发的办公室信息系统</a:t>
            </a:r>
            <a:r>
              <a:rPr lang="en-US" altLang="zh-CN" dirty="0">
                <a:solidFill>
                  <a:schemeClr val="tx1"/>
                </a:solidFill>
                <a:latin typeface="Century Schoolbook" pitchFamily="18" charset="0"/>
                <a:ea typeface="宋体" panose="02010600030101010101" pitchFamily="2" charset="-122"/>
              </a:rPr>
              <a:t>Folios</a:t>
            </a:r>
            <a:r>
              <a:rPr lang="zh-CN" altLang="en-US" dirty="0">
                <a:solidFill>
                  <a:schemeClr val="tx1"/>
                </a:solidFill>
                <a:latin typeface="Century Schoolbook" pitchFamily="18" charset="0"/>
                <a:ea typeface="宋体" panose="02010600030101010101" pitchFamily="2" charset="-122"/>
              </a:rPr>
              <a:t>经4年，因性能达不到要求，1989年取消</a:t>
            </a:r>
          </a:p>
          <a:p>
            <a:pPr lvl="1">
              <a:lnSpc>
                <a:spcPct val="110000"/>
              </a:lnSpc>
              <a:spcBef>
                <a:spcPct val="20000"/>
              </a:spcBef>
              <a:spcAft>
                <a:spcPts val="600"/>
              </a:spcAft>
              <a:buClr>
                <a:schemeClr val="accent1"/>
              </a:buClr>
              <a:buSzPct val="80000"/>
              <a:buFont typeface="Wingdings 2" panose="05020102010507070707" pitchFamily="18" charset="2"/>
              <a:buChar char=""/>
            </a:pPr>
            <a:r>
              <a:rPr lang="zh-CN" altLang="en-US" dirty="0">
                <a:solidFill>
                  <a:schemeClr val="tx1"/>
                </a:solidFill>
                <a:latin typeface="Century Schoolbook" pitchFamily="18" charset="0"/>
                <a:ea typeface="宋体" panose="02010600030101010101" pitchFamily="2" charset="-122"/>
              </a:rPr>
              <a:t>日本第5代机因为软件问题在投入50亿美元后于1993年下马</a:t>
            </a:r>
          </a:p>
          <a:p>
            <a:pPr>
              <a:lnSpc>
                <a:spcPct val="80000"/>
              </a:lnSpc>
              <a:spcBef>
                <a:spcPts val="600"/>
              </a:spcBef>
              <a:spcAft>
                <a:spcPts val="600"/>
              </a:spcAft>
              <a:buClr>
                <a:schemeClr val="accent1"/>
              </a:buClr>
              <a:buSzPct val="70000"/>
              <a:buFont typeface="Wingdings" panose="05000000000000000000" pitchFamily="2" charset="2"/>
              <a:buChar char=""/>
            </a:pPr>
            <a:r>
              <a:rPr lang="zh-CN" altLang="en-US" dirty="0">
                <a:solidFill>
                  <a:schemeClr val="tx1"/>
                </a:solidFill>
                <a:latin typeface="Century Schoolbook" pitchFamily="18" charset="0"/>
                <a:ea typeface="宋体" panose="02010600030101010101" pitchFamily="2" charset="-122"/>
              </a:rPr>
              <a:t>由于软件质量问题导致失败的软件项目非常多</a:t>
            </a:r>
          </a:p>
        </p:txBody>
      </p:sp>
      <p:sp>
        <p:nvSpPr>
          <p:cNvPr id="56323" name="矩形 5"/>
          <p:cNvSpPr>
            <a:spLocks noChangeArrowheads="1"/>
          </p:cNvSpPr>
          <p:nvPr/>
        </p:nvSpPr>
        <p:spPr bwMode="auto">
          <a:xfrm>
            <a:off x="749439" y="992119"/>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r>
              <a:rPr lang="en-US" altLang="zh-CN" b="1" dirty="0">
                <a:solidFill>
                  <a:srgbClr val="FF0000"/>
                </a:solidFill>
                <a:latin typeface="宋体" panose="02010600030101010101" pitchFamily="2" charset="-122"/>
                <a:ea typeface="宋体" panose="02010600030101010101" pitchFamily="2" charset="-122"/>
              </a:rPr>
              <a:t>a</a:t>
            </a:r>
            <a:r>
              <a:rPr lang="zh-CN" altLang="en-US" b="1" dirty="0">
                <a:solidFill>
                  <a:srgbClr val="FF0000"/>
                </a:solidFill>
                <a:latin typeface="宋体" panose="02010600030101010101" pitchFamily="2" charset="-122"/>
                <a:ea typeface="宋体" panose="02010600030101010101" pitchFamily="2" charset="-122"/>
              </a:rPr>
              <a:t>、软件危机的表现（</a:t>
            </a:r>
            <a:r>
              <a:rPr lang="en-US" altLang="zh-CN" b="1" dirty="0">
                <a:solidFill>
                  <a:srgbClr val="FF0000"/>
                </a:solidFill>
                <a:latin typeface="宋体" panose="02010600030101010101" pitchFamily="2" charset="-122"/>
                <a:ea typeface="宋体" panose="02010600030101010101" pitchFamily="2" charset="-122"/>
              </a:rPr>
              <a:t>2/3</a:t>
            </a:r>
            <a:r>
              <a:rPr lang="zh-CN" altLang="en-US" b="1" dirty="0">
                <a:solidFill>
                  <a:srgbClr val="FF0000"/>
                </a:solidFill>
                <a:latin typeface="宋体" panose="02010600030101010101" pitchFamily="2" charset="-122"/>
                <a:ea typeface="宋体" panose="02010600030101010101" pitchFamily="2" charset="-122"/>
              </a:rPr>
              <a:t>）</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5"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软件工程产生的背景：软件危机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50</a:t>
            </a:fld>
            <a:endParaRPr lang="zh-CN" altLang="en-US"/>
          </a:p>
        </p:txBody>
      </p:sp>
    </p:spTree>
    <p:extLst>
      <p:ext uri="{BB962C8B-B14F-4D97-AF65-F5344CB8AC3E}">
        <p14:creationId xmlns:p14="http://schemas.microsoft.com/office/powerpoint/2010/main" val="8076329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矩形 5"/>
          <p:cNvSpPr>
            <a:spLocks noChangeArrowheads="1"/>
          </p:cNvSpPr>
          <p:nvPr/>
        </p:nvSpPr>
        <p:spPr bwMode="auto">
          <a:xfrm>
            <a:off x="1091084" y="1000125"/>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r>
              <a:rPr lang="en-US" altLang="zh-CN" b="1" dirty="0">
                <a:solidFill>
                  <a:srgbClr val="FF0000"/>
                </a:solidFill>
                <a:latin typeface="宋体" panose="02010600030101010101" pitchFamily="2" charset="-122"/>
                <a:ea typeface="宋体" panose="02010600030101010101" pitchFamily="2" charset="-122"/>
              </a:rPr>
              <a:t>a</a:t>
            </a:r>
            <a:r>
              <a:rPr lang="zh-CN" altLang="en-US" b="1" dirty="0">
                <a:solidFill>
                  <a:srgbClr val="FF0000"/>
                </a:solidFill>
                <a:latin typeface="宋体" panose="02010600030101010101" pitchFamily="2" charset="-122"/>
                <a:ea typeface="宋体" panose="02010600030101010101" pitchFamily="2" charset="-122"/>
              </a:rPr>
              <a:t>、软件危机的表现（</a:t>
            </a:r>
            <a:r>
              <a:rPr lang="en-US" altLang="zh-CN" b="1" dirty="0">
                <a:solidFill>
                  <a:srgbClr val="FF0000"/>
                </a:solidFill>
                <a:latin typeface="宋体" panose="02010600030101010101" pitchFamily="2" charset="-122"/>
                <a:ea typeface="宋体" panose="02010600030101010101" pitchFamily="2" charset="-122"/>
              </a:rPr>
              <a:t>3/3</a:t>
            </a:r>
            <a:r>
              <a:rPr lang="zh-CN" altLang="en-US" b="1" dirty="0">
                <a:solidFill>
                  <a:srgbClr val="FF0000"/>
                </a:solidFill>
                <a:latin typeface="宋体" panose="02010600030101010101" pitchFamily="2" charset="-122"/>
                <a:ea typeface="宋体" panose="02010600030101010101" pitchFamily="2" charset="-122"/>
              </a:rPr>
              <a:t>）</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57347" name="Rectangle 3"/>
          <p:cNvSpPr txBox="1">
            <a:spLocks noChangeArrowheads="1"/>
          </p:cNvSpPr>
          <p:nvPr/>
        </p:nvSpPr>
        <p:spPr bwMode="auto">
          <a:xfrm>
            <a:off x="1214176" y="1626276"/>
            <a:ext cx="9733504"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639763" indent="-2730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ts val="3500"/>
              </a:lnSpc>
              <a:spcBef>
                <a:spcPts val="600"/>
              </a:spcBef>
              <a:spcAft>
                <a:spcPts val="1200"/>
              </a:spcAft>
              <a:buClr>
                <a:schemeClr val="accent1"/>
              </a:buClr>
              <a:buSzPct val="70000"/>
              <a:buFont typeface="Wingdings" panose="05000000000000000000" pitchFamily="2" charset="2"/>
              <a:buChar char=""/>
            </a:pPr>
            <a:r>
              <a:rPr lang="zh-CN" altLang="en-US" sz="2400" b="1" dirty="0">
                <a:solidFill>
                  <a:srgbClr val="FF0000"/>
                </a:solidFill>
                <a:latin typeface="Century Schoolbook" pitchFamily="18" charset="0"/>
                <a:ea typeface="宋体" panose="02010600030101010101" pitchFamily="2" charset="-122"/>
              </a:rPr>
              <a:t>进度难以控制</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100" dirty="0">
                <a:solidFill>
                  <a:schemeClr val="tx1"/>
                </a:solidFill>
                <a:latin typeface="Century Schoolbook" pitchFamily="18" charset="0"/>
                <a:ea typeface="宋体" panose="02010600030101010101" pitchFamily="2" charset="-122"/>
              </a:rPr>
              <a:t>项目延期比比皆是</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100" dirty="0">
                <a:solidFill>
                  <a:schemeClr val="tx1"/>
                </a:solidFill>
                <a:latin typeface="Century Schoolbook" pitchFamily="18" charset="0"/>
                <a:ea typeface="宋体" panose="02010600030101010101" pitchFamily="2" charset="-122"/>
              </a:rPr>
              <a:t>由于进度问题而取消的软件项目较常见</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100" dirty="0">
                <a:solidFill>
                  <a:schemeClr val="tx1"/>
                </a:solidFill>
                <a:latin typeface="Century Schoolbook" pitchFamily="18" charset="0"/>
                <a:ea typeface="宋体" panose="02010600030101010101" pitchFamily="2" charset="-122"/>
              </a:rPr>
              <a:t>只有一小部分的项目能够按期完成</a:t>
            </a:r>
          </a:p>
          <a:p>
            <a:pPr>
              <a:lnSpc>
                <a:spcPts val="3500"/>
              </a:lnSpc>
              <a:spcBef>
                <a:spcPts val="600"/>
              </a:spcBef>
              <a:spcAft>
                <a:spcPts val="1200"/>
              </a:spcAft>
              <a:buClr>
                <a:schemeClr val="accent1"/>
              </a:buClr>
              <a:buSzPct val="70000"/>
              <a:buFont typeface="Wingdings" panose="05000000000000000000" pitchFamily="2" charset="2"/>
              <a:buChar char=""/>
            </a:pPr>
            <a:r>
              <a:rPr lang="zh-CN" altLang="en-US" sz="2400" b="1" dirty="0">
                <a:solidFill>
                  <a:srgbClr val="FF0000"/>
                </a:solidFill>
                <a:latin typeface="Century Schoolbook" pitchFamily="18" charset="0"/>
                <a:ea typeface="宋体" panose="02010600030101010101" pitchFamily="2" charset="-122"/>
              </a:rPr>
              <a:t>维护非常困难</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100" dirty="0">
                <a:solidFill>
                  <a:schemeClr val="tx1"/>
                </a:solidFill>
                <a:latin typeface="Century Schoolbook" pitchFamily="18" charset="0"/>
                <a:ea typeface="宋体" panose="02010600030101010101" pitchFamily="2" charset="-122"/>
              </a:rPr>
              <a:t>软件维护的多样性</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100" dirty="0">
                <a:solidFill>
                  <a:schemeClr val="tx1"/>
                </a:solidFill>
                <a:latin typeface="Century Schoolbook" pitchFamily="18" charset="0"/>
                <a:ea typeface="宋体" panose="02010600030101010101" pitchFamily="2" charset="-122"/>
              </a:rPr>
              <a:t>软件维护的复杂性</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100" dirty="0">
                <a:solidFill>
                  <a:schemeClr val="tx1"/>
                </a:solidFill>
                <a:latin typeface="Century Schoolbook" pitchFamily="18" charset="0"/>
                <a:ea typeface="宋体" panose="02010600030101010101" pitchFamily="2" charset="-122"/>
              </a:rPr>
              <a:t>软件维护的副作用</a:t>
            </a:r>
          </a:p>
        </p:txBody>
      </p:sp>
      <p:pic>
        <p:nvPicPr>
          <p:cNvPr id="57348" name="Picture 5" descr="BD066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6507" y="3979147"/>
            <a:ext cx="1601788" cy="160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软件工程产生的背景：软件危机</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51</a:t>
            </a:fld>
            <a:endParaRPr lang="zh-CN" altLang="en-US"/>
          </a:p>
        </p:txBody>
      </p:sp>
    </p:spTree>
    <p:extLst>
      <p:ext uri="{BB962C8B-B14F-4D97-AF65-F5344CB8AC3E}">
        <p14:creationId xmlns:p14="http://schemas.microsoft.com/office/powerpoint/2010/main" val="42304550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矩形 4"/>
          <p:cNvSpPr>
            <a:spLocks noChangeArrowheads="1"/>
          </p:cNvSpPr>
          <p:nvPr/>
        </p:nvSpPr>
        <p:spPr bwMode="auto">
          <a:xfrm>
            <a:off x="602901" y="1048379"/>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r>
              <a:rPr lang="en-US" altLang="zh-CN" b="1" dirty="0">
                <a:solidFill>
                  <a:srgbClr val="FF0000"/>
                </a:solidFill>
                <a:latin typeface="宋体" panose="02010600030101010101" pitchFamily="2" charset="-122"/>
                <a:ea typeface="宋体" panose="02010600030101010101" pitchFamily="2" charset="-122"/>
              </a:rPr>
              <a:t>b</a:t>
            </a:r>
            <a:r>
              <a:rPr lang="zh-CN" altLang="en-US" b="1" dirty="0">
                <a:solidFill>
                  <a:srgbClr val="FF0000"/>
                </a:solidFill>
                <a:latin typeface="宋体" panose="02010600030101010101" pitchFamily="2" charset="-122"/>
                <a:ea typeface="宋体" panose="02010600030101010101" pitchFamily="2" charset="-122"/>
              </a:rPr>
              <a:t>、产生软件危机的原因</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58371" name="Rectangle 2"/>
          <p:cNvSpPr txBox="1">
            <a:spLocks noChangeArrowheads="1"/>
          </p:cNvSpPr>
          <p:nvPr/>
        </p:nvSpPr>
        <p:spPr bwMode="auto">
          <a:xfrm>
            <a:off x="472272" y="1992192"/>
            <a:ext cx="8792307" cy="3845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635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639763" indent="-63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ts val="3500"/>
              </a:lnSpc>
              <a:spcBef>
                <a:spcPts val="600"/>
              </a:spcBef>
              <a:spcAft>
                <a:spcPts val="1200"/>
              </a:spcAft>
              <a:buClr>
                <a:schemeClr val="accent1"/>
              </a:buClr>
              <a:buSzPct val="70000"/>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与软件本身的特点有关 </a:t>
            </a:r>
            <a:r>
              <a:rPr lang="en-US" altLang="zh-CN" dirty="0">
                <a:solidFill>
                  <a:schemeClr val="tx1"/>
                </a:solidFill>
                <a:latin typeface="华文楷体" panose="02010600040101010101" pitchFamily="2" charset="-122"/>
                <a:ea typeface="华文楷体" panose="02010600040101010101" pitchFamily="2" charset="-122"/>
              </a:rPr>
              <a:t>(</a:t>
            </a:r>
            <a:r>
              <a:rPr lang="zh-CN" altLang="en-US" dirty="0">
                <a:solidFill>
                  <a:schemeClr val="tx1"/>
                </a:solidFill>
                <a:latin typeface="华文楷体" panose="02010600040101010101" pitchFamily="2" charset="-122"/>
                <a:ea typeface="华文楷体" panose="02010600040101010101" pitchFamily="2" charset="-122"/>
              </a:rPr>
              <a:t>难于维护</a:t>
            </a:r>
            <a:r>
              <a:rPr lang="en-US" altLang="zh-CN" dirty="0">
                <a:solidFill>
                  <a:schemeClr val="tx1"/>
                </a:solidFill>
                <a:latin typeface="华文楷体" panose="02010600040101010101" pitchFamily="2" charset="-122"/>
                <a:ea typeface="华文楷体" panose="02010600040101010101" pitchFamily="2" charset="-122"/>
              </a:rPr>
              <a:t>, </a:t>
            </a:r>
            <a:r>
              <a:rPr lang="zh-CN" altLang="en-US" dirty="0">
                <a:solidFill>
                  <a:schemeClr val="tx1"/>
                </a:solidFill>
                <a:latin typeface="华文楷体" panose="02010600040101010101" pitchFamily="2" charset="-122"/>
                <a:ea typeface="华文楷体" panose="02010600040101010101" pitchFamily="2" charset="-122"/>
              </a:rPr>
              <a:t>逻辑复杂</a:t>
            </a:r>
            <a:r>
              <a:rPr lang="en-US" altLang="zh-CN" dirty="0">
                <a:solidFill>
                  <a:schemeClr val="tx1"/>
                </a:solidFill>
                <a:latin typeface="华文楷体" panose="02010600040101010101" pitchFamily="2" charset="-122"/>
                <a:ea typeface="华文楷体" panose="02010600040101010101" pitchFamily="2" charset="-122"/>
              </a:rPr>
              <a:t>)</a:t>
            </a:r>
          </a:p>
          <a:p>
            <a:pPr>
              <a:lnSpc>
                <a:spcPts val="3500"/>
              </a:lnSpc>
              <a:spcBef>
                <a:spcPts val="600"/>
              </a:spcBef>
              <a:spcAft>
                <a:spcPts val="1200"/>
              </a:spcAft>
              <a:buClr>
                <a:schemeClr val="accent1"/>
              </a:buClr>
              <a:buSzPct val="70000"/>
              <a:buFont typeface="Arial" panose="020B0604020202020204" pitchFamily="34" charset="0"/>
              <a:buChar char="-"/>
            </a:pPr>
            <a:r>
              <a:rPr lang="zh-CN" altLang="en-US" dirty="0">
                <a:solidFill>
                  <a:schemeClr val="tx1"/>
                </a:solidFill>
                <a:latin typeface="华文楷体" panose="02010600040101010101" pitchFamily="2" charset="-122"/>
                <a:ea typeface="华文楷体" panose="02010600040101010101" pitchFamily="2" charset="-122"/>
              </a:rPr>
              <a:t>与软件开发与维护的方法不正确有关</a:t>
            </a:r>
            <a:r>
              <a:rPr lang="en-US" altLang="zh-CN" dirty="0">
                <a:solidFill>
                  <a:schemeClr val="tx1"/>
                </a:solidFill>
                <a:latin typeface="华文楷体" panose="02010600040101010101" pitchFamily="2" charset="-122"/>
                <a:ea typeface="华文楷体" panose="02010600040101010101" pitchFamily="2" charset="-122"/>
              </a:rPr>
              <a:t>:</a:t>
            </a:r>
          </a:p>
          <a:p>
            <a:pPr lvl="1" eaLnBrk="1" hangingPunct="1">
              <a:lnSpc>
                <a:spcPts val="3500"/>
              </a:lnSpc>
              <a:spcBef>
                <a:spcPct val="20000"/>
              </a:spcBef>
              <a:spcAft>
                <a:spcPts val="1200"/>
              </a:spcAft>
              <a:buClr>
                <a:schemeClr val="accent1"/>
              </a:buClr>
              <a:buSzPct val="80000"/>
              <a:buFont typeface="Arial" panose="020B0604020202020204" pitchFamily="34" charset="0"/>
              <a:buChar char="-"/>
            </a:pPr>
            <a:r>
              <a:rPr lang="zh-CN" altLang="en-US" sz="2800" b="1" dirty="0">
                <a:solidFill>
                  <a:srgbClr val="FF3300"/>
                </a:solidFill>
                <a:latin typeface="华文楷体" panose="02010600040101010101" pitchFamily="2" charset="-122"/>
                <a:ea typeface="华文楷体" panose="02010600040101010101" pitchFamily="2" charset="-122"/>
              </a:rPr>
              <a:t>软件≠程序</a:t>
            </a:r>
          </a:p>
          <a:p>
            <a:pPr lvl="1" eaLnBrk="1" hangingPunct="1">
              <a:lnSpc>
                <a:spcPts val="3500"/>
              </a:lnSpc>
              <a:spcBef>
                <a:spcPct val="20000"/>
              </a:spcBef>
              <a:spcAft>
                <a:spcPts val="1200"/>
              </a:spcAft>
              <a:buClr>
                <a:schemeClr val="accent1"/>
              </a:buClr>
              <a:buSzPct val="80000"/>
              <a:buFont typeface="Arial" panose="020B0604020202020204" pitchFamily="34" charset="0"/>
              <a:buChar char="-"/>
            </a:pPr>
            <a:r>
              <a:rPr lang="zh-CN" altLang="en-US" sz="2800" b="1" dirty="0">
                <a:solidFill>
                  <a:srgbClr val="FF3300"/>
                </a:solidFill>
                <a:latin typeface="华文楷体" panose="02010600040101010101" pitchFamily="2" charset="-122"/>
                <a:ea typeface="华文楷体" panose="02010600040101010101" pitchFamily="2" charset="-122"/>
              </a:rPr>
              <a:t>急于求成</a:t>
            </a:r>
            <a:r>
              <a:rPr lang="en-US" altLang="zh-CN"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FF3300"/>
                </a:solidFill>
                <a:latin typeface="华文楷体" panose="02010600040101010101" pitchFamily="2" charset="-122"/>
                <a:ea typeface="华文楷体" panose="02010600040101010101" pitchFamily="2" charset="-122"/>
              </a:rPr>
              <a:t>拔苗助长</a:t>
            </a:r>
          </a:p>
          <a:p>
            <a:pPr lvl="1" eaLnBrk="1" hangingPunct="1">
              <a:lnSpc>
                <a:spcPts val="3500"/>
              </a:lnSpc>
              <a:spcBef>
                <a:spcPct val="20000"/>
              </a:spcBef>
              <a:spcAft>
                <a:spcPts val="1200"/>
              </a:spcAft>
              <a:buClr>
                <a:schemeClr val="accent1"/>
              </a:buClr>
              <a:buSzPct val="80000"/>
              <a:buFont typeface="Arial" panose="020B0604020202020204" pitchFamily="34" charset="0"/>
              <a:buChar char="-"/>
            </a:pPr>
            <a:r>
              <a:rPr lang="zh-CN" altLang="en-US" sz="2800" b="1" dirty="0">
                <a:solidFill>
                  <a:srgbClr val="FF3300"/>
                </a:solidFill>
                <a:latin typeface="华文楷体" panose="02010600040101010101" pitchFamily="2" charset="-122"/>
                <a:ea typeface="华文楷体" panose="02010600040101010101" pitchFamily="2" charset="-122"/>
              </a:rPr>
              <a:t>各自为阵无方法</a:t>
            </a:r>
            <a:r>
              <a:rPr lang="en-US" altLang="zh-CN" sz="2800" b="1" dirty="0">
                <a:solidFill>
                  <a:srgbClr val="FF3300"/>
                </a:solidFill>
                <a:latin typeface="华文楷体" panose="02010600040101010101" pitchFamily="2" charset="-122"/>
                <a:ea typeface="华文楷体" panose="02010600040101010101" pitchFamily="2" charset="-122"/>
              </a:rPr>
              <a:t>/</a:t>
            </a:r>
            <a:r>
              <a:rPr lang="zh-CN" altLang="en-US" sz="2800" b="1" dirty="0" smtClean="0">
                <a:solidFill>
                  <a:srgbClr val="FF3300"/>
                </a:solidFill>
                <a:latin typeface="华文楷体" panose="02010600040101010101" pitchFamily="2" charset="-122"/>
                <a:ea typeface="华文楷体" panose="02010600040101010101" pitchFamily="2" charset="-122"/>
              </a:rPr>
              <a:t>学</a:t>
            </a:r>
            <a:endParaRPr lang="zh-CN" altLang="en-US" sz="2800" dirty="0">
              <a:solidFill>
                <a:schemeClr val="tx1"/>
              </a:solidFill>
              <a:latin typeface="华文楷体" panose="02010600040101010101" pitchFamily="2" charset="-122"/>
              <a:ea typeface="华文楷体" panose="02010600040101010101" pitchFamily="2" charset="-122"/>
            </a:endParaRPr>
          </a:p>
        </p:txBody>
      </p:sp>
      <p:sp>
        <p:nvSpPr>
          <p:cNvPr id="5"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软件工程产生的背景：软件危机的原因</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52</a:t>
            </a:fld>
            <a:endParaRPr lang="zh-CN" altLang="en-US"/>
          </a:p>
        </p:txBody>
      </p:sp>
    </p:spTree>
    <p:extLst>
      <p:ext uri="{BB962C8B-B14F-4D97-AF65-F5344CB8AC3E}">
        <p14:creationId xmlns:p14="http://schemas.microsoft.com/office/powerpoint/2010/main" val="38998768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p:cNvSpPr>
            <a:spLocks noGrp="1" noChangeArrowheads="1"/>
          </p:cNvSpPr>
          <p:nvPr>
            <p:ph idx="4294967295"/>
          </p:nvPr>
        </p:nvSpPr>
        <p:spPr>
          <a:xfrm>
            <a:off x="602901" y="1760974"/>
            <a:ext cx="11364686" cy="3200400"/>
          </a:xfrm>
        </p:spPr>
        <p:txBody>
          <a:bodyPr vert="horz" wrap="square" lIns="91440" tIns="45720" rIns="91440" bIns="45720" numCol="1" anchor="t" anchorCtr="0" compatLnSpc="1"/>
          <a:lstStyle/>
          <a:p>
            <a:pPr marL="273050" indent="-273050">
              <a:lnSpc>
                <a:spcPts val="3500"/>
              </a:lnSpc>
              <a:spcAft>
                <a:spcPts val="1200"/>
              </a:spcAft>
            </a:pPr>
            <a:r>
              <a:rPr lang="zh-CN" altLang="en-US" dirty="0" smtClean="0">
                <a:ea typeface="宋体" panose="02010600030101010101" pitchFamily="2" charset="-122"/>
              </a:rPr>
              <a:t>开发一个具有一定规模和复杂性的软件系统与编写一个简单的程序不一样</a:t>
            </a:r>
          </a:p>
          <a:p>
            <a:pPr marL="639763" lvl="1" indent="-273050">
              <a:lnSpc>
                <a:spcPts val="3500"/>
              </a:lnSpc>
              <a:spcAft>
                <a:spcPts val="1200"/>
              </a:spcAft>
            </a:pPr>
            <a:r>
              <a:rPr lang="zh-CN" altLang="en-US" dirty="0" smtClean="0">
                <a:ea typeface="宋体" panose="02010600030101010101" pitchFamily="2" charset="-122"/>
              </a:rPr>
              <a:t>正如建设狗窝和高楼大厦</a:t>
            </a:r>
          </a:p>
          <a:p>
            <a:pPr marL="273050" indent="-273050">
              <a:lnSpc>
                <a:spcPts val="3500"/>
              </a:lnSpc>
              <a:spcAft>
                <a:spcPts val="1200"/>
              </a:spcAft>
            </a:pPr>
            <a:r>
              <a:rPr lang="zh-CN" altLang="en-US" dirty="0" smtClean="0">
                <a:ea typeface="宋体" panose="02010600030101010101" pitchFamily="2" charset="-122"/>
              </a:rPr>
              <a:t>大型、复杂软件系统的开发是一项工程，必须按照工程化的方法组织软件的生产和管理，必须经过分析、设计、实现、测试、维护等一系列软件过程和活动</a:t>
            </a:r>
          </a:p>
        </p:txBody>
      </p:sp>
      <p:sp>
        <p:nvSpPr>
          <p:cNvPr id="59395" name="矩形 6"/>
          <p:cNvSpPr>
            <a:spLocks noChangeArrowheads="1"/>
          </p:cNvSpPr>
          <p:nvPr/>
        </p:nvSpPr>
        <p:spPr bwMode="auto">
          <a:xfrm>
            <a:off x="602901" y="987087"/>
            <a:ext cx="588917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r>
              <a:rPr lang="en-US" altLang="zh-CN" b="1" dirty="0">
                <a:solidFill>
                  <a:srgbClr val="FF0000"/>
                </a:solidFill>
                <a:latin typeface="宋体" panose="02010600030101010101" pitchFamily="2" charset="-122"/>
                <a:ea typeface="宋体" panose="02010600030101010101" pitchFamily="2" charset="-122"/>
              </a:rPr>
              <a:t>C</a:t>
            </a:r>
            <a:r>
              <a:rPr lang="zh-CN" altLang="en-US" b="1" dirty="0">
                <a:solidFill>
                  <a:srgbClr val="FF0000"/>
                </a:solidFill>
                <a:latin typeface="宋体" panose="02010600030101010101" pitchFamily="2" charset="-122"/>
                <a:ea typeface="宋体" panose="02010600030101010101" pitchFamily="2" charset="-122"/>
              </a:rPr>
              <a:t>、软件工程（学）因危机而产生</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4"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软件工程产生的背景：软件危机的原因</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53</a:t>
            </a:fld>
            <a:endParaRPr lang="zh-CN" altLang="en-US"/>
          </a:p>
        </p:txBody>
      </p:sp>
    </p:spTree>
    <p:extLst>
      <p:ext uri="{BB962C8B-B14F-4D97-AF65-F5344CB8AC3E}">
        <p14:creationId xmlns:p14="http://schemas.microsoft.com/office/powerpoint/2010/main" val="763924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idx="4294967295"/>
          </p:nvPr>
        </p:nvSpPr>
        <p:spPr>
          <a:xfrm>
            <a:off x="1981200" y="968829"/>
            <a:ext cx="7467600" cy="609600"/>
          </a:xfrm>
        </p:spPr>
        <p:txBody>
          <a:bodyPr vert="horz" wrap="square" lIns="91440" tIns="45720" rIns="91440" bIns="45720" numCol="1" anchor="b" anchorCtr="0" compatLnSpc="1">
            <a:normAutofit/>
          </a:bodyPr>
          <a:lstStyle/>
          <a:p>
            <a:pPr>
              <a:defRPr/>
            </a:pPr>
            <a:r>
              <a:rPr lang="zh-CN" altLang="en-US" sz="2800" b="1" dirty="0">
                <a:solidFill>
                  <a:srgbClr val="FF0000"/>
                </a:solidFill>
                <a:ea typeface="宋体" panose="02010600030101010101" pitchFamily="2" charset="-122"/>
              </a:rPr>
              <a:t>软件工程</a:t>
            </a:r>
            <a:r>
              <a:rPr lang="en-US" altLang="zh-CN" sz="2800" b="1" dirty="0">
                <a:solidFill>
                  <a:srgbClr val="FF0000"/>
                </a:solidFill>
                <a:ea typeface="宋体" panose="02010600030101010101" pitchFamily="2" charset="-122"/>
              </a:rPr>
              <a:t>(</a:t>
            </a:r>
            <a:r>
              <a:rPr lang="zh-CN" altLang="en-US" sz="2800" b="1" dirty="0">
                <a:solidFill>
                  <a:srgbClr val="FF0000"/>
                </a:solidFill>
                <a:ea typeface="宋体" panose="02010600030101010101" pitchFamily="2" charset="-122"/>
              </a:rPr>
              <a:t>学</a:t>
            </a:r>
            <a:r>
              <a:rPr lang="en-US" altLang="zh-CN" sz="2800" b="1" dirty="0">
                <a:solidFill>
                  <a:srgbClr val="FF0000"/>
                </a:solidFill>
                <a:ea typeface="宋体" panose="02010600030101010101" pitchFamily="2" charset="-122"/>
              </a:rPr>
              <a:t>):</a:t>
            </a:r>
            <a:r>
              <a:rPr lang="zh-CN" altLang="en-US" sz="2800" b="1" dirty="0">
                <a:solidFill>
                  <a:srgbClr val="FF0000"/>
                </a:solidFill>
                <a:ea typeface="华文楷体" panose="02010600040101010101" pitchFamily="2" charset="-122"/>
              </a:rPr>
              <a:t>克服软件危机的</a:t>
            </a:r>
            <a:r>
              <a:rPr lang="zh-CN" altLang="en-US" sz="2800" b="1" dirty="0" smtClean="0">
                <a:solidFill>
                  <a:srgbClr val="FF0000"/>
                </a:solidFill>
                <a:ea typeface="华文楷体" panose="02010600040101010101" pitchFamily="2" charset="-122"/>
              </a:rPr>
              <a:t>努力</a:t>
            </a:r>
            <a:endParaRPr lang="zh-CN" altLang="en-US" sz="2800" b="1" dirty="0">
              <a:solidFill>
                <a:srgbClr val="FF0000"/>
              </a:solidFill>
              <a:ea typeface="宋体" panose="02010600030101010101" pitchFamily="2" charset="-122"/>
            </a:endParaRPr>
          </a:p>
        </p:txBody>
      </p:sp>
      <p:sp>
        <p:nvSpPr>
          <p:cNvPr id="60419" name="Rectangle 4"/>
          <p:cNvSpPr>
            <a:spLocks noGrp="1" noChangeArrowheads="1"/>
          </p:cNvSpPr>
          <p:nvPr>
            <p:ph type="body" idx="4294967295"/>
          </p:nvPr>
        </p:nvSpPr>
        <p:spPr>
          <a:xfrm>
            <a:off x="341644" y="1917700"/>
            <a:ext cx="11163719" cy="3819909"/>
          </a:xfrm>
        </p:spPr>
        <p:txBody>
          <a:bodyPr vert="horz" wrap="square" lIns="91440" tIns="45720" rIns="91440" bIns="45720" numCol="1" anchor="t" anchorCtr="0" compatLnSpc="1"/>
          <a:lstStyle/>
          <a:p>
            <a:pPr>
              <a:lnSpc>
                <a:spcPts val="3600"/>
              </a:lnSpc>
              <a:spcBef>
                <a:spcPct val="0"/>
              </a:spcBef>
              <a:spcAft>
                <a:spcPts val="1200"/>
              </a:spcAft>
              <a:buFont typeface="Lucida Sans Unicode" panose="020B0602030504020204" pitchFamily="34" charset="0"/>
              <a:buNone/>
            </a:pPr>
            <a:r>
              <a:rPr lang="zh-CN" altLang="en-US" dirty="0" smtClean="0">
                <a:solidFill>
                  <a:srgbClr val="FF0000"/>
                </a:solidFill>
                <a:latin typeface="华文楷体" panose="02010600040101010101" pitchFamily="2" charset="-122"/>
                <a:ea typeface="华文楷体" panose="02010600040101010101" pitchFamily="2" charset="-122"/>
              </a:rPr>
              <a:t>（</a:t>
            </a:r>
            <a:r>
              <a:rPr lang="en-US" altLang="zh-CN" dirty="0" smtClean="0">
                <a:solidFill>
                  <a:srgbClr val="FF0000"/>
                </a:solidFill>
                <a:latin typeface="华文楷体" panose="02010600040101010101" pitchFamily="2" charset="-122"/>
                <a:ea typeface="华文楷体" panose="02010600040101010101" pitchFamily="2" charset="-122"/>
              </a:rPr>
              <a:t>1</a:t>
            </a:r>
            <a:r>
              <a:rPr lang="zh-CN" altLang="en-US" dirty="0" smtClean="0">
                <a:solidFill>
                  <a:srgbClr val="FF0000"/>
                </a:solidFill>
                <a:latin typeface="华文楷体" panose="02010600040101010101" pitchFamily="2" charset="-122"/>
                <a:ea typeface="华文楷体" panose="02010600040101010101" pitchFamily="2" charset="-122"/>
              </a:rPr>
              <a:t>）从管理的角度</a:t>
            </a:r>
          </a:p>
          <a:p>
            <a:pPr>
              <a:lnSpc>
                <a:spcPts val="3600"/>
              </a:lnSpc>
              <a:spcBef>
                <a:spcPct val="0"/>
              </a:spcBef>
              <a:spcAft>
                <a:spcPts val="1200"/>
              </a:spcAft>
              <a:buFont typeface="Lucida Sans Unicode" panose="020B0602030504020204" pitchFamily="34" charse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软件开发过程的研究、文档的标准化以及人们的交流方式等</a:t>
            </a:r>
          </a:p>
          <a:p>
            <a:pPr>
              <a:lnSpc>
                <a:spcPts val="3600"/>
              </a:lnSpc>
              <a:spcBef>
                <a:spcPct val="0"/>
              </a:spcBef>
              <a:spcAft>
                <a:spcPts val="1200"/>
              </a:spcAft>
              <a:buFont typeface="Lucida Sans Unicode" panose="020B0602030504020204" pitchFamily="34" charset="0"/>
              <a:buNone/>
            </a:pPr>
            <a:endParaRPr lang="zh-CN" altLang="en-US" dirty="0" smtClean="0">
              <a:latin typeface="华文楷体" panose="02010600040101010101" pitchFamily="2" charset="-122"/>
              <a:ea typeface="华文楷体" panose="02010600040101010101" pitchFamily="2" charset="-122"/>
            </a:endParaRPr>
          </a:p>
          <a:p>
            <a:pPr>
              <a:lnSpc>
                <a:spcPts val="3600"/>
              </a:lnSpc>
              <a:spcBef>
                <a:spcPct val="0"/>
              </a:spcBef>
              <a:spcAft>
                <a:spcPts val="1200"/>
              </a:spcAft>
              <a:buFont typeface="Lucida Sans Unicode" panose="020B0602030504020204" pitchFamily="34" charset="0"/>
              <a:buNone/>
            </a:pPr>
            <a:r>
              <a:rPr lang="zh-CN" altLang="en-US" dirty="0" smtClean="0">
                <a:solidFill>
                  <a:srgbClr val="FF0000"/>
                </a:solidFill>
                <a:latin typeface="华文楷体" panose="02010600040101010101" pitchFamily="2" charset="-122"/>
                <a:ea typeface="华文楷体" panose="02010600040101010101" pitchFamily="2" charset="-122"/>
              </a:rPr>
              <a:t>（</a:t>
            </a:r>
            <a:r>
              <a:rPr lang="en-US" altLang="zh-CN" dirty="0" smtClean="0">
                <a:solidFill>
                  <a:srgbClr val="FF0000"/>
                </a:solidFill>
                <a:latin typeface="华文楷体" panose="02010600040101010101" pitchFamily="2" charset="-122"/>
                <a:ea typeface="华文楷体" panose="02010600040101010101" pitchFamily="2" charset="-122"/>
              </a:rPr>
              <a:t>2</a:t>
            </a:r>
            <a:r>
              <a:rPr lang="zh-CN" altLang="en-US" dirty="0" smtClean="0">
                <a:solidFill>
                  <a:srgbClr val="FF0000"/>
                </a:solidFill>
                <a:latin typeface="华文楷体" panose="02010600040101010101" pitchFamily="2" charset="-122"/>
                <a:ea typeface="华文楷体" panose="02010600040101010101" pitchFamily="2" charset="-122"/>
              </a:rPr>
              <a:t>）软件开发方法的研究</a:t>
            </a:r>
          </a:p>
          <a:p>
            <a:pPr>
              <a:lnSpc>
                <a:spcPts val="3600"/>
              </a:lnSpc>
              <a:spcBef>
                <a:spcPct val="0"/>
              </a:spcBef>
              <a:spcAft>
                <a:spcPts val="1200"/>
              </a:spcAft>
              <a:buFont typeface="Lucida Sans Unicode" panose="020B0602030504020204" pitchFamily="34" charset="0"/>
              <a:buNone/>
            </a:pP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结构化软件开发方法</a:t>
            </a:r>
            <a:r>
              <a:rPr lang="en-US" altLang="zh-CN" dirty="0" smtClean="0">
                <a:latin typeface="华文楷体" panose="02010600040101010101" pitchFamily="2" charset="-122"/>
                <a:ea typeface="华文楷体" panose="02010600040101010101" pitchFamily="2" charset="-122"/>
              </a:rPr>
              <a:t>,  </a:t>
            </a:r>
            <a:r>
              <a:rPr lang="zh-CN" altLang="en-US" dirty="0" smtClean="0">
                <a:latin typeface="华文楷体" panose="02010600040101010101" pitchFamily="2" charset="-122"/>
                <a:ea typeface="华文楷体" panose="02010600040101010101" pitchFamily="2" charset="-122"/>
              </a:rPr>
              <a:t>面向对象的开发</a:t>
            </a:r>
          </a:p>
        </p:txBody>
      </p:sp>
      <p:sp>
        <p:nvSpPr>
          <p:cNvPr id="4"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54</a:t>
            </a:fld>
            <a:endParaRPr lang="zh-CN" altLang="en-US"/>
          </a:p>
        </p:txBody>
      </p:sp>
    </p:spTree>
    <p:extLst>
      <p:ext uri="{BB962C8B-B14F-4D97-AF65-F5344CB8AC3E}">
        <p14:creationId xmlns:p14="http://schemas.microsoft.com/office/powerpoint/2010/main" val="204813517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txBox="1">
            <a:spLocks noChangeArrowheads="1"/>
          </p:cNvSpPr>
          <p:nvPr/>
        </p:nvSpPr>
        <p:spPr bwMode="auto">
          <a:xfrm>
            <a:off x="618811" y="1730829"/>
            <a:ext cx="11147809" cy="439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639763" indent="-2730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ts val="3500"/>
              </a:lnSpc>
              <a:spcBef>
                <a:spcPts val="0"/>
              </a:spcBef>
              <a:spcAft>
                <a:spcPts val="1200"/>
              </a:spcAft>
              <a:buClr>
                <a:schemeClr val="accent1"/>
              </a:buClr>
              <a:buSzPct val="70000"/>
              <a:buFont typeface="Wingdings" panose="05000000000000000000" pitchFamily="2" charset="2"/>
              <a:buChar char=""/>
            </a:pPr>
            <a:r>
              <a:rPr lang="zh-CN" altLang="en-US" sz="3200" b="1" dirty="0">
                <a:solidFill>
                  <a:schemeClr val="tx1"/>
                </a:solidFill>
                <a:latin typeface="华文楷体" panose="02010600040101010101" pitchFamily="2" charset="-122"/>
                <a:ea typeface="华文楷体" panose="02010600040101010101" pitchFamily="2" charset="-122"/>
              </a:rPr>
              <a:t>提出有效的方法和工具支持软件开发</a:t>
            </a:r>
          </a:p>
          <a:p>
            <a:pPr lvl="1">
              <a:lnSpc>
                <a:spcPts val="3500"/>
              </a:lnSpc>
              <a:spcBef>
                <a:spcPts val="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1968年提出</a:t>
            </a:r>
            <a:r>
              <a:rPr lang="zh-CN" altLang="en-US" sz="2800" b="1" dirty="0">
                <a:solidFill>
                  <a:schemeClr val="tx2"/>
                </a:solidFill>
                <a:latin typeface="华文楷体" panose="02010600040101010101" pitchFamily="2" charset="-122"/>
                <a:ea typeface="华文楷体" panose="02010600040101010101" pitchFamily="2" charset="-122"/>
              </a:rPr>
              <a:t>软件工程概念</a:t>
            </a:r>
            <a:r>
              <a:rPr lang="zh-CN" altLang="en-US" sz="2800" b="1" dirty="0">
                <a:solidFill>
                  <a:schemeClr val="tx1"/>
                </a:solidFill>
                <a:latin typeface="华文楷体" panose="02010600040101010101" pitchFamily="2" charset="-122"/>
                <a:ea typeface="华文楷体" panose="02010600040101010101" pitchFamily="2" charset="-122"/>
              </a:rPr>
              <a:t>和思想</a:t>
            </a:r>
          </a:p>
          <a:p>
            <a:pPr lvl="1">
              <a:lnSpc>
                <a:spcPts val="3500"/>
              </a:lnSpc>
              <a:spcBef>
                <a:spcPts val="0"/>
              </a:spcBef>
              <a:spcAft>
                <a:spcPts val="1200"/>
              </a:spcAft>
              <a:buClr>
                <a:schemeClr val="accent1"/>
              </a:buClr>
              <a:buSzPct val="80000"/>
              <a:buFont typeface="Wingdings 2" panose="05020102010507070707" pitchFamily="18" charset="2"/>
              <a:buChar char=""/>
            </a:pPr>
            <a:r>
              <a:rPr lang="en-US" altLang="zh-CN" sz="2800" b="1" dirty="0">
                <a:solidFill>
                  <a:schemeClr val="tx1"/>
                </a:solidFill>
                <a:latin typeface="华文楷体" panose="02010600040101010101" pitchFamily="2" charset="-122"/>
                <a:ea typeface="华文楷体" panose="02010600040101010101" pitchFamily="2" charset="-122"/>
              </a:rPr>
              <a:t>20</a:t>
            </a:r>
            <a:r>
              <a:rPr lang="zh-CN" altLang="en-US" sz="2800" b="1" dirty="0">
                <a:solidFill>
                  <a:schemeClr val="tx1"/>
                </a:solidFill>
                <a:latin typeface="华文楷体" panose="02010600040101010101" pitchFamily="2" charset="-122"/>
                <a:ea typeface="华文楷体" panose="02010600040101010101" pitchFamily="2" charset="-122"/>
              </a:rPr>
              <a:t>世纪</a:t>
            </a:r>
            <a:r>
              <a:rPr lang="en-US" altLang="zh-CN" sz="2800" b="1" dirty="0">
                <a:solidFill>
                  <a:schemeClr val="tx1"/>
                </a:solidFill>
                <a:latin typeface="华文楷体" panose="02010600040101010101" pitchFamily="2" charset="-122"/>
                <a:ea typeface="华文楷体" panose="02010600040101010101" pitchFamily="2" charset="-122"/>
              </a:rPr>
              <a:t>70</a:t>
            </a:r>
            <a:r>
              <a:rPr lang="zh-CN" altLang="en-US" sz="2800" b="1" dirty="0">
                <a:solidFill>
                  <a:schemeClr val="tx1"/>
                </a:solidFill>
                <a:latin typeface="华文楷体" panose="02010600040101010101" pitchFamily="2" charset="-122"/>
                <a:ea typeface="华文楷体" panose="02010600040101010101" pitchFamily="2" charset="-122"/>
              </a:rPr>
              <a:t>年代的</a:t>
            </a:r>
            <a:r>
              <a:rPr lang="zh-CN" altLang="en-US" sz="2800" b="1" dirty="0">
                <a:solidFill>
                  <a:srgbClr val="FF3300"/>
                </a:solidFill>
                <a:latin typeface="华文楷体" panose="02010600040101010101" pitchFamily="2" charset="-122"/>
                <a:ea typeface="华文楷体" panose="02010600040101010101" pitchFamily="2" charset="-122"/>
              </a:rPr>
              <a:t>结构化软件开发方法</a:t>
            </a:r>
          </a:p>
          <a:p>
            <a:pPr lvl="1">
              <a:lnSpc>
                <a:spcPts val="3500"/>
              </a:lnSpc>
              <a:spcBef>
                <a:spcPts val="0"/>
              </a:spcBef>
              <a:spcAft>
                <a:spcPts val="1200"/>
              </a:spcAft>
              <a:buClr>
                <a:schemeClr val="accent1"/>
              </a:buClr>
              <a:buSzPct val="80000"/>
              <a:buFont typeface="Wingdings 2" panose="05020102010507070707" pitchFamily="18" charset="2"/>
              <a:buChar char=""/>
            </a:pPr>
            <a:r>
              <a:rPr lang="en-US" altLang="zh-CN" sz="2800" b="1" dirty="0">
                <a:solidFill>
                  <a:schemeClr val="tx1"/>
                </a:solidFill>
                <a:latin typeface="华文楷体" panose="02010600040101010101" pitchFamily="2" charset="-122"/>
                <a:ea typeface="华文楷体" panose="02010600040101010101" pitchFamily="2" charset="-122"/>
              </a:rPr>
              <a:t>20</a:t>
            </a:r>
            <a:r>
              <a:rPr lang="zh-CN" altLang="en-US" sz="2800" b="1" dirty="0">
                <a:solidFill>
                  <a:schemeClr val="tx1"/>
                </a:solidFill>
                <a:latin typeface="华文楷体" panose="02010600040101010101" pitchFamily="2" charset="-122"/>
                <a:ea typeface="华文楷体" panose="02010600040101010101" pitchFamily="2" charset="-122"/>
              </a:rPr>
              <a:t>世纪</a:t>
            </a:r>
            <a:r>
              <a:rPr lang="en-US" altLang="zh-CN" sz="2800" b="1" dirty="0">
                <a:solidFill>
                  <a:schemeClr val="tx1"/>
                </a:solidFill>
                <a:latin typeface="华文楷体" panose="02010600040101010101" pitchFamily="2" charset="-122"/>
                <a:ea typeface="华文楷体" panose="02010600040101010101" pitchFamily="2" charset="-122"/>
              </a:rPr>
              <a:t>80</a:t>
            </a:r>
            <a:r>
              <a:rPr lang="zh-CN" altLang="en-US" sz="2800" b="1" dirty="0">
                <a:solidFill>
                  <a:schemeClr val="tx1"/>
                </a:solidFill>
                <a:latin typeface="华文楷体" panose="02010600040101010101" pitchFamily="2" charset="-122"/>
                <a:ea typeface="华文楷体" panose="02010600040101010101" pitchFamily="2" charset="-122"/>
              </a:rPr>
              <a:t>年代的</a:t>
            </a:r>
            <a:r>
              <a:rPr lang="zh-CN" altLang="en-US" sz="2800" b="1" dirty="0">
                <a:solidFill>
                  <a:srgbClr val="FF3300"/>
                </a:solidFill>
                <a:latin typeface="华文楷体" panose="02010600040101010101" pitchFamily="2" charset="-122"/>
                <a:ea typeface="华文楷体" panose="02010600040101010101" pitchFamily="2" charset="-122"/>
              </a:rPr>
              <a:t>面向对象的软件开发方法</a:t>
            </a:r>
          </a:p>
          <a:p>
            <a:pPr lvl="1">
              <a:lnSpc>
                <a:spcPts val="3500"/>
              </a:lnSpc>
              <a:spcBef>
                <a:spcPts val="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新的技术</a:t>
            </a:r>
            <a:r>
              <a:rPr lang="en-US" altLang="zh-CN" sz="2800" b="1" dirty="0">
                <a:solidFill>
                  <a:schemeClr val="tx1"/>
                </a:solidFill>
                <a:latin typeface="华文楷体" panose="02010600040101010101" pitchFamily="2" charset="-122"/>
                <a:ea typeface="华文楷体" panose="02010600040101010101" pitchFamily="2" charset="-122"/>
              </a:rPr>
              <a:t>: </a:t>
            </a:r>
            <a:r>
              <a:rPr lang="zh-CN" altLang="en-US" sz="2800" b="1" dirty="0">
                <a:solidFill>
                  <a:schemeClr val="tx2"/>
                </a:solidFill>
                <a:latin typeface="华文楷体" panose="02010600040101010101" pitchFamily="2" charset="-122"/>
                <a:ea typeface="华文楷体" panose="02010600040101010101" pitchFamily="2" charset="-122"/>
              </a:rPr>
              <a:t>软件重用、快速原型、需求工程</a:t>
            </a:r>
          </a:p>
          <a:p>
            <a:pPr lvl="1">
              <a:lnSpc>
                <a:spcPts val="3500"/>
              </a:lnSpc>
              <a:spcBef>
                <a:spcPts val="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典型技术</a:t>
            </a:r>
            <a:r>
              <a:rPr lang="en-US" altLang="zh-CN" sz="2800" b="1" dirty="0">
                <a:solidFill>
                  <a:schemeClr val="tx1"/>
                </a:solidFill>
                <a:latin typeface="华文楷体" panose="02010600040101010101" pitchFamily="2" charset="-122"/>
                <a:ea typeface="华文楷体" panose="02010600040101010101" pitchFamily="2" charset="-122"/>
              </a:rPr>
              <a:t>: </a:t>
            </a:r>
            <a:r>
              <a:rPr lang="en-US" altLang="zh-CN" sz="2800" b="1" dirty="0">
                <a:solidFill>
                  <a:schemeClr val="tx2"/>
                </a:solidFill>
                <a:latin typeface="华文楷体" panose="02010600040101010101" pitchFamily="2" charset="-122"/>
                <a:ea typeface="华文楷体" panose="02010600040101010101" pitchFamily="2" charset="-122"/>
              </a:rPr>
              <a:t>COM, Java, C++, J2EE, </a:t>
            </a:r>
            <a:r>
              <a:rPr lang="en-US" altLang="zh-CN" sz="2800" b="1" dirty="0" err="1">
                <a:solidFill>
                  <a:schemeClr val="tx2"/>
                </a:solidFill>
                <a:latin typeface="华文楷体" panose="02010600040101010101" pitchFamily="2" charset="-122"/>
                <a:ea typeface="华文楷体" panose="02010600040101010101" pitchFamily="2" charset="-122"/>
              </a:rPr>
              <a:t>.Net</a:t>
            </a:r>
            <a:r>
              <a:rPr lang="en-US" altLang="zh-CN" sz="2800" b="1" dirty="0">
                <a:solidFill>
                  <a:schemeClr val="tx1"/>
                </a:solidFill>
                <a:latin typeface="华文楷体" panose="02010600040101010101" pitchFamily="2" charset="-122"/>
                <a:ea typeface="华文楷体" panose="02010600040101010101" pitchFamily="2" charset="-122"/>
              </a:rPr>
              <a:t>, ….</a:t>
            </a:r>
          </a:p>
          <a:p>
            <a:pPr lvl="1">
              <a:lnSpc>
                <a:spcPts val="3500"/>
              </a:lnSpc>
              <a:spcBef>
                <a:spcPts val="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支撑工具和环境：</a:t>
            </a:r>
            <a:r>
              <a:rPr lang="en-US" altLang="zh-CN" sz="2800" b="1" dirty="0" err="1">
                <a:solidFill>
                  <a:schemeClr val="tx1"/>
                </a:solidFill>
                <a:latin typeface="华文楷体" panose="02010600040101010101" pitchFamily="2" charset="-122"/>
                <a:ea typeface="华文楷体" panose="02010600040101010101" pitchFamily="2" charset="-122"/>
              </a:rPr>
              <a:t>Jbuilder</a:t>
            </a:r>
            <a:r>
              <a:rPr lang="en-US" altLang="zh-CN" sz="2800" b="1" dirty="0">
                <a:solidFill>
                  <a:schemeClr val="tx1"/>
                </a:solidFill>
                <a:latin typeface="华文楷体" panose="02010600040101010101" pitchFamily="2" charset="-122"/>
                <a:ea typeface="华文楷体" panose="02010600040101010101" pitchFamily="2" charset="-122"/>
              </a:rPr>
              <a:t>, Visual Studio, </a:t>
            </a:r>
            <a:r>
              <a:rPr lang="en-US" altLang="zh-CN" sz="2800" b="1" dirty="0" err="1">
                <a:solidFill>
                  <a:schemeClr val="tx1"/>
                </a:solidFill>
                <a:latin typeface="华文楷体" panose="02010600040101010101" pitchFamily="2" charset="-122"/>
                <a:ea typeface="华文楷体" panose="02010600040101010101" pitchFamily="2" charset="-122"/>
              </a:rPr>
              <a:t>WebLogic</a:t>
            </a:r>
            <a:r>
              <a:rPr lang="en-US" altLang="zh-CN" sz="2800" b="1" dirty="0">
                <a:solidFill>
                  <a:schemeClr val="tx1"/>
                </a:solidFill>
                <a:latin typeface="华文楷体" panose="02010600040101010101" pitchFamily="2" charset="-122"/>
                <a:ea typeface="华文楷体" panose="02010600040101010101" pitchFamily="2" charset="-122"/>
              </a:rPr>
              <a:t>, …</a:t>
            </a:r>
          </a:p>
        </p:txBody>
      </p:sp>
      <p:sp>
        <p:nvSpPr>
          <p:cNvPr id="62467" name="矩形 5"/>
          <p:cNvSpPr>
            <a:spLocks noChangeArrowheads="1"/>
          </p:cNvSpPr>
          <p:nvPr/>
        </p:nvSpPr>
        <p:spPr bwMode="auto">
          <a:xfrm>
            <a:off x="618811" y="987087"/>
            <a:ext cx="5715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zh-CN" b="1" dirty="0">
                <a:solidFill>
                  <a:srgbClr val="FF0000"/>
                </a:solidFill>
                <a:latin typeface="宋体" panose="02010600030101010101" pitchFamily="2" charset="-122"/>
                <a:ea typeface="宋体" panose="02010600030101010101" pitchFamily="2" charset="-122"/>
              </a:rPr>
              <a:t>1</a:t>
            </a:r>
            <a:r>
              <a:rPr lang="zh-CN" altLang="en-US" b="1" dirty="0">
                <a:solidFill>
                  <a:srgbClr val="FF0000"/>
                </a:solidFill>
                <a:latin typeface="宋体" panose="02010600030101010101" pitchFamily="2" charset="-122"/>
                <a:ea typeface="宋体" panose="02010600030101010101" pitchFamily="2" charset="-122"/>
              </a:rPr>
              <a:t>、解决危机的技术途径</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4"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55</a:t>
            </a:fld>
            <a:endParaRPr lang="zh-CN" altLang="en-US"/>
          </a:p>
        </p:txBody>
      </p:sp>
    </p:spTree>
    <p:extLst>
      <p:ext uri="{BB962C8B-B14F-4D97-AF65-F5344CB8AC3E}">
        <p14:creationId xmlns:p14="http://schemas.microsoft.com/office/powerpoint/2010/main" val="2979443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txBox="1">
            <a:spLocks noChangeArrowheads="1"/>
          </p:cNvSpPr>
          <p:nvPr/>
        </p:nvSpPr>
        <p:spPr bwMode="auto">
          <a:xfrm>
            <a:off x="472273" y="1644580"/>
            <a:ext cx="114249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639763" indent="-2730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ts val="3500"/>
              </a:lnSpc>
              <a:spcBef>
                <a:spcPts val="600"/>
              </a:spcBef>
              <a:spcAft>
                <a:spcPts val="1200"/>
              </a:spcAft>
              <a:buClr>
                <a:schemeClr val="accent1"/>
              </a:buClr>
              <a:buSzPct val="70000"/>
              <a:buFont typeface="Wingdings" panose="05000000000000000000" pitchFamily="2" charset="2"/>
              <a:buChar char=""/>
            </a:pPr>
            <a:r>
              <a:rPr lang="en-US" altLang="zh-CN" sz="3200" b="1" dirty="0">
                <a:solidFill>
                  <a:schemeClr val="tx1"/>
                </a:solidFill>
                <a:latin typeface="华文楷体" panose="02010600040101010101" pitchFamily="2" charset="-122"/>
                <a:ea typeface="华文楷体" panose="02010600040101010101" pitchFamily="2" charset="-122"/>
              </a:rPr>
              <a:t>20</a:t>
            </a:r>
            <a:r>
              <a:rPr lang="zh-CN" altLang="en-US" sz="3200" b="1" dirty="0">
                <a:solidFill>
                  <a:schemeClr val="tx1"/>
                </a:solidFill>
                <a:latin typeface="华文楷体" panose="02010600040101010101" pitchFamily="2" charset="-122"/>
                <a:ea typeface="华文楷体" panose="02010600040101010101" pitchFamily="2" charset="-122"/>
              </a:rPr>
              <a:t>世纪</a:t>
            </a:r>
            <a:r>
              <a:rPr lang="en-US" altLang="zh-CN" sz="3200" b="1" dirty="0">
                <a:solidFill>
                  <a:schemeClr val="tx1"/>
                </a:solidFill>
                <a:latin typeface="华文楷体" panose="02010600040101010101" pitchFamily="2" charset="-122"/>
                <a:ea typeface="华文楷体" panose="02010600040101010101" pitchFamily="2" charset="-122"/>
              </a:rPr>
              <a:t>80</a:t>
            </a:r>
            <a:r>
              <a:rPr lang="zh-CN" altLang="en-US" sz="3200" b="1" dirty="0">
                <a:solidFill>
                  <a:schemeClr val="tx1"/>
                </a:solidFill>
                <a:latin typeface="华文楷体" panose="02010600040101010101" pitchFamily="2" charset="-122"/>
                <a:ea typeface="华文楷体" panose="02010600040101010101" pitchFamily="2" charset="-122"/>
              </a:rPr>
              <a:t>年代末，美国</a:t>
            </a:r>
            <a:r>
              <a:rPr lang="en-US" altLang="zh-CN" sz="3200" b="1" dirty="0" err="1">
                <a:solidFill>
                  <a:schemeClr val="tx1"/>
                </a:solidFill>
                <a:latin typeface="华文楷体" panose="02010600040101010101" pitchFamily="2" charset="-122"/>
                <a:ea typeface="华文楷体" panose="02010600040101010101" pitchFamily="2" charset="-122"/>
              </a:rPr>
              <a:t>DoD</a:t>
            </a:r>
            <a:r>
              <a:rPr lang="zh-CN" altLang="en-US" sz="3200" b="1" dirty="0">
                <a:solidFill>
                  <a:schemeClr val="tx1"/>
                </a:solidFill>
                <a:latin typeface="华文楷体" panose="02010600040101010101" pitchFamily="2" charset="-122"/>
                <a:ea typeface="华文楷体" panose="02010600040101010101" pitchFamily="2" charset="-122"/>
              </a:rPr>
              <a:t>和工业界开始认识到</a:t>
            </a:r>
            <a:r>
              <a:rPr lang="zh-CN" altLang="en-US" sz="3200" b="1" dirty="0">
                <a:solidFill>
                  <a:srgbClr val="FF3300"/>
                </a:solidFill>
                <a:latin typeface="华文楷体" panose="02010600040101010101" pitchFamily="2" charset="-122"/>
                <a:ea typeface="华文楷体" panose="02010600040101010101" pitchFamily="2" charset="-122"/>
              </a:rPr>
              <a:t>管理</a:t>
            </a:r>
            <a:r>
              <a:rPr lang="zh-CN" altLang="en-US" sz="3200" b="1" dirty="0">
                <a:solidFill>
                  <a:schemeClr val="tx1"/>
                </a:solidFill>
                <a:latin typeface="华文楷体" panose="02010600040101010101" pitchFamily="2" charset="-122"/>
                <a:ea typeface="华文楷体" panose="02010600040101010101" pitchFamily="2" charset="-122"/>
              </a:rPr>
              <a:t>的重要性</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美国</a:t>
            </a:r>
            <a:r>
              <a:rPr lang="en-US" altLang="zh-CN" sz="2800" b="1" dirty="0" err="1">
                <a:solidFill>
                  <a:schemeClr val="tx1"/>
                </a:solidFill>
                <a:latin typeface="华文楷体" panose="02010600040101010101" pitchFamily="2" charset="-122"/>
                <a:ea typeface="华文楷体" panose="02010600040101010101" pitchFamily="2" charset="-122"/>
              </a:rPr>
              <a:t>DoD</a:t>
            </a:r>
            <a:r>
              <a:rPr lang="zh-CN" altLang="en-US" sz="2800" b="1" dirty="0">
                <a:solidFill>
                  <a:schemeClr val="tx1"/>
                </a:solidFill>
                <a:latin typeface="华文楷体" panose="02010600040101010101" pitchFamily="2" charset="-122"/>
                <a:ea typeface="华文楷体" panose="02010600040101010101" pitchFamily="2" charset="-122"/>
              </a:rPr>
              <a:t>的一项研究表明，70%的项目由于管理不善导致难以控制进步、成本和质量；</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进一步的研究发现：</a:t>
            </a:r>
            <a:r>
              <a:rPr lang="zh-CN" altLang="en-US" sz="2800" b="1" dirty="0">
                <a:solidFill>
                  <a:srgbClr val="FF3300"/>
                </a:solidFill>
                <a:latin typeface="华文楷体" panose="02010600040101010101" pitchFamily="2" charset="-122"/>
                <a:ea typeface="华文楷体" panose="02010600040101010101" pitchFamily="2" charset="-122"/>
              </a:rPr>
              <a:t>管理</a:t>
            </a:r>
            <a:r>
              <a:rPr lang="zh-CN" altLang="en-US" sz="2800" b="1" dirty="0">
                <a:solidFill>
                  <a:schemeClr val="tx1"/>
                </a:solidFill>
                <a:latin typeface="华文楷体" panose="02010600040101010101" pitchFamily="2" charset="-122"/>
                <a:ea typeface="华文楷体" panose="02010600040101010101" pitchFamily="2" charset="-122"/>
              </a:rPr>
              <a:t>是影响软件项目成功开发的全局性因素，而技术只影响局部</a:t>
            </a:r>
          </a:p>
          <a:p>
            <a:pPr lvl="1">
              <a:lnSpc>
                <a:spcPts val="3500"/>
              </a:lnSpc>
              <a:spcBef>
                <a:spcPct val="20000"/>
              </a:spcBef>
              <a:spcAft>
                <a:spcPts val="1200"/>
              </a:spcAft>
              <a:buClr>
                <a:schemeClr val="accent1"/>
              </a:buClr>
              <a:buSzPct val="80000"/>
              <a:buFont typeface="Wingdings 2" panose="05020102010507070707" pitchFamily="18" charset="2"/>
              <a:buChar char=""/>
            </a:pPr>
            <a:r>
              <a:rPr lang="zh-CN" altLang="en-US" sz="2800" b="1" dirty="0">
                <a:solidFill>
                  <a:schemeClr val="tx1"/>
                </a:solidFill>
                <a:latin typeface="华文楷体" panose="02010600040101010101" pitchFamily="2" charset="-122"/>
                <a:ea typeface="华文楷体" panose="02010600040101010101" pitchFamily="2" charset="-122"/>
              </a:rPr>
              <a:t>如果软件开发组织不能对软件项目进行有效管理，就不能充分发挥软件开发方法和工具的潜力，也就不能高效率地开发出高质量的软件产品</a:t>
            </a:r>
          </a:p>
        </p:txBody>
      </p:sp>
      <p:sp>
        <p:nvSpPr>
          <p:cNvPr id="63491" name="矩形 4"/>
          <p:cNvSpPr>
            <a:spLocks noChangeArrowheads="1"/>
          </p:cNvSpPr>
          <p:nvPr/>
        </p:nvSpPr>
        <p:spPr bwMode="auto">
          <a:xfrm>
            <a:off x="568570" y="948987"/>
            <a:ext cx="624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r>
              <a:rPr lang="en-US" altLang="zh-CN" b="1" dirty="0">
                <a:solidFill>
                  <a:srgbClr val="FF0000"/>
                </a:solidFill>
                <a:latin typeface="宋体" panose="02010600030101010101" pitchFamily="2" charset="-122"/>
                <a:ea typeface="宋体" panose="02010600030101010101" pitchFamily="2" charset="-122"/>
              </a:rPr>
              <a:t>2</a:t>
            </a:r>
            <a:r>
              <a:rPr lang="zh-CN" altLang="en-US" b="1" dirty="0">
                <a:solidFill>
                  <a:srgbClr val="FF0000"/>
                </a:solidFill>
                <a:latin typeface="宋体" panose="02010600030101010101" pitchFamily="2" charset="-122"/>
                <a:ea typeface="宋体" panose="02010600030101010101" pitchFamily="2" charset="-122"/>
              </a:rPr>
              <a:t>、解决危机的管理途径</a:t>
            </a:r>
            <a:endParaRPr lang="zh-CN" altLang="en-US" dirty="0">
              <a:solidFill>
                <a:srgbClr val="FF0000"/>
              </a:solidFill>
              <a:latin typeface="Times New Roman" panose="02020603050405020304" pitchFamily="18" charset="0"/>
              <a:ea typeface="宋体" panose="02010600030101010101" pitchFamily="2" charset="-122"/>
            </a:endParaRPr>
          </a:p>
        </p:txBody>
      </p:sp>
      <p:sp>
        <p:nvSpPr>
          <p:cNvPr id="4" name="文本框 11"/>
          <p:cNvSpPr txBox="1"/>
          <p:nvPr/>
        </p:nvSpPr>
        <p:spPr>
          <a:xfrm>
            <a:off x="472273" y="313074"/>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56</a:t>
            </a:fld>
            <a:endParaRPr lang="zh-CN" altLang="en-US"/>
          </a:p>
        </p:txBody>
      </p:sp>
    </p:spTree>
    <p:extLst>
      <p:ext uri="{BB962C8B-B14F-4D97-AF65-F5344CB8AC3E}">
        <p14:creationId xmlns:p14="http://schemas.microsoft.com/office/powerpoint/2010/main" val="203954437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653143" y="1186544"/>
            <a:ext cx="11023042" cy="4448175"/>
          </a:xfrm>
        </p:spPr>
        <p:txBody>
          <a:bodyPr/>
          <a:lstStyle/>
          <a:p>
            <a:pPr marL="0" indent="0" eaLnBrk="1" hangingPunct="1">
              <a:lnSpc>
                <a:spcPts val="3500"/>
              </a:lnSpc>
              <a:spcAft>
                <a:spcPts val="1200"/>
              </a:spcAft>
              <a:buNone/>
            </a:pPr>
            <a:r>
              <a:rPr lang="zh-CN" altLang="en-US" sz="3200" dirty="0" smtClean="0">
                <a:ea typeface="宋体" panose="02010600030101010101" pitchFamily="2" charset="-122"/>
              </a:rPr>
              <a:t>问题求解：</a:t>
            </a:r>
            <a:endParaRPr lang="en-US" altLang="zh-CN" sz="3200" dirty="0" smtClean="0">
              <a:ea typeface="宋体" panose="02010600030101010101" pitchFamily="2" charset="-122"/>
            </a:endParaRPr>
          </a:p>
          <a:p>
            <a:pPr eaLnBrk="1" hangingPunct="1">
              <a:lnSpc>
                <a:spcPts val="3500"/>
              </a:lnSpc>
              <a:spcAft>
                <a:spcPts val="1200"/>
              </a:spcAft>
            </a:pPr>
            <a:r>
              <a:rPr lang="zh-CN" altLang="en-GB" sz="3200" dirty="0" smtClean="0">
                <a:ea typeface="宋体" panose="02010600030101010101" pitchFamily="2" charset="-122"/>
              </a:rPr>
              <a:t>多数问题是庞大而复杂的</a:t>
            </a:r>
            <a:endParaRPr lang="en-GB" altLang="zh-CN" sz="3200" dirty="0" smtClean="0">
              <a:ea typeface="宋体" panose="02010600030101010101" pitchFamily="2" charset="-122"/>
            </a:endParaRPr>
          </a:p>
          <a:p>
            <a:pPr eaLnBrk="1" hangingPunct="1">
              <a:lnSpc>
                <a:spcPts val="3500"/>
              </a:lnSpc>
              <a:spcAft>
                <a:spcPts val="1200"/>
              </a:spcAft>
            </a:pPr>
            <a:r>
              <a:rPr lang="zh-CN" altLang="en-GB" sz="3200" dirty="0" smtClean="0">
                <a:ea typeface="宋体" panose="02010600030101010101" pitchFamily="2" charset="-122"/>
              </a:rPr>
              <a:t>通过分析和合成的方法求解问题</a:t>
            </a:r>
          </a:p>
          <a:p>
            <a:pPr lvl="1" eaLnBrk="1" hangingPunct="1">
              <a:lnSpc>
                <a:spcPts val="3500"/>
              </a:lnSpc>
              <a:spcAft>
                <a:spcPts val="1200"/>
              </a:spcAft>
            </a:pPr>
            <a:r>
              <a:rPr lang="zh-CN" altLang="en-GB" sz="2800" b="1" i="1" dirty="0" smtClean="0">
                <a:solidFill>
                  <a:srgbClr val="FF0000"/>
                </a:solidFill>
                <a:ea typeface="宋体" panose="02010600030101010101" pitchFamily="2" charset="-122"/>
              </a:rPr>
              <a:t>分析</a:t>
            </a:r>
            <a:r>
              <a:rPr lang="en-GB" altLang="zh-CN" sz="2800" dirty="0" smtClean="0">
                <a:ea typeface="宋体" panose="02010600030101010101" pitchFamily="2" charset="-122"/>
              </a:rPr>
              <a:t>: </a:t>
            </a:r>
            <a:r>
              <a:rPr lang="zh-CN" altLang="en-GB" sz="2800" dirty="0" smtClean="0">
                <a:ea typeface="宋体" panose="02010600030101010101" pitchFamily="2" charset="-122"/>
              </a:rPr>
              <a:t>将较大问题分解成可以理解并能够处理的若干小问题</a:t>
            </a:r>
          </a:p>
          <a:p>
            <a:pPr lvl="2" eaLnBrk="1" hangingPunct="1">
              <a:lnSpc>
                <a:spcPts val="3500"/>
              </a:lnSpc>
              <a:spcAft>
                <a:spcPts val="1200"/>
              </a:spcAft>
            </a:pPr>
            <a:r>
              <a:rPr lang="zh-CN" altLang="en-GB" sz="2400" dirty="0" smtClean="0">
                <a:ea typeface="宋体" panose="02010600030101010101" pitchFamily="2" charset="-122"/>
              </a:rPr>
              <a:t>抽象是分析问题的关键</a:t>
            </a:r>
          </a:p>
          <a:p>
            <a:pPr lvl="1" eaLnBrk="1" hangingPunct="1">
              <a:lnSpc>
                <a:spcPts val="3500"/>
              </a:lnSpc>
              <a:spcAft>
                <a:spcPts val="1200"/>
              </a:spcAft>
            </a:pPr>
            <a:r>
              <a:rPr lang="zh-CN" altLang="en-GB" sz="2800" b="1" i="1" dirty="0" smtClean="0">
                <a:solidFill>
                  <a:srgbClr val="FF0000"/>
                </a:solidFill>
                <a:ea typeface="宋体" panose="02010600030101010101" pitchFamily="2" charset="-122"/>
              </a:rPr>
              <a:t>合成</a:t>
            </a:r>
            <a:r>
              <a:rPr lang="en-GB" altLang="zh-CN" sz="2800" dirty="0" smtClean="0">
                <a:ea typeface="宋体" panose="02010600030101010101" pitchFamily="2" charset="-122"/>
              </a:rPr>
              <a:t>: </a:t>
            </a:r>
            <a:r>
              <a:rPr lang="zh-CN" altLang="en-GB" sz="2800" dirty="0" smtClean="0">
                <a:ea typeface="宋体" panose="02010600030101010101" pitchFamily="2" charset="-122"/>
              </a:rPr>
              <a:t>把小的构造块组合成大的结构</a:t>
            </a:r>
            <a:endParaRPr lang="en-GB" altLang="zh-CN" sz="2800" dirty="0" smtClean="0">
              <a:ea typeface="宋体" panose="02010600030101010101" pitchFamily="2" charset="-122"/>
            </a:endParaRPr>
          </a:p>
          <a:p>
            <a:pPr lvl="2" eaLnBrk="1" hangingPunct="1">
              <a:lnSpc>
                <a:spcPts val="3500"/>
              </a:lnSpc>
              <a:spcAft>
                <a:spcPts val="1200"/>
              </a:spcAft>
            </a:pPr>
            <a:r>
              <a:rPr lang="zh-CN" altLang="en-GB" sz="2400" dirty="0" smtClean="0">
                <a:ea typeface="宋体" panose="02010600030101010101" pitchFamily="2" charset="-122"/>
              </a:rPr>
              <a:t>将每个解决方案组合在一起与寻找解决方案本身同样具有挑战性</a:t>
            </a:r>
          </a:p>
          <a:p>
            <a:pPr eaLnBrk="1" hangingPunct="1">
              <a:lnSpc>
                <a:spcPts val="3500"/>
              </a:lnSpc>
              <a:spcAft>
                <a:spcPts val="1200"/>
              </a:spcAft>
            </a:pPr>
            <a:endParaRPr lang="en-US" altLang="zh-CN" sz="3200" dirty="0" smtClean="0">
              <a:ea typeface="宋体" panose="02010600030101010101" pitchFamily="2" charset="-122"/>
            </a:endParaRPr>
          </a:p>
        </p:txBody>
      </p:sp>
      <p:sp>
        <p:nvSpPr>
          <p:cNvPr id="4"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57</a:t>
            </a:fld>
            <a:endParaRPr lang="zh-CN" altLang="en-US"/>
          </a:p>
        </p:txBody>
      </p:sp>
    </p:spTree>
    <p:extLst>
      <p:ext uri="{BB962C8B-B14F-4D97-AF65-F5344CB8AC3E}">
        <p14:creationId xmlns:p14="http://schemas.microsoft.com/office/powerpoint/2010/main" val="154377509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body" idx="1"/>
          </p:nvPr>
        </p:nvSpPr>
        <p:spPr>
          <a:xfrm>
            <a:off x="552659" y="1165944"/>
            <a:ext cx="8228013" cy="609600"/>
          </a:xfrm>
        </p:spPr>
        <p:txBody>
          <a:bodyPr/>
          <a:lstStyle/>
          <a:p>
            <a:pPr eaLnBrk="1" hangingPunct="1"/>
            <a:r>
              <a:rPr lang="zh-CN" altLang="en-GB" dirty="0" smtClean="0">
                <a:ea typeface="宋体" panose="02010600030101010101" pitchFamily="2" charset="-122"/>
              </a:rPr>
              <a:t>分析的过程</a:t>
            </a:r>
          </a:p>
          <a:p>
            <a:pPr eaLnBrk="1" hangingPunct="1"/>
            <a:endParaRPr lang="en-GB" altLang="zh-CN" dirty="0" smtClean="0">
              <a:ea typeface="宋体" panose="02010600030101010101" pitchFamily="2" charset="-122"/>
            </a:endParaRPr>
          </a:p>
          <a:p>
            <a:pPr eaLnBrk="1" hangingPunct="1"/>
            <a:endParaRPr lang="en-US" altLang="zh-CN" dirty="0" smtClean="0">
              <a:ea typeface="宋体" panose="02010600030101010101" pitchFamily="2" charset="-122"/>
            </a:endParaRPr>
          </a:p>
        </p:txBody>
      </p:sp>
      <p:pic>
        <p:nvPicPr>
          <p:cNvPr id="65540" name="Picture 11" descr="Slid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1981201"/>
            <a:ext cx="7315200" cy="406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1" name="Picture 14" descr="~O(KB(QS~VFEHWFRY`KN`M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4869" y="1651615"/>
            <a:ext cx="8360229" cy="4911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58</a:t>
            </a:fld>
            <a:endParaRPr lang="zh-CN" altLang="en-US"/>
          </a:p>
        </p:txBody>
      </p:sp>
    </p:spTree>
    <p:extLst>
      <p:ext uri="{BB962C8B-B14F-4D97-AF65-F5344CB8AC3E}">
        <p14:creationId xmlns:p14="http://schemas.microsoft.com/office/powerpoint/2010/main" val="270064111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body" idx="1"/>
          </p:nvPr>
        </p:nvSpPr>
        <p:spPr>
          <a:xfrm>
            <a:off x="794194" y="1166447"/>
            <a:ext cx="8228013" cy="457200"/>
          </a:xfrm>
        </p:spPr>
        <p:txBody>
          <a:bodyPr/>
          <a:lstStyle/>
          <a:p>
            <a:pPr eaLnBrk="1" hangingPunct="1"/>
            <a:r>
              <a:rPr lang="zh-CN" altLang="en-GB" smtClean="0">
                <a:ea typeface="宋体" panose="02010600030101010101" pitchFamily="2" charset="-122"/>
              </a:rPr>
              <a:t>合成的过程</a:t>
            </a:r>
          </a:p>
          <a:p>
            <a:pPr eaLnBrk="1" hangingPunct="1"/>
            <a:endParaRPr lang="en-GB" altLang="zh-CN" smtClean="0">
              <a:ea typeface="宋体" panose="02010600030101010101" pitchFamily="2" charset="-122"/>
            </a:endParaRPr>
          </a:p>
          <a:p>
            <a:pPr eaLnBrk="1" hangingPunct="1"/>
            <a:endParaRPr lang="en-US" altLang="zh-CN" smtClean="0">
              <a:ea typeface="宋体" panose="02010600030101010101" pitchFamily="2" charset="-122"/>
            </a:endParaRPr>
          </a:p>
        </p:txBody>
      </p:sp>
      <p:pic>
        <p:nvPicPr>
          <p:cNvPr id="66564" name="Picture 14" descr="{}RR1YGLPTID8]QYWH(AMB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0607" y="1166447"/>
            <a:ext cx="8912050" cy="5224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什么是软件工程</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59</a:t>
            </a:fld>
            <a:endParaRPr lang="zh-CN" altLang="en-US"/>
          </a:p>
        </p:txBody>
      </p:sp>
    </p:spTree>
    <p:extLst>
      <p:ext uri="{BB962C8B-B14F-4D97-AF65-F5344CB8AC3E}">
        <p14:creationId xmlns:p14="http://schemas.microsoft.com/office/powerpoint/2010/main" val="25766789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type="body" idx="1"/>
          </p:nvPr>
        </p:nvSpPr>
        <p:spPr>
          <a:xfrm>
            <a:off x="387743" y="1256881"/>
            <a:ext cx="11414927" cy="4648200"/>
          </a:xfrm>
        </p:spPr>
        <p:txBody>
          <a:bodyPr/>
          <a:lstStyle/>
          <a:p>
            <a:pPr>
              <a:lnSpc>
                <a:spcPct val="110000"/>
              </a:lnSpc>
              <a:defRPr/>
            </a:pPr>
            <a:r>
              <a:rPr lang="zh-CN" altLang="zh-CN" b="1" dirty="0">
                <a:latin typeface="华文楷体" panose="02010600040101010101" pitchFamily="2" charset="-122"/>
                <a:ea typeface="华文楷体" panose="02010600040101010101" pitchFamily="2" charset="-122"/>
              </a:rPr>
              <a:t>软件并不只是包括可以在计算机上运行的计算机程序，与这些计算机程序相关的文档，一般也被认为是软件的一部分</a:t>
            </a:r>
            <a:r>
              <a:rPr lang="zh-CN" altLang="zh-CN" b="1" dirty="0" smtClean="0">
                <a:latin typeface="华文楷体" panose="02010600040101010101" pitchFamily="2" charset="-122"/>
                <a:ea typeface="华文楷体" panose="02010600040101010101" pitchFamily="2" charset="-122"/>
              </a:rPr>
              <a:t>。</a:t>
            </a:r>
            <a:endParaRPr lang="zh-CN" altLang="en-US" sz="2400" b="1" dirty="0">
              <a:latin typeface="华文楷体" panose="02010600040101010101" pitchFamily="2" charset="-122"/>
              <a:ea typeface="华文楷体" panose="02010600040101010101" pitchFamily="2" charset="-122"/>
            </a:endParaRPr>
          </a:p>
          <a:p>
            <a:pPr>
              <a:lnSpc>
                <a:spcPct val="80000"/>
              </a:lnSpc>
              <a:spcAft>
                <a:spcPct val="50000"/>
              </a:spcAft>
              <a:buFont typeface="Lucida Sans Unicode" panose="020B0602030504020204" pitchFamily="34" charset="0"/>
              <a:buNone/>
              <a:defRPr/>
            </a:pPr>
            <a:r>
              <a:rPr lang="zh-CN" altLang="en-US" b="1"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软件</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b="1"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Software</a:t>
            </a:r>
            <a:r>
              <a:rPr lang="zh-CN" altLang="en-US" b="1" dirty="0">
                <a:latin typeface="华文楷体" panose="02010600040101010101" pitchFamily="2" charset="-122"/>
                <a:ea typeface="华文楷体" panose="02010600040101010101" pitchFamily="2" charset="-122"/>
              </a:rPr>
              <a:t>）</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是计算机系统中与硬件相互依存的另一部分，它是包括</a:t>
            </a:r>
            <a:r>
              <a:rPr lang="zh-CN" altLang="en-US" b="1"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程序</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Program</a:t>
            </a:r>
            <a:r>
              <a:rPr lang="zh-CN" altLang="en-US" b="1" dirty="0">
                <a:latin typeface="华文楷体" panose="02010600040101010101" pitchFamily="2" charset="-122"/>
                <a:ea typeface="华文楷体" panose="02010600040101010101" pitchFamily="2" charset="-122"/>
              </a:rPr>
              <a:t>）</a:t>
            </a:r>
            <a:r>
              <a:rPr lang="zh-CN" altLang="en-US" b="1"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zh-CN" altLang="en-US" b="1"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数据</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a:t>
            </a:r>
            <a:r>
              <a:rPr lang="en-US" altLang="zh-CN" b="1" dirty="0">
                <a:latin typeface="华文楷体" panose="02010600040101010101" pitchFamily="2" charset="-122"/>
                <a:ea typeface="华文楷体" panose="02010600040101010101" pitchFamily="2" charset="-122"/>
              </a:rPr>
              <a:t>Data</a:t>
            </a:r>
            <a:r>
              <a:rPr lang="zh-CN" altLang="en-US" b="1" dirty="0">
                <a:latin typeface="华文楷体" panose="02010600040101010101" pitchFamily="2" charset="-122"/>
                <a:ea typeface="华文楷体" panose="02010600040101010101" pitchFamily="2" charset="-122"/>
              </a:rPr>
              <a:t>）</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及其相关</a:t>
            </a:r>
            <a:r>
              <a:rPr lang="zh-CN" altLang="en-US" b="1" dirty="0">
                <a:solidFill>
                  <a:srgbClr val="FF0000"/>
                </a:solidFill>
                <a:effectLst>
                  <a:outerShdw blurRad="38100" dist="38100" dir="2700000" algn="tl">
                    <a:srgbClr val="C0C0C0"/>
                  </a:outerShdw>
                </a:effectLst>
                <a:latin typeface="华文楷体" panose="02010600040101010101" pitchFamily="2" charset="-122"/>
                <a:ea typeface="华文楷体" panose="02010600040101010101" pitchFamily="2" charset="-122"/>
              </a:rPr>
              <a:t>文档</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 </a:t>
            </a:r>
            <a:r>
              <a:rPr lang="en-US" altLang="zh-CN" b="1" dirty="0">
                <a:latin typeface="华文楷体" panose="02010600040101010101" pitchFamily="2" charset="-122"/>
                <a:ea typeface="华文楷体" panose="02010600040101010101" pitchFamily="2" charset="-122"/>
              </a:rPr>
              <a:t>Document</a:t>
            </a:r>
            <a:r>
              <a:rPr lang="zh-CN" altLang="en-US" b="1" dirty="0">
                <a:latin typeface="华文楷体" panose="02010600040101010101" pitchFamily="2" charset="-122"/>
                <a:ea typeface="华文楷体" panose="02010600040101010101" pitchFamily="2" charset="-122"/>
              </a:rPr>
              <a:t>）</a:t>
            </a:r>
            <a:r>
              <a:rPr lang="zh-CN" altLang="en-US" b="1" dirty="0">
                <a:effectLst>
                  <a:outerShdw blurRad="38100" dist="38100" dir="2700000" algn="tl">
                    <a:srgbClr val="C0C0C0"/>
                  </a:outerShdw>
                </a:effectLst>
                <a:latin typeface="华文楷体" panose="02010600040101010101" pitchFamily="2" charset="-122"/>
                <a:ea typeface="华文楷体" panose="02010600040101010101" pitchFamily="2" charset="-122"/>
              </a:rPr>
              <a:t>的完整集合。</a:t>
            </a:r>
          </a:p>
          <a:p>
            <a:pPr>
              <a:lnSpc>
                <a:spcPct val="80000"/>
              </a:lnSpc>
              <a:buFont typeface="Wingdings" panose="05000000000000000000" pitchFamily="2" charset="2"/>
              <a:buChar char="Ø"/>
              <a:defRPr/>
            </a:pPr>
            <a:r>
              <a:rPr lang="zh-CN" altLang="en-US" sz="2400"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程序</a:t>
            </a:r>
            <a:r>
              <a:rPr lang="zh-CN" altLang="en-US" sz="2400" dirty="0">
                <a:effectLst>
                  <a:outerShdw blurRad="38100" dist="38100" dir="2700000" algn="tl">
                    <a:srgbClr val="C0C0C0"/>
                  </a:outerShdw>
                </a:effectLst>
                <a:latin typeface="华文楷体" panose="02010600040101010101" pitchFamily="2" charset="-122"/>
                <a:ea typeface="华文楷体" panose="02010600040101010101" pitchFamily="2" charset="-122"/>
              </a:rPr>
              <a:t>是按事先设计的功能和性能要求执行的指令序列</a:t>
            </a:r>
          </a:p>
          <a:p>
            <a:pPr>
              <a:lnSpc>
                <a:spcPct val="80000"/>
              </a:lnSpc>
              <a:buFont typeface="Wingdings" panose="05000000000000000000" pitchFamily="2" charset="2"/>
              <a:buChar char="Ø"/>
              <a:defRPr/>
            </a:pPr>
            <a:r>
              <a:rPr lang="zh-CN" altLang="en-US" sz="2400" dirty="0">
                <a:effectLst>
                  <a:outerShdw blurRad="38100" dist="38100" dir="2700000" algn="tl">
                    <a:srgbClr val="C0C0C0"/>
                  </a:outerShdw>
                </a:effectLst>
                <a:latin typeface="华文楷体" panose="02010600040101010101" pitchFamily="2" charset="-122"/>
                <a:ea typeface="华文楷体" panose="02010600040101010101" pitchFamily="2" charset="-122"/>
              </a:rPr>
              <a:t>数据是使程序能正常操纵信息的数据结构</a:t>
            </a:r>
          </a:p>
          <a:p>
            <a:pPr>
              <a:lnSpc>
                <a:spcPct val="80000"/>
              </a:lnSpc>
              <a:buFont typeface="Wingdings" panose="05000000000000000000" pitchFamily="2" charset="2"/>
              <a:buChar char="Ø"/>
              <a:defRPr/>
            </a:pPr>
            <a:r>
              <a:rPr lang="zh-CN" altLang="en-US" sz="2400" dirty="0">
                <a:effectLst>
                  <a:outerShdw blurRad="38100" dist="38100" dir="2700000" algn="tl">
                    <a:srgbClr val="C0C0C0"/>
                  </a:outerShdw>
                </a:effectLst>
                <a:latin typeface="华文楷体" panose="02010600040101010101" pitchFamily="2" charset="-122"/>
                <a:ea typeface="华文楷体" panose="02010600040101010101" pitchFamily="2" charset="-122"/>
              </a:rPr>
              <a:t>文档是与程序开发，维护和使用有关的图文材料</a:t>
            </a:r>
          </a:p>
          <a:p>
            <a:pPr>
              <a:lnSpc>
                <a:spcPct val="80000"/>
              </a:lnSpc>
              <a:defRPr/>
            </a:pPr>
            <a:endParaRPr lang="en-US" altLang="zh-CN" b="1" dirty="0">
              <a:latin typeface="华文楷体" panose="02010600040101010101" pitchFamily="2" charset="-122"/>
              <a:ea typeface="华文楷体" panose="02010600040101010101" pitchFamily="2" charset="-122"/>
            </a:endParaRPr>
          </a:p>
          <a:p>
            <a:pPr>
              <a:lnSpc>
                <a:spcPct val="80000"/>
              </a:lnSpc>
              <a:defRPr/>
            </a:pPr>
            <a:r>
              <a:rPr lang="zh-CN" altLang="zh-CN" b="1" dirty="0">
                <a:latin typeface="华文楷体" panose="02010600040101010101" pitchFamily="2" charset="-122"/>
                <a:ea typeface="华文楷体" panose="02010600040101010101" pitchFamily="2" charset="-122"/>
              </a:rPr>
              <a:t>软件被应用于世界的各个领域，对人们的生活和工作都产生了深远的影响。</a:t>
            </a:r>
            <a:endParaRPr lang="en-US" altLang="zh-CN" b="1" dirty="0">
              <a:latin typeface="华文楷体" panose="02010600040101010101" pitchFamily="2" charset="-122"/>
              <a:ea typeface="华文楷体" panose="02010600040101010101" pitchFamily="2" charset="-122"/>
            </a:endParaRPr>
          </a:p>
        </p:txBody>
      </p:sp>
      <p:sp>
        <p:nvSpPr>
          <p:cNvPr id="136197" name="AutoShape 5"/>
          <p:cNvSpPr>
            <a:spLocks noChangeArrowheads="1"/>
          </p:cNvSpPr>
          <p:nvPr/>
        </p:nvSpPr>
        <p:spPr bwMode="auto">
          <a:xfrm>
            <a:off x="609643" y="2285581"/>
            <a:ext cx="11273414" cy="1295400"/>
          </a:xfrm>
          <a:prstGeom prst="roundRect">
            <a:avLst>
              <a:gd name="adj" fmla="val 16667"/>
            </a:avLst>
          </a:prstGeom>
          <a:gradFill rotWithShape="1">
            <a:gsLst>
              <a:gs pos="0">
                <a:schemeClr val="accent1">
                  <a:alpha val="19000"/>
                </a:schemeClr>
              </a:gs>
              <a:gs pos="100000">
                <a:schemeClr val="accent1">
                  <a:gamma/>
                  <a:shade val="46275"/>
                  <a:invGamma/>
                  <a:alpha val="50999"/>
                </a:schemeClr>
              </a:gs>
            </a:gsLst>
            <a:lin ang="5400000" scaled="1"/>
          </a:gradFill>
          <a:ln w="9525">
            <a:solidFill>
              <a:schemeClr val="tx1"/>
            </a:solidFill>
            <a:round/>
            <a:headEnd/>
            <a:tailEnd/>
          </a:ln>
          <a:effectLst/>
        </p:spPr>
        <p:txBody>
          <a:bodyPr wrap="none" anchor="ctr"/>
          <a:lstStyle/>
          <a:p>
            <a:pPr>
              <a:defRPr/>
            </a:pPr>
            <a:endParaRPr lang="zh-CN" altLang="en-US">
              <a:solidFill>
                <a:schemeClr val="tx1"/>
              </a:solidFill>
              <a:ea typeface="宋体" pitchFamily="2" charset="-122"/>
              <a:cs typeface="Arial" pitchFamily="34" charset="0"/>
            </a:endParaRPr>
          </a:p>
        </p:txBody>
      </p:sp>
      <p:sp>
        <p:nvSpPr>
          <p:cNvPr id="7" name="文本框 11"/>
          <p:cNvSpPr txBox="1"/>
          <p:nvPr/>
        </p:nvSpPr>
        <p:spPr>
          <a:xfrm>
            <a:off x="529440" y="386722"/>
            <a:ext cx="3126486"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什么是软件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a:t>
            </a:fld>
            <a:endParaRPr lang="zh-CN" altLang="en-US"/>
          </a:p>
        </p:txBody>
      </p:sp>
    </p:spTree>
    <p:extLst>
      <p:ext uri="{BB962C8B-B14F-4D97-AF65-F5344CB8AC3E}">
        <p14:creationId xmlns:p14="http://schemas.microsoft.com/office/powerpoint/2010/main" val="36046070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6197"/>
                                        </p:tgtEl>
                                        <p:attrNameLst>
                                          <p:attrName>style.visibility</p:attrName>
                                        </p:attrNameLst>
                                      </p:cBhvr>
                                      <p:to>
                                        <p:strVal val="visible"/>
                                      </p:to>
                                    </p:set>
                                    <p:anim calcmode="lin" valueType="num">
                                      <p:cBhvr additive="base">
                                        <p:cTn id="7" dur="500" fill="hold"/>
                                        <p:tgtEl>
                                          <p:spTgt spid="136197"/>
                                        </p:tgtEl>
                                        <p:attrNameLst>
                                          <p:attrName>ppt_x</p:attrName>
                                        </p:attrNameLst>
                                      </p:cBhvr>
                                      <p:tavLst>
                                        <p:tav tm="0">
                                          <p:val>
                                            <p:strVal val="#ppt_x"/>
                                          </p:val>
                                        </p:tav>
                                        <p:tav tm="100000">
                                          <p:val>
                                            <p:strVal val="#ppt_x"/>
                                          </p:val>
                                        </p:tav>
                                      </p:tavLst>
                                    </p:anim>
                                    <p:anim calcmode="lin" valueType="num">
                                      <p:cBhvr additive="base">
                                        <p:cTn id="8" dur="500" fill="hold"/>
                                        <p:tgtEl>
                                          <p:spTgt spid="1361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056752" y="1160369"/>
            <a:ext cx="8229600" cy="647700"/>
          </a:xfrm>
          <a:prstGeom prst="rect">
            <a:avLst/>
          </a:prstGeom>
          <a:noFill/>
          <a:ln w="9525">
            <a:noFill/>
            <a:miter lim="800000"/>
            <a:headEnd/>
            <a:tailEnd/>
          </a:ln>
          <a:effectLst/>
        </p:spPr>
        <p:txBody>
          <a:bodyPr/>
          <a:lstStyle/>
          <a:p>
            <a:pPr>
              <a:spcBef>
                <a:spcPct val="50000"/>
              </a:spcBef>
              <a:buSzPct val="70000"/>
              <a:defRPr/>
            </a:pPr>
            <a:r>
              <a:rPr lang="zh-CN" altLang="en-US" sz="3200" b="1" kern="0" dirty="0">
                <a:solidFill>
                  <a:srgbClr val="CC0000"/>
                </a:solidFill>
                <a:latin typeface="+mn-lt"/>
                <a:ea typeface="宋体" charset="-122"/>
              </a:rPr>
              <a:t>软件工程的若干定义</a:t>
            </a:r>
          </a:p>
          <a:p>
            <a:pPr marL="342900" indent="-342900">
              <a:spcBef>
                <a:spcPct val="20000"/>
              </a:spcBef>
              <a:buFontTx/>
              <a:buChar char="•"/>
              <a:defRPr/>
            </a:pPr>
            <a:endParaRPr lang="en-US" altLang="zh-CN" sz="3200" b="1" kern="0" dirty="0">
              <a:latin typeface="+mn-lt"/>
              <a:ea typeface="宋体" charset="-122"/>
            </a:endParaRPr>
          </a:p>
        </p:txBody>
      </p:sp>
      <p:sp>
        <p:nvSpPr>
          <p:cNvPr id="7" name="Rectangle 3"/>
          <p:cNvSpPr>
            <a:spLocks noChangeArrowheads="1"/>
          </p:cNvSpPr>
          <p:nvPr/>
        </p:nvSpPr>
        <p:spPr bwMode="auto">
          <a:xfrm>
            <a:off x="683287" y="2000250"/>
            <a:ext cx="11093381" cy="3714750"/>
          </a:xfrm>
          <a:prstGeom prst="rect">
            <a:avLst/>
          </a:prstGeom>
          <a:noFill/>
          <a:ln w="9525">
            <a:noFill/>
            <a:miter lim="800000"/>
            <a:headEnd/>
            <a:tailEnd/>
          </a:ln>
          <a:effectLst/>
        </p:spPr>
        <p:txBody>
          <a:bodyPr lIns="92075" tIns="46038" rIns="92075" bIns="46038"/>
          <a:lstStyle/>
          <a:p>
            <a:pPr marL="342900" indent="-342900">
              <a:lnSpc>
                <a:spcPct val="150000"/>
              </a:lnSpc>
              <a:spcBef>
                <a:spcPct val="20000"/>
              </a:spcBef>
              <a:buSzPct val="90000"/>
              <a:buBlip>
                <a:blip r:embed="rId3"/>
              </a:buBlip>
              <a:defRPr/>
            </a:pPr>
            <a:r>
              <a:rPr lang="en-US" altLang="zh-CN" sz="2800" b="1" dirty="0">
                <a:solidFill>
                  <a:srgbClr val="FF3300"/>
                </a:solidFill>
                <a:latin typeface="华文楷体" panose="02010600040101010101" pitchFamily="2" charset="-122"/>
                <a:ea typeface="华文楷体" panose="02010600040101010101" pitchFamily="2" charset="-122"/>
              </a:rPr>
              <a:t>Boehm</a:t>
            </a:r>
            <a:r>
              <a:rPr lang="zh-CN" altLang="en-US"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0000CC"/>
                </a:solidFill>
                <a:latin typeface="华文楷体" panose="02010600040101010101" pitchFamily="2" charset="-122"/>
                <a:ea typeface="华文楷体" panose="02010600040101010101" pitchFamily="2" charset="-122"/>
              </a:rPr>
              <a:t>运用现代科学技术知识来设计并构造计算机程序及为开发、运行和维护这些程序所必需的相关文件资料。</a:t>
            </a:r>
          </a:p>
          <a:p>
            <a:pPr marL="342900" indent="-342900">
              <a:lnSpc>
                <a:spcPct val="150000"/>
              </a:lnSpc>
              <a:spcBef>
                <a:spcPct val="20000"/>
              </a:spcBef>
              <a:buSzPct val="90000"/>
              <a:buBlip>
                <a:blip r:embed="rId3"/>
              </a:buBlip>
              <a:defRPr/>
            </a:pPr>
            <a:r>
              <a:rPr lang="en-US" altLang="zh-CN" sz="2800" b="1" dirty="0">
                <a:solidFill>
                  <a:srgbClr val="FF3300"/>
                </a:solidFill>
                <a:latin typeface="华文楷体" panose="02010600040101010101" pitchFamily="2" charset="-122"/>
                <a:ea typeface="华文楷体" panose="02010600040101010101" pitchFamily="2" charset="-122"/>
              </a:rPr>
              <a:t>IEEE</a:t>
            </a:r>
            <a:r>
              <a:rPr lang="zh-CN" altLang="en-US" sz="2800" b="1" dirty="0">
                <a:solidFill>
                  <a:srgbClr val="FF3300"/>
                </a:solidFill>
                <a:latin typeface="华文楷体" panose="02010600040101010101" pitchFamily="2" charset="-122"/>
                <a:ea typeface="华文楷体" panose="02010600040101010101" pitchFamily="2" charset="-122"/>
              </a:rPr>
              <a:t>： </a:t>
            </a:r>
            <a:r>
              <a:rPr lang="zh-CN" altLang="en-US" sz="2800" b="1" dirty="0">
                <a:solidFill>
                  <a:srgbClr val="0000CC"/>
                </a:solidFill>
                <a:latin typeface="华文楷体" panose="02010600040101010101" pitchFamily="2" charset="-122"/>
                <a:ea typeface="华文楷体" panose="02010600040101010101" pitchFamily="2" charset="-122"/>
              </a:rPr>
              <a:t>软件工程是开发、运行、维护和修复软件的系统方法。</a:t>
            </a:r>
          </a:p>
          <a:p>
            <a:pPr marL="342900" indent="-342900">
              <a:lnSpc>
                <a:spcPct val="150000"/>
              </a:lnSpc>
              <a:spcBef>
                <a:spcPct val="20000"/>
              </a:spcBef>
              <a:buSzPct val="90000"/>
              <a:buBlip>
                <a:blip r:embed="rId3"/>
              </a:buBlip>
              <a:defRPr/>
            </a:pPr>
            <a:r>
              <a:rPr lang="en-US" altLang="zh-CN" sz="2800" b="1" dirty="0">
                <a:solidFill>
                  <a:srgbClr val="FF3300"/>
                </a:solidFill>
                <a:latin typeface="华文楷体" panose="02010600040101010101" pitchFamily="2" charset="-122"/>
                <a:ea typeface="华文楷体" panose="02010600040101010101" pitchFamily="2" charset="-122"/>
              </a:rPr>
              <a:t>Fritz Bauer</a:t>
            </a:r>
            <a:r>
              <a:rPr lang="zh-CN" altLang="en-US" sz="2800" b="1" dirty="0">
                <a:solidFill>
                  <a:srgbClr val="FF3300"/>
                </a:solidFill>
                <a:latin typeface="华文楷体" panose="02010600040101010101" pitchFamily="2" charset="-122"/>
                <a:ea typeface="华文楷体" panose="02010600040101010101" pitchFamily="2" charset="-122"/>
              </a:rPr>
              <a:t>：</a:t>
            </a:r>
            <a:r>
              <a:rPr lang="zh-CN" altLang="en-US" sz="2800" b="1" dirty="0">
                <a:solidFill>
                  <a:srgbClr val="0000CC"/>
                </a:solidFill>
                <a:latin typeface="华文楷体" panose="02010600040101010101" pitchFamily="2" charset="-122"/>
                <a:ea typeface="华文楷体" panose="02010600040101010101" pitchFamily="2" charset="-122"/>
              </a:rPr>
              <a:t>建立并使用完善的工程化原则，以较经济的手段获得能在实际机器上有效运行的可靠软件的一系列方法。</a:t>
            </a:r>
            <a:endParaRPr lang="zh-CN" altLang="en-US" sz="2800" b="1" dirty="0">
              <a:latin typeface="华文楷体" panose="02010600040101010101" pitchFamily="2" charset="-122"/>
              <a:ea typeface="华文楷体" panose="02010600040101010101" pitchFamily="2" charset="-122"/>
            </a:endParaRPr>
          </a:p>
        </p:txBody>
      </p:sp>
      <p:sp>
        <p:nvSpPr>
          <p:cNvPr id="5"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软件工程的若干定义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60</a:t>
            </a:fld>
            <a:endParaRPr lang="zh-CN" altLang="en-US"/>
          </a:p>
        </p:txBody>
      </p:sp>
    </p:spTree>
    <p:extLst>
      <p:ext uri="{BB962C8B-B14F-4D97-AF65-F5344CB8AC3E}">
        <p14:creationId xmlns:p14="http://schemas.microsoft.com/office/powerpoint/2010/main" val="190869128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idx="4294967295"/>
          </p:nvPr>
        </p:nvSpPr>
        <p:spPr>
          <a:xfrm>
            <a:off x="3973284" y="1050457"/>
            <a:ext cx="7467600" cy="644525"/>
          </a:xfrm>
        </p:spPr>
        <p:txBody>
          <a:bodyPr vert="horz" wrap="square" lIns="91440" tIns="45720" rIns="91440" bIns="45720" numCol="1" anchor="b" anchorCtr="0" compatLnSpc="1"/>
          <a:lstStyle/>
          <a:p>
            <a:r>
              <a:rPr lang="zh-CN" altLang="en-US" sz="3400" b="1" dirty="0">
                <a:solidFill>
                  <a:srgbClr val="FF0000"/>
                </a:solidFill>
                <a:ea typeface="宋体" panose="02010600030101010101" pitchFamily="2" charset="-122"/>
              </a:rPr>
              <a:t>软件工程定义</a:t>
            </a:r>
          </a:p>
        </p:txBody>
      </p:sp>
      <p:sp>
        <p:nvSpPr>
          <p:cNvPr id="69635" name="Rectangle 4"/>
          <p:cNvSpPr>
            <a:spLocks noChangeArrowheads="1"/>
          </p:cNvSpPr>
          <p:nvPr/>
        </p:nvSpPr>
        <p:spPr bwMode="auto">
          <a:xfrm>
            <a:off x="602902" y="1911351"/>
            <a:ext cx="11173766" cy="1949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nSpc>
                <a:spcPct val="150000"/>
              </a:lnSpc>
              <a:spcBef>
                <a:spcPct val="0"/>
              </a:spcBef>
              <a:buClrTx/>
              <a:buSzTx/>
              <a:buFont typeface="Arial" panose="020B0604020202020204" pitchFamily="34" charset="0"/>
              <a:buNone/>
            </a:pPr>
            <a:r>
              <a:rPr lang="zh-CN" altLang="en-US" b="1" dirty="0">
                <a:solidFill>
                  <a:srgbClr val="003300"/>
                </a:solidFill>
                <a:latin typeface="Times New Roman" panose="02020603050405020304" pitchFamily="18" charset="0"/>
                <a:ea typeface="宋体" panose="02010600030101010101" pitchFamily="2" charset="-122"/>
              </a:rPr>
              <a:t>总之：</a:t>
            </a:r>
          </a:p>
          <a:p>
            <a:pPr>
              <a:lnSpc>
                <a:spcPct val="150000"/>
              </a:lnSpc>
              <a:spcBef>
                <a:spcPct val="0"/>
              </a:spcBef>
              <a:buClrTx/>
              <a:buSzTx/>
              <a:buFont typeface="Arial" panose="020B0604020202020204" pitchFamily="34" charset="0"/>
              <a:buNone/>
            </a:pPr>
            <a:r>
              <a:rPr lang="zh-CN" altLang="en-US" b="1" dirty="0">
                <a:solidFill>
                  <a:srgbClr val="003300"/>
                </a:solidFill>
                <a:latin typeface="Times New Roman" panose="02020603050405020304" pitchFamily="18" charset="0"/>
                <a:ea typeface="宋体" panose="02010600030101010101" pitchFamily="2" charset="-122"/>
              </a:rPr>
              <a:t>         软件工程是应用计算机科学、数学及管理科学等原理开发软件的工程。它借鉴传统工程的原则、方法，以提高质量，降低成本为目的。</a:t>
            </a:r>
          </a:p>
        </p:txBody>
      </p:sp>
      <p:sp>
        <p:nvSpPr>
          <p:cNvPr id="69636" name="AutoShape 5"/>
          <p:cNvSpPr>
            <a:spLocks noChangeArrowheads="1"/>
          </p:cNvSpPr>
          <p:nvPr/>
        </p:nvSpPr>
        <p:spPr bwMode="auto">
          <a:xfrm>
            <a:off x="411983" y="1777251"/>
            <a:ext cx="11364685" cy="2732087"/>
          </a:xfrm>
          <a:prstGeom prst="flowChartProcess">
            <a:avLst/>
          </a:prstGeom>
          <a:gradFill rotWithShape="1">
            <a:gsLst>
              <a:gs pos="0">
                <a:srgbClr val="E7FEAC">
                  <a:alpha val="39998"/>
                </a:srgbClr>
              </a:gs>
              <a:gs pos="100000">
                <a:schemeClr val="bg2">
                  <a:alpha val="42998"/>
                </a:schemeClr>
              </a:gs>
            </a:gsLst>
            <a:lin ang="5400000" scaled="1"/>
          </a:gra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5"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软件工程的若干定义</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61</a:t>
            </a:fld>
            <a:endParaRPr lang="zh-CN" altLang="en-US"/>
          </a:p>
        </p:txBody>
      </p:sp>
    </p:spTree>
    <p:extLst>
      <p:ext uri="{BB962C8B-B14F-4D97-AF65-F5344CB8AC3E}">
        <p14:creationId xmlns:p14="http://schemas.microsoft.com/office/powerpoint/2010/main" val="240206348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725156" y="1160369"/>
            <a:ext cx="8229600" cy="647700"/>
          </a:xfrm>
          <a:prstGeom prst="rect">
            <a:avLst/>
          </a:prstGeom>
          <a:noFill/>
          <a:ln w="9525">
            <a:noFill/>
            <a:miter lim="800000"/>
            <a:headEnd/>
            <a:tailEnd/>
          </a:ln>
          <a:effectLst/>
        </p:spPr>
        <p:txBody>
          <a:bodyPr/>
          <a:lstStyle/>
          <a:p>
            <a:pPr>
              <a:spcBef>
                <a:spcPct val="50000"/>
              </a:spcBef>
              <a:buSzPct val="70000"/>
              <a:defRPr/>
            </a:pPr>
            <a:r>
              <a:rPr lang="zh-CN" altLang="en-US" sz="3200" b="1" kern="0" dirty="0">
                <a:solidFill>
                  <a:srgbClr val="CC0000"/>
                </a:solidFill>
                <a:latin typeface="+mn-lt"/>
                <a:ea typeface="宋体" charset="-122"/>
              </a:rPr>
              <a:t>软件工程的基本原理</a:t>
            </a:r>
          </a:p>
          <a:p>
            <a:pPr marL="342900" indent="-342900">
              <a:spcBef>
                <a:spcPct val="20000"/>
              </a:spcBef>
              <a:buFontTx/>
              <a:buChar char="•"/>
              <a:defRPr/>
            </a:pPr>
            <a:endParaRPr lang="en-US" altLang="zh-CN" sz="3200" b="1" kern="0" dirty="0">
              <a:latin typeface="+mn-lt"/>
              <a:ea typeface="宋体" charset="-122"/>
            </a:endParaRPr>
          </a:p>
        </p:txBody>
      </p:sp>
      <p:sp>
        <p:nvSpPr>
          <p:cNvPr id="6" name="Rectangle 3"/>
          <p:cNvSpPr>
            <a:spLocks noChangeArrowheads="1"/>
          </p:cNvSpPr>
          <p:nvPr/>
        </p:nvSpPr>
        <p:spPr bwMode="auto">
          <a:xfrm>
            <a:off x="321546" y="1808069"/>
            <a:ext cx="10942655" cy="4357688"/>
          </a:xfrm>
          <a:prstGeom prst="rect">
            <a:avLst/>
          </a:prstGeom>
          <a:noFill/>
          <a:ln w="9525">
            <a:noFill/>
            <a:miter lim="800000"/>
            <a:headEnd/>
            <a:tailEnd/>
          </a:ln>
          <a:effectLst/>
        </p:spPr>
        <p:txBody>
          <a:bodyPr lIns="92075" tIns="46038" rIns="92075" bIns="46038"/>
          <a:lstStyle/>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用分阶段的生命周期计划严格管理</a:t>
            </a:r>
          </a:p>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坚持进行阶段评审</a:t>
            </a:r>
          </a:p>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实行严格的产品控制</a:t>
            </a:r>
          </a:p>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采用现代程序设计技术</a:t>
            </a:r>
          </a:p>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结果应能清楚地审查</a:t>
            </a:r>
          </a:p>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开发小组的人员应该少而精</a:t>
            </a:r>
          </a:p>
          <a:p>
            <a:pPr lvl="2">
              <a:lnSpc>
                <a:spcPct val="115000"/>
              </a:lnSpc>
              <a:spcBef>
                <a:spcPct val="50000"/>
              </a:spcBef>
              <a:buClr>
                <a:srgbClr val="CC3300"/>
              </a:buClr>
              <a:buSzPct val="80000"/>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承认不断改进软件工程实践的必要性</a:t>
            </a:r>
            <a:endParaRPr lang="zh-CN" altLang="en-US" sz="280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软件工程的基本原理</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62</a:t>
            </a:fld>
            <a:endParaRPr lang="zh-CN" altLang="en-US"/>
          </a:p>
        </p:txBody>
      </p:sp>
    </p:spTree>
    <p:extLst>
      <p:ext uri="{BB962C8B-B14F-4D97-AF65-F5344CB8AC3E}">
        <p14:creationId xmlns:p14="http://schemas.microsoft.com/office/powerpoint/2010/main" val="7484742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837822" y="968188"/>
            <a:ext cx="5281246" cy="880871"/>
          </a:xfrm>
        </p:spPr>
        <p:txBody>
          <a:bodyPr/>
          <a:lstStyle/>
          <a:p>
            <a:pPr eaLnBrk="1" hangingPunct="1"/>
            <a:r>
              <a:rPr lang="zh-CN" altLang="en-US" dirty="0" smtClean="0">
                <a:solidFill>
                  <a:srgbClr val="C00000"/>
                </a:solidFill>
                <a:ea typeface="宋体" panose="02010600030101010101" pitchFamily="2" charset="-122"/>
              </a:rPr>
              <a:t>软件工程的总目标</a:t>
            </a:r>
          </a:p>
        </p:txBody>
      </p:sp>
      <p:sp>
        <p:nvSpPr>
          <p:cNvPr id="72707" name="Rectangle 4"/>
          <p:cNvSpPr>
            <a:spLocks noChangeArrowheads="1"/>
          </p:cNvSpPr>
          <p:nvPr/>
        </p:nvSpPr>
        <p:spPr bwMode="auto">
          <a:xfrm>
            <a:off x="251210" y="1849059"/>
            <a:ext cx="11686234"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lnSpc>
                <a:spcPct val="130000"/>
              </a:lnSpc>
              <a:spcBef>
                <a:spcPct val="20000"/>
              </a:spcBef>
              <a:buClrTx/>
              <a:buSzTx/>
              <a:buFontTx/>
              <a:buChar char="•"/>
            </a:pPr>
            <a:r>
              <a:rPr lang="zh-CN" altLang="en-US" sz="3200" b="1" dirty="0">
                <a:solidFill>
                  <a:schemeClr val="tx1"/>
                </a:solidFill>
                <a:latin typeface="华文楷体" panose="02010600040101010101" pitchFamily="2" charset="-122"/>
                <a:ea typeface="华文楷体" panose="02010600040101010101" pitchFamily="2" charset="-122"/>
              </a:rPr>
              <a:t>软件工程的目标是运用先进的软件开发技术和管理方法来提高软件的</a:t>
            </a:r>
            <a:r>
              <a:rPr lang="zh-CN" altLang="en-US" sz="3200" b="1" dirty="0">
                <a:solidFill>
                  <a:srgbClr val="C00000"/>
                </a:solidFill>
                <a:latin typeface="华文楷体" panose="02010600040101010101" pitchFamily="2" charset="-122"/>
                <a:ea typeface="华文楷体" panose="02010600040101010101" pitchFamily="2" charset="-122"/>
              </a:rPr>
              <a:t>质量</a:t>
            </a:r>
            <a:r>
              <a:rPr lang="zh-CN" altLang="en-US" sz="3200" b="1" dirty="0">
                <a:solidFill>
                  <a:schemeClr val="tx1"/>
                </a:solidFill>
                <a:latin typeface="华文楷体" panose="02010600040101010101" pitchFamily="2" charset="-122"/>
                <a:ea typeface="华文楷体" panose="02010600040101010101" pitchFamily="2" charset="-122"/>
              </a:rPr>
              <a:t>和</a:t>
            </a:r>
            <a:r>
              <a:rPr lang="zh-CN" altLang="en-US" sz="3200" b="1" dirty="0">
                <a:solidFill>
                  <a:srgbClr val="C00000"/>
                </a:solidFill>
                <a:latin typeface="华文楷体" panose="02010600040101010101" pitchFamily="2" charset="-122"/>
                <a:ea typeface="华文楷体" panose="02010600040101010101" pitchFamily="2" charset="-122"/>
              </a:rPr>
              <a:t>生产率</a:t>
            </a:r>
            <a:r>
              <a:rPr lang="zh-CN" altLang="en-US" sz="3200" b="1" dirty="0">
                <a:solidFill>
                  <a:schemeClr val="tx1"/>
                </a:solidFill>
                <a:latin typeface="华文楷体" panose="02010600040101010101" pitchFamily="2" charset="-122"/>
                <a:ea typeface="华文楷体" panose="02010600040101010101" pitchFamily="2" charset="-122"/>
              </a:rPr>
              <a:t>，也就是要以较短的周期、较低的成本生产出高质量的软件产品，并最终实现软件的工业化生产。</a:t>
            </a:r>
            <a:r>
              <a:rPr lang="zh-CN" altLang="en-US" sz="3600" b="1" dirty="0">
                <a:solidFill>
                  <a:schemeClr val="tx1"/>
                </a:solidFill>
                <a:latin typeface="华文楷体" panose="02010600040101010101" pitchFamily="2" charset="-122"/>
                <a:ea typeface="华文楷体" panose="02010600040101010101" pitchFamily="2" charset="-122"/>
              </a:rPr>
              <a:t> </a:t>
            </a:r>
          </a:p>
        </p:txBody>
      </p:sp>
      <p:sp>
        <p:nvSpPr>
          <p:cNvPr id="4"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软件工程的总目标</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63</a:t>
            </a:fld>
            <a:endParaRPr lang="zh-CN" altLang="en-US"/>
          </a:p>
        </p:txBody>
      </p:sp>
    </p:spTree>
    <p:extLst>
      <p:ext uri="{BB962C8B-B14F-4D97-AF65-F5344CB8AC3E}">
        <p14:creationId xmlns:p14="http://schemas.microsoft.com/office/powerpoint/2010/main" val="234902534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844061" y="1318219"/>
            <a:ext cx="10500527" cy="4881563"/>
          </a:xfrm>
          <a:prstGeom prst="rect">
            <a:avLst/>
          </a:prstGeom>
          <a:noFill/>
          <a:ln w="9525">
            <a:noFill/>
            <a:miter lim="800000"/>
            <a:headEnd/>
            <a:tailEnd/>
          </a:ln>
          <a:effectLst/>
        </p:spPr>
        <p:txBody>
          <a:bodyPr wrap="square">
            <a:spAutoFit/>
          </a:bodyPr>
          <a:lstStyle/>
          <a:p>
            <a:pPr>
              <a:lnSpc>
                <a:spcPct val="110000"/>
              </a:lnSpc>
              <a:spcBef>
                <a:spcPct val="50000"/>
              </a:spcBef>
              <a:spcAft>
                <a:spcPct val="40000"/>
              </a:spcAft>
              <a:defRPr/>
            </a:pPr>
            <a:r>
              <a:rPr lang="zh-CN" altLang="en-US" sz="3200" b="1" dirty="0">
                <a:solidFill>
                  <a:srgbClr val="CC3300"/>
                </a:solidFill>
                <a:latin typeface="华文楷体" panose="02010600040101010101" pitchFamily="2" charset="-122"/>
                <a:ea typeface="华文楷体" panose="02010600040101010101" pitchFamily="2" charset="-122"/>
              </a:rPr>
              <a:t>基本目标：</a:t>
            </a:r>
            <a:r>
              <a:rPr lang="zh-CN" altLang="en-US" b="1" dirty="0">
                <a:solidFill>
                  <a:srgbClr val="0000CC"/>
                </a:solidFill>
                <a:latin typeface="华文楷体" panose="02010600040101010101" pitchFamily="2" charset="-122"/>
                <a:ea typeface="华文楷体" panose="02010600040101010101" pitchFamily="2" charset="-122"/>
              </a:rPr>
              <a:t> </a:t>
            </a:r>
            <a:endParaRPr lang="zh-CN" altLang="en-US" sz="2800" b="1" dirty="0">
              <a:solidFill>
                <a:srgbClr val="0000CC"/>
              </a:solidFill>
              <a:latin typeface="华文楷体" panose="02010600040101010101" pitchFamily="2" charset="-122"/>
              <a:ea typeface="华文楷体" panose="02010600040101010101" pitchFamily="2" charset="-122"/>
            </a:endParaRPr>
          </a:p>
          <a:p>
            <a:pPr>
              <a:lnSpc>
                <a:spcPct val="110000"/>
              </a:lnSpc>
              <a:spcBef>
                <a:spcPct val="20000"/>
              </a:spcBef>
              <a:buClr>
                <a:srgbClr val="CC3300"/>
              </a:buClr>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付出较低的开发成本</a:t>
            </a:r>
            <a:endParaRPr lang="en-US" altLang="zh-CN" sz="2800" b="1" dirty="0">
              <a:latin typeface="华文楷体" panose="02010600040101010101" pitchFamily="2" charset="-122"/>
              <a:ea typeface="华文楷体" panose="02010600040101010101" pitchFamily="2" charset="-122"/>
            </a:endParaRPr>
          </a:p>
          <a:p>
            <a:pPr>
              <a:lnSpc>
                <a:spcPct val="110000"/>
              </a:lnSpc>
              <a:spcBef>
                <a:spcPct val="20000"/>
              </a:spcBef>
              <a:buClr>
                <a:srgbClr val="CC3300"/>
              </a:buClr>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达到要求的软件功能</a:t>
            </a:r>
          </a:p>
          <a:p>
            <a:pPr>
              <a:lnSpc>
                <a:spcPct val="110000"/>
              </a:lnSpc>
              <a:spcBef>
                <a:spcPct val="20000"/>
              </a:spcBef>
              <a:buClr>
                <a:srgbClr val="CC3300"/>
              </a:buClr>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取得较好的软件性能</a:t>
            </a:r>
          </a:p>
          <a:p>
            <a:pPr>
              <a:lnSpc>
                <a:spcPct val="110000"/>
              </a:lnSpc>
              <a:spcBef>
                <a:spcPct val="20000"/>
              </a:spcBef>
              <a:buClr>
                <a:srgbClr val="CC3300"/>
              </a:buClr>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开发的软件易于移植</a:t>
            </a:r>
          </a:p>
          <a:p>
            <a:pPr>
              <a:lnSpc>
                <a:spcPct val="110000"/>
              </a:lnSpc>
              <a:spcBef>
                <a:spcPct val="20000"/>
              </a:spcBef>
              <a:buClr>
                <a:srgbClr val="CC3300"/>
              </a:buClr>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需要较低的维护费用</a:t>
            </a:r>
          </a:p>
          <a:p>
            <a:pPr>
              <a:lnSpc>
                <a:spcPct val="110000"/>
              </a:lnSpc>
              <a:spcBef>
                <a:spcPct val="20000"/>
              </a:spcBef>
              <a:buClr>
                <a:srgbClr val="CC3300"/>
              </a:buClr>
              <a:buFont typeface="Wingdings" pitchFamily="2" charset="2"/>
              <a:buChar char="Ø"/>
              <a:defRPr/>
            </a:pPr>
            <a:r>
              <a:rPr lang="zh-CN" altLang="en-US" sz="2800" b="1" dirty="0">
                <a:latin typeface="华文楷体" panose="02010600040101010101" pitchFamily="2" charset="-122"/>
                <a:ea typeface="华文楷体" panose="02010600040101010101" pitchFamily="2" charset="-122"/>
              </a:rPr>
              <a:t> 能按时完成开发工作，及时交付使用</a:t>
            </a:r>
          </a:p>
          <a:p>
            <a:pPr>
              <a:lnSpc>
                <a:spcPct val="110000"/>
              </a:lnSpc>
              <a:spcBef>
                <a:spcPct val="50000"/>
              </a:spcBef>
              <a:buFont typeface="Wingdings" pitchFamily="2" charset="2"/>
              <a:buChar char="Ø"/>
              <a:defRPr/>
            </a:pPr>
            <a:endParaRPr lang="en-US" altLang="zh-CN" sz="2800" b="1" dirty="0">
              <a:latin typeface="华文楷体" panose="02010600040101010101" pitchFamily="2" charset="-122"/>
              <a:ea typeface="华文楷体" panose="02010600040101010101" pitchFamily="2" charset="-122"/>
            </a:endParaRPr>
          </a:p>
        </p:txBody>
      </p:sp>
      <p:sp>
        <p:nvSpPr>
          <p:cNvPr id="5"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软件工程的基本目标</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64</a:t>
            </a:fld>
            <a:endParaRPr lang="zh-CN" altLang="en-US"/>
          </a:p>
        </p:txBody>
      </p:sp>
    </p:spTree>
    <p:extLst>
      <p:ext uri="{BB962C8B-B14F-4D97-AF65-F5344CB8AC3E}">
        <p14:creationId xmlns:p14="http://schemas.microsoft.com/office/powerpoint/2010/main" val="1700888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406121" y="880268"/>
            <a:ext cx="10515600" cy="1325563"/>
          </a:xfrm>
        </p:spPr>
        <p:txBody>
          <a:bodyPr/>
          <a:lstStyle/>
          <a:p>
            <a:pPr eaLnBrk="1" hangingPunct="1"/>
            <a:r>
              <a:rPr lang="zh-CN" altLang="en-US" dirty="0" smtClean="0">
                <a:solidFill>
                  <a:srgbClr val="C00000"/>
                </a:solidFill>
                <a:ea typeface="宋体" panose="02010600030101010101" pitchFamily="2" charset="-122"/>
              </a:rPr>
              <a:t>软件工程的目标</a:t>
            </a:r>
          </a:p>
        </p:txBody>
      </p:sp>
      <p:sp>
        <p:nvSpPr>
          <p:cNvPr id="75779" name="Oval 2"/>
          <p:cNvSpPr>
            <a:spLocks noChangeArrowheads="1"/>
          </p:cNvSpPr>
          <p:nvPr/>
        </p:nvSpPr>
        <p:spPr bwMode="auto">
          <a:xfrm>
            <a:off x="4962211" y="1409158"/>
            <a:ext cx="3200400" cy="10668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宋体" panose="02010600030101010101" pitchFamily="2" charset="-122"/>
              </a:rPr>
              <a:t>低成本开发</a:t>
            </a:r>
          </a:p>
        </p:txBody>
      </p:sp>
      <p:sp>
        <p:nvSpPr>
          <p:cNvPr id="75780" name="Oval 3"/>
          <p:cNvSpPr>
            <a:spLocks noChangeArrowheads="1"/>
          </p:cNvSpPr>
          <p:nvPr/>
        </p:nvSpPr>
        <p:spPr bwMode="auto">
          <a:xfrm>
            <a:off x="2523811" y="3466558"/>
            <a:ext cx="3200400" cy="10668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宋体" panose="02010600030101010101" pitchFamily="2" charset="-122"/>
              </a:rPr>
              <a:t>易于维护</a:t>
            </a:r>
          </a:p>
        </p:txBody>
      </p:sp>
      <p:sp>
        <p:nvSpPr>
          <p:cNvPr id="75781" name="Oval 4"/>
          <p:cNvSpPr>
            <a:spLocks noChangeArrowheads="1"/>
          </p:cNvSpPr>
          <p:nvPr/>
        </p:nvSpPr>
        <p:spPr bwMode="auto">
          <a:xfrm>
            <a:off x="8010211" y="3466558"/>
            <a:ext cx="3200400" cy="10668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宋体" panose="02010600030101010101" pitchFamily="2" charset="-122"/>
              </a:rPr>
              <a:t>按时交付</a:t>
            </a:r>
          </a:p>
        </p:txBody>
      </p:sp>
      <p:sp>
        <p:nvSpPr>
          <p:cNvPr id="75782" name="Oval 5"/>
          <p:cNvSpPr>
            <a:spLocks noChangeArrowheads="1"/>
          </p:cNvSpPr>
          <p:nvPr/>
        </p:nvSpPr>
        <p:spPr bwMode="auto">
          <a:xfrm>
            <a:off x="3362011" y="5447758"/>
            <a:ext cx="3200400" cy="10668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宋体" panose="02010600030101010101" pitchFamily="2" charset="-122"/>
              </a:rPr>
              <a:t>高可靠性</a:t>
            </a:r>
          </a:p>
        </p:txBody>
      </p:sp>
      <p:sp>
        <p:nvSpPr>
          <p:cNvPr id="75783" name="Oval 6"/>
          <p:cNvSpPr>
            <a:spLocks noChangeArrowheads="1"/>
          </p:cNvSpPr>
          <p:nvPr/>
        </p:nvSpPr>
        <p:spPr bwMode="auto">
          <a:xfrm>
            <a:off x="7476811" y="5514433"/>
            <a:ext cx="3200400" cy="1066800"/>
          </a:xfrm>
          <a:prstGeom prst="ellipse">
            <a:avLst/>
          </a:prstGeom>
          <a:solidFill>
            <a:schemeClr val="accent1"/>
          </a:solidFill>
          <a:ln w="9525">
            <a:solidFill>
              <a:schemeClr val="tx1"/>
            </a:solidFill>
            <a:round/>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宋体" panose="02010600030101010101" pitchFamily="2" charset="-122"/>
              </a:rPr>
              <a:t>高性能</a:t>
            </a:r>
          </a:p>
        </p:txBody>
      </p:sp>
      <p:sp>
        <p:nvSpPr>
          <p:cNvPr id="75784" name="Line 7"/>
          <p:cNvSpPr>
            <a:spLocks noChangeShapeType="1"/>
          </p:cNvSpPr>
          <p:nvPr/>
        </p:nvSpPr>
        <p:spPr bwMode="auto">
          <a:xfrm flipV="1">
            <a:off x="4124011" y="2323558"/>
            <a:ext cx="1295400" cy="114300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5" name="Line 8"/>
          <p:cNvSpPr>
            <a:spLocks noChangeShapeType="1"/>
          </p:cNvSpPr>
          <p:nvPr/>
        </p:nvSpPr>
        <p:spPr bwMode="auto">
          <a:xfrm flipH="1">
            <a:off x="5343211" y="2475958"/>
            <a:ext cx="990600" cy="297180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6" name="Line 9"/>
          <p:cNvSpPr>
            <a:spLocks noChangeShapeType="1"/>
          </p:cNvSpPr>
          <p:nvPr/>
        </p:nvSpPr>
        <p:spPr bwMode="auto">
          <a:xfrm>
            <a:off x="4047811" y="4533358"/>
            <a:ext cx="228600" cy="990600"/>
          </a:xfrm>
          <a:prstGeom prst="line">
            <a:avLst/>
          </a:prstGeom>
          <a:noFill/>
          <a:ln w="317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7" name="Line 10"/>
          <p:cNvSpPr>
            <a:spLocks noChangeShapeType="1"/>
          </p:cNvSpPr>
          <p:nvPr/>
        </p:nvSpPr>
        <p:spPr bwMode="auto">
          <a:xfrm>
            <a:off x="6562411" y="5981158"/>
            <a:ext cx="914400" cy="7620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8" name="Line 11"/>
          <p:cNvSpPr>
            <a:spLocks noChangeShapeType="1"/>
          </p:cNvSpPr>
          <p:nvPr/>
        </p:nvSpPr>
        <p:spPr bwMode="auto">
          <a:xfrm>
            <a:off x="7095811" y="2475958"/>
            <a:ext cx="1143000" cy="312420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89" name="Line 12"/>
          <p:cNvSpPr>
            <a:spLocks noChangeShapeType="1"/>
          </p:cNvSpPr>
          <p:nvPr/>
        </p:nvSpPr>
        <p:spPr bwMode="auto">
          <a:xfrm flipV="1">
            <a:off x="9229411" y="4533358"/>
            <a:ext cx="304800" cy="99060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0" name="Line 13"/>
          <p:cNvSpPr>
            <a:spLocks noChangeShapeType="1"/>
          </p:cNvSpPr>
          <p:nvPr/>
        </p:nvSpPr>
        <p:spPr bwMode="auto">
          <a:xfrm>
            <a:off x="8010211" y="2171158"/>
            <a:ext cx="1447800" cy="1295400"/>
          </a:xfrm>
          <a:prstGeom prst="line">
            <a:avLst/>
          </a:prstGeom>
          <a:noFill/>
          <a:ln w="31750">
            <a:solidFill>
              <a:schemeClr val="tx1"/>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1" name="Line 14"/>
          <p:cNvSpPr>
            <a:spLocks noChangeShapeType="1"/>
          </p:cNvSpPr>
          <p:nvPr/>
        </p:nvSpPr>
        <p:spPr bwMode="auto">
          <a:xfrm>
            <a:off x="8772211" y="1256758"/>
            <a:ext cx="609600" cy="0"/>
          </a:xfrm>
          <a:prstGeom prst="line">
            <a:avLst/>
          </a:prstGeom>
          <a:noFill/>
          <a:ln w="3175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2" name="Line 15"/>
          <p:cNvSpPr>
            <a:spLocks noChangeShapeType="1"/>
          </p:cNvSpPr>
          <p:nvPr/>
        </p:nvSpPr>
        <p:spPr bwMode="auto">
          <a:xfrm>
            <a:off x="8772211" y="1713958"/>
            <a:ext cx="609600" cy="0"/>
          </a:xfrm>
          <a:prstGeom prst="line">
            <a:avLst/>
          </a:prstGeom>
          <a:noFill/>
          <a:ln w="317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5793" name="Text Box 16"/>
          <p:cNvSpPr txBox="1">
            <a:spLocks noChangeArrowheads="1"/>
          </p:cNvSpPr>
          <p:nvPr/>
        </p:nvSpPr>
        <p:spPr bwMode="auto">
          <a:xfrm>
            <a:off x="9381811" y="1028158"/>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2400" b="1">
                <a:solidFill>
                  <a:schemeClr val="tx1"/>
                </a:solidFill>
                <a:latin typeface="Arial" panose="020B0604020202020204" pitchFamily="34" charset="0"/>
                <a:ea typeface="宋体" panose="02010600030101010101" pitchFamily="2" charset="-122"/>
              </a:rPr>
              <a:t>互斥关系</a:t>
            </a:r>
          </a:p>
        </p:txBody>
      </p:sp>
      <p:sp>
        <p:nvSpPr>
          <p:cNvPr id="75794" name="Text Box 17"/>
          <p:cNvSpPr txBox="1">
            <a:spLocks noChangeArrowheads="1"/>
          </p:cNvSpPr>
          <p:nvPr/>
        </p:nvSpPr>
        <p:spPr bwMode="auto">
          <a:xfrm>
            <a:off x="9458011" y="1452021"/>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Tx/>
              <a:buNone/>
            </a:pPr>
            <a:r>
              <a:rPr lang="zh-CN" altLang="en-US" sz="2400" b="1">
                <a:solidFill>
                  <a:schemeClr val="tx1"/>
                </a:solidFill>
                <a:latin typeface="Arial" panose="020B0604020202020204" pitchFamily="34" charset="0"/>
                <a:ea typeface="宋体" panose="02010600030101010101" pitchFamily="2" charset="-122"/>
              </a:rPr>
              <a:t>互补关系</a:t>
            </a:r>
          </a:p>
        </p:txBody>
      </p:sp>
      <p:sp>
        <p:nvSpPr>
          <p:cNvPr id="19"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软件工程的各目标的关系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65</a:t>
            </a:fld>
            <a:endParaRPr lang="zh-CN" altLang="en-US"/>
          </a:p>
        </p:txBody>
      </p:sp>
    </p:spTree>
    <p:extLst>
      <p:ext uri="{BB962C8B-B14F-4D97-AF65-F5344CB8AC3E}">
        <p14:creationId xmlns:p14="http://schemas.microsoft.com/office/powerpoint/2010/main" val="414684804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3"/>
          <p:cNvSpPr>
            <a:spLocks noGrp="1" noChangeArrowheads="1"/>
          </p:cNvSpPr>
          <p:nvPr>
            <p:ph type="body" idx="1"/>
          </p:nvPr>
        </p:nvSpPr>
        <p:spPr>
          <a:xfrm>
            <a:off x="241161" y="1524174"/>
            <a:ext cx="11676184" cy="4351338"/>
          </a:xfrm>
        </p:spPr>
        <p:txBody>
          <a:bodyPr/>
          <a:lstStyle/>
          <a:p>
            <a:pPr>
              <a:lnSpc>
                <a:spcPts val="3500"/>
              </a:lnSpc>
              <a:spcAft>
                <a:spcPts val="1200"/>
              </a:spcAft>
            </a:pPr>
            <a:r>
              <a:rPr lang="zh-CN" altLang="en-US" b="1" dirty="0" smtClean="0">
                <a:latin typeface="华文楷体" panose="02010600040101010101" pitchFamily="2" charset="-122"/>
                <a:ea typeface="华文楷体" panose="02010600040101010101" pitchFamily="2" charset="-122"/>
              </a:rPr>
              <a:t>软件工程的目标是：在给定</a:t>
            </a:r>
            <a:r>
              <a:rPr lang="zh-CN" altLang="en-US" b="1" dirty="0" smtClean="0">
                <a:solidFill>
                  <a:srgbClr val="FF3300"/>
                </a:solidFill>
                <a:latin typeface="华文楷体" panose="02010600040101010101" pitchFamily="2" charset="-122"/>
                <a:ea typeface="华文楷体" panose="02010600040101010101" pitchFamily="2" charset="-122"/>
              </a:rPr>
              <a:t>成本、进度</a:t>
            </a:r>
            <a:r>
              <a:rPr lang="zh-CN" altLang="en-US" b="1" dirty="0" smtClean="0">
                <a:latin typeface="华文楷体" panose="02010600040101010101" pitchFamily="2" charset="-122"/>
                <a:ea typeface="华文楷体" panose="02010600040101010101" pitchFamily="2" charset="-122"/>
              </a:rPr>
              <a:t>的前提下，开发出具有</a:t>
            </a:r>
            <a:r>
              <a:rPr lang="zh-CN" altLang="en-US" b="1" dirty="0" smtClean="0">
                <a:solidFill>
                  <a:srgbClr val="FF3300"/>
                </a:solidFill>
                <a:latin typeface="华文楷体" panose="02010600040101010101" pitchFamily="2" charset="-122"/>
                <a:ea typeface="华文楷体" panose="02010600040101010101" pitchFamily="2" charset="-122"/>
              </a:rPr>
              <a:t>适用性、有效性、可修改性、可靠性、可理解性、可维护性、可重用性、可移植性、可追踪性、可互操作性和满足用户需求</a:t>
            </a:r>
            <a:r>
              <a:rPr lang="zh-CN" altLang="en-US" b="1" dirty="0" smtClean="0">
                <a:latin typeface="华文楷体" panose="02010600040101010101" pitchFamily="2" charset="-122"/>
                <a:ea typeface="华文楷体" panose="02010600040101010101" pitchFamily="2" charset="-122"/>
              </a:rPr>
              <a:t>的软件产品。</a:t>
            </a:r>
          </a:p>
          <a:p>
            <a:pPr>
              <a:lnSpc>
                <a:spcPts val="3500"/>
              </a:lnSpc>
              <a:spcAft>
                <a:spcPts val="1200"/>
              </a:spcAft>
            </a:pPr>
            <a:endParaRPr lang="zh-CN" altLang="en-US" b="1" dirty="0" smtClean="0">
              <a:latin typeface="华文楷体" panose="02010600040101010101" pitchFamily="2" charset="-122"/>
              <a:ea typeface="华文楷体" panose="02010600040101010101" pitchFamily="2" charset="-122"/>
            </a:endParaRPr>
          </a:p>
          <a:p>
            <a:pPr>
              <a:lnSpc>
                <a:spcPts val="3500"/>
              </a:lnSpc>
              <a:spcAft>
                <a:spcPts val="1200"/>
              </a:spcAft>
            </a:pPr>
            <a:r>
              <a:rPr lang="zh-CN" altLang="en-US" b="1" dirty="0" smtClean="0">
                <a:latin typeface="华文楷体" panose="02010600040101010101" pitchFamily="2" charset="-122"/>
                <a:ea typeface="华文楷体" panose="02010600040101010101" pitchFamily="2" charset="-122"/>
              </a:rPr>
              <a:t>追求这些目标有助于提高软件产品的质量和开发效率，减少维护的困难 </a:t>
            </a:r>
          </a:p>
        </p:txBody>
      </p:sp>
      <p:sp>
        <p:nvSpPr>
          <p:cNvPr id="4"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软件工程的目标总结</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66</a:t>
            </a:fld>
            <a:endParaRPr lang="zh-CN" altLang="en-US"/>
          </a:p>
        </p:txBody>
      </p:sp>
    </p:spTree>
    <p:extLst>
      <p:ext uri="{BB962C8B-B14F-4D97-AF65-F5344CB8AC3E}">
        <p14:creationId xmlns:p14="http://schemas.microsoft.com/office/powerpoint/2010/main" val="96765037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1"/>
          <p:cNvSpPr>
            <a:spLocks noGrp="1" noChangeArrowheads="1"/>
          </p:cNvSpPr>
          <p:nvPr>
            <p:ph type="title"/>
          </p:nvPr>
        </p:nvSpPr>
        <p:spPr>
          <a:xfrm>
            <a:off x="1774371" y="949900"/>
            <a:ext cx="8229600" cy="760020"/>
          </a:xfrm>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zh-CN" altLang="en-GB" sz="3600" dirty="0" smtClean="0">
                <a:solidFill>
                  <a:srgbClr val="FF0000"/>
                </a:solidFill>
                <a:ea typeface="宋体" panose="02010600030101010101" pitchFamily="2" charset="-122"/>
              </a:rPr>
              <a:t>软件工程发生了多大的变化</a:t>
            </a:r>
            <a:r>
              <a:rPr lang="en-GB" altLang="zh-CN" sz="3600" dirty="0" smtClean="0">
                <a:solidFill>
                  <a:srgbClr val="FF0000"/>
                </a:solidFill>
                <a:ea typeface="宋体" panose="02010600030101010101" pitchFamily="2" charset="-122"/>
              </a:rPr>
              <a:t>?</a:t>
            </a:r>
            <a:endParaRPr lang="zh-CN" altLang="en-GB" sz="2000" dirty="0">
              <a:solidFill>
                <a:srgbClr val="FF0000"/>
              </a:solidFill>
              <a:ea typeface="宋体" panose="02010600030101010101" pitchFamily="2" charset="-122"/>
            </a:endParaRPr>
          </a:p>
        </p:txBody>
      </p:sp>
      <p:sp>
        <p:nvSpPr>
          <p:cNvPr id="105475" name="Rectangle 2"/>
          <p:cNvSpPr>
            <a:spLocks noGrp="1" noChangeArrowheads="1"/>
          </p:cNvSpPr>
          <p:nvPr>
            <p:ph type="body" idx="1"/>
          </p:nvPr>
        </p:nvSpPr>
        <p:spPr>
          <a:xfrm>
            <a:off x="582082" y="1696465"/>
            <a:ext cx="5420249" cy="4679950"/>
          </a:xfrm>
        </p:spPr>
        <p:txBody>
          <a:bodyPr/>
          <a:lstStyle/>
          <a:p>
            <a:pPr>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dirty="0" smtClean="0">
                <a:ea typeface="宋体" panose="02010600030101010101" pitchFamily="2" charset="-122"/>
              </a:rPr>
              <a:t>1970s</a:t>
            </a:r>
            <a:r>
              <a:rPr lang="zh-CN" altLang="en-GB" dirty="0" smtClean="0">
                <a:ea typeface="宋体" panose="02010600030101010101" pitchFamily="2" charset="-122"/>
              </a:rPr>
              <a:t>以前</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anose="02010600030101010101" pitchFamily="2" charset="-122"/>
              </a:rPr>
              <a:t>单处理器</a:t>
            </a:r>
            <a:r>
              <a:rPr lang="en-GB" altLang="zh-CN" dirty="0" smtClean="0">
                <a:ea typeface="宋体" panose="02010600030101010101" pitchFamily="2" charset="-122"/>
              </a:rPr>
              <a:t>: </a:t>
            </a:r>
            <a:r>
              <a:rPr lang="zh-CN" altLang="en-GB" dirty="0" smtClean="0">
                <a:ea typeface="宋体" panose="02010600030101010101" pitchFamily="2" charset="-122"/>
              </a:rPr>
              <a:t>中型处理机</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anose="02010600030101010101" pitchFamily="2" charset="-122"/>
              </a:rPr>
              <a:t>两种设计方式</a:t>
            </a:r>
            <a:endParaRPr lang="en-GB" altLang="zh-CN" dirty="0" smtClean="0">
              <a:ea typeface="宋体" panose="02010600030101010101" pitchFamily="2" charset="-122"/>
            </a:endParaRPr>
          </a:p>
          <a:p>
            <a:pPr lvl="2">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anose="02010600030101010101" pitchFamily="2" charset="-122"/>
              </a:rPr>
              <a:t>转换</a:t>
            </a:r>
            <a:r>
              <a:rPr lang="en-GB" altLang="zh-CN" dirty="0" smtClean="0">
                <a:ea typeface="宋体" panose="02010600030101010101" pitchFamily="2" charset="-122"/>
              </a:rPr>
              <a:t>: </a:t>
            </a:r>
            <a:r>
              <a:rPr lang="zh-CN" altLang="en-GB" dirty="0" smtClean="0">
                <a:ea typeface="宋体" panose="02010600030101010101" pitchFamily="2" charset="-122"/>
              </a:rPr>
              <a:t>输入转化为输出</a:t>
            </a:r>
          </a:p>
          <a:p>
            <a:pPr lvl="2">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anose="02010600030101010101" pitchFamily="2" charset="-122"/>
              </a:rPr>
              <a:t>事务</a:t>
            </a:r>
            <a:r>
              <a:rPr lang="en-GB" altLang="zh-CN" dirty="0" smtClean="0">
                <a:ea typeface="宋体" panose="02010600030101010101" pitchFamily="2" charset="-122"/>
              </a:rPr>
              <a:t>: </a:t>
            </a:r>
            <a:r>
              <a:rPr lang="zh-CN" altLang="en-GB" dirty="0" smtClean="0">
                <a:ea typeface="宋体" panose="02010600030101010101" pitchFamily="2" charset="-122"/>
              </a:rPr>
              <a:t>输入决定哪个功能将被执行</a:t>
            </a:r>
            <a:endParaRPr lang="en-GB" altLang="zh-CN" dirty="0" smtClean="0">
              <a:ea typeface="宋体" panose="02010600030101010101" pitchFamily="2" charset="-122"/>
            </a:endParaRPr>
          </a:p>
          <a:p>
            <a:pPr>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dirty="0" smtClean="0">
                <a:ea typeface="宋体" panose="02010600030101010101" pitchFamily="2" charset="-122"/>
              </a:rPr>
              <a:t>1970s</a:t>
            </a:r>
            <a:r>
              <a:rPr lang="zh-CN" altLang="en-GB" dirty="0" smtClean="0">
                <a:ea typeface="宋体" panose="02010600030101010101" pitchFamily="2" charset="-122"/>
              </a:rPr>
              <a:t>以后</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anose="02010600030101010101" pitchFamily="2" charset="-122"/>
              </a:rPr>
              <a:t>多系统上运行</a:t>
            </a: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GB" dirty="0" smtClean="0">
                <a:ea typeface="宋体" panose="02010600030101010101" pitchFamily="2" charset="-122"/>
              </a:rPr>
              <a:t>执行多个功能</a:t>
            </a:r>
          </a:p>
        </p:txBody>
      </p:sp>
      <p:sp>
        <p:nvSpPr>
          <p:cNvPr id="105476" name="Text Box 3"/>
          <p:cNvSpPr txBox="1">
            <a:spLocks noChangeArrowheads="1"/>
          </p:cNvSpPr>
          <p:nvPr/>
        </p:nvSpPr>
        <p:spPr bwMode="auto">
          <a:xfrm>
            <a:off x="8361364" y="782639"/>
            <a:ext cx="71437"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105477" name="Text Box 4"/>
          <p:cNvSpPr txBox="1">
            <a:spLocks noChangeArrowheads="1"/>
          </p:cNvSpPr>
          <p:nvPr/>
        </p:nvSpPr>
        <p:spPr bwMode="auto">
          <a:xfrm>
            <a:off x="4238625" y="1150939"/>
            <a:ext cx="1588" cy="34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Tx/>
              <a:buNone/>
            </a:pPr>
            <a:endParaRPr lang="zh-CN" altLang="en-US" sz="1800">
              <a:solidFill>
                <a:schemeClr val="bg1"/>
              </a:solidFill>
              <a:latin typeface="Times New Roman" panose="02020603050405020304" pitchFamily="18" charset="0"/>
              <a:ea typeface="宋体" panose="02010600030101010101" pitchFamily="2" charset="-122"/>
            </a:endParaRPr>
          </a:p>
        </p:txBody>
      </p:sp>
      <p:sp>
        <p:nvSpPr>
          <p:cNvPr id="6"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软件工程变化的本质</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8" name="Rectangle 2"/>
          <p:cNvSpPr txBox="1">
            <a:spLocks noChangeArrowheads="1"/>
          </p:cNvSpPr>
          <p:nvPr/>
        </p:nvSpPr>
        <p:spPr bwMode="auto">
          <a:xfrm>
            <a:off x="6436806" y="1696465"/>
            <a:ext cx="5420249" cy="4679950"/>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zh-CN" dirty="0" smtClean="0">
                <a:ea typeface="宋体" panose="02010600030101010101" pitchFamily="2" charset="-122"/>
              </a:rPr>
              <a:t>1980s</a:t>
            </a:r>
            <a:r>
              <a:rPr lang="zh-CN" altLang="en-GB" dirty="0" smtClean="0">
                <a:ea typeface="宋体" panose="02010600030101010101" pitchFamily="2" charset="-122"/>
              </a:rPr>
              <a:t>以</a:t>
            </a:r>
            <a:r>
              <a:rPr lang="zh-CN" altLang="en-US" dirty="0" smtClean="0">
                <a:ea typeface="宋体" panose="02010600030101010101" pitchFamily="2" charset="-122"/>
              </a:rPr>
              <a:t>后</a:t>
            </a:r>
            <a:endParaRPr lang="zh-CN" altLang="en-GB" dirty="0" smtClean="0">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ea typeface="宋体" panose="02010600030101010101" pitchFamily="2" charset="-122"/>
              </a:rPr>
              <a:t>互联网</a:t>
            </a:r>
            <a:endParaRPr lang="en-US" altLang="zh-CN" dirty="0" smtClean="0">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ea typeface="宋体" panose="02010600030101010101" pitchFamily="2" charset="-122"/>
              </a:rPr>
              <a:t>基于</a:t>
            </a:r>
            <a:r>
              <a:rPr lang="en-US" altLang="zh-CN" dirty="0" smtClean="0">
                <a:ea typeface="宋体" panose="02010600030101010101" pitchFamily="2" charset="-122"/>
              </a:rPr>
              <a:t>Web</a:t>
            </a:r>
            <a:r>
              <a:rPr lang="zh-CN" altLang="en-US" dirty="0" smtClean="0">
                <a:ea typeface="宋体" panose="02010600030101010101" pitchFamily="2" charset="-122"/>
              </a:rPr>
              <a:t>和</a:t>
            </a:r>
            <a:r>
              <a:rPr lang="en-US" altLang="zh-CN" dirty="0" smtClean="0">
                <a:ea typeface="宋体" panose="02010600030101010101" pitchFamily="2" charset="-122"/>
              </a:rPr>
              <a:t>B/S</a:t>
            </a:r>
            <a:r>
              <a:rPr lang="zh-CN" altLang="en-US" dirty="0" smtClean="0">
                <a:ea typeface="宋体" panose="02010600030101010101" pitchFamily="2" charset="-122"/>
              </a:rPr>
              <a:t>架构</a:t>
            </a:r>
            <a:endParaRPr lang="zh-CN" altLang="en-GB" dirty="0" smtClean="0">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dirty="0" smtClean="0">
                <a:ea typeface="宋体" panose="02010600030101010101" pitchFamily="2" charset="-122"/>
              </a:rPr>
              <a:t>移动互联网</a:t>
            </a:r>
            <a:endParaRPr lang="en-GB" altLang="zh-CN" dirty="0" smtClean="0">
              <a:ea typeface="宋体" panose="02010600030101010101" pitchFamily="2" charset="-122"/>
            </a:endParaRPr>
          </a:p>
          <a:p>
            <a:pPr>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solidFill>
                  <a:srgbClr val="FF0000"/>
                </a:solidFill>
                <a:ea typeface="宋体" panose="02010600030101010101" pitchFamily="2" charset="-122"/>
              </a:rPr>
              <a:t>目前</a:t>
            </a:r>
            <a:endParaRPr lang="zh-CN" altLang="en-GB" b="1" dirty="0" smtClean="0">
              <a:solidFill>
                <a:srgbClr val="FF0000"/>
              </a:solidFill>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solidFill>
                  <a:srgbClr val="FF0000"/>
                </a:solidFill>
                <a:ea typeface="宋体" panose="02010600030101010101" pitchFamily="2" charset="-122"/>
              </a:rPr>
              <a:t>分布式计算</a:t>
            </a:r>
            <a:endParaRPr lang="en-US" altLang="zh-CN" b="1" dirty="0" smtClean="0">
              <a:solidFill>
                <a:srgbClr val="FF0000"/>
              </a:solidFill>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solidFill>
                  <a:srgbClr val="FF0000"/>
                </a:solidFill>
                <a:ea typeface="宋体" panose="02010600030101010101" pitchFamily="2" charset="-122"/>
              </a:rPr>
              <a:t>并行计算</a:t>
            </a:r>
            <a:endParaRPr lang="en-US" altLang="zh-CN" b="1" dirty="0" smtClean="0">
              <a:solidFill>
                <a:srgbClr val="FF0000"/>
              </a:solidFill>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lang="zh-CN" altLang="en-US" b="1" dirty="0" smtClean="0">
                <a:solidFill>
                  <a:srgbClr val="FF0000"/>
                </a:solidFill>
                <a:ea typeface="宋体" panose="02010600030101010101" pitchFamily="2" charset="-122"/>
              </a:rPr>
              <a:t>云计算、大数据、人工智能</a:t>
            </a:r>
            <a:endParaRPr lang="en-US" altLang="zh-CN" b="1" dirty="0" smtClean="0">
              <a:solidFill>
                <a:srgbClr val="FF0000"/>
              </a:solidFill>
              <a:ea typeface="宋体" panose="02010600030101010101" pitchFamily="2" charset="-122"/>
            </a:endParaRPr>
          </a:p>
          <a:p>
            <a:pPr lvl="1">
              <a:lnSpc>
                <a:spcPct val="110000"/>
              </a:lnSpc>
              <a:spcAft>
                <a:spcPts val="1200"/>
              </a:spcAft>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zh-CN" altLang="en-GB" dirty="0" smtClean="0">
              <a:ea typeface="宋体" panose="0201060003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67</a:t>
            </a:fld>
            <a:endParaRPr lang="zh-CN" altLang="en-US"/>
          </a:p>
        </p:txBody>
      </p:sp>
    </p:spTree>
    <p:extLst>
      <p:ext uri="{BB962C8B-B14F-4D97-AF65-F5344CB8AC3E}">
        <p14:creationId xmlns:p14="http://schemas.microsoft.com/office/powerpoint/2010/main" val="104448977"/>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ChangeArrowheads="1"/>
          </p:cNvSpPr>
          <p:nvPr>
            <p:ph type="body" idx="1"/>
          </p:nvPr>
        </p:nvSpPr>
        <p:spPr>
          <a:xfrm>
            <a:off x="442128" y="1337269"/>
            <a:ext cx="11394830" cy="4676775"/>
          </a:xfrm>
        </p:spPr>
        <p:txBody>
          <a:bodyPr/>
          <a:lstStyle/>
          <a:p>
            <a:pPr eaLnBrk="1" hangingPunct="1">
              <a:lnSpc>
                <a:spcPts val="3500"/>
              </a:lnSpc>
              <a:spcAft>
                <a:spcPts val="1200"/>
              </a:spcAft>
            </a:pPr>
            <a:r>
              <a:rPr lang="zh-CN" altLang="en-GB" b="1" dirty="0" smtClean="0">
                <a:solidFill>
                  <a:srgbClr val="FF0000"/>
                </a:solidFill>
                <a:ea typeface="宋体" panose="02010600030101010101" pitchFamily="2" charset="-122"/>
              </a:rPr>
              <a:t>方法</a:t>
            </a:r>
            <a:r>
              <a:rPr lang="en-GB" altLang="zh-CN" dirty="0" smtClean="0">
                <a:solidFill>
                  <a:srgbClr val="FF0000"/>
                </a:solidFill>
                <a:ea typeface="宋体" panose="02010600030101010101" pitchFamily="2" charset="-122"/>
              </a:rPr>
              <a:t>: </a:t>
            </a:r>
            <a:r>
              <a:rPr lang="zh-CN" altLang="en-GB" dirty="0" smtClean="0">
                <a:ea typeface="宋体" panose="02010600030101010101" pitchFamily="2" charset="-122"/>
              </a:rPr>
              <a:t>是指产生某些结果的形式化过程。</a:t>
            </a:r>
            <a:endParaRPr lang="en-GB" altLang="zh-CN" dirty="0" smtClean="0">
              <a:ea typeface="宋体" panose="02010600030101010101" pitchFamily="2" charset="-122"/>
            </a:endParaRPr>
          </a:p>
          <a:p>
            <a:pPr eaLnBrk="1" hangingPunct="1">
              <a:lnSpc>
                <a:spcPts val="3500"/>
              </a:lnSpc>
              <a:spcAft>
                <a:spcPts val="1200"/>
              </a:spcAft>
            </a:pPr>
            <a:r>
              <a:rPr lang="zh-CN" altLang="en-GB" b="1" dirty="0" smtClean="0">
                <a:solidFill>
                  <a:srgbClr val="FF0000"/>
                </a:solidFill>
                <a:ea typeface="宋体" panose="02010600030101010101" pitchFamily="2" charset="-122"/>
              </a:rPr>
              <a:t>工具</a:t>
            </a:r>
            <a:r>
              <a:rPr lang="en-GB" altLang="zh-CN" dirty="0" smtClean="0">
                <a:solidFill>
                  <a:srgbClr val="FF0000"/>
                </a:solidFill>
                <a:ea typeface="宋体" panose="02010600030101010101" pitchFamily="2" charset="-122"/>
              </a:rPr>
              <a:t>: </a:t>
            </a:r>
            <a:r>
              <a:rPr lang="zh-CN" altLang="en-GB" dirty="0" smtClean="0">
                <a:ea typeface="宋体" panose="02010600030101010101" pitchFamily="2" charset="-122"/>
              </a:rPr>
              <a:t>是用更好的方式完成某件事情的设备或自动化系统，如各种集成开发环境、编译工具、测试工具等。</a:t>
            </a:r>
          </a:p>
          <a:p>
            <a:pPr eaLnBrk="1" hangingPunct="1">
              <a:lnSpc>
                <a:spcPts val="3500"/>
              </a:lnSpc>
              <a:spcAft>
                <a:spcPts val="1200"/>
              </a:spcAft>
            </a:pPr>
            <a:r>
              <a:rPr lang="zh-CN" altLang="en-GB" b="1" dirty="0" smtClean="0">
                <a:solidFill>
                  <a:srgbClr val="FF0000"/>
                </a:solidFill>
                <a:ea typeface="宋体" panose="02010600030101010101" pitchFamily="2" charset="-122"/>
              </a:rPr>
              <a:t>过程</a:t>
            </a:r>
            <a:r>
              <a:rPr lang="en-GB" altLang="zh-CN" dirty="0" smtClean="0">
                <a:solidFill>
                  <a:srgbClr val="FF0000"/>
                </a:solidFill>
                <a:ea typeface="宋体" panose="02010600030101010101" pitchFamily="2" charset="-122"/>
              </a:rPr>
              <a:t>: </a:t>
            </a:r>
            <a:r>
              <a:rPr lang="zh-CN" altLang="en-GB" dirty="0" smtClean="0">
                <a:ea typeface="宋体" panose="02010600030101010101" pitchFamily="2" charset="-122"/>
              </a:rPr>
              <a:t>生产特定产品的工具和技术的结合</a:t>
            </a:r>
          </a:p>
          <a:p>
            <a:pPr eaLnBrk="1" hangingPunct="1">
              <a:lnSpc>
                <a:spcPts val="3500"/>
              </a:lnSpc>
              <a:spcAft>
                <a:spcPts val="1200"/>
              </a:spcAft>
            </a:pPr>
            <a:r>
              <a:rPr lang="zh-CN" altLang="en-US" b="1" dirty="0" smtClean="0">
                <a:solidFill>
                  <a:srgbClr val="FF0000"/>
                </a:solidFill>
                <a:ea typeface="宋体" panose="02010600030101010101" pitchFamily="2" charset="-122"/>
              </a:rPr>
              <a:t>范</a:t>
            </a:r>
            <a:r>
              <a:rPr lang="zh-CN" altLang="en-GB" b="1" dirty="0" smtClean="0">
                <a:solidFill>
                  <a:srgbClr val="FF0000"/>
                </a:solidFill>
                <a:ea typeface="宋体" panose="02010600030101010101" pitchFamily="2" charset="-122"/>
              </a:rPr>
              <a:t>型</a:t>
            </a:r>
            <a:r>
              <a:rPr lang="en-GB" altLang="zh-CN" b="1" dirty="0" smtClean="0">
                <a:solidFill>
                  <a:srgbClr val="FF0000"/>
                </a:solidFill>
                <a:ea typeface="宋体" panose="02010600030101010101" pitchFamily="2" charset="-122"/>
              </a:rPr>
              <a:t>:</a:t>
            </a:r>
            <a:r>
              <a:rPr lang="en-GB" altLang="zh-CN" dirty="0" smtClean="0">
                <a:solidFill>
                  <a:srgbClr val="FF0000"/>
                </a:solidFill>
                <a:ea typeface="宋体" panose="02010600030101010101" pitchFamily="2" charset="-122"/>
              </a:rPr>
              <a:t> </a:t>
            </a:r>
            <a:r>
              <a:rPr lang="zh-CN" altLang="en-GB" dirty="0" smtClean="0">
                <a:ea typeface="宋体" panose="02010600030101010101" pitchFamily="2" charset="-122"/>
              </a:rPr>
              <a:t>构造软件的特定方式或哲学</a:t>
            </a:r>
            <a:endParaRPr lang="en-US" altLang="zh-CN" dirty="0" smtClean="0">
              <a:ea typeface="宋体" panose="02010600030101010101" pitchFamily="2" charset="-122"/>
            </a:endParaRPr>
          </a:p>
          <a:p>
            <a:pPr eaLnBrk="1" hangingPunct="1">
              <a:lnSpc>
                <a:spcPts val="3500"/>
              </a:lnSpc>
              <a:spcAft>
                <a:spcPts val="1200"/>
              </a:spcAft>
            </a:pPr>
            <a:endParaRPr lang="en-US" altLang="zh-CN" dirty="0">
              <a:ea typeface="宋体" panose="02010600030101010101" pitchFamily="2" charset="-122"/>
            </a:endParaRPr>
          </a:p>
          <a:p>
            <a:pPr marL="0" indent="0" algn="ctr" eaLnBrk="1" hangingPunct="1">
              <a:lnSpc>
                <a:spcPts val="3500"/>
              </a:lnSpc>
              <a:spcAft>
                <a:spcPts val="1200"/>
              </a:spcAft>
              <a:buNone/>
            </a:pPr>
            <a:r>
              <a:rPr lang="zh-CN" altLang="en-US" b="1" dirty="0" smtClean="0">
                <a:solidFill>
                  <a:srgbClr val="FF0000"/>
                </a:solidFill>
                <a:ea typeface="宋体" panose="02010600030101010101" pitchFamily="2" charset="-122"/>
              </a:rPr>
              <a:t>方法、工具和过程又通常称为软件工程“三要素”。</a:t>
            </a:r>
            <a:endParaRPr lang="en-US" altLang="zh-CN" b="1" dirty="0" smtClean="0">
              <a:solidFill>
                <a:srgbClr val="FF0000"/>
              </a:solidFill>
              <a:ea typeface="宋体" panose="02010600030101010101" pitchFamily="2" charset="-122"/>
            </a:endParaRPr>
          </a:p>
        </p:txBody>
      </p:sp>
      <p:sp>
        <p:nvSpPr>
          <p:cNvPr id="4" name="文本框 11"/>
          <p:cNvSpPr txBox="1"/>
          <p:nvPr/>
        </p:nvSpPr>
        <p:spPr>
          <a:xfrm>
            <a:off x="552659" y="383413"/>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软件工程的关键概念</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68</a:t>
            </a:fld>
            <a:endParaRPr lang="zh-CN" altLang="en-US"/>
          </a:p>
        </p:txBody>
      </p:sp>
    </p:spTree>
    <p:extLst>
      <p:ext uri="{BB962C8B-B14F-4D97-AF65-F5344CB8AC3E}">
        <p14:creationId xmlns:p14="http://schemas.microsoft.com/office/powerpoint/2010/main" val="40938584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4"/>
          <p:cNvSpPr>
            <a:spLocks noChangeArrowheads="1"/>
          </p:cNvSpPr>
          <p:nvPr/>
        </p:nvSpPr>
        <p:spPr bwMode="auto">
          <a:xfrm>
            <a:off x="2589696" y="871905"/>
            <a:ext cx="7086600"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r>
              <a:rPr lang="zh-CN" altLang="en-US" b="1" dirty="0">
                <a:solidFill>
                  <a:schemeClr val="tx1"/>
                </a:solidFill>
                <a:latin typeface="宋体" panose="02010600030101010101" pitchFamily="2" charset="-122"/>
                <a:ea typeface="宋体" panose="02010600030101010101" pitchFamily="2" charset="-122"/>
              </a:rPr>
              <a:t>软件工程： 一种层次化技术</a:t>
            </a:r>
          </a:p>
        </p:txBody>
      </p:sp>
      <p:grpSp>
        <p:nvGrpSpPr>
          <p:cNvPr id="78852" name="Group 5"/>
          <p:cNvGrpSpPr>
            <a:grpSpLocks/>
          </p:cNvGrpSpPr>
          <p:nvPr/>
        </p:nvGrpSpPr>
        <p:grpSpPr bwMode="auto">
          <a:xfrm>
            <a:off x="2643188" y="2598976"/>
            <a:ext cx="4752975" cy="3468687"/>
            <a:chOff x="0" y="0"/>
            <a:chExt cx="4224" cy="2360"/>
          </a:xfrm>
        </p:grpSpPr>
        <p:sp>
          <p:nvSpPr>
            <p:cNvPr id="78860" name="Oval 6"/>
            <p:cNvSpPr>
              <a:spLocks noChangeArrowheads="1"/>
            </p:cNvSpPr>
            <p:nvPr/>
          </p:nvSpPr>
          <p:spPr bwMode="auto">
            <a:xfrm>
              <a:off x="0" y="1152"/>
              <a:ext cx="4224" cy="672"/>
            </a:xfrm>
            <a:prstGeom prst="ellipse">
              <a:avLst/>
            </a:prstGeom>
            <a:solidFill>
              <a:srgbClr val="FF3300"/>
            </a:solidFill>
            <a:ln w="9525">
              <a:round/>
              <a:headEnd/>
              <a:tailEnd/>
            </a:ln>
            <a:scene3d>
              <a:camera prst="legacyPerspectiveBottom"/>
              <a:lightRig rig="legacyFlat3" dir="t"/>
            </a:scene3d>
            <a:sp3d extrusionH="887400" prstMaterial="legacyMatte">
              <a:bevelT w="13500" h="13500" prst="angle"/>
              <a:bevelB w="13500" h="13500" prst="angle"/>
              <a:extrusionClr>
                <a:srgbClr val="FF3300"/>
              </a:extrusionClr>
              <a:contourClr>
                <a:srgbClr val="FF330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 typeface="Arial" panose="020B0604020202020204" pitchFamily="34" charset="0"/>
                <a:buNone/>
              </a:pPr>
              <a:endParaRPr lang="zh-CN" altLang="en-US" sz="1800">
                <a:solidFill>
                  <a:srgbClr val="FF0000"/>
                </a:solidFill>
                <a:latin typeface="Arial" panose="020B0604020202020204" pitchFamily="34" charset="0"/>
                <a:ea typeface="宋体" panose="02010600030101010101" pitchFamily="2" charset="-122"/>
              </a:endParaRPr>
            </a:p>
          </p:txBody>
        </p:sp>
        <p:sp>
          <p:nvSpPr>
            <p:cNvPr id="78861" name="Oval 7"/>
            <p:cNvSpPr>
              <a:spLocks noChangeArrowheads="1"/>
            </p:cNvSpPr>
            <p:nvPr/>
          </p:nvSpPr>
          <p:spPr bwMode="auto">
            <a:xfrm>
              <a:off x="288" y="720"/>
              <a:ext cx="3552" cy="576"/>
            </a:xfrm>
            <a:prstGeom prst="ellipse">
              <a:avLst/>
            </a:prstGeom>
            <a:solidFill>
              <a:srgbClr val="FF9900"/>
            </a:solidFill>
            <a:ln w="9525">
              <a:round/>
              <a:headEnd/>
              <a:tailEnd/>
            </a:ln>
            <a:scene3d>
              <a:camera prst="legacyPerspectiveBottom"/>
              <a:lightRig rig="legacyFlat3" dir="t"/>
            </a:scene3d>
            <a:sp3d extrusionH="887400" prstMaterial="legacyMatte">
              <a:bevelT w="13500" h="13500" prst="angle"/>
              <a:bevelB w="13500" h="13500" prst="angle"/>
              <a:extrusionClr>
                <a:srgbClr val="FF9900"/>
              </a:extrusionClr>
              <a:contourClr>
                <a:srgbClr val="FF990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78862" name="Oval 8"/>
            <p:cNvSpPr>
              <a:spLocks noChangeArrowheads="1"/>
            </p:cNvSpPr>
            <p:nvPr/>
          </p:nvSpPr>
          <p:spPr bwMode="auto">
            <a:xfrm>
              <a:off x="672" y="336"/>
              <a:ext cx="2784" cy="480"/>
            </a:xfrm>
            <a:prstGeom prst="ellipse">
              <a:avLst/>
            </a:prstGeom>
            <a:solidFill>
              <a:srgbClr val="FFFF66"/>
            </a:solidFill>
            <a:ln w="9525">
              <a:round/>
              <a:headEnd/>
              <a:tailEnd/>
            </a:ln>
            <a:scene3d>
              <a:camera prst="legacyPerspectiveBottom"/>
              <a:lightRig rig="legacyFlat3" dir="t"/>
            </a:scene3d>
            <a:sp3d extrusionH="887400" prstMaterial="legacyMatte">
              <a:bevelT w="13500" h="13500" prst="angle"/>
              <a:bevelB w="13500" h="13500" prst="angle"/>
              <a:extrusionClr>
                <a:srgbClr val="FFFF66"/>
              </a:extrusionClr>
              <a:contourClr>
                <a:srgbClr val="FFFF66"/>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78863" name="Oval 9"/>
            <p:cNvSpPr>
              <a:spLocks noChangeArrowheads="1"/>
            </p:cNvSpPr>
            <p:nvPr/>
          </p:nvSpPr>
          <p:spPr bwMode="auto">
            <a:xfrm>
              <a:off x="960" y="0"/>
              <a:ext cx="2256" cy="432"/>
            </a:xfrm>
            <a:prstGeom prst="ellipse">
              <a:avLst/>
            </a:prstGeom>
            <a:solidFill>
              <a:srgbClr val="00FF00"/>
            </a:solidFill>
            <a:ln w="9525">
              <a:round/>
              <a:headEnd/>
              <a:tailEnd/>
            </a:ln>
            <a:scene3d>
              <a:camera prst="legacyPerspectiveBottom"/>
              <a:lightRig rig="legacyFlat3" dir="t"/>
            </a:scene3d>
            <a:sp3d extrusionH="887400" prstMaterial="legacyMatte">
              <a:bevelT w="13500" h="13500" prst="angle"/>
              <a:bevelB w="13500" h="13500" prst="angle"/>
              <a:extrusionClr>
                <a:srgbClr val="00FF00"/>
              </a:extrusionClr>
              <a:contourClr>
                <a:srgbClr val="00FF00"/>
              </a:contourClr>
            </a:sp3d>
          </p:spPr>
          <p:txBody>
            <a:bodyPr wrap="none" anchor="ctr">
              <a:flatTx/>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78864" name="Text Box 10"/>
            <p:cNvSpPr txBox="1">
              <a:spLocks noChangeArrowheads="1"/>
            </p:cNvSpPr>
            <p:nvPr/>
          </p:nvSpPr>
          <p:spPr bwMode="auto">
            <a:xfrm>
              <a:off x="1728" y="1632"/>
              <a:ext cx="1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 typeface="Arial" panose="020B0604020202020204" pitchFamily="34" charset="0"/>
                <a:buNone/>
              </a:pPr>
              <a:r>
                <a:rPr lang="zh-CN" altLang="en-US" sz="1800" b="1">
                  <a:solidFill>
                    <a:srgbClr val="003399"/>
                  </a:solidFill>
                  <a:latin typeface="Arial" panose="020B0604020202020204" pitchFamily="34" charset="0"/>
                  <a:ea typeface="宋体" panose="02010600030101010101" pitchFamily="2" charset="-122"/>
                </a:rPr>
                <a:t>质量关注点</a:t>
              </a:r>
            </a:p>
          </p:txBody>
        </p:sp>
        <p:sp>
          <p:nvSpPr>
            <p:cNvPr id="78865" name="Text Box 11"/>
            <p:cNvSpPr txBox="1">
              <a:spLocks noChangeArrowheads="1"/>
            </p:cNvSpPr>
            <p:nvPr/>
          </p:nvSpPr>
          <p:spPr bwMode="auto">
            <a:xfrm>
              <a:off x="1872" y="1057"/>
              <a:ext cx="8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 typeface="Arial" panose="020B0604020202020204" pitchFamily="34" charset="0"/>
                <a:buNone/>
              </a:pPr>
              <a:r>
                <a:rPr lang="zh-CN" altLang="en-US" sz="1800" b="1">
                  <a:solidFill>
                    <a:srgbClr val="003399"/>
                  </a:solidFill>
                  <a:latin typeface="Arial" panose="020B0604020202020204" pitchFamily="34" charset="0"/>
                  <a:ea typeface="宋体" panose="02010600030101010101" pitchFamily="2" charset="-122"/>
                </a:rPr>
                <a:t>过程</a:t>
              </a:r>
            </a:p>
          </p:txBody>
        </p:sp>
        <p:sp>
          <p:nvSpPr>
            <p:cNvPr id="78866" name="Text Box 12"/>
            <p:cNvSpPr txBox="1">
              <a:spLocks noChangeArrowheads="1"/>
            </p:cNvSpPr>
            <p:nvPr/>
          </p:nvSpPr>
          <p:spPr bwMode="auto">
            <a:xfrm>
              <a:off x="1872" y="624"/>
              <a:ext cx="67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 typeface="Arial" panose="020B0604020202020204" pitchFamily="34" charset="0"/>
                <a:buNone/>
              </a:pPr>
              <a:r>
                <a:rPr lang="zh-CN" altLang="en-US" sz="1800" b="1">
                  <a:solidFill>
                    <a:srgbClr val="003399"/>
                  </a:solidFill>
                  <a:latin typeface="Arial" panose="020B0604020202020204" pitchFamily="34" charset="0"/>
                  <a:ea typeface="宋体" panose="02010600030101010101" pitchFamily="2" charset="-122"/>
                </a:rPr>
                <a:t>方法</a:t>
              </a:r>
            </a:p>
          </p:txBody>
        </p:sp>
        <p:sp>
          <p:nvSpPr>
            <p:cNvPr id="78867" name="Text Box 13"/>
            <p:cNvSpPr txBox="1">
              <a:spLocks noChangeArrowheads="1"/>
            </p:cNvSpPr>
            <p:nvPr/>
          </p:nvSpPr>
          <p:spPr bwMode="auto">
            <a:xfrm>
              <a:off x="1872" y="192"/>
              <a:ext cx="7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 typeface="Arial" panose="020B0604020202020204" pitchFamily="34" charset="0"/>
                <a:buNone/>
              </a:pPr>
              <a:r>
                <a:rPr lang="zh-CN" altLang="en-US" sz="1800" b="1">
                  <a:solidFill>
                    <a:srgbClr val="003399"/>
                  </a:solidFill>
                  <a:latin typeface="Arial" panose="020B0604020202020204" pitchFamily="34" charset="0"/>
                  <a:ea typeface="宋体" panose="02010600030101010101" pitchFamily="2" charset="-122"/>
                </a:rPr>
                <a:t>工具</a:t>
              </a:r>
              <a:r>
                <a:rPr lang="zh-CN" altLang="en-US" sz="1800" b="1">
                  <a:solidFill>
                    <a:srgbClr val="FFFF00"/>
                  </a:solidFill>
                  <a:latin typeface="Arial" panose="020B0604020202020204" pitchFamily="34" charset="0"/>
                  <a:ea typeface="宋体" panose="02010600030101010101" pitchFamily="2" charset="-122"/>
                </a:rPr>
                <a:t>    </a:t>
              </a:r>
            </a:p>
          </p:txBody>
        </p:sp>
        <p:sp>
          <p:nvSpPr>
            <p:cNvPr id="78868" name="Text Box 14"/>
            <p:cNvSpPr txBox="1">
              <a:spLocks noChangeArrowheads="1"/>
            </p:cNvSpPr>
            <p:nvPr/>
          </p:nvSpPr>
          <p:spPr bwMode="auto">
            <a:xfrm>
              <a:off x="481" y="2111"/>
              <a:ext cx="311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 typeface="Arial" panose="020B0604020202020204" pitchFamily="34" charset="0"/>
                <a:buNone/>
              </a:pPr>
              <a:r>
                <a:rPr lang="zh-CN" altLang="en-US" sz="1800">
                  <a:solidFill>
                    <a:schemeClr val="tx1"/>
                  </a:solidFill>
                  <a:latin typeface="Arial" panose="020B0604020202020204" pitchFamily="34" charset="0"/>
                  <a:ea typeface="宋体" panose="02010600030101010101" pitchFamily="2" charset="-122"/>
                </a:rPr>
                <a:t>	</a:t>
              </a:r>
              <a:r>
                <a:rPr lang="zh-CN" altLang="en-US" sz="1800" b="1">
                  <a:solidFill>
                    <a:schemeClr val="tx1"/>
                  </a:solidFill>
                  <a:latin typeface="Arial" panose="020B0604020202020204" pitchFamily="34" charset="0"/>
                  <a:ea typeface="黑体" panose="02010609060101010101" pitchFamily="49" charset="-122"/>
                </a:rPr>
                <a:t>软件工程层次图</a:t>
              </a:r>
            </a:p>
          </p:txBody>
        </p:sp>
      </p:grpSp>
      <p:sp>
        <p:nvSpPr>
          <p:cNvPr id="59407" name="AutoShape 18"/>
          <p:cNvSpPr>
            <a:spLocks noChangeArrowheads="1"/>
          </p:cNvSpPr>
          <p:nvPr/>
        </p:nvSpPr>
        <p:spPr bwMode="auto">
          <a:xfrm>
            <a:off x="7415213" y="3694898"/>
            <a:ext cx="3551124" cy="1178553"/>
          </a:xfrm>
          <a:prstGeom prst="wedgeRoundRectCallout">
            <a:avLst>
              <a:gd name="adj1" fmla="val -107335"/>
              <a:gd name="adj2" fmla="val -4296"/>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59408" name="AutoShape 19"/>
          <p:cNvSpPr>
            <a:spLocks noChangeArrowheads="1"/>
          </p:cNvSpPr>
          <p:nvPr/>
        </p:nvSpPr>
        <p:spPr bwMode="auto">
          <a:xfrm>
            <a:off x="6883398" y="1777199"/>
            <a:ext cx="4002261" cy="1744663"/>
          </a:xfrm>
          <a:prstGeom prst="wedgeRoundRectCallout">
            <a:avLst>
              <a:gd name="adj1" fmla="val -97222"/>
              <a:gd name="adj2" fmla="val 2270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59409" name="AutoShape 20"/>
          <p:cNvSpPr>
            <a:spLocks noChangeArrowheads="1"/>
          </p:cNvSpPr>
          <p:nvPr/>
        </p:nvSpPr>
        <p:spPr bwMode="auto">
          <a:xfrm>
            <a:off x="730235" y="2632862"/>
            <a:ext cx="2663839" cy="835025"/>
          </a:xfrm>
          <a:prstGeom prst="wedgeRoundRectCallout">
            <a:avLst>
              <a:gd name="adj1" fmla="val 113121"/>
              <a:gd name="adj2" fmla="val 72124"/>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59410" name="Text Box 21"/>
          <p:cNvSpPr txBox="1">
            <a:spLocks noChangeArrowheads="1"/>
          </p:cNvSpPr>
          <p:nvPr/>
        </p:nvSpPr>
        <p:spPr bwMode="auto">
          <a:xfrm>
            <a:off x="7396163" y="3748874"/>
            <a:ext cx="335557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 typeface="Arial" panose="020B0604020202020204" pitchFamily="34" charset="0"/>
              <a:buNone/>
            </a:pPr>
            <a:r>
              <a:rPr lang="zh-CN" altLang="en-US" sz="2000" b="1" dirty="0">
                <a:solidFill>
                  <a:srgbClr val="003300"/>
                </a:solidFill>
                <a:latin typeface="Times New Roman" panose="02020603050405020304" pitchFamily="18" charset="0"/>
                <a:ea typeface="宋体" panose="02010600030101010101" pitchFamily="2" charset="-122"/>
              </a:rPr>
              <a:t>基础层，综合方法及工具，定义方法使用的顺序，所需要的管理</a:t>
            </a:r>
          </a:p>
        </p:txBody>
      </p:sp>
      <p:sp>
        <p:nvSpPr>
          <p:cNvPr id="59411" name="Text Box 24"/>
          <p:cNvSpPr txBox="1">
            <a:spLocks noChangeArrowheads="1"/>
          </p:cNvSpPr>
          <p:nvPr/>
        </p:nvSpPr>
        <p:spPr bwMode="auto">
          <a:xfrm>
            <a:off x="864159" y="2707474"/>
            <a:ext cx="269819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 typeface="Arial" panose="020B0604020202020204" pitchFamily="34" charset="0"/>
              <a:buNone/>
            </a:pPr>
            <a:r>
              <a:rPr lang="zh-CN" altLang="en-US" sz="2000" b="1" dirty="0">
                <a:solidFill>
                  <a:srgbClr val="003300"/>
                </a:solidFill>
                <a:latin typeface="Times New Roman" panose="02020603050405020304" pitchFamily="18" charset="0"/>
                <a:ea typeface="宋体" panose="02010600030101010101" pitchFamily="2" charset="-122"/>
              </a:rPr>
              <a:t>为软件开发提供</a:t>
            </a:r>
            <a:r>
              <a:rPr lang="zh-CN" altLang="en-US" sz="2000" b="1" dirty="0">
                <a:solidFill>
                  <a:srgbClr val="003300"/>
                </a:solidFill>
                <a:latin typeface="宋体" panose="02010600030101010101" pitchFamily="2" charset="-122"/>
                <a:ea typeface="宋体" panose="02010600030101010101" pitchFamily="2" charset="-122"/>
              </a:rPr>
              <a:t>“</a:t>
            </a:r>
            <a:r>
              <a:rPr lang="zh-CN" altLang="en-US" sz="2000" b="1" dirty="0">
                <a:solidFill>
                  <a:srgbClr val="003300"/>
                </a:solidFill>
                <a:latin typeface="Times New Roman" panose="02020603050405020304" pitchFamily="18" charset="0"/>
                <a:ea typeface="宋体" panose="02010600030101010101" pitchFamily="2" charset="-122"/>
              </a:rPr>
              <a:t>如何做</a:t>
            </a:r>
            <a:r>
              <a:rPr lang="zh-CN" altLang="en-US" sz="2000" b="1" dirty="0">
                <a:solidFill>
                  <a:srgbClr val="003300"/>
                </a:solidFill>
                <a:latin typeface="宋体" panose="02010600030101010101" pitchFamily="2" charset="-122"/>
                <a:ea typeface="宋体" panose="02010600030101010101" pitchFamily="2" charset="-122"/>
              </a:rPr>
              <a:t>”</a:t>
            </a:r>
            <a:r>
              <a:rPr lang="zh-CN" altLang="en-US" sz="2000" b="1" dirty="0">
                <a:solidFill>
                  <a:srgbClr val="003300"/>
                </a:solidFill>
                <a:latin typeface="Times New Roman" panose="02020603050405020304" pitchFamily="18" charset="0"/>
                <a:ea typeface="宋体" panose="02010600030101010101" pitchFamily="2" charset="-122"/>
              </a:rPr>
              <a:t>的技术</a:t>
            </a:r>
          </a:p>
        </p:txBody>
      </p:sp>
      <p:sp>
        <p:nvSpPr>
          <p:cNvPr id="59412" name="Text Box 25"/>
          <p:cNvSpPr txBox="1">
            <a:spLocks noChangeArrowheads="1"/>
          </p:cNvSpPr>
          <p:nvPr/>
        </p:nvSpPr>
        <p:spPr bwMode="auto">
          <a:xfrm>
            <a:off x="6883398" y="1851812"/>
            <a:ext cx="3868337"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50000"/>
              </a:spcBef>
              <a:buClrTx/>
              <a:buSzTx/>
              <a:buFont typeface="Arial" panose="020B0604020202020204" pitchFamily="34" charset="0"/>
              <a:buNone/>
            </a:pPr>
            <a:r>
              <a:rPr lang="zh-CN" altLang="en-US" sz="2000" b="1" dirty="0">
                <a:solidFill>
                  <a:srgbClr val="003300"/>
                </a:solidFill>
                <a:latin typeface="Times New Roman" panose="02020603050405020304" pitchFamily="18" charset="0"/>
                <a:ea typeface="宋体" panose="02010600030101010101" pitchFamily="2" charset="-122"/>
              </a:rPr>
              <a:t>为软件开发提供自动或半自动的软件支撑环境，建立计算机辅助软件工程</a:t>
            </a:r>
            <a:r>
              <a:rPr lang="en-US" altLang="zh-CN" sz="2000" b="1" dirty="0">
                <a:solidFill>
                  <a:srgbClr val="003300"/>
                </a:solidFill>
                <a:latin typeface="Times New Roman" panose="02020603050405020304" pitchFamily="18" charset="0"/>
                <a:ea typeface="宋体" panose="02010600030101010101" pitchFamily="2" charset="-122"/>
              </a:rPr>
              <a:t>(CASE)</a:t>
            </a:r>
            <a:r>
              <a:rPr lang="zh-CN" altLang="en-US" sz="2000" b="1" dirty="0">
                <a:solidFill>
                  <a:srgbClr val="003300"/>
                </a:solidFill>
                <a:latin typeface="Times New Roman" panose="02020603050405020304" pitchFamily="18" charset="0"/>
                <a:ea typeface="宋体" panose="02010600030101010101" pitchFamily="2" charset="-122"/>
              </a:rPr>
              <a:t>的软件开发支撑系统</a:t>
            </a:r>
          </a:p>
        </p:txBody>
      </p:sp>
      <p:sp>
        <p:nvSpPr>
          <p:cNvPr id="21" name="文本框 11"/>
          <p:cNvSpPr txBox="1"/>
          <p:nvPr/>
        </p:nvSpPr>
        <p:spPr>
          <a:xfrm>
            <a:off x="459225" y="31155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69</a:t>
            </a:fld>
            <a:endParaRPr lang="zh-CN" altLang="en-US"/>
          </a:p>
        </p:txBody>
      </p:sp>
    </p:spTree>
    <p:extLst>
      <p:ext uri="{BB962C8B-B14F-4D97-AF65-F5344CB8AC3E}">
        <p14:creationId xmlns:p14="http://schemas.microsoft.com/office/powerpoint/2010/main" val="33304446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407"/>
                                        </p:tgtEl>
                                        <p:attrNameLst>
                                          <p:attrName>style.visibility</p:attrName>
                                        </p:attrNameLst>
                                      </p:cBhvr>
                                      <p:to>
                                        <p:strVal val="visible"/>
                                      </p:to>
                                    </p:set>
                                    <p:anim calcmode="lin" valueType="num">
                                      <p:cBhvr additive="base">
                                        <p:cTn id="7" dur="500" fill="hold"/>
                                        <p:tgtEl>
                                          <p:spTgt spid="59407"/>
                                        </p:tgtEl>
                                        <p:attrNameLst>
                                          <p:attrName>ppt_x</p:attrName>
                                        </p:attrNameLst>
                                      </p:cBhvr>
                                      <p:tavLst>
                                        <p:tav tm="0">
                                          <p:val>
                                            <p:strVal val="#ppt_x"/>
                                          </p:val>
                                        </p:tav>
                                        <p:tav tm="100000">
                                          <p:val>
                                            <p:strVal val="#ppt_x"/>
                                          </p:val>
                                        </p:tav>
                                      </p:tavLst>
                                    </p:anim>
                                    <p:anim calcmode="lin" valueType="num">
                                      <p:cBhvr additive="base">
                                        <p:cTn id="8" dur="500" fill="hold"/>
                                        <p:tgtEl>
                                          <p:spTgt spid="5940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9410"/>
                                        </p:tgtEl>
                                        <p:attrNameLst>
                                          <p:attrName>style.visibility</p:attrName>
                                        </p:attrNameLst>
                                      </p:cBhvr>
                                      <p:to>
                                        <p:strVal val="visible"/>
                                      </p:to>
                                    </p:set>
                                    <p:anim calcmode="lin" valueType="num">
                                      <p:cBhvr additive="base">
                                        <p:cTn id="11" dur="500" fill="hold"/>
                                        <p:tgtEl>
                                          <p:spTgt spid="59410"/>
                                        </p:tgtEl>
                                        <p:attrNameLst>
                                          <p:attrName>ppt_x</p:attrName>
                                        </p:attrNameLst>
                                      </p:cBhvr>
                                      <p:tavLst>
                                        <p:tav tm="0">
                                          <p:val>
                                            <p:strVal val="#ppt_x"/>
                                          </p:val>
                                        </p:tav>
                                        <p:tav tm="100000">
                                          <p:val>
                                            <p:strVal val="#ppt_x"/>
                                          </p:val>
                                        </p:tav>
                                      </p:tavLst>
                                    </p:anim>
                                    <p:anim calcmode="lin" valueType="num">
                                      <p:cBhvr additive="base">
                                        <p:cTn id="12" dur="500" fill="hold"/>
                                        <p:tgtEl>
                                          <p:spTgt spid="59410"/>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9411"/>
                                        </p:tgtEl>
                                        <p:attrNameLst>
                                          <p:attrName>style.visibility</p:attrName>
                                        </p:attrNameLst>
                                      </p:cBhvr>
                                      <p:to>
                                        <p:strVal val="visible"/>
                                      </p:to>
                                    </p:set>
                                    <p:anim calcmode="lin" valueType="num">
                                      <p:cBhvr additive="base">
                                        <p:cTn id="17" dur="500" fill="hold"/>
                                        <p:tgtEl>
                                          <p:spTgt spid="59411"/>
                                        </p:tgtEl>
                                        <p:attrNameLst>
                                          <p:attrName>ppt_x</p:attrName>
                                        </p:attrNameLst>
                                      </p:cBhvr>
                                      <p:tavLst>
                                        <p:tav tm="0">
                                          <p:val>
                                            <p:strVal val="#ppt_x"/>
                                          </p:val>
                                        </p:tav>
                                        <p:tav tm="100000">
                                          <p:val>
                                            <p:strVal val="#ppt_x"/>
                                          </p:val>
                                        </p:tav>
                                      </p:tavLst>
                                    </p:anim>
                                    <p:anim calcmode="lin" valueType="num">
                                      <p:cBhvr additive="base">
                                        <p:cTn id="18" dur="500" fill="hold"/>
                                        <p:tgtEl>
                                          <p:spTgt spid="594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9409"/>
                                        </p:tgtEl>
                                        <p:attrNameLst>
                                          <p:attrName>style.visibility</p:attrName>
                                        </p:attrNameLst>
                                      </p:cBhvr>
                                      <p:to>
                                        <p:strVal val="visible"/>
                                      </p:to>
                                    </p:set>
                                    <p:anim calcmode="lin" valueType="num">
                                      <p:cBhvr additive="base">
                                        <p:cTn id="21" dur="500" fill="hold"/>
                                        <p:tgtEl>
                                          <p:spTgt spid="59409"/>
                                        </p:tgtEl>
                                        <p:attrNameLst>
                                          <p:attrName>ppt_x</p:attrName>
                                        </p:attrNameLst>
                                      </p:cBhvr>
                                      <p:tavLst>
                                        <p:tav tm="0">
                                          <p:val>
                                            <p:strVal val="#ppt_x"/>
                                          </p:val>
                                        </p:tav>
                                        <p:tav tm="100000">
                                          <p:val>
                                            <p:strVal val="#ppt_x"/>
                                          </p:val>
                                        </p:tav>
                                      </p:tavLst>
                                    </p:anim>
                                    <p:anim calcmode="lin" valueType="num">
                                      <p:cBhvr additive="base">
                                        <p:cTn id="22" dur="500" fill="hold"/>
                                        <p:tgtEl>
                                          <p:spTgt spid="59409"/>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9412"/>
                                        </p:tgtEl>
                                        <p:attrNameLst>
                                          <p:attrName>style.visibility</p:attrName>
                                        </p:attrNameLst>
                                      </p:cBhvr>
                                      <p:to>
                                        <p:strVal val="visible"/>
                                      </p:to>
                                    </p:set>
                                    <p:anim calcmode="lin" valueType="num">
                                      <p:cBhvr additive="base">
                                        <p:cTn id="27" dur="500" fill="hold"/>
                                        <p:tgtEl>
                                          <p:spTgt spid="59412"/>
                                        </p:tgtEl>
                                        <p:attrNameLst>
                                          <p:attrName>ppt_x</p:attrName>
                                        </p:attrNameLst>
                                      </p:cBhvr>
                                      <p:tavLst>
                                        <p:tav tm="0">
                                          <p:val>
                                            <p:strVal val="#ppt_x"/>
                                          </p:val>
                                        </p:tav>
                                        <p:tav tm="100000">
                                          <p:val>
                                            <p:strVal val="#ppt_x"/>
                                          </p:val>
                                        </p:tav>
                                      </p:tavLst>
                                    </p:anim>
                                    <p:anim calcmode="lin" valueType="num">
                                      <p:cBhvr additive="base">
                                        <p:cTn id="28" dur="500" fill="hold"/>
                                        <p:tgtEl>
                                          <p:spTgt spid="5941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9408"/>
                                        </p:tgtEl>
                                        <p:attrNameLst>
                                          <p:attrName>style.visibility</p:attrName>
                                        </p:attrNameLst>
                                      </p:cBhvr>
                                      <p:to>
                                        <p:strVal val="visible"/>
                                      </p:to>
                                    </p:set>
                                    <p:anim calcmode="lin" valueType="num">
                                      <p:cBhvr additive="base">
                                        <p:cTn id="31" dur="500" fill="hold"/>
                                        <p:tgtEl>
                                          <p:spTgt spid="59408"/>
                                        </p:tgtEl>
                                        <p:attrNameLst>
                                          <p:attrName>ppt_x</p:attrName>
                                        </p:attrNameLst>
                                      </p:cBhvr>
                                      <p:tavLst>
                                        <p:tav tm="0">
                                          <p:val>
                                            <p:strVal val="#ppt_x"/>
                                          </p:val>
                                        </p:tav>
                                        <p:tav tm="100000">
                                          <p:val>
                                            <p:strVal val="#ppt_x"/>
                                          </p:val>
                                        </p:tav>
                                      </p:tavLst>
                                    </p:anim>
                                    <p:anim calcmode="lin" valueType="num">
                                      <p:cBhvr additive="base">
                                        <p:cTn id="32" dur="500" fill="hold"/>
                                        <p:tgtEl>
                                          <p:spTgt spid="594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7" grpId="0" animBg="1" autoUpdateAnimBg="0"/>
      <p:bldP spid="59408" grpId="0" animBg="1" autoUpdateAnimBg="0"/>
      <p:bldP spid="59409" grpId="0" animBg="1" autoUpdateAnimBg="0"/>
      <p:bldP spid="59410" grpId="0" autoUpdateAnimBg="0"/>
      <p:bldP spid="59411" grpId="0" autoUpdateAnimBg="0"/>
      <p:bldP spid="5941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body" idx="1"/>
          </p:nvPr>
        </p:nvSpPr>
        <p:spPr>
          <a:xfrm>
            <a:off x="559584" y="1202627"/>
            <a:ext cx="11387905" cy="4351338"/>
          </a:xfrm>
        </p:spPr>
        <p:txBody>
          <a:bodyPr/>
          <a:lstStyle/>
          <a:p>
            <a:pPr marL="609600" indent="-609600"/>
            <a:r>
              <a:rPr lang="zh-CN" altLang="en-US" sz="3600" dirty="0">
                <a:solidFill>
                  <a:srgbClr val="CC0000"/>
                </a:solidFill>
                <a:latin typeface="华文楷体" panose="02010600040101010101" pitchFamily="2" charset="-122"/>
                <a:ea typeface="华文楷体" panose="02010600040101010101" pitchFamily="2" charset="-122"/>
              </a:rPr>
              <a:t>软件的作用</a:t>
            </a:r>
          </a:p>
          <a:p>
            <a:pPr marL="609600" indent="-609600">
              <a:buNone/>
            </a:pPr>
            <a:r>
              <a:rPr kumimoji="1" lang="zh-CN" altLang="en-US" dirty="0" smtClean="0">
                <a:latin typeface="华文楷体" panose="02010600040101010101" pitchFamily="2" charset="-122"/>
                <a:ea typeface="华文楷体" panose="02010600040101010101" pitchFamily="2" charset="-122"/>
              </a:rPr>
              <a:t>具有</a:t>
            </a:r>
            <a:r>
              <a:rPr kumimoji="1" lang="zh-CN" altLang="en-US" dirty="0" smtClean="0">
                <a:solidFill>
                  <a:srgbClr val="3333CC"/>
                </a:solidFill>
                <a:latin typeface="华文楷体" panose="02010600040101010101" pitchFamily="2" charset="-122"/>
                <a:ea typeface="华文楷体" panose="02010600040101010101" pitchFamily="2" charset="-122"/>
              </a:rPr>
              <a:t>产品</a:t>
            </a:r>
            <a:r>
              <a:rPr kumimoji="1" lang="zh-CN" altLang="en-US" dirty="0" smtClean="0">
                <a:latin typeface="华文楷体" panose="02010600040101010101" pitchFamily="2" charset="-122"/>
                <a:ea typeface="华文楷体" panose="02010600040101010101" pitchFamily="2" charset="-122"/>
              </a:rPr>
              <a:t>和</a:t>
            </a:r>
            <a:r>
              <a:rPr kumimoji="1" lang="zh-CN" altLang="en-US" dirty="0" smtClean="0">
                <a:solidFill>
                  <a:srgbClr val="3333CC"/>
                </a:solidFill>
                <a:latin typeface="华文楷体" panose="02010600040101010101" pitchFamily="2" charset="-122"/>
                <a:ea typeface="华文楷体" panose="02010600040101010101" pitchFamily="2" charset="-122"/>
              </a:rPr>
              <a:t>产品生产载体</a:t>
            </a:r>
            <a:r>
              <a:rPr kumimoji="1" lang="zh-CN" altLang="en-US" dirty="0" smtClean="0">
                <a:latin typeface="华文楷体" panose="02010600040101010101" pitchFamily="2" charset="-122"/>
                <a:ea typeface="华文楷体" panose="02010600040101010101" pitchFamily="2" charset="-122"/>
              </a:rPr>
              <a:t>的双重作用。</a:t>
            </a:r>
          </a:p>
          <a:p>
            <a:pPr marL="609600" indent="-609600">
              <a:buFontTx/>
              <a:buAutoNum type="arabicParenBoth"/>
            </a:pPr>
            <a:r>
              <a:rPr kumimoji="1" lang="zh-CN" altLang="en-US" dirty="0" smtClean="0">
                <a:latin typeface="华文楷体" panose="02010600040101010101" pitchFamily="2" charset="-122"/>
                <a:ea typeface="华文楷体" panose="02010600040101010101" pitchFamily="2" charset="-122"/>
              </a:rPr>
              <a:t>作为产品，软件显示了由计算机硬件体现的计算能力，扮演着信息转换的角色：产生、管理、查询、修改、显示或者传递各种不同的信息。</a:t>
            </a:r>
          </a:p>
          <a:p>
            <a:pPr marL="609600" indent="-609600">
              <a:buFontTx/>
              <a:buAutoNum type="arabicParenBoth"/>
            </a:pPr>
            <a:r>
              <a:rPr kumimoji="1" lang="zh-CN" altLang="en-US" dirty="0" smtClean="0">
                <a:latin typeface="华文楷体" panose="02010600040101010101" pitchFamily="2" charset="-122"/>
                <a:ea typeface="华文楷体" panose="02010600040101010101" pitchFamily="2" charset="-122"/>
              </a:rPr>
              <a:t>作为产品生产的载体，软件提供了计算机控制（操作系统）、信息通信（网络），以及应用程序开发和控制的基础平台（软件工具和环境）。 </a:t>
            </a:r>
          </a:p>
        </p:txBody>
      </p:sp>
      <p:sp>
        <p:nvSpPr>
          <p:cNvPr id="4"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软件的概念、特性和分类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a:t>
            </a:fld>
            <a:endParaRPr lang="zh-CN" altLang="en-US"/>
          </a:p>
        </p:txBody>
      </p:sp>
    </p:spTree>
    <p:extLst>
      <p:ext uri="{BB962C8B-B14F-4D97-AF65-F5344CB8AC3E}">
        <p14:creationId xmlns:p14="http://schemas.microsoft.com/office/powerpoint/2010/main" val="36904299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subTitle" idx="4294967295"/>
          </p:nvPr>
        </p:nvSpPr>
        <p:spPr>
          <a:xfrm>
            <a:off x="311499" y="1266931"/>
            <a:ext cx="11475217" cy="5076825"/>
          </a:xfrm>
        </p:spPr>
        <p:txBody>
          <a:bodyPr vert="horz" wrap="square" lIns="91440" tIns="45720" rIns="91440" bIns="45720" numCol="1" anchor="t" anchorCtr="0" compatLnSpc="1"/>
          <a:lstStyle/>
          <a:p>
            <a:pPr marL="287338" indent="-6350">
              <a:lnSpc>
                <a:spcPts val="3500"/>
              </a:lnSpc>
              <a:spcAft>
                <a:spcPts val="1200"/>
              </a:spcAft>
              <a:buNone/>
            </a:pPr>
            <a:r>
              <a:rPr lang="zh-CN" altLang="en-US" b="1" dirty="0" smtClean="0">
                <a:latin typeface="华文楷体" panose="02010600040101010101" pitchFamily="2" charset="-122"/>
                <a:ea typeface="华文楷体" panose="02010600040101010101" pitchFamily="2" charset="-122"/>
              </a:rPr>
              <a:t>软件工程包括技术和管理两方面的内容，是技术与管理紧密结合所形成的工程学科。</a:t>
            </a:r>
          </a:p>
          <a:p>
            <a:pPr marL="287338" indent="-6350">
              <a:lnSpc>
                <a:spcPts val="3500"/>
              </a:lnSpc>
              <a:spcAft>
                <a:spcPts val="1200"/>
              </a:spcAft>
              <a:buNone/>
            </a:pPr>
            <a:endParaRPr lang="zh-CN" altLang="en-US" b="1" dirty="0" smtClean="0">
              <a:latin typeface="华文楷体" panose="02010600040101010101" pitchFamily="2" charset="-122"/>
              <a:ea typeface="华文楷体" panose="02010600040101010101" pitchFamily="2" charset="-122"/>
            </a:endParaRPr>
          </a:p>
          <a:p>
            <a:pPr marL="287338" indent="-6350">
              <a:lnSpc>
                <a:spcPts val="3500"/>
              </a:lnSpc>
              <a:spcAft>
                <a:spcPts val="1200"/>
              </a:spcAft>
              <a:buNone/>
            </a:pPr>
            <a:r>
              <a:rPr lang="zh-CN" altLang="en-US" b="1" dirty="0" smtClean="0">
                <a:latin typeface="华文楷体" panose="02010600040101010101" pitchFamily="2" charset="-122"/>
                <a:ea typeface="华文楷体" panose="02010600040101010101" pitchFamily="2" charset="-122"/>
              </a:rPr>
              <a:t>通常把</a:t>
            </a:r>
            <a:r>
              <a:rPr lang="zh-CN" altLang="en-US" b="1" dirty="0" smtClean="0">
                <a:solidFill>
                  <a:srgbClr val="FF3300"/>
                </a:solidFill>
                <a:latin typeface="华文楷体" panose="02010600040101010101" pitchFamily="2" charset="-122"/>
                <a:ea typeface="华文楷体" panose="02010600040101010101" pitchFamily="2" charset="-122"/>
              </a:rPr>
              <a:t>在软件生命周期全过程中使用的一整套技术方法的集合称为方法学</a:t>
            </a:r>
            <a:r>
              <a:rPr lang="en-US" altLang="zh-CN" b="1" dirty="0" smtClean="0">
                <a:solidFill>
                  <a:srgbClr val="FF3300"/>
                </a:solidFill>
                <a:latin typeface="华文楷体" panose="02010600040101010101" pitchFamily="2" charset="-122"/>
                <a:ea typeface="华文楷体" panose="02010600040101010101" pitchFamily="2" charset="-122"/>
              </a:rPr>
              <a:t>(methodology)</a:t>
            </a:r>
            <a:r>
              <a:rPr lang="zh-CN" altLang="en-US" b="1" dirty="0" smtClean="0">
                <a:solidFill>
                  <a:srgbClr val="FF3300"/>
                </a:solidFill>
                <a:latin typeface="华文楷体" panose="02010600040101010101" pitchFamily="2" charset="-122"/>
                <a:ea typeface="华文楷体" panose="02010600040101010101" pitchFamily="2" charset="-122"/>
              </a:rPr>
              <a:t>，也称为范型</a:t>
            </a:r>
            <a:r>
              <a:rPr lang="en-US" altLang="zh-CN" b="1" dirty="0" smtClean="0">
                <a:solidFill>
                  <a:srgbClr val="FF3300"/>
                </a:solidFill>
                <a:latin typeface="华文楷体" panose="02010600040101010101" pitchFamily="2" charset="-122"/>
                <a:ea typeface="华文楷体" panose="02010600040101010101" pitchFamily="2" charset="-122"/>
              </a:rPr>
              <a:t>(paradigm)</a:t>
            </a:r>
            <a:r>
              <a:rPr lang="zh-CN" altLang="en-US" b="1" dirty="0" smtClean="0">
                <a:latin typeface="华文楷体" panose="02010600040101010101" pitchFamily="2" charset="-122"/>
                <a:ea typeface="华文楷体" panose="02010600040101010101" pitchFamily="2" charset="-122"/>
              </a:rPr>
              <a:t>。在软件工程领域中，这两个术语的含义基本相同。</a:t>
            </a:r>
            <a:endParaRPr lang="en-US" altLang="zh-CN" b="1" dirty="0" smtClean="0">
              <a:latin typeface="华文楷体" panose="02010600040101010101" pitchFamily="2" charset="-122"/>
              <a:ea typeface="华文楷体" panose="02010600040101010101" pitchFamily="2" charset="-122"/>
            </a:endParaRPr>
          </a:p>
        </p:txBody>
      </p:sp>
      <p:sp>
        <p:nvSpPr>
          <p:cNvPr id="3" name="文本框 11"/>
          <p:cNvSpPr txBox="1"/>
          <p:nvPr/>
        </p:nvSpPr>
        <p:spPr>
          <a:xfrm>
            <a:off x="459225" y="31155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70</a:t>
            </a:fld>
            <a:endParaRPr lang="zh-CN" altLang="en-US"/>
          </a:p>
        </p:txBody>
      </p:sp>
    </p:spTree>
    <p:extLst>
      <p:ext uri="{BB962C8B-B14F-4D97-AF65-F5344CB8AC3E}">
        <p14:creationId xmlns:p14="http://schemas.microsoft.com/office/powerpoint/2010/main" val="64322475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body" idx="1"/>
          </p:nvPr>
        </p:nvSpPr>
        <p:spPr>
          <a:xfrm>
            <a:off x="854110" y="1076012"/>
            <a:ext cx="10751737" cy="685800"/>
          </a:xfrm>
        </p:spPr>
        <p:txBody>
          <a:bodyPr/>
          <a:lstStyle/>
          <a:p>
            <a:pPr>
              <a:lnSpc>
                <a:spcPts val="3500"/>
              </a:lnSpc>
              <a:spcAft>
                <a:spcPts val="600"/>
              </a:spcAft>
            </a:pPr>
            <a:r>
              <a:rPr lang="zh-CN" altLang="en-US" sz="2400" b="1" dirty="0">
                <a:ea typeface="宋体" panose="02010600030101010101" pitchFamily="2" charset="-122"/>
              </a:rPr>
              <a:t>所谓管理就是通过计划、组织和控制等一系列活动，合理地配置和使用各种资源，以达到既定目标的过程。</a:t>
            </a:r>
            <a:endParaRPr lang="zh-CN" altLang="en-US" sz="2400" dirty="0">
              <a:ea typeface="宋体" panose="02010600030101010101" pitchFamily="2" charset="-122"/>
            </a:endParaRPr>
          </a:p>
        </p:txBody>
      </p:sp>
      <p:graphicFrame>
        <p:nvGraphicFramePr>
          <p:cNvPr id="82947" name="Object 3"/>
          <p:cNvGraphicFramePr>
            <a:graphicFrameLocks noChangeAspect="1"/>
          </p:cNvGraphicFramePr>
          <p:nvPr>
            <p:extLst>
              <p:ext uri="{D42A27DB-BD31-4B8C-83A1-F6EECF244321}">
                <p14:modId xmlns:p14="http://schemas.microsoft.com/office/powerpoint/2010/main" val="1813870289"/>
              </p:ext>
            </p:extLst>
          </p:nvPr>
        </p:nvGraphicFramePr>
        <p:xfrm>
          <a:off x="1752600" y="2133601"/>
          <a:ext cx="9632182" cy="4730788"/>
        </p:xfrm>
        <a:graphic>
          <a:graphicData uri="http://schemas.openxmlformats.org/presentationml/2006/ole">
            <mc:AlternateContent xmlns:mc="http://schemas.openxmlformats.org/markup-compatibility/2006">
              <mc:Choice xmlns:v="urn:schemas-microsoft-com:vml" Requires="v">
                <p:oleObj spid="_x0000_s6340" name="Visio" r:id="rId3" imgW="3209973" imgH="1486472" progId="Visio.Drawing.11">
                  <p:embed/>
                </p:oleObj>
              </mc:Choice>
              <mc:Fallback>
                <p:oleObj name="Visio" r:id="rId3" imgW="3209973" imgH="148647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133601"/>
                        <a:ext cx="9632182" cy="4730788"/>
                      </a:xfrm>
                      <a:prstGeom prst="rect">
                        <a:avLst/>
                      </a:prstGeom>
                      <a:noFill/>
                      <a:ln>
                        <a:noFill/>
                      </a:ln>
                      <a:effectLst/>
                      <a:extLst/>
                    </p:spPr>
                  </p:pic>
                </p:oleObj>
              </mc:Fallback>
            </mc:AlternateContent>
          </a:graphicData>
        </a:graphic>
      </p:graphicFrame>
      <p:sp>
        <p:nvSpPr>
          <p:cNvPr id="4" name="文本框 11"/>
          <p:cNvSpPr txBox="1"/>
          <p:nvPr/>
        </p:nvSpPr>
        <p:spPr>
          <a:xfrm>
            <a:off x="459225" y="31155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71</a:t>
            </a:fld>
            <a:endParaRPr lang="zh-CN" altLang="en-US"/>
          </a:p>
        </p:txBody>
      </p:sp>
    </p:spTree>
    <p:extLst>
      <p:ext uri="{BB962C8B-B14F-4D97-AF65-F5344CB8AC3E}">
        <p14:creationId xmlns:p14="http://schemas.microsoft.com/office/powerpoint/2010/main" val="21328337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9" descr="51697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5889" y="657224"/>
            <a:ext cx="7703962" cy="5673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71" name="Text Box 10"/>
          <p:cNvSpPr txBox="1">
            <a:spLocks noChangeArrowheads="1"/>
          </p:cNvSpPr>
          <p:nvPr/>
        </p:nvSpPr>
        <p:spPr bwMode="auto">
          <a:xfrm>
            <a:off x="5549797" y="6330823"/>
            <a:ext cx="3311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50000"/>
              </a:spcBef>
              <a:buClrTx/>
              <a:buSzTx/>
              <a:buFont typeface="Arial" panose="020B0604020202020204" pitchFamily="34" charset="0"/>
              <a:buNone/>
            </a:pPr>
            <a:r>
              <a:rPr lang="zh-CN" altLang="en-US" sz="2400" b="1" dirty="0">
                <a:solidFill>
                  <a:schemeClr val="tx1"/>
                </a:solidFill>
                <a:latin typeface="Arial" panose="020B0604020202020204" pitchFamily="34" charset="0"/>
                <a:ea typeface="宋体" panose="02010600030101010101" pitchFamily="2" charset="-122"/>
              </a:rPr>
              <a:t>软件工程层次的扩展</a:t>
            </a:r>
          </a:p>
        </p:txBody>
      </p:sp>
      <p:sp>
        <p:nvSpPr>
          <p:cNvPr id="4" name="文本框 11"/>
          <p:cNvSpPr txBox="1"/>
          <p:nvPr/>
        </p:nvSpPr>
        <p:spPr>
          <a:xfrm>
            <a:off x="459225" y="311552"/>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219FBB08-465D-48F3-8C58-864F35092011}" type="slidenum">
              <a:rPr lang="zh-CN" altLang="en-US" smtClean="0"/>
              <a:t>72</a:t>
            </a:fld>
            <a:endParaRPr lang="zh-CN" altLang="en-US"/>
          </a:p>
        </p:txBody>
      </p:sp>
    </p:spTree>
    <p:extLst>
      <p:ext uri="{BB962C8B-B14F-4D97-AF65-F5344CB8AC3E}">
        <p14:creationId xmlns:p14="http://schemas.microsoft.com/office/powerpoint/2010/main" val="27949905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61741" y="1268413"/>
            <a:ext cx="11525459" cy="4857750"/>
          </a:xfrm>
          <a:prstGeom prst="rect">
            <a:avLst/>
          </a:prstGeom>
          <a:noFill/>
          <a:ln w="9525">
            <a:noFill/>
            <a:miter lim="800000"/>
            <a:headEnd/>
            <a:tailEnd/>
          </a:ln>
          <a:effectLst/>
        </p:spPr>
        <p:txBody>
          <a:bodyPr/>
          <a:lstStyle/>
          <a:p>
            <a:pPr marL="342900" indent="-342900">
              <a:lnSpc>
                <a:spcPct val="110000"/>
              </a:lnSpc>
              <a:spcBef>
                <a:spcPct val="20000"/>
              </a:spcBef>
              <a:spcAft>
                <a:spcPts val="1200"/>
              </a:spcAft>
              <a:buClr>
                <a:srgbClr val="3333CC"/>
              </a:buClr>
              <a:buSzPct val="70000"/>
              <a:buFont typeface="Wingdings" pitchFamily="2" charset="2"/>
              <a:buChar char="Ø"/>
              <a:defRPr/>
            </a:pPr>
            <a:r>
              <a:rPr lang="zh-CN" altLang="en-US" sz="2800" b="1" kern="0" smtClean="0">
                <a:latin typeface="华文楷体" panose="02010600040101010101" pitchFamily="2" charset="-122"/>
                <a:ea typeface="华文楷体" panose="02010600040101010101" pitchFamily="2" charset="-122"/>
              </a:rPr>
              <a:t>通常</a:t>
            </a:r>
            <a:r>
              <a:rPr lang="zh-CN" altLang="en-US" sz="2800" b="1" kern="0" dirty="0">
                <a:latin typeface="华文楷体" panose="02010600040101010101" pitchFamily="2" charset="-122"/>
                <a:ea typeface="华文楷体" panose="02010600040101010101" pitchFamily="2" charset="-122"/>
              </a:rPr>
              <a:t>将软件开发全过程中使用的一整套技术方法的集合称为</a:t>
            </a:r>
            <a:r>
              <a:rPr lang="zh-CN" altLang="en-US" sz="2800" b="1" kern="0" dirty="0">
                <a:solidFill>
                  <a:srgbClr val="3333CC"/>
                </a:solidFill>
                <a:latin typeface="华文楷体" panose="02010600040101010101" pitchFamily="2" charset="-122"/>
                <a:ea typeface="华文楷体" panose="02010600040101010101" pitchFamily="2" charset="-122"/>
              </a:rPr>
              <a:t>方法学</a:t>
            </a:r>
            <a:r>
              <a:rPr lang="en-US" altLang="zh-CN" sz="2800" b="1" kern="0" dirty="0">
                <a:latin typeface="华文楷体" panose="02010600040101010101" pitchFamily="2" charset="-122"/>
                <a:ea typeface="华文楷体" panose="02010600040101010101" pitchFamily="2" charset="-122"/>
              </a:rPr>
              <a:t>(</a:t>
            </a:r>
            <a:r>
              <a:rPr lang="en-US" altLang="zh-CN" sz="2800" b="1" kern="0" dirty="0" err="1">
                <a:latin typeface="华文楷体" panose="02010600040101010101" pitchFamily="2" charset="-122"/>
                <a:ea typeface="华文楷体" panose="02010600040101010101" pitchFamily="2" charset="-122"/>
              </a:rPr>
              <a:t>methedology</a:t>
            </a:r>
            <a:r>
              <a:rPr lang="en-US" altLang="zh-CN" sz="2800" b="1" kern="0" dirty="0">
                <a:latin typeface="华文楷体" panose="02010600040101010101" pitchFamily="2" charset="-122"/>
                <a:ea typeface="华文楷体" panose="02010600040101010101" pitchFamily="2" charset="-122"/>
              </a:rPr>
              <a:t>)</a:t>
            </a:r>
            <a:r>
              <a:rPr lang="zh-CN" altLang="en-US" sz="2800" b="1" kern="0" dirty="0">
                <a:latin typeface="华文楷体" panose="02010600040101010101" pitchFamily="2" charset="-122"/>
                <a:ea typeface="华文楷体" panose="02010600040101010101" pitchFamily="2" charset="-122"/>
              </a:rPr>
              <a:t>，也称为</a:t>
            </a:r>
            <a:r>
              <a:rPr lang="zh-CN" altLang="en-US" sz="2800" b="1" kern="0" dirty="0">
                <a:solidFill>
                  <a:srgbClr val="3333CC"/>
                </a:solidFill>
                <a:latin typeface="华文楷体" panose="02010600040101010101" pitchFamily="2" charset="-122"/>
                <a:ea typeface="华文楷体" panose="02010600040101010101" pitchFamily="2" charset="-122"/>
              </a:rPr>
              <a:t>范型</a:t>
            </a:r>
            <a:r>
              <a:rPr lang="en-US" altLang="zh-CN" sz="2800" b="1" kern="0" dirty="0">
                <a:latin typeface="华文楷体" panose="02010600040101010101" pitchFamily="2" charset="-122"/>
                <a:ea typeface="华文楷体" panose="02010600040101010101" pitchFamily="2" charset="-122"/>
              </a:rPr>
              <a:t>(paradigm)</a:t>
            </a:r>
            <a:r>
              <a:rPr lang="zh-CN" altLang="en-US" sz="2800" b="1" kern="0" dirty="0">
                <a:latin typeface="华文楷体" panose="02010600040101010101" pitchFamily="2" charset="-122"/>
                <a:ea typeface="华文楷体" panose="02010600040101010101" pitchFamily="2" charset="-122"/>
              </a:rPr>
              <a:t>。</a:t>
            </a:r>
          </a:p>
          <a:p>
            <a:pPr marL="342900" indent="-342900">
              <a:lnSpc>
                <a:spcPct val="110000"/>
              </a:lnSpc>
              <a:spcBef>
                <a:spcPct val="20000"/>
              </a:spcBef>
              <a:spcAft>
                <a:spcPts val="1200"/>
              </a:spcAft>
              <a:buClr>
                <a:srgbClr val="3333CC"/>
              </a:buClr>
              <a:buSzPct val="70000"/>
              <a:buFont typeface="Wingdings" pitchFamily="2" charset="2"/>
              <a:buChar char="Ø"/>
              <a:defRPr/>
            </a:pPr>
            <a:r>
              <a:rPr lang="zh-CN" altLang="en-US" sz="2800" b="1" kern="0" dirty="0">
                <a:latin typeface="华文楷体" panose="02010600040101010101" pitchFamily="2" charset="-122"/>
                <a:ea typeface="华文楷体" panose="02010600040101010101" pitchFamily="2" charset="-122"/>
              </a:rPr>
              <a:t>目前使用最广泛的软件工程方法学：</a:t>
            </a:r>
            <a:r>
              <a:rPr lang="zh-CN" altLang="en-US" sz="2800" b="1" kern="0" dirty="0">
                <a:solidFill>
                  <a:srgbClr val="CC0000"/>
                </a:solidFill>
                <a:latin typeface="华文楷体" panose="02010600040101010101" pitchFamily="2" charset="-122"/>
                <a:ea typeface="华文楷体" panose="02010600040101010101" pitchFamily="2" charset="-122"/>
              </a:rPr>
              <a:t>传统方法学（结构化方法学）</a:t>
            </a:r>
            <a:r>
              <a:rPr lang="zh-CN" altLang="en-US" sz="2800" b="1" kern="0" dirty="0">
                <a:latin typeface="华文楷体" panose="02010600040101010101" pitchFamily="2" charset="-122"/>
                <a:ea typeface="华文楷体" panose="02010600040101010101" pitchFamily="2" charset="-122"/>
              </a:rPr>
              <a:t>，</a:t>
            </a:r>
            <a:r>
              <a:rPr lang="zh-CN" altLang="en-US" sz="2800" b="1" kern="0" dirty="0">
                <a:solidFill>
                  <a:srgbClr val="CC0000"/>
                </a:solidFill>
                <a:latin typeface="华文楷体" panose="02010600040101010101" pitchFamily="2" charset="-122"/>
                <a:ea typeface="华文楷体" panose="02010600040101010101" pitchFamily="2" charset="-122"/>
              </a:rPr>
              <a:t>面向对象方法学</a:t>
            </a:r>
            <a:r>
              <a:rPr lang="zh-CN" altLang="en-US" sz="2800" b="1" kern="0" dirty="0">
                <a:latin typeface="华文楷体" panose="02010600040101010101" pitchFamily="2" charset="-122"/>
                <a:ea typeface="华文楷体" panose="02010600040101010101" pitchFamily="2" charset="-122"/>
              </a:rPr>
              <a:t>。</a:t>
            </a: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软件工程方法学</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73</a:t>
            </a:fld>
            <a:endParaRPr lang="zh-CN" altLang="en-US"/>
          </a:p>
        </p:txBody>
      </p:sp>
    </p:spTree>
    <p:extLst>
      <p:ext uri="{BB962C8B-B14F-4D97-AF65-F5344CB8AC3E}">
        <p14:creationId xmlns:p14="http://schemas.microsoft.com/office/powerpoint/2010/main" val="274364161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41644" y="1268413"/>
            <a:ext cx="11555604" cy="4857750"/>
          </a:xfrm>
          <a:prstGeom prst="rect">
            <a:avLst/>
          </a:prstGeom>
          <a:noFill/>
          <a:ln w="9525">
            <a:noFill/>
            <a:miter lim="800000"/>
            <a:headEnd/>
            <a:tailEnd/>
          </a:ln>
          <a:effectLst/>
        </p:spPr>
        <p:txBody>
          <a:bodyPr/>
          <a:lstStyle/>
          <a:p>
            <a:pPr marL="342900" indent="-342900">
              <a:lnSpc>
                <a:spcPts val="3500"/>
              </a:lnSpc>
              <a:spcBef>
                <a:spcPct val="20000"/>
              </a:spcBef>
              <a:spcAft>
                <a:spcPts val="1200"/>
              </a:spcAft>
              <a:buFontTx/>
              <a:buChar char="•"/>
              <a:defRPr/>
            </a:pPr>
            <a:r>
              <a:rPr lang="zh-CN" altLang="en-US" sz="3200" b="1" kern="0" dirty="0">
                <a:solidFill>
                  <a:srgbClr val="CC0000"/>
                </a:solidFill>
                <a:latin typeface="华文楷体" panose="02010600040101010101" pitchFamily="2" charset="-122"/>
                <a:ea typeface="华文楷体" panose="02010600040101010101" pitchFamily="2" charset="-122"/>
              </a:rPr>
              <a:t>结构化方法学</a:t>
            </a:r>
          </a:p>
          <a:p>
            <a:pPr marL="342900" indent="-342900">
              <a:lnSpc>
                <a:spcPts val="3500"/>
              </a:lnSpc>
              <a:spcBef>
                <a:spcPct val="20000"/>
              </a:spcBef>
              <a:spcAft>
                <a:spcPts val="1200"/>
              </a:spcAft>
              <a:defRPr/>
            </a:pPr>
            <a:r>
              <a:rPr lang="zh-CN" altLang="en-US" sz="2800" b="1" kern="0" dirty="0">
                <a:latin typeface="华文楷体" panose="02010600040101010101" pitchFamily="2" charset="-122"/>
                <a:ea typeface="华文楷体" panose="02010600040101010101" pitchFamily="2" charset="-122"/>
              </a:rPr>
              <a:t>  </a:t>
            </a:r>
            <a:r>
              <a:rPr lang="zh-CN" altLang="en-US" sz="2800" b="1" kern="0" dirty="0" smtClean="0">
                <a:latin typeface="华文楷体" panose="02010600040101010101" pitchFamily="2" charset="-122"/>
                <a:ea typeface="华文楷体" panose="02010600040101010101" pitchFamily="2" charset="-122"/>
              </a:rPr>
              <a:t> </a:t>
            </a:r>
            <a:r>
              <a:rPr lang="zh-CN" altLang="en-US" sz="2800" b="1" kern="0" dirty="0" smtClean="0">
                <a:solidFill>
                  <a:schemeClr val="tx1">
                    <a:lumMod val="95000"/>
                    <a:lumOff val="5000"/>
                  </a:schemeClr>
                </a:solidFill>
                <a:latin typeface="华文楷体" panose="02010600040101010101" pitchFamily="2" charset="-122"/>
                <a:ea typeface="华文楷体" panose="02010600040101010101" pitchFamily="2" charset="-122"/>
              </a:rPr>
              <a:t>也</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称为生命周期方法学或结构化范型。将软件生命周期的全过程依次划分为若干个阶段，采用结构化技术来完成每个阶段的任务。</a:t>
            </a:r>
          </a:p>
          <a:p>
            <a:pPr marL="342900" indent="-342900">
              <a:lnSpc>
                <a:spcPts val="3500"/>
              </a:lnSpc>
              <a:spcBef>
                <a:spcPct val="20000"/>
              </a:spcBef>
              <a:spcAft>
                <a:spcPts val="1200"/>
              </a:spcAft>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　特点：</a:t>
            </a:r>
          </a:p>
          <a:p>
            <a:pPr marL="342900" indent="-342900">
              <a:lnSpc>
                <a:spcPts val="3500"/>
              </a:lnSpc>
              <a:spcBef>
                <a:spcPct val="20000"/>
              </a:spcBef>
              <a:spcAft>
                <a:spcPts val="1200"/>
              </a:spcAft>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　</a:t>
            </a:r>
            <a:r>
              <a:rPr lang="en-US" altLang="zh-CN" sz="2800" b="1" kern="0" dirty="0">
                <a:solidFill>
                  <a:srgbClr val="FF0000"/>
                </a:solidFill>
                <a:latin typeface="华文楷体" panose="02010600040101010101" pitchFamily="2" charset="-122"/>
                <a:ea typeface="华文楷体" panose="02010600040101010101" pitchFamily="2" charset="-122"/>
              </a:rPr>
              <a:t>(1) </a:t>
            </a:r>
            <a:r>
              <a:rPr lang="zh-CN" altLang="en-US" sz="2800" b="1" kern="0" dirty="0">
                <a:solidFill>
                  <a:srgbClr val="FF0000"/>
                </a:solidFill>
                <a:latin typeface="华文楷体" panose="02010600040101010101" pitchFamily="2" charset="-122"/>
                <a:ea typeface="华文楷体" panose="02010600040101010101" pitchFamily="2" charset="-122"/>
              </a:rPr>
              <a:t>强调自顶向下顺序地完成软件开发的各阶段任务</a:t>
            </a:r>
            <a:r>
              <a:rPr lang="en-US" altLang="zh-CN" sz="2800" b="1" kern="0" dirty="0">
                <a:solidFill>
                  <a:srgbClr val="FF0000"/>
                </a:solidFill>
                <a:latin typeface="华文楷体" panose="02010600040101010101" pitchFamily="2" charset="-122"/>
                <a:ea typeface="华文楷体" panose="02010600040101010101" pitchFamily="2" charset="-122"/>
              </a:rPr>
              <a:t>;</a:t>
            </a:r>
          </a:p>
          <a:p>
            <a:pPr marL="342900" indent="-342900">
              <a:lnSpc>
                <a:spcPts val="3500"/>
              </a:lnSpc>
              <a:spcBef>
                <a:spcPct val="20000"/>
              </a:spcBef>
              <a:spcAft>
                <a:spcPts val="1200"/>
              </a:spcAft>
              <a:defRPr/>
            </a:pPr>
            <a:r>
              <a:rPr lang="en-US" altLang="zh-CN" sz="2800" b="1" kern="0" dirty="0">
                <a:solidFill>
                  <a:srgbClr val="FF0000"/>
                </a:solidFill>
                <a:latin typeface="华文楷体" panose="02010600040101010101" pitchFamily="2" charset="-122"/>
                <a:ea typeface="华文楷体" panose="02010600040101010101" pitchFamily="2" charset="-122"/>
              </a:rPr>
              <a:t>  </a:t>
            </a:r>
            <a:r>
              <a:rPr lang="en-US" altLang="zh-CN" sz="2800" b="1" kern="0" dirty="0" smtClean="0">
                <a:solidFill>
                  <a:srgbClr val="FF0000"/>
                </a:solidFill>
                <a:latin typeface="华文楷体" panose="02010600040101010101" pitchFamily="2" charset="-122"/>
                <a:ea typeface="华文楷体" panose="02010600040101010101" pitchFamily="2" charset="-122"/>
              </a:rPr>
              <a:t>  (</a:t>
            </a:r>
            <a:r>
              <a:rPr lang="en-US" altLang="zh-CN" sz="2800" b="1" kern="0" dirty="0">
                <a:solidFill>
                  <a:srgbClr val="FF0000"/>
                </a:solidFill>
                <a:latin typeface="华文楷体" panose="02010600040101010101" pitchFamily="2" charset="-122"/>
                <a:ea typeface="华文楷体" panose="02010600040101010101" pitchFamily="2" charset="-122"/>
              </a:rPr>
              <a:t>2) </a:t>
            </a:r>
            <a:r>
              <a:rPr lang="zh-CN" altLang="en-US" sz="2800" b="1" kern="0" dirty="0">
                <a:solidFill>
                  <a:srgbClr val="FF0000"/>
                </a:solidFill>
                <a:latin typeface="华文楷体" panose="02010600040101010101" pitchFamily="2" charset="-122"/>
                <a:ea typeface="华文楷体" panose="02010600040101010101" pitchFamily="2" charset="-122"/>
              </a:rPr>
              <a:t>结构化方法要么面向行为，要么面向数据，缺乏使两者有机结合的机制。</a:t>
            </a:r>
          </a:p>
          <a:p>
            <a:pPr marL="342900" indent="-342900">
              <a:lnSpc>
                <a:spcPts val="3500"/>
              </a:lnSpc>
              <a:spcBef>
                <a:spcPct val="20000"/>
              </a:spcBef>
              <a:spcAft>
                <a:spcPts val="1200"/>
              </a:spcAft>
              <a:buFontTx/>
              <a:buChar char="•"/>
              <a:defRPr/>
            </a:pPr>
            <a:endPar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endParaRPr>
          </a:p>
        </p:txBody>
      </p:sp>
      <p:sp>
        <p:nvSpPr>
          <p:cNvPr id="4"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软件工程方法概述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74</a:t>
            </a:fld>
            <a:endParaRPr lang="zh-CN" altLang="en-US"/>
          </a:p>
        </p:txBody>
      </p:sp>
    </p:spTree>
    <p:extLst>
      <p:ext uri="{BB962C8B-B14F-4D97-AF65-F5344CB8AC3E}">
        <p14:creationId xmlns:p14="http://schemas.microsoft.com/office/powerpoint/2010/main" val="338116553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72273" y="1268413"/>
            <a:ext cx="11344589" cy="4857750"/>
          </a:xfrm>
          <a:prstGeom prst="rect">
            <a:avLst/>
          </a:prstGeom>
          <a:noFill/>
          <a:ln w="9525">
            <a:noFill/>
            <a:miter lim="800000"/>
            <a:headEnd/>
            <a:tailEnd/>
          </a:ln>
          <a:effectLst/>
        </p:spPr>
        <p:txBody>
          <a:bodyPr/>
          <a:lstStyle/>
          <a:p>
            <a:pPr marL="342900" indent="-342900">
              <a:lnSpc>
                <a:spcPct val="120000"/>
              </a:lnSpc>
              <a:spcBef>
                <a:spcPct val="20000"/>
              </a:spcBef>
              <a:spcAft>
                <a:spcPts val="1200"/>
              </a:spcAft>
              <a:buSzPct val="70000"/>
              <a:buFont typeface="Wingdings" pitchFamily="2" charset="2"/>
              <a:buChar char="l"/>
              <a:defRPr/>
            </a:pPr>
            <a:r>
              <a:rPr lang="zh-CN" altLang="en-US" sz="3200" b="1" kern="0" dirty="0">
                <a:solidFill>
                  <a:srgbClr val="CC0000"/>
                </a:solidFill>
                <a:latin typeface="华文楷体" panose="02010600040101010101" pitchFamily="2" charset="-122"/>
                <a:ea typeface="华文楷体" panose="02010600040101010101" pitchFamily="2" charset="-122"/>
              </a:rPr>
              <a:t>面向对象方法学 </a:t>
            </a:r>
          </a:p>
          <a:p>
            <a:pPr marL="342900" indent="-342900">
              <a:lnSpc>
                <a:spcPct val="120000"/>
              </a:lnSpc>
              <a:spcBef>
                <a:spcPct val="20000"/>
              </a:spcBef>
              <a:spcAft>
                <a:spcPts val="1200"/>
              </a:spcAft>
              <a:buClr>
                <a:srgbClr val="3333CC"/>
              </a:buClr>
              <a:buSzPct val="70000"/>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是将数据和对数据的操作紧密地结合起来的方法。</a:t>
            </a:r>
          </a:p>
          <a:p>
            <a:pPr marL="342900" indent="-342900">
              <a:lnSpc>
                <a:spcPct val="120000"/>
              </a:lnSpc>
              <a:spcBef>
                <a:spcPct val="20000"/>
              </a:spcBef>
              <a:spcAft>
                <a:spcPts val="1200"/>
              </a:spcAft>
              <a:buClr>
                <a:srgbClr val="3333CC"/>
              </a:buClr>
              <a:buSzPct val="70000"/>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软件开发过程是多次反复迭代的演化过程。</a:t>
            </a:r>
          </a:p>
          <a:p>
            <a:pPr marL="342900" indent="-342900">
              <a:lnSpc>
                <a:spcPct val="120000"/>
              </a:lnSpc>
              <a:spcBef>
                <a:spcPct val="20000"/>
              </a:spcBef>
              <a:spcAft>
                <a:spcPts val="1200"/>
              </a:spcAft>
              <a:buClr>
                <a:srgbClr val="3333CC"/>
              </a:buClr>
              <a:buSzPct val="70000"/>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面向对象方法在概念和表示方法上的一致性，保证了各项开发活动之间的平滑过渡。</a:t>
            </a:r>
          </a:p>
          <a:p>
            <a:pPr marL="342900" indent="-342900">
              <a:lnSpc>
                <a:spcPct val="120000"/>
              </a:lnSpc>
              <a:spcBef>
                <a:spcPct val="20000"/>
              </a:spcBef>
              <a:spcAft>
                <a:spcPts val="1200"/>
              </a:spcAft>
              <a:buClr>
                <a:srgbClr val="3333CC"/>
              </a:buClr>
              <a:buSzPct val="70000"/>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对于大型、复杂及交互性比较强的系统，使用面向对象方法学更有优势。 </a:t>
            </a:r>
          </a:p>
        </p:txBody>
      </p:sp>
      <p:sp>
        <p:nvSpPr>
          <p:cNvPr id="6"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软件工程方法概述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75</a:t>
            </a:fld>
            <a:endParaRPr lang="zh-CN" altLang="en-US"/>
          </a:p>
        </p:txBody>
      </p:sp>
    </p:spTree>
    <p:extLst>
      <p:ext uri="{BB962C8B-B14F-4D97-AF65-F5344CB8AC3E}">
        <p14:creationId xmlns:p14="http://schemas.microsoft.com/office/powerpoint/2010/main" val="300242866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341644" y="1268413"/>
            <a:ext cx="11585749" cy="4857750"/>
          </a:xfrm>
          <a:prstGeom prst="rect">
            <a:avLst/>
          </a:prstGeom>
          <a:noFill/>
          <a:ln w="9525">
            <a:noFill/>
            <a:miter lim="800000"/>
            <a:headEnd/>
            <a:tailEnd/>
          </a:ln>
          <a:effectLst/>
        </p:spPr>
        <p:txBody>
          <a:bodyPr/>
          <a:lstStyle/>
          <a:p>
            <a:pPr marL="342900" indent="-342900">
              <a:lnSpc>
                <a:spcPct val="120000"/>
              </a:lnSpc>
              <a:spcBef>
                <a:spcPct val="20000"/>
              </a:spcBef>
              <a:buSzPct val="70000"/>
              <a:buFont typeface="Wingdings" pitchFamily="2" charset="2"/>
              <a:buChar char="l"/>
              <a:defRPr/>
            </a:pPr>
            <a:r>
              <a:rPr lang="zh-CN" altLang="en-US" sz="3200" b="1" kern="0" dirty="0">
                <a:solidFill>
                  <a:srgbClr val="CC0000"/>
                </a:solidFill>
                <a:latin typeface="华文楷体" panose="02010600040101010101" pitchFamily="2" charset="-122"/>
                <a:ea typeface="华文楷体" panose="02010600040101010101" pitchFamily="2" charset="-122"/>
              </a:rPr>
              <a:t>形式化方法</a:t>
            </a:r>
          </a:p>
          <a:p>
            <a:pPr marL="342900" indent="-342900">
              <a:lnSpc>
                <a:spcPct val="120000"/>
              </a:lnSpc>
              <a:spcBef>
                <a:spcPct val="20000"/>
              </a:spcBef>
              <a:buClr>
                <a:srgbClr val="3333CC"/>
              </a:buClr>
              <a:buSzPct val="70000"/>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形式化方法是一种基于形式化数学变换的软件开发方法，它可将系统的规格说明转换为可执行的程序。</a:t>
            </a:r>
          </a:p>
        </p:txBody>
      </p:sp>
      <p:pic>
        <p:nvPicPr>
          <p:cNvPr id="11571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366" y="3875900"/>
            <a:ext cx="11617509" cy="1340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软件工程方法概述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76</a:t>
            </a:fld>
            <a:endParaRPr lang="zh-CN" altLang="en-US"/>
          </a:p>
        </p:txBody>
      </p:sp>
    </p:spTree>
    <p:extLst>
      <p:ext uri="{BB962C8B-B14F-4D97-AF65-F5344CB8AC3E}">
        <p14:creationId xmlns:p14="http://schemas.microsoft.com/office/powerpoint/2010/main" val="89742192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25426" y="1188027"/>
            <a:ext cx="11445073" cy="2946400"/>
          </a:xfrm>
          <a:prstGeom prst="rect">
            <a:avLst/>
          </a:prstGeom>
          <a:noFill/>
          <a:ln w="9525">
            <a:noFill/>
            <a:miter lim="800000"/>
            <a:headEnd/>
            <a:tailEnd/>
          </a:ln>
          <a:effectLst/>
        </p:spPr>
        <p:txBody>
          <a:bodyPr/>
          <a:lstStyle/>
          <a:p>
            <a:pPr marL="342900" indent="-342900">
              <a:lnSpc>
                <a:spcPct val="110000"/>
              </a:lnSpc>
              <a:spcBef>
                <a:spcPct val="20000"/>
              </a:spcBef>
              <a:spcAft>
                <a:spcPts val="1200"/>
              </a:spcAft>
              <a:buSzPct val="70000"/>
              <a:buFont typeface="Wingdings" pitchFamily="2" charset="2"/>
              <a:buChar char="l"/>
              <a:defRPr/>
            </a:pPr>
            <a:r>
              <a:rPr lang="zh-CN" altLang="en-US" sz="3200" b="1" kern="0" dirty="0">
                <a:solidFill>
                  <a:srgbClr val="CC0000"/>
                </a:solidFill>
                <a:latin typeface="+mn-lt"/>
                <a:ea typeface="宋体" charset="-122"/>
              </a:rPr>
              <a:t>形式化方法的主要特点</a:t>
            </a:r>
          </a:p>
          <a:p>
            <a:pPr>
              <a:lnSpc>
                <a:spcPct val="110000"/>
              </a:lnSpc>
              <a:spcBef>
                <a:spcPts val="600"/>
              </a:spcBef>
              <a:spcAft>
                <a:spcPts val="1200"/>
              </a:spcAft>
              <a:buFont typeface="Wingdings" pitchFamily="2" charset="2"/>
              <a:buChar char="Ø"/>
              <a:defRPr/>
            </a:pPr>
            <a:r>
              <a:rPr lang="zh-CN" altLang="en-US" sz="2400" b="1" dirty="0">
                <a:solidFill>
                  <a:srgbClr val="002060"/>
                </a:solidFill>
                <a:latin typeface="Arial" charset="0"/>
                <a:ea typeface="宋体" charset="-122"/>
              </a:rPr>
              <a:t>软件需求规格说明</a:t>
            </a:r>
            <a:r>
              <a:rPr lang="zh-CN" altLang="en-US" sz="2400" dirty="0">
                <a:solidFill>
                  <a:schemeClr val="tx1">
                    <a:lumMod val="95000"/>
                    <a:lumOff val="5000"/>
                  </a:schemeClr>
                </a:solidFill>
                <a:latin typeface="Arial" charset="0"/>
                <a:ea typeface="宋体" charset="-122"/>
              </a:rPr>
              <a:t>被细化为用数学记号表达的详细的形式化规格说明；</a:t>
            </a:r>
          </a:p>
          <a:p>
            <a:pPr>
              <a:lnSpc>
                <a:spcPct val="110000"/>
              </a:lnSpc>
              <a:spcBef>
                <a:spcPts val="600"/>
              </a:spcBef>
              <a:spcAft>
                <a:spcPts val="1200"/>
              </a:spcAft>
              <a:buFont typeface="Wingdings" pitchFamily="2" charset="2"/>
              <a:buChar char="Ø"/>
              <a:defRPr/>
            </a:pPr>
            <a:r>
              <a:rPr lang="zh-CN" altLang="en-US" sz="2400" b="1" dirty="0">
                <a:solidFill>
                  <a:srgbClr val="002060"/>
                </a:solidFill>
                <a:latin typeface="Arial" charset="0"/>
                <a:ea typeface="宋体" charset="-122"/>
              </a:rPr>
              <a:t>设计、实现和单元测试</a:t>
            </a:r>
            <a:r>
              <a:rPr lang="zh-CN" altLang="en-US" sz="2400" dirty="0">
                <a:solidFill>
                  <a:schemeClr val="tx1">
                    <a:lumMod val="95000"/>
                    <a:lumOff val="5000"/>
                  </a:schemeClr>
                </a:solidFill>
                <a:latin typeface="Arial" charset="0"/>
                <a:ea typeface="宋体" charset="-122"/>
              </a:rPr>
              <a:t>等开发过程由一个变换开发过程代替。通过一系列变换将形式的规格说明细化成为程序。</a:t>
            </a:r>
            <a:endParaRPr lang="zh-CN" altLang="en-US" sz="2400" kern="0" dirty="0">
              <a:solidFill>
                <a:schemeClr val="tx1">
                  <a:lumMod val="95000"/>
                  <a:lumOff val="5000"/>
                </a:schemeClr>
              </a:solidFill>
              <a:latin typeface="楷体_GB2312" pitchFamily="49" charset="-122"/>
              <a:ea typeface="楷体_GB2312" pitchFamily="49" charset="-122"/>
            </a:endParaRPr>
          </a:p>
        </p:txBody>
      </p:sp>
      <p:pic>
        <p:nvPicPr>
          <p:cNvPr id="1167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152" y="3597310"/>
            <a:ext cx="11050347" cy="2843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软件工程方法概述</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77</a:t>
            </a:fld>
            <a:endParaRPr lang="zh-CN" altLang="en-US"/>
          </a:p>
        </p:txBody>
      </p:sp>
    </p:spTree>
    <p:extLst>
      <p:ext uri="{BB962C8B-B14F-4D97-AF65-F5344CB8AC3E}">
        <p14:creationId xmlns:p14="http://schemas.microsoft.com/office/powerpoint/2010/main" val="42684658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2225" y="2071688"/>
            <a:ext cx="11334540" cy="3840162"/>
          </a:xfrm>
          <a:prstGeom prst="rect">
            <a:avLst/>
          </a:prstGeom>
          <a:noFill/>
          <a:ln w="9525">
            <a:noFill/>
            <a:miter lim="800000"/>
            <a:headEnd/>
            <a:tailEnd/>
          </a:ln>
          <a:effectLst/>
        </p:spPr>
        <p:txBody>
          <a:bodyPr/>
          <a:lstStyle/>
          <a:p>
            <a:pPr marL="342900" indent="-342900">
              <a:lnSpc>
                <a:spcPts val="3500"/>
              </a:lnSpc>
              <a:spcBef>
                <a:spcPct val="20000"/>
              </a:spcBef>
              <a:spcAft>
                <a:spcPts val="1200"/>
              </a:spcAft>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软件工具是指能支持软件生存周期中某一阶段（如系统定义、需求分析、设计、编码、测试或维护等）的需要而使用的软件工具。</a:t>
            </a:r>
          </a:p>
          <a:p>
            <a:pPr marL="342900" indent="-342900">
              <a:lnSpc>
                <a:spcPts val="3500"/>
              </a:lnSpc>
              <a:spcBef>
                <a:spcPct val="20000"/>
              </a:spcBef>
              <a:spcAft>
                <a:spcPts val="1200"/>
              </a:spcAft>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早期的软件工具主要用来辅助程序员编程，如编辑程序、编译程序、排错程序等。</a:t>
            </a:r>
          </a:p>
          <a:p>
            <a:pPr marL="342900" indent="-342900">
              <a:lnSpc>
                <a:spcPts val="3500"/>
              </a:lnSpc>
              <a:spcBef>
                <a:spcPct val="20000"/>
              </a:spcBef>
              <a:spcAft>
                <a:spcPts val="1200"/>
              </a:spcAft>
              <a:buFont typeface="Wingdings" pitchFamily="2" charset="2"/>
              <a:buChar char="Ø"/>
              <a:defRPr/>
            </a:pP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软件工具通常也称为</a:t>
            </a: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CASE(</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计算机辅助软件工程，</a:t>
            </a: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computer aided software engineering)</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工具。</a:t>
            </a:r>
          </a:p>
        </p:txBody>
      </p:sp>
      <p:sp>
        <p:nvSpPr>
          <p:cNvPr id="6" name="Rectangle 3"/>
          <p:cNvSpPr txBox="1">
            <a:spLocks noChangeArrowheads="1"/>
          </p:cNvSpPr>
          <p:nvPr/>
        </p:nvSpPr>
        <p:spPr bwMode="auto">
          <a:xfrm>
            <a:off x="582082" y="1144875"/>
            <a:ext cx="8229600" cy="731837"/>
          </a:xfrm>
          <a:prstGeom prst="rect">
            <a:avLst/>
          </a:prstGeom>
          <a:noFill/>
          <a:ln w="9525">
            <a:noFill/>
            <a:miter lim="800000"/>
            <a:headEnd/>
            <a:tailEnd/>
          </a:ln>
          <a:effectLst/>
        </p:spPr>
        <p:txBody>
          <a:bodyPr/>
          <a:lstStyle/>
          <a:p>
            <a:pPr marL="342900" indent="-342900">
              <a:lnSpc>
                <a:spcPct val="120000"/>
              </a:lnSpc>
              <a:spcBef>
                <a:spcPct val="20000"/>
              </a:spcBef>
              <a:buSzPct val="70000"/>
              <a:buFont typeface="Wingdings" pitchFamily="2" charset="2"/>
              <a:buChar char="l"/>
              <a:defRPr/>
            </a:pPr>
            <a:r>
              <a:rPr lang="zh-CN" altLang="en-US" sz="3200" b="1" kern="0" dirty="0">
                <a:solidFill>
                  <a:srgbClr val="CC0000"/>
                </a:solidFill>
                <a:latin typeface="+mn-lt"/>
                <a:ea typeface="宋体" charset="-122"/>
              </a:rPr>
              <a:t>软件工具的概念</a:t>
            </a:r>
          </a:p>
        </p:txBody>
      </p:sp>
      <p:sp>
        <p:nvSpPr>
          <p:cNvPr id="7"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软件工具</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78</a:t>
            </a:fld>
            <a:endParaRPr lang="zh-CN" altLang="en-US"/>
          </a:p>
        </p:txBody>
      </p:sp>
    </p:spTree>
    <p:extLst>
      <p:ext uri="{BB962C8B-B14F-4D97-AF65-F5344CB8AC3E}">
        <p14:creationId xmlns:p14="http://schemas.microsoft.com/office/powerpoint/2010/main" val="13274056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582082" y="949900"/>
            <a:ext cx="8229600" cy="731837"/>
          </a:xfrm>
          <a:prstGeom prst="rect">
            <a:avLst/>
          </a:prstGeom>
          <a:noFill/>
          <a:ln w="9525">
            <a:noFill/>
            <a:miter lim="800000"/>
            <a:headEnd/>
            <a:tailEnd/>
          </a:ln>
          <a:effectLst/>
        </p:spPr>
        <p:txBody>
          <a:bodyPr/>
          <a:lstStyle/>
          <a:p>
            <a:pPr marL="342900" indent="-342900">
              <a:lnSpc>
                <a:spcPct val="120000"/>
              </a:lnSpc>
              <a:spcBef>
                <a:spcPct val="20000"/>
              </a:spcBef>
              <a:buSzPct val="70000"/>
              <a:buFont typeface="Wingdings" pitchFamily="2" charset="2"/>
              <a:buChar char="l"/>
              <a:defRPr/>
            </a:pPr>
            <a:r>
              <a:rPr lang="zh-CN" altLang="en-US" sz="3200" b="1" kern="0" dirty="0">
                <a:solidFill>
                  <a:srgbClr val="CC0000"/>
                </a:solidFill>
                <a:latin typeface="+mn-lt"/>
                <a:ea typeface="宋体" charset="-122"/>
              </a:rPr>
              <a:t>软件工具的发展</a:t>
            </a:r>
          </a:p>
        </p:txBody>
      </p:sp>
      <p:sp>
        <p:nvSpPr>
          <p:cNvPr id="7" name="Rectangle 3"/>
          <p:cNvSpPr txBox="1">
            <a:spLocks noChangeArrowheads="1"/>
          </p:cNvSpPr>
          <p:nvPr/>
        </p:nvSpPr>
        <p:spPr bwMode="auto">
          <a:xfrm>
            <a:off x="482323" y="1681737"/>
            <a:ext cx="11465168" cy="4572000"/>
          </a:xfrm>
          <a:prstGeom prst="rect">
            <a:avLst/>
          </a:prstGeom>
          <a:noFill/>
          <a:ln w="9525">
            <a:noFill/>
            <a:miter lim="800000"/>
            <a:headEnd/>
            <a:tailEnd/>
          </a:ln>
          <a:effectLst/>
        </p:spPr>
        <p:txBody>
          <a:bodyPr/>
          <a:lstStyle/>
          <a:p>
            <a:pPr marL="342900" indent="-342900">
              <a:lnSpc>
                <a:spcPct val="110000"/>
              </a:lnSpc>
              <a:spcBef>
                <a:spcPts val="600"/>
              </a:spcBef>
              <a:spcAft>
                <a:spcPts val="1200"/>
              </a:spcAft>
              <a:buFont typeface="Wingdings" pitchFamily="2" charset="2"/>
              <a:buChar char="Ø"/>
              <a:defRPr/>
            </a:pP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50</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年代末期出现了</a:t>
            </a:r>
            <a:r>
              <a:rPr lang="zh-CN" altLang="en-US" sz="2800" b="1" kern="0" dirty="0">
                <a:solidFill>
                  <a:schemeClr val="accent2"/>
                </a:solidFill>
                <a:latin typeface="华文楷体" panose="02010600040101010101" pitchFamily="2" charset="-122"/>
                <a:ea typeface="华文楷体" panose="02010600040101010101" pitchFamily="2" charset="-122"/>
              </a:rPr>
              <a:t>编辑程序、汇编程序和各种程序语言的编译程序或解释程序、连接程序、装配程序、排错程序</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等辅助软件编程活动的工具。</a:t>
            </a:r>
          </a:p>
          <a:p>
            <a:pPr marL="342900" indent="-342900">
              <a:lnSpc>
                <a:spcPct val="110000"/>
              </a:lnSpc>
              <a:spcBef>
                <a:spcPts val="600"/>
              </a:spcBef>
              <a:spcAft>
                <a:spcPts val="1200"/>
              </a:spcAft>
              <a:buFont typeface="Wingdings" pitchFamily="2" charset="2"/>
              <a:buChar char="Ø"/>
              <a:defRPr/>
            </a:pP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60</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年代末提出软件工程的概念后，支持</a:t>
            </a:r>
            <a:r>
              <a:rPr lang="zh-CN" altLang="en-US" sz="2800" b="1" kern="0" dirty="0">
                <a:solidFill>
                  <a:srgbClr val="002060"/>
                </a:solidFill>
                <a:latin typeface="华文楷体" panose="02010600040101010101" pitchFamily="2" charset="-122"/>
                <a:ea typeface="华文楷体" panose="02010600040101010101" pitchFamily="2" charset="-122"/>
              </a:rPr>
              <a:t>软件开发、维护、管理</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等过程的各种活动的工具也应运而生。</a:t>
            </a:r>
            <a:endPar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endParaRPr>
          </a:p>
          <a:p>
            <a:pPr marL="342900" indent="-342900">
              <a:lnSpc>
                <a:spcPct val="110000"/>
              </a:lnSpc>
              <a:spcBef>
                <a:spcPts val="600"/>
              </a:spcBef>
              <a:spcAft>
                <a:spcPts val="1200"/>
              </a:spcAft>
              <a:buFont typeface="Wingdings" pitchFamily="2" charset="2"/>
              <a:buChar char="Ø"/>
              <a:defRPr/>
            </a:pP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80</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年代中期提出了软件过程的新概念，人们开始研制</a:t>
            </a:r>
            <a:r>
              <a:rPr lang="zh-CN" altLang="en-US" sz="2800" b="1" kern="0" dirty="0">
                <a:solidFill>
                  <a:srgbClr val="002060"/>
                </a:solidFill>
                <a:latin typeface="华文楷体" panose="02010600040101010101" pitchFamily="2" charset="-122"/>
                <a:ea typeface="华文楷体" panose="02010600040101010101" pitchFamily="2" charset="-122"/>
              </a:rPr>
              <a:t>过程建模的工具、过程评价工具</a:t>
            </a:r>
            <a:r>
              <a:rPr lang="zh-CN" altLang="en-US" sz="2800" b="1" kern="0" dirty="0">
                <a:latin typeface="华文楷体" panose="02010600040101010101" pitchFamily="2" charset="-122"/>
                <a:ea typeface="华文楷体" panose="02010600040101010101" pitchFamily="2" charset="-122"/>
              </a:rPr>
              <a:t>。</a:t>
            </a:r>
            <a:endPar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endParaRPr>
          </a:p>
          <a:p>
            <a:pPr>
              <a:lnSpc>
                <a:spcPct val="110000"/>
              </a:lnSpc>
              <a:spcAft>
                <a:spcPts val="1200"/>
              </a:spcAft>
              <a:defRPr/>
            </a:pPr>
            <a:r>
              <a:rPr lang="zh-CN" altLang="en-US" sz="2800" b="1" dirty="0">
                <a:solidFill>
                  <a:schemeClr val="tx1">
                    <a:lumMod val="95000"/>
                    <a:lumOff val="5000"/>
                  </a:schemeClr>
                </a:solidFill>
                <a:latin typeface="华文楷体" panose="02010600040101010101" pitchFamily="2" charset="-122"/>
                <a:ea typeface="华文楷体" panose="02010600040101010101" pitchFamily="2" charset="-122"/>
              </a:rPr>
              <a:t>    如今，软件工具已由单个工具向</a:t>
            </a:r>
            <a:r>
              <a:rPr lang="zh-CN" altLang="en-US" sz="2800" b="1" dirty="0">
                <a:solidFill>
                  <a:srgbClr val="FF0000"/>
                </a:solidFill>
                <a:latin typeface="华文楷体" panose="02010600040101010101" pitchFamily="2" charset="-122"/>
                <a:ea typeface="华文楷体" panose="02010600040101010101" pitchFamily="2" charset="-122"/>
              </a:rPr>
              <a:t>多个工具</a:t>
            </a:r>
            <a:r>
              <a:rPr lang="zh-CN" altLang="en-US" sz="2800" b="1" dirty="0" smtClean="0">
                <a:solidFill>
                  <a:srgbClr val="FF0000"/>
                </a:solidFill>
                <a:latin typeface="华文楷体" panose="02010600040101010101" pitchFamily="2" charset="-122"/>
                <a:ea typeface="华文楷体" panose="02010600040101010101" pitchFamily="2" charset="-122"/>
              </a:rPr>
              <a:t>集成</a:t>
            </a:r>
            <a:r>
              <a:rPr lang="zh-CN" altLang="en-US" sz="2800" b="1" dirty="0" smtClean="0">
                <a:solidFill>
                  <a:schemeClr val="tx1">
                    <a:lumMod val="95000"/>
                    <a:lumOff val="5000"/>
                  </a:schemeClr>
                </a:solidFill>
                <a:latin typeface="华文楷体" panose="02010600040101010101" pitchFamily="2" charset="-122"/>
                <a:ea typeface="华文楷体" panose="02010600040101010101" pitchFamily="2" charset="-122"/>
              </a:rPr>
              <a:t>和</a:t>
            </a:r>
            <a:r>
              <a:rPr lang="zh-CN" altLang="en-US" sz="2800" b="1" dirty="0" smtClean="0">
                <a:solidFill>
                  <a:srgbClr val="FF0000"/>
                </a:solidFill>
                <a:latin typeface="华文楷体" panose="02010600040101010101" pitchFamily="2" charset="-122"/>
                <a:ea typeface="华文楷体" panose="02010600040101010101" pitchFamily="2" charset="-122"/>
              </a:rPr>
              <a:t>智能化</a:t>
            </a:r>
            <a:r>
              <a:rPr lang="zh-CN" altLang="en-US" sz="2800" b="1" dirty="0" smtClean="0">
                <a:solidFill>
                  <a:schemeClr val="tx1">
                    <a:lumMod val="95000"/>
                    <a:lumOff val="5000"/>
                  </a:schemeClr>
                </a:solidFill>
                <a:latin typeface="华文楷体" panose="02010600040101010101" pitchFamily="2" charset="-122"/>
                <a:ea typeface="华文楷体" panose="02010600040101010101" pitchFamily="2" charset="-122"/>
              </a:rPr>
              <a:t>的</a:t>
            </a:r>
            <a:r>
              <a:rPr lang="zh-CN" altLang="en-US" sz="2800" b="1" dirty="0">
                <a:solidFill>
                  <a:schemeClr val="tx1">
                    <a:lumMod val="95000"/>
                    <a:lumOff val="5000"/>
                  </a:schemeClr>
                </a:solidFill>
                <a:latin typeface="华文楷体" panose="02010600040101010101" pitchFamily="2" charset="-122"/>
                <a:ea typeface="华文楷体" panose="02010600040101010101" pitchFamily="2" charset="-122"/>
              </a:rPr>
              <a:t>方向发展，且注重工具间的平滑过渡和互操作性。</a:t>
            </a:r>
          </a:p>
          <a:p>
            <a:pPr marL="342900" indent="-342900">
              <a:lnSpc>
                <a:spcPct val="110000"/>
              </a:lnSpc>
              <a:spcBef>
                <a:spcPct val="20000"/>
              </a:spcBef>
              <a:spcAft>
                <a:spcPts val="1200"/>
              </a:spcAft>
              <a:buFontTx/>
              <a:buChar char="•"/>
              <a:defRPr/>
            </a:pPr>
            <a:endParaRPr lang="zh-CN" altLang="en-US" sz="2800" b="1" kern="0" dirty="0">
              <a:latin typeface="华文楷体" panose="02010600040101010101" pitchFamily="2" charset="-122"/>
              <a:ea typeface="华文楷体" panose="02010600040101010101" pitchFamily="2" charset="-122"/>
            </a:endParaRPr>
          </a:p>
        </p:txBody>
      </p:sp>
      <p:sp>
        <p:nvSpPr>
          <p:cNvPr id="5"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软件工具</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79</a:t>
            </a:fld>
            <a:endParaRPr lang="zh-CN" altLang="en-US"/>
          </a:p>
        </p:txBody>
      </p:sp>
    </p:spTree>
    <p:extLst>
      <p:ext uri="{BB962C8B-B14F-4D97-AF65-F5344CB8AC3E}">
        <p14:creationId xmlns:p14="http://schemas.microsoft.com/office/powerpoint/2010/main" val="421682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411983" y="1293062"/>
            <a:ext cx="11495314" cy="4351338"/>
          </a:xfrm>
        </p:spPr>
        <p:txBody>
          <a:bodyPr/>
          <a:lstStyle/>
          <a:p>
            <a:pPr eaLnBrk="1" hangingPunct="1"/>
            <a:r>
              <a:rPr lang="zh-CN" altLang="en-US" sz="3200" dirty="0" smtClean="0">
                <a:solidFill>
                  <a:srgbClr val="CC0000"/>
                </a:solidFill>
                <a:latin typeface="华文楷体" panose="02010600040101010101" pitchFamily="2" charset="-122"/>
                <a:ea typeface="华文楷体" panose="02010600040101010101" pitchFamily="2" charset="-122"/>
              </a:rPr>
              <a:t>软件的概念</a:t>
            </a:r>
          </a:p>
          <a:p>
            <a:pPr eaLnBrk="1" hangingPunct="1">
              <a:buFontTx/>
              <a:buNone/>
            </a:pPr>
            <a:r>
              <a:rPr kumimoji="1" lang="zh-CN" altLang="en-US" sz="3200" dirty="0" smtClean="0">
                <a:latin typeface="华文楷体" panose="02010600040101010101" pitchFamily="2" charset="-122"/>
                <a:ea typeface="华文楷体" panose="02010600040101010101" pitchFamily="2" charset="-122"/>
              </a:rPr>
              <a:t>   虽然软件对于现代的人并不陌生，但很多人对于软件的理解并不准确，“</a:t>
            </a:r>
            <a:r>
              <a:rPr kumimoji="1" lang="zh-CN" altLang="en-US" sz="3200" dirty="0" smtClean="0">
                <a:solidFill>
                  <a:srgbClr val="0000FF"/>
                </a:solidFill>
                <a:latin typeface="华文楷体" panose="02010600040101010101" pitchFamily="2" charset="-122"/>
                <a:ea typeface="华文楷体" panose="02010600040101010101" pitchFamily="2" charset="-122"/>
              </a:rPr>
              <a:t>软件就是程序，软件开发就是编程序</a:t>
            </a:r>
            <a:r>
              <a:rPr kumimoji="1" lang="zh-CN" altLang="en-US" sz="3200" dirty="0" smtClean="0">
                <a:latin typeface="华文楷体" panose="02010600040101010101" pitchFamily="2" charset="-122"/>
                <a:ea typeface="华文楷体" panose="02010600040101010101" pitchFamily="2" charset="-122"/>
              </a:rPr>
              <a:t>”的这种错误观点仍然存在。</a:t>
            </a:r>
          </a:p>
        </p:txBody>
      </p:sp>
      <p:sp>
        <p:nvSpPr>
          <p:cNvPr id="9220" name="AutoShape 4"/>
          <p:cNvSpPr>
            <a:spLocks noChangeArrowheads="1"/>
          </p:cNvSpPr>
          <p:nvPr/>
        </p:nvSpPr>
        <p:spPr bwMode="auto">
          <a:xfrm>
            <a:off x="4511676" y="4221163"/>
            <a:ext cx="3241675" cy="1008062"/>
          </a:xfrm>
          <a:prstGeom prst="cloudCallout">
            <a:avLst>
              <a:gd name="adj1" fmla="val 94269"/>
              <a:gd name="adj2" fmla="val -143069"/>
            </a:avLst>
          </a:prstGeom>
          <a:solidFill>
            <a:schemeClr val="accent1"/>
          </a:solidFill>
          <a:ln w="9525">
            <a:solidFill>
              <a:schemeClr val="tx1"/>
            </a:solidFill>
            <a:round/>
            <a:headEnd/>
            <a:tailEnd/>
          </a:ln>
        </p:spPr>
        <p:txBody>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dirty="0">
                <a:solidFill>
                  <a:srgbClr val="CC0000"/>
                </a:solidFill>
                <a:latin typeface="Arial" panose="020B0604020202020204" pitchFamily="34" charset="0"/>
                <a:ea typeface="华文行楷" panose="02010800040101010101" pitchFamily="2" charset="-122"/>
              </a:rPr>
              <a:t>什么是软件？</a:t>
            </a:r>
          </a:p>
        </p:txBody>
      </p:sp>
      <p:sp>
        <p:nvSpPr>
          <p:cNvPr id="5"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软件的概念、特性和分类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a:t>
            </a:fld>
            <a:endParaRPr lang="zh-CN" altLang="en-US"/>
          </a:p>
        </p:txBody>
      </p:sp>
    </p:spTree>
    <p:extLst>
      <p:ext uri="{BB962C8B-B14F-4D97-AF65-F5344CB8AC3E}">
        <p14:creationId xmlns:p14="http://schemas.microsoft.com/office/powerpoint/2010/main" val="362577229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63899" y="1027254"/>
            <a:ext cx="8229600" cy="731837"/>
          </a:xfrm>
          <a:prstGeom prst="rect">
            <a:avLst/>
          </a:prstGeom>
          <a:noFill/>
          <a:ln w="9525">
            <a:noFill/>
            <a:miter lim="800000"/>
            <a:headEnd/>
            <a:tailEnd/>
          </a:ln>
          <a:effectLst/>
        </p:spPr>
        <p:txBody>
          <a:bodyPr/>
          <a:lstStyle/>
          <a:p>
            <a:pPr marL="342900" indent="-342900">
              <a:lnSpc>
                <a:spcPct val="120000"/>
              </a:lnSpc>
              <a:spcBef>
                <a:spcPct val="20000"/>
              </a:spcBef>
              <a:buSzPct val="70000"/>
              <a:buFont typeface="Wingdings" pitchFamily="2" charset="2"/>
              <a:buChar char="l"/>
              <a:defRPr/>
            </a:pPr>
            <a:r>
              <a:rPr lang="zh-CN" altLang="en-US" sz="3200" b="1" kern="0" dirty="0">
                <a:solidFill>
                  <a:srgbClr val="CC0000"/>
                </a:solidFill>
                <a:latin typeface="+mn-lt"/>
                <a:ea typeface="宋体" charset="-122"/>
              </a:rPr>
              <a:t>软件工具的分类</a:t>
            </a:r>
          </a:p>
        </p:txBody>
      </p:sp>
      <p:sp>
        <p:nvSpPr>
          <p:cNvPr id="6" name="Rectangle 3"/>
          <p:cNvSpPr txBox="1">
            <a:spLocks noChangeArrowheads="1"/>
          </p:cNvSpPr>
          <p:nvPr/>
        </p:nvSpPr>
        <p:spPr bwMode="auto">
          <a:xfrm>
            <a:off x="231112" y="1836445"/>
            <a:ext cx="11595797" cy="4357688"/>
          </a:xfrm>
          <a:prstGeom prst="rect">
            <a:avLst/>
          </a:prstGeom>
          <a:noFill/>
          <a:ln w="9525">
            <a:noFill/>
            <a:miter lim="800000"/>
            <a:headEnd/>
            <a:tailEnd/>
          </a:ln>
          <a:effectLst/>
        </p:spPr>
        <p:txBody>
          <a:bodyPr/>
          <a:lstStyle/>
          <a:p>
            <a:pPr marL="609600" indent="-609600">
              <a:lnSpc>
                <a:spcPct val="110000"/>
              </a:lnSpc>
              <a:spcBef>
                <a:spcPct val="20000"/>
              </a:spcBef>
              <a:spcAft>
                <a:spcPts val="1200"/>
              </a:spcAft>
              <a:buFont typeface="Wingdings" pitchFamily="2" charset="2"/>
              <a:buChar char="Ø"/>
              <a:defRPr/>
            </a:pPr>
            <a:r>
              <a:rPr lang="zh-CN" altLang="en-US" sz="2800" b="1" kern="0" dirty="0">
                <a:solidFill>
                  <a:srgbClr val="002060"/>
                </a:solidFill>
                <a:latin typeface="华文楷体" panose="02010600040101010101" pitchFamily="2" charset="-122"/>
                <a:ea typeface="华文楷体" panose="02010600040101010101" pitchFamily="2" charset="-122"/>
              </a:rPr>
              <a:t>支持软件开发过程的工具</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：主要有需求分析工具、设计工具</a:t>
            </a: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通常还可以分为概要设计工具和详细设计工具</a:t>
            </a:r>
            <a:r>
              <a:rPr lang="en-US" altLang="zh-CN" sz="2800" b="1" kern="0" dirty="0">
                <a:solidFill>
                  <a:schemeClr val="tx1">
                    <a:lumMod val="95000"/>
                    <a:lumOff val="5000"/>
                  </a:schemeClr>
                </a:solidFill>
                <a:latin typeface="华文楷体" panose="02010600040101010101" pitchFamily="2" charset="-122"/>
                <a:ea typeface="华文楷体" panose="02010600040101010101" pitchFamily="2" charset="-122"/>
              </a:rPr>
              <a:t>)</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、编码工具、排错工具、测试工具等。</a:t>
            </a:r>
          </a:p>
          <a:p>
            <a:pPr marL="609600" indent="-609600">
              <a:lnSpc>
                <a:spcPct val="110000"/>
              </a:lnSpc>
              <a:spcBef>
                <a:spcPct val="20000"/>
              </a:spcBef>
              <a:spcAft>
                <a:spcPts val="1200"/>
              </a:spcAft>
              <a:buFont typeface="Wingdings" pitchFamily="2" charset="2"/>
              <a:buChar char="Ø"/>
              <a:defRPr/>
            </a:pPr>
            <a:r>
              <a:rPr lang="zh-CN" altLang="en-US" sz="2800" b="1" kern="0" dirty="0">
                <a:solidFill>
                  <a:srgbClr val="002060"/>
                </a:solidFill>
                <a:latin typeface="华文楷体" panose="02010600040101010101" pitchFamily="2" charset="-122"/>
                <a:ea typeface="华文楷体" panose="02010600040101010101" pitchFamily="2" charset="-122"/>
              </a:rPr>
              <a:t>支持软件维护过程的工具</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：主要有版本控制工具、文档分析工具、信息库开发工具、逆向工程工具、再工程工具等。</a:t>
            </a:r>
          </a:p>
          <a:p>
            <a:pPr marL="609600" indent="-609600">
              <a:lnSpc>
                <a:spcPct val="110000"/>
              </a:lnSpc>
              <a:spcBef>
                <a:spcPct val="20000"/>
              </a:spcBef>
              <a:spcAft>
                <a:spcPts val="1200"/>
              </a:spcAft>
              <a:buFont typeface="Wingdings" pitchFamily="2" charset="2"/>
              <a:buChar char="Ø"/>
              <a:defRPr/>
            </a:pPr>
            <a:r>
              <a:rPr lang="zh-CN" altLang="en-US" sz="2800" b="1" kern="0" dirty="0">
                <a:solidFill>
                  <a:srgbClr val="002060"/>
                </a:solidFill>
                <a:latin typeface="华文楷体" panose="02010600040101010101" pitchFamily="2" charset="-122"/>
                <a:ea typeface="华文楷体" panose="02010600040101010101" pitchFamily="2" charset="-122"/>
              </a:rPr>
              <a:t>支持软件管理过程和支持过程的工具</a:t>
            </a:r>
            <a:r>
              <a:rPr lang="zh-CN" altLang="en-US" sz="2800" b="1" kern="0" dirty="0">
                <a:solidFill>
                  <a:schemeClr val="tx1">
                    <a:lumMod val="95000"/>
                    <a:lumOff val="5000"/>
                  </a:schemeClr>
                </a:solidFill>
                <a:latin typeface="华文楷体" panose="02010600040101010101" pitchFamily="2" charset="-122"/>
                <a:ea typeface="华文楷体" panose="02010600040101010101" pitchFamily="2" charset="-122"/>
              </a:rPr>
              <a:t>：主要有项目管理工具、配置管理工具、软件评价工具等。</a:t>
            </a:r>
          </a:p>
        </p:txBody>
      </p:sp>
      <p:sp>
        <p:nvSpPr>
          <p:cNvPr id="7"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软件工具</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80</a:t>
            </a:fld>
            <a:endParaRPr lang="zh-CN" altLang="en-US"/>
          </a:p>
        </p:txBody>
      </p:sp>
    </p:spTree>
    <p:extLst>
      <p:ext uri="{BB962C8B-B14F-4D97-AF65-F5344CB8AC3E}">
        <p14:creationId xmlns:p14="http://schemas.microsoft.com/office/powerpoint/2010/main" val="3488907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411981" y="1109156"/>
            <a:ext cx="8229600" cy="731837"/>
          </a:xfrm>
          <a:prstGeom prst="rect">
            <a:avLst/>
          </a:prstGeom>
          <a:noFill/>
          <a:ln w="9525">
            <a:noFill/>
            <a:miter lim="800000"/>
            <a:headEnd/>
            <a:tailEnd/>
          </a:ln>
          <a:effectLst/>
        </p:spPr>
        <p:txBody>
          <a:bodyPr/>
          <a:lstStyle/>
          <a:p>
            <a:pPr marL="342900" indent="-342900">
              <a:lnSpc>
                <a:spcPct val="120000"/>
              </a:lnSpc>
              <a:spcBef>
                <a:spcPct val="20000"/>
              </a:spcBef>
              <a:buSzPct val="70000"/>
              <a:buFont typeface="Wingdings" pitchFamily="2" charset="2"/>
              <a:buChar char="l"/>
              <a:defRPr/>
            </a:pPr>
            <a:r>
              <a:rPr lang="zh-CN" altLang="en-US" sz="3200" b="1" kern="0" dirty="0">
                <a:solidFill>
                  <a:srgbClr val="CC0000"/>
                </a:solidFill>
                <a:latin typeface="+mn-lt"/>
                <a:ea typeface="宋体" charset="-122"/>
              </a:rPr>
              <a:t>常用软件工具</a:t>
            </a:r>
          </a:p>
        </p:txBody>
      </p:sp>
      <p:sp>
        <p:nvSpPr>
          <p:cNvPr id="6" name="Rectangle 3"/>
          <p:cNvSpPr txBox="1">
            <a:spLocks noChangeArrowheads="1"/>
          </p:cNvSpPr>
          <p:nvPr/>
        </p:nvSpPr>
        <p:spPr bwMode="auto">
          <a:xfrm>
            <a:off x="411981" y="2000250"/>
            <a:ext cx="11334541" cy="4357688"/>
          </a:xfrm>
          <a:prstGeom prst="rect">
            <a:avLst/>
          </a:prstGeom>
          <a:noFill/>
          <a:ln w="9525">
            <a:noFill/>
            <a:miter lim="800000"/>
            <a:headEnd/>
            <a:tailEnd/>
          </a:ln>
          <a:effectLst/>
        </p:spPr>
        <p:txBody>
          <a:bodyPr/>
          <a:lstStyle/>
          <a:p>
            <a:pPr marL="609600" indent="-609600">
              <a:lnSpc>
                <a:spcPts val="3360"/>
              </a:lnSpc>
              <a:spcBef>
                <a:spcPts val="600"/>
              </a:spcBef>
              <a:buFont typeface="Wingdings" pitchFamily="2" charset="2"/>
              <a:buChar char="Ø"/>
              <a:defRPr/>
            </a:pPr>
            <a:r>
              <a:rPr lang="zh-CN" altLang="en-US" sz="2800" b="1" kern="0" dirty="0">
                <a:solidFill>
                  <a:srgbClr val="002060"/>
                </a:solidFill>
                <a:latin typeface="华文楷体" panose="02010600040101010101" pitchFamily="2" charset="-122"/>
                <a:ea typeface="华文楷体" panose="02010600040101010101" pitchFamily="2" charset="-122"/>
              </a:rPr>
              <a:t>需求分析与设计工具</a:t>
            </a:r>
            <a:r>
              <a:rPr lang="zh-CN" altLang="en-US" sz="2800" b="1" kern="0" dirty="0">
                <a:latin typeface="华文楷体" panose="02010600040101010101" pitchFamily="2" charset="-122"/>
                <a:ea typeface="华文楷体" panose="02010600040101010101" pitchFamily="2" charset="-122"/>
              </a:rPr>
              <a:t>：目前使用的大多数工具既支持需求分析工作，也支持软件设计工作。</a:t>
            </a:r>
            <a:endParaRPr lang="en-US" altLang="zh-CN" sz="2800" b="1" kern="0" dirty="0">
              <a:latin typeface="华文楷体" panose="02010600040101010101" pitchFamily="2" charset="-122"/>
              <a:ea typeface="华文楷体" panose="02010600040101010101" pitchFamily="2" charset="-122"/>
            </a:endParaRPr>
          </a:p>
          <a:p>
            <a:pPr>
              <a:lnSpc>
                <a:spcPts val="3360"/>
              </a:lnSpc>
              <a:spcBef>
                <a:spcPts val="600"/>
              </a:spcBef>
              <a:buFont typeface="Arial" pitchFamily="34" charset="0"/>
              <a:buChar char="•"/>
              <a:defRPr/>
            </a:pPr>
            <a:r>
              <a:rPr lang="en-US" sz="2800" dirty="0">
                <a:latin typeface="华文楷体" panose="02010600040101010101" pitchFamily="2" charset="-122"/>
                <a:ea typeface="华文楷体" panose="02010600040101010101" pitchFamily="2" charset="-122"/>
              </a:rPr>
              <a:t> IBM Rational Requirement Composer</a:t>
            </a:r>
            <a:endParaRPr lang="zh-CN" altLang="en-US" sz="2800" dirty="0">
              <a:latin typeface="华文楷体" panose="02010600040101010101" pitchFamily="2" charset="-122"/>
              <a:ea typeface="华文楷体" panose="02010600040101010101" pitchFamily="2" charset="-122"/>
            </a:endParaRPr>
          </a:p>
          <a:p>
            <a:pPr>
              <a:lnSpc>
                <a:spcPts val="3360"/>
              </a:lnSpc>
              <a:spcBef>
                <a:spcPts val="600"/>
              </a:spcBef>
              <a:buFont typeface="Arial" pitchFamily="34" charset="0"/>
              <a:buChar char="•"/>
              <a:defRPr/>
            </a:pPr>
            <a:r>
              <a:rPr lang="en-US" sz="2800" dirty="0">
                <a:latin typeface="华文楷体" panose="02010600040101010101" pitchFamily="2" charset="-122"/>
                <a:ea typeface="华文楷体" panose="02010600040101010101" pitchFamily="2" charset="-122"/>
              </a:rPr>
              <a:t> Enterprise Architect</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EA</a:t>
            </a:r>
            <a:r>
              <a:rPr lang="zh-CN" altLang="en-US" sz="2800" dirty="0">
                <a:latin typeface="华文楷体" panose="02010600040101010101" pitchFamily="2" charset="-122"/>
                <a:ea typeface="华文楷体" panose="02010600040101010101" pitchFamily="2" charset="-122"/>
              </a:rPr>
              <a:t>）</a:t>
            </a:r>
          </a:p>
          <a:p>
            <a:pPr>
              <a:lnSpc>
                <a:spcPts val="3360"/>
              </a:lnSpc>
              <a:spcBef>
                <a:spcPts val="600"/>
              </a:spcBef>
              <a:buFont typeface="Arial" pitchFamily="34" charset="0"/>
              <a:buChar char="•"/>
              <a:defRPr/>
            </a:pPr>
            <a:r>
              <a:rPr lang="en-US" sz="2800" dirty="0">
                <a:latin typeface="华文楷体" panose="02010600040101010101" pitchFamily="2" charset="-122"/>
                <a:ea typeface="华文楷体" panose="02010600040101010101" pitchFamily="2" charset="-122"/>
              </a:rPr>
              <a:t> IBM Rational Software Architect</a:t>
            </a:r>
            <a:endParaRPr lang="zh-CN" altLang="en-US" sz="2800" dirty="0">
              <a:latin typeface="华文楷体" panose="02010600040101010101" pitchFamily="2" charset="-122"/>
              <a:ea typeface="华文楷体" panose="02010600040101010101" pitchFamily="2" charset="-122"/>
            </a:endParaRPr>
          </a:p>
          <a:p>
            <a:pPr>
              <a:lnSpc>
                <a:spcPts val="3360"/>
              </a:lnSpc>
              <a:spcBef>
                <a:spcPts val="600"/>
              </a:spcBef>
              <a:buFont typeface="Arial" pitchFamily="34" charset="0"/>
              <a:buChar char="•"/>
              <a:defRPr/>
            </a:pPr>
            <a:r>
              <a:rPr lang="en-US" sz="2800" dirty="0">
                <a:latin typeface="华文楷体" panose="02010600040101010101" pitchFamily="2" charset="-122"/>
                <a:ea typeface="华文楷体" panose="02010600040101010101" pitchFamily="2" charset="-122"/>
              </a:rPr>
              <a:t> Rational Rose</a:t>
            </a:r>
            <a:endParaRPr lang="zh-CN" altLang="en-US" sz="2800" dirty="0">
              <a:latin typeface="华文楷体" panose="02010600040101010101" pitchFamily="2" charset="-122"/>
              <a:ea typeface="华文楷体" panose="02010600040101010101" pitchFamily="2" charset="-122"/>
            </a:endParaRPr>
          </a:p>
          <a:p>
            <a:pPr>
              <a:lnSpc>
                <a:spcPts val="3360"/>
              </a:lnSpc>
              <a:spcBef>
                <a:spcPts val="600"/>
              </a:spcBef>
              <a:buFont typeface="Arial" pitchFamily="34" charset="0"/>
              <a:buChar char="•"/>
              <a:defRPr/>
            </a:pPr>
            <a:r>
              <a:rPr lang="en-US" sz="2800" dirty="0">
                <a:latin typeface="华文楷体" panose="02010600040101010101" pitchFamily="2" charset="-122"/>
                <a:ea typeface="华文楷体" panose="02010600040101010101" pitchFamily="2" charset="-122"/>
              </a:rPr>
              <a:t> Microsoft Office Visio</a:t>
            </a:r>
          </a:p>
          <a:p>
            <a:pPr>
              <a:lnSpc>
                <a:spcPts val="3360"/>
              </a:lnSpc>
              <a:spcBef>
                <a:spcPts val="600"/>
              </a:spcBef>
              <a:buFont typeface="Arial" pitchFamily="34" charset="0"/>
              <a:buChar char="•"/>
              <a:defRPr/>
            </a:pP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PowerDesigner</a:t>
            </a:r>
            <a:endParaRPr lang="zh-CN" altLang="en-US" sz="2800" b="1" kern="0" dirty="0">
              <a:latin typeface="华文楷体" panose="02010600040101010101" pitchFamily="2" charset="-122"/>
              <a:ea typeface="华文楷体" panose="02010600040101010101" pitchFamily="2" charset="-122"/>
            </a:endParaRPr>
          </a:p>
        </p:txBody>
      </p:sp>
      <p:sp>
        <p:nvSpPr>
          <p:cNvPr id="7"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软件工具</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81</a:t>
            </a:fld>
            <a:endParaRPr lang="zh-CN" altLang="en-US"/>
          </a:p>
        </p:txBody>
      </p:sp>
    </p:spTree>
    <p:extLst>
      <p:ext uri="{BB962C8B-B14F-4D97-AF65-F5344CB8AC3E}">
        <p14:creationId xmlns:p14="http://schemas.microsoft.com/office/powerpoint/2010/main" val="3988702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341644" y="1317120"/>
            <a:ext cx="11475218" cy="4357687"/>
          </a:xfrm>
          <a:prstGeom prst="rect">
            <a:avLst/>
          </a:prstGeom>
          <a:noFill/>
          <a:ln w="9525">
            <a:noFill/>
            <a:miter lim="800000"/>
            <a:headEnd/>
            <a:tailEnd/>
          </a:ln>
          <a:effectLst/>
        </p:spPr>
        <p:txBody>
          <a:bodyPr/>
          <a:lstStyle/>
          <a:p>
            <a:pPr marL="609600" indent="-609600">
              <a:lnSpc>
                <a:spcPts val="3500"/>
              </a:lnSpc>
              <a:spcBef>
                <a:spcPts val="600"/>
              </a:spcBef>
              <a:spcAft>
                <a:spcPts val="1200"/>
              </a:spcAft>
              <a:buFont typeface="Wingdings" pitchFamily="2" charset="2"/>
              <a:buChar char="Ø"/>
              <a:defRPr/>
            </a:pPr>
            <a:r>
              <a:rPr lang="zh-CN" altLang="en-US" sz="2800" b="1" kern="0" dirty="0">
                <a:solidFill>
                  <a:srgbClr val="002060"/>
                </a:solidFill>
                <a:latin typeface="华文楷体" panose="02010600040101010101" pitchFamily="2" charset="-122"/>
                <a:ea typeface="华文楷体" panose="02010600040101010101" pitchFamily="2" charset="-122"/>
              </a:rPr>
              <a:t>编码工具与排错工具</a:t>
            </a:r>
            <a:r>
              <a:rPr lang="zh-CN" altLang="en-US" sz="2800" b="1" kern="0" dirty="0">
                <a:latin typeface="华文楷体" panose="02010600040101010101" pitchFamily="2" charset="-122"/>
                <a:ea typeface="华文楷体" panose="02010600040101010101" pitchFamily="2" charset="-122"/>
              </a:rPr>
              <a:t>：现代软件开发使用集成开发环境</a:t>
            </a:r>
            <a:r>
              <a:rPr lang="en-US" altLang="en-US" sz="2800" b="1" kern="0" dirty="0">
                <a:latin typeface="华文楷体" panose="02010600040101010101" pitchFamily="2" charset="-122"/>
                <a:ea typeface="华文楷体" panose="02010600040101010101" pitchFamily="2" charset="-122"/>
              </a:rPr>
              <a:t>IDE</a:t>
            </a:r>
            <a:r>
              <a:rPr lang="zh-CN" altLang="en-US" sz="2800" b="1" kern="0" dirty="0">
                <a:latin typeface="华文楷体" panose="02010600040101010101" pitchFamily="2" charset="-122"/>
                <a:ea typeface="华文楷体" panose="02010600040101010101" pitchFamily="2" charset="-122"/>
              </a:rPr>
              <a:t>，一般包括代码编辑器、编译器、调试器和图形用户界面工具。</a:t>
            </a:r>
            <a:endParaRPr lang="en-US" altLang="zh-CN" sz="2800" b="1" kern="0" dirty="0">
              <a:latin typeface="华文楷体" panose="02010600040101010101" pitchFamily="2" charset="-122"/>
              <a:ea typeface="华文楷体" panose="02010600040101010101" pitchFamily="2" charset="-122"/>
            </a:endParaRPr>
          </a:p>
          <a:p>
            <a:pPr marL="609600" indent="-609600">
              <a:lnSpc>
                <a:spcPts val="3500"/>
              </a:lnSpc>
              <a:spcBef>
                <a:spcPts val="600"/>
              </a:spcBef>
              <a:spcAft>
                <a:spcPts val="1200"/>
              </a:spcAft>
              <a:buFont typeface="Arial" pitchFamily="34" charset="0"/>
              <a:buChar char="•"/>
              <a:defRPr/>
            </a:pPr>
            <a:r>
              <a:rPr lang="en-US" sz="2800" dirty="0">
                <a:latin typeface="华文楷体" panose="02010600040101010101" pitchFamily="2" charset="-122"/>
                <a:ea typeface="华文楷体" panose="02010600040101010101" pitchFamily="2" charset="-122"/>
              </a:rPr>
              <a:t>Turbo</a:t>
            </a:r>
            <a:r>
              <a:rPr lang="zh-CN" altLang="en-US" sz="2800" dirty="0">
                <a:latin typeface="华文楷体" panose="02010600040101010101" pitchFamily="2" charset="-122"/>
                <a:ea typeface="华文楷体" panose="02010600040101010101" pitchFamily="2" charset="-122"/>
              </a:rPr>
              <a:t>系列的集成开发环境（包括</a:t>
            </a:r>
            <a:r>
              <a:rPr lang="en-US" sz="2800" dirty="0">
                <a:latin typeface="华文楷体" panose="02010600040101010101" pitchFamily="2" charset="-122"/>
                <a:ea typeface="华文楷体" panose="02010600040101010101" pitchFamily="2" charset="-122"/>
              </a:rPr>
              <a:t>Turbo C</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Turbo Pascal</a:t>
            </a:r>
            <a:r>
              <a:rPr lang="zh-CN" altLang="en-US" sz="2800" dirty="0">
                <a:latin typeface="华文楷体" panose="02010600040101010101" pitchFamily="2" charset="-122"/>
                <a:ea typeface="华文楷体" panose="02010600040101010101" pitchFamily="2" charset="-122"/>
              </a:rPr>
              <a:t>等）、</a:t>
            </a:r>
            <a:r>
              <a:rPr lang="en-US" sz="2800" dirty="0">
                <a:latin typeface="华文楷体" panose="02010600040101010101" pitchFamily="2" charset="-122"/>
                <a:ea typeface="华文楷体" panose="02010600040101010101" pitchFamily="2" charset="-122"/>
              </a:rPr>
              <a:t>C++ Builder</a:t>
            </a:r>
            <a:r>
              <a:rPr lang="zh-CN" altLang="en-US" sz="2800" dirty="0">
                <a:latin typeface="华文楷体" panose="02010600040101010101" pitchFamily="2" charset="-122"/>
                <a:ea typeface="华文楷体" panose="02010600040101010101" pitchFamily="2" charset="-122"/>
              </a:rPr>
              <a:t>、</a:t>
            </a:r>
            <a:r>
              <a:rPr lang="en-US" sz="2800" dirty="0">
                <a:latin typeface="华文楷体" panose="02010600040101010101" pitchFamily="2" charset="-122"/>
                <a:ea typeface="华文楷体" panose="02010600040101010101" pitchFamily="2" charset="-122"/>
              </a:rPr>
              <a:t>Delphi</a:t>
            </a:r>
            <a:r>
              <a:rPr lang="zh-CN" altLang="en-US" sz="2800" dirty="0">
                <a:latin typeface="华文楷体" panose="02010600040101010101" pitchFamily="2" charset="-122"/>
                <a:ea typeface="华文楷体" panose="02010600040101010101" pitchFamily="2" charset="-122"/>
              </a:rPr>
              <a:t>等</a:t>
            </a:r>
            <a:endParaRPr lang="en-US" altLang="zh-CN" sz="2800" dirty="0">
              <a:latin typeface="华文楷体" panose="02010600040101010101" pitchFamily="2" charset="-122"/>
              <a:ea typeface="华文楷体" panose="02010600040101010101" pitchFamily="2" charset="-122"/>
            </a:endParaRPr>
          </a:p>
          <a:p>
            <a:pPr marL="609600" indent="-609600">
              <a:lnSpc>
                <a:spcPts val="3500"/>
              </a:lnSpc>
              <a:spcBef>
                <a:spcPts val="600"/>
              </a:spcBef>
              <a:spcAft>
                <a:spcPts val="1200"/>
              </a:spcAft>
              <a:buFont typeface="Arial" pitchFamily="34" charset="0"/>
              <a:buChar char="•"/>
              <a:defRPr/>
            </a:pPr>
            <a:r>
              <a:rPr lang="en-US" sz="2800" dirty="0">
                <a:latin typeface="华文楷体" panose="02010600040101010101" pitchFamily="2" charset="-122"/>
                <a:ea typeface="华文楷体" panose="02010600040101010101" pitchFamily="2" charset="-122"/>
              </a:rPr>
              <a:t> Microsoft Visual Studio</a:t>
            </a:r>
            <a:r>
              <a:rPr lang="zh-CN" altLang="en-US" sz="2800" dirty="0">
                <a:latin typeface="华文楷体" panose="02010600040101010101" pitchFamily="2" charset="-122"/>
                <a:ea typeface="华文楷体" panose="02010600040101010101" pitchFamily="2" charset="-122"/>
              </a:rPr>
              <a:t>（简称</a:t>
            </a:r>
            <a:r>
              <a:rPr lang="en-US" sz="2800" dirty="0">
                <a:latin typeface="华文楷体" panose="02010600040101010101" pitchFamily="2" charset="-122"/>
                <a:ea typeface="华文楷体" panose="02010600040101010101" pitchFamily="2" charset="-122"/>
              </a:rPr>
              <a:t>VS</a:t>
            </a:r>
            <a:r>
              <a:rPr lang="zh-CN" altLang="en-US" sz="2800" dirty="0">
                <a:latin typeface="华文楷体" panose="02010600040101010101" pitchFamily="2" charset="-122"/>
                <a:ea typeface="华文楷体" panose="02010600040101010101" pitchFamily="2" charset="-122"/>
              </a:rPr>
              <a:t>）系列</a:t>
            </a:r>
            <a:endParaRPr lang="en-US" altLang="zh-CN" sz="2800" dirty="0">
              <a:latin typeface="华文楷体" panose="02010600040101010101" pitchFamily="2" charset="-122"/>
              <a:ea typeface="华文楷体" panose="02010600040101010101" pitchFamily="2" charset="-122"/>
            </a:endParaRPr>
          </a:p>
          <a:p>
            <a:pPr marL="609600" indent="-609600">
              <a:lnSpc>
                <a:spcPts val="3500"/>
              </a:lnSpc>
              <a:spcBef>
                <a:spcPts val="600"/>
              </a:spcBef>
              <a:spcAft>
                <a:spcPts val="1200"/>
              </a:spcAft>
              <a:buFont typeface="Arial" pitchFamily="34" charset="0"/>
              <a:buChar char="•"/>
              <a:defRPr/>
            </a:pP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Jbuilder</a:t>
            </a:r>
            <a:endParaRPr lang="en-US" sz="2800" dirty="0">
              <a:latin typeface="华文楷体" panose="02010600040101010101" pitchFamily="2" charset="-122"/>
              <a:ea typeface="华文楷体" panose="02010600040101010101" pitchFamily="2" charset="-122"/>
            </a:endParaRPr>
          </a:p>
          <a:p>
            <a:pPr marL="609600" indent="-609600">
              <a:lnSpc>
                <a:spcPts val="3500"/>
              </a:lnSpc>
              <a:spcBef>
                <a:spcPts val="600"/>
              </a:spcBef>
              <a:spcAft>
                <a:spcPts val="1200"/>
              </a:spcAft>
              <a:buFont typeface="Arial" pitchFamily="34" charset="0"/>
              <a:buChar char="•"/>
              <a:defRPr/>
            </a:pPr>
            <a:r>
              <a:rPr lang="en-US" sz="2800" dirty="0">
                <a:latin typeface="华文楷体" panose="02010600040101010101" pitchFamily="2" charset="-122"/>
                <a:ea typeface="华文楷体" panose="02010600040101010101" pitchFamily="2" charset="-122"/>
              </a:rPr>
              <a:t> Eclipse</a:t>
            </a:r>
            <a:r>
              <a:rPr lang="zh-CN" altLang="en-US" sz="2800" dirty="0">
                <a:latin typeface="华文楷体" panose="02010600040101010101" pitchFamily="2" charset="-122"/>
                <a:ea typeface="华文楷体" panose="02010600040101010101" pitchFamily="2" charset="-122"/>
              </a:rPr>
              <a:t>、</a:t>
            </a:r>
            <a:r>
              <a:rPr lang="en-US" sz="2800" dirty="0" err="1">
                <a:latin typeface="华文楷体" panose="02010600040101010101" pitchFamily="2" charset="-122"/>
                <a:ea typeface="华文楷体" panose="02010600040101010101" pitchFamily="2" charset="-122"/>
              </a:rPr>
              <a:t>MyEclipse</a:t>
            </a:r>
            <a:endParaRPr lang="en-US" sz="2800" dirty="0">
              <a:latin typeface="华文楷体" panose="02010600040101010101" pitchFamily="2" charset="-122"/>
              <a:ea typeface="华文楷体" panose="02010600040101010101" pitchFamily="2" charset="-122"/>
            </a:endParaRPr>
          </a:p>
          <a:p>
            <a:pPr marL="609600" indent="-609600">
              <a:lnSpc>
                <a:spcPts val="3500"/>
              </a:lnSpc>
              <a:spcBef>
                <a:spcPts val="600"/>
              </a:spcBef>
              <a:spcAft>
                <a:spcPts val="1200"/>
              </a:spcAft>
              <a:buFont typeface="Arial" pitchFamily="34" charset="0"/>
              <a:buChar char="•"/>
              <a:defRPr/>
            </a:pPr>
            <a:r>
              <a:rPr lang="en-US" sz="2800" dirty="0">
                <a:latin typeface="华文楷体" panose="02010600040101010101" pitchFamily="2" charset="-122"/>
                <a:ea typeface="华文楷体" panose="02010600040101010101" pitchFamily="2" charset="-122"/>
              </a:rPr>
              <a:t> </a:t>
            </a:r>
            <a:r>
              <a:rPr lang="en-US" sz="2800" dirty="0" err="1">
                <a:latin typeface="华文楷体" panose="02010600040101010101" pitchFamily="2" charset="-122"/>
                <a:ea typeface="华文楷体" panose="02010600040101010101" pitchFamily="2" charset="-122"/>
              </a:rPr>
              <a:t>Netbeans</a:t>
            </a:r>
            <a:endParaRPr lang="zh-CN" altLang="en-US" sz="2800" b="1" kern="0" dirty="0">
              <a:latin typeface="华文楷体" panose="02010600040101010101" pitchFamily="2" charset="-122"/>
              <a:ea typeface="华文楷体" panose="02010600040101010101" pitchFamily="2" charset="-122"/>
            </a:endParaRPr>
          </a:p>
        </p:txBody>
      </p:sp>
      <p:sp>
        <p:nvSpPr>
          <p:cNvPr id="4" name="文本框 11"/>
          <p:cNvSpPr txBox="1"/>
          <p:nvPr/>
        </p:nvSpPr>
        <p:spPr>
          <a:xfrm>
            <a:off x="602179" y="4053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软件工具</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82</a:t>
            </a:fld>
            <a:endParaRPr lang="zh-CN" altLang="en-US"/>
          </a:p>
        </p:txBody>
      </p:sp>
    </p:spTree>
    <p:extLst>
      <p:ext uri="{BB962C8B-B14F-4D97-AF65-F5344CB8AC3E}">
        <p14:creationId xmlns:p14="http://schemas.microsoft.com/office/powerpoint/2010/main" val="144744408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492369" y="1357314"/>
            <a:ext cx="11234057" cy="5286375"/>
          </a:xfrm>
          <a:prstGeom prst="rect">
            <a:avLst/>
          </a:prstGeom>
          <a:noFill/>
          <a:ln w="9525">
            <a:noFill/>
            <a:miter lim="800000"/>
            <a:headEnd/>
            <a:tailEnd/>
          </a:ln>
          <a:effectLst/>
        </p:spPr>
        <p:txBody>
          <a:bodyPr/>
          <a:lstStyle/>
          <a:p>
            <a:pPr marL="609600" indent="-609600">
              <a:lnSpc>
                <a:spcPts val="3500"/>
              </a:lnSpc>
              <a:spcBef>
                <a:spcPts val="600"/>
              </a:spcBef>
              <a:spcAft>
                <a:spcPts val="1200"/>
              </a:spcAft>
              <a:buFont typeface="Wingdings" pitchFamily="2" charset="2"/>
              <a:buChar char="Ø"/>
              <a:defRPr/>
            </a:pPr>
            <a:r>
              <a:rPr lang="zh-CN" altLang="en-US" sz="2800" b="1" kern="0" dirty="0">
                <a:solidFill>
                  <a:srgbClr val="002060"/>
                </a:solidFill>
                <a:latin typeface="楷体_GB2312" pitchFamily="49" charset="-122"/>
                <a:ea typeface="楷体_GB2312" pitchFamily="49" charset="-122"/>
              </a:rPr>
              <a:t>测试工具</a:t>
            </a:r>
            <a:r>
              <a:rPr lang="zh-CN" altLang="en-US" sz="2800" b="1" kern="0" dirty="0">
                <a:latin typeface="楷体_GB2312" pitchFamily="49" charset="-122"/>
                <a:ea typeface="楷体_GB2312" pitchFamily="49" charset="-122"/>
              </a:rPr>
              <a:t>：分为程序单元测试工具、组装测试工具和系统测试工具。 </a:t>
            </a:r>
            <a:endParaRPr lang="en-US" altLang="zh-CN" sz="2800" b="1" kern="0" dirty="0">
              <a:latin typeface="楷体_GB2312" pitchFamily="49" charset="-122"/>
              <a:ea typeface="楷体_GB2312" pitchFamily="49" charset="-122"/>
            </a:endParaRPr>
          </a:p>
          <a:p>
            <a:pPr marL="609600" indent="-609600">
              <a:lnSpc>
                <a:spcPts val="3500"/>
              </a:lnSpc>
              <a:spcBef>
                <a:spcPts val="600"/>
              </a:spcBef>
              <a:spcAft>
                <a:spcPts val="1200"/>
              </a:spcAft>
              <a:buFont typeface="Wingdings" pitchFamily="2" charset="2"/>
              <a:buChar char="ü"/>
              <a:defRPr/>
            </a:pPr>
            <a:r>
              <a:rPr lang="zh-CN" altLang="en-US" sz="2800" b="1" kern="0" dirty="0">
                <a:latin typeface="楷体_GB2312" pitchFamily="49" charset="-122"/>
                <a:ea typeface="楷体_GB2312" pitchFamily="49" charset="-122"/>
              </a:rPr>
              <a:t>单元测试工具：</a:t>
            </a:r>
            <a:r>
              <a:rPr lang="zh-CN" altLang="en-US" sz="2800" dirty="0">
                <a:latin typeface="Arial" charset="0"/>
                <a:ea typeface="宋体" charset="-122"/>
              </a:rPr>
              <a:t>目前最流行的单元测试工具是</a:t>
            </a:r>
            <a:r>
              <a:rPr lang="en-US" sz="2800" dirty="0" err="1">
                <a:latin typeface="Arial" charset="0"/>
                <a:ea typeface="宋体" charset="-122"/>
              </a:rPr>
              <a:t>xUnit</a:t>
            </a:r>
            <a:r>
              <a:rPr lang="zh-CN" altLang="en-US" sz="2800" dirty="0">
                <a:latin typeface="Arial" charset="0"/>
                <a:ea typeface="宋体" charset="-122"/>
              </a:rPr>
              <a:t>系列框架。</a:t>
            </a:r>
            <a:endParaRPr lang="en-US" altLang="zh-CN" sz="2800" dirty="0">
              <a:latin typeface="Arial" charset="0"/>
              <a:ea typeface="宋体" charset="-122"/>
            </a:endParaRPr>
          </a:p>
          <a:p>
            <a:pPr marL="609600" indent="-609600">
              <a:lnSpc>
                <a:spcPts val="3500"/>
              </a:lnSpc>
              <a:spcBef>
                <a:spcPts val="600"/>
              </a:spcBef>
              <a:spcAft>
                <a:spcPts val="1200"/>
              </a:spcAft>
              <a:buFont typeface="Wingdings" pitchFamily="2" charset="2"/>
              <a:buChar char="ü"/>
              <a:defRPr/>
            </a:pPr>
            <a:r>
              <a:rPr lang="zh-CN" altLang="en-US" sz="2800" b="1" kern="0" dirty="0">
                <a:latin typeface="楷体_GB2312" pitchFamily="49" charset="-122"/>
                <a:ea typeface="楷体_GB2312" pitchFamily="49" charset="-122"/>
              </a:rPr>
              <a:t>组装测试工具：</a:t>
            </a:r>
            <a:r>
              <a:rPr lang="zh-CN" altLang="en-US" sz="2800" dirty="0">
                <a:latin typeface="Arial" charset="0"/>
                <a:ea typeface="宋体" charset="-122"/>
              </a:rPr>
              <a:t>也称为集成测试或联合测试。包括</a:t>
            </a:r>
            <a:r>
              <a:rPr lang="en-US" sz="2400" dirty="0" err="1">
                <a:latin typeface="Arial" charset="0"/>
                <a:ea typeface="宋体" charset="-122"/>
              </a:rPr>
              <a:t>WinRunner</a:t>
            </a:r>
            <a:r>
              <a:rPr lang="zh-CN" altLang="en-US" sz="2400" dirty="0">
                <a:latin typeface="Arial" charset="0"/>
                <a:ea typeface="宋体" charset="-122"/>
              </a:rPr>
              <a:t>、</a:t>
            </a:r>
            <a:r>
              <a:rPr lang="en-US" sz="2400" dirty="0">
                <a:latin typeface="Arial" charset="0"/>
                <a:ea typeface="宋体" charset="-122"/>
              </a:rPr>
              <a:t> IBM Rational Functional Tester</a:t>
            </a:r>
            <a:r>
              <a:rPr lang="zh-CN" altLang="en-US" sz="2400" dirty="0">
                <a:latin typeface="Arial" charset="0"/>
                <a:ea typeface="宋体" charset="-122"/>
              </a:rPr>
              <a:t>、</a:t>
            </a:r>
            <a:r>
              <a:rPr lang="en-US" sz="2400" dirty="0">
                <a:latin typeface="Arial" charset="0"/>
                <a:ea typeface="宋体" charset="-122"/>
              </a:rPr>
              <a:t> </a:t>
            </a:r>
            <a:r>
              <a:rPr lang="en-US" sz="2400" dirty="0" err="1">
                <a:latin typeface="Arial" charset="0"/>
                <a:ea typeface="宋体" charset="-122"/>
              </a:rPr>
              <a:t>TestDirector</a:t>
            </a:r>
            <a:r>
              <a:rPr lang="zh-CN" altLang="en-US" sz="2800" dirty="0">
                <a:latin typeface="Arial" charset="0"/>
                <a:ea typeface="宋体" charset="-122"/>
              </a:rPr>
              <a:t>等。</a:t>
            </a:r>
            <a:endParaRPr lang="en-US" altLang="zh-CN" sz="2800" dirty="0">
              <a:latin typeface="Arial" charset="0"/>
              <a:ea typeface="宋体" charset="-122"/>
            </a:endParaRPr>
          </a:p>
          <a:p>
            <a:pPr marL="609600" indent="-609600">
              <a:lnSpc>
                <a:spcPts val="3500"/>
              </a:lnSpc>
              <a:spcBef>
                <a:spcPts val="600"/>
              </a:spcBef>
              <a:spcAft>
                <a:spcPts val="1200"/>
              </a:spcAft>
              <a:buFont typeface="Wingdings" pitchFamily="2" charset="2"/>
              <a:buChar char="ü"/>
              <a:defRPr/>
            </a:pPr>
            <a:r>
              <a:rPr lang="zh-CN" altLang="en-US" sz="2800" b="1" kern="0" dirty="0">
                <a:latin typeface="楷体_GB2312" pitchFamily="49" charset="-122"/>
                <a:ea typeface="楷体_GB2312" pitchFamily="49" charset="-122"/>
              </a:rPr>
              <a:t>系统测试工具：</a:t>
            </a:r>
            <a:r>
              <a:rPr lang="zh-CN" altLang="en-US" sz="2800" dirty="0">
                <a:latin typeface="Arial" charset="0"/>
                <a:ea typeface="宋体" charset="-122"/>
              </a:rPr>
              <a:t>系统测试是对整个基于计算机的系统进行一系列不同考验的测试。</a:t>
            </a:r>
            <a:r>
              <a:rPr lang="en-US" sz="2800" dirty="0">
                <a:latin typeface="Arial" charset="0"/>
                <a:ea typeface="宋体" charset="-122"/>
              </a:rPr>
              <a:t> </a:t>
            </a:r>
            <a:r>
              <a:rPr lang="zh-CN" altLang="en-US" sz="2800" dirty="0">
                <a:latin typeface="Arial" charset="0"/>
                <a:ea typeface="宋体" charset="-122"/>
              </a:rPr>
              <a:t>典型工具包括</a:t>
            </a:r>
            <a:r>
              <a:rPr lang="en-US" sz="2400" dirty="0">
                <a:latin typeface="Arial" charset="0"/>
                <a:ea typeface="宋体" charset="-122"/>
              </a:rPr>
              <a:t>IBM Rational Robot</a:t>
            </a:r>
            <a:r>
              <a:rPr lang="zh-CN" altLang="en-US" sz="2400" dirty="0">
                <a:latin typeface="Arial" charset="0"/>
                <a:ea typeface="宋体" charset="-122"/>
              </a:rPr>
              <a:t>、</a:t>
            </a:r>
            <a:r>
              <a:rPr lang="en-US" sz="2400" dirty="0">
                <a:latin typeface="Arial" charset="0"/>
                <a:ea typeface="宋体" charset="-122"/>
              </a:rPr>
              <a:t> IBM Rational Quality Manager</a:t>
            </a:r>
            <a:r>
              <a:rPr lang="zh-CN" altLang="en-US" sz="2400" dirty="0">
                <a:latin typeface="Arial" charset="0"/>
                <a:ea typeface="宋体" charset="-122"/>
              </a:rPr>
              <a:t>、</a:t>
            </a:r>
            <a:r>
              <a:rPr lang="en-US" sz="2400" dirty="0">
                <a:latin typeface="Arial" charset="0"/>
                <a:ea typeface="宋体" charset="-122"/>
              </a:rPr>
              <a:t> </a:t>
            </a:r>
            <a:r>
              <a:rPr lang="en-US" sz="2400" dirty="0" err="1">
                <a:latin typeface="Arial" charset="0"/>
                <a:ea typeface="宋体" charset="-122"/>
              </a:rPr>
              <a:t>LoadRunner</a:t>
            </a:r>
            <a:r>
              <a:rPr lang="en-US" sz="2400" dirty="0">
                <a:latin typeface="Arial" charset="0"/>
                <a:ea typeface="宋体" charset="-122"/>
              </a:rPr>
              <a:t> </a:t>
            </a:r>
            <a:r>
              <a:rPr lang="zh-CN" altLang="en-US" sz="2400" dirty="0">
                <a:latin typeface="Arial" charset="0"/>
                <a:ea typeface="宋体" charset="-122"/>
              </a:rPr>
              <a:t>等。</a:t>
            </a:r>
            <a:endParaRPr lang="en-US" altLang="zh-CN" sz="2400" b="1" kern="0" dirty="0">
              <a:latin typeface="楷体_GB2312" pitchFamily="49" charset="-122"/>
              <a:ea typeface="楷体_GB2312" pitchFamily="49" charset="-122"/>
            </a:endParaRPr>
          </a:p>
        </p:txBody>
      </p:sp>
      <p:sp>
        <p:nvSpPr>
          <p:cNvPr id="5" name="文本框 11"/>
          <p:cNvSpPr txBox="1"/>
          <p:nvPr/>
        </p:nvSpPr>
        <p:spPr>
          <a:xfrm>
            <a:off x="602179" y="4053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软件工具</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83</a:t>
            </a:fld>
            <a:endParaRPr lang="zh-CN" altLang="en-US"/>
          </a:p>
        </p:txBody>
      </p:sp>
    </p:spTree>
    <p:extLst>
      <p:ext uri="{BB962C8B-B14F-4D97-AF65-F5344CB8AC3E}">
        <p14:creationId xmlns:p14="http://schemas.microsoft.com/office/powerpoint/2010/main" val="27768428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04</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软件生存期</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84</a:t>
            </a:fld>
            <a:endParaRPr lang="zh-CN" altLang="en-US"/>
          </a:p>
        </p:txBody>
      </p:sp>
    </p:spTree>
    <p:custDataLst>
      <p:tags r:id="rId1"/>
    </p:custDataLst>
    <p:extLst>
      <p:ext uri="{BB962C8B-B14F-4D97-AF65-F5344CB8AC3E}">
        <p14:creationId xmlns:p14="http://schemas.microsoft.com/office/powerpoint/2010/main" val="176038624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type="body" idx="1"/>
          </p:nvPr>
        </p:nvSpPr>
        <p:spPr>
          <a:xfrm>
            <a:off x="542611" y="1135464"/>
            <a:ext cx="11334541" cy="5041499"/>
          </a:xfrm>
        </p:spPr>
        <p:txBody>
          <a:bodyPr/>
          <a:lstStyle/>
          <a:p>
            <a:pPr algn="just" eaLnBrk="1" hangingPunct="1">
              <a:lnSpc>
                <a:spcPts val="3600"/>
              </a:lnSpc>
              <a:spcAft>
                <a:spcPts val="1200"/>
              </a:spcAft>
              <a:defRPr/>
            </a:pPr>
            <a:r>
              <a:rPr lang="zh-CN" altLang="en-US" dirty="0" smtClean="0">
                <a:solidFill>
                  <a:srgbClr val="CC0000"/>
                </a:solidFill>
                <a:latin typeface="华文楷体" panose="02010600040101010101" pitchFamily="2" charset="-122"/>
                <a:ea typeface="华文楷体" panose="02010600040101010101" pitchFamily="2" charset="-122"/>
              </a:rPr>
              <a:t>概念</a:t>
            </a:r>
          </a:p>
          <a:p>
            <a:pPr algn="just" eaLnBrk="1" hangingPunct="1">
              <a:lnSpc>
                <a:spcPts val="3600"/>
              </a:lnSpc>
              <a:spcAft>
                <a:spcPts val="1200"/>
              </a:spcAft>
              <a:buFontTx/>
              <a:buNone/>
              <a:defRPr/>
            </a:pPr>
            <a:r>
              <a:rPr lang="zh-CN" altLang="en-US" dirty="0" smtClean="0">
                <a:latin typeface="华文楷体" panose="02010600040101010101" pitchFamily="2" charset="-122"/>
                <a:ea typeface="华文楷体" panose="02010600040101010101" pitchFamily="2" charset="-122"/>
              </a:rPr>
              <a:t>        软件也有一个孕育、诞生、成长、成熟和衰亡的生存过程，我们称这个过程为</a:t>
            </a:r>
            <a:r>
              <a:rPr lang="zh-CN" altLang="en-US" sz="3200" b="1" dirty="0" smtClean="0">
                <a:solidFill>
                  <a:srgbClr val="FF0000"/>
                </a:solidFill>
                <a:latin typeface="华文楷体" panose="02010600040101010101" pitchFamily="2" charset="-122"/>
                <a:ea typeface="华文楷体" panose="02010600040101010101" pitchFamily="2" charset="-122"/>
              </a:rPr>
              <a:t>软件生命周期</a:t>
            </a:r>
            <a:r>
              <a:rPr lang="zh-CN" altLang="en-US" dirty="0" smtClean="0">
                <a:latin typeface="华文楷体" panose="02010600040101010101" pitchFamily="2" charset="-122"/>
                <a:ea typeface="华文楷体" panose="02010600040101010101" pitchFamily="2" charset="-122"/>
              </a:rPr>
              <a:t>或</a:t>
            </a:r>
            <a:r>
              <a:rPr lang="zh-CN" altLang="en-US" sz="3200" b="1" dirty="0" smtClean="0">
                <a:solidFill>
                  <a:srgbClr val="FF0000"/>
                </a:solidFill>
                <a:latin typeface="华文楷体" panose="02010600040101010101" pitchFamily="2" charset="-122"/>
                <a:ea typeface="华文楷体" panose="02010600040101010101" pitchFamily="2" charset="-122"/>
              </a:rPr>
              <a:t>软件生存期</a:t>
            </a:r>
            <a:r>
              <a:rPr lang="zh-CN" altLang="en-US" dirty="0" smtClean="0">
                <a:latin typeface="华文楷体" panose="02010600040101010101" pitchFamily="2" charset="-122"/>
                <a:ea typeface="华文楷体" panose="02010600040101010101" pitchFamily="2" charset="-122"/>
              </a:rPr>
              <a:t>。</a:t>
            </a:r>
            <a:endParaRPr lang="en-US" altLang="zh-CN" dirty="0" smtClean="0">
              <a:latin typeface="华文楷体" panose="02010600040101010101" pitchFamily="2" charset="-122"/>
              <a:ea typeface="华文楷体" panose="02010600040101010101" pitchFamily="2" charset="-122"/>
            </a:endParaRPr>
          </a:p>
          <a:p>
            <a:pPr algn="just" eaLnBrk="1" hangingPunct="1">
              <a:lnSpc>
                <a:spcPts val="3600"/>
              </a:lnSpc>
              <a:spcAft>
                <a:spcPts val="1200"/>
              </a:spcAft>
              <a:buFontTx/>
              <a:buNone/>
              <a:defRPr/>
            </a:pPr>
            <a:endParaRPr lang="zh-CN" altLang="en-US" dirty="0" smtClean="0">
              <a:latin typeface="华文楷体" panose="02010600040101010101" pitchFamily="2" charset="-122"/>
              <a:ea typeface="华文楷体" panose="02010600040101010101" pitchFamily="2" charset="-122"/>
            </a:endParaRPr>
          </a:p>
          <a:p>
            <a:pPr algn="just" eaLnBrk="1" hangingPunct="1">
              <a:lnSpc>
                <a:spcPts val="3600"/>
              </a:lnSpc>
              <a:spcAft>
                <a:spcPts val="1200"/>
              </a:spcAft>
              <a:buFont typeface="Wingdings" pitchFamily="2" charset="2"/>
              <a:buChar char="Ø"/>
              <a:defRPr/>
            </a:pPr>
            <a:r>
              <a:rPr lang="zh-CN" altLang="en-US" dirty="0">
                <a:latin typeface="华文楷体" panose="02010600040101010101" pitchFamily="2" charset="-122"/>
                <a:ea typeface="华文楷体" panose="02010600040101010101" pitchFamily="2" charset="-122"/>
              </a:rPr>
              <a:t>软件生存期分为三个时期</a:t>
            </a:r>
          </a:p>
          <a:p>
            <a:pPr lvl="1" algn="just" eaLnBrk="1" hangingPunct="1">
              <a:lnSpc>
                <a:spcPts val="3600"/>
              </a:lnSpc>
              <a:spcAft>
                <a:spcPts val="1200"/>
              </a:spcAft>
              <a:defRPr/>
            </a:pPr>
            <a:r>
              <a:rPr lang="zh-CN" altLang="en-US" sz="2800" dirty="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软件定义</a:t>
            </a:r>
          </a:p>
          <a:p>
            <a:pPr lvl="1" algn="just" eaLnBrk="1" hangingPunct="1">
              <a:lnSpc>
                <a:spcPts val="3600"/>
              </a:lnSpc>
              <a:spcAft>
                <a:spcPts val="1200"/>
              </a:spcAft>
              <a:defRPr/>
            </a:pPr>
            <a:r>
              <a:rPr lang="zh-CN" altLang="en-US" sz="2800" dirty="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软件开发</a:t>
            </a:r>
          </a:p>
          <a:p>
            <a:pPr lvl="1" algn="just" eaLnBrk="1" hangingPunct="1">
              <a:lnSpc>
                <a:spcPts val="3600"/>
              </a:lnSpc>
              <a:spcAft>
                <a:spcPts val="1200"/>
              </a:spcAft>
              <a:defRPr/>
            </a:pPr>
            <a:r>
              <a:rPr lang="zh-CN" altLang="en-US" sz="2800" dirty="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运行</a:t>
            </a:r>
            <a:r>
              <a:rPr lang="zh-CN" altLang="en-US" sz="2800" dirty="0" smtClean="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维护</a:t>
            </a:r>
            <a:endParaRPr lang="zh-CN" altLang="en-US" dirty="0" smtClean="0">
              <a:latin typeface="华文楷体" panose="02010600040101010101" pitchFamily="2" charset="-122"/>
              <a:ea typeface="华文楷体" panose="02010600040101010101" pitchFamily="2" charset="-122"/>
            </a:endParaRPr>
          </a:p>
        </p:txBody>
      </p:sp>
      <p:sp>
        <p:nvSpPr>
          <p:cNvPr id="4"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85</a:t>
            </a:fld>
            <a:endParaRPr lang="zh-CN" altLang="en-US"/>
          </a:p>
        </p:txBody>
      </p:sp>
    </p:spTree>
    <p:extLst>
      <p:ext uri="{BB962C8B-B14F-4D97-AF65-F5344CB8AC3E}">
        <p14:creationId xmlns:p14="http://schemas.microsoft.com/office/powerpoint/2010/main" val="20956883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6216650" y="1258888"/>
            <a:ext cx="3479800" cy="5334000"/>
            <a:chOff x="2956" y="349"/>
            <a:chExt cx="2192" cy="3360"/>
          </a:xfrm>
        </p:grpSpPr>
        <p:sp>
          <p:nvSpPr>
            <p:cNvPr id="87057" name="Rectangle 3"/>
            <p:cNvSpPr>
              <a:spLocks noChangeArrowheads="1"/>
            </p:cNvSpPr>
            <p:nvPr/>
          </p:nvSpPr>
          <p:spPr bwMode="auto">
            <a:xfrm>
              <a:off x="2956" y="349"/>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问题定义</a:t>
              </a:r>
            </a:p>
          </p:txBody>
        </p:sp>
        <p:sp>
          <p:nvSpPr>
            <p:cNvPr id="87058" name="Rectangle 4"/>
            <p:cNvSpPr>
              <a:spLocks noChangeArrowheads="1"/>
            </p:cNvSpPr>
            <p:nvPr/>
          </p:nvSpPr>
          <p:spPr bwMode="auto">
            <a:xfrm>
              <a:off x="2956" y="781"/>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可行性研究</a:t>
              </a:r>
            </a:p>
          </p:txBody>
        </p:sp>
        <p:sp>
          <p:nvSpPr>
            <p:cNvPr id="87059" name="Rectangle 5"/>
            <p:cNvSpPr>
              <a:spLocks noChangeArrowheads="1"/>
            </p:cNvSpPr>
            <p:nvPr/>
          </p:nvSpPr>
          <p:spPr bwMode="auto">
            <a:xfrm>
              <a:off x="2956" y="1213"/>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需求分析</a:t>
              </a:r>
            </a:p>
          </p:txBody>
        </p:sp>
        <p:sp>
          <p:nvSpPr>
            <p:cNvPr id="87060" name="Rectangle 6"/>
            <p:cNvSpPr>
              <a:spLocks noChangeArrowheads="1"/>
            </p:cNvSpPr>
            <p:nvPr/>
          </p:nvSpPr>
          <p:spPr bwMode="auto">
            <a:xfrm>
              <a:off x="3500" y="1693"/>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概要设计</a:t>
              </a:r>
            </a:p>
          </p:txBody>
        </p:sp>
        <p:sp>
          <p:nvSpPr>
            <p:cNvPr id="87061" name="Rectangle 7"/>
            <p:cNvSpPr>
              <a:spLocks noChangeArrowheads="1"/>
            </p:cNvSpPr>
            <p:nvPr/>
          </p:nvSpPr>
          <p:spPr bwMode="auto">
            <a:xfrm>
              <a:off x="3500" y="2125"/>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详细设计</a:t>
              </a:r>
            </a:p>
          </p:txBody>
        </p:sp>
        <p:sp>
          <p:nvSpPr>
            <p:cNvPr id="87062" name="Rectangle 8"/>
            <p:cNvSpPr>
              <a:spLocks noChangeArrowheads="1"/>
            </p:cNvSpPr>
            <p:nvPr/>
          </p:nvSpPr>
          <p:spPr bwMode="auto">
            <a:xfrm>
              <a:off x="3500" y="2557"/>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编码</a:t>
              </a:r>
            </a:p>
          </p:txBody>
        </p:sp>
        <p:sp>
          <p:nvSpPr>
            <p:cNvPr id="87063" name="Rectangle 9"/>
            <p:cNvSpPr>
              <a:spLocks noChangeArrowheads="1"/>
            </p:cNvSpPr>
            <p:nvPr/>
          </p:nvSpPr>
          <p:spPr bwMode="auto">
            <a:xfrm>
              <a:off x="3500" y="2989"/>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测试</a:t>
              </a:r>
            </a:p>
          </p:txBody>
        </p:sp>
        <p:sp>
          <p:nvSpPr>
            <p:cNvPr id="87064" name="Rectangle 10"/>
            <p:cNvSpPr>
              <a:spLocks noChangeArrowheads="1"/>
            </p:cNvSpPr>
            <p:nvPr/>
          </p:nvSpPr>
          <p:spPr bwMode="auto">
            <a:xfrm>
              <a:off x="4060" y="3421"/>
              <a:ext cx="1088" cy="288"/>
            </a:xfrm>
            <a:prstGeom prst="rect">
              <a:avLst/>
            </a:prstGeom>
            <a:solidFill>
              <a:schemeClr val="accent1"/>
            </a:solidFill>
            <a:ln w="9525">
              <a:solidFill>
                <a:schemeClr val="tx1"/>
              </a:solidFill>
              <a:miter lim="800000"/>
              <a:headEnd/>
              <a:tailEnd/>
            </a:ln>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400" b="1">
                  <a:solidFill>
                    <a:schemeClr val="tx1"/>
                  </a:solidFill>
                  <a:latin typeface="Arial" panose="020B0604020202020204" pitchFamily="34" charset="0"/>
                  <a:ea typeface="楷体_GB2312" pitchFamily="49" charset="-122"/>
                </a:rPr>
                <a:t>维护</a:t>
              </a:r>
            </a:p>
          </p:txBody>
        </p:sp>
      </p:grpSp>
      <p:grpSp>
        <p:nvGrpSpPr>
          <p:cNvPr id="3" name="Group 11"/>
          <p:cNvGrpSpPr>
            <a:grpSpLocks/>
          </p:cNvGrpSpPr>
          <p:nvPr/>
        </p:nvGrpSpPr>
        <p:grpSpPr bwMode="auto">
          <a:xfrm>
            <a:off x="3735389" y="1270000"/>
            <a:ext cx="1730375" cy="5410200"/>
            <a:chOff x="1393" y="349"/>
            <a:chExt cx="1090" cy="3408"/>
          </a:xfrm>
        </p:grpSpPr>
        <p:sp>
          <p:nvSpPr>
            <p:cNvPr id="87047" name="Line 12"/>
            <p:cNvSpPr>
              <a:spLocks noChangeShapeType="1"/>
            </p:cNvSpPr>
            <p:nvPr/>
          </p:nvSpPr>
          <p:spPr bwMode="auto">
            <a:xfrm>
              <a:off x="1619" y="358"/>
              <a:ext cx="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8" name="Line 13"/>
            <p:cNvSpPr>
              <a:spLocks noChangeShapeType="1"/>
            </p:cNvSpPr>
            <p:nvPr/>
          </p:nvSpPr>
          <p:spPr bwMode="auto">
            <a:xfrm>
              <a:off x="1596" y="1501"/>
              <a:ext cx="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49" name="Line 14"/>
            <p:cNvSpPr>
              <a:spLocks noChangeShapeType="1"/>
            </p:cNvSpPr>
            <p:nvPr/>
          </p:nvSpPr>
          <p:spPr bwMode="auto">
            <a:xfrm>
              <a:off x="1599" y="3277"/>
              <a:ext cx="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0" name="Line 15"/>
            <p:cNvSpPr>
              <a:spLocks noChangeShapeType="1"/>
            </p:cNvSpPr>
            <p:nvPr/>
          </p:nvSpPr>
          <p:spPr bwMode="auto">
            <a:xfrm>
              <a:off x="1602" y="3757"/>
              <a:ext cx="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7051" name="Line 16"/>
            <p:cNvSpPr>
              <a:spLocks noChangeShapeType="1"/>
            </p:cNvSpPr>
            <p:nvPr/>
          </p:nvSpPr>
          <p:spPr bwMode="auto">
            <a:xfrm>
              <a:off x="1948" y="349"/>
              <a:ext cx="0" cy="1152"/>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2" name="Text Box 17"/>
            <p:cNvSpPr txBox="1">
              <a:spLocks noChangeArrowheads="1"/>
            </p:cNvSpPr>
            <p:nvPr/>
          </p:nvSpPr>
          <p:spPr bwMode="auto">
            <a:xfrm>
              <a:off x="1394" y="771"/>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000" b="1">
                  <a:solidFill>
                    <a:schemeClr val="tx1"/>
                  </a:solidFill>
                  <a:latin typeface="Arial" panose="020B0604020202020204" pitchFamily="34" charset="0"/>
                  <a:ea typeface="宋体" panose="02010600030101010101" pitchFamily="2" charset="-122"/>
                </a:rPr>
                <a:t>软件定义时期</a:t>
              </a:r>
              <a:endParaRPr lang="zh-CN" altLang="en-US" sz="2400">
                <a:solidFill>
                  <a:schemeClr val="tx1"/>
                </a:solidFill>
                <a:latin typeface="Arial" panose="020B0604020202020204" pitchFamily="34" charset="0"/>
                <a:ea typeface="宋体" panose="02010600030101010101" pitchFamily="2" charset="-122"/>
              </a:endParaRPr>
            </a:p>
          </p:txBody>
        </p:sp>
        <p:sp>
          <p:nvSpPr>
            <p:cNvPr id="87053" name="Text Box 18"/>
            <p:cNvSpPr txBox="1">
              <a:spLocks noChangeArrowheads="1"/>
            </p:cNvSpPr>
            <p:nvPr/>
          </p:nvSpPr>
          <p:spPr bwMode="auto">
            <a:xfrm>
              <a:off x="1393" y="2269"/>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000" b="1">
                  <a:solidFill>
                    <a:schemeClr val="tx1"/>
                  </a:solidFill>
                  <a:latin typeface="Arial" panose="020B0604020202020204" pitchFamily="34" charset="0"/>
                  <a:ea typeface="宋体" panose="02010600030101010101" pitchFamily="2" charset="-122"/>
                </a:rPr>
                <a:t>软件开发时期</a:t>
              </a:r>
              <a:endParaRPr lang="zh-CN" altLang="en-US" sz="2400">
                <a:solidFill>
                  <a:schemeClr val="tx1"/>
                </a:solidFill>
                <a:latin typeface="Arial" panose="020B0604020202020204" pitchFamily="34" charset="0"/>
                <a:ea typeface="宋体" panose="02010600030101010101" pitchFamily="2" charset="-122"/>
              </a:endParaRPr>
            </a:p>
          </p:txBody>
        </p:sp>
        <p:sp>
          <p:nvSpPr>
            <p:cNvPr id="87054" name="Line 19"/>
            <p:cNvSpPr>
              <a:spLocks noChangeShapeType="1"/>
            </p:cNvSpPr>
            <p:nvPr/>
          </p:nvSpPr>
          <p:spPr bwMode="auto">
            <a:xfrm>
              <a:off x="1948" y="1501"/>
              <a:ext cx="0" cy="1776"/>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5" name="Line 20"/>
            <p:cNvSpPr>
              <a:spLocks noChangeShapeType="1"/>
            </p:cNvSpPr>
            <p:nvPr/>
          </p:nvSpPr>
          <p:spPr bwMode="auto">
            <a:xfrm>
              <a:off x="1948" y="3277"/>
              <a:ext cx="0" cy="48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7056" name="Text Box 21"/>
            <p:cNvSpPr txBox="1">
              <a:spLocks noChangeArrowheads="1"/>
            </p:cNvSpPr>
            <p:nvPr/>
          </p:nvSpPr>
          <p:spPr bwMode="auto">
            <a:xfrm>
              <a:off x="1401" y="3381"/>
              <a:ext cx="108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eaLnBrk="1" hangingPunct="1">
                <a:spcBef>
                  <a:spcPct val="0"/>
                </a:spcBef>
                <a:buClrTx/>
                <a:buSzTx/>
                <a:buFontTx/>
                <a:buNone/>
              </a:pPr>
              <a:r>
                <a:rPr lang="zh-CN" altLang="en-US" sz="2000" b="1">
                  <a:solidFill>
                    <a:schemeClr val="tx1"/>
                  </a:solidFill>
                  <a:latin typeface="Arial" panose="020B0604020202020204" pitchFamily="34" charset="0"/>
                  <a:ea typeface="宋体" panose="02010600030101010101" pitchFamily="2" charset="-122"/>
                </a:rPr>
                <a:t>软件维护时期</a:t>
              </a:r>
              <a:endParaRPr lang="zh-CN" altLang="en-US" sz="2400">
                <a:solidFill>
                  <a:schemeClr val="tx1"/>
                </a:solidFill>
                <a:latin typeface="Arial" panose="020B0604020202020204" pitchFamily="34" charset="0"/>
                <a:ea typeface="宋体" panose="02010600030101010101" pitchFamily="2" charset="-122"/>
              </a:endParaRPr>
            </a:p>
          </p:txBody>
        </p:sp>
      </p:grpSp>
      <p:sp>
        <p:nvSpPr>
          <p:cNvPr id="25" name="AutoShape 22"/>
          <p:cNvSpPr>
            <a:spLocks/>
          </p:cNvSpPr>
          <p:nvPr/>
        </p:nvSpPr>
        <p:spPr bwMode="auto">
          <a:xfrm>
            <a:off x="3111500" y="1265238"/>
            <a:ext cx="433388" cy="5472112"/>
          </a:xfrm>
          <a:prstGeom prst="leftBrace">
            <a:avLst>
              <a:gd name="adj1" fmla="val 105220"/>
              <a:gd name="adj2" fmla="val 50000"/>
            </a:avLst>
          </a:prstGeom>
          <a:noFill/>
          <a:ln w="38100">
            <a:solidFill>
              <a:srgbClr val="0000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87046" name="Text Box 23"/>
          <p:cNvSpPr txBox="1">
            <a:spLocks noChangeArrowheads="1"/>
          </p:cNvSpPr>
          <p:nvPr/>
        </p:nvSpPr>
        <p:spPr bwMode="auto">
          <a:xfrm>
            <a:off x="2343151" y="2847976"/>
            <a:ext cx="595035"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3200">
                <a:solidFill>
                  <a:schemeClr val="tx1"/>
                </a:solidFill>
                <a:latin typeface="Arial" panose="020B0604020202020204" pitchFamily="34" charset="0"/>
                <a:ea typeface="方正大黑简体" pitchFamily="2" charset="-122"/>
              </a:rPr>
              <a:t>软</a:t>
            </a:r>
          </a:p>
          <a:p>
            <a:pPr eaLnBrk="1" hangingPunct="1">
              <a:spcBef>
                <a:spcPct val="0"/>
              </a:spcBef>
              <a:buClrTx/>
              <a:buSzTx/>
              <a:buFontTx/>
              <a:buNone/>
            </a:pPr>
            <a:r>
              <a:rPr lang="zh-CN" altLang="en-US" sz="3200">
                <a:solidFill>
                  <a:schemeClr val="tx1"/>
                </a:solidFill>
                <a:latin typeface="Arial" panose="020B0604020202020204" pitchFamily="34" charset="0"/>
                <a:ea typeface="方正大黑简体" pitchFamily="2" charset="-122"/>
              </a:rPr>
              <a:t>件</a:t>
            </a:r>
          </a:p>
          <a:p>
            <a:pPr eaLnBrk="1" hangingPunct="1">
              <a:spcBef>
                <a:spcPct val="0"/>
              </a:spcBef>
              <a:buClrTx/>
              <a:buSzTx/>
              <a:buFontTx/>
              <a:buNone/>
            </a:pPr>
            <a:r>
              <a:rPr lang="zh-CN" altLang="en-US" sz="3200">
                <a:solidFill>
                  <a:schemeClr val="tx1"/>
                </a:solidFill>
                <a:latin typeface="Arial" panose="020B0604020202020204" pitchFamily="34" charset="0"/>
                <a:ea typeface="方正大黑简体" pitchFamily="2" charset="-122"/>
              </a:rPr>
              <a:t>生</a:t>
            </a:r>
          </a:p>
          <a:p>
            <a:pPr eaLnBrk="1" hangingPunct="1">
              <a:spcBef>
                <a:spcPct val="0"/>
              </a:spcBef>
              <a:buClrTx/>
              <a:buSzTx/>
              <a:buFontTx/>
              <a:buNone/>
            </a:pPr>
            <a:r>
              <a:rPr lang="zh-CN" altLang="en-US" sz="3200">
                <a:solidFill>
                  <a:schemeClr val="tx1"/>
                </a:solidFill>
                <a:latin typeface="Arial" panose="020B0604020202020204" pitchFamily="34" charset="0"/>
                <a:ea typeface="方正大黑简体" pitchFamily="2" charset="-122"/>
              </a:rPr>
              <a:t>存</a:t>
            </a:r>
          </a:p>
          <a:p>
            <a:pPr eaLnBrk="1" hangingPunct="1">
              <a:spcBef>
                <a:spcPct val="0"/>
              </a:spcBef>
              <a:buClrTx/>
              <a:buSzTx/>
              <a:buFontTx/>
              <a:buNone/>
            </a:pPr>
            <a:r>
              <a:rPr lang="zh-CN" altLang="en-US" sz="3200">
                <a:solidFill>
                  <a:schemeClr val="tx1"/>
                </a:solidFill>
                <a:latin typeface="Arial" panose="020B0604020202020204" pitchFamily="34" charset="0"/>
                <a:ea typeface="方正大黑简体" pitchFamily="2" charset="-122"/>
              </a:rPr>
              <a:t>期</a:t>
            </a:r>
          </a:p>
        </p:txBody>
      </p:sp>
      <p:sp>
        <p:nvSpPr>
          <p:cNvPr id="26"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E937721-40F8-4224-8B5F-1E88C539C186}" type="slidenum">
              <a:rPr lang="zh-CN" altLang="en-US" smtClean="0"/>
              <a:t>86</a:t>
            </a:fld>
            <a:endParaRPr lang="zh-CN" altLang="en-US"/>
          </a:p>
        </p:txBody>
      </p:sp>
    </p:spTree>
    <p:extLst>
      <p:ext uri="{BB962C8B-B14F-4D97-AF65-F5344CB8AC3E}">
        <p14:creationId xmlns:p14="http://schemas.microsoft.com/office/powerpoint/2010/main" val="3700981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2000"/>
                                        <p:tgtEl>
                                          <p:spTgt spid="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Rectangle 3"/>
          <p:cNvSpPr>
            <a:spLocks noGrp="1" noChangeArrowheads="1"/>
          </p:cNvSpPr>
          <p:nvPr>
            <p:ph type="body" idx="1"/>
          </p:nvPr>
        </p:nvSpPr>
        <p:spPr>
          <a:xfrm>
            <a:off x="848249" y="1172482"/>
            <a:ext cx="4306555" cy="4351338"/>
          </a:xfrm>
        </p:spPr>
        <p:txBody>
          <a:bodyPr/>
          <a:lstStyle/>
          <a:p>
            <a:pPr marL="0" indent="0" eaLnBrk="1" hangingPunct="1">
              <a:lnSpc>
                <a:spcPts val="3500"/>
              </a:lnSpc>
              <a:spcAft>
                <a:spcPts val="1800"/>
              </a:spcAft>
              <a:buNone/>
              <a:defRPr/>
            </a:pPr>
            <a:r>
              <a:rPr lang="zh-CN" altLang="en-US" sz="3200" dirty="0" smtClean="0">
                <a:solidFill>
                  <a:srgbClr val="CC0000"/>
                </a:solidFill>
                <a:latin typeface="华文楷体" panose="02010600040101010101" pitchFamily="2" charset="-122"/>
                <a:ea typeface="华文楷体" panose="02010600040101010101" pitchFamily="2" charset="-122"/>
              </a:rPr>
              <a:t>软件定义时期主要工作：</a:t>
            </a:r>
          </a:p>
          <a:p>
            <a:pPr lvl="1">
              <a:lnSpc>
                <a:spcPts val="3500"/>
              </a:lnSpc>
              <a:spcAft>
                <a:spcPts val="1800"/>
              </a:spcAft>
              <a:buClr>
                <a:schemeClr val="hlink"/>
              </a:buClr>
              <a:buSzPct val="50000"/>
              <a:buFont typeface="Monotype Sorts" pitchFamily="2" charset="2"/>
              <a:buChar char="n"/>
              <a:defRPr/>
            </a:pPr>
            <a:r>
              <a:rPr lang="zh-CN" altLang="en-US" sz="2800" dirty="0">
                <a:latin typeface="华文楷体" panose="02010600040101010101" pitchFamily="2" charset="-122"/>
                <a:ea typeface="华文楷体" panose="02010600040101010101" pitchFamily="2" charset="-122"/>
              </a:rPr>
              <a:t>确定总目标和可行性；</a:t>
            </a:r>
          </a:p>
          <a:p>
            <a:pPr lvl="1">
              <a:lnSpc>
                <a:spcPts val="3500"/>
              </a:lnSpc>
              <a:spcAft>
                <a:spcPts val="1800"/>
              </a:spcAft>
              <a:buClr>
                <a:schemeClr val="hlink"/>
              </a:buClr>
              <a:buSzPct val="50000"/>
              <a:buFont typeface="Monotype Sorts" pitchFamily="2" charset="2"/>
              <a:buChar char="n"/>
              <a:defRPr/>
            </a:pPr>
            <a:r>
              <a:rPr lang="zh-CN" altLang="en-US" sz="2800" dirty="0" smtClean="0">
                <a:latin typeface="华文楷体" panose="02010600040101010101" pitchFamily="2" charset="-122"/>
                <a:ea typeface="华文楷体" panose="02010600040101010101" pitchFamily="2" charset="-122"/>
              </a:rPr>
              <a:t>导出</a:t>
            </a:r>
            <a:r>
              <a:rPr lang="zh-CN" altLang="en-US" sz="2800" dirty="0">
                <a:latin typeface="华文楷体" panose="02010600040101010101" pitchFamily="2" charset="-122"/>
                <a:ea typeface="华文楷体" panose="02010600040101010101" pitchFamily="2" charset="-122"/>
              </a:rPr>
              <a:t>策略和系统功能；</a:t>
            </a:r>
          </a:p>
          <a:p>
            <a:pPr lvl="1">
              <a:lnSpc>
                <a:spcPts val="3500"/>
              </a:lnSpc>
              <a:spcAft>
                <a:spcPts val="1800"/>
              </a:spcAft>
              <a:buClr>
                <a:schemeClr val="hlink"/>
              </a:buClr>
              <a:buSzPct val="50000"/>
              <a:buFont typeface="Monotype Sorts" pitchFamily="2" charset="2"/>
              <a:buChar char="n"/>
              <a:defRPr/>
            </a:pPr>
            <a:r>
              <a:rPr lang="zh-CN" altLang="en-US" sz="2800" dirty="0">
                <a:latin typeface="华文楷体" panose="02010600040101010101" pitchFamily="2" charset="-122"/>
                <a:ea typeface="华文楷体" panose="02010600040101010101" pitchFamily="2" charset="-122"/>
              </a:rPr>
              <a:t>估计资源和成本；</a:t>
            </a:r>
          </a:p>
          <a:p>
            <a:pPr lvl="1">
              <a:lnSpc>
                <a:spcPts val="3500"/>
              </a:lnSpc>
              <a:spcAft>
                <a:spcPts val="1800"/>
              </a:spcAft>
              <a:buClr>
                <a:schemeClr val="hlink"/>
              </a:buClr>
              <a:buSzPct val="50000"/>
              <a:buFont typeface="Monotype Sorts" pitchFamily="2" charset="2"/>
              <a:buChar char="n"/>
              <a:defRPr/>
            </a:pPr>
            <a:r>
              <a:rPr lang="zh-CN" altLang="en-US" sz="2800" dirty="0">
                <a:latin typeface="华文楷体" panose="02010600040101010101" pitchFamily="2" charset="-122"/>
                <a:ea typeface="华文楷体" panose="02010600040101010101" pitchFamily="2" charset="-122"/>
              </a:rPr>
              <a:t>制定工程</a:t>
            </a:r>
            <a:r>
              <a:rPr lang="zh-CN" altLang="en-US" sz="2800" dirty="0" smtClean="0">
                <a:latin typeface="华文楷体" panose="02010600040101010101" pitchFamily="2" charset="-122"/>
                <a:ea typeface="华文楷体" panose="02010600040101010101" pitchFamily="2" charset="-122"/>
              </a:rPr>
              <a:t>进度表</a:t>
            </a:r>
            <a:endParaRPr lang="zh-CN" altLang="en-US" sz="3200"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4"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bwMode="auto">
          <a:xfrm>
            <a:off x="7511981" y="1514125"/>
            <a:ext cx="4306555" cy="4351338"/>
          </a:xfrm>
          <a:prstGeom prst="rect">
            <a:avLst/>
          </a:prstGeom>
          <a:noFill/>
          <a:ln w="9525">
            <a:noFill/>
            <a:miter lim="800000"/>
          </a:ln>
        </p:spPr>
        <p:txBody>
          <a:bodyPr vert="horz" wrap="square" lIns="91440" tIns="45720" rIns="91440" bIns="45720" numCol="1" anchor="t" anchorCtr="0" compatLnSpc="1"/>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3500"/>
              </a:lnSpc>
              <a:spcAft>
                <a:spcPts val="1200"/>
              </a:spcAft>
              <a:buClr>
                <a:schemeClr val="hlink"/>
              </a:buClr>
              <a:buSzPct val="50000"/>
              <a:buFontTx/>
              <a:buNone/>
              <a:defRPr/>
            </a:pPr>
            <a:r>
              <a:rPr lang="zh-CN" altLang="en-US" dirty="0" smtClean="0">
                <a:solidFill>
                  <a:srgbClr val="0000FF"/>
                </a:solidFill>
                <a:effectLst>
                  <a:outerShdw blurRad="38100" dist="38100" dir="2700000" algn="tl">
                    <a:srgbClr val="C0C0C0"/>
                  </a:outerShdw>
                </a:effectLst>
                <a:latin typeface="华文楷体" panose="02010600040101010101" pitchFamily="2" charset="-122"/>
                <a:ea typeface="华文楷体" panose="02010600040101010101" pitchFamily="2" charset="-122"/>
              </a:rPr>
              <a:t>分为三个阶段</a:t>
            </a:r>
          </a:p>
          <a:p>
            <a:pPr lvl="1">
              <a:lnSpc>
                <a:spcPts val="3500"/>
              </a:lnSpc>
              <a:spcAft>
                <a:spcPts val="1200"/>
              </a:spcAft>
              <a:buClr>
                <a:schemeClr val="hlink"/>
              </a:buClr>
              <a:buSzPct val="50000"/>
              <a:buFont typeface="Wingdings" pitchFamily="2" charset="2"/>
              <a:buChar char="Ø"/>
              <a:defRPr/>
            </a:pPr>
            <a:r>
              <a:rPr lang="zh-CN" altLang="en-US" sz="2800"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问题定义</a:t>
            </a:r>
          </a:p>
          <a:p>
            <a:pPr lvl="1">
              <a:lnSpc>
                <a:spcPts val="3500"/>
              </a:lnSpc>
              <a:spcAft>
                <a:spcPts val="1200"/>
              </a:spcAft>
              <a:buClr>
                <a:schemeClr val="hlink"/>
              </a:buClr>
              <a:buSzPct val="50000"/>
              <a:buFont typeface="Wingdings" pitchFamily="2" charset="2"/>
              <a:buChar char="Ø"/>
              <a:defRPr/>
            </a:pPr>
            <a:r>
              <a:rPr lang="zh-CN" altLang="en-US" sz="2800"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可行性研究</a:t>
            </a:r>
          </a:p>
          <a:p>
            <a:pPr lvl="1">
              <a:lnSpc>
                <a:spcPts val="3500"/>
              </a:lnSpc>
              <a:spcAft>
                <a:spcPts val="1200"/>
              </a:spcAft>
              <a:buClr>
                <a:schemeClr val="hlink"/>
              </a:buClr>
              <a:buSzPct val="50000"/>
              <a:buFont typeface="Wingdings" pitchFamily="2" charset="2"/>
              <a:buChar char="Ø"/>
              <a:defRPr/>
            </a:pPr>
            <a:r>
              <a:rPr lang="zh-CN" altLang="en-US" sz="2800" dirty="0" smtClean="0">
                <a:effectLst>
                  <a:outerShdw blurRad="38100" dist="38100" dir="2700000" algn="tl">
                    <a:srgbClr val="C0C0C0"/>
                  </a:outerShdw>
                </a:effectLst>
                <a:latin typeface="华文楷体" panose="02010600040101010101" pitchFamily="2" charset="-122"/>
                <a:ea typeface="华文楷体" panose="02010600040101010101" pitchFamily="2" charset="-122"/>
              </a:rPr>
              <a:t>需求分析</a:t>
            </a:r>
            <a:endParaRPr lang="zh-CN" altLang="en-US" sz="2800" dirty="0">
              <a:effectLst>
                <a:outerShdw blurRad="38100" dist="38100" dir="2700000" algn="tl">
                  <a:srgbClr val="C0C0C0"/>
                </a:outerShdw>
              </a:effectLst>
              <a:latin typeface="华文楷体" panose="02010600040101010101" pitchFamily="2" charset="-122"/>
              <a:ea typeface="华文楷体" panose="02010600040101010101" pitchFamily="2" charset="-122"/>
            </a:endParaRPr>
          </a:p>
        </p:txBody>
      </p:sp>
      <p:sp>
        <p:nvSpPr>
          <p:cNvPr id="3" name="右箭头 2"/>
          <p:cNvSpPr/>
          <p:nvPr/>
        </p:nvSpPr>
        <p:spPr>
          <a:xfrm>
            <a:off x="5494355" y="2614621"/>
            <a:ext cx="1678075" cy="6129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lstStyle/>
          <a:p>
            <a:fld id="{9E937721-40F8-4224-8B5F-1E88C539C186}" type="slidenum">
              <a:rPr lang="zh-CN" altLang="en-US" smtClean="0"/>
              <a:t>87</a:t>
            </a:fld>
            <a:endParaRPr lang="zh-CN" altLang="en-US"/>
          </a:p>
        </p:txBody>
      </p:sp>
    </p:spTree>
    <p:extLst>
      <p:ext uri="{BB962C8B-B14F-4D97-AF65-F5344CB8AC3E}">
        <p14:creationId xmlns:p14="http://schemas.microsoft.com/office/powerpoint/2010/main" val="6846186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542611" y="1143000"/>
            <a:ext cx="11314444" cy="5257800"/>
          </a:xfrm>
          <a:prstGeom prst="rect">
            <a:avLst/>
          </a:prstGeom>
          <a:noFill/>
          <a:ln w="9525">
            <a:noFill/>
            <a:miter lim="800000"/>
            <a:headEnd/>
            <a:tailEnd/>
          </a:ln>
          <a:effectLst/>
        </p:spPr>
        <p:txBody>
          <a:bodyPr/>
          <a:lstStyle>
            <a:lvl1pPr marL="3429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10000"/>
              </a:lnSpc>
              <a:spcBef>
                <a:spcPct val="20000"/>
              </a:spcBef>
              <a:buFontTx/>
              <a:buChar char="•"/>
              <a:defRPr/>
            </a:pPr>
            <a:r>
              <a:rPr lang="zh-CN" altLang="en-US" sz="3600" b="1" dirty="0">
                <a:solidFill>
                  <a:srgbClr val="A50021"/>
                </a:solidFill>
                <a:latin typeface="华文楷体" panose="02010600040101010101" pitchFamily="2" charset="-122"/>
                <a:ea typeface="华文楷体" panose="02010600040101010101" pitchFamily="2" charset="-122"/>
              </a:rPr>
              <a:t>问题定义</a:t>
            </a:r>
            <a:endParaRPr lang="zh-CN" altLang="en-US" sz="2000" b="1" dirty="0">
              <a:latin typeface="华文楷体" panose="02010600040101010101" pitchFamily="2" charset="-122"/>
              <a:ea typeface="华文楷体" panose="02010600040101010101" pitchFamily="2" charset="-122"/>
            </a:endParaRPr>
          </a:p>
          <a:p>
            <a:pPr>
              <a:lnSpc>
                <a:spcPct val="110000"/>
              </a:lnSpc>
              <a:spcBef>
                <a:spcPct val="20000"/>
              </a:spcBef>
              <a:defRPr/>
            </a:pPr>
            <a:r>
              <a:rPr lang="zh-CN" altLang="en-US" sz="2400" b="1" dirty="0">
                <a:latin typeface="华文楷体" panose="02010600040101010101" pitchFamily="2" charset="-122"/>
                <a:ea typeface="华文楷体" panose="02010600040101010101" pitchFamily="2" charset="-122"/>
              </a:rPr>
              <a:t>     </a:t>
            </a:r>
            <a:r>
              <a:rPr lang="zh-CN" altLang="en-US" sz="2800" b="1" dirty="0">
                <a:solidFill>
                  <a:schemeClr val="tx1"/>
                </a:solidFill>
                <a:latin typeface="华文楷体" panose="02010600040101010101" pitchFamily="2" charset="-122"/>
                <a:ea typeface="华文楷体" panose="02010600040101010101" pitchFamily="2" charset="-122"/>
              </a:rPr>
              <a:t>关键问题是：</a:t>
            </a:r>
            <a:r>
              <a:rPr lang="zh-CN" altLang="en-US" sz="2800" b="1" dirty="0">
                <a:solidFill>
                  <a:srgbClr val="0000CC"/>
                </a:solidFill>
                <a:latin typeface="华文楷体" panose="02010600040101010101" pitchFamily="2" charset="-122"/>
                <a:ea typeface="华文楷体" panose="02010600040101010101" pitchFamily="2" charset="-122"/>
              </a:rPr>
              <a:t>“要解决的问题是什么”</a:t>
            </a:r>
            <a:r>
              <a:rPr lang="zh-CN" altLang="en-US" sz="2800" b="1" dirty="0">
                <a:latin typeface="华文楷体" panose="02010600040101010101" pitchFamily="2" charset="-122"/>
                <a:ea typeface="华文楷体" panose="02010600040101010101" pitchFamily="2" charset="-122"/>
              </a:rPr>
              <a:t>。</a:t>
            </a:r>
          </a:p>
          <a:p>
            <a:pPr>
              <a:lnSpc>
                <a:spcPct val="110000"/>
              </a:lnSpc>
              <a:spcBef>
                <a:spcPct val="20000"/>
              </a:spcBef>
              <a:defRPr/>
            </a:pPr>
            <a:r>
              <a:rPr lang="zh-CN" altLang="en-US" sz="2800" b="1" dirty="0">
                <a:solidFill>
                  <a:schemeClr val="tx1"/>
                </a:solidFill>
                <a:latin typeface="华文楷体" panose="02010600040101010101" pitchFamily="2" charset="-122"/>
                <a:ea typeface="华文楷体" panose="02010600040101010101" pitchFamily="2" charset="-122"/>
              </a:rPr>
              <a:t>    提交的内容为关于问题性质、工程目标和工程规模的书面报告。</a:t>
            </a:r>
          </a:p>
          <a:p>
            <a:pPr>
              <a:lnSpc>
                <a:spcPct val="110000"/>
              </a:lnSpc>
              <a:spcBef>
                <a:spcPct val="20000"/>
              </a:spcBef>
              <a:buFontTx/>
              <a:buChar char="•"/>
              <a:defRPr/>
            </a:pPr>
            <a:r>
              <a:rPr lang="zh-CN" altLang="en-US" sz="3600" b="1" dirty="0">
                <a:solidFill>
                  <a:srgbClr val="A50021"/>
                </a:solidFill>
                <a:latin typeface="华文楷体" panose="02010600040101010101" pitchFamily="2" charset="-122"/>
                <a:ea typeface="华文楷体" panose="02010600040101010101" pitchFamily="2" charset="-122"/>
              </a:rPr>
              <a:t>可行性研究</a:t>
            </a:r>
            <a:endParaRPr lang="zh-CN" altLang="en-US" sz="2400" b="1" dirty="0">
              <a:latin typeface="华文楷体" panose="02010600040101010101" pitchFamily="2" charset="-122"/>
              <a:ea typeface="华文楷体" panose="02010600040101010101" pitchFamily="2" charset="-122"/>
            </a:endParaRPr>
          </a:p>
          <a:p>
            <a:pPr>
              <a:lnSpc>
                <a:spcPct val="110000"/>
              </a:lnSpc>
              <a:spcBef>
                <a:spcPct val="20000"/>
              </a:spcBef>
              <a:defRPr/>
            </a:pPr>
            <a:r>
              <a:rPr lang="zh-CN" altLang="en-US" sz="2400" b="1" dirty="0">
                <a:solidFill>
                  <a:schemeClr val="tx1"/>
                </a:solidFill>
                <a:latin typeface="华文楷体" panose="02010600040101010101" pitchFamily="2" charset="-122"/>
                <a:ea typeface="华文楷体" panose="02010600040101010101" pitchFamily="2" charset="-122"/>
              </a:rPr>
              <a:t>     </a:t>
            </a:r>
            <a:r>
              <a:rPr lang="zh-CN" altLang="en-US" sz="2800" b="1" dirty="0">
                <a:solidFill>
                  <a:schemeClr val="tx1"/>
                </a:solidFill>
                <a:latin typeface="华文楷体" panose="02010600040101010101" pitchFamily="2" charset="-122"/>
                <a:ea typeface="华文楷体" panose="02010600040101010101" pitchFamily="2" charset="-122"/>
              </a:rPr>
              <a:t>回答的关键问题是：</a:t>
            </a:r>
            <a:r>
              <a:rPr lang="zh-CN" altLang="en-US" sz="2800" b="1" dirty="0">
                <a:solidFill>
                  <a:srgbClr val="0000CC"/>
                </a:solidFill>
                <a:latin typeface="华文楷体" panose="02010600040101010101" pitchFamily="2" charset="-122"/>
                <a:ea typeface="华文楷体" panose="02010600040101010101" pitchFamily="2" charset="-122"/>
              </a:rPr>
              <a:t>“上一个阶段所确定的问题是否有行得通的解决办法”</a:t>
            </a:r>
            <a:r>
              <a:rPr lang="zh-CN" altLang="en-US" sz="2800" b="1" dirty="0">
                <a:latin typeface="华文楷体" panose="02010600040101010101" pitchFamily="2" charset="-122"/>
                <a:ea typeface="华文楷体" panose="02010600040101010101" pitchFamily="2" charset="-122"/>
              </a:rPr>
              <a:t>。</a:t>
            </a:r>
            <a:endParaRPr lang="zh-CN" altLang="en-US" sz="2800" b="1" dirty="0">
              <a:solidFill>
                <a:schemeClr val="tx1"/>
              </a:solidFill>
              <a:latin typeface="华文楷体" panose="02010600040101010101" pitchFamily="2" charset="-122"/>
              <a:ea typeface="华文楷体" panose="02010600040101010101" pitchFamily="2" charset="-122"/>
            </a:endParaRPr>
          </a:p>
          <a:p>
            <a:pPr>
              <a:lnSpc>
                <a:spcPct val="110000"/>
              </a:lnSpc>
              <a:spcBef>
                <a:spcPct val="20000"/>
              </a:spcBef>
              <a:defRPr/>
            </a:pPr>
            <a:r>
              <a:rPr lang="zh-CN" altLang="en-US" sz="2800" b="1" dirty="0">
                <a:solidFill>
                  <a:schemeClr val="tx1"/>
                </a:solidFill>
                <a:latin typeface="华文楷体" panose="02010600040101010101" pitchFamily="2" charset="-122"/>
                <a:ea typeface="华文楷体" panose="02010600040101010101" pitchFamily="2" charset="-122"/>
              </a:rPr>
              <a:t>    提交的内容为可行性研究报告，即从技术、经济和社会因素等方面研究各方案的可行性。</a:t>
            </a:r>
            <a:r>
              <a:rPr lang="zh-CN" altLang="en-US" sz="2000" b="1" dirty="0">
                <a:solidFill>
                  <a:schemeClr val="tx1"/>
                </a:solidFill>
                <a:latin typeface="华文楷体" panose="02010600040101010101" pitchFamily="2" charset="-122"/>
                <a:ea typeface="华文楷体" panose="02010600040101010101" pitchFamily="2" charset="-122"/>
              </a:rPr>
              <a:t>       </a:t>
            </a:r>
          </a:p>
        </p:txBody>
      </p:sp>
      <p:sp>
        <p:nvSpPr>
          <p:cNvPr id="6"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88</a:t>
            </a:fld>
            <a:endParaRPr lang="zh-CN" altLang="en-US"/>
          </a:p>
        </p:txBody>
      </p:sp>
    </p:spTree>
    <p:extLst>
      <p:ext uri="{BB962C8B-B14F-4D97-AF65-F5344CB8AC3E}">
        <p14:creationId xmlns:p14="http://schemas.microsoft.com/office/powerpoint/2010/main" val="19369967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771299" y="1104900"/>
            <a:ext cx="7772400" cy="838200"/>
          </a:xfrm>
          <a:prstGeom prst="rect">
            <a:avLst/>
          </a:prstGeom>
          <a:noFill/>
          <a:ln w="9525">
            <a:noFill/>
            <a:miter lim="800000"/>
            <a:headEnd/>
            <a:tailEnd/>
          </a:ln>
          <a:effectLst/>
        </p:spPr>
        <p:txBody>
          <a:bodyPr anchor="ctr"/>
          <a:lstStyle/>
          <a:p>
            <a:pPr>
              <a:buFont typeface="Arial Narrow" pitchFamily="34" charset="0"/>
              <a:buChar char="•"/>
              <a:defRPr/>
            </a:pPr>
            <a:r>
              <a:rPr lang="en-US" altLang="zh-CN" sz="3600" b="1" kern="0" dirty="0">
                <a:solidFill>
                  <a:srgbClr val="A50021"/>
                </a:solidFill>
                <a:effectLst>
                  <a:outerShdw blurRad="38100" dist="38100" dir="2700000" algn="tl">
                    <a:srgbClr val="C0C0C0"/>
                  </a:outerShdw>
                </a:effectLst>
                <a:latin typeface="Arial Narrow" pitchFamily="34" charset="0"/>
                <a:ea typeface="仿宋_GB2312" pitchFamily="49" charset="-122"/>
                <a:cs typeface="+mj-cs"/>
              </a:rPr>
              <a:t> </a:t>
            </a:r>
            <a:r>
              <a:rPr lang="zh-CN" altLang="en-US" sz="3600" b="1" kern="0" dirty="0">
                <a:solidFill>
                  <a:srgbClr val="A50021"/>
                </a:solidFill>
                <a:effectLst>
                  <a:outerShdw blurRad="38100" dist="38100" dir="2700000" algn="tl">
                    <a:srgbClr val="C0C0C0"/>
                  </a:outerShdw>
                </a:effectLst>
                <a:latin typeface="Arial Narrow" pitchFamily="34" charset="0"/>
                <a:ea typeface="仿宋_GB2312" pitchFamily="49" charset="-122"/>
                <a:cs typeface="+mj-cs"/>
              </a:rPr>
              <a:t>需求分析和定义</a:t>
            </a:r>
          </a:p>
        </p:txBody>
      </p:sp>
      <p:sp>
        <p:nvSpPr>
          <p:cNvPr id="6" name="Rectangle 3"/>
          <p:cNvSpPr txBox="1">
            <a:spLocks noChangeArrowheads="1"/>
          </p:cNvSpPr>
          <p:nvPr/>
        </p:nvSpPr>
        <p:spPr bwMode="auto">
          <a:xfrm>
            <a:off x="542612" y="1943100"/>
            <a:ext cx="11163718" cy="4332288"/>
          </a:xfrm>
          <a:prstGeom prst="rect">
            <a:avLst/>
          </a:prstGeom>
          <a:noFill/>
          <a:ln w="9525">
            <a:noFill/>
            <a:miter lim="800000"/>
            <a:headEnd/>
            <a:tailEnd/>
          </a:ln>
          <a:effectLst/>
        </p:spPr>
        <p:txBody>
          <a:bodyPr/>
          <a:lstStyle/>
          <a:p>
            <a:pPr marL="342900" indent="-342900">
              <a:lnSpc>
                <a:spcPct val="110000"/>
              </a:lnSpc>
              <a:spcBef>
                <a:spcPct val="20000"/>
              </a:spcBef>
              <a:spcAft>
                <a:spcPts val="1200"/>
              </a:spcAft>
              <a:buFont typeface="Wingdings" pitchFamily="2" charset="2"/>
              <a:buChar char="ü"/>
              <a:defRPr/>
            </a:pPr>
            <a:r>
              <a:rPr lang="zh-CN" altLang="en-US" sz="2800" b="1" kern="0" dirty="0">
                <a:latin typeface="华文楷体" panose="02010600040101010101" pitchFamily="2" charset="-122"/>
                <a:ea typeface="华文楷体" panose="02010600040101010101" pitchFamily="2" charset="-122"/>
              </a:rPr>
              <a:t>对用户提出的要求进行分析并给出详细的定义</a:t>
            </a:r>
          </a:p>
          <a:p>
            <a:pPr marL="342900" indent="-342900">
              <a:lnSpc>
                <a:spcPct val="110000"/>
              </a:lnSpc>
              <a:spcBef>
                <a:spcPct val="20000"/>
              </a:spcBef>
              <a:spcAft>
                <a:spcPts val="1200"/>
              </a:spcAft>
              <a:buClr>
                <a:schemeClr val="bg2"/>
              </a:buClr>
              <a:buFont typeface="Wingdings" pitchFamily="2" charset="2"/>
              <a:buChar char="ü"/>
              <a:defRPr/>
            </a:pPr>
            <a:r>
              <a:rPr lang="zh-CN" altLang="en-US" sz="2800" b="1" kern="0" dirty="0">
                <a:latin typeface="华文楷体" panose="02010600040101010101" pitchFamily="2" charset="-122"/>
                <a:ea typeface="华文楷体" panose="02010600040101010101" pitchFamily="2" charset="-122"/>
              </a:rPr>
              <a:t>准确地回答</a:t>
            </a:r>
            <a:r>
              <a:rPr lang="zh-CN" altLang="en-US" sz="2800" b="1" kern="0" dirty="0">
                <a:solidFill>
                  <a:srgbClr val="0000CC"/>
                </a:solidFill>
                <a:latin typeface="华文楷体" panose="02010600040101010101" pitchFamily="2" charset="-122"/>
                <a:ea typeface="华文楷体" panose="02010600040101010101" pitchFamily="2" charset="-122"/>
              </a:rPr>
              <a:t>“目标系统必须做什么”</a:t>
            </a:r>
            <a:r>
              <a:rPr lang="zh-CN" altLang="en-US" sz="2800" b="1" kern="0" dirty="0">
                <a:latin typeface="华文楷体" panose="02010600040101010101" pitchFamily="2" charset="-122"/>
                <a:ea typeface="华文楷体" panose="02010600040101010101" pitchFamily="2" charset="-122"/>
              </a:rPr>
              <a:t>这个问题。也就是对目标系统提出</a:t>
            </a:r>
            <a:r>
              <a:rPr lang="zh-CN" altLang="en-US" sz="2800" b="1" kern="0" dirty="0">
                <a:solidFill>
                  <a:srgbClr val="0000CC"/>
                </a:solidFill>
                <a:latin typeface="华文楷体" panose="02010600040101010101" pitchFamily="2" charset="-122"/>
                <a:ea typeface="华文楷体" panose="02010600040101010101" pitchFamily="2" charset="-122"/>
              </a:rPr>
              <a:t>完整、准确、清晰、具体</a:t>
            </a:r>
            <a:r>
              <a:rPr lang="zh-CN" altLang="en-US" sz="2800" b="1" kern="0" dirty="0">
                <a:latin typeface="华文楷体" panose="02010600040101010101" pitchFamily="2" charset="-122"/>
                <a:ea typeface="华文楷体" panose="02010600040101010101" pitchFamily="2" charset="-122"/>
              </a:rPr>
              <a:t>的要求。</a:t>
            </a:r>
          </a:p>
          <a:p>
            <a:pPr marL="342900" indent="-342900">
              <a:lnSpc>
                <a:spcPct val="110000"/>
              </a:lnSpc>
              <a:spcBef>
                <a:spcPct val="20000"/>
              </a:spcBef>
              <a:spcAft>
                <a:spcPts val="1200"/>
              </a:spcAft>
              <a:buFont typeface="Wingdings" pitchFamily="2" charset="2"/>
              <a:buChar char="ü"/>
              <a:defRPr/>
            </a:pPr>
            <a:r>
              <a:rPr lang="zh-CN" altLang="en-US" sz="2800" b="1" kern="0" dirty="0">
                <a:latin typeface="华文楷体" panose="02010600040101010101" pitchFamily="2" charset="-122"/>
                <a:ea typeface="华文楷体" panose="02010600040101010101" pitchFamily="2" charset="-122"/>
              </a:rPr>
              <a:t>编写</a:t>
            </a:r>
            <a:r>
              <a:rPr lang="zh-CN" altLang="en-US" sz="2800" b="1" kern="0" dirty="0">
                <a:solidFill>
                  <a:srgbClr val="0000CC"/>
                </a:solidFill>
                <a:latin typeface="华文楷体" panose="02010600040101010101" pitchFamily="2" charset="-122"/>
                <a:ea typeface="华文楷体" panose="02010600040101010101" pitchFamily="2" charset="-122"/>
              </a:rPr>
              <a:t>软件需求说明书</a:t>
            </a:r>
            <a:r>
              <a:rPr lang="zh-CN" altLang="en-US" sz="2800" b="1" kern="0" dirty="0">
                <a:latin typeface="华文楷体" panose="02010600040101010101" pitchFamily="2" charset="-122"/>
                <a:ea typeface="华文楷体" panose="02010600040101010101" pitchFamily="2" charset="-122"/>
              </a:rPr>
              <a:t>或</a:t>
            </a:r>
            <a:r>
              <a:rPr lang="zh-CN" altLang="en-US" sz="2800" b="1" kern="0" dirty="0">
                <a:solidFill>
                  <a:srgbClr val="0000CC"/>
                </a:solidFill>
                <a:latin typeface="华文楷体" panose="02010600040101010101" pitchFamily="2" charset="-122"/>
                <a:ea typeface="华文楷体" panose="02010600040101010101" pitchFamily="2" charset="-122"/>
              </a:rPr>
              <a:t>系统功能说明书</a:t>
            </a:r>
            <a:r>
              <a:rPr lang="zh-CN" altLang="en-US" sz="2800" b="1" kern="0" dirty="0">
                <a:latin typeface="华文楷体" panose="02010600040101010101" pitchFamily="2" charset="-122"/>
                <a:ea typeface="华文楷体" panose="02010600040101010101" pitchFamily="2" charset="-122"/>
              </a:rPr>
              <a:t>及</a:t>
            </a:r>
            <a:r>
              <a:rPr lang="zh-CN" altLang="en-US" sz="2800" b="1" kern="0" dirty="0">
                <a:solidFill>
                  <a:srgbClr val="0000CC"/>
                </a:solidFill>
                <a:latin typeface="华文楷体" panose="02010600040101010101" pitchFamily="2" charset="-122"/>
                <a:ea typeface="华文楷体" panose="02010600040101010101" pitchFamily="2" charset="-122"/>
              </a:rPr>
              <a:t>初步的系统用户手册</a:t>
            </a:r>
          </a:p>
          <a:p>
            <a:pPr marL="342900" indent="-342900">
              <a:lnSpc>
                <a:spcPct val="110000"/>
              </a:lnSpc>
              <a:spcBef>
                <a:spcPct val="20000"/>
              </a:spcBef>
              <a:spcAft>
                <a:spcPts val="1200"/>
              </a:spcAft>
              <a:buFont typeface="Wingdings" pitchFamily="2" charset="2"/>
              <a:buChar char="ü"/>
              <a:defRPr/>
            </a:pPr>
            <a:r>
              <a:rPr lang="zh-CN" altLang="en-US" sz="2800" b="1" kern="0" dirty="0">
                <a:latin typeface="华文楷体" panose="02010600040101010101" pitchFamily="2" charset="-122"/>
                <a:ea typeface="华文楷体" panose="02010600040101010101" pitchFamily="2" charset="-122"/>
              </a:rPr>
              <a:t>提交管理机构</a:t>
            </a:r>
            <a:r>
              <a:rPr lang="zh-CN" altLang="en-US" sz="2800" b="1" kern="0" dirty="0">
                <a:solidFill>
                  <a:srgbClr val="0000CC"/>
                </a:solidFill>
                <a:latin typeface="华文楷体" panose="02010600040101010101" pitchFamily="2" charset="-122"/>
                <a:ea typeface="华文楷体" panose="02010600040101010101" pitchFamily="2" charset="-122"/>
              </a:rPr>
              <a:t>评审</a:t>
            </a:r>
          </a:p>
        </p:txBody>
      </p:sp>
      <p:sp>
        <p:nvSpPr>
          <p:cNvPr id="7"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89</a:t>
            </a:fld>
            <a:endParaRPr lang="zh-CN" altLang="en-US"/>
          </a:p>
        </p:txBody>
      </p:sp>
    </p:spTree>
    <p:extLst>
      <p:ext uri="{BB962C8B-B14F-4D97-AF65-F5344CB8AC3E}">
        <p14:creationId xmlns:p14="http://schemas.microsoft.com/office/powerpoint/2010/main" val="3521025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428955" y="1342537"/>
            <a:ext cx="11146746" cy="3508653"/>
          </a:xfrm>
          <a:prstGeom prst="rect">
            <a:avLst/>
          </a:prstGeom>
          <a:noFill/>
          <a:ln w="9525">
            <a:noFill/>
            <a:miter lim="800000"/>
            <a:headEnd/>
            <a:tailEnd/>
          </a:ln>
          <a:effectLst/>
        </p:spPr>
        <p:txBody>
          <a:bodyPr wrap="square">
            <a:spAutoFit/>
          </a:bodyPr>
          <a:lstStyle/>
          <a:p>
            <a:pPr>
              <a:lnSpc>
                <a:spcPct val="130000"/>
              </a:lnSpc>
              <a:spcBef>
                <a:spcPct val="20000"/>
              </a:spcBef>
              <a:buFontTx/>
              <a:buChar char="•"/>
              <a:defRPr/>
            </a:pPr>
            <a:r>
              <a:rPr kumimoji="1" lang="zh-CN" altLang="en-US" sz="3200" dirty="0">
                <a:solidFill>
                  <a:srgbClr val="6600CC"/>
                </a:solidFill>
                <a:latin typeface="华文楷体" panose="02010600040101010101" pitchFamily="2" charset="-122"/>
                <a:ea typeface="华文楷体" panose="02010600040101010101" pitchFamily="2" charset="-122"/>
              </a:rPr>
              <a:t>软件</a:t>
            </a:r>
            <a:r>
              <a:rPr kumimoji="1" lang="zh-CN" altLang="en-US" sz="2800" dirty="0">
                <a:latin typeface="华文楷体" panose="02010600040101010101" pitchFamily="2" charset="-122"/>
                <a:ea typeface="华文楷体" panose="02010600040101010101" pitchFamily="2" charset="-122"/>
              </a:rPr>
              <a:t>是计算机系统中与硬件相互依存的另一部分，它是包括程序，数据及其相关文档的完整集合。</a:t>
            </a:r>
          </a:p>
          <a:p>
            <a:pPr>
              <a:lnSpc>
                <a:spcPct val="130000"/>
              </a:lnSpc>
              <a:spcBef>
                <a:spcPct val="20000"/>
              </a:spcBef>
              <a:buFontTx/>
              <a:buChar char="•"/>
              <a:defRPr/>
            </a:pPr>
            <a:r>
              <a:rPr kumimoji="1" lang="zh-CN" altLang="en-US" sz="3200" dirty="0">
                <a:solidFill>
                  <a:srgbClr val="6600CC"/>
                </a:solidFill>
                <a:latin typeface="华文楷体" panose="02010600040101010101" pitchFamily="2" charset="-122"/>
                <a:ea typeface="华文楷体" panose="02010600040101010101" pitchFamily="2" charset="-122"/>
              </a:rPr>
              <a:t>程序</a:t>
            </a:r>
            <a:r>
              <a:rPr kumimoji="1" lang="zh-CN" altLang="en-US" sz="2800" dirty="0">
                <a:latin typeface="华文楷体" panose="02010600040101010101" pitchFamily="2" charset="-122"/>
                <a:ea typeface="华文楷体" panose="02010600040101010101" pitchFamily="2" charset="-122"/>
              </a:rPr>
              <a:t>是按事先设计的功能和性能要求执行的指令序列。</a:t>
            </a:r>
          </a:p>
          <a:p>
            <a:pPr>
              <a:lnSpc>
                <a:spcPct val="130000"/>
              </a:lnSpc>
              <a:spcBef>
                <a:spcPct val="20000"/>
              </a:spcBef>
              <a:buFontTx/>
              <a:buChar char="•"/>
              <a:defRPr/>
            </a:pPr>
            <a:r>
              <a:rPr kumimoji="1" lang="zh-CN" altLang="en-US" sz="3200" dirty="0">
                <a:solidFill>
                  <a:srgbClr val="6600CC"/>
                </a:solidFill>
                <a:latin typeface="华文楷体" panose="02010600040101010101" pitchFamily="2" charset="-122"/>
                <a:ea typeface="华文楷体" panose="02010600040101010101" pitchFamily="2" charset="-122"/>
              </a:rPr>
              <a:t>数据</a:t>
            </a:r>
            <a:r>
              <a:rPr kumimoji="1" lang="zh-CN" altLang="en-US" sz="2800" dirty="0">
                <a:latin typeface="华文楷体" panose="02010600040101010101" pitchFamily="2" charset="-122"/>
                <a:ea typeface="华文楷体" panose="02010600040101010101" pitchFamily="2" charset="-122"/>
              </a:rPr>
              <a:t>是使程序能正常操纵信息的数据结构。</a:t>
            </a:r>
          </a:p>
          <a:p>
            <a:pPr>
              <a:lnSpc>
                <a:spcPct val="130000"/>
              </a:lnSpc>
              <a:spcBef>
                <a:spcPct val="20000"/>
              </a:spcBef>
              <a:buFontTx/>
              <a:buChar char="•"/>
              <a:defRPr/>
            </a:pPr>
            <a:r>
              <a:rPr kumimoji="1" lang="zh-CN" altLang="en-US" sz="3200" dirty="0">
                <a:solidFill>
                  <a:srgbClr val="6600CC"/>
                </a:solidFill>
                <a:latin typeface="华文楷体" panose="02010600040101010101" pitchFamily="2" charset="-122"/>
                <a:ea typeface="华文楷体" panose="02010600040101010101" pitchFamily="2" charset="-122"/>
              </a:rPr>
              <a:t>文档</a:t>
            </a:r>
            <a:r>
              <a:rPr kumimoji="1" lang="zh-CN" altLang="en-US" sz="2800" dirty="0">
                <a:latin typeface="华文楷体" panose="02010600040101010101" pitchFamily="2" charset="-122"/>
                <a:ea typeface="华文楷体" panose="02010600040101010101" pitchFamily="2" charset="-122"/>
              </a:rPr>
              <a:t>是与程序开发，维护和使用有关的图文材料。</a:t>
            </a:r>
          </a:p>
        </p:txBody>
      </p:sp>
      <p:sp>
        <p:nvSpPr>
          <p:cNvPr id="4" name="文本框 11"/>
          <p:cNvSpPr txBox="1"/>
          <p:nvPr/>
        </p:nvSpPr>
        <p:spPr>
          <a:xfrm>
            <a:off x="559584" y="416867"/>
            <a:ext cx="498710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软件的概念、特性和分类</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a:t>
            </a:fld>
            <a:endParaRPr lang="zh-CN" altLang="en-US"/>
          </a:p>
        </p:txBody>
      </p:sp>
    </p:spTree>
    <p:extLst>
      <p:ext uri="{BB962C8B-B14F-4D97-AF65-F5344CB8AC3E}">
        <p14:creationId xmlns:p14="http://schemas.microsoft.com/office/powerpoint/2010/main" val="379165193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0115"/>
                                        </p:tgtEl>
                                        <p:attrNameLst>
                                          <p:attrName>style.visibility</p:attrName>
                                        </p:attrNameLst>
                                      </p:cBhvr>
                                      <p:to>
                                        <p:strVal val="visible"/>
                                      </p:to>
                                    </p:set>
                                    <p:animEffect transition="in" filter="diamond(in)">
                                      <p:cBhvr>
                                        <p:cTn id="7" dur="20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715108" y="1258366"/>
            <a:ext cx="8229600" cy="731837"/>
          </a:xfrm>
        </p:spPr>
        <p:txBody>
          <a:bodyPr/>
          <a:lstStyle/>
          <a:p>
            <a:pPr marL="0" indent="0" eaLnBrk="1" hangingPunct="1">
              <a:buNone/>
            </a:pPr>
            <a:r>
              <a:rPr lang="zh-CN" altLang="en-US" sz="3200" dirty="0" smtClean="0">
                <a:solidFill>
                  <a:srgbClr val="CC0000"/>
                </a:solidFill>
                <a:ea typeface="宋体" panose="02010600030101010101" pitchFamily="2" charset="-122"/>
              </a:rPr>
              <a:t>软件开发时期</a:t>
            </a:r>
            <a:endParaRPr lang="zh-CN" altLang="en-US" sz="3200" dirty="0" smtClean="0">
              <a:ea typeface="宋体" panose="02010600030101010101" pitchFamily="2" charset="-122"/>
            </a:endParaRPr>
          </a:p>
        </p:txBody>
      </p:sp>
      <p:sp>
        <p:nvSpPr>
          <p:cNvPr id="6" name="Rectangle 3"/>
          <p:cNvSpPr txBox="1">
            <a:spLocks noChangeArrowheads="1"/>
          </p:cNvSpPr>
          <p:nvPr/>
        </p:nvSpPr>
        <p:spPr bwMode="auto">
          <a:xfrm>
            <a:off x="291402" y="1990203"/>
            <a:ext cx="11555605" cy="3224892"/>
          </a:xfrm>
          <a:prstGeom prst="rect">
            <a:avLst/>
          </a:prstGeom>
          <a:noFill/>
          <a:ln w="9525">
            <a:noFill/>
            <a:miter lim="800000"/>
            <a:headEnd/>
            <a:tailEnd/>
          </a:ln>
          <a:effectLst/>
        </p:spPr>
        <p:txBody>
          <a:bodyPr/>
          <a:lstStyle/>
          <a:p>
            <a:pPr marL="342900" indent="-342900">
              <a:lnSpc>
                <a:spcPct val="130000"/>
              </a:lnSpc>
              <a:spcBef>
                <a:spcPct val="20000"/>
              </a:spcBef>
              <a:buFont typeface="Wingdings" pitchFamily="2" charset="2"/>
              <a:buChar char="Ø"/>
              <a:defRPr/>
            </a:pPr>
            <a:r>
              <a:rPr lang="zh-CN" altLang="en-US" sz="2800" b="1" kern="0" dirty="0">
                <a:solidFill>
                  <a:srgbClr val="0000FF"/>
                </a:solidFill>
                <a:latin typeface="华文楷体" panose="02010600040101010101" pitchFamily="2" charset="-122"/>
                <a:ea typeface="华文楷体" panose="02010600040101010101" pitchFamily="2" charset="-122"/>
              </a:rPr>
              <a:t>任务</a:t>
            </a:r>
            <a:r>
              <a:rPr lang="zh-CN" altLang="en-US" sz="2800" b="1" kern="0" dirty="0">
                <a:latin typeface="华文楷体" panose="02010600040101010101" pitchFamily="2" charset="-122"/>
                <a:ea typeface="华文楷体" panose="02010600040101010101" pitchFamily="2" charset="-122"/>
              </a:rPr>
              <a:t>：具体设计和实现前一个时期即软件定义时期定义的软件。</a:t>
            </a:r>
          </a:p>
          <a:p>
            <a:pPr marL="342900" indent="-342900">
              <a:lnSpc>
                <a:spcPct val="130000"/>
              </a:lnSpc>
              <a:spcBef>
                <a:spcPct val="20000"/>
              </a:spcBef>
              <a:buFont typeface="Wingdings" pitchFamily="2" charset="2"/>
              <a:buChar char="Ø"/>
              <a:defRPr/>
            </a:pPr>
            <a:r>
              <a:rPr lang="zh-CN" altLang="en-US" sz="2800" b="1" kern="0" dirty="0">
                <a:solidFill>
                  <a:srgbClr val="0000FF"/>
                </a:solidFill>
                <a:latin typeface="华文楷体" panose="02010600040101010101" pitchFamily="2" charset="-122"/>
                <a:ea typeface="华文楷体" panose="02010600040101010101" pitchFamily="2" charset="-122"/>
              </a:rPr>
              <a:t>执行人</a:t>
            </a:r>
            <a:r>
              <a:rPr lang="zh-CN" altLang="en-US" sz="2800" b="1" kern="0" dirty="0">
                <a:latin typeface="华文楷体" panose="02010600040101010101" pitchFamily="2" charset="-122"/>
                <a:ea typeface="华文楷体" panose="02010600040101010101" pitchFamily="2" charset="-122"/>
              </a:rPr>
              <a:t>：系统设计员，高级程序员，程序员，测试工程师和辅助人员等</a:t>
            </a:r>
          </a:p>
          <a:p>
            <a:pPr marL="342900" indent="-342900">
              <a:lnSpc>
                <a:spcPct val="130000"/>
              </a:lnSpc>
              <a:spcBef>
                <a:spcPct val="20000"/>
              </a:spcBef>
              <a:buFont typeface="Wingdings" pitchFamily="2" charset="2"/>
              <a:buChar char="Ø"/>
              <a:defRPr/>
            </a:pPr>
            <a:r>
              <a:rPr lang="zh-CN" altLang="en-US" sz="2800" b="1" kern="0" dirty="0">
                <a:solidFill>
                  <a:srgbClr val="0000FF"/>
                </a:solidFill>
                <a:latin typeface="华文楷体" panose="02010600040101010101" pitchFamily="2" charset="-122"/>
                <a:ea typeface="华文楷体" panose="02010600040101010101" pitchFamily="2" charset="-122"/>
              </a:rPr>
              <a:t>阶段划分</a:t>
            </a:r>
            <a:r>
              <a:rPr lang="zh-CN" altLang="en-US" sz="2800" b="1" kern="0" dirty="0">
                <a:latin typeface="华文楷体" panose="02010600040101010101" pitchFamily="2" charset="-122"/>
                <a:ea typeface="华文楷体" panose="02010600040101010101" pitchFamily="2" charset="-122"/>
              </a:rPr>
              <a:t>：分为概要设计、详细设计、编码和单元测试、集成测试和系统测试。其中前两个阶段又称为系统设计，后两个阶段又称为系统实现。</a:t>
            </a:r>
          </a:p>
        </p:txBody>
      </p:sp>
      <p:sp>
        <p:nvSpPr>
          <p:cNvPr id="5"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90</a:t>
            </a:fld>
            <a:endParaRPr lang="zh-CN" altLang="en-US"/>
          </a:p>
        </p:txBody>
      </p:sp>
    </p:spTree>
    <p:extLst>
      <p:ext uri="{BB962C8B-B14F-4D97-AF65-F5344CB8AC3E}">
        <p14:creationId xmlns:p14="http://schemas.microsoft.com/office/powerpoint/2010/main" val="36300427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364986" y="1088572"/>
            <a:ext cx="11572456" cy="5638800"/>
          </a:xfrm>
          <a:prstGeom prst="rect">
            <a:avLst/>
          </a:prstGeom>
          <a:noFill/>
          <a:ln w="9525">
            <a:noFill/>
            <a:miter lim="800000"/>
            <a:headEnd/>
            <a:tailEnd/>
          </a:ln>
          <a:effectLst/>
        </p:spPr>
        <p:txBody>
          <a:bodyPr/>
          <a:lstStyle>
            <a:lvl1pPr marL="342900" indent="-3429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1pPr>
            <a:lvl2pPr marL="742950" indent="-28575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2pPr>
            <a:lvl3pPr marL="11430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3pPr>
            <a:lvl4pPr marL="16002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4pPr>
            <a:lvl5pPr marL="2057400" indent="-228600">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Lucida Sans Unicode" panose="020B0602030504020204" pitchFamily="34" charset="0"/>
                <a:cs typeface="Lucida Sans Unicode" panose="020B0602030504020204" pitchFamily="34" charset="0"/>
              </a:defRPr>
            </a:lvl9pPr>
          </a:lstStyle>
          <a:p>
            <a:pPr>
              <a:lnSpc>
                <a:spcPct val="110000"/>
              </a:lnSpc>
              <a:spcBef>
                <a:spcPct val="20000"/>
              </a:spcBef>
              <a:buFont typeface="Wingdings" panose="05000000000000000000" pitchFamily="2" charset="2"/>
              <a:buChar char="Ø"/>
              <a:defRPr/>
            </a:pPr>
            <a:r>
              <a:rPr lang="zh-CN" altLang="en-US" sz="2800" b="1" dirty="0">
                <a:solidFill>
                  <a:srgbClr val="A50021"/>
                </a:solidFill>
                <a:effectLst>
                  <a:outerShdw blurRad="38100" dist="38100" dir="2700000" algn="tl">
                    <a:srgbClr val="C0C0C0"/>
                  </a:outerShdw>
                </a:effectLst>
                <a:latin typeface="华文楷体" panose="02010600040101010101" pitchFamily="2" charset="-122"/>
                <a:ea typeface="华文楷体" panose="02010600040101010101" pitchFamily="2" charset="-122"/>
              </a:rPr>
              <a:t>概要设计</a:t>
            </a:r>
            <a:endParaRPr lang="zh-CN" altLang="en-US" sz="2800" b="1" dirty="0">
              <a:latin typeface="华文楷体" panose="02010600040101010101" pitchFamily="2" charset="-122"/>
              <a:ea typeface="华文楷体" panose="02010600040101010101" pitchFamily="2" charset="-122"/>
            </a:endParaRPr>
          </a:p>
          <a:p>
            <a:pPr lvl="1">
              <a:lnSpc>
                <a:spcPct val="110000"/>
              </a:lnSpc>
              <a:spcBef>
                <a:spcPct val="20000"/>
              </a:spcBef>
              <a:buFontTx/>
              <a:buChar char="–"/>
              <a:defRPr/>
            </a:pPr>
            <a:r>
              <a:rPr kumimoji="1" lang="zh-CN" altLang="en-US" sz="2800" b="1" dirty="0">
                <a:solidFill>
                  <a:schemeClr val="tx1"/>
                </a:solidFill>
                <a:latin typeface="华文楷体" panose="02010600040101010101" pitchFamily="2" charset="-122"/>
                <a:ea typeface="华文楷体" panose="02010600040101010101" pitchFamily="2" charset="-122"/>
                <a:cs typeface="Tahoma" panose="020B0604030504040204" pitchFamily="34" charset="0"/>
              </a:rPr>
              <a:t>概括地回答“</a:t>
            </a:r>
            <a:r>
              <a:rPr kumimoji="1" lang="zh-CN" altLang="en-US" sz="2800" b="1" dirty="0">
                <a:solidFill>
                  <a:srgbClr val="FF0000"/>
                </a:solidFill>
                <a:latin typeface="华文楷体" panose="02010600040101010101" pitchFamily="2" charset="-122"/>
                <a:ea typeface="华文楷体" panose="02010600040101010101" pitchFamily="2" charset="-122"/>
                <a:cs typeface="Tahoma" panose="020B0604030504040204" pitchFamily="34" charset="0"/>
              </a:rPr>
              <a:t>怎样实现目标系统</a:t>
            </a:r>
            <a:r>
              <a:rPr kumimoji="1" lang="en-US" altLang="zh-CN" sz="2800" b="1" dirty="0">
                <a:solidFill>
                  <a:srgbClr val="FF0000"/>
                </a:solidFill>
                <a:latin typeface="华文楷体" panose="02010600040101010101" pitchFamily="2" charset="-122"/>
                <a:ea typeface="华文楷体" panose="02010600040101010101" pitchFamily="2" charset="-122"/>
                <a:cs typeface="Tahoma" panose="020B0604030504040204" pitchFamily="34" charset="0"/>
              </a:rPr>
              <a:t>?</a:t>
            </a:r>
            <a:r>
              <a:rPr kumimoji="1" lang="en-US" altLang="zh-CN" sz="2800" b="1" dirty="0">
                <a:solidFill>
                  <a:schemeClr val="tx1"/>
                </a:solidFill>
                <a:latin typeface="华文楷体" panose="02010600040101010101" pitchFamily="2" charset="-122"/>
                <a:ea typeface="华文楷体" panose="02010600040101010101" pitchFamily="2" charset="-122"/>
                <a:cs typeface="Tahoma" panose="020B0604030504040204" pitchFamily="34" charset="0"/>
              </a:rPr>
              <a:t>”</a:t>
            </a:r>
            <a:r>
              <a:rPr kumimoji="1" lang="zh-CN" altLang="en-US" sz="2800" b="1" dirty="0">
                <a:solidFill>
                  <a:schemeClr val="tx1"/>
                </a:solidFill>
                <a:latin typeface="华文楷体" panose="02010600040101010101" pitchFamily="2" charset="-122"/>
                <a:ea typeface="华文楷体" panose="02010600040101010101" pitchFamily="2" charset="-122"/>
                <a:cs typeface="Tahoma" panose="020B0604030504040204" pitchFamily="34" charset="0"/>
              </a:rPr>
              <a:t>。</a:t>
            </a:r>
          </a:p>
          <a:p>
            <a:pPr lvl="1">
              <a:lnSpc>
                <a:spcPct val="110000"/>
              </a:lnSpc>
              <a:spcBef>
                <a:spcPct val="20000"/>
              </a:spcBef>
              <a:buFontTx/>
              <a:buChar char="–"/>
              <a:defRPr/>
            </a:pPr>
            <a:r>
              <a:rPr kumimoji="1" lang="zh-CN" altLang="en-US" sz="2800" b="1" dirty="0">
                <a:solidFill>
                  <a:schemeClr val="tx1"/>
                </a:solidFill>
                <a:latin typeface="华文楷体" panose="02010600040101010101" pitchFamily="2" charset="-122"/>
                <a:ea typeface="华文楷体" panose="02010600040101010101" pitchFamily="2" charset="-122"/>
                <a:cs typeface="Tahoma" panose="020B0604030504040204" pitchFamily="34" charset="0"/>
              </a:rPr>
              <a:t>设计程序的体系结构，也就是确定程序由哪些模块组成以及模块间的关系。</a:t>
            </a:r>
          </a:p>
          <a:p>
            <a:pPr lvl="1">
              <a:lnSpc>
                <a:spcPct val="110000"/>
              </a:lnSpc>
              <a:spcBef>
                <a:spcPct val="20000"/>
              </a:spcBef>
              <a:buFontTx/>
              <a:buChar char="–"/>
              <a:defRPr/>
            </a:pPr>
            <a:r>
              <a:rPr kumimoji="1" lang="zh-CN" altLang="en-US" sz="2800" b="1" dirty="0">
                <a:solidFill>
                  <a:schemeClr val="tx1"/>
                </a:solidFill>
                <a:latin typeface="华文楷体" panose="02010600040101010101" pitchFamily="2" charset="-122"/>
                <a:ea typeface="华文楷体" panose="02010600040101010101" pitchFamily="2" charset="-122"/>
                <a:cs typeface="Tahoma" panose="020B0604030504040204" pitchFamily="34" charset="0"/>
              </a:rPr>
              <a:t>提交的文档是概要设计说明书。</a:t>
            </a:r>
          </a:p>
          <a:p>
            <a:pPr>
              <a:lnSpc>
                <a:spcPct val="110000"/>
              </a:lnSpc>
              <a:spcBef>
                <a:spcPct val="20000"/>
              </a:spcBef>
              <a:buFont typeface="Wingdings" panose="05000000000000000000" pitchFamily="2" charset="2"/>
              <a:buChar char="Ø"/>
              <a:defRPr/>
            </a:pPr>
            <a:r>
              <a:rPr lang="zh-CN" altLang="en-US" sz="2800" b="1" dirty="0">
                <a:solidFill>
                  <a:srgbClr val="A50021"/>
                </a:solidFill>
                <a:effectLst>
                  <a:outerShdw blurRad="38100" dist="38100" dir="2700000" algn="tl">
                    <a:srgbClr val="C0C0C0"/>
                  </a:outerShdw>
                </a:effectLst>
                <a:latin typeface="华文楷体" panose="02010600040101010101" pitchFamily="2" charset="-122"/>
                <a:ea typeface="华文楷体" panose="02010600040101010101" pitchFamily="2" charset="-122"/>
              </a:rPr>
              <a:t>详细设计</a:t>
            </a:r>
            <a:endParaRPr lang="zh-CN" altLang="en-US" sz="2800" b="1" dirty="0">
              <a:latin typeface="华文楷体" panose="02010600040101010101" pitchFamily="2" charset="-122"/>
              <a:ea typeface="华文楷体" panose="02010600040101010101" pitchFamily="2" charset="-122"/>
            </a:endParaRPr>
          </a:p>
          <a:p>
            <a:pPr lvl="1">
              <a:lnSpc>
                <a:spcPct val="110000"/>
              </a:lnSpc>
              <a:spcBef>
                <a:spcPct val="20000"/>
              </a:spcBef>
              <a:buFontTx/>
              <a:buChar char="–"/>
              <a:defRPr/>
            </a:pPr>
            <a:r>
              <a:rPr kumimoji="1" lang="zh-CN" altLang="en-US" sz="2800" b="1" dirty="0">
                <a:solidFill>
                  <a:schemeClr val="tx1"/>
                </a:solidFill>
                <a:latin typeface="华文楷体" panose="02010600040101010101" pitchFamily="2" charset="-122"/>
                <a:ea typeface="华文楷体" panose="02010600040101010101" pitchFamily="2" charset="-122"/>
              </a:rPr>
              <a:t>回答“</a:t>
            </a:r>
            <a:r>
              <a:rPr kumimoji="1" lang="zh-CN" altLang="en-US" sz="2800" b="1" dirty="0">
                <a:solidFill>
                  <a:srgbClr val="FF0000"/>
                </a:solidFill>
                <a:latin typeface="华文楷体" panose="02010600040101010101" pitchFamily="2" charset="-122"/>
                <a:ea typeface="华文楷体" panose="02010600040101010101" pitchFamily="2" charset="-122"/>
              </a:rPr>
              <a:t>应该怎样具体地实现这个系统</a:t>
            </a:r>
            <a:r>
              <a:rPr kumimoji="1" lang="zh-CN" altLang="en-US" sz="2800" b="1" dirty="0">
                <a:solidFill>
                  <a:schemeClr val="tx1"/>
                </a:solidFill>
                <a:latin typeface="华文楷体" panose="02010600040101010101" pitchFamily="2" charset="-122"/>
                <a:ea typeface="华文楷体" panose="02010600040101010101" pitchFamily="2" charset="-122"/>
              </a:rPr>
              <a:t>”。</a:t>
            </a:r>
          </a:p>
          <a:p>
            <a:pPr lvl="1">
              <a:lnSpc>
                <a:spcPct val="110000"/>
              </a:lnSpc>
              <a:spcBef>
                <a:spcPct val="20000"/>
              </a:spcBef>
              <a:buFontTx/>
              <a:buChar char="–"/>
              <a:defRPr/>
            </a:pPr>
            <a:r>
              <a:rPr kumimoji="1" lang="zh-CN" altLang="en-US" sz="2800" b="1" dirty="0">
                <a:solidFill>
                  <a:schemeClr val="tx1"/>
                </a:solidFill>
                <a:latin typeface="华文楷体" panose="02010600040101010101" pitchFamily="2" charset="-122"/>
                <a:ea typeface="华文楷体" panose="02010600040101010101" pitchFamily="2" charset="-122"/>
              </a:rPr>
              <a:t>详细地设计每个模块，确定实现模块功能所需要的算法和数据结构。</a:t>
            </a:r>
          </a:p>
          <a:p>
            <a:pPr lvl="1">
              <a:lnSpc>
                <a:spcPct val="110000"/>
              </a:lnSpc>
              <a:spcBef>
                <a:spcPct val="20000"/>
              </a:spcBef>
              <a:buFontTx/>
              <a:buChar char="–"/>
              <a:defRPr/>
            </a:pPr>
            <a:r>
              <a:rPr kumimoji="1" lang="zh-CN" altLang="en-US" sz="2800" b="1" dirty="0">
                <a:solidFill>
                  <a:schemeClr val="tx1"/>
                </a:solidFill>
                <a:latin typeface="华文楷体" panose="02010600040101010101" pitchFamily="2" charset="-122"/>
                <a:ea typeface="华文楷体" panose="02010600040101010101" pitchFamily="2" charset="-122"/>
              </a:rPr>
              <a:t>提交的文档是软件的详细设计说明书。</a:t>
            </a:r>
          </a:p>
        </p:txBody>
      </p:sp>
      <p:sp>
        <p:nvSpPr>
          <p:cNvPr id="4"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91</a:t>
            </a:fld>
            <a:endParaRPr lang="zh-CN" altLang="en-US"/>
          </a:p>
        </p:txBody>
      </p:sp>
    </p:spTree>
    <p:extLst>
      <p:ext uri="{BB962C8B-B14F-4D97-AF65-F5344CB8AC3E}">
        <p14:creationId xmlns:p14="http://schemas.microsoft.com/office/powerpoint/2010/main" val="166685920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11498" y="1215538"/>
            <a:ext cx="11635991" cy="5286375"/>
          </a:xfrm>
          <a:prstGeom prst="rect">
            <a:avLst/>
          </a:prstGeom>
          <a:noFill/>
          <a:ln w="9525">
            <a:noFill/>
            <a:miter lim="800000"/>
            <a:headEnd/>
            <a:tailEnd/>
          </a:ln>
          <a:effectLst/>
        </p:spPr>
        <p:txBody>
          <a:bodyPr/>
          <a:lstStyle/>
          <a:p>
            <a:pPr marL="342900" indent="-342900">
              <a:lnSpc>
                <a:spcPct val="120000"/>
              </a:lnSpc>
              <a:spcBef>
                <a:spcPct val="20000"/>
              </a:spcBef>
              <a:buFont typeface="Wingdings" pitchFamily="2" charset="2"/>
              <a:buChar char="Ø"/>
              <a:defRPr/>
            </a:pPr>
            <a:r>
              <a:rPr lang="zh-CN" altLang="en-US" sz="3200" b="1" kern="0" dirty="0">
                <a:solidFill>
                  <a:srgbClr val="A50021"/>
                </a:solidFill>
                <a:latin typeface="华文楷体" panose="02010600040101010101" pitchFamily="2" charset="-122"/>
                <a:ea typeface="华文楷体" panose="02010600040101010101" pitchFamily="2" charset="-122"/>
              </a:rPr>
              <a:t>程序编码和单元测试</a:t>
            </a:r>
            <a:endParaRPr lang="zh-CN" altLang="en-US" sz="3200" b="1" kern="0" dirty="0">
              <a:solidFill>
                <a:schemeClr val="hlink"/>
              </a:solidFill>
              <a:latin typeface="华文楷体" panose="02010600040101010101" pitchFamily="2" charset="-122"/>
              <a:ea typeface="华文楷体" panose="02010600040101010101" pitchFamily="2" charset="-122"/>
            </a:endParaRPr>
          </a:p>
          <a:p>
            <a:pPr marL="742950" lvl="1" indent="-285750">
              <a:lnSpc>
                <a:spcPct val="120000"/>
              </a:lnSpc>
              <a:spcBef>
                <a:spcPct val="20000"/>
              </a:spcBef>
              <a:buFontTx/>
              <a:buChar char="–"/>
              <a:defRPr/>
            </a:pPr>
            <a:r>
              <a:rPr kumimoji="1" lang="zh-CN" altLang="en-US" sz="3200" b="1" kern="0" dirty="0">
                <a:latin typeface="华文楷体" panose="02010600040101010101" pitchFamily="2" charset="-122"/>
                <a:ea typeface="华文楷体" panose="02010600040101010101" pitchFamily="2" charset="-122"/>
                <a:cs typeface="Tahoma" pitchFamily="34" charset="0"/>
              </a:rPr>
              <a:t>写出正确的容易理解、容易维护的程序模块。</a:t>
            </a:r>
          </a:p>
          <a:p>
            <a:pPr marL="742950" lvl="1" indent="-285750">
              <a:lnSpc>
                <a:spcPct val="120000"/>
              </a:lnSpc>
              <a:spcBef>
                <a:spcPct val="20000"/>
              </a:spcBef>
              <a:buFontTx/>
              <a:buChar char="–"/>
              <a:defRPr/>
            </a:pPr>
            <a:r>
              <a:rPr kumimoji="1" lang="zh-CN" altLang="en-US" sz="3200" b="1" kern="0" dirty="0">
                <a:latin typeface="华文楷体" panose="02010600040101010101" pitchFamily="2" charset="-122"/>
                <a:ea typeface="华文楷体" panose="02010600040101010101" pitchFamily="2" charset="-122"/>
                <a:cs typeface="Tahoma" pitchFamily="34" charset="0"/>
              </a:rPr>
              <a:t>提交的文档为源程序、详尽的程序说明和单元测试报告</a:t>
            </a:r>
            <a:r>
              <a:rPr kumimoji="1" lang="zh-CN" altLang="en-US" sz="3200" b="1" kern="0" dirty="0" smtClean="0">
                <a:latin typeface="华文楷体" panose="02010600040101010101" pitchFamily="2" charset="-122"/>
                <a:ea typeface="华文楷体" panose="02010600040101010101" pitchFamily="2" charset="-122"/>
                <a:cs typeface="Tahoma" pitchFamily="34" charset="0"/>
              </a:rPr>
              <a:t>。</a:t>
            </a:r>
            <a:endParaRPr kumimoji="1" lang="en-US" altLang="zh-CN" sz="3200" b="1" kern="0" dirty="0" smtClean="0">
              <a:latin typeface="华文楷体" panose="02010600040101010101" pitchFamily="2" charset="-122"/>
              <a:ea typeface="华文楷体" panose="02010600040101010101" pitchFamily="2" charset="-122"/>
              <a:cs typeface="Tahoma" pitchFamily="34" charset="0"/>
            </a:endParaRPr>
          </a:p>
          <a:p>
            <a:pPr marL="742950" lvl="1" indent="-285750">
              <a:lnSpc>
                <a:spcPct val="120000"/>
              </a:lnSpc>
              <a:spcBef>
                <a:spcPct val="20000"/>
              </a:spcBef>
              <a:buFontTx/>
              <a:buChar char="–"/>
              <a:defRPr/>
            </a:pPr>
            <a:endParaRPr kumimoji="1" lang="zh-CN" altLang="en-US" sz="3200" b="1" kern="0" dirty="0">
              <a:latin typeface="华文楷体" panose="02010600040101010101" pitchFamily="2" charset="-122"/>
              <a:ea typeface="华文楷体" panose="02010600040101010101" pitchFamily="2" charset="-122"/>
              <a:cs typeface="Tahoma" pitchFamily="34" charset="0"/>
            </a:endParaRPr>
          </a:p>
          <a:p>
            <a:pPr marL="342900" indent="-342900">
              <a:lnSpc>
                <a:spcPct val="120000"/>
              </a:lnSpc>
              <a:spcBef>
                <a:spcPct val="20000"/>
              </a:spcBef>
              <a:buFont typeface="Wingdings" pitchFamily="2" charset="2"/>
              <a:buChar char="Ø"/>
              <a:defRPr/>
            </a:pPr>
            <a:r>
              <a:rPr lang="zh-CN" altLang="en-US" sz="3200" b="1" kern="0" dirty="0">
                <a:solidFill>
                  <a:srgbClr val="A50021"/>
                </a:solidFill>
                <a:latin typeface="华文楷体" panose="02010600040101010101" pitchFamily="2" charset="-122"/>
                <a:ea typeface="华文楷体" panose="02010600040101010101" pitchFamily="2" charset="-122"/>
              </a:rPr>
              <a:t>集成测试和系统测试</a:t>
            </a:r>
            <a:endParaRPr lang="zh-CN" altLang="en-US" sz="3200" b="1" kern="0" dirty="0">
              <a:solidFill>
                <a:schemeClr val="hlink"/>
              </a:solidFill>
              <a:latin typeface="华文楷体" panose="02010600040101010101" pitchFamily="2" charset="-122"/>
              <a:ea typeface="华文楷体" panose="02010600040101010101" pitchFamily="2" charset="-122"/>
            </a:endParaRPr>
          </a:p>
          <a:p>
            <a:pPr marL="742950" lvl="1" indent="-285750">
              <a:lnSpc>
                <a:spcPct val="120000"/>
              </a:lnSpc>
              <a:spcBef>
                <a:spcPct val="20000"/>
              </a:spcBef>
              <a:buFontTx/>
              <a:buChar char="–"/>
              <a:defRPr/>
            </a:pPr>
            <a:r>
              <a:rPr kumimoji="1" lang="zh-CN" altLang="en-US" sz="3200" b="1" kern="0" dirty="0">
                <a:latin typeface="华文楷体" panose="02010600040101010101" pitchFamily="2" charset="-122"/>
                <a:ea typeface="华文楷体" panose="02010600040101010101" pitchFamily="2" charset="-122"/>
                <a:cs typeface="Tahoma" pitchFamily="34" charset="0"/>
              </a:rPr>
              <a:t>通过各种类型的测试</a:t>
            </a:r>
            <a:r>
              <a:rPr kumimoji="1" lang="en-US" altLang="zh-CN" sz="3200" b="1" kern="0" dirty="0">
                <a:latin typeface="华文楷体" panose="02010600040101010101" pitchFamily="2" charset="-122"/>
                <a:ea typeface="华文楷体" panose="02010600040101010101" pitchFamily="2" charset="-122"/>
                <a:cs typeface="Tahoma" pitchFamily="34" charset="0"/>
              </a:rPr>
              <a:t>(</a:t>
            </a:r>
            <a:r>
              <a:rPr kumimoji="1" lang="zh-CN" altLang="en-US" sz="3200" b="1" kern="0" dirty="0">
                <a:latin typeface="华文楷体" panose="02010600040101010101" pitchFamily="2" charset="-122"/>
                <a:ea typeface="华文楷体" panose="02010600040101010101" pitchFamily="2" charset="-122"/>
                <a:cs typeface="Tahoma" pitchFamily="34" charset="0"/>
              </a:rPr>
              <a:t>及相应的调试</a:t>
            </a:r>
            <a:r>
              <a:rPr kumimoji="1" lang="en-US" altLang="zh-CN" sz="3200" b="1" kern="0" dirty="0">
                <a:latin typeface="华文楷体" panose="02010600040101010101" pitchFamily="2" charset="-122"/>
                <a:ea typeface="华文楷体" panose="02010600040101010101" pitchFamily="2" charset="-122"/>
                <a:cs typeface="Tahoma" pitchFamily="34" charset="0"/>
              </a:rPr>
              <a:t>)</a:t>
            </a:r>
            <a:r>
              <a:rPr kumimoji="1" lang="zh-CN" altLang="en-US" sz="3200" b="1" kern="0" dirty="0">
                <a:latin typeface="华文楷体" panose="02010600040101010101" pitchFamily="2" charset="-122"/>
                <a:ea typeface="华文楷体" panose="02010600040101010101" pitchFamily="2" charset="-122"/>
                <a:cs typeface="Tahoma" pitchFamily="34" charset="0"/>
              </a:rPr>
              <a:t>使软件达到预定的要求。</a:t>
            </a:r>
          </a:p>
          <a:p>
            <a:pPr marL="742950" lvl="1" indent="-285750">
              <a:lnSpc>
                <a:spcPct val="120000"/>
              </a:lnSpc>
              <a:spcBef>
                <a:spcPct val="20000"/>
              </a:spcBef>
              <a:buFontTx/>
              <a:buChar char="–"/>
              <a:defRPr/>
            </a:pPr>
            <a:r>
              <a:rPr kumimoji="1" lang="zh-CN" altLang="en-US" sz="3200" b="1" kern="0" dirty="0">
                <a:latin typeface="华文楷体" panose="02010600040101010101" pitchFamily="2" charset="-122"/>
                <a:ea typeface="华文楷体" panose="02010600040101010101" pitchFamily="2" charset="-122"/>
                <a:cs typeface="Tahoma" pitchFamily="34" charset="0"/>
              </a:rPr>
              <a:t>提交的文档为测试计划、详细测试方案以及实际测试结果等。 </a:t>
            </a:r>
          </a:p>
        </p:txBody>
      </p:sp>
      <p:sp>
        <p:nvSpPr>
          <p:cNvPr id="4"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92</a:t>
            </a:fld>
            <a:endParaRPr lang="zh-CN" altLang="en-US"/>
          </a:p>
        </p:txBody>
      </p:sp>
    </p:spTree>
    <p:extLst>
      <p:ext uri="{BB962C8B-B14F-4D97-AF65-F5344CB8AC3E}">
        <p14:creationId xmlns:p14="http://schemas.microsoft.com/office/powerpoint/2010/main" val="33886252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622997" y="1232773"/>
            <a:ext cx="11284299" cy="4351338"/>
          </a:xfrm>
        </p:spPr>
        <p:txBody>
          <a:bodyPr/>
          <a:lstStyle/>
          <a:p>
            <a:pPr marL="0" indent="0">
              <a:lnSpc>
                <a:spcPct val="110000"/>
              </a:lnSpc>
              <a:spcAft>
                <a:spcPts val="1200"/>
              </a:spcAft>
              <a:buNone/>
            </a:pPr>
            <a:r>
              <a:rPr lang="zh-CN" altLang="en-US" b="1" dirty="0" smtClean="0">
                <a:solidFill>
                  <a:srgbClr val="CC0000"/>
                </a:solidFill>
                <a:ea typeface="宋体" panose="02010600030101010101" pitchFamily="2" charset="-122"/>
              </a:rPr>
              <a:t>软件运行维护时期</a:t>
            </a:r>
          </a:p>
          <a:p>
            <a:pPr marL="609600" indent="-609600">
              <a:lnSpc>
                <a:spcPct val="110000"/>
              </a:lnSpc>
              <a:spcAft>
                <a:spcPts val="1200"/>
              </a:spcAft>
              <a:buNone/>
            </a:pPr>
            <a:r>
              <a:rPr lang="zh-CN" altLang="en-US" b="1" dirty="0" smtClean="0">
                <a:latin typeface="楷体_GB2312" pitchFamily="49" charset="-122"/>
                <a:ea typeface="楷体_GB2312" pitchFamily="49" charset="-122"/>
              </a:rPr>
              <a:t>   主要任务是使软件持久地满足用户的需要，通常有</a:t>
            </a:r>
            <a:r>
              <a:rPr lang="en-US" altLang="zh-CN" b="1" dirty="0" smtClean="0">
                <a:latin typeface="楷体_GB2312" pitchFamily="49" charset="-122"/>
                <a:ea typeface="楷体_GB2312" pitchFamily="49" charset="-122"/>
              </a:rPr>
              <a:t>4</a:t>
            </a:r>
            <a:r>
              <a:rPr lang="zh-CN" altLang="en-US" b="1" dirty="0" smtClean="0">
                <a:latin typeface="楷体_GB2312" pitchFamily="49" charset="-122"/>
                <a:ea typeface="楷体_GB2312" pitchFamily="49" charset="-122"/>
              </a:rPr>
              <a:t>类维护活动：</a:t>
            </a:r>
          </a:p>
          <a:p>
            <a:pPr marL="609600" indent="-609600">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改正性维护</a:t>
            </a:r>
            <a:r>
              <a:rPr lang="zh-CN" altLang="en-US" b="1" dirty="0">
                <a:latin typeface="楷体_GB2312" pitchFamily="49" charset="-122"/>
                <a:ea typeface="楷体_GB2312" pitchFamily="49" charset="-122"/>
              </a:rPr>
              <a:t>，也就是诊断和改正在使用过程中发现的软件错误；</a:t>
            </a:r>
          </a:p>
          <a:p>
            <a:pPr marL="609600" indent="-609600">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适应性维护</a:t>
            </a:r>
            <a:r>
              <a:rPr lang="zh-CN" altLang="en-US" b="1" dirty="0">
                <a:latin typeface="楷体_GB2312" pitchFamily="49" charset="-122"/>
                <a:ea typeface="楷体_GB2312" pitchFamily="49" charset="-122"/>
              </a:rPr>
              <a:t>，即修改软件以适应环境的变化；</a:t>
            </a:r>
          </a:p>
          <a:p>
            <a:pPr marL="609600" indent="-609600">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完善性维护</a:t>
            </a:r>
            <a:r>
              <a:rPr lang="zh-CN" altLang="en-US" b="1" dirty="0">
                <a:latin typeface="楷体_GB2312" pitchFamily="49" charset="-122"/>
                <a:ea typeface="楷体_GB2312" pitchFamily="49" charset="-122"/>
              </a:rPr>
              <a:t>，即根据用户的要求改进或扩充软件，使它更完善；</a:t>
            </a:r>
          </a:p>
          <a:p>
            <a:pPr marL="609600" indent="-609600">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预防性维护</a:t>
            </a:r>
            <a:r>
              <a:rPr lang="zh-CN" altLang="en-US" b="1" dirty="0">
                <a:latin typeface="楷体_GB2312" pitchFamily="49" charset="-122"/>
                <a:ea typeface="楷体_GB2312" pitchFamily="49" charset="-122"/>
              </a:rPr>
              <a:t>，即修改软件为将来的维护活动预先做准备。 </a:t>
            </a:r>
          </a:p>
        </p:txBody>
      </p:sp>
      <p:sp>
        <p:nvSpPr>
          <p:cNvPr id="4"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93</a:t>
            </a:fld>
            <a:endParaRPr lang="zh-CN" altLang="en-US"/>
          </a:p>
        </p:txBody>
      </p:sp>
    </p:spTree>
    <p:extLst>
      <p:ext uri="{BB962C8B-B14F-4D97-AF65-F5344CB8AC3E}">
        <p14:creationId xmlns:p14="http://schemas.microsoft.com/office/powerpoint/2010/main" val="16636868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542611" y="1222724"/>
            <a:ext cx="11384782" cy="4351338"/>
          </a:xfrm>
        </p:spPr>
        <p:txBody>
          <a:bodyPr/>
          <a:lstStyle/>
          <a:p>
            <a:pPr eaLnBrk="1" hangingPunct="1">
              <a:lnSpc>
                <a:spcPct val="110000"/>
              </a:lnSpc>
              <a:spcAft>
                <a:spcPts val="1200"/>
              </a:spcAft>
            </a:pPr>
            <a:r>
              <a:rPr lang="zh-CN" altLang="en-US" b="1" dirty="0" smtClean="0">
                <a:solidFill>
                  <a:srgbClr val="CC0000"/>
                </a:solidFill>
                <a:ea typeface="宋体" panose="02010600030101010101" pitchFamily="2" charset="-122"/>
              </a:rPr>
              <a:t>开发过程中的典型文档</a:t>
            </a:r>
          </a:p>
          <a:p>
            <a:pPr eaLnBrk="1" hangingPunct="1">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软件需求规格说明书</a:t>
            </a:r>
            <a:r>
              <a:rPr lang="zh-CN" altLang="en-US" b="1" dirty="0">
                <a:latin typeface="楷体_GB2312" pitchFamily="49" charset="-122"/>
                <a:ea typeface="楷体_GB2312" pitchFamily="49" charset="-122"/>
              </a:rPr>
              <a:t>：描述将要开发的软件做什么。</a:t>
            </a:r>
          </a:p>
          <a:p>
            <a:pPr eaLnBrk="1" hangingPunct="1">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项目计划</a:t>
            </a:r>
            <a:r>
              <a:rPr lang="zh-CN" altLang="en-US" b="1" dirty="0">
                <a:latin typeface="楷体_GB2312" pitchFamily="49" charset="-122"/>
                <a:ea typeface="楷体_GB2312" pitchFamily="49" charset="-122"/>
              </a:rPr>
              <a:t>：描述将要完成的任务及其顺序，并估计所需要的时间及工作量。</a:t>
            </a:r>
          </a:p>
          <a:p>
            <a:pPr eaLnBrk="1" hangingPunct="1">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软件测试计划</a:t>
            </a:r>
            <a:r>
              <a:rPr lang="zh-CN" altLang="en-US" b="1" dirty="0">
                <a:latin typeface="楷体_GB2312" pitchFamily="49" charset="-122"/>
                <a:ea typeface="楷体_GB2312" pitchFamily="49" charset="-122"/>
              </a:rPr>
              <a:t>：描述如何测试软件，使之确保软件应实现规定的功能，并达到预期的性能。</a:t>
            </a:r>
          </a:p>
          <a:p>
            <a:pPr eaLnBrk="1" hangingPunct="1">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软件设计说明书</a:t>
            </a:r>
            <a:r>
              <a:rPr lang="zh-CN" altLang="en-US" b="1" dirty="0">
                <a:latin typeface="楷体_GB2312" pitchFamily="49" charset="-122"/>
                <a:ea typeface="楷体_GB2312" pitchFamily="49" charset="-122"/>
              </a:rPr>
              <a:t>：描述软件的结构，包括概要设计及详细设计。</a:t>
            </a:r>
          </a:p>
          <a:p>
            <a:pPr eaLnBrk="1" hangingPunct="1">
              <a:lnSpc>
                <a:spcPct val="110000"/>
              </a:lnSpc>
              <a:spcAft>
                <a:spcPts val="1200"/>
              </a:spcAft>
              <a:buFont typeface="Wingdings" panose="05000000000000000000" pitchFamily="2" charset="2"/>
              <a:buChar char="Ø"/>
            </a:pPr>
            <a:r>
              <a:rPr lang="zh-CN" altLang="en-US" b="1" dirty="0">
                <a:solidFill>
                  <a:srgbClr val="3333CC"/>
                </a:solidFill>
                <a:latin typeface="楷体_GB2312" pitchFamily="49" charset="-122"/>
                <a:ea typeface="楷体_GB2312" pitchFamily="49" charset="-122"/>
              </a:rPr>
              <a:t>用户手册</a:t>
            </a:r>
            <a:r>
              <a:rPr lang="zh-CN" altLang="en-US" b="1" dirty="0">
                <a:latin typeface="楷体_GB2312" pitchFamily="49" charset="-122"/>
                <a:ea typeface="楷体_GB2312" pitchFamily="49" charset="-122"/>
              </a:rPr>
              <a:t>：描述如何使用软件。 </a:t>
            </a:r>
          </a:p>
        </p:txBody>
      </p:sp>
      <p:sp>
        <p:nvSpPr>
          <p:cNvPr id="4"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94</a:t>
            </a:fld>
            <a:endParaRPr lang="zh-CN" altLang="en-US"/>
          </a:p>
        </p:txBody>
      </p:sp>
    </p:spTree>
    <p:extLst>
      <p:ext uri="{BB962C8B-B14F-4D97-AF65-F5344CB8AC3E}">
        <p14:creationId xmlns:p14="http://schemas.microsoft.com/office/powerpoint/2010/main" val="125095091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377735" y="1192068"/>
            <a:ext cx="8229600" cy="588962"/>
          </a:xfrm>
          <a:prstGeom prst="rect">
            <a:avLst/>
          </a:prstGeom>
          <a:noFill/>
          <a:ln w="9525">
            <a:noFill/>
            <a:miter lim="800000"/>
            <a:headEnd/>
            <a:tailEnd/>
          </a:ln>
          <a:effectLst/>
        </p:spPr>
        <p:txBody>
          <a:bodyPr/>
          <a:lstStyle/>
          <a:p>
            <a:pPr marL="342900" indent="-342900">
              <a:spcBef>
                <a:spcPct val="20000"/>
              </a:spcBef>
              <a:buFontTx/>
              <a:buChar char="•"/>
              <a:defRPr/>
            </a:pPr>
            <a:r>
              <a:rPr lang="zh-CN" altLang="en-US" sz="3200" b="1" kern="0" dirty="0">
                <a:solidFill>
                  <a:srgbClr val="CC0000"/>
                </a:solidFill>
                <a:latin typeface="+mn-lt"/>
                <a:ea typeface="宋体" charset="-122"/>
              </a:rPr>
              <a:t>各阶段的花费比例</a:t>
            </a:r>
          </a:p>
        </p:txBody>
      </p:sp>
      <p:grpSp>
        <p:nvGrpSpPr>
          <p:cNvPr id="2" name="Group 5"/>
          <p:cNvGrpSpPr>
            <a:grpSpLocks/>
          </p:cNvGrpSpPr>
          <p:nvPr/>
        </p:nvGrpSpPr>
        <p:grpSpPr bwMode="auto">
          <a:xfrm>
            <a:off x="5041552" y="986761"/>
            <a:ext cx="6684874" cy="4710653"/>
            <a:chOff x="1152" y="632"/>
            <a:chExt cx="4310" cy="3304"/>
          </a:xfrm>
        </p:grpSpPr>
        <p:sp>
          <p:nvSpPr>
            <p:cNvPr id="96262" name="Freeform 6"/>
            <p:cNvSpPr>
              <a:spLocks/>
            </p:cNvSpPr>
            <p:nvPr/>
          </p:nvSpPr>
          <p:spPr bwMode="auto">
            <a:xfrm>
              <a:off x="1334" y="2304"/>
              <a:ext cx="1200" cy="144"/>
            </a:xfrm>
            <a:custGeom>
              <a:avLst/>
              <a:gdLst>
                <a:gd name="T0" fmla="*/ 0 w 1200"/>
                <a:gd name="T1" fmla="*/ 144 h 144"/>
                <a:gd name="T2" fmla="*/ 720 w 1200"/>
                <a:gd name="T3" fmla="*/ 144 h 144"/>
                <a:gd name="T4" fmla="*/ 1200 w 1200"/>
                <a:gd name="T5" fmla="*/ 0 h 144"/>
                <a:gd name="T6" fmla="*/ 0 60000 65536"/>
                <a:gd name="T7" fmla="*/ 0 60000 65536"/>
                <a:gd name="T8" fmla="*/ 0 60000 65536"/>
                <a:gd name="T9" fmla="*/ 0 w 1200"/>
                <a:gd name="T10" fmla="*/ 0 h 144"/>
                <a:gd name="T11" fmla="*/ 1200 w 1200"/>
                <a:gd name="T12" fmla="*/ 144 h 144"/>
              </a:gdLst>
              <a:ahLst/>
              <a:cxnLst>
                <a:cxn ang="T6">
                  <a:pos x="T0" y="T1"/>
                </a:cxn>
                <a:cxn ang="T7">
                  <a:pos x="T2" y="T3"/>
                </a:cxn>
                <a:cxn ang="T8">
                  <a:pos x="T4" y="T5"/>
                </a:cxn>
              </a:cxnLst>
              <a:rect l="T9" t="T10" r="T11" b="T12"/>
              <a:pathLst>
                <a:path w="1200" h="144">
                  <a:moveTo>
                    <a:pt x="0" y="144"/>
                  </a:moveTo>
                  <a:lnTo>
                    <a:pt x="720" y="144"/>
                  </a:lnTo>
                  <a:lnTo>
                    <a:pt x="1200" y="0"/>
                  </a:lnTo>
                </a:path>
              </a:pathLst>
            </a:custGeom>
            <a:noFill/>
            <a:ln w="158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63" name="Freeform 7" descr="宽上对角线"/>
            <p:cNvSpPr>
              <a:spLocks/>
            </p:cNvSpPr>
            <p:nvPr/>
          </p:nvSpPr>
          <p:spPr bwMode="auto">
            <a:xfrm>
              <a:off x="2400" y="1872"/>
              <a:ext cx="1488" cy="528"/>
            </a:xfrm>
            <a:custGeom>
              <a:avLst/>
              <a:gdLst>
                <a:gd name="T0" fmla="*/ 96 w 1488"/>
                <a:gd name="T1" fmla="*/ 0 h 528"/>
                <a:gd name="T2" fmla="*/ 0 w 1488"/>
                <a:gd name="T3" fmla="*/ 336 h 528"/>
                <a:gd name="T4" fmla="*/ 1488 w 1488"/>
                <a:gd name="T5" fmla="*/ 528 h 528"/>
                <a:gd name="T6" fmla="*/ 96 w 1488"/>
                <a:gd name="T7" fmla="*/ 0 h 528"/>
                <a:gd name="T8" fmla="*/ 0 60000 65536"/>
                <a:gd name="T9" fmla="*/ 0 60000 65536"/>
                <a:gd name="T10" fmla="*/ 0 60000 65536"/>
                <a:gd name="T11" fmla="*/ 0 60000 65536"/>
                <a:gd name="T12" fmla="*/ 0 w 1488"/>
                <a:gd name="T13" fmla="*/ 0 h 528"/>
                <a:gd name="T14" fmla="*/ 1488 w 1488"/>
                <a:gd name="T15" fmla="*/ 528 h 528"/>
              </a:gdLst>
              <a:ahLst/>
              <a:cxnLst>
                <a:cxn ang="T8">
                  <a:pos x="T0" y="T1"/>
                </a:cxn>
                <a:cxn ang="T9">
                  <a:pos x="T2" y="T3"/>
                </a:cxn>
                <a:cxn ang="T10">
                  <a:pos x="T4" y="T5"/>
                </a:cxn>
                <a:cxn ang="T11">
                  <a:pos x="T6" y="T7"/>
                </a:cxn>
              </a:cxnLst>
              <a:rect l="T12" t="T13" r="T14" b="T15"/>
              <a:pathLst>
                <a:path w="1488" h="528">
                  <a:moveTo>
                    <a:pt x="96" y="0"/>
                  </a:moveTo>
                  <a:lnTo>
                    <a:pt x="0" y="336"/>
                  </a:lnTo>
                  <a:lnTo>
                    <a:pt x="1488" y="528"/>
                  </a:lnTo>
                  <a:lnTo>
                    <a:pt x="96" y="0"/>
                  </a:lnTo>
                  <a:close/>
                </a:path>
              </a:pathLst>
            </a:custGeom>
            <a:pattFill prst="wdUpDiag">
              <a:fgClr>
                <a:srgbClr val="FF9900"/>
              </a:fgClr>
              <a:bgClr>
                <a:schemeClr val="bg1"/>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264" name="Freeform 8" descr="轮廓式菱形"/>
            <p:cNvSpPr>
              <a:spLocks/>
            </p:cNvSpPr>
            <p:nvPr/>
          </p:nvSpPr>
          <p:spPr bwMode="auto">
            <a:xfrm>
              <a:off x="2880" y="960"/>
              <a:ext cx="1056" cy="1440"/>
            </a:xfrm>
            <a:custGeom>
              <a:avLst/>
              <a:gdLst>
                <a:gd name="T0" fmla="*/ 0 w 1056"/>
                <a:gd name="T1" fmla="*/ 240 h 1440"/>
                <a:gd name="T2" fmla="*/ 1056 w 1056"/>
                <a:gd name="T3" fmla="*/ 1440 h 1440"/>
                <a:gd name="T4" fmla="*/ 480 w 1056"/>
                <a:gd name="T5" fmla="*/ 0 h 1440"/>
                <a:gd name="T6" fmla="*/ 0 w 1056"/>
                <a:gd name="T7" fmla="*/ 240 h 1440"/>
                <a:gd name="T8" fmla="*/ 0 60000 65536"/>
                <a:gd name="T9" fmla="*/ 0 60000 65536"/>
                <a:gd name="T10" fmla="*/ 0 60000 65536"/>
                <a:gd name="T11" fmla="*/ 0 60000 65536"/>
                <a:gd name="T12" fmla="*/ 0 w 1056"/>
                <a:gd name="T13" fmla="*/ 0 h 1440"/>
                <a:gd name="T14" fmla="*/ 1056 w 1056"/>
                <a:gd name="T15" fmla="*/ 1440 h 1440"/>
              </a:gdLst>
              <a:ahLst/>
              <a:cxnLst>
                <a:cxn ang="T8">
                  <a:pos x="T0" y="T1"/>
                </a:cxn>
                <a:cxn ang="T9">
                  <a:pos x="T2" y="T3"/>
                </a:cxn>
                <a:cxn ang="T10">
                  <a:pos x="T4" y="T5"/>
                </a:cxn>
                <a:cxn ang="T11">
                  <a:pos x="T6" y="T7"/>
                </a:cxn>
              </a:cxnLst>
              <a:rect l="T12" t="T13" r="T14" b="T15"/>
              <a:pathLst>
                <a:path w="1056" h="1440">
                  <a:moveTo>
                    <a:pt x="0" y="240"/>
                  </a:moveTo>
                  <a:lnTo>
                    <a:pt x="1056" y="1440"/>
                  </a:lnTo>
                  <a:lnTo>
                    <a:pt x="480" y="0"/>
                  </a:lnTo>
                  <a:lnTo>
                    <a:pt x="0" y="240"/>
                  </a:lnTo>
                  <a:close/>
                </a:path>
              </a:pathLst>
            </a:custGeom>
            <a:pattFill prst="openDmnd">
              <a:fgClr>
                <a:srgbClr val="0000FF"/>
              </a:fgClr>
              <a:bgClr>
                <a:schemeClr val="bg1"/>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265" name="Freeform 9" descr="之字形"/>
            <p:cNvSpPr>
              <a:spLocks/>
            </p:cNvSpPr>
            <p:nvPr/>
          </p:nvSpPr>
          <p:spPr bwMode="auto">
            <a:xfrm>
              <a:off x="2342" y="1104"/>
              <a:ext cx="3120" cy="2832"/>
            </a:xfrm>
            <a:custGeom>
              <a:avLst/>
              <a:gdLst>
                <a:gd name="T0" fmla="*/ 1584 w 3120"/>
                <a:gd name="T1" fmla="*/ 1296 h 2832"/>
                <a:gd name="T2" fmla="*/ 0 w 3120"/>
                <a:gd name="T3" fmla="*/ 1296 h 2832"/>
                <a:gd name="T4" fmla="*/ 0 w 3120"/>
                <a:gd name="T5" fmla="*/ 1440 h 2832"/>
                <a:gd name="T6" fmla="*/ 96 w 3120"/>
                <a:gd name="T7" fmla="*/ 1776 h 2832"/>
                <a:gd name="T8" fmla="*/ 192 w 3120"/>
                <a:gd name="T9" fmla="*/ 2016 h 2832"/>
                <a:gd name="T10" fmla="*/ 336 w 3120"/>
                <a:gd name="T11" fmla="*/ 2208 h 2832"/>
                <a:gd name="T12" fmla="*/ 528 w 3120"/>
                <a:gd name="T13" fmla="*/ 2400 h 2832"/>
                <a:gd name="T14" fmla="*/ 816 w 3120"/>
                <a:gd name="T15" fmla="*/ 2640 h 2832"/>
                <a:gd name="T16" fmla="*/ 1104 w 3120"/>
                <a:gd name="T17" fmla="*/ 2784 h 2832"/>
                <a:gd name="T18" fmla="*/ 1488 w 3120"/>
                <a:gd name="T19" fmla="*/ 2832 h 2832"/>
                <a:gd name="T20" fmla="*/ 2064 w 3120"/>
                <a:gd name="T21" fmla="*/ 2784 h 2832"/>
                <a:gd name="T22" fmla="*/ 2352 w 3120"/>
                <a:gd name="T23" fmla="*/ 2592 h 2832"/>
                <a:gd name="T24" fmla="*/ 2640 w 3120"/>
                <a:gd name="T25" fmla="*/ 2352 h 2832"/>
                <a:gd name="T26" fmla="*/ 2880 w 3120"/>
                <a:gd name="T27" fmla="*/ 2112 h 2832"/>
                <a:gd name="T28" fmla="*/ 2976 w 3120"/>
                <a:gd name="T29" fmla="*/ 1920 h 2832"/>
                <a:gd name="T30" fmla="*/ 3072 w 3120"/>
                <a:gd name="T31" fmla="*/ 1632 h 2832"/>
                <a:gd name="T32" fmla="*/ 3120 w 3120"/>
                <a:gd name="T33" fmla="*/ 1296 h 2832"/>
                <a:gd name="T34" fmla="*/ 3072 w 3120"/>
                <a:gd name="T35" fmla="*/ 960 h 2832"/>
                <a:gd name="T36" fmla="*/ 3024 w 3120"/>
                <a:gd name="T37" fmla="*/ 672 h 2832"/>
                <a:gd name="T38" fmla="*/ 2832 w 3120"/>
                <a:gd name="T39" fmla="*/ 384 h 2832"/>
                <a:gd name="T40" fmla="*/ 2736 w 3120"/>
                <a:gd name="T41" fmla="*/ 240 h 2832"/>
                <a:gd name="T42" fmla="*/ 2592 w 3120"/>
                <a:gd name="T43" fmla="*/ 96 h 2832"/>
                <a:gd name="T44" fmla="*/ 2448 w 3120"/>
                <a:gd name="T45" fmla="*/ 0 h 2832"/>
                <a:gd name="T46" fmla="*/ 1584 w 3120"/>
                <a:gd name="T47" fmla="*/ 1296 h 2832"/>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120"/>
                <a:gd name="T73" fmla="*/ 0 h 2832"/>
                <a:gd name="T74" fmla="*/ 3120 w 3120"/>
                <a:gd name="T75" fmla="*/ 2832 h 2832"/>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120" h="2832">
                  <a:moveTo>
                    <a:pt x="1584" y="1296"/>
                  </a:moveTo>
                  <a:lnTo>
                    <a:pt x="0" y="1296"/>
                  </a:lnTo>
                  <a:lnTo>
                    <a:pt x="0" y="1440"/>
                  </a:lnTo>
                  <a:lnTo>
                    <a:pt x="96" y="1776"/>
                  </a:lnTo>
                  <a:lnTo>
                    <a:pt x="192" y="2016"/>
                  </a:lnTo>
                  <a:lnTo>
                    <a:pt x="336" y="2208"/>
                  </a:lnTo>
                  <a:lnTo>
                    <a:pt x="528" y="2400"/>
                  </a:lnTo>
                  <a:lnTo>
                    <a:pt x="816" y="2640"/>
                  </a:lnTo>
                  <a:lnTo>
                    <a:pt x="1104" y="2784"/>
                  </a:lnTo>
                  <a:lnTo>
                    <a:pt x="1488" y="2832"/>
                  </a:lnTo>
                  <a:lnTo>
                    <a:pt x="2064" y="2784"/>
                  </a:lnTo>
                  <a:lnTo>
                    <a:pt x="2352" y="2592"/>
                  </a:lnTo>
                  <a:lnTo>
                    <a:pt x="2640" y="2352"/>
                  </a:lnTo>
                  <a:lnTo>
                    <a:pt x="2880" y="2112"/>
                  </a:lnTo>
                  <a:lnTo>
                    <a:pt x="2976" y="1920"/>
                  </a:lnTo>
                  <a:lnTo>
                    <a:pt x="3072" y="1632"/>
                  </a:lnTo>
                  <a:lnTo>
                    <a:pt x="3120" y="1296"/>
                  </a:lnTo>
                  <a:lnTo>
                    <a:pt x="3072" y="960"/>
                  </a:lnTo>
                  <a:lnTo>
                    <a:pt x="3024" y="672"/>
                  </a:lnTo>
                  <a:lnTo>
                    <a:pt x="2832" y="384"/>
                  </a:lnTo>
                  <a:lnTo>
                    <a:pt x="2736" y="240"/>
                  </a:lnTo>
                  <a:lnTo>
                    <a:pt x="2592" y="96"/>
                  </a:lnTo>
                  <a:lnTo>
                    <a:pt x="2448" y="0"/>
                  </a:lnTo>
                  <a:lnTo>
                    <a:pt x="1584" y="1296"/>
                  </a:lnTo>
                  <a:close/>
                </a:path>
              </a:pathLst>
            </a:custGeom>
            <a:pattFill prst="zigZag">
              <a:fgClr>
                <a:schemeClr val="accent1"/>
              </a:fgClr>
              <a:bgClr>
                <a:schemeClr val="bg1"/>
              </a:bgClr>
            </a:patt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6266" name="Oval 10"/>
            <p:cNvSpPr>
              <a:spLocks noChangeArrowheads="1"/>
            </p:cNvSpPr>
            <p:nvPr/>
          </p:nvSpPr>
          <p:spPr bwMode="auto">
            <a:xfrm>
              <a:off x="2342" y="816"/>
              <a:ext cx="3120" cy="312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endParaRPr lang="zh-CN" altLang="en-US" sz="1800">
                <a:solidFill>
                  <a:schemeClr val="tx1"/>
                </a:solidFill>
                <a:latin typeface="Arial" panose="020B0604020202020204" pitchFamily="34" charset="0"/>
                <a:ea typeface="宋体" panose="02010600030101010101" pitchFamily="2" charset="-122"/>
              </a:endParaRPr>
            </a:p>
          </p:txBody>
        </p:sp>
        <p:sp>
          <p:nvSpPr>
            <p:cNvPr id="96267" name="Line 11"/>
            <p:cNvSpPr>
              <a:spLocks noChangeShapeType="1"/>
            </p:cNvSpPr>
            <p:nvPr/>
          </p:nvSpPr>
          <p:spPr bwMode="auto">
            <a:xfrm flipV="1">
              <a:off x="3926" y="1104"/>
              <a:ext cx="864" cy="1296"/>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8" name="Line 12"/>
            <p:cNvSpPr>
              <a:spLocks noChangeShapeType="1"/>
            </p:cNvSpPr>
            <p:nvPr/>
          </p:nvSpPr>
          <p:spPr bwMode="auto">
            <a:xfrm flipH="1">
              <a:off x="2342" y="2400"/>
              <a:ext cx="1584" cy="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69" name="Line 13"/>
            <p:cNvSpPr>
              <a:spLocks noChangeShapeType="1"/>
            </p:cNvSpPr>
            <p:nvPr/>
          </p:nvSpPr>
          <p:spPr bwMode="auto">
            <a:xfrm flipH="1" flipV="1">
              <a:off x="2342" y="2208"/>
              <a:ext cx="1584" cy="192"/>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0" name="Line 14"/>
            <p:cNvSpPr>
              <a:spLocks noChangeShapeType="1"/>
            </p:cNvSpPr>
            <p:nvPr/>
          </p:nvSpPr>
          <p:spPr bwMode="auto">
            <a:xfrm flipH="1" flipV="1">
              <a:off x="2438" y="1824"/>
              <a:ext cx="1488" cy="576"/>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1" name="Line 15"/>
            <p:cNvSpPr>
              <a:spLocks noChangeShapeType="1"/>
            </p:cNvSpPr>
            <p:nvPr/>
          </p:nvSpPr>
          <p:spPr bwMode="auto">
            <a:xfrm flipH="1" flipV="1">
              <a:off x="2486" y="1728"/>
              <a:ext cx="1440" cy="672"/>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2" name="Line 16"/>
            <p:cNvSpPr>
              <a:spLocks noChangeShapeType="1"/>
            </p:cNvSpPr>
            <p:nvPr/>
          </p:nvSpPr>
          <p:spPr bwMode="auto">
            <a:xfrm flipH="1" flipV="1">
              <a:off x="2870" y="1200"/>
              <a:ext cx="1056" cy="1200"/>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3" name="Line 17"/>
            <p:cNvSpPr>
              <a:spLocks noChangeShapeType="1"/>
            </p:cNvSpPr>
            <p:nvPr/>
          </p:nvSpPr>
          <p:spPr bwMode="auto">
            <a:xfrm flipH="1" flipV="1">
              <a:off x="3350" y="912"/>
              <a:ext cx="576" cy="1488"/>
            </a:xfrm>
            <a:prstGeom prst="line">
              <a:avLst/>
            </a:prstGeom>
            <a:noFill/>
            <a:ln w="158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4" name="Line 18"/>
            <p:cNvSpPr>
              <a:spLocks noChangeShapeType="1"/>
            </p:cNvSpPr>
            <p:nvPr/>
          </p:nvSpPr>
          <p:spPr bwMode="auto">
            <a:xfrm flipV="1">
              <a:off x="3926" y="816"/>
              <a:ext cx="144" cy="1584"/>
            </a:xfrm>
            <a:prstGeom prst="line">
              <a:avLst/>
            </a:prstGeom>
            <a:noFill/>
            <a:ln w="15875">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6275" name="Text Box 19"/>
            <p:cNvSpPr txBox="1">
              <a:spLocks noChangeArrowheads="1"/>
            </p:cNvSpPr>
            <p:nvPr/>
          </p:nvSpPr>
          <p:spPr bwMode="auto">
            <a:xfrm>
              <a:off x="4070" y="2592"/>
              <a:ext cx="829"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2000" b="1">
                  <a:solidFill>
                    <a:srgbClr val="0000FF"/>
                  </a:solidFill>
                  <a:latin typeface="Arial" panose="020B0604020202020204" pitchFamily="34" charset="0"/>
                  <a:ea typeface="宋体" panose="02010600030101010101" pitchFamily="2" charset="-122"/>
                </a:rPr>
                <a:t>维护</a:t>
              </a:r>
              <a:r>
                <a:rPr lang="en-US" altLang="zh-CN" sz="2000" b="1">
                  <a:solidFill>
                    <a:srgbClr val="0000FF"/>
                  </a:solidFill>
                  <a:latin typeface="Arial" panose="020B0604020202020204" pitchFamily="34" charset="0"/>
                  <a:ea typeface="宋体" panose="02010600030101010101" pitchFamily="2" charset="-122"/>
                </a:rPr>
                <a:t>67%</a:t>
              </a:r>
            </a:p>
          </p:txBody>
        </p:sp>
        <p:sp>
          <p:nvSpPr>
            <p:cNvPr id="96276" name="Text Box 20"/>
            <p:cNvSpPr txBox="1">
              <a:spLocks noChangeArrowheads="1"/>
            </p:cNvSpPr>
            <p:nvPr/>
          </p:nvSpPr>
          <p:spPr bwMode="auto">
            <a:xfrm>
              <a:off x="4118" y="1056"/>
              <a:ext cx="528"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2000" b="1">
                  <a:solidFill>
                    <a:srgbClr val="0000FF"/>
                  </a:solidFill>
                  <a:latin typeface="Arial" panose="020B0604020202020204" pitchFamily="34" charset="0"/>
                  <a:ea typeface="宋体" panose="02010600030101010101" pitchFamily="2" charset="-122"/>
                </a:rPr>
                <a:t>集成</a:t>
              </a:r>
              <a:r>
                <a:rPr lang="en-US" altLang="zh-CN" sz="2000" b="1">
                  <a:solidFill>
                    <a:srgbClr val="0000FF"/>
                  </a:solidFill>
                  <a:latin typeface="Arial" panose="020B0604020202020204" pitchFamily="34" charset="0"/>
                  <a:ea typeface="宋体" panose="02010600030101010101" pitchFamily="2" charset="-122"/>
                </a:rPr>
                <a:t>8%</a:t>
              </a:r>
            </a:p>
          </p:txBody>
        </p:sp>
        <p:sp>
          <p:nvSpPr>
            <p:cNvPr id="96277" name="Text Box 21"/>
            <p:cNvSpPr txBox="1">
              <a:spLocks noChangeArrowheads="1"/>
            </p:cNvSpPr>
            <p:nvPr/>
          </p:nvSpPr>
          <p:spPr bwMode="auto">
            <a:xfrm>
              <a:off x="3542" y="912"/>
              <a:ext cx="528" cy="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2000" b="1">
                  <a:solidFill>
                    <a:srgbClr val="0000FF"/>
                  </a:solidFill>
                  <a:latin typeface="Arial" panose="020B0604020202020204" pitchFamily="34" charset="0"/>
                  <a:ea typeface="宋体" panose="02010600030101010101" pitchFamily="2" charset="-122"/>
                </a:rPr>
                <a:t>模拟测试</a:t>
              </a:r>
              <a:r>
                <a:rPr lang="en-US" altLang="zh-CN" sz="2000" b="1">
                  <a:solidFill>
                    <a:srgbClr val="0000FF"/>
                  </a:solidFill>
                  <a:latin typeface="Arial" panose="020B0604020202020204" pitchFamily="34" charset="0"/>
                  <a:ea typeface="宋体" panose="02010600030101010101" pitchFamily="2" charset="-122"/>
                </a:rPr>
                <a:t>7%</a:t>
              </a:r>
            </a:p>
          </p:txBody>
        </p:sp>
        <p:sp>
          <p:nvSpPr>
            <p:cNvPr id="96278" name="Text Box 22"/>
            <p:cNvSpPr txBox="1">
              <a:spLocks noChangeArrowheads="1"/>
            </p:cNvSpPr>
            <p:nvPr/>
          </p:nvSpPr>
          <p:spPr bwMode="auto">
            <a:xfrm>
              <a:off x="2880" y="632"/>
              <a:ext cx="480" cy="6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1600" b="1">
                  <a:solidFill>
                    <a:srgbClr val="0000FF"/>
                  </a:solidFill>
                  <a:latin typeface="Arial" panose="020B0604020202020204" pitchFamily="34" charset="0"/>
                  <a:ea typeface="宋体" panose="02010600030101010101" pitchFamily="2" charset="-122"/>
                </a:rPr>
                <a:t>模块编码</a:t>
              </a:r>
              <a:r>
                <a:rPr lang="en-US" altLang="zh-CN" sz="1600" b="1">
                  <a:solidFill>
                    <a:srgbClr val="0000FF"/>
                  </a:solidFill>
                  <a:latin typeface="Arial" panose="020B0604020202020204" pitchFamily="34" charset="0"/>
                  <a:ea typeface="宋体" panose="02010600030101010101" pitchFamily="2" charset="-122"/>
                </a:rPr>
                <a:t>5%</a:t>
              </a:r>
            </a:p>
          </p:txBody>
        </p:sp>
        <p:sp>
          <p:nvSpPr>
            <p:cNvPr id="96279" name="Text Box 23"/>
            <p:cNvSpPr txBox="1">
              <a:spLocks noChangeArrowheads="1"/>
            </p:cNvSpPr>
            <p:nvPr/>
          </p:nvSpPr>
          <p:spPr bwMode="auto">
            <a:xfrm>
              <a:off x="2582" y="1536"/>
              <a:ext cx="73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2000" b="1">
                  <a:solidFill>
                    <a:srgbClr val="0000FF"/>
                  </a:solidFill>
                  <a:latin typeface="Arial" panose="020B0604020202020204" pitchFamily="34" charset="0"/>
                  <a:ea typeface="宋体" panose="02010600030101010101" pitchFamily="2" charset="-122"/>
                </a:rPr>
                <a:t>设计</a:t>
              </a:r>
              <a:r>
                <a:rPr lang="en-US" altLang="zh-CN" sz="2000" b="1">
                  <a:solidFill>
                    <a:srgbClr val="0000FF"/>
                  </a:solidFill>
                  <a:latin typeface="Arial" panose="020B0604020202020204" pitchFamily="34" charset="0"/>
                  <a:ea typeface="宋体" panose="02010600030101010101" pitchFamily="2" charset="-122"/>
                </a:rPr>
                <a:t>6%</a:t>
              </a:r>
            </a:p>
          </p:txBody>
        </p:sp>
        <p:sp>
          <p:nvSpPr>
            <p:cNvPr id="96280" name="Text Box 24"/>
            <p:cNvSpPr txBox="1">
              <a:spLocks noChangeArrowheads="1"/>
            </p:cNvSpPr>
            <p:nvPr/>
          </p:nvSpPr>
          <p:spPr bwMode="auto">
            <a:xfrm>
              <a:off x="1430" y="1536"/>
              <a:ext cx="732" cy="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2000" b="1">
                  <a:solidFill>
                    <a:srgbClr val="0000FF"/>
                  </a:solidFill>
                  <a:latin typeface="Arial" panose="020B0604020202020204" pitchFamily="34" charset="0"/>
                  <a:ea typeface="宋体" panose="02010600030101010101" pitchFamily="2" charset="-122"/>
                </a:rPr>
                <a:t>计划</a:t>
              </a:r>
              <a:r>
                <a:rPr lang="en-US" altLang="zh-CN" sz="2000" b="1">
                  <a:solidFill>
                    <a:srgbClr val="0000FF"/>
                  </a:solidFill>
                  <a:latin typeface="Arial" panose="020B0604020202020204" pitchFamily="34" charset="0"/>
                  <a:ea typeface="宋体" panose="02010600030101010101" pitchFamily="2" charset="-122"/>
                </a:rPr>
                <a:t>1%</a:t>
              </a:r>
            </a:p>
          </p:txBody>
        </p:sp>
        <p:sp>
          <p:nvSpPr>
            <p:cNvPr id="96281" name="Text Box 25"/>
            <p:cNvSpPr txBox="1">
              <a:spLocks noChangeArrowheads="1"/>
            </p:cNvSpPr>
            <p:nvPr/>
          </p:nvSpPr>
          <p:spPr bwMode="auto">
            <a:xfrm>
              <a:off x="1152" y="1902"/>
              <a:ext cx="1459"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1600" b="1">
                  <a:solidFill>
                    <a:srgbClr val="0000FF"/>
                  </a:solidFill>
                  <a:latin typeface="Arial" panose="020B0604020202020204" pitchFamily="34" charset="0"/>
                  <a:ea typeface="宋体" panose="02010600030101010101" pitchFamily="2" charset="-122"/>
                </a:rPr>
                <a:t>规格说明（分析）</a:t>
              </a:r>
              <a:r>
                <a:rPr lang="en-US" altLang="zh-CN" sz="1600" b="1">
                  <a:solidFill>
                    <a:srgbClr val="0000FF"/>
                  </a:solidFill>
                  <a:latin typeface="Arial" panose="020B0604020202020204" pitchFamily="34" charset="0"/>
                  <a:ea typeface="宋体" panose="02010600030101010101" pitchFamily="2" charset="-122"/>
                </a:rPr>
                <a:t>4%</a:t>
              </a:r>
            </a:p>
          </p:txBody>
        </p:sp>
        <p:sp>
          <p:nvSpPr>
            <p:cNvPr id="96282" name="Text Box 26"/>
            <p:cNvSpPr txBox="1">
              <a:spLocks noChangeArrowheads="1"/>
            </p:cNvSpPr>
            <p:nvPr/>
          </p:nvSpPr>
          <p:spPr bwMode="auto">
            <a:xfrm>
              <a:off x="1238" y="2208"/>
              <a:ext cx="989" cy="2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Tx/>
                <a:buNone/>
              </a:pPr>
              <a:r>
                <a:rPr lang="zh-CN" altLang="en-US" sz="1800" b="1">
                  <a:solidFill>
                    <a:srgbClr val="0000FF"/>
                  </a:solidFill>
                  <a:latin typeface="Arial" panose="020B0604020202020204" pitchFamily="34" charset="0"/>
                  <a:ea typeface="宋体" panose="02010600030101010101" pitchFamily="2" charset="-122"/>
                </a:rPr>
                <a:t>需求分析</a:t>
              </a:r>
              <a:r>
                <a:rPr lang="en-US" altLang="zh-CN" sz="1800" b="1">
                  <a:solidFill>
                    <a:srgbClr val="0000FF"/>
                  </a:solidFill>
                  <a:latin typeface="Arial" panose="020B0604020202020204" pitchFamily="34" charset="0"/>
                  <a:ea typeface="宋体" panose="02010600030101010101" pitchFamily="2" charset="-122"/>
                </a:rPr>
                <a:t>2%</a:t>
              </a:r>
            </a:p>
          </p:txBody>
        </p:sp>
        <p:sp>
          <p:nvSpPr>
            <p:cNvPr id="96283" name="Freeform 27"/>
            <p:cNvSpPr>
              <a:spLocks/>
            </p:cNvSpPr>
            <p:nvPr/>
          </p:nvSpPr>
          <p:spPr bwMode="auto">
            <a:xfrm>
              <a:off x="1526" y="1663"/>
              <a:ext cx="1021" cy="142"/>
            </a:xfrm>
            <a:custGeom>
              <a:avLst/>
              <a:gdLst>
                <a:gd name="T0" fmla="*/ 0 w 1021"/>
                <a:gd name="T1" fmla="*/ 113 h 142"/>
                <a:gd name="T2" fmla="*/ 528 w 1021"/>
                <a:gd name="T3" fmla="*/ 113 h 142"/>
                <a:gd name="T4" fmla="*/ 620 w 1021"/>
                <a:gd name="T5" fmla="*/ 0 h 142"/>
                <a:gd name="T6" fmla="*/ 1021 w 1021"/>
                <a:gd name="T7" fmla="*/ 142 h 142"/>
                <a:gd name="T8" fmla="*/ 0 60000 65536"/>
                <a:gd name="T9" fmla="*/ 0 60000 65536"/>
                <a:gd name="T10" fmla="*/ 0 60000 65536"/>
                <a:gd name="T11" fmla="*/ 0 60000 65536"/>
                <a:gd name="T12" fmla="*/ 0 w 1021"/>
                <a:gd name="T13" fmla="*/ 0 h 142"/>
                <a:gd name="T14" fmla="*/ 1021 w 1021"/>
                <a:gd name="T15" fmla="*/ 142 h 142"/>
              </a:gdLst>
              <a:ahLst/>
              <a:cxnLst>
                <a:cxn ang="T8">
                  <a:pos x="T0" y="T1"/>
                </a:cxn>
                <a:cxn ang="T9">
                  <a:pos x="T2" y="T3"/>
                </a:cxn>
                <a:cxn ang="T10">
                  <a:pos x="T4" y="T5"/>
                </a:cxn>
                <a:cxn ang="T11">
                  <a:pos x="T6" y="T7"/>
                </a:cxn>
              </a:cxnLst>
              <a:rect l="T12" t="T13" r="T14" b="T15"/>
              <a:pathLst>
                <a:path w="1021" h="142">
                  <a:moveTo>
                    <a:pt x="0" y="113"/>
                  </a:moveTo>
                  <a:lnTo>
                    <a:pt x="528" y="113"/>
                  </a:lnTo>
                  <a:lnTo>
                    <a:pt x="620" y="0"/>
                  </a:lnTo>
                  <a:lnTo>
                    <a:pt x="1021" y="142"/>
                  </a:lnTo>
                </a:path>
              </a:pathLst>
            </a:custGeom>
            <a:noFill/>
            <a:ln w="158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84" name="Line 28"/>
            <p:cNvSpPr>
              <a:spLocks noChangeShapeType="1"/>
            </p:cNvSpPr>
            <p:nvPr/>
          </p:nvSpPr>
          <p:spPr bwMode="auto">
            <a:xfrm>
              <a:off x="1238" y="2112"/>
              <a:ext cx="1392" cy="0"/>
            </a:xfrm>
            <a:prstGeom prst="line">
              <a:avLst/>
            </a:prstGeom>
            <a:noFill/>
            <a:ln w="15875">
              <a:solidFill>
                <a:srgbClr val="9933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2" name="Text Box 29"/>
          <p:cNvSpPr txBox="1">
            <a:spLocks noChangeArrowheads="1"/>
          </p:cNvSpPr>
          <p:nvPr/>
        </p:nvSpPr>
        <p:spPr bwMode="auto">
          <a:xfrm>
            <a:off x="2521680" y="5971156"/>
            <a:ext cx="6018962" cy="729430"/>
          </a:xfrm>
          <a:prstGeom prst="rect">
            <a:avLst/>
          </a:prstGeom>
          <a:solidFill>
            <a:schemeClr val="bg1">
              <a:lumMod val="95000"/>
            </a:schemeClr>
          </a:solidFill>
          <a:ln w="9525">
            <a:noFill/>
            <a:miter lim="800000"/>
            <a:headEnd/>
            <a:tailEnd/>
          </a:ln>
        </p:spPr>
        <p:txBody>
          <a:bodyPr wrap="square">
            <a:spAutoFit/>
          </a:bodyPr>
          <a:lstStyle/>
          <a:p>
            <a:pPr algn="just">
              <a:lnSpc>
                <a:spcPct val="115000"/>
              </a:lnSpc>
              <a:defRPr/>
            </a:pPr>
            <a:r>
              <a:rPr lang="zh-CN" altLang="en-US" b="1" dirty="0">
                <a:solidFill>
                  <a:schemeClr val="tx1"/>
                </a:solidFill>
                <a:latin typeface="Arial" charset="0"/>
                <a:ea typeface="宋体" charset="-122"/>
              </a:rPr>
              <a:t>来自</a:t>
            </a:r>
            <a:r>
              <a:rPr lang="en-US" altLang="zh-CN" b="1" dirty="0">
                <a:solidFill>
                  <a:schemeClr val="tx1"/>
                </a:solidFill>
                <a:latin typeface="Arial" charset="0"/>
                <a:ea typeface="宋体" charset="-122"/>
              </a:rPr>
              <a:t>[</a:t>
            </a:r>
            <a:r>
              <a:rPr lang="en-US" altLang="zh-CN" b="1" dirty="0" err="1">
                <a:solidFill>
                  <a:schemeClr val="tx1"/>
                </a:solidFill>
                <a:latin typeface="Arial" charset="0"/>
                <a:ea typeface="宋体" charset="-122"/>
              </a:rPr>
              <a:t>Elshoff</a:t>
            </a:r>
            <a:r>
              <a:rPr lang="zh-CN" altLang="en-US" b="1" dirty="0">
                <a:solidFill>
                  <a:schemeClr val="tx1"/>
                </a:solidFill>
                <a:latin typeface="Arial" charset="0"/>
                <a:ea typeface="宋体" charset="-122"/>
              </a:rPr>
              <a:t>，</a:t>
            </a:r>
            <a:r>
              <a:rPr lang="en-US" altLang="zh-CN" b="1" dirty="0">
                <a:solidFill>
                  <a:schemeClr val="tx1"/>
                </a:solidFill>
                <a:latin typeface="Arial" charset="0"/>
                <a:ea typeface="宋体" charset="-122"/>
              </a:rPr>
              <a:t>1976]</a:t>
            </a:r>
            <a:r>
              <a:rPr lang="zh-CN" altLang="en-US" b="1" dirty="0">
                <a:solidFill>
                  <a:schemeClr val="tx1"/>
                </a:solidFill>
                <a:latin typeface="Arial" charset="0"/>
                <a:ea typeface="宋体" charset="-122"/>
              </a:rPr>
              <a:t>，</a:t>
            </a:r>
            <a:r>
              <a:rPr lang="en-US" altLang="zh-CN" b="1" dirty="0">
                <a:solidFill>
                  <a:schemeClr val="tx1"/>
                </a:solidFill>
                <a:latin typeface="Arial" charset="0"/>
                <a:ea typeface="宋体" charset="-122"/>
              </a:rPr>
              <a:t>[Daly</a:t>
            </a:r>
            <a:r>
              <a:rPr lang="zh-CN" altLang="en-US" b="1" dirty="0">
                <a:solidFill>
                  <a:schemeClr val="tx1"/>
                </a:solidFill>
                <a:latin typeface="Arial" charset="0"/>
                <a:ea typeface="宋体" charset="-122"/>
              </a:rPr>
              <a:t>，</a:t>
            </a:r>
            <a:r>
              <a:rPr lang="en-US" altLang="zh-CN" b="1" dirty="0">
                <a:solidFill>
                  <a:schemeClr val="tx1"/>
                </a:solidFill>
                <a:latin typeface="Arial" charset="0"/>
                <a:ea typeface="宋体" charset="-122"/>
              </a:rPr>
              <a:t>1977]</a:t>
            </a:r>
            <a:r>
              <a:rPr lang="zh-CN" altLang="en-US" b="1" dirty="0">
                <a:solidFill>
                  <a:schemeClr val="tx1"/>
                </a:solidFill>
                <a:latin typeface="Arial" charset="0"/>
                <a:ea typeface="宋体" charset="-122"/>
              </a:rPr>
              <a:t>，</a:t>
            </a:r>
            <a:r>
              <a:rPr lang="en-US" altLang="zh-CN" b="1" dirty="0">
                <a:solidFill>
                  <a:schemeClr val="tx1"/>
                </a:solidFill>
                <a:latin typeface="Arial" charset="0"/>
                <a:ea typeface="宋体" charset="-122"/>
              </a:rPr>
              <a:t>[</a:t>
            </a:r>
            <a:r>
              <a:rPr lang="en-US" altLang="zh-CN" b="1" dirty="0" err="1">
                <a:solidFill>
                  <a:schemeClr val="tx1"/>
                </a:solidFill>
                <a:latin typeface="Arial" charset="0"/>
                <a:ea typeface="宋体" charset="-122"/>
              </a:rPr>
              <a:t>Zelkowitz</a:t>
            </a:r>
            <a:r>
              <a:rPr lang="zh-CN" altLang="en-US" b="1" dirty="0">
                <a:solidFill>
                  <a:schemeClr val="tx1"/>
                </a:solidFill>
                <a:latin typeface="Arial" charset="0"/>
                <a:ea typeface="宋体" charset="-122"/>
              </a:rPr>
              <a:t>，</a:t>
            </a:r>
            <a:r>
              <a:rPr lang="en-US" altLang="zh-CN" b="1" dirty="0" err="1">
                <a:solidFill>
                  <a:schemeClr val="tx1"/>
                </a:solidFill>
                <a:latin typeface="Arial" charset="0"/>
                <a:ea typeface="宋体" charset="-122"/>
              </a:rPr>
              <a:t>shaw</a:t>
            </a:r>
            <a:r>
              <a:rPr lang="en-US" altLang="zh-CN" b="1" dirty="0">
                <a:solidFill>
                  <a:schemeClr val="tx1"/>
                </a:solidFill>
                <a:latin typeface="Arial" charset="0"/>
                <a:ea typeface="宋体" charset="-122"/>
              </a:rPr>
              <a:t> and Gannon</a:t>
            </a:r>
            <a:r>
              <a:rPr lang="zh-CN" altLang="en-US" b="1" dirty="0">
                <a:solidFill>
                  <a:schemeClr val="tx1"/>
                </a:solidFill>
                <a:latin typeface="Arial" charset="0"/>
                <a:ea typeface="宋体" charset="-122"/>
              </a:rPr>
              <a:t>，</a:t>
            </a:r>
            <a:r>
              <a:rPr lang="en-US" altLang="zh-CN" b="1" dirty="0">
                <a:solidFill>
                  <a:schemeClr val="tx1"/>
                </a:solidFill>
                <a:latin typeface="Arial" charset="0"/>
                <a:ea typeface="宋体" charset="-122"/>
              </a:rPr>
              <a:t>1979]</a:t>
            </a:r>
            <a:r>
              <a:rPr lang="zh-CN" altLang="en-US" b="1" dirty="0">
                <a:solidFill>
                  <a:schemeClr val="tx1"/>
                </a:solidFill>
                <a:latin typeface="Arial" charset="0"/>
                <a:ea typeface="宋体" charset="-122"/>
              </a:rPr>
              <a:t>和</a:t>
            </a:r>
            <a:r>
              <a:rPr lang="en-US" altLang="zh-CN" b="1" dirty="0">
                <a:solidFill>
                  <a:schemeClr val="tx1"/>
                </a:solidFill>
                <a:latin typeface="Arial" charset="0"/>
                <a:ea typeface="宋体" charset="-122"/>
              </a:rPr>
              <a:t>[Boehm</a:t>
            </a:r>
            <a:r>
              <a:rPr lang="zh-CN" altLang="en-US" b="1" dirty="0">
                <a:solidFill>
                  <a:schemeClr val="tx1"/>
                </a:solidFill>
                <a:latin typeface="Arial" charset="0"/>
                <a:ea typeface="宋体" charset="-122"/>
              </a:rPr>
              <a:t>，</a:t>
            </a:r>
            <a:r>
              <a:rPr lang="en-US" altLang="zh-CN" b="1" dirty="0">
                <a:solidFill>
                  <a:schemeClr val="tx1"/>
                </a:solidFill>
                <a:latin typeface="Arial" charset="0"/>
                <a:ea typeface="宋体" charset="-122"/>
              </a:rPr>
              <a:t>1981]</a:t>
            </a:r>
            <a:r>
              <a:rPr lang="zh-CN" altLang="en-US" b="1" dirty="0">
                <a:solidFill>
                  <a:schemeClr val="tx1"/>
                </a:solidFill>
                <a:latin typeface="Arial" charset="0"/>
                <a:ea typeface="宋体" charset="-122"/>
              </a:rPr>
              <a:t>的统计数据</a:t>
            </a:r>
          </a:p>
        </p:txBody>
      </p:sp>
      <p:sp>
        <p:nvSpPr>
          <p:cNvPr id="29" name="文本框 11"/>
          <p:cNvSpPr txBox="1"/>
          <p:nvPr/>
        </p:nvSpPr>
        <p:spPr>
          <a:xfrm>
            <a:off x="542611" y="401987"/>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fld id="{9E937721-40F8-4224-8B5F-1E88C539C186}" type="slidenum">
              <a:rPr lang="zh-CN" altLang="en-US" smtClean="0"/>
              <a:t>95</a:t>
            </a:fld>
            <a:endParaRPr lang="zh-CN" altLang="en-US"/>
          </a:p>
        </p:txBody>
      </p:sp>
    </p:spTree>
    <p:extLst>
      <p:ext uri="{BB962C8B-B14F-4D97-AF65-F5344CB8AC3E}">
        <p14:creationId xmlns:p14="http://schemas.microsoft.com/office/powerpoint/2010/main" val="35892403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blinds(horizontal)">
                                      <p:cBhvr>
                                        <p:cTn id="10" dur="2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4"/>
          <p:cNvSpPr>
            <a:spLocks noGrp="1" noChangeArrowheads="1"/>
          </p:cNvSpPr>
          <p:nvPr>
            <p:ph type="body" idx="4294967295"/>
          </p:nvPr>
        </p:nvSpPr>
        <p:spPr>
          <a:xfrm>
            <a:off x="2755900" y="923925"/>
            <a:ext cx="6299200" cy="6432550"/>
          </a:xfrm>
        </p:spPr>
        <p:txBody>
          <a:bodyPr vert="horz" wrap="square" lIns="91440" tIns="45720" rIns="91440" bIns="45720" numCol="1" anchor="t" anchorCtr="0" compatLnSpc="1"/>
          <a:lstStyle/>
          <a:p>
            <a:pPr marL="273050" indent="-273050"/>
            <a:endParaRPr lang="en-US" altLang="zh-CN" smtClean="0">
              <a:ea typeface="宋体" panose="02010600030101010101" pitchFamily="2" charset="-122"/>
            </a:endParaRPr>
          </a:p>
          <a:p>
            <a:pPr marL="273050" indent="-273050"/>
            <a:endParaRPr lang="en-US" altLang="zh-CN" smtClean="0">
              <a:ea typeface="宋体" panose="02010600030101010101" pitchFamily="2" charset="-122"/>
            </a:endParaRPr>
          </a:p>
          <a:p>
            <a:pPr marL="273050" indent="-273050"/>
            <a:endParaRPr lang="en-US" altLang="zh-CN" smtClean="0">
              <a:ea typeface="宋体" panose="02010600030101010101" pitchFamily="2" charset="-122"/>
            </a:endParaRPr>
          </a:p>
          <a:p>
            <a:pPr marL="273050" indent="-273050"/>
            <a:endParaRPr lang="en-US" altLang="zh-CN" smtClean="0">
              <a:ea typeface="宋体" panose="02010600030101010101" pitchFamily="2" charset="-122"/>
            </a:endParaRPr>
          </a:p>
          <a:p>
            <a:pPr marL="273050" indent="-273050">
              <a:buNone/>
            </a:pPr>
            <a:endParaRPr lang="en-US" altLang="zh-CN" smtClean="0">
              <a:ea typeface="宋体" panose="02010600030101010101" pitchFamily="2" charset="-122"/>
            </a:endParaRPr>
          </a:p>
        </p:txBody>
      </p:sp>
      <p:sp>
        <p:nvSpPr>
          <p:cNvPr id="98308" name="Rectangle 5"/>
          <p:cNvSpPr>
            <a:spLocks noChangeArrowheads="1"/>
          </p:cNvSpPr>
          <p:nvPr/>
        </p:nvSpPr>
        <p:spPr bwMode="auto">
          <a:xfrm>
            <a:off x="1814878" y="1068512"/>
            <a:ext cx="7729813" cy="5273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eaLnBrk="1" hangingPunct="1">
              <a:spcBef>
                <a:spcPct val="0"/>
              </a:spcBef>
              <a:buClrTx/>
              <a:buSzTx/>
              <a:buFont typeface="Arial" panose="020B0604020202020204" pitchFamily="34" charset="0"/>
              <a:buNone/>
            </a:pP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问题定义</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软件定义        可行性研究</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需求分析</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总体设计</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详细设计</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软件生命周期        软件开发        编码</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单元测试</a:t>
            </a: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综合测试</a:t>
            </a:r>
          </a:p>
          <a:p>
            <a:pPr eaLnBrk="1" hangingPunct="1">
              <a:spcBef>
                <a:spcPct val="0"/>
              </a:spcBef>
              <a:buClrTx/>
              <a:buSzTx/>
              <a:buFont typeface="Arial" panose="020B0604020202020204" pitchFamily="34" charset="0"/>
              <a:buNone/>
            </a:pP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 typeface="Arial" panose="020B0604020202020204" pitchFamily="34" charset="0"/>
              <a:buNone/>
            </a:pPr>
            <a:endParaRPr lang="zh-CN" altLang="en-US" sz="2400" dirty="0">
              <a:solidFill>
                <a:schemeClr val="tx1"/>
              </a:solidFill>
              <a:latin typeface="Times New Roman" panose="02020603050405020304" pitchFamily="18" charset="0"/>
              <a:ea typeface="宋体" panose="02010600030101010101" pitchFamily="2" charset="-122"/>
            </a:endParaRPr>
          </a:p>
          <a:p>
            <a:pPr eaLnBrk="1" hangingPunct="1">
              <a:spcBef>
                <a:spcPct val="0"/>
              </a:spcBef>
              <a:buClrTx/>
              <a:buSzTx/>
              <a:buFont typeface="Arial" panose="020B0604020202020204" pitchFamily="34" charset="0"/>
              <a:buNone/>
            </a:pPr>
            <a:r>
              <a:rPr lang="zh-CN" altLang="en-US" sz="2400" dirty="0">
                <a:solidFill>
                  <a:schemeClr val="tx1"/>
                </a:solidFill>
                <a:latin typeface="Times New Roman" panose="02020603050405020304" pitchFamily="18" charset="0"/>
                <a:ea typeface="宋体" panose="02010600030101010101" pitchFamily="2" charset="-122"/>
              </a:rPr>
              <a:t>                                运行维护        持久满足用户需求</a:t>
            </a:r>
          </a:p>
          <a:p>
            <a:pPr eaLnBrk="1" hangingPunct="1">
              <a:spcBef>
                <a:spcPct val="0"/>
              </a:spcBef>
              <a:buClrTx/>
              <a:buSzTx/>
              <a:buFont typeface="Arial" panose="020B0604020202020204" pitchFamily="34" charset="0"/>
              <a:buNone/>
            </a:pPr>
            <a:endParaRPr lang="zh-CN" altLang="en-US" sz="2400" dirty="0">
              <a:solidFill>
                <a:schemeClr val="tx1"/>
              </a:solidFill>
              <a:latin typeface="Times New Roman" panose="02020603050405020304" pitchFamily="18" charset="0"/>
              <a:ea typeface="宋体" panose="02010600030101010101" pitchFamily="2" charset="-122"/>
            </a:endParaRPr>
          </a:p>
        </p:txBody>
      </p:sp>
      <p:sp>
        <p:nvSpPr>
          <p:cNvPr id="98309" name="AutoShape 6"/>
          <p:cNvSpPr>
            <a:spLocks/>
          </p:cNvSpPr>
          <p:nvPr/>
        </p:nvSpPr>
        <p:spPr bwMode="auto">
          <a:xfrm>
            <a:off x="3792905" y="1954056"/>
            <a:ext cx="531813" cy="3795713"/>
          </a:xfrm>
          <a:prstGeom prst="leftBrace">
            <a:avLst>
              <a:gd name="adj1" fmla="val 59478"/>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lgn="ct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98310" name="AutoShape 7"/>
          <p:cNvSpPr>
            <a:spLocks/>
          </p:cNvSpPr>
          <p:nvPr/>
        </p:nvSpPr>
        <p:spPr bwMode="auto">
          <a:xfrm>
            <a:off x="5615355" y="1574643"/>
            <a:ext cx="430213" cy="920750"/>
          </a:xfrm>
          <a:prstGeom prst="leftBrace">
            <a:avLst>
              <a:gd name="adj1" fmla="val 17835"/>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98311" name="AutoShape 8"/>
          <p:cNvSpPr>
            <a:spLocks/>
          </p:cNvSpPr>
          <p:nvPr/>
        </p:nvSpPr>
        <p:spPr bwMode="auto">
          <a:xfrm>
            <a:off x="5615354" y="3093881"/>
            <a:ext cx="457200" cy="1516063"/>
          </a:xfrm>
          <a:prstGeom prst="leftBrace">
            <a:avLst>
              <a:gd name="adj1" fmla="val 276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ts val="700"/>
              </a:spcBef>
              <a:buClr>
                <a:srgbClr val="003399"/>
              </a:buClr>
              <a:buSzPct val="100000"/>
              <a:buFont typeface="Lucida Sans Unicode" panose="020B0602030504020204" pitchFamily="34" charset="0"/>
              <a:buChar char="•"/>
              <a:defRPr sz="28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1pPr>
            <a:lvl2pPr marL="742950" indent="-285750">
              <a:spcBef>
                <a:spcPts val="600"/>
              </a:spcBef>
              <a:buClr>
                <a:srgbClr val="003399"/>
              </a:buClr>
              <a:buSzPct val="100000"/>
              <a:buFont typeface="Lucida Sans Unicode" panose="020B0602030504020204" pitchFamily="34" charset="0"/>
              <a:buChar char="–"/>
              <a:defRPr sz="24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2pPr>
            <a:lvl3pPr marL="1143000" indent="-228600">
              <a:spcBef>
                <a:spcPts val="550"/>
              </a:spcBef>
              <a:buClr>
                <a:srgbClr val="003399"/>
              </a:buClr>
              <a:buSzPct val="100000"/>
              <a:buFont typeface="Lucida Sans Unicode" panose="020B0602030504020204" pitchFamily="34" charset="0"/>
              <a:buChar char="•"/>
              <a:defRPr sz="22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3pPr>
            <a:lvl4pPr marL="1600200" indent="-228600">
              <a:spcBef>
                <a:spcPts val="500"/>
              </a:spcBef>
              <a:buClr>
                <a:srgbClr val="6B3ACE"/>
              </a:buClr>
              <a:buSzPct val="100000"/>
              <a:buFont typeface="Lucida Sans Unicode" panose="020B0602030504020204" pitchFamily="34" charset="0"/>
              <a:buChar char="–"/>
              <a:defRPr sz="2000">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4pPr>
            <a:lvl5pPr marL="2057400" indent="-228600">
              <a:spcBef>
                <a:spcPts val="450"/>
              </a:spcBef>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5pPr>
            <a:lvl6pPr marL="25146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6pPr>
            <a:lvl7pPr marL="29718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7pPr>
            <a:lvl8pPr marL="34290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8pPr>
            <a:lvl9pPr marL="3886200" indent="-228600" eaLnBrk="0" fontAlgn="base" hangingPunct="0">
              <a:spcBef>
                <a:spcPts val="450"/>
              </a:spcBef>
              <a:spcAft>
                <a:spcPct val="0"/>
              </a:spcAft>
              <a:buClr>
                <a:srgbClr val="6B3ACE"/>
              </a:buClr>
              <a:buSzPct val="100000"/>
              <a:buFont typeface="Lucida Sans Unicode" panose="020B0602030504020204" pitchFamily="34" charset="0"/>
              <a:defRPr>
                <a:solidFill>
                  <a:srgbClr val="000099"/>
                </a:solidFill>
                <a:latin typeface="Lucida Sans Unicode" panose="020B0602030504020204" pitchFamily="34" charset="0"/>
                <a:ea typeface="Lucida Sans Unicode" panose="020B0602030504020204" pitchFamily="34" charset="0"/>
                <a:cs typeface="Lucida Sans Unicode" panose="020B0602030504020204" pitchFamily="34" charset="0"/>
              </a:defRPr>
            </a:lvl9pPr>
          </a:lstStyle>
          <a:p>
            <a:pPr>
              <a:spcBef>
                <a:spcPct val="0"/>
              </a:spcBef>
              <a:buClrTx/>
              <a:buSzTx/>
              <a:buFont typeface="Arial" panose="020B0604020202020204" pitchFamily="34" charset="0"/>
              <a:buNone/>
            </a:pPr>
            <a:endParaRPr lang="zh-CN" altLang="en-US" sz="1800">
              <a:solidFill>
                <a:schemeClr val="tx1"/>
              </a:solidFill>
              <a:latin typeface="Times New Roman" panose="02020603050405020304" pitchFamily="18" charset="0"/>
              <a:ea typeface="宋体" panose="02010600030101010101" pitchFamily="2" charset="-122"/>
            </a:endParaRPr>
          </a:p>
        </p:txBody>
      </p:sp>
      <p:sp>
        <p:nvSpPr>
          <p:cNvPr id="98312" name="Line 9"/>
          <p:cNvSpPr>
            <a:spLocks noChangeShapeType="1"/>
          </p:cNvSpPr>
          <p:nvPr/>
        </p:nvSpPr>
        <p:spPr bwMode="auto">
          <a:xfrm>
            <a:off x="5689967" y="5673569"/>
            <a:ext cx="430212" cy="158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文本框 11"/>
          <p:cNvSpPr txBox="1"/>
          <p:nvPr/>
        </p:nvSpPr>
        <p:spPr>
          <a:xfrm>
            <a:off x="481598" y="3272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软件生存期</a:t>
            </a:r>
            <a:r>
              <a:rPr lang="zh-CN" altLang="en-US" sz="3200" b="1" dirty="0">
                <a:solidFill>
                  <a:schemeClr val="accent1"/>
                </a:solidFill>
                <a:latin typeface="微软雅黑" panose="020B0503020204020204" pitchFamily="34" charset="-122"/>
                <a:ea typeface="微软雅黑" panose="020B0503020204020204" pitchFamily="34" charset="-122"/>
              </a:rPr>
              <a:t>模型</a:t>
            </a:r>
          </a:p>
        </p:txBody>
      </p:sp>
      <p:sp>
        <p:nvSpPr>
          <p:cNvPr id="2" name="灯片编号占位符 1"/>
          <p:cNvSpPr>
            <a:spLocks noGrp="1"/>
          </p:cNvSpPr>
          <p:nvPr>
            <p:ph type="sldNum" sz="quarter" idx="12"/>
          </p:nvPr>
        </p:nvSpPr>
        <p:spPr/>
        <p:txBody>
          <a:bodyPr/>
          <a:lstStyle/>
          <a:p>
            <a:fld id="{219FBB08-465D-48F3-8C58-864F35092011}" type="slidenum">
              <a:rPr lang="zh-CN" altLang="en-US" smtClean="0"/>
              <a:t>96</a:t>
            </a:fld>
            <a:endParaRPr lang="zh-CN" altLang="en-US"/>
          </a:p>
        </p:txBody>
      </p:sp>
    </p:spTree>
    <p:extLst>
      <p:ext uri="{BB962C8B-B14F-4D97-AF65-F5344CB8AC3E}">
        <p14:creationId xmlns:p14="http://schemas.microsoft.com/office/powerpoint/2010/main" val="222589717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9"/>
          <p:cNvSpPr>
            <a:spLocks noChangeArrowheads="1"/>
          </p:cNvSpPr>
          <p:nvPr>
            <p:custDataLst>
              <p:tags r:id="rId2"/>
            </p:custDataLst>
          </p:nvPr>
        </p:nvSpPr>
        <p:spPr bwMode="auto">
          <a:xfrm>
            <a:off x="1" y="0"/>
            <a:ext cx="6336000" cy="6858000"/>
          </a:xfrm>
          <a:prstGeom prst="rect">
            <a:avLst/>
          </a:prstGeom>
          <a:blipFill dpi="0" rotWithShape="1">
            <a:blip r:embed="rId6" cstate="print">
              <a:extLst>
                <a:ext uri="{28A0092B-C50C-407E-A947-70E740481C1C}">
                  <a14:useLocalDpi xmlns:a14="http://schemas.microsoft.com/office/drawing/2010/main" val="0"/>
                </a:ext>
              </a:extLst>
            </a:blip>
            <a:srcRect/>
            <a:stretch>
              <a:fillRect l="-52611" r="-52611"/>
            </a:stretch>
          </a:blipFill>
          <a:ln>
            <a:noFill/>
          </a:ln>
        </p:spPr>
        <p:txBody>
          <a:bodyPr anchor="ctr"/>
          <a:lstStyle/>
          <a:p>
            <a:pPr algn="ctr" eaLnBrk="1" fontAlgn="auto" hangingPunct="1">
              <a:spcBef>
                <a:spcPts val="0"/>
              </a:spcBef>
              <a:spcAft>
                <a:spcPts val="0"/>
              </a:spcAft>
              <a:defRPr/>
            </a:pPr>
            <a:endParaRPr lang="zh-CN" altLang="zh-CN">
              <a:solidFill>
                <a:srgbClr val="FFFFFF"/>
              </a:solidFill>
              <a:latin typeface="宋体" panose="02010600030101010101" pitchFamily="2" charset="-122"/>
              <a:ea typeface="+mn-ea"/>
              <a:sym typeface="宋体" panose="02010600030101010101" pitchFamily="2" charset="-122"/>
            </a:endParaRPr>
          </a:p>
        </p:txBody>
      </p:sp>
      <p:sp>
        <p:nvSpPr>
          <p:cNvPr id="2053" name="矩形 10"/>
          <p:cNvSpPr>
            <a:spLocks noChangeArrowheads="1"/>
          </p:cNvSpPr>
          <p:nvPr>
            <p:custDataLst>
              <p:tags r:id="rId3"/>
            </p:custDataLst>
          </p:nvPr>
        </p:nvSpPr>
        <p:spPr bwMode="auto">
          <a:xfrm flipH="1">
            <a:off x="0" y="1279525"/>
            <a:ext cx="6336000" cy="4389438"/>
          </a:xfrm>
          <a:prstGeom prst="rect">
            <a:avLst/>
          </a:prstGeom>
          <a:solidFill>
            <a:schemeClr val="accent1">
              <a:alpha val="76077"/>
            </a:schemeClr>
          </a:solidFill>
          <a:ln w="9525">
            <a:noFill/>
            <a:miter lim="800000"/>
          </a:ln>
        </p:spPr>
        <p:txBody>
          <a:bodyPr anchor="ctr"/>
          <a:lstStyle/>
          <a:p>
            <a:pPr algn="ctr" eaLnBrk="1" hangingPunct="1">
              <a:lnSpc>
                <a:spcPct val="90000"/>
              </a:lnSpc>
            </a:pPr>
            <a:r>
              <a:rPr lang="en-US" altLang="zh-CN" sz="16600" dirty="0" smtClean="0">
                <a:solidFill>
                  <a:srgbClr val="FFFFFF"/>
                </a:solidFill>
                <a:latin typeface="Impact" panose="020B0806030902050204" pitchFamily="34" charset="0"/>
                <a:ea typeface="微软雅黑" panose="020B0503020204020204" pitchFamily="34" charset="-122"/>
                <a:sym typeface="宋体" panose="02010600030101010101" pitchFamily="2" charset="-122"/>
              </a:rPr>
              <a:t>05</a:t>
            </a:r>
            <a:endParaRPr lang="zh-CN" altLang="zh-CN" sz="16600" dirty="0">
              <a:solidFill>
                <a:srgbClr val="FFFFFF"/>
              </a:solidFill>
              <a:latin typeface="Impact" panose="020B0806030902050204" pitchFamily="34" charset="0"/>
              <a:ea typeface="微软雅黑" panose="020B0503020204020204" pitchFamily="34" charset="-122"/>
              <a:sym typeface="宋体" panose="02010600030101010101" pitchFamily="2" charset="-122"/>
            </a:endParaRPr>
          </a:p>
        </p:txBody>
      </p:sp>
      <p:sp>
        <p:nvSpPr>
          <p:cNvPr id="4" name="文本框 3"/>
          <p:cNvSpPr txBox="1"/>
          <p:nvPr>
            <p:custDataLst>
              <p:tags r:id="rId4"/>
            </p:custDataLst>
          </p:nvPr>
        </p:nvSpPr>
        <p:spPr bwMode="auto">
          <a:xfrm>
            <a:off x="6870700" y="2733675"/>
            <a:ext cx="5031317" cy="1390651"/>
          </a:xfrm>
          <a:prstGeom prst="rect">
            <a:avLst/>
          </a:prstGeom>
          <a:noFill/>
        </p:spPr>
        <p:txBody>
          <a:bodyPr anchor="ctr">
            <a:normAutofit/>
          </a:bodyPr>
          <a:lstStyle/>
          <a:p>
            <a:pPr lvl="0" algn="ctr" defTabSz="933450">
              <a:lnSpc>
                <a:spcPct val="90000"/>
              </a:lnSpc>
              <a:spcAft>
                <a:spcPct val="35000"/>
              </a:spcAft>
            </a:pPr>
            <a:r>
              <a:rPr lang="zh-CN" altLang="en-US" sz="3600" b="1" dirty="0" smtClean="0">
                <a:latin typeface="微软雅黑" panose="020B0503020204020204" pitchFamily="34" charset="-122"/>
                <a:ea typeface="微软雅黑" panose="020B0503020204020204" pitchFamily="34" charset="-122"/>
              </a:rPr>
              <a:t>软件质量和过程建模</a:t>
            </a:r>
          </a:p>
        </p:txBody>
      </p:sp>
      <p:sp>
        <p:nvSpPr>
          <p:cNvPr id="7" name="等腰三角形 6"/>
          <p:cNvSpPr/>
          <p:nvPr/>
        </p:nvSpPr>
        <p:spPr>
          <a:xfrm rot="5400000">
            <a:off x="6781800" y="3133725"/>
            <a:ext cx="685038" cy="590550"/>
          </a:xfrm>
          <a:prstGeom prst="triangle">
            <a:avLst/>
          </a:prstGeom>
          <a:solidFill>
            <a:schemeClr val="accent1">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lstStyle/>
          <a:p>
            <a:fld id="{219FBB08-465D-48F3-8C58-864F35092011}" type="slidenum">
              <a:rPr lang="zh-CN" altLang="en-US" smtClean="0"/>
              <a:t>97</a:t>
            </a:fld>
            <a:endParaRPr lang="zh-CN" altLang="en-US"/>
          </a:p>
        </p:txBody>
      </p:sp>
    </p:spTree>
    <p:custDataLst>
      <p:tags r:id="rId1"/>
    </p:custDataLst>
    <p:extLst>
      <p:ext uri="{BB962C8B-B14F-4D97-AF65-F5344CB8AC3E}">
        <p14:creationId xmlns:p14="http://schemas.microsoft.com/office/powerpoint/2010/main" val="13910929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904353" y="1526809"/>
            <a:ext cx="2681234" cy="838200"/>
          </a:xfrm>
        </p:spPr>
        <p:txBody>
          <a:bodyPr/>
          <a:lstStyle/>
          <a:p>
            <a:pPr eaLnBrk="1" hangingPunct="1"/>
            <a:r>
              <a:rPr lang="zh-CN" altLang="en-GB" sz="2800" b="1" dirty="0" smtClean="0">
                <a:solidFill>
                  <a:srgbClr val="FF0000"/>
                </a:solidFill>
                <a:ea typeface="宋体" panose="02010600030101010101" pitchFamily="2" charset="-122"/>
              </a:rPr>
              <a:t>产品</a:t>
            </a:r>
            <a:r>
              <a:rPr lang="zh-CN" altLang="en-GB" sz="2800" b="1" dirty="0">
                <a:solidFill>
                  <a:srgbClr val="FF0000"/>
                </a:solidFill>
                <a:ea typeface="宋体" panose="02010600030101010101" pitchFamily="2" charset="-122"/>
              </a:rPr>
              <a:t>的</a:t>
            </a:r>
            <a:r>
              <a:rPr lang="zh-CN" altLang="en-GB" sz="2800" b="1" dirty="0" smtClean="0">
                <a:solidFill>
                  <a:srgbClr val="FF0000"/>
                </a:solidFill>
                <a:ea typeface="宋体" panose="02010600030101010101" pitchFamily="2" charset="-122"/>
              </a:rPr>
              <a:t>质量</a:t>
            </a:r>
            <a:endParaRPr lang="en-US" altLang="zh-CN" sz="2800" b="1" dirty="0">
              <a:solidFill>
                <a:srgbClr val="FF0000"/>
              </a:solidFill>
              <a:ea typeface="宋体" panose="02010600030101010101" pitchFamily="2" charset="-122"/>
            </a:endParaRPr>
          </a:p>
        </p:txBody>
      </p:sp>
      <p:sp>
        <p:nvSpPr>
          <p:cNvPr id="100355" name="Rectangle 3"/>
          <p:cNvSpPr>
            <a:spLocks noGrp="1" noChangeArrowheads="1"/>
          </p:cNvSpPr>
          <p:nvPr>
            <p:ph type="body" idx="1"/>
          </p:nvPr>
        </p:nvSpPr>
        <p:spPr>
          <a:xfrm>
            <a:off x="250486" y="3863592"/>
            <a:ext cx="8228013" cy="381000"/>
          </a:xfrm>
        </p:spPr>
        <p:txBody>
          <a:bodyPr/>
          <a:lstStyle/>
          <a:p>
            <a:pPr eaLnBrk="1" hangingPunct="1"/>
            <a:r>
              <a:rPr lang="en-US" altLang="zh-CN" b="1" dirty="0" smtClean="0">
                <a:solidFill>
                  <a:srgbClr val="FF0000"/>
                </a:solidFill>
                <a:ea typeface="宋体" panose="02010600030101010101" pitchFamily="2" charset="-122"/>
              </a:rPr>
              <a:t>McCall </a:t>
            </a:r>
            <a:r>
              <a:rPr lang="zh-CN" altLang="en-US" b="1" dirty="0" smtClean="0">
                <a:solidFill>
                  <a:srgbClr val="FF0000"/>
                </a:solidFill>
                <a:ea typeface="宋体" panose="02010600030101010101" pitchFamily="2" charset="-122"/>
              </a:rPr>
              <a:t>的质量模型</a:t>
            </a:r>
          </a:p>
        </p:txBody>
      </p:sp>
      <p:pic>
        <p:nvPicPr>
          <p:cNvPr id="100356" name="Picture 9" descr="573D@SJ3O9@_YCQ]XNG8`7W"/>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5586" y="1145809"/>
            <a:ext cx="8479163" cy="5636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481598" y="327218"/>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什么是好的软件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98</a:t>
            </a:fld>
            <a:endParaRPr lang="zh-CN" altLang="en-US"/>
          </a:p>
        </p:txBody>
      </p:sp>
    </p:spTree>
    <p:extLst>
      <p:ext uri="{BB962C8B-B14F-4D97-AF65-F5344CB8AC3E}">
        <p14:creationId xmlns:p14="http://schemas.microsoft.com/office/powerpoint/2010/main" val="362716757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380" name="Picture 5" descr="201207~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7165" y="26224"/>
            <a:ext cx="8309987" cy="68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p:nvPr/>
        </p:nvSpPr>
        <p:spPr>
          <a:xfrm>
            <a:off x="582082" y="365125"/>
            <a:ext cx="7154425" cy="584775"/>
          </a:xfrm>
          <a:prstGeom prst="rect">
            <a:avLst/>
          </a:prstGeom>
          <a:noFill/>
        </p:spPr>
        <p:txBody>
          <a:bodyPr wrap="square" rtlCol="0">
            <a:spAutoFit/>
          </a:bodyPr>
          <a:lstStyle/>
          <a:p>
            <a:r>
              <a:rPr lang="zh-CN" altLang="en-US" sz="3200" b="1" dirty="0" smtClean="0">
                <a:solidFill>
                  <a:schemeClr val="accent1"/>
                </a:solidFill>
                <a:latin typeface="微软雅黑" panose="020B0503020204020204" pitchFamily="34" charset="-122"/>
                <a:ea typeface="微软雅黑" panose="020B0503020204020204" pitchFamily="34" charset="-122"/>
              </a:rPr>
              <a:t>什么是好的软件</a:t>
            </a:r>
            <a:endParaRPr lang="zh-CN" altLang="en-US" sz="3200" b="1" dirty="0">
              <a:solidFill>
                <a:schemeClr val="accent1"/>
              </a:solidFill>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1985388" y="3023011"/>
            <a:ext cx="2681234" cy="838200"/>
          </a:xfrm>
        </p:spPr>
        <p:txBody>
          <a:bodyPr/>
          <a:lstStyle/>
          <a:p>
            <a:pPr eaLnBrk="1" hangingPunct="1"/>
            <a:r>
              <a:rPr lang="zh-CN" altLang="en-US" sz="2800" b="1" dirty="0" smtClean="0">
                <a:solidFill>
                  <a:srgbClr val="FF0000"/>
                </a:solidFill>
                <a:ea typeface="宋体" panose="02010600030101010101" pitchFamily="2" charset="-122"/>
              </a:rPr>
              <a:t>衡</a:t>
            </a:r>
            <a:r>
              <a:rPr lang="en-US" altLang="zh-CN" sz="2800" b="1" dirty="0" smtClean="0">
                <a:solidFill>
                  <a:srgbClr val="FF0000"/>
                </a:solidFill>
                <a:ea typeface="宋体" panose="02010600030101010101" pitchFamily="2" charset="-122"/>
              </a:rPr>
              <a:t/>
            </a:r>
            <a:br>
              <a:rPr lang="en-US" altLang="zh-CN" sz="2800" b="1" dirty="0" smtClean="0">
                <a:solidFill>
                  <a:srgbClr val="FF0000"/>
                </a:solidFill>
                <a:ea typeface="宋体" panose="02010600030101010101" pitchFamily="2" charset="-122"/>
              </a:rPr>
            </a:br>
            <a:r>
              <a:rPr lang="en-US" altLang="zh-CN" sz="2800" b="1" dirty="0" smtClean="0">
                <a:solidFill>
                  <a:srgbClr val="FF0000"/>
                </a:solidFill>
                <a:ea typeface="宋体" panose="02010600030101010101" pitchFamily="2" charset="-122"/>
              </a:rPr>
              <a:t/>
            </a:r>
            <a:br>
              <a:rPr lang="en-US" altLang="zh-CN" sz="2800" b="1" dirty="0" smtClean="0">
                <a:solidFill>
                  <a:srgbClr val="FF0000"/>
                </a:solidFill>
                <a:ea typeface="宋体" panose="02010600030101010101" pitchFamily="2" charset="-122"/>
              </a:rPr>
            </a:br>
            <a:r>
              <a:rPr lang="zh-CN" altLang="en-US" sz="2800" b="1" dirty="0" smtClean="0">
                <a:solidFill>
                  <a:srgbClr val="FF0000"/>
                </a:solidFill>
                <a:ea typeface="宋体" panose="02010600030101010101" pitchFamily="2" charset="-122"/>
              </a:rPr>
              <a:t>量</a:t>
            </a:r>
            <a:r>
              <a:rPr lang="en-US" altLang="zh-CN" sz="2800" b="1" dirty="0" smtClean="0">
                <a:solidFill>
                  <a:srgbClr val="FF0000"/>
                </a:solidFill>
                <a:ea typeface="宋体" panose="02010600030101010101" pitchFamily="2" charset="-122"/>
              </a:rPr>
              <a:t/>
            </a:r>
            <a:br>
              <a:rPr lang="en-US" altLang="zh-CN" sz="2800" b="1" dirty="0" smtClean="0">
                <a:solidFill>
                  <a:srgbClr val="FF0000"/>
                </a:solidFill>
                <a:ea typeface="宋体" panose="02010600030101010101" pitchFamily="2" charset="-122"/>
              </a:rPr>
            </a:br>
            <a:r>
              <a:rPr lang="en-US" altLang="zh-CN" sz="2800" b="1" dirty="0" smtClean="0">
                <a:solidFill>
                  <a:srgbClr val="FF0000"/>
                </a:solidFill>
                <a:ea typeface="宋体" panose="02010600030101010101" pitchFamily="2" charset="-122"/>
              </a:rPr>
              <a:t/>
            </a:r>
            <a:br>
              <a:rPr lang="en-US" altLang="zh-CN" sz="2800" b="1" dirty="0" smtClean="0">
                <a:solidFill>
                  <a:srgbClr val="FF0000"/>
                </a:solidFill>
                <a:ea typeface="宋体" panose="02010600030101010101" pitchFamily="2" charset="-122"/>
              </a:rPr>
            </a:br>
            <a:r>
              <a:rPr lang="zh-CN" altLang="en-US" sz="2800" b="1" dirty="0" smtClean="0">
                <a:solidFill>
                  <a:srgbClr val="FF0000"/>
                </a:solidFill>
                <a:ea typeface="宋体" panose="02010600030101010101" pitchFamily="2" charset="-122"/>
              </a:rPr>
              <a:t>指</a:t>
            </a:r>
            <a:r>
              <a:rPr lang="en-US" altLang="zh-CN" sz="2800" b="1" dirty="0" smtClean="0">
                <a:solidFill>
                  <a:srgbClr val="FF0000"/>
                </a:solidFill>
                <a:ea typeface="宋体" panose="02010600030101010101" pitchFamily="2" charset="-122"/>
              </a:rPr>
              <a:t/>
            </a:r>
            <a:br>
              <a:rPr lang="en-US" altLang="zh-CN" sz="2800" b="1" dirty="0" smtClean="0">
                <a:solidFill>
                  <a:srgbClr val="FF0000"/>
                </a:solidFill>
                <a:ea typeface="宋体" panose="02010600030101010101" pitchFamily="2" charset="-122"/>
              </a:rPr>
            </a:br>
            <a:r>
              <a:rPr lang="en-US" altLang="zh-CN" sz="2800" b="1" dirty="0" smtClean="0">
                <a:solidFill>
                  <a:srgbClr val="FF0000"/>
                </a:solidFill>
                <a:ea typeface="宋体" panose="02010600030101010101" pitchFamily="2" charset="-122"/>
              </a:rPr>
              <a:t/>
            </a:r>
            <a:br>
              <a:rPr lang="en-US" altLang="zh-CN" sz="2800" b="1" dirty="0" smtClean="0">
                <a:solidFill>
                  <a:srgbClr val="FF0000"/>
                </a:solidFill>
                <a:ea typeface="宋体" panose="02010600030101010101" pitchFamily="2" charset="-122"/>
              </a:rPr>
            </a:br>
            <a:r>
              <a:rPr lang="zh-CN" altLang="en-US" sz="2800" b="1" dirty="0" smtClean="0">
                <a:solidFill>
                  <a:srgbClr val="FF0000"/>
                </a:solidFill>
                <a:ea typeface="宋体" panose="02010600030101010101" pitchFamily="2" charset="-122"/>
              </a:rPr>
              <a:t>标</a:t>
            </a:r>
            <a:endParaRPr lang="en-US" altLang="zh-CN" sz="2800" b="1" dirty="0">
              <a:solidFill>
                <a:srgbClr val="FF0000"/>
              </a:solidFill>
              <a:ea typeface="宋体" panose="02010600030101010101" pitchFamily="2" charset="-122"/>
            </a:endParaRPr>
          </a:p>
        </p:txBody>
      </p:sp>
      <p:sp>
        <p:nvSpPr>
          <p:cNvPr id="2" name="灯片编号占位符 1"/>
          <p:cNvSpPr>
            <a:spLocks noGrp="1"/>
          </p:cNvSpPr>
          <p:nvPr>
            <p:ph type="sldNum" sz="quarter" idx="12"/>
          </p:nvPr>
        </p:nvSpPr>
        <p:spPr/>
        <p:txBody>
          <a:bodyPr/>
          <a:lstStyle/>
          <a:p>
            <a:fld id="{9E937721-40F8-4224-8B5F-1E88C539C186}" type="slidenum">
              <a:rPr lang="zh-CN" altLang="en-US" smtClean="0"/>
              <a:t>99</a:t>
            </a:fld>
            <a:endParaRPr lang="zh-CN" altLang="en-US"/>
          </a:p>
        </p:txBody>
      </p:sp>
    </p:spTree>
    <p:extLst>
      <p:ext uri="{BB962C8B-B14F-4D97-AF65-F5344CB8AC3E}">
        <p14:creationId xmlns:p14="http://schemas.microsoft.com/office/powerpoint/2010/main" val="13192348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SECTIONID" val="552,553,"/>
  <p:tag name="MH_CONTENTSID" val="554"/>
</p:tagLst>
</file>

<file path=ppt/tags/tag1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5"/>
</p:tagLst>
</file>

<file path=ppt/tags/tag1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5"/>
</p:tagLst>
</file>

<file path=ppt/tags/tag1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1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AUTOCOLOR" val="TRUE"/>
  <p:tag name="MH_TYPE" val="CONTENTS"/>
  <p:tag name="ID" val="547134"/>
</p:tagLst>
</file>

<file path=ppt/tags/tag20.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3"/>
</p:tagLst>
</file>

<file path=ppt/tags/tag21.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5.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2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27.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2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29.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8"/>
</p:tagLst>
</file>

<file path=ppt/tags/tag3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1.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3.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5.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36.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37.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38.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39.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4.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40.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41.xml><?xml version="1.0" encoding="utf-8"?>
<p:tagLst xmlns:a="http://schemas.openxmlformats.org/drawingml/2006/main" xmlns:r="http://schemas.openxmlformats.org/officeDocument/2006/relationships" xmlns:p="http://schemas.openxmlformats.org/presentationml/2006/main">
  <p:tag name="MH_TYPE" val="#NeiR#"/>
  <p:tag name="MH" val="20160913091853"/>
  <p:tag name="MH_LIBRARY" val="GRAPHIC"/>
</p:tagLst>
</file>

<file path=ppt/tags/tag42.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9"/>
</p:tagLst>
</file>

<file path=ppt/tags/tag43.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矩形 10"/>
</p:tagLst>
</file>

<file path=ppt/tags/tag44.xml><?xml version="1.0" encoding="utf-8"?>
<p:tagLst xmlns:a="http://schemas.openxmlformats.org/drawingml/2006/main" xmlns:r="http://schemas.openxmlformats.org/officeDocument/2006/relationships" xmlns:p="http://schemas.openxmlformats.org/presentationml/2006/main">
  <p:tag name="MH" val="20160913091853"/>
  <p:tag name="MH_LIBRARY" val="GRAPHIC"/>
  <p:tag name="MH_ORDER" val="文本框 3"/>
</p:tagLst>
</file>

<file path=ppt/tags/tag5.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8"/>
</p:tagLst>
</file>

<file path=ppt/tags/tag6.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ags/tag7.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NUMBER"/>
  <p:tag name="ID" val="547134"/>
  <p:tag name="MH_ORDER" val="6"/>
</p:tagLst>
</file>

<file path=ppt/tags/tag8.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ENTRY"/>
  <p:tag name="ID" val="547134"/>
  <p:tag name="MH_ORDER" val="6"/>
</p:tagLst>
</file>

<file path=ppt/tags/tag9.xml><?xml version="1.0" encoding="utf-8"?>
<p:tagLst xmlns:a="http://schemas.openxmlformats.org/drawingml/2006/main" xmlns:r="http://schemas.openxmlformats.org/officeDocument/2006/relationships" xmlns:p="http://schemas.openxmlformats.org/presentationml/2006/main">
  <p:tag name="MH" val="20160913100719"/>
  <p:tag name="MH_LIBRARY" val="CONTENTS"/>
  <p:tag name="MH_TYPE" val="OTHERS"/>
  <p:tag name="ID" val="547134"/>
</p:tagLst>
</file>

<file path=ppt/theme/theme1.xml><?xml version="1.0" encoding="utf-8"?>
<a:theme xmlns:a="http://schemas.openxmlformats.org/drawingml/2006/main" name="Office Theme">
  <a:themeElements>
    <a:clrScheme name="蓝色">
      <a:dk1>
        <a:sysClr val="windowText" lastClr="000000"/>
      </a:dk1>
      <a:lt1>
        <a:sysClr val="window" lastClr="CCEACE"/>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CCEACE"/>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2.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3.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4.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ppt/theme/themeOverride5.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Office Theme</Template>
  <TotalTime>198</TotalTime>
  <Words>9090</Words>
  <Application>Microsoft Office PowerPoint</Application>
  <PresentationFormat>宽屏</PresentationFormat>
  <Paragraphs>906</Paragraphs>
  <Slides>111</Slides>
  <Notes>18</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2</vt:i4>
      </vt:variant>
      <vt:variant>
        <vt:lpstr>幻灯片标题</vt:lpstr>
      </vt:variant>
      <vt:variant>
        <vt:i4>111</vt:i4>
      </vt:variant>
    </vt:vector>
  </HeadingPairs>
  <TitlesOfParts>
    <vt:vector size="137" baseType="lpstr">
      <vt:lpstr>Calibri</vt:lpstr>
      <vt:lpstr>Calibri Light</vt:lpstr>
      <vt:lpstr>Century Schoolbook</vt:lpstr>
      <vt:lpstr>Gungsuh</vt:lpstr>
      <vt:lpstr>Monotype Sorts</vt:lpstr>
      <vt:lpstr>方正大黑简体</vt:lpstr>
      <vt:lpstr>仿宋_GB2312</vt:lpstr>
      <vt:lpstr>黑体</vt:lpstr>
      <vt:lpstr>华文行楷</vt:lpstr>
      <vt:lpstr>华文楷体</vt:lpstr>
      <vt:lpstr>楷体_GB2312</vt:lpstr>
      <vt:lpstr>隶书</vt:lpstr>
      <vt:lpstr>宋体</vt:lpstr>
      <vt:lpstr>微软雅黑</vt:lpstr>
      <vt:lpstr>Arial</vt:lpstr>
      <vt:lpstr>Arial Narrow</vt:lpstr>
      <vt:lpstr>Impact</vt:lpstr>
      <vt:lpstr>Lucida Sans Unicode</vt:lpstr>
      <vt:lpstr>Tahoma</vt:lpstr>
      <vt:lpstr>Times New Roman</vt:lpstr>
      <vt:lpstr>Verdana</vt:lpstr>
      <vt:lpstr>Wingdings</vt:lpstr>
      <vt:lpstr>Wingdings 2</vt:lpstr>
      <vt:lpstr>Office Theme</vt:lpstr>
      <vt:lpstr>WPS.Doc.6</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成本高(1/2)</vt:lpstr>
      <vt:lpstr>成本高(2/2)</vt:lpstr>
      <vt:lpstr>风险大</vt:lpstr>
      <vt:lpstr>维护困难</vt:lpstr>
      <vt:lpstr>PowerPoint 演示文稿</vt:lpstr>
      <vt:lpstr>PowerPoint 演示文稿</vt:lpstr>
      <vt:lpstr>PowerPoint 演示文稿</vt:lpstr>
      <vt:lpstr>模拟软件的三个世界</vt:lpstr>
      <vt:lpstr>软件分析的任务</vt:lpstr>
      <vt:lpstr>PowerPoint 演示文稿</vt:lpstr>
      <vt:lpstr>PowerPoint 演示文稿</vt:lpstr>
      <vt:lpstr>PowerPoint 演示文稿</vt:lpstr>
      <vt:lpstr>PowerPoint 演示文稿</vt:lpstr>
      <vt:lpstr>PowerPoint 演示文稿</vt:lpstr>
      <vt:lpstr>软件工程(学):克服软件危机的努力</vt:lpstr>
      <vt:lpstr>PowerPoint 演示文稿</vt:lpstr>
      <vt:lpstr>PowerPoint 演示文稿</vt:lpstr>
      <vt:lpstr>PowerPoint 演示文稿</vt:lpstr>
      <vt:lpstr>PowerPoint 演示文稿</vt:lpstr>
      <vt:lpstr>PowerPoint 演示文稿</vt:lpstr>
      <vt:lpstr>PowerPoint 演示文稿</vt:lpstr>
      <vt:lpstr>软件工程定义</vt:lpstr>
      <vt:lpstr>PowerPoint 演示文稿</vt:lpstr>
      <vt:lpstr>软件工程的总目标</vt:lpstr>
      <vt:lpstr>PowerPoint 演示文稿</vt:lpstr>
      <vt:lpstr>软件工程的目标</vt:lpstr>
      <vt:lpstr>PowerPoint 演示文稿</vt:lpstr>
      <vt:lpstr>软件工程发生了多大的变化?</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产品的质量</vt:lpstr>
      <vt:lpstr>衡  量  指  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软件工程知识体系及知识域</vt:lpstr>
      <vt:lpstr>软件工程知识体系及知识域</vt:lpstr>
      <vt:lpstr>软件工程知识体系及知识域</vt:lpstr>
      <vt:lpstr>软件工程知识体系指南的内容 </vt:lpstr>
      <vt:lpstr>关键概念和知识</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dc:description>http://www.ypppt.com/</dc:description>
  <cp:lastModifiedBy>scutsujd</cp:lastModifiedBy>
  <cp:revision>653</cp:revision>
  <dcterms:created xsi:type="dcterms:W3CDTF">2016-03-18T06:16:00Z</dcterms:created>
  <dcterms:modified xsi:type="dcterms:W3CDTF">2023-09-29T13:31:13Z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2052-11.1.0.8573</vt:lpwstr>
  </property>
</Properties>
</file>