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59"/>
  </p:notesMasterIdLst>
  <p:handoutMasterIdLst>
    <p:handoutMasterId r:id="rId60"/>
  </p:handoutMasterIdLst>
  <p:sldIdLst>
    <p:sldId id="548" r:id="rId2"/>
    <p:sldId id="554" r:id="rId3"/>
    <p:sldId id="800" r:id="rId4"/>
    <p:sldId id="547" r:id="rId5"/>
    <p:sldId id="1250" r:id="rId6"/>
    <p:sldId id="1251" r:id="rId7"/>
    <p:sldId id="1252" r:id="rId8"/>
    <p:sldId id="1254" r:id="rId9"/>
    <p:sldId id="1202" r:id="rId10"/>
    <p:sldId id="1203" r:id="rId11"/>
    <p:sldId id="1255" r:id="rId12"/>
    <p:sldId id="1256" r:id="rId13"/>
    <p:sldId id="1257" r:id="rId14"/>
    <p:sldId id="1207" r:id="rId15"/>
    <p:sldId id="1258" r:id="rId16"/>
    <p:sldId id="1208" r:id="rId17"/>
    <p:sldId id="1209" r:id="rId18"/>
    <p:sldId id="1210" r:id="rId19"/>
    <p:sldId id="1211" r:id="rId20"/>
    <p:sldId id="1212" r:id="rId21"/>
    <p:sldId id="1213" r:id="rId22"/>
    <p:sldId id="1214" r:id="rId23"/>
    <p:sldId id="1215" r:id="rId24"/>
    <p:sldId id="1216" r:id="rId25"/>
    <p:sldId id="1217" r:id="rId26"/>
    <p:sldId id="1218" r:id="rId27"/>
    <p:sldId id="1219" r:id="rId28"/>
    <p:sldId id="1220" r:id="rId29"/>
    <p:sldId id="1221" r:id="rId30"/>
    <p:sldId id="1222" r:id="rId31"/>
    <p:sldId id="1223" r:id="rId32"/>
    <p:sldId id="1224" r:id="rId33"/>
    <p:sldId id="1225" r:id="rId34"/>
    <p:sldId id="1226" r:id="rId35"/>
    <p:sldId id="1227" r:id="rId36"/>
    <p:sldId id="1228" r:id="rId37"/>
    <p:sldId id="1229" r:id="rId38"/>
    <p:sldId id="1230" r:id="rId39"/>
    <p:sldId id="1259" r:id="rId40"/>
    <p:sldId id="1231" r:id="rId41"/>
    <p:sldId id="1232" r:id="rId42"/>
    <p:sldId id="1233" r:id="rId43"/>
    <p:sldId id="1235" r:id="rId44"/>
    <p:sldId id="1236" r:id="rId45"/>
    <p:sldId id="1237" r:id="rId46"/>
    <p:sldId id="1238" r:id="rId47"/>
    <p:sldId id="1239" r:id="rId48"/>
    <p:sldId id="1260" r:id="rId49"/>
    <p:sldId id="1240" r:id="rId50"/>
    <p:sldId id="1241" r:id="rId51"/>
    <p:sldId id="1242" r:id="rId52"/>
    <p:sldId id="1243" r:id="rId53"/>
    <p:sldId id="1244" r:id="rId54"/>
    <p:sldId id="1245" r:id="rId55"/>
    <p:sldId id="1247" r:id="rId56"/>
    <p:sldId id="1248" r:id="rId57"/>
    <p:sldId id="1249" r:id="rId58"/>
  </p:sldIdLst>
  <p:sldSz cx="12192000" cy="6858000"/>
  <p:notesSz cx="6858000" cy="9144000"/>
  <p:custDataLst>
    <p:tags r:id="rId61"/>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88063" autoAdjust="0"/>
  </p:normalViewPr>
  <p:slideViewPr>
    <p:cSldViewPr snapToGrid="0">
      <p:cViewPr varScale="1">
        <p:scale>
          <a:sx n="63" d="100"/>
          <a:sy n="63" d="100"/>
        </p:scale>
        <p:origin x="648" y="32"/>
      </p:cViewPr>
      <p:guideLst>
        <p:guide orient="horz" pos="2186"/>
        <p:guide pos="2882"/>
      </p:guideLst>
    </p:cSldViewPr>
  </p:slideViewPr>
  <p:notesTextViewPr>
    <p:cViewPr>
      <p:scale>
        <a:sx n="1" d="1"/>
        <a:sy n="1" d="1"/>
      </p:scale>
      <p:origin x="0" y="0"/>
    </p:cViewPr>
  </p:notesTextViewPr>
  <p:notesViewPr>
    <p:cSldViewPr snapToGrid="0">
      <p:cViewPr varScale="1">
        <p:scale>
          <a:sx n="54" d="100"/>
          <a:sy n="54" d="100"/>
        </p:scale>
        <p:origin x="2620" y="32"/>
      </p:cViewPr>
      <p:guideLst/>
    </p:cSldViewPr>
  </p:notesViewPr>
  <p:gridSpacing cx="72003" cy="72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0AB87-0AB3-4E66-A953-7EEAF4B18806}" type="datetimeFigureOut">
              <a:rPr lang="zh-CN" altLang="en-US" smtClean="0"/>
              <a:t>2023/10/14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6FC67-46B0-4125-87AC-FA2B99DE3006}" type="slidenum">
              <a:rPr lang="zh-CN" altLang="en-US" smtClean="0"/>
              <a:t>‹#›</a:t>
            </a:fld>
            <a:endParaRPr lang="zh-CN" altLang="en-US"/>
          </a:p>
        </p:txBody>
      </p:sp>
    </p:spTree>
    <p:extLst>
      <p:ext uri="{BB962C8B-B14F-4D97-AF65-F5344CB8AC3E}">
        <p14:creationId xmlns:p14="http://schemas.microsoft.com/office/powerpoint/2010/main" val="424637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BBEBB15F-E1C6-4EA6-B24A-56EEB07690AE}" type="datetime1">
              <a:rPr lang="zh-CN" altLang="en-US" smtClean="0"/>
              <a:t>2023/10/14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F90CA2CD-07CB-4E7B-B53F-051CB4BE1E86}" type="datetime1">
              <a:rPr lang="zh-CN" altLang="en-US" smtClean="0"/>
              <a:t>2023/10/14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B1F4858A-CC43-417D-BE8D-E53380CCC7E8}" type="datetime1">
              <a:rPr lang="zh-CN" altLang="en-US" smtClean="0"/>
              <a:t>2023/10/14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77901" y="731838"/>
            <a:ext cx="10401300" cy="5635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419225"/>
            <a:ext cx="53848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419225"/>
            <a:ext cx="53848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5414"/>
            <a:ext cx="53848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461126"/>
            <a:ext cx="2844800" cy="320675"/>
          </a:xfrm>
        </p:spPr>
        <p:txBody>
          <a:bodyPr/>
          <a:lstStyle>
            <a:lvl1pPr>
              <a:defRPr/>
            </a:lvl1pPr>
          </a:lstStyle>
          <a:p>
            <a:r>
              <a:rPr lang="zh-CN" altLang="en-US"/>
              <a:t>华 南 理 工 大 学</a:t>
            </a:r>
          </a:p>
        </p:txBody>
      </p:sp>
      <p:sp>
        <p:nvSpPr>
          <p:cNvPr id="7" name="页脚占位符 6"/>
          <p:cNvSpPr>
            <a:spLocks noGrp="1"/>
          </p:cNvSpPr>
          <p:nvPr>
            <p:ph type="ftr" sz="quarter" idx="11"/>
          </p:nvPr>
        </p:nvSpPr>
        <p:spPr>
          <a:xfrm>
            <a:off x="7823200" y="6477001"/>
            <a:ext cx="3860800" cy="320675"/>
          </a:xfrm>
        </p:spPr>
        <p:txBody>
          <a:bodyPr/>
          <a:lstStyle>
            <a:lvl1pPr>
              <a:defRPr/>
            </a:lvl1pPr>
          </a:lstStyle>
          <a:p>
            <a:r>
              <a:rPr lang="zh-CN" altLang="en-US"/>
              <a:t>软 件 工 程</a:t>
            </a:r>
          </a:p>
        </p:txBody>
      </p:sp>
      <p:sp>
        <p:nvSpPr>
          <p:cNvPr id="8" name="灯片编号占位符 7"/>
          <p:cNvSpPr>
            <a:spLocks noGrp="1"/>
          </p:cNvSpPr>
          <p:nvPr>
            <p:ph type="sldNum" sz="quarter" idx="12"/>
          </p:nvPr>
        </p:nvSpPr>
        <p:spPr>
          <a:xfrm>
            <a:off x="4165600" y="6477001"/>
            <a:ext cx="2844800" cy="320675"/>
          </a:xfrm>
        </p:spPr>
        <p:txBody>
          <a:bodyPr/>
          <a:lstStyle>
            <a:lvl1pPr>
              <a:defRPr/>
            </a:lvl1pPr>
          </a:lstStyle>
          <a:p>
            <a:fld id="{998EBADB-45DA-4E70-B891-171A857C2E1B}" type="slidenum">
              <a:rPr lang="zh-CN" altLang="en-US"/>
              <a:pPr/>
              <a:t>‹#›</a:t>
            </a:fld>
            <a:endParaRPr lang="en-US" altLang="zh-CN"/>
          </a:p>
        </p:txBody>
      </p:sp>
    </p:spTree>
    <p:extLst>
      <p:ext uri="{BB962C8B-B14F-4D97-AF65-F5344CB8AC3E}">
        <p14:creationId xmlns:p14="http://schemas.microsoft.com/office/powerpoint/2010/main" val="199596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7F89387-2DC7-482B-807A-2784FB397996}" type="datetime1">
              <a:rPr lang="zh-CN" altLang="en-US" smtClean="0"/>
              <a:t>2023/10/14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78B93F6-EAC4-448B-A82D-A913F39F467C}" type="datetime1">
              <a:rPr lang="zh-CN" altLang="en-US" smtClean="0"/>
              <a:t>2023/10/14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C162D78C-08D4-4863-B6D1-D105C594A5C5}" type="datetime1">
              <a:rPr lang="zh-CN" altLang="en-US" smtClean="0"/>
              <a:t>2023/10/14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6C4DDE5A-97D9-4F2E-9BD7-E962BCAD5C88}" type="datetime1">
              <a:rPr lang="zh-CN" altLang="en-US" smtClean="0"/>
              <a:t>2023/10/14</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7AB97189-CF9E-48A5-80FF-D6473ECAA516}" type="datetime1">
              <a:rPr lang="zh-CN" altLang="en-US" smtClean="0"/>
              <a:t>2023/10/14</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0AC2F6-E5D3-466E-8B67-40D733099CB5}" type="datetime1">
              <a:rPr lang="zh-CN" altLang="en-US" smtClean="0"/>
              <a:t>2023/10/14</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D0EBF21-657F-42B6-9F81-4D7BC96AB27C}" type="datetime1">
              <a:rPr lang="zh-CN" altLang="en-US" smtClean="0"/>
              <a:t>2023/10/14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788D551-01B3-4089-96E8-1550905C3E63}" type="datetime1">
              <a:rPr lang="zh-CN" altLang="en-US" smtClean="0"/>
              <a:t>2023/10/14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07A22124-7387-413C-8CE1-FD3DABB7AC5B}" type="datetime1">
              <a:rPr lang="zh-CN" altLang="en-US" smtClean="0"/>
              <a:t>2023/10/14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notesSlide" Target="../notesSlides/notesSlide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30.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453234"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第十章：活动图</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35C668CD-4839-4271-814F-EF347A3163F5}"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2023年10月14日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8593ECDB-50AE-497D-B412-635F1B965A07}" type="slidenum">
              <a:rPr lang="zh-CN" altLang="en-US"/>
              <a:pPr/>
              <a:t>10</a:t>
            </a:fld>
            <a:endParaRPr lang="en-US" altLang="zh-CN"/>
          </a:p>
        </p:txBody>
      </p:sp>
      <p:sp>
        <p:nvSpPr>
          <p:cNvPr id="288771" name="Rectangle 3"/>
          <p:cNvSpPr>
            <a:spLocks noGrp="1" noChangeArrowheads="1"/>
          </p:cNvSpPr>
          <p:nvPr>
            <p:ph type="body" idx="1"/>
          </p:nvPr>
        </p:nvSpPr>
        <p:spPr>
          <a:xfrm>
            <a:off x="552661" y="842028"/>
            <a:ext cx="10515600" cy="4351338"/>
          </a:xfrm>
        </p:spPr>
        <p:txBody>
          <a:bodyPr/>
          <a:lstStyle/>
          <a:p>
            <a:pPr>
              <a:lnSpc>
                <a:spcPct val="150000"/>
              </a:lnSpc>
            </a:pPr>
            <a:r>
              <a:rPr lang="zh-CN" altLang="en-US" b="1" dirty="0">
                <a:solidFill>
                  <a:srgbClr val="FF0000"/>
                </a:solidFill>
                <a:latin typeface="华文楷体" panose="02010600040101010101" pitchFamily="2" charset="-122"/>
                <a:ea typeface="华文楷体" panose="02010600040101010101" pitchFamily="2" charset="-122"/>
              </a:rPr>
              <a:t>活动图与程序流程图的差别</a:t>
            </a:r>
            <a:endParaRPr kumimoji="1" lang="en-US" altLang="zh-CN" b="1" dirty="0" smtClean="0">
              <a:solidFill>
                <a:srgbClr val="FF0000"/>
              </a:solidFill>
              <a:latin typeface="华文楷体" panose="02010600040101010101" pitchFamily="2" charset="-122"/>
              <a:ea typeface="华文楷体" panose="02010600040101010101" pitchFamily="2" charset="-122"/>
            </a:endParaRPr>
          </a:p>
          <a:p>
            <a:pPr>
              <a:lnSpc>
                <a:spcPct val="150000"/>
              </a:lnSpc>
            </a:pPr>
            <a:r>
              <a:rPr kumimoji="1" lang="zh-CN" altLang="en-US" b="1" dirty="0" smtClean="0">
                <a:latin typeface="华文楷体" panose="02010600040101010101" pitchFamily="2" charset="-122"/>
                <a:ea typeface="华文楷体" panose="02010600040101010101" pitchFamily="2" charset="-122"/>
              </a:rPr>
              <a:t>传统</a:t>
            </a:r>
            <a:r>
              <a:rPr kumimoji="1" lang="zh-CN" altLang="en-US" b="1" dirty="0">
                <a:latin typeface="华文楷体" panose="02010600040101010101" pitchFamily="2" charset="-122"/>
                <a:ea typeface="华文楷体" panose="02010600040101010101" pitchFamily="2" charset="-122"/>
              </a:rPr>
              <a:t>的</a:t>
            </a:r>
            <a:r>
              <a:rPr kumimoji="1" lang="zh-CN" altLang="en-US" b="1" dirty="0">
                <a:solidFill>
                  <a:srgbClr val="FF3300"/>
                </a:solidFill>
                <a:latin typeface="华文楷体" panose="02010600040101010101" pitchFamily="2" charset="-122"/>
                <a:ea typeface="华文楷体" panose="02010600040101010101" pitchFamily="2" charset="-122"/>
              </a:rPr>
              <a:t>程序流程图</a:t>
            </a:r>
            <a:r>
              <a:rPr kumimoji="1" lang="zh-CN" altLang="en-US" b="1" dirty="0">
                <a:latin typeface="华文楷体" panose="02010600040101010101" pitchFamily="2" charset="-122"/>
                <a:ea typeface="华文楷体" panose="02010600040101010101" pitchFamily="2" charset="-122"/>
              </a:rPr>
              <a:t>描述的是</a:t>
            </a:r>
            <a:r>
              <a:rPr kumimoji="1" lang="zh-CN" altLang="en-US" b="1" dirty="0">
                <a:solidFill>
                  <a:srgbClr val="FF3300"/>
                </a:solidFill>
                <a:latin typeface="华文楷体" panose="02010600040101010101" pitchFamily="2" charset="-122"/>
                <a:ea typeface="华文楷体" panose="02010600040101010101" pitchFamily="2" charset="-122"/>
              </a:rPr>
              <a:t>处理</a:t>
            </a:r>
            <a:r>
              <a:rPr kumimoji="1" lang="zh-CN" altLang="en-US" b="1" dirty="0">
                <a:latin typeface="华文楷体" panose="02010600040101010101" pitchFamily="2" charset="-122"/>
                <a:ea typeface="华文楷体" panose="02010600040101010101" pitchFamily="2" charset="-122"/>
              </a:rPr>
              <a:t>的过程，主要控制结构有顺序、分支和循环，各个处理之间有严格的顺序和时间关系</a:t>
            </a:r>
          </a:p>
          <a:p>
            <a:pPr>
              <a:lnSpc>
                <a:spcPct val="150000"/>
              </a:lnSpc>
            </a:pPr>
            <a:endParaRPr kumimoji="1" lang="zh-CN" altLang="en-US" b="1" dirty="0">
              <a:latin typeface="华文楷体" panose="02010600040101010101" pitchFamily="2" charset="-122"/>
              <a:ea typeface="华文楷体" panose="02010600040101010101" pitchFamily="2" charset="-122"/>
            </a:endParaRPr>
          </a:p>
          <a:p>
            <a:pPr>
              <a:lnSpc>
                <a:spcPct val="150000"/>
              </a:lnSpc>
            </a:pPr>
            <a:endParaRPr lang="zh-CN" altLang="en-US" dirty="0">
              <a:latin typeface="华文楷体" panose="02010600040101010101" pitchFamily="2" charset="-122"/>
              <a:ea typeface="华文楷体" panose="02010600040101010101" pitchFamily="2" charset="-122"/>
            </a:endParaRPr>
          </a:p>
          <a:p>
            <a:pPr>
              <a:lnSpc>
                <a:spcPct val="150000"/>
              </a:lnSpc>
            </a:pPr>
            <a:r>
              <a:rPr kumimoji="1" lang="zh-CN" altLang="en-US" b="1" dirty="0">
                <a:latin typeface="华文楷体" panose="02010600040101010101" pitchFamily="2" charset="-122"/>
                <a:ea typeface="华文楷体" panose="02010600040101010101" pitchFamily="2" charset="-122"/>
              </a:rPr>
              <a:t>活动图描述的是对象（或模型元素）的活动的顺序关系所遵循的规则，它着重表现的是系统的行为，而不是系统的处理过程，在活动图中也没有通常的循环控制结构。活动图能够表现并发情形。</a:t>
            </a:r>
          </a:p>
        </p:txBody>
      </p:sp>
      <p:grpSp>
        <p:nvGrpSpPr>
          <p:cNvPr id="288772" name="Group 4"/>
          <p:cNvGrpSpPr>
            <a:grpSpLocks/>
          </p:cNvGrpSpPr>
          <p:nvPr/>
        </p:nvGrpSpPr>
        <p:grpSpPr bwMode="auto">
          <a:xfrm>
            <a:off x="5428622" y="3159210"/>
            <a:ext cx="1670050" cy="1270000"/>
            <a:chOff x="4032" y="768"/>
            <a:chExt cx="1052" cy="1088"/>
          </a:xfrm>
        </p:grpSpPr>
        <p:sp>
          <p:nvSpPr>
            <p:cNvPr id="288773" name="Text Box 5"/>
            <p:cNvSpPr txBox="1">
              <a:spLocks noChangeArrowheads="1"/>
            </p:cNvSpPr>
            <p:nvPr/>
          </p:nvSpPr>
          <p:spPr bwMode="auto">
            <a:xfrm>
              <a:off x="4290" y="1199"/>
              <a:ext cx="27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spcBef>
                  <a:spcPct val="0"/>
                </a:spcBef>
                <a:buClrTx/>
                <a:buFontTx/>
                <a:buNone/>
              </a:pPr>
              <a:r>
                <a:rPr kumimoji="1" lang="en-US" altLang="zh-CN" b="1">
                  <a:latin typeface="Times New Roman" panose="02020603050405020304" pitchFamily="18" charset="0"/>
                  <a:ea typeface="SimSun" panose="02010600030101010101" pitchFamily="2" charset="-122"/>
                </a:rPr>
                <a:t>T</a:t>
              </a:r>
              <a:endParaRPr kumimoji="1" lang="en-US" altLang="zh-CN" sz="900" b="1">
                <a:latin typeface="Times New Roman" panose="02020603050405020304" pitchFamily="18" charset="0"/>
                <a:ea typeface="SimSun" panose="02010600030101010101" pitchFamily="2" charset="-122"/>
              </a:endParaRPr>
            </a:p>
          </p:txBody>
        </p:sp>
        <p:grpSp>
          <p:nvGrpSpPr>
            <p:cNvPr id="288774" name="Group 6"/>
            <p:cNvGrpSpPr>
              <a:grpSpLocks/>
            </p:cNvGrpSpPr>
            <p:nvPr/>
          </p:nvGrpSpPr>
          <p:grpSpPr bwMode="auto">
            <a:xfrm>
              <a:off x="4304" y="973"/>
              <a:ext cx="545" cy="271"/>
              <a:chOff x="7048" y="3687"/>
              <a:chExt cx="680" cy="340"/>
            </a:xfrm>
          </p:grpSpPr>
          <p:sp>
            <p:nvSpPr>
              <p:cNvPr id="288775" name="AutoShape 7"/>
              <p:cNvSpPr>
                <a:spLocks noChangeArrowheads="1"/>
              </p:cNvSpPr>
              <p:nvPr/>
            </p:nvSpPr>
            <p:spPr bwMode="auto">
              <a:xfrm>
                <a:off x="7048" y="3687"/>
                <a:ext cx="680" cy="340"/>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8776" name="Text Box 8"/>
              <p:cNvSpPr txBox="1">
                <a:spLocks noChangeArrowheads="1"/>
              </p:cNvSpPr>
              <p:nvPr/>
            </p:nvSpPr>
            <p:spPr bwMode="auto">
              <a:xfrm>
                <a:off x="7229" y="3715"/>
                <a:ext cx="34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spcBef>
                    <a:spcPct val="0"/>
                  </a:spcBef>
                  <a:buClrTx/>
                  <a:buFontTx/>
                  <a:buNone/>
                </a:pPr>
                <a:r>
                  <a:rPr kumimoji="1" lang="en-US" altLang="zh-CN" b="1">
                    <a:latin typeface="Times New Roman" panose="02020603050405020304" pitchFamily="18" charset="0"/>
                    <a:ea typeface="SimSun" panose="02010600030101010101" pitchFamily="2" charset="-122"/>
                  </a:rPr>
                  <a:t>P</a:t>
                </a:r>
                <a:endParaRPr kumimoji="1" lang="en-US" altLang="zh-CN" sz="900" b="1">
                  <a:latin typeface="Times New Roman" panose="02020603050405020304" pitchFamily="18" charset="0"/>
                  <a:ea typeface="SimSun" panose="02010600030101010101" pitchFamily="2" charset="-122"/>
                </a:endParaRPr>
              </a:p>
            </p:txBody>
          </p:sp>
        </p:grpSp>
        <p:sp>
          <p:nvSpPr>
            <p:cNvPr id="288777" name="Line 9"/>
            <p:cNvSpPr>
              <a:spLocks noChangeShapeType="1"/>
            </p:cNvSpPr>
            <p:nvPr/>
          </p:nvSpPr>
          <p:spPr bwMode="auto">
            <a:xfrm>
              <a:off x="4576" y="768"/>
              <a:ext cx="0" cy="195"/>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88778" name="Text Box 10"/>
            <p:cNvSpPr txBox="1">
              <a:spLocks noChangeArrowheads="1"/>
            </p:cNvSpPr>
            <p:nvPr/>
          </p:nvSpPr>
          <p:spPr bwMode="auto">
            <a:xfrm>
              <a:off x="4440" y="1403"/>
              <a:ext cx="273" cy="2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a:spcBef>
                  <a:spcPct val="0"/>
                </a:spcBef>
                <a:buClrTx/>
                <a:buFontTx/>
                <a:buNone/>
              </a:pPr>
              <a:r>
                <a:rPr kumimoji="1" lang="en-US" altLang="zh-CN" b="1">
                  <a:latin typeface="Times New Roman" panose="02020603050405020304" pitchFamily="18" charset="0"/>
                  <a:ea typeface="SimSun" panose="02010600030101010101" pitchFamily="2" charset="-122"/>
                </a:rPr>
                <a:t>S</a:t>
              </a:r>
              <a:endParaRPr kumimoji="1" lang="en-US" altLang="zh-CN" sz="900" b="1">
                <a:latin typeface="Times New Roman" panose="02020603050405020304" pitchFamily="18" charset="0"/>
                <a:ea typeface="SimSun" panose="02010600030101010101" pitchFamily="2" charset="-122"/>
              </a:endParaRPr>
            </a:p>
          </p:txBody>
        </p:sp>
        <p:sp>
          <p:nvSpPr>
            <p:cNvPr id="288779" name="Line 11"/>
            <p:cNvSpPr>
              <a:spLocks noChangeShapeType="1"/>
            </p:cNvSpPr>
            <p:nvPr/>
          </p:nvSpPr>
          <p:spPr bwMode="auto">
            <a:xfrm>
              <a:off x="4576" y="1629"/>
              <a:ext cx="0" cy="172"/>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8780" name="Line 12"/>
            <p:cNvSpPr>
              <a:spLocks noChangeShapeType="1"/>
            </p:cNvSpPr>
            <p:nvPr/>
          </p:nvSpPr>
          <p:spPr bwMode="auto">
            <a:xfrm>
              <a:off x="4576" y="1244"/>
              <a:ext cx="0" cy="15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88781" name="Line 13"/>
            <p:cNvSpPr>
              <a:spLocks noChangeShapeType="1"/>
            </p:cNvSpPr>
            <p:nvPr/>
          </p:nvSpPr>
          <p:spPr bwMode="auto">
            <a:xfrm>
              <a:off x="4032" y="1789"/>
              <a:ext cx="5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782" name="Line 14"/>
            <p:cNvSpPr>
              <a:spLocks noChangeShapeType="1"/>
            </p:cNvSpPr>
            <p:nvPr/>
          </p:nvSpPr>
          <p:spPr bwMode="auto">
            <a:xfrm flipV="1">
              <a:off x="4032" y="814"/>
              <a:ext cx="0" cy="9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783" name="Line 15"/>
            <p:cNvSpPr>
              <a:spLocks noChangeShapeType="1"/>
            </p:cNvSpPr>
            <p:nvPr/>
          </p:nvSpPr>
          <p:spPr bwMode="auto">
            <a:xfrm>
              <a:off x="4032" y="814"/>
              <a:ext cx="544"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88784" name="Line 16"/>
            <p:cNvSpPr>
              <a:spLocks noChangeShapeType="1"/>
            </p:cNvSpPr>
            <p:nvPr/>
          </p:nvSpPr>
          <p:spPr bwMode="auto">
            <a:xfrm>
              <a:off x="4857" y="1108"/>
              <a:ext cx="1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785" name="Line 17"/>
            <p:cNvSpPr>
              <a:spLocks noChangeShapeType="1"/>
            </p:cNvSpPr>
            <p:nvPr/>
          </p:nvSpPr>
          <p:spPr bwMode="auto">
            <a:xfrm>
              <a:off x="5016" y="1108"/>
              <a:ext cx="0" cy="748"/>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88786" name="Text Box 18"/>
            <p:cNvSpPr txBox="1">
              <a:spLocks noChangeArrowheads="1"/>
            </p:cNvSpPr>
            <p:nvPr/>
          </p:nvSpPr>
          <p:spPr bwMode="auto">
            <a:xfrm>
              <a:off x="4812" y="895"/>
              <a:ext cx="27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spcBef>
                  <a:spcPct val="0"/>
                </a:spcBef>
                <a:buClrTx/>
                <a:buFontTx/>
                <a:buNone/>
              </a:pPr>
              <a:r>
                <a:rPr kumimoji="1" lang="en-US" altLang="zh-CN" b="1">
                  <a:latin typeface="Times New Roman" panose="02020603050405020304" pitchFamily="18" charset="0"/>
                  <a:ea typeface="SimSun" panose="02010600030101010101" pitchFamily="2" charset="-122"/>
                </a:rPr>
                <a:t>F</a:t>
              </a:r>
              <a:endParaRPr kumimoji="1" lang="en-US" altLang="zh-CN" sz="900" b="1">
                <a:latin typeface="Times New Roman" panose="02020603050405020304" pitchFamily="18" charset="0"/>
                <a:ea typeface="SimSun" panose="02010600030101010101" pitchFamily="2" charset="-122"/>
              </a:endParaRPr>
            </a:p>
          </p:txBody>
        </p:sp>
      </p:grpSp>
      <p:grpSp>
        <p:nvGrpSpPr>
          <p:cNvPr id="288787" name="Group 19"/>
          <p:cNvGrpSpPr>
            <a:grpSpLocks/>
          </p:cNvGrpSpPr>
          <p:nvPr/>
        </p:nvGrpSpPr>
        <p:grpSpPr bwMode="auto">
          <a:xfrm>
            <a:off x="3673581" y="3159210"/>
            <a:ext cx="457200" cy="1219200"/>
            <a:chOff x="2394" y="1758"/>
            <a:chExt cx="340" cy="1140"/>
          </a:xfrm>
        </p:grpSpPr>
        <p:sp>
          <p:nvSpPr>
            <p:cNvPr id="288788" name="Text Box 20"/>
            <p:cNvSpPr txBox="1">
              <a:spLocks noChangeArrowheads="1"/>
            </p:cNvSpPr>
            <p:nvPr/>
          </p:nvSpPr>
          <p:spPr bwMode="auto">
            <a:xfrm>
              <a:off x="2394" y="1957"/>
              <a:ext cx="340" cy="2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10800"/>
            <a:lstStyle/>
            <a:p>
              <a:pPr algn="ctr">
                <a:spcBef>
                  <a:spcPct val="0"/>
                </a:spcBef>
                <a:buClrTx/>
                <a:buFontTx/>
                <a:buNone/>
              </a:pPr>
              <a:r>
                <a:rPr kumimoji="1" lang="en-US" altLang="zh-CN" b="1">
                  <a:latin typeface="Times New Roman" panose="02020603050405020304" pitchFamily="18" charset="0"/>
                  <a:ea typeface="SimSun" panose="02010600030101010101" pitchFamily="2" charset="-122"/>
                </a:rPr>
                <a:t>A</a:t>
              </a:r>
              <a:endParaRPr kumimoji="1" lang="en-US" altLang="zh-CN" sz="900" b="1">
                <a:latin typeface="Times New Roman" panose="02020603050405020304" pitchFamily="18" charset="0"/>
                <a:ea typeface="SimSun" panose="02010600030101010101" pitchFamily="2" charset="-122"/>
              </a:endParaRPr>
            </a:p>
          </p:txBody>
        </p:sp>
        <p:sp>
          <p:nvSpPr>
            <p:cNvPr id="288789" name="Line 21"/>
            <p:cNvSpPr>
              <a:spLocks noChangeShapeType="1"/>
            </p:cNvSpPr>
            <p:nvPr/>
          </p:nvSpPr>
          <p:spPr bwMode="auto">
            <a:xfrm>
              <a:off x="2564" y="2241"/>
              <a:ext cx="0" cy="187"/>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tIns="36000"/>
            <a:lstStyle/>
            <a:p>
              <a:endParaRPr lang="zh-CN" altLang="en-US"/>
            </a:p>
          </p:txBody>
        </p:sp>
        <p:sp>
          <p:nvSpPr>
            <p:cNvPr id="288790" name="Line 22"/>
            <p:cNvSpPr>
              <a:spLocks noChangeShapeType="1"/>
            </p:cNvSpPr>
            <p:nvPr/>
          </p:nvSpPr>
          <p:spPr bwMode="auto">
            <a:xfrm>
              <a:off x="2564" y="1758"/>
              <a:ext cx="0" cy="187"/>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tIns="36000"/>
            <a:lstStyle/>
            <a:p>
              <a:endParaRPr lang="zh-CN" altLang="en-US"/>
            </a:p>
          </p:txBody>
        </p:sp>
        <p:sp>
          <p:nvSpPr>
            <p:cNvPr id="288791" name="Text Box 23"/>
            <p:cNvSpPr txBox="1">
              <a:spLocks noChangeArrowheads="1"/>
            </p:cNvSpPr>
            <p:nvPr/>
          </p:nvSpPr>
          <p:spPr bwMode="auto">
            <a:xfrm>
              <a:off x="2394" y="2428"/>
              <a:ext cx="340" cy="2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10800"/>
            <a:lstStyle/>
            <a:p>
              <a:pPr algn="ctr">
                <a:spcBef>
                  <a:spcPct val="0"/>
                </a:spcBef>
                <a:buClrTx/>
                <a:buFontTx/>
                <a:buNone/>
              </a:pPr>
              <a:r>
                <a:rPr kumimoji="1" lang="en-US" altLang="zh-CN" b="1">
                  <a:latin typeface="Times New Roman" panose="02020603050405020304" pitchFamily="18" charset="0"/>
                  <a:ea typeface="SimSun" panose="02010600030101010101" pitchFamily="2" charset="-122"/>
                </a:rPr>
                <a:t>B</a:t>
              </a:r>
              <a:endParaRPr kumimoji="1" lang="en-US" altLang="zh-CN" sz="900" b="1">
                <a:latin typeface="Times New Roman" panose="02020603050405020304" pitchFamily="18" charset="0"/>
                <a:ea typeface="SimSun" panose="02010600030101010101" pitchFamily="2" charset="-122"/>
              </a:endParaRPr>
            </a:p>
          </p:txBody>
        </p:sp>
        <p:sp>
          <p:nvSpPr>
            <p:cNvPr id="288792" name="Line 24"/>
            <p:cNvSpPr>
              <a:spLocks noChangeShapeType="1"/>
            </p:cNvSpPr>
            <p:nvPr/>
          </p:nvSpPr>
          <p:spPr bwMode="auto">
            <a:xfrm>
              <a:off x="2564" y="2711"/>
              <a:ext cx="0" cy="187"/>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tIns="36000"/>
            <a:lstStyle/>
            <a:p>
              <a:endParaRPr lang="zh-CN" altLang="en-US"/>
            </a:p>
          </p:txBody>
        </p:sp>
      </p:grpSp>
      <p:sp>
        <p:nvSpPr>
          <p:cNvPr id="28" name="文本框 2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42962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288787"/>
                                        </p:tgtEl>
                                        <p:attrNameLst>
                                          <p:attrName>style.visibility</p:attrName>
                                        </p:attrNameLst>
                                      </p:cBhvr>
                                      <p:to>
                                        <p:strVal val="visible"/>
                                      </p:to>
                                    </p:set>
                                    <p:animEffect transition="in" filter="box(in)">
                                      <p:cBhvr>
                                        <p:cTn id="7" dur="500"/>
                                        <p:tgtEl>
                                          <p:spTgt spid="28878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88772"/>
                                        </p:tgtEl>
                                        <p:attrNameLst>
                                          <p:attrName>style.visibility</p:attrName>
                                        </p:attrNameLst>
                                      </p:cBhvr>
                                      <p:to>
                                        <p:strVal val="visible"/>
                                      </p:to>
                                    </p:set>
                                    <p:animEffect transition="in" filter="box(in)">
                                      <p:cBhvr>
                                        <p:cTn id="11" dur="500"/>
                                        <p:tgtEl>
                                          <p:spTgt spid="288772"/>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8593ECDB-50AE-497D-B412-635F1B965A07}" type="slidenum">
              <a:rPr lang="zh-CN" altLang="en-US"/>
              <a:pPr/>
              <a:t>11</a:t>
            </a:fld>
            <a:endParaRPr lang="en-US" altLang="zh-CN"/>
          </a:p>
        </p:txBody>
      </p:sp>
      <p:sp>
        <p:nvSpPr>
          <p:cNvPr id="288771" name="Rectangle 3"/>
          <p:cNvSpPr>
            <a:spLocks noGrp="1" noChangeArrowheads="1"/>
          </p:cNvSpPr>
          <p:nvPr>
            <p:ph type="body" idx="1"/>
          </p:nvPr>
        </p:nvSpPr>
        <p:spPr>
          <a:xfrm>
            <a:off x="552661" y="842028"/>
            <a:ext cx="7676939" cy="4351338"/>
          </a:xfrm>
        </p:spPr>
        <p:txBody>
          <a:bodyPr/>
          <a:lstStyle/>
          <a:p>
            <a:pPr>
              <a:lnSpc>
                <a:spcPct val="150000"/>
              </a:lnSpc>
            </a:pPr>
            <a:r>
              <a:rPr kumimoji="1" lang="zh-CN" altLang="en-US" b="1" dirty="0" smtClean="0">
                <a:latin typeface="华文楷体" panose="02010600040101010101" pitchFamily="2" charset="-122"/>
                <a:ea typeface="华文楷体" panose="02010600040101010101" pitchFamily="2" charset="-122"/>
              </a:rPr>
              <a:t>在</a:t>
            </a:r>
            <a:r>
              <a:rPr kumimoji="1" lang="en-US" altLang="zh-CN" b="1" dirty="0">
                <a:latin typeface="华文楷体" panose="02010600040101010101" pitchFamily="2" charset="-122"/>
                <a:ea typeface="华文楷体" panose="02010600040101010101" pitchFamily="2" charset="-122"/>
              </a:rPr>
              <a:t>UML</a:t>
            </a:r>
            <a:r>
              <a:rPr kumimoji="1" lang="zh-CN" altLang="en-US" b="1" dirty="0">
                <a:latin typeface="华文楷体" panose="02010600040101010101" pitchFamily="2" charset="-122"/>
                <a:ea typeface="华文楷体" panose="02010600040101010101" pitchFamily="2" charset="-122"/>
              </a:rPr>
              <a:t>里</a:t>
            </a:r>
            <a:r>
              <a:rPr kumimoji="1" lang="en-US" altLang="zh-CN" b="1" dirty="0">
                <a:latin typeface="华文楷体" panose="02010600040101010101" pitchFamily="2" charset="-122"/>
                <a:ea typeface="华文楷体" panose="02010600040101010101" pitchFamily="2" charset="-122"/>
              </a:rPr>
              <a:t>, </a:t>
            </a:r>
            <a:r>
              <a:rPr kumimoji="1" lang="zh-CN" altLang="en-US" b="1" dirty="0">
                <a:latin typeface="华文楷体" panose="02010600040101010101" pitchFamily="2" charset="-122"/>
                <a:ea typeface="华文楷体" panose="02010600040101010101" pitchFamily="2" charset="-122"/>
              </a:rPr>
              <a:t>用来为非反应型对象建模的状态机被称为</a:t>
            </a:r>
            <a:r>
              <a:rPr kumimoji="1" lang="zh-CN" altLang="en-US" b="1" dirty="0">
                <a:solidFill>
                  <a:srgbClr val="FF3300"/>
                </a:solidFill>
                <a:latin typeface="华文楷体" panose="02010600040101010101" pitchFamily="2" charset="-122"/>
                <a:ea typeface="华文楷体" panose="02010600040101010101" pitchFamily="2" charset="-122"/>
              </a:rPr>
              <a:t>活动图</a:t>
            </a:r>
            <a:r>
              <a:rPr kumimoji="1" lang="en-US" altLang="zh-CN" b="1" dirty="0">
                <a:solidFill>
                  <a:srgbClr val="FF3300"/>
                </a:solidFill>
                <a:latin typeface="华文楷体" panose="02010600040101010101" pitchFamily="2" charset="-122"/>
                <a:ea typeface="华文楷体" panose="02010600040101010101" pitchFamily="2" charset="-122"/>
              </a:rPr>
              <a:t>(activity graph)</a:t>
            </a:r>
            <a:r>
              <a:rPr kumimoji="1" lang="zh-CN" altLang="en-US" b="1" dirty="0" smtClean="0">
                <a:latin typeface="华文楷体" panose="02010600040101010101" pitchFamily="2" charset="-122"/>
                <a:ea typeface="华文楷体" panose="02010600040101010101" pitchFamily="2" charset="-122"/>
              </a:rPr>
              <a:t>。</a:t>
            </a:r>
            <a:endParaRPr kumimoji="1" lang="zh-CN" altLang="en-US" b="1" dirty="0">
              <a:latin typeface="华文楷体" panose="02010600040101010101" pitchFamily="2" charset="-122"/>
              <a:ea typeface="华文楷体" panose="02010600040101010101" pitchFamily="2" charset="-122"/>
            </a:endParaRPr>
          </a:p>
          <a:p>
            <a:pPr>
              <a:lnSpc>
                <a:spcPct val="150000"/>
              </a:lnSpc>
            </a:pPr>
            <a:r>
              <a:rPr kumimoji="1" lang="zh-CN" altLang="en-US" b="1" dirty="0">
                <a:latin typeface="华文楷体" panose="02010600040101010101" pitchFamily="2" charset="-122"/>
                <a:ea typeface="华文楷体" panose="02010600040101010101" pitchFamily="2" charset="-122"/>
              </a:rPr>
              <a:t>从右边可以看出，</a:t>
            </a:r>
          </a:p>
          <a:p>
            <a:pPr lvl="1">
              <a:lnSpc>
                <a:spcPct val="150000"/>
              </a:lnSpc>
            </a:pPr>
            <a:r>
              <a:rPr kumimoji="1" lang="zh-CN" altLang="en-US" b="1" dirty="0">
                <a:latin typeface="华文楷体" panose="02010600040101010101" pitchFamily="2" charset="-122"/>
                <a:ea typeface="华文楷体" panose="02010600040101010101" pitchFamily="2" charset="-122"/>
              </a:rPr>
              <a:t>活动状态机的动作是自动执行的</a:t>
            </a:r>
          </a:p>
          <a:p>
            <a:pPr lvl="1">
              <a:lnSpc>
                <a:spcPct val="150000"/>
              </a:lnSpc>
            </a:pPr>
            <a:r>
              <a:rPr kumimoji="1" lang="zh-CN" altLang="en-US" b="1" dirty="0">
                <a:latin typeface="华文楷体" panose="02010600040101010101" pitchFamily="2" charset="-122"/>
                <a:ea typeface="华文楷体" panose="02010600040101010101" pitchFamily="2" charset="-122"/>
              </a:rPr>
              <a:t>状态机内不存在对外部事件的描述</a:t>
            </a:r>
          </a:p>
          <a:p>
            <a:pPr lvl="1">
              <a:lnSpc>
                <a:spcPct val="150000"/>
              </a:lnSpc>
            </a:pPr>
            <a:r>
              <a:rPr kumimoji="1" lang="zh-CN" altLang="en-US" b="1" dirty="0">
                <a:latin typeface="华文楷体" panose="02010600040101010101" pitchFamily="2" charset="-122"/>
                <a:ea typeface="华文楷体" panose="02010600040101010101" pitchFamily="2" charset="-122"/>
              </a:rPr>
              <a:t>控制在动作之间的转换不由事件触发，而是由完成变迁自动触发</a:t>
            </a:r>
            <a:r>
              <a:rPr kumimoji="1" lang="zh-CN" altLang="en-US" b="1" dirty="0" smtClean="0">
                <a:latin typeface="华文楷体" panose="02010600040101010101" pitchFamily="2" charset="-122"/>
                <a:ea typeface="华文楷体" panose="02010600040101010101" pitchFamily="2" charset="-122"/>
              </a:rPr>
              <a:t>。</a:t>
            </a:r>
            <a:endParaRPr kumimoji="1" lang="zh-CN" altLang="en-US" b="1" dirty="0">
              <a:latin typeface="华文楷体" panose="02010600040101010101" pitchFamily="2" charset="-122"/>
              <a:ea typeface="华文楷体" panose="02010600040101010101" pitchFamily="2" charset="-122"/>
            </a:endParaRPr>
          </a:p>
        </p:txBody>
      </p:sp>
      <p:sp>
        <p:nvSpPr>
          <p:cNvPr id="28" name="文本框 2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025" y="1479150"/>
            <a:ext cx="3816350" cy="392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985689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8593ECDB-50AE-497D-B412-635F1B965A07}" type="slidenum">
              <a:rPr lang="zh-CN" altLang="en-US"/>
              <a:pPr/>
              <a:t>12</a:t>
            </a:fld>
            <a:endParaRPr lang="en-US" altLang="zh-CN"/>
          </a:p>
        </p:txBody>
      </p:sp>
      <p:sp>
        <p:nvSpPr>
          <p:cNvPr id="288771" name="Rectangle 3"/>
          <p:cNvSpPr>
            <a:spLocks noGrp="1" noChangeArrowheads="1"/>
          </p:cNvSpPr>
          <p:nvPr>
            <p:ph type="body" idx="1"/>
          </p:nvPr>
        </p:nvSpPr>
        <p:spPr>
          <a:xfrm>
            <a:off x="552660" y="842028"/>
            <a:ext cx="11384781" cy="4351338"/>
          </a:xfrm>
        </p:spPr>
        <p:txBody>
          <a:bodyPr/>
          <a:lstStyle/>
          <a:p>
            <a:pPr>
              <a:lnSpc>
                <a:spcPct val="130000"/>
              </a:lnSpc>
            </a:pPr>
            <a:r>
              <a:rPr kumimoji="1" lang="zh-CN" altLang="en-US" b="1" dirty="0">
                <a:latin typeface="华文楷体" panose="02010600040101010101" pitchFamily="2" charset="-122"/>
                <a:ea typeface="华文楷体" panose="02010600040101010101" pitchFamily="2" charset="-122"/>
              </a:rPr>
              <a:t>这也是活动图和状态机图的不同之</a:t>
            </a:r>
            <a:r>
              <a:rPr kumimoji="1" lang="zh-CN" altLang="en-US" b="1" dirty="0" smtClean="0">
                <a:latin typeface="华文楷体" panose="02010600040101010101" pitchFamily="2" charset="-122"/>
                <a:ea typeface="华文楷体" panose="02010600040101010101" pitchFamily="2" charset="-122"/>
              </a:rPr>
              <a:t>处。</a:t>
            </a:r>
            <a:endParaRPr kumimoji="1" lang="zh-CN" altLang="en-US" b="1" dirty="0">
              <a:latin typeface="华文楷体" panose="02010600040101010101" pitchFamily="2" charset="-122"/>
              <a:ea typeface="华文楷体" panose="02010600040101010101" pitchFamily="2" charset="-122"/>
            </a:endParaRPr>
          </a:p>
          <a:p>
            <a:pPr lvl="1">
              <a:lnSpc>
                <a:spcPct val="130000"/>
              </a:lnSpc>
            </a:pPr>
            <a:r>
              <a:rPr kumimoji="1" lang="zh-CN" altLang="en-US" sz="2800" b="1" dirty="0">
                <a:latin typeface="华文楷体" panose="02010600040101010101" pitchFamily="2" charset="-122"/>
                <a:ea typeface="华文楷体" panose="02010600040101010101" pitchFamily="2" charset="-122"/>
              </a:rPr>
              <a:t>状态机图强调的是在外部事件的驱动下，</a:t>
            </a:r>
          </a:p>
          <a:p>
            <a:pPr lvl="2">
              <a:lnSpc>
                <a:spcPct val="130000"/>
              </a:lnSpc>
              <a:buClr>
                <a:schemeClr val="accent1"/>
              </a:buClr>
              <a:buFont typeface="Wingdings" panose="05000000000000000000" pitchFamily="2" charset="2"/>
              <a:buChar char="§"/>
            </a:pPr>
            <a:r>
              <a:rPr kumimoji="1" lang="zh-CN" altLang="en-US" sz="2800" b="1" dirty="0">
                <a:solidFill>
                  <a:srgbClr val="FF3300"/>
                </a:solidFill>
                <a:latin typeface="华文楷体" panose="02010600040101010101" pitchFamily="2" charset="-122"/>
                <a:ea typeface="华文楷体" panose="02010600040101010101" pitchFamily="2" charset="-122"/>
              </a:rPr>
              <a:t>软件对象的控制在不同的状态之间的流动；</a:t>
            </a:r>
          </a:p>
          <a:p>
            <a:pPr lvl="1">
              <a:lnSpc>
                <a:spcPct val="130000"/>
              </a:lnSpc>
            </a:pPr>
            <a:r>
              <a:rPr kumimoji="1" lang="zh-CN" altLang="en-US" sz="2800" b="1" dirty="0">
                <a:latin typeface="华文楷体" panose="02010600040101010101" pitchFamily="2" charset="-122"/>
                <a:ea typeface="华文楷体" panose="02010600040101010101" pitchFamily="2" charset="-122"/>
              </a:rPr>
              <a:t>而活动图强调的是在完成变迁引导下，</a:t>
            </a:r>
          </a:p>
          <a:p>
            <a:pPr lvl="2">
              <a:lnSpc>
                <a:spcPct val="130000"/>
              </a:lnSpc>
              <a:buClr>
                <a:schemeClr val="accent1"/>
              </a:buClr>
              <a:buFont typeface="Wingdings" panose="05000000000000000000" pitchFamily="2" charset="2"/>
              <a:buChar char="§"/>
            </a:pPr>
            <a:r>
              <a:rPr kumimoji="1" lang="zh-CN" altLang="en-US" sz="2800" b="1" dirty="0">
                <a:solidFill>
                  <a:srgbClr val="FF3300"/>
                </a:solidFill>
                <a:latin typeface="华文楷体" panose="02010600040101010101" pitchFamily="2" charset="-122"/>
                <a:ea typeface="华文楷体" panose="02010600040101010101" pitchFamily="2" charset="-122"/>
              </a:rPr>
              <a:t>对象的控制在活动之间的流动</a:t>
            </a:r>
            <a:r>
              <a:rPr kumimoji="1" lang="zh-CN" altLang="en-US" sz="2800" b="1" dirty="0" smtClean="0">
                <a:solidFill>
                  <a:srgbClr val="FF3300"/>
                </a:solidFill>
                <a:latin typeface="华文楷体" panose="02010600040101010101" pitchFamily="2" charset="-122"/>
                <a:ea typeface="华文楷体" panose="02010600040101010101" pitchFamily="2" charset="-122"/>
              </a:rPr>
              <a:t>。</a:t>
            </a:r>
            <a:endParaRPr kumimoji="1" lang="zh-CN" altLang="en-US" sz="2800" b="1" dirty="0">
              <a:latin typeface="华文楷体" panose="02010600040101010101" pitchFamily="2" charset="-122"/>
              <a:ea typeface="华文楷体" panose="02010600040101010101" pitchFamily="2" charset="-122"/>
            </a:endParaRPr>
          </a:p>
          <a:p>
            <a:pPr>
              <a:lnSpc>
                <a:spcPct val="130000"/>
              </a:lnSpc>
            </a:pPr>
            <a:r>
              <a:rPr kumimoji="1" lang="zh-CN" altLang="en-US" b="1" dirty="0">
                <a:latin typeface="华文楷体" panose="02010600040101010101" pitchFamily="2" charset="-122"/>
                <a:ea typeface="华文楷体" panose="02010600040101010101" pitchFamily="2" charset="-122"/>
              </a:rPr>
              <a:t> 活动状态迁移不需要事件触发，活动执行完毕可以直接进入下一个活动状态</a:t>
            </a:r>
            <a:r>
              <a:rPr kumimoji="1" lang="zh-CN" altLang="en-US" b="1" dirty="0" smtClean="0">
                <a:latin typeface="华文楷体" panose="02010600040101010101" pitchFamily="2" charset="-122"/>
                <a:ea typeface="华文楷体" panose="02010600040101010101" pitchFamily="2" charset="-122"/>
              </a:rPr>
              <a:t>；</a:t>
            </a:r>
            <a:endParaRPr kumimoji="1" lang="zh-CN" altLang="en-US" b="1" dirty="0">
              <a:latin typeface="华文楷体" panose="02010600040101010101" pitchFamily="2" charset="-122"/>
              <a:ea typeface="华文楷体" panose="02010600040101010101" pitchFamily="2" charset="-122"/>
            </a:endParaRPr>
          </a:p>
          <a:p>
            <a:pPr>
              <a:lnSpc>
                <a:spcPct val="130000"/>
              </a:lnSpc>
            </a:pPr>
            <a:r>
              <a:rPr kumimoji="1" lang="zh-CN" altLang="en-US" b="1" dirty="0">
                <a:latin typeface="华文楷体" panose="02010600040101010101" pitchFamily="2" charset="-122"/>
                <a:ea typeface="华文楷体" panose="02010600040101010101" pitchFamily="2" charset="-122"/>
              </a:rPr>
              <a:t> 活动置于责任区（泳道）中，责任区将活动按责任目标和组织归属的原则分类。</a:t>
            </a:r>
          </a:p>
        </p:txBody>
      </p:sp>
      <p:sp>
        <p:nvSpPr>
          <p:cNvPr id="28" name="文本框 2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71199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8593ECDB-50AE-497D-B412-635F1B965A07}" type="slidenum">
              <a:rPr lang="zh-CN" altLang="en-US"/>
              <a:pPr/>
              <a:t>13</a:t>
            </a:fld>
            <a:endParaRPr lang="en-US" altLang="zh-CN"/>
          </a:p>
        </p:txBody>
      </p:sp>
      <p:sp>
        <p:nvSpPr>
          <p:cNvPr id="288771" name="Rectangle 3"/>
          <p:cNvSpPr>
            <a:spLocks noGrp="1" noChangeArrowheads="1"/>
          </p:cNvSpPr>
          <p:nvPr>
            <p:ph type="body" idx="1"/>
          </p:nvPr>
        </p:nvSpPr>
        <p:spPr>
          <a:xfrm>
            <a:off x="552660" y="842028"/>
            <a:ext cx="11384781" cy="4351338"/>
          </a:xfrm>
        </p:spPr>
        <p:txBody>
          <a:bodyPr/>
          <a:lstStyle/>
          <a:p>
            <a:pPr>
              <a:lnSpc>
                <a:spcPct val="120000"/>
              </a:lnSpc>
            </a:pPr>
            <a:r>
              <a:rPr kumimoji="1" lang="en-US" altLang="zh-CN" sz="2400" b="1" dirty="0">
                <a:latin typeface="华文楷体" panose="02010600040101010101" pitchFamily="2" charset="-122"/>
                <a:ea typeface="华文楷体" panose="02010600040101010101" pitchFamily="2" charset="-122"/>
              </a:rPr>
              <a:t>UML</a:t>
            </a:r>
            <a:r>
              <a:rPr kumimoji="1" lang="zh-CN" altLang="en-US" sz="2400" b="1" dirty="0">
                <a:latin typeface="华文楷体" panose="02010600040101010101" pitchFamily="2" charset="-122"/>
                <a:ea typeface="华文楷体" panose="02010600040101010101" pitchFamily="2" charset="-122"/>
              </a:rPr>
              <a:t>中另一个表现软件系统动态行为的模型图是</a:t>
            </a:r>
            <a:r>
              <a:rPr kumimoji="1" lang="zh-CN" altLang="en-US" sz="2400" b="1" dirty="0">
                <a:solidFill>
                  <a:srgbClr val="FF3300"/>
                </a:solidFill>
                <a:latin typeface="华文楷体" panose="02010600040101010101" pitchFamily="2" charset="-122"/>
                <a:ea typeface="华文楷体" panose="02010600040101010101" pitchFamily="2" charset="-122"/>
              </a:rPr>
              <a:t>交互图</a:t>
            </a:r>
            <a:r>
              <a:rPr kumimoji="1" lang="zh-CN" altLang="en-US" sz="2400" b="1" dirty="0">
                <a:latin typeface="华文楷体" panose="02010600040101010101" pitchFamily="2" charset="-122"/>
                <a:ea typeface="华文楷体" panose="02010600040101010101" pitchFamily="2" charset="-122"/>
              </a:rPr>
              <a:t>。</a:t>
            </a:r>
          </a:p>
          <a:p>
            <a:pPr>
              <a:lnSpc>
                <a:spcPct val="120000"/>
              </a:lnSpc>
            </a:pPr>
            <a:r>
              <a:rPr kumimoji="1" lang="zh-CN" altLang="en-US" sz="2400" b="1" dirty="0">
                <a:latin typeface="华文楷体" panose="02010600040101010101" pitchFamily="2" charset="-122"/>
                <a:ea typeface="华文楷体" panose="02010600040101010101" pitchFamily="2" charset="-122"/>
              </a:rPr>
              <a:t>活动图和交互图也有所不同。</a:t>
            </a:r>
          </a:p>
          <a:p>
            <a:pPr lvl="1">
              <a:lnSpc>
                <a:spcPct val="120000"/>
              </a:lnSpc>
            </a:pPr>
            <a:r>
              <a:rPr kumimoji="1" lang="zh-CN" altLang="en-US" b="1" dirty="0">
                <a:solidFill>
                  <a:srgbClr val="FF3300"/>
                </a:solidFill>
                <a:latin typeface="华文楷体" panose="02010600040101010101" pitchFamily="2" charset="-122"/>
                <a:ea typeface="华文楷体" panose="02010600040101010101" pitchFamily="2" charset="-122"/>
              </a:rPr>
              <a:t>交互图强调的是软件对象之间外部职责的划分及合作；</a:t>
            </a:r>
          </a:p>
          <a:p>
            <a:pPr lvl="1">
              <a:lnSpc>
                <a:spcPct val="120000"/>
              </a:lnSpc>
            </a:pPr>
            <a:r>
              <a:rPr kumimoji="1" lang="zh-CN" altLang="en-US" b="1" dirty="0">
                <a:solidFill>
                  <a:srgbClr val="FF3300"/>
                </a:solidFill>
                <a:latin typeface="华文楷体" panose="02010600040101010101" pitchFamily="2" charset="-122"/>
                <a:ea typeface="华文楷体" panose="02010600040101010101" pitchFamily="2" charset="-122"/>
              </a:rPr>
              <a:t>活动图虽然也存在着对象之间的合作，</a:t>
            </a:r>
          </a:p>
          <a:p>
            <a:pPr lvl="2">
              <a:lnSpc>
                <a:spcPct val="120000"/>
              </a:lnSpc>
            </a:pPr>
            <a:r>
              <a:rPr kumimoji="1" lang="zh-CN" altLang="en-US" sz="2400" b="1" dirty="0">
                <a:solidFill>
                  <a:srgbClr val="FF3300"/>
                </a:solidFill>
                <a:latin typeface="华文楷体" panose="02010600040101010101" pitchFamily="2" charset="-122"/>
                <a:ea typeface="华文楷体" panose="02010600040101010101" pitchFamily="2" charset="-122"/>
              </a:rPr>
              <a:t>但它强调的是对象内部的控制逻辑和控制的流动。</a:t>
            </a:r>
          </a:p>
          <a:p>
            <a:pPr>
              <a:lnSpc>
                <a:spcPct val="120000"/>
              </a:lnSpc>
            </a:pPr>
            <a:r>
              <a:rPr kumimoji="1" lang="zh-CN" altLang="en-US" sz="2400" b="1" dirty="0">
                <a:latin typeface="华文楷体" panose="02010600040101010101" pitchFamily="2" charset="-122"/>
                <a:ea typeface="华文楷体" panose="02010600040101010101" pitchFamily="2" charset="-122"/>
              </a:rPr>
              <a:t>由此可见，状态机可以通过两种模型图表现</a:t>
            </a:r>
            <a:r>
              <a:rPr kumimoji="1" lang="en-US" altLang="zh-CN" sz="2400" b="1" dirty="0">
                <a:latin typeface="华文楷体" panose="02010600040101010101" pitchFamily="2" charset="-122"/>
                <a:ea typeface="华文楷体" panose="02010600040101010101" pitchFamily="2" charset="-122"/>
              </a:rPr>
              <a:t>:</a:t>
            </a:r>
          </a:p>
          <a:p>
            <a:pPr lvl="1">
              <a:lnSpc>
                <a:spcPct val="120000"/>
              </a:lnSpc>
            </a:pPr>
            <a:r>
              <a:rPr kumimoji="1" lang="zh-CN" altLang="en-US" b="1" dirty="0">
                <a:solidFill>
                  <a:srgbClr val="FF3300"/>
                </a:solidFill>
                <a:latin typeface="华文楷体" panose="02010600040101010101" pitchFamily="2" charset="-122"/>
                <a:ea typeface="华文楷体" panose="02010600040101010101" pitchFamily="2" charset="-122"/>
              </a:rPr>
              <a:t>第一、状态机图：</a:t>
            </a:r>
          </a:p>
          <a:p>
            <a:pPr lvl="2">
              <a:lnSpc>
                <a:spcPct val="120000"/>
              </a:lnSpc>
            </a:pPr>
            <a:r>
              <a:rPr kumimoji="1" lang="zh-CN" altLang="en-US" sz="2400" b="1" dirty="0">
                <a:latin typeface="华文楷体" panose="02010600040101010101" pitchFamily="2" charset="-122"/>
                <a:ea typeface="华文楷体" panose="02010600040101010101" pitchFamily="2" charset="-122"/>
              </a:rPr>
              <a:t>它强调的是控制在状态之间的流动。</a:t>
            </a:r>
          </a:p>
          <a:p>
            <a:pPr lvl="1">
              <a:lnSpc>
                <a:spcPct val="120000"/>
              </a:lnSpc>
            </a:pPr>
            <a:r>
              <a:rPr kumimoji="1" lang="zh-CN" altLang="en-US" b="1" dirty="0">
                <a:solidFill>
                  <a:srgbClr val="FF3300"/>
                </a:solidFill>
                <a:latin typeface="华文楷体" panose="02010600040101010101" pitchFamily="2" charset="-122"/>
                <a:ea typeface="华文楷体" panose="02010600040101010101" pitchFamily="2" charset="-122"/>
              </a:rPr>
              <a:t>第二、活动图：</a:t>
            </a:r>
          </a:p>
          <a:p>
            <a:pPr lvl="2">
              <a:lnSpc>
                <a:spcPct val="120000"/>
              </a:lnSpc>
            </a:pPr>
            <a:r>
              <a:rPr kumimoji="1" lang="zh-CN" altLang="en-US" sz="2400" b="1" dirty="0">
                <a:latin typeface="华文楷体" panose="02010600040101010101" pitchFamily="2" charset="-122"/>
                <a:ea typeface="华文楷体" panose="02010600040101010101" pitchFamily="2" charset="-122"/>
              </a:rPr>
              <a:t>它强调的是控制在不同活动之间的流动。</a:t>
            </a:r>
          </a:p>
          <a:p>
            <a:pPr lvl="1">
              <a:lnSpc>
                <a:spcPct val="120000"/>
              </a:lnSpc>
            </a:pPr>
            <a:r>
              <a:rPr kumimoji="1" lang="zh-CN" altLang="en-US" b="1" dirty="0">
                <a:latin typeface="华文楷体" panose="02010600040101010101" pitchFamily="2" charset="-122"/>
                <a:ea typeface="华文楷体" panose="02010600040101010101" pitchFamily="2" charset="-122"/>
              </a:rPr>
              <a:t>它们表现的都是软件系统的动态行为。</a:t>
            </a:r>
          </a:p>
        </p:txBody>
      </p:sp>
      <p:sp>
        <p:nvSpPr>
          <p:cNvPr id="28" name="文本框 2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4772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软 件 工 程</a:t>
            </a:r>
          </a:p>
        </p:txBody>
      </p:sp>
      <p:sp>
        <p:nvSpPr>
          <p:cNvPr id="7" name="灯片编号占位符 5"/>
          <p:cNvSpPr>
            <a:spLocks noGrp="1"/>
          </p:cNvSpPr>
          <p:nvPr>
            <p:ph type="sldNum" sz="quarter" idx="12"/>
          </p:nvPr>
        </p:nvSpPr>
        <p:spPr/>
        <p:txBody>
          <a:bodyPr/>
          <a:lstStyle/>
          <a:p>
            <a:fld id="{9757BC95-A590-4836-83B1-9F795133C64A}" type="slidenum">
              <a:rPr lang="zh-CN" altLang="en-US"/>
              <a:pPr/>
              <a:t>14</a:t>
            </a:fld>
            <a:endParaRPr lang="en-US" altLang="zh-CN"/>
          </a:p>
        </p:txBody>
      </p:sp>
      <p:sp>
        <p:nvSpPr>
          <p:cNvPr id="293890" name="Rectangle 2"/>
          <p:cNvSpPr>
            <a:spLocks noChangeArrowheads="1"/>
          </p:cNvSpPr>
          <p:nvPr/>
        </p:nvSpPr>
        <p:spPr bwMode="auto">
          <a:xfrm>
            <a:off x="2424113" y="101601"/>
            <a:ext cx="6551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kumimoji="1" lang="zh-CN" altLang="en-US" sz="2800" b="1">
                <a:solidFill>
                  <a:schemeClr val="bg1"/>
                </a:solidFill>
                <a:latin typeface="黑体" panose="02010609060101010101" pitchFamily="49" charset="-122"/>
                <a:ea typeface="黑体" panose="02010609060101010101" pitchFamily="49" charset="-122"/>
              </a:rPr>
              <a:t>一个简单的出库单发放活动图 </a:t>
            </a:r>
          </a:p>
        </p:txBody>
      </p:sp>
      <p:sp>
        <p:nvSpPr>
          <p:cNvPr id="293891" name="Rectangle 3"/>
          <p:cNvSpPr>
            <a:spLocks noChangeArrowheads="1"/>
          </p:cNvSpPr>
          <p:nvPr/>
        </p:nvSpPr>
        <p:spPr bwMode="auto">
          <a:xfrm>
            <a:off x="3144838" y="6078538"/>
            <a:ext cx="5688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buClrTx/>
              <a:buFontTx/>
              <a:buNone/>
            </a:pPr>
            <a:r>
              <a:rPr kumimoji="1" lang="zh-CN" altLang="en-US" b="1">
                <a:latin typeface="SimSun" panose="02010600030101010101" pitchFamily="2" charset="-122"/>
                <a:ea typeface="SimSun" panose="02010600030101010101" pitchFamily="2" charset="-122"/>
              </a:rPr>
              <a:t>检查合同、核对付款单并发放出库单的活动图</a:t>
            </a:r>
            <a:r>
              <a:rPr kumimoji="1" lang="zh-CN" altLang="en-US" sz="2800">
                <a:ea typeface="楷体_GB2312" pitchFamily="49" charset="-122"/>
              </a:rPr>
              <a:t> </a:t>
            </a:r>
          </a:p>
        </p:txBody>
      </p:sp>
      <p:pic>
        <p:nvPicPr>
          <p:cNvPr id="293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692151"/>
            <a:ext cx="6840538" cy="55149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8444447"/>
      </p:ext>
    </p:extLst>
  </p:cSld>
  <p:clrMapOvr>
    <a:masterClrMapping/>
  </p:clrMapOvr>
  <p:transition>
    <p:cut thruBlk="1"/>
    <p:sndAc>
      <p:stSnd>
        <p:snd r:embed="rId2"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活动图的组成</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15</a:t>
            </a:fld>
            <a:endParaRPr lang="zh-CN" altLang="en-US"/>
          </a:p>
        </p:txBody>
      </p:sp>
    </p:spTree>
    <p:custDataLst>
      <p:tags r:id="rId1"/>
    </p:custDataLst>
    <p:extLst>
      <p:ext uri="{BB962C8B-B14F-4D97-AF65-F5344CB8AC3E}">
        <p14:creationId xmlns:p14="http://schemas.microsoft.com/office/powerpoint/2010/main" val="1096251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59D5EBE-CF54-4D4E-A167-DDDE837349DC}" type="slidenum">
              <a:rPr lang="zh-CN" altLang="en-US"/>
              <a:pPr/>
              <a:t>16</a:t>
            </a:fld>
            <a:endParaRPr lang="en-US" altLang="zh-CN"/>
          </a:p>
        </p:txBody>
      </p:sp>
      <p:sp>
        <p:nvSpPr>
          <p:cNvPr id="294915" name="Rectangle 3"/>
          <p:cNvSpPr>
            <a:spLocks noGrp="1" noChangeArrowheads="1"/>
          </p:cNvSpPr>
          <p:nvPr>
            <p:ph type="body" idx="1"/>
          </p:nvPr>
        </p:nvSpPr>
        <p:spPr>
          <a:xfrm>
            <a:off x="552449" y="1170633"/>
            <a:ext cx="10912719" cy="4724400"/>
          </a:xfrm>
        </p:spPr>
        <p:txBody>
          <a:bodyPr/>
          <a:lstStyle/>
          <a:p>
            <a:pPr>
              <a:lnSpc>
                <a:spcPct val="130000"/>
              </a:lnSpc>
            </a:pPr>
            <a:r>
              <a:rPr kumimoji="1" lang="zh-CN" altLang="en-US" b="1" dirty="0">
                <a:latin typeface="华文楷体" panose="02010600040101010101" pitchFamily="2" charset="-122"/>
                <a:ea typeface="华文楷体" panose="02010600040101010101" pitchFamily="2" charset="-122"/>
              </a:rPr>
              <a:t>活动图用图形化的方式展现了一个</a:t>
            </a:r>
          </a:p>
          <a:p>
            <a:pPr lvl="1">
              <a:lnSpc>
                <a:spcPct val="130000"/>
              </a:lnSpc>
            </a:pPr>
            <a:r>
              <a:rPr kumimoji="1" lang="zh-CN" altLang="en-US" b="1" dirty="0">
                <a:latin typeface="华文楷体" panose="02010600040101010101" pitchFamily="2" charset="-122"/>
                <a:ea typeface="华文楷体" panose="02010600040101010101" pitchFamily="2" charset="-122"/>
              </a:rPr>
              <a:t>为非反应型对象的动态行为建模的活动</a:t>
            </a:r>
            <a:r>
              <a:rPr kumimoji="1" lang="zh-CN" altLang="en-US" b="1" dirty="0" smtClean="0">
                <a:latin typeface="华文楷体" panose="02010600040101010101" pitchFamily="2" charset="-122"/>
                <a:ea typeface="华文楷体" panose="02010600040101010101" pitchFamily="2" charset="-122"/>
              </a:rPr>
              <a:t>状态机</a:t>
            </a:r>
            <a:endParaRPr kumimoji="1" lang="zh-CN" altLang="en-US" b="1" dirty="0">
              <a:latin typeface="华文楷体" panose="02010600040101010101" pitchFamily="2" charset="-122"/>
              <a:ea typeface="华文楷体" panose="02010600040101010101" pitchFamily="2" charset="-122"/>
            </a:endParaRPr>
          </a:p>
          <a:p>
            <a:pPr>
              <a:lnSpc>
                <a:spcPct val="130000"/>
              </a:lnSpc>
            </a:pPr>
            <a:r>
              <a:rPr kumimoji="1" lang="zh-CN" altLang="en-US" b="1" dirty="0">
                <a:latin typeface="华文楷体" panose="02010600040101010101" pitchFamily="2" charset="-122"/>
                <a:ea typeface="华文楷体" panose="02010600040101010101" pitchFamily="2" charset="-122"/>
              </a:rPr>
              <a:t>活动状态机是状态机的一个特殊形式，</a:t>
            </a:r>
          </a:p>
          <a:p>
            <a:pPr lvl="1">
              <a:lnSpc>
                <a:spcPct val="130000"/>
              </a:lnSpc>
            </a:pPr>
            <a:r>
              <a:rPr kumimoji="1" lang="zh-CN" altLang="en-US" b="1" dirty="0">
                <a:latin typeface="华文楷体" panose="02010600040101010101" pitchFamily="2" charset="-122"/>
                <a:ea typeface="华文楷体" panose="02010600040101010101" pitchFamily="2" charset="-122"/>
              </a:rPr>
              <a:t>其中的变迁是不带触发事件的无触发变迁，</a:t>
            </a:r>
          </a:p>
          <a:p>
            <a:pPr lvl="1">
              <a:lnSpc>
                <a:spcPct val="130000"/>
              </a:lnSpc>
            </a:pPr>
            <a:r>
              <a:rPr kumimoji="1" lang="zh-CN" altLang="en-US" b="1" dirty="0">
                <a:latin typeface="华文楷体" panose="02010600040101010101" pitchFamily="2" charset="-122"/>
                <a:ea typeface="华文楷体" panose="02010600040101010101" pitchFamily="2" charset="-122"/>
              </a:rPr>
              <a:t>其中的状态只能是动作状态和活动状态</a:t>
            </a:r>
            <a:r>
              <a:rPr kumimoji="1" lang="zh-CN" altLang="en-US" b="1" dirty="0" smtClean="0">
                <a:latin typeface="华文楷体" panose="02010600040101010101" pitchFamily="2" charset="-122"/>
                <a:ea typeface="华文楷体" panose="02010600040101010101" pitchFamily="2" charset="-122"/>
              </a:rPr>
              <a:t>。</a:t>
            </a:r>
            <a:endParaRPr kumimoji="1" lang="zh-CN" altLang="en-US" b="1" dirty="0">
              <a:latin typeface="华文楷体" panose="02010600040101010101" pitchFamily="2" charset="-122"/>
              <a:ea typeface="华文楷体" panose="02010600040101010101" pitchFamily="2" charset="-122"/>
            </a:endParaRPr>
          </a:p>
          <a:p>
            <a:pPr>
              <a:lnSpc>
                <a:spcPct val="130000"/>
              </a:lnSpc>
            </a:pPr>
            <a:r>
              <a:rPr kumimoji="1" lang="zh-CN" altLang="en-US" b="1" dirty="0">
                <a:latin typeface="华文楷体" panose="02010600040101010101" pitchFamily="2" charset="-122"/>
                <a:ea typeface="华文楷体" panose="02010600040101010101" pitchFamily="2" charset="-122"/>
              </a:rPr>
              <a:t>活动图主要包括三个方面的内容：</a:t>
            </a:r>
          </a:p>
          <a:p>
            <a:pPr lvl="1">
              <a:lnSpc>
                <a:spcPct val="130000"/>
              </a:lnSpc>
            </a:pPr>
            <a:r>
              <a:rPr kumimoji="1" lang="zh-CN" altLang="en-US" b="1" dirty="0">
                <a:solidFill>
                  <a:srgbClr val="FF3300"/>
                </a:solidFill>
                <a:latin typeface="华文楷体" panose="02010600040101010101" pitchFamily="2" charset="-122"/>
                <a:ea typeface="华文楷体" panose="02010600040101010101" pitchFamily="2" charset="-122"/>
              </a:rPr>
              <a:t>动作状态</a:t>
            </a:r>
          </a:p>
          <a:p>
            <a:pPr lvl="1">
              <a:lnSpc>
                <a:spcPct val="130000"/>
              </a:lnSpc>
            </a:pPr>
            <a:r>
              <a:rPr kumimoji="1" lang="zh-CN" altLang="en-US" b="1" dirty="0">
                <a:solidFill>
                  <a:srgbClr val="FF3300"/>
                </a:solidFill>
                <a:latin typeface="华文楷体" panose="02010600040101010101" pitchFamily="2" charset="-122"/>
                <a:ea typeface="华文楷体" panose="02010600040101010101" pitchFamily="2" charset="-122"/>
              </a:rPr>
              <a:t>活动状态</a:t>
            </a:r>
          </a:p>
          <a:p>
            <a:pPr lvl="1">
              <a:lnSpc>
                <a:spcPct val="130000"/>
              </a:lnSpc>
            </a:pPr>
            <a:r>
              <a:rPr kumimoji="1" lang="zh-CN" altLang="en-US" b="1" dirty="0">
                <a:solidFill>
                  <a:srgbClr val="FF3300"/>
                </a:solidFill>
                <a:latin typeface="华文楷体" panose="02010600040101010101" pitchFamily="2" charset="-122"/>
                <a:ea typeface="华文楷体" panose="02010600040101010101" pitchFamily="2" charset="-122"/>
              </a:rPr>
              <a:t>无触发变迁</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47539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681BFB0-2B25-44D8-8FE4-001B23995A9D}" type="slidenum">
              <a:rPr lang="zh-CN" altLang="en-US"/>
              <a:pPr/>
              <a:t>17</a:t>
            </a:fld>
            <a:endParaRPr lang="en-US" altLang="zh-CN"/>
          </a:p>
        </p:txBody>
      </p:sp>
      <p:sp>
        <p:nvSpPr>
          <p:cNvPr id="295939" name="Rectangle 3"/>
          <p:cNvSpPr>
            <a:spLocks noGrp="1" noChangeArrowheads="1"/>
          </p:cNvSpPr>
          <p:nvPr>
            <p:ph type="body" idx="1"/>
          </p:nvPr>
        </p:nvSpPr>
        <p:spPr>
          <a:xfrm>
            <a:off x="482322" y="964642"/>
            <a:ext cx="11153669" cy="4904433"/>
          </a:xfrm>
        </p:spPr>
        <p:txBody>
          <a:bodyPr/>
          <a:lstStyle/>
          <a:p>
            <a:pPr>
              <a:lnSpc>
                <a:spcPct val="130000"/>
              </a:lnSpc>
              <a:spcBef>
                <a:spcPts val="0"/>
              </a:spcBef>
            </a:pPr>
            <a:r>
              <a:rPr lang="zh-CN" altLang="en-US" b="1" dirty="0">
                <a:solidFill>
                  <a:srgbClr val="FF0000"/>
                </a:solidFill>
                <a:ea typeface="SimSun" panose="02010600030101010101" pitchFamily="2" charset="-122"/>
              </a:rPr>
              <a:t>（</a:t>
            </a:r>
            <a:r>
              <a:rPr lang="en-US" altLang="zh-CN" b="1" dirty="0">
                <a:solidFill>
                  <a:srgbClr val="FF0000"/>
                </a:solidFill>
                <a:ea typeface="SimSun" panose="02010600030101010101" pitchFamily="2" charset="-122"/>
              </a:rPr>
              <a:t>1</a:t>
            </a:r>
            <a:r>
              <a:rPr lang="zh-CN" altLang="en-US" b="1" dirty="0">
                <a:solidFill>
                  <a:srgbClr val="FF0000"/>
                </a:solidFill>
                <a:ea typeface="SimSun" panose="02010600030101010101" pitchFamily="2" charset="-122"/>
              </a:rPr>
              <a:t>）、动作状态</a:t>
            </a:r>
            <a:endParaRPr kumimoji="1" lang="en-US" altLang="zh-CN" b="1" dirty="0" smtClean="0">
              <a:solidFill>
                <a:srgbClr val="FF0000"/>
              </a:solidFill>
              <a:latin typeface="华文楷体" panose="02010600040101010101" pitchFamily="2" charset="-122"/>
              <a:ea typeface="华文楷体" panose="02010600040101010101" pitchFamily="2" charset="-122"/>
            </a:endParaRPr>
          </a:p>
          <a:p>
            <a:pPr>
              <a:lnSpc>
                <a:spcPct val="130000"/>
              </a:lnSpc>
              <a:spcBef>
                <a:spcPts val="0"/>
              </a:spcBef>
            </a:pPr>
            <a:r>
              <a:rPr kumimoji="1" lang="zh-CN" altLang="en-US" b="1" dirty="0" smtClean="0">
                <a:latin typeface="华文楷体" panose="02010600040101010101" pitchFamily="2" charset="-122"/>
                <a:ea typeface="华文楷体" panose="02010600040101010101" pitchFamily="2" charset="-122"/>
              </a:rPr>
              <a:t>软件</a:t>
            </a:r>
            <a:r>
              <a:rPr kumimoji="1" lang="zh-CN" altLang="en-US" b="1" dirty="0">
                <a:latin typeface="华文楷体" panose="02010600040101010101" pitchFamily="2" charset="-122"/>
                <a:ea typeface="华文楷体" panose="02010600040101010101" pitchFamily="2" charset="-122"/>
              </a:rPr>
              <a:t>对象的动态行为是由一个个的</a:t>
            </a:r>
            <a:r>
              <a:rPr kumimoji="1" lang="zh-CN" altLang="en-US" b="1" dirty="0">
                <a:solidFill>
                  <a:srgbClr val="FF3300"/>
                </a:solidFill>
                <a:latin typeface="华文楷体" panose="02010600040101010101" pitchFamily="2" charset="-122"/>
                <a:ea typeface="华文楷体" panose="02010600040101010101" pitchFamily="2" charset="-122"/>
              </a:rPr>
              <a:t>动作</a:t>
            </a:r>
            <a:r>
              <a:rPr kumimoji="1" lang="zh-CN" altLang="en-US" b="1" dirty="0">
                <a:latin typeface="华文楷体" panose="02010600040101010101" pitchFamily="2" charset="-122"/>
                <a:ea typeface="华文楷体" panose="02010600040101010101" pitchFamily="2" charset="-122"/>
              </a:rPr>
              <a:t>构成的。</a:t>
            </a:r>
          </a:p>
          <a:p>
            <a:pPr lvl="1">
              <a:lnSpc>
                <a:spcPct val="130000"/>
              </a:lnSpc>
              <a:spcBef>
                <a:spcPts val="0"/>
              </a:spcBef>
            </a:pPr>
            <a:r>
              <a:rPr kumimoji="1" lang="zh-CN" altLang="en-US" b="1" dirty="0">
                <a:solidFill>
                  <a:srgbClr val="FF3300"/>
                </a:solidFill>
                <a:latin typeface="华文楷体" panose="02010600040101010101" pitchFamily="2" charset="-122"/>
                <a:ea typeface="华文楷体" panose="02010600040101010101" pitchFamily="2" charset="-122"/>
              </a:rPr>
              <a:t>动作是状态机内原子的计算的执行。</a:t>
            </a:r>
          </a:p>
          <a:p>
            <a:pPr lvl="2">
              <a:lnSpc>
                <a:spcPct val="130000"/>
              </a:lnSpc>
              <a:spcBef>
                <a:spcPts val="0"/>
              </a:spcBef>
              <a:buClr>
                <a:schemeClr val="accent1"/>
              </a:buClr>
              <a:buFont typeface="Wingdings" panose="05000000000000000000" pitchFamily="2" charset="2"/>
              <a:buChar char="§"/>
            </a:pPr>
            <a:r>
              <a:rPr kumimoji="1" lang="zh-CN" altLang="en-US" sz="2800" b="1" dirty="0">
                <a:latin typeface="华文楷体" panose="02010600040101010101" pitchFamily="2" charset="-122"/>
                <a:ea typeface="华文楷体" panose="02010600040101010101" pitchFamily="2" charset="-122"/>
              </a:rPr>
              <a:t>所谓原子，指的是</a:t>
            </a:r>
          </a:p>
          <a:p>
            <a:pPr lvl="3">
              <a:lnSpc>
                <a:spcPct val="130000"/>
              </a:lnSpc>
              <a:spcBef>
                <a:spcPts val="0"/>
              </a:spcBef>
              <a:buClr>
                <a:schemeClr val="accent1"/>
              </a:buClr>
              <a:buFont typeface="Wingdings" panose="05000000000000000000" pitchFamily="2" charset="2"/>
              <a:buChar char="§"/>
            </a:pPr>
            <a:r>
              <a:rPr kumimoji="1" lang="zh-CN" altLang="en-US" sz="2800" b="1" dirty="0">
                <a:latin typeface="华文楷体" panose="02010600040101010101" pitchFamily="2" charset="-122"/>
                <a:ea typeface="华文楷体" panose="02010600040101010101" pitchFamily="2" charset="-122"/>
              </a:rPr>
              <a:t>构成动态行为的最小单位，</a:t>
            </a:r>
          </a:p>
          <a:p>
            <a:pPr lvl="2">
              <a:lnSpc>
                <a:spcPct val="130000"/>
              </a:lnSpc>
              <a:spcBef>
                <a:spcPts val="0"/>
              </a:spcBef>
              <a:buClr>
                <a:schemeClr val="accent1"/>
              </a:buClr>
              <a:buFont typeface="Wingdings" panose="05000000000000000000" pitchFamily="2" charset="2"/>
              <a:buChar char="§"/>
            </a:pPr>
            <a:r>
              <a:rPr kumimoji="1" lang="zh-CN" altLang="en-US" sz="2800" b="1" dirty="0">
                <a:latin typeface="华文楷体" panose="02010600040101010101" pitchFamily="2" charset="-122"/>
                <a:ea typeface="华文楷体" panose="02010600040101010101" pitchFamily="2" charset="-122"/>
              </a:rPr>
              <a:t>动作的执行是不可打断的，</a:t>
            </a:r>
          </a:p>
          <a:p>
            <a:pPr lvl="2">
              <a:lnSpc>
                <a:spcPct val="130000"/>
              </a:lnSpc>
              <a:spcBef>
                <a:spcPts val="0"/>
              </a:spcBef>
              <a:buClr>
                <a:schemeClr val="accent1"/>
              </a:buClr>
              <a:buFont typeface="Wingdings" panose="05000000000000000000" pitchFamily="2" charset="2"/>
              <a:buChar char="§"/>
            </a:pPr>
            <a:r>
              <a:rPr kumimoji="1" lang="zh-CN" altLang="en-US" sz="2800" b="1" dirty="0">
                <a:latin typeface="华文楷体" panose="02010600040101010101" pitchFamily="2" charset="-122"/>
                <a:ea typeface="华文楷体" panose="02010600040101010101" pitchFamily="2" charset="-122"/>
              </a:rPr>
              <a:t>动作的执行时间是可以忽略的</a:t>
            </a:r>
            <a:r>
              <a:rPr kumimoji="1" lang="zh-CN" altLang="en-US" sz="2800" b="1" dirty="0" smtClean="0">
                <a:latin typeface="华文楷体" panose="02010600040101010101" pitchFamily="2" charset="-122"/>
                <a:ea typeface="华文楷体" panose="02010600040101010101" pitchFamily="2" charset="-122"/>
              </a:rPr>
              <a:t>。</a:t>
            </a:r>
            <a:endParaRPr kumimoji="1" lang="zh-CN" altLang="en-US" sz="2800" b="1" dirty="0">
              <a:latin typeface="华文楷体" panose="02010600040101010101" pitchFamily="2" charset="-122"/>
              <a:ea typeface="华文楷体" panose="02010600040101010101" pitchFamily="2" charset="-122"/>
            </a:endParaRPr>
          </a:p>
          <a:p>
            <a:pPr>
              <a:lnSpc>
                <a:spcPct val="130000"/>
              </a:lnSpc>
              <a:spcBef>
                <a:spcPts val="0"/>
              </a:spcBef>
            </a:pPr>
            <a:r>
              <a:rPr kumimoji="1" lang="zh-CN" altLang="en-US" b="1" dirty="0">
                <a:latin typeface="华文楷体" panose="02010600040101010101" pitchFamily="2" charset="-122"/>
                <a:ea typeface="华文楷体" panose="02010600040101010101" pitchFamily="2" charset="-122"/>
              </a:rPr>
              <a:t>在活动状态机中，</a:t>
            </a:r>
          </a:p>
          <a:p>
            <a:pPr lvl="1">
              <a:lnSpc>
                <a:spcPct val="130000"/>
              </a:lnSpc>
              <a:spcBef>
                <a:spcPts val="0"/>
              </a:spcBef>
            </a:pPr>
            <a:r>
              <a:rPr kumimoji="1" lang="zh-CN" altLang="en-US" b="1" dirty="0">
                <a:latin typeface="华文楷体" panose="02010600040101010101" pitchFamily="2" charset="-122"/>
                <a:ea typeface="华文楷体" panose="02010600040101010101" pitchFamily="2" charset="-122"/>
              </a:rPr>
              <a:t>对动态行为的建模</a:t>
            </a:r>
          </a:p>
          <a:p>
            <a:pPr lvl="2">
              <a:lnSpc>
                <a:spcPct val="130000"/>
              </a:lnSpc>
              <a:spcBef>
                <a:spcPts val="0"/>
              </a:spcBef>
              <a:buClr>
                <a:schemeClr val="accent1"/>
              </a:buClr>
              <a:buFont typeface="Wingdings" panose="05000000000000000000" pitchFamily="2" charset="2"/>
              <a:buChar char="§"/>
            </a:pPr>
            <a:r>
              <a:rPr kumimoji="1" lang="zh-CN" altLang="en-US" sz="2800" b="1" dirty="0">
                <a:latin typeface="华文楷体" panose="02010600040101010101" pitchFamily="2" charset="-122"/>
                <a:ea typeface="华文楷体" panose="02010600040101010101" pitchFamily="2" charset="-122"/>
              </a:rPr>
              <a:t>是通过附加在状态中的动作实现的。</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26372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883BA7F-5B28-4814-B025-6F02790B4C0B}" type="slidenum">
              <a:rPr lang="zh-CN" altLang="en-US"/>
              <a:pPr/>
              <a:t>18</a:t>
            </a:fld>
            <a:endParaRPr lang="en-US" altLang="zh-CN"/>
          </a:p>
        </p:txBody>
      </p:sp>
      <p:sp>
        <p:nvSpPr>
          <p:cNvPr id="296963" name="Rectangle 3"/>
          <p:cNvSpPr>
            <a:spLocks noGrp="1" noChangeArrowheads="1"/>
          </p:cNvSpPr>
          <p:nvPr>
            <p:ph type="body" idx="1"/>
          </p:nvPr>
        </p:nvSpPr>
        <p:spPr>
          <a:xfrm>
            <a:off x="337458" y="992229"/>
            <a:ext cx="11318630" cy="4495800"/>
          </a:xfrm>
        </p:spPr>
        <p:txBody>
          <a:bodyPr/>
          <a:lstStyle/>
          <a:p>
            <a:pPr>
              <a:lnSpc>
                <a:spcPct val="130000"/>
              </a:lnSpc>
            </a:pPr>
            <a:r>
              <a:rPr kumimoji="1" lang="en-US" altLang="zh-CN" sz="2400" b="1" dirty="0">
                <a:latin typeface="华文楷体" panose="02010600040101010101" pitchFamily="2" charset="-122"/>
                <a:ea typeface="华文楷体" panose="02010600040101010101" pitchFamily="2" charset="-122"/>
              </a:rPr>
              <a:t>UML</a:t>
            </a:r>
            <a:r>
              <a:rPr kumimoji="1" lang="zh-CN" altLang="en-US" sz="2400" b="1" dirty="0">
                <a:latin typeface="华文楷体" panose="02010600040101010101" pitchFamily="2" charset="-122"/>
                <a:ea typeface="华文楷体" panose="02010600040101010101" pitchFamily="2" charset="-122"/>
              </a:rPr>
              <a:t>使用专门的图形符号代表动作状态和活动状态，此图形符号</a:t>
            </a:r>
          </a:p>
          <a:p>
            <a:pPr lvl="1">
              <a:lnSpc>
                <a:spcPct val="130000"/>
              </a:lnSpc>
            </a:pPr>
            <a:r>
              <a:rPr kumimoji="1" lang="zh-CN" altLang="en-US" b="1" dirty="0">
                <a:latin typeface="华文楷体" panose="02010600040101010101" pitchFamily="2" charset="-122"/>
                <a:ea typeface="华文楷体" panose="02010600040101010101" pitchFamily="2" charset="-122"/>
              </a:rPr>
              <a:t>是一个上下为平行直边，两侧用圆弧连接的图形框。</a:t>
            </a:r>
          </a:p>
          <a:p>
            <a:pPr>
              <a:lnSpc>
                <a:spcPct val="130000"/>
              </a:lnSpc>
            </a:pPr>
            <a:r>
              <a:rPr kumimoji="1" lang="zh-CN" altLang="en-US" sz="2400" b="1" dirty="0">
                <a:latin typeface="华文楷体" panose="02010600040101010101" pitchFamily="2" charset="-122"/>
                <a:ea typeface="华文楷体" panose="02010600040101010101" pitchFamily="2" charset="-122"/>
              </a:rPr>
              <a:t>对于动作状态，</a:t>
            </a:r>
          </a:p>
          <a:p>
            <a:pPr lvl="1">
              <a:lnSpc>
                <a:spcPct val="130000"/>
              </a:lnSpc>
            </a:pPr>
            <a:r>
              <a:rPr kumimoji="1" lang="zh-CN" altLang="en-US" b="1" dirty="0">
                <a:latin typeface="华文楷体" panose="02010600040101010101" pitchFamily="2" charset="-122"/>
                <a:ea typeface="华文楷体" panose="02010600040101010101" pitchFamily="2" charset="-122"/>
              </a:rPr>
              <a:t>其动作就写在图形框内</a:t>
            </a:r>
            <a:r>
              <a:rPr kumimoji="1" lang="zh-CN" altLang="en-US" b="1" dirty="0" smtClean="0">
                <a:latin typeface="华文楷体" panose="02010600040101010101" pitchFamily="2" charset="-122"/>
                <a:ea typeface="华文楷体" panose="02010600040101010101" pitchFamily="2" charset="-122"/>
              </a:rPr>
              <a:t>。</a:t>
            </a:r>
            <a:endParaRPr kumimoji="1" lang="zh-CN" altLang="en-US" b="1" dirty="0">
              <a:latin typeface="华文楷体" panose="02010600040101010101" pitchFamily="2" charset="-122"/>
              <a:ea typeface="华文楷体" panose="02010600040101010101" pitchFamily="2" charset="-122"/>
            </a:endParaRPr>
          </a:p>
          <a:p>
            <a:pPr>
              <a:lnSpc>
                <a:spcPct val="130000"/>
              </a:lnSpc>
            </a:pPr>
            <a:r>
              <a:rPr kumimoji="1" lang="en-US" altLang="zh-CN" sz="2400" b="1" dirty="0">
                <a:latin typeface="华文楷体" panose="02010600040101010101" pitchFamily="2" charset="-122"/>
                <a:ea typeface="华文楷体" panose="02010600040101010101" pitchFamily="2" charset="-122"/>
              </a:rPr>
              <a:t>UML</a:t>
            </a:r>
            <a:r>
              <a:rPr kumimoji="1" lang="zh-CN" altLang="en-US" sz="2400" b="1" dirty="0">
                <a:latin typeface="华文楷体" panose="02010600040101010101" pitchFamily="2" charset="-122"/>
                <a:ea typeface="华文楷体" panose="02010600040101010101" pitchFamily="2" charset="-122"/>
              </a:rPr>
              <a:t>对动作没有规定严格的语法，因此</a:t>
            </a:r>
          </a:p>
          <a:p>
            <a:pPr lvl="1">
              <a:lnSpc>
                <a:spcPct val="130000"/>
              </a:lnSpc>
            </a:pPr>
            <a:r>
              <a:rPr kumimoji="1" lang="zh-CN" altLang="en-US" b="1" dirty="0">
                <a:latin typeface="华文楷体" panose="02010600040101010101" pitchFamily="2" charset="-122"/>
                <a:ea typeface="华文楷体" panose="02010600040101010101" pitchFamily="2" charset="-122"/>
              </a:rPr>
              <a:t>可以用一文本串描述动作，</a:t>
            </a:r>
          </a:p>
          <a:p>
            <a:pPr lvl="1">
              <a:lnSpc>
                <a:spcPct val="130000"/>
              </a:lnSpc>
            </a:pPr>
            <a:r>
              <a:rPr kumimoji="1" lang="zh-CN" altLang="en-US" b="1" dirty="0">
                <a:latin typeface="华文楷体" panose="02010600040101010101" pitchFamily="2" charset="-122"/>
                <a:ea typeface="华文楷体" panose="02010600040101010101" pitchFamily="2" charset="-122"/>
              </a:rPr>
              <a:t>也可以用任何一种程序设计语言的语句的语法书写动作文本串。</a:t>
            </a:r>
          </a:p>
        </p:txBody>
      </p:sp>
      <p:pic>
        <p:nvPicPr>
          <p:cNvPr id="296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814" y="5141927"/>
            <a:ext cx="4911272" cy="1328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876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5205C72-6C0B-4139-8111-4CEBF5EB0275}" type="slidenum">
              <a:rPr lang="zh-CN" altLang="en-US"/>
              <a:pPr/>
              <a:t>19</a:t>
            </a:fld>
            <a:endParaRPr lang="en-US" altLang="zh-CN"/>
          </a:p>
        </p:txBody>
      </p:sp>
      <p:sp>
        <p:nvSpPr>
          <p:cNvPr id="297987" name="Rectangle 3"/>
          <p:cNvSpPr>
            <a:spLocks noGrp="1" noChangeArrowheads="1"/>
          </p:cNvSpPr>
          <p:nvPr>
            <p:ph type="body" idx="1"/>
          </p:nvPr>
        </p:nvSpPr>
        <p:spPr>
          <a:xfrm>
            <a:off x="422031" y="965479"/>
            <a:ext cx="11163717" cy="4648200"/>
          </a:xfrm>
        </p:spPr>
        <p:txBody>
          <a:bodyPr/>
          <a:lstStyle/>
          <a:p>
            <a:pPr>
              <a:lnSpc>
                <a:spcPct val="120000"/>
              </a:lnSpc>
              <a:spcBef>
                <a:spcPts val="0"/>
              </a:spcBef>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）、活动状态</a:t>
            </a:r>
            <a:endParaRPr kumimoji="1" lang="en-US" altLang="zh-CN" b="1" dirty="0" smtClean="0">
              <a:latin typeface="华文楷体" panose="02010600040101010101" pitchFamily="2" charset="-122"/>
              <a:ea typeface="华文楷体" panose="02010600040101010101" pitchFamily="2" charset="-122"/>
            </a:endParaRPr>
          </a:p>
          <a:p>
            <a:pPr>
              <a:lnSpc>
                <a:spcPct val="120000"/>
              </a:lnSpc>
              <a:spcBef>
                <a:spcPts val="0"/>
              </a:spcBef>
            </a:pPr>
            <a:r>
              <a:rPr kumimoji="1" lang="zh-CN" altLang="en-US" b="1" dirty="0" smtClean="0">
                <a:latin typeface="华文楷体" panose="02010600040101010101" pitchFamily="2" charset="-122"/>
                <a:ea typeface="华文楷体" panose="02010600040101010101" pitchFamily="2" charset="-122"/>
              </a:rPr>
              <a:t>在</a:t>
            </a:r>
            <a:r>
              <a:rPr kumimoji="1" lang="en-US" altLang="zh-CN" b="1" dirty="0">
                <a:latin typeface="华文楷体" panose="02010600040101010101" pitchFamily="2" charset="-122"/>
                <a:ea typeface="华文楷体" panose="02010600040101010101" pitchFamily="2" charset="-122"/>
              </a:rPr>
              <a:t>UML</a:t>
            </a:r>
            <a:r>
              <a:rPr kumimoji="1" lang="zh-CN" altLang="en-US" b="1" dirty="0">
                <a:latin typeface="华文楷体" panose="02010600040101010101" pitchFamily="2" charset="-122"/>
                <a:ea typeface="华文楷体" panose="02010600040101010101" pitchFamily="2" charset="-122"/>
              </a:rPr>
              <a:t>里，</a:t>
            </a:r>
          </a:p>
          <a:p>
            <a:pPr lvl="1">
              <a:lnSpc>
                <a:spcPct val="120000"/>
              </a:lnSpc>
              <a:spcBef>
                <a:spcPts val="0"/>
              </a:spcBef>
            </a:pPr>
            <a:r>
              <a:rPr kumimoji="1" lang="zh-CN" altLang="en-US" sz="2800" b="1" dirty="0">
                <a:solidFill>
                  <a:srgbClr val="FF3300"/>
                </a:solidFill>
                <a:latin typeface="华文楷体" panose="02010600040101010101" pitchFamily="2" charset="-122"/>
                <a:ea typeface="华文楷体" panose="02010600040101010101" pitchFamily="2" charset="-122"/>
              </a:rPr>
              <a:t>活动是软件对象非原子的计算的执行。</a:t>
            </a:r>
          </a:p>
          <a:p>
            <a:pPr lvl="1">
              <a:lnSpc>
                <a:spcPct val="120000"/>
              </a:lnSpc>
              <a:spcBef>
                <a:spcPts val="0"/>
              </a:spcBef>
            </a:pPr>
            <a:r>
              <a:rPr kumimoji="1" lang="zh-CN" altLang="en-US" sz="2800" b="1" dirty="0">
                <a:solidFill>
                  <a:srgbClr val="FF3300"/>
                </a:solidFill>
                <a:latin typeface="华文楷体" panose="02010600040101010101" pitchFamily="2" charset="-122"/>
                <a:ea typeface="华文楷体" panose="02010600040101010101" pitchFamily="2" charset="-122"/>
              </a:rPr>
              <a:t>活动可以被进一步地分解为一系列的动作。</a:t>
            </a:r>
          </a:p>
          <a:p>
            <a:pPr>
              <a:lnSpc>
                <a:spcPct val="120000"/>
              </a:lnSpc>
              <a:spcBef>
                <a:spcPts val="0"/>
              </a:spcBef>
            </a:pPr>
            <a:r>
              <a:rPr kumimoji="1" lang="zh-CN" altLang="en-US" b="1" dirty="0">
                <a:latin typeface="华文楷体" panose="02010600040101010101" pitchFamily="2" charset="-122"/>
                <a:ea typeface="华文楷体" panose="02010600040101010101" pitchFamily="2" charset="-122"/>
              </a:rPr>
              <a:t>在活动状态机里，</a:t>
            </a:r>
          </a:p>
          <a:p>
            <a:pPr lvl="1">
              <a:lnSpc>
                <a:spcPct val="120000"/>
              </a:lnSpc>
              <a:spcBef>
                <a:spcPts val="0"/>
              </a:spcBef>
            </a:pPr>
            <a:r>
              <a:rPr kumimoji="1" lang="zh-CN" altLang="en-US" sz="2800" b="1" dirty="0">
                <a:solidFill>
                  <a:srgbClr val="FF3300"/>
                </a:solidFill>
                <a:latin typeface="华文楷体" panose="02010600040101010101" pitchFamily="2" charset="-122"/>
                <a:ea typeface="华文楷体" panose="02010600040101010101" pitchFamily="2" charset="-122"/>
              </a:rPr>
              <a:t>如果全部用动作状态来描述对象的动态行为，</a:t>
            </a:r>
          </a:p>
          <a:p>
            <a:pPr lvl="2">
              <a:lnSpc>
                <a:spcPct val="120000"/>
              </a:lnSpc>
              <a:spcBef>
                <a:spcPts val="0"/>
              </a:spcBef>
              <a:buClr>
                <a:schemeClr val="accent1"/>
              </a:buClr>
              <a:buFont typeface="Wingdings" panose="05000000000000000000" pitchFamily="2" charset="2"/>
              <a:buChar char="§"/>
            </a:pPr>
            <a:r>
              <a:rPr kumimoji="1" lang="zh-CN" altLang="en-US" sz="2800" b="1" dirty="0">
                <a:latin typeface="华文楷体" panose="02010600040101010101" pitchFamily="2" charset="-122"/>
                <a:ea typeface="华文楷体" panose="02010600040101010101" pitchFamily="2" charset="-122"/>
              </a:rPr>
              <a:t>那么产生的活动图将由许多十分细小的动作状态组成，使得活动图过于繁杂。	</a:t>
            </a:r>
          </a:p>
          <a:p>
            <a:pPr>
              <a:lnSpc>
                <a:spcPct val="120000"/>
              </a:lnSpc>
              <a:spcBef>
                <a:spcPts val="0"/>
              </a:spcBef>
            </a:pPr>
            <a:r>
              <a:rPr kumimoji="1" lang="zh-CN" altLang="en-US" b="1" dirty="0">
                <a:latin typeface="华文楷体" panose="02010600040101010101" pitchFamily="2" charset="-122"/>
                <a:ea typeface="华文楷体" panose="02010600040101010101" pitchFamily="2" charset="-122"/>
              </a:rPr>
              <a:t>在大多数的情况下，软件对象的动态行为</a:t>
            </a:r>
          </a:p>
          <a:p>
            <a:pPr lvl="1">
              <a:lnSpc>
                <a:spcPct val="120000"/>
              </a:lnSpc>
              <a:spcBef>
                <a:spcPts val="0"/>
              </a:spcBef>
            </a:pPr>
            <a:r>
              <a:rPr kumimoji="1" lang="zh-CN" altLang="en-US" sz="2800" b="1" dirty="0">
                <a:solidFill>
                  <a:srgbClr val="FF3300"/>
                </a:solidFill>
                <a:latin typeface="华文楷体" panose="02010600040101010101" pitchFamily="2" charset="-122"/>
                <a:ea typeface="华文楷体" panose="02010600040101010101" pitchFamily="2" charset="-122"/>
              </a:rPr>
              <a:t>可以用一系列的子过程来表达，</a:t>
            </a:r>
          </a:p>
          <a:p>
            <a:pPr lvl="1">
              <a:lnSpc>
                <a:spcPct val="120000"/>
              </a:lnSpc>
              <a:spcBef>
                <a:spcPts val="0"/>
              </a:spcBef>
            </a:pPr>
            <a:r>
              <a:rPr kumimoji="1" lang="zh-CN" altLang="en-US" sz="2800" b="1" dirty="0">
                <a:solidFill>
                  <a:srgbClr val="FF3300"/>
                </a:solidFill>
                <a:latin typeface="华文楷体" panose="02010600040101010101" pitchFamily="2" charset="-122"/>
                <a:ea typeface="华文楷体" panose="02010600040101010101" pitchFamily="2" charset="-122"/>
              </a:rPr>
              <a:t>而不需要细化至每个原子的计算。</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8205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11"/>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12"/>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13"/>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微软雅黑" panose="020B0503020204020204" pitchFamily="34" charset="-122"/>
                </a:rPr>
                <a:t>引言</a:t>
              </a:r>
              <a:endParaRPr lang="en-US" altLang="zh-CN" sz="2400" dirty="0">
                <a:latin typeface="微软雅黑" panose="020B0503020204020204" pitchFamily="34" charset="-122"/>
              </a:endParaRPr>
            </a:p>
          </p:txBody>
        </p:sp>
      </p:grpSp>
      <p:grpSp>
        <p:nvGrpSpPr>
          <p:cNvPr id="46" name="组合 45"/>
          <p:cNvGrpSpPr/>
          <p:nvPr/>
        </p:nvGrpSpPr>
        <p:grpSpPr>
          <a:xfrm>
            <a:off x="1488855" y="3667787"/>
            <a:ext cx="4129542" cy="600404"/>
            <a:chOff x="2442708" y="3763858"/>
            <a:chExt cx="4129542" cy="600404"/>
          </a:xfrm>
        </p:grpSpPr>
        <p:sp>
          <p:nvSpPr>
            <p:cNvPr id="147" name="MH_Others_6"/>
            <p:cNvSpPr/>
            <p:nvPr>
              <p:custDataLst>
                <p:tags r:id="rId8"/>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9"/>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10"/>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活动图的组成</a:t>
              </a:r>
              <a:endParaRPr lang="zh-CN" altLang="en-US" sz="2400" dirty="0">
                <a:latin typeface="微软雅黑" panose="020B0503020204020204" pitchFamily="34" charset="-122"/>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grpSp>
        <p:nvGrpSpPr>
          <p:cNvPr id="13" name="组合 12"/>
          <p:cNvGrpSpPr/>
          <p:nvPr/>
        </p:nvGrpSpPr>
        <p:grpSpPr>
          <a:xfrm>
            <a:off x="6092676" y="2644693"/>
            <a:ext cx="4129542" cy="600404"/>
            <a:chOff x="2442708" y="3763858"/>
            <a:chExt cx="4129542" cy="600404"/>
          </a:xfrm>
        </p:grpSpPr>
        <p:sp>
          <p:nvSpPr>
            <p:cNvPr id="14" name="MH_Others_6"/>
            <p:cNvSpPr/>
            <p:nvPr>
              <p:custDataLst>
                <p:tags r:id="rId5"/>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5" name="MH_Number_4"/>
            <p:cNvSpPr/>
            <p:nvPr>
              <p:custDataLst>
                <p:tags r:id="rId6"/>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4</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6" name="MH_Entry_4"/>
            <p:cNvSpPr txBox="1">
              <a:spLocks noChangeArrowheads="1"/>
            </p:cNvSpPr>
            <p:nvPr>
              <p:custDataLst>
                <p:tags r:id="rId7"/>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en-US" altLang="zh-CN" sz="2400" dirty="0" smtClean="0">
                  <a:latin typeface="微软雅黑" panose="020B0503020204020204" pitchFamily="34" charset="-122"/>
                </a:rPr>
                <a:t>UML 2.0</a:t>
              </a:r>
              <a:r>
                <a:rPr lang="zh-CN" altLang="en-US" sz="2400" smtClean="0">
                  <a:latin typeface="微软雅黑" panose="020B0503020204020204" pitchFamily="34" charset="-122"/>
                </a:rPr>
                <a:t>中的活动图</a:t>
              </a:r>
              <a:endParaRPr lang="zh-CN" altLang="en-US" sz="2400" dirty="0">
                <a:latin typeface="微软雅黑" panose="020B0503020204020204" pitchFamily="34" charset="-122"/>
              </a:endParaRPr>
            </a:p>
          </p:txBody>
        </p:sp>
      </p:grpSp>
      <p:grpSp>
        <p:nvGrpSpPr>
          <p:cNvPr id="17" name="组合 16"/>
          <p:cNvGrpSpPr/>
          <p:nvPr/>
        </p:nvGrpSpPr>
        <p:grpSpPr>
          <a:xfrm>
            <a:off x="1502249" y="4762256"/>
            <a:ext cx="4129542" cy="600404"/>
            <a:chOff x="2442708" y="3763858"/>
            <a:chExt cx="4129542" cy="600404"/>
          </a:xfrm>
        </p:grpSpPr>
        <p:sp>
          <p:nvSpPr>
            <p:cNvPr id="18" name="MH_Others_6"/>
            <p:cNvSpPr/>
            <p:nvPr>
              <p:custDataLst>
                <p:tags r:id="rId2"/>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9" name="MH_Number_4"/>
            <p:cNvSpPr/>
            <p:nvPr>
              <p:custDataLst>
                <p:tags r:id="rId3"/>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3</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20" name="MH_Entry_4"/>
            <p:cNvSpPr txBox="1">
              <a:spLocks noChangeArrowheads="1"/>
            </p:cNvSpPr>
            <p:nvPr>
              <p:custDataLst>
                <p:tags r:id="rId4"/>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活动图的作用</a:t>
              </a:r>
              <a:endParaRPr lang="zh-CN" altLang="en-US" sz="2400" dirty="0">
                <a:latin typeface="微软雅黑" panose="020B0503020204020204" pitchFamily="34" charset="-122"/>
              </a:endParaRP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506027B-6042-445D-9FF2-84FCB0734C9C}" type="slidenum">
              <a:rPr lang="zh-CN" altLang="en-US"/>
              <a:pPr/>
              <a:t>20</a:t>
            </a:fld>
            <a:endParaRPr lang="en-US" altLang="zh-CN"/>
          </a:p>
        </p:txBody>
      </p:sp>
      <p:sp>
        <p:nvSpPr>
          <p:cNvPr id="301059" name="Rectangle 3"/>
          <p:cNvSpPr>
            <a:spLocks noGrp="1" noChangeArrowheads="1"/>
          </p:cNvSpPr>
          <p:nvPr>
            <p:ph type="body" idx="1"/>
          </p:nvPr>
        </p:nvSpPr>
        <p:spPr>
          <a:xfrm>
            <a:off x="462015" y="981389"/>
            <a:ext cx="11395040" cy="4495800"/>
          </a:xfrm>
        </p:spPr>
        <p:txBody>
          <a:bodyPr/>
          <a:lstStyle/>
          <a:p>
            <a:pPr>
              <a:lnSpc>
                <a:spcPct val="110000"/>
              </a:lnSpc>
            </a:pPr>
            <a:r>
              <a:rPr lang="zh-CN" altLang="en-US" sz="2600" b="1" dirty="0">
                <a:ea typeface="SimSun" panose="02010600030101010101" pitchFamily="2" charset="-122"/>
              </a:rPr>
              <a:t>（</a:t>
            </a:r>
            <a:r>
              <a:rPr lang="en-US" altLang="zh-CN" sz="2600" b="1" dirty="0">
                <a:ea typeface="SimSun" panose="02010600030101010101" pitchFamily="2" charset="-122"/>
              </a:rPr>
              <a:t>3</a:t>
            </a:r>
            <a:r>
              <a:rPr lang="zh-CN" altLang="en-US" sz="2600" b="1" dirty="0">
                <a:ea typeface="SimSun" panose="02010600030101010101" pitchFamily="2" charset="-122"/>
              </a:rPr>
              <a:t>）、无触发变迁</a:t>
            </a:r>
            <a:endParaRPr kumimoji="1" lang="en-US" altLang="zh-CN" sz="2600" b="1" dirty="0" smtClean="0">
              <a:latin typeface="华文楷体" panose="02010600040101010101" pitchFamily="2" charset="-122"/>
              <a:ea typeface="华文楷体" panose="02010600040101010101" pitchFamily="2" charset="-122"/>
            </a:endParaRPr>
          </a:p>
          <a:p>
            <a:pPr>
              <a:lnSpc>
                <a:spcPct val="110000"/>
              </a:lnSpc>
            </a:pPr>
            <a:r>
              <a:rPr kumimoji="1" lang="zh-CN" altLang="en-US" sz="2600" b="1" dirty="0" smtClean="0">
                <a:latin typeface="华文楷体" panose="02010600040101010101" pitchFamily="2" charset="-122"/>
                <a:ea typeface="华文楷体" panose="02010600040101010101" pitchFamily="2" charset="-122"/>
              </a:rPr>
              <a:t>无</a:t>
            </a:r>
            <a:r>
              <a:rPr kumimoji="1" lang="zh-CN" altLang="en-US" sz="2600" b="1" dirty="0">
                <a:latin typeface="华文楷体" panose="02010600040101010101" pitchFamily="2" charset="-122"/>
                <a:ea typeface="华文楷体" panose="02010600040101010101" pitchFamily="2" charset="-122"/>
              </a:rPr>
              <a:t>触发变迁又称为</a:t>
            </a:r>
            <a:r>
              <a:rPr kumimoji="1" lang="zh-CN" altLang="en-US" sz="2600" b="1" dirty="0">
                <a:solidFill>
                  <a:srgbClr val="FF3300"/>
                </a:solidFill>
                <a:latin typeface="华文楷体" panose="02010600040101010101" pitchFamily="2" charset="-122"/>
                <a:ea typeface="华文楷体" panose="02010600040101010101" pitchFamily="2" charset="-122"/>
              </a:rPr>
              <a:t>完成变迁</a:t>
            </a:r>
            <a:r>
              <a:rPr kumimoji="1" lang="zh-CN" altLang="en-US" sz="2600" b="1" dirty="0">
                <a:latin typeface="华文楷体" panose="02010600040101010101" pitchFamily="2" charset="-122"/>
                <a:ea typeface="华文楷体" panose="02010600040101010101" pitchFamily="2" charset="-122"/>
              </a:rPr>
              <a:t>。</a:t>
            </a:r>
          </a:p>
          <a:p>
            <a:pPr lvl="1">
              <a:lnSpc>
                <a:spcPct val="110000"/>
              </a:lnSpc>
            </a:pPr>
            <a:r>
              <a:rPr kumimoji="1" lang="zh-CN" altLang="en-US" sz="2600" b="1" dirty="0">
                <a:latin typeface="华文楷体" panose="02010600040101010101" pitchFamily="2" charset="-122"/>
                <a:ea typeface="华文楷体" panose="02010600040101010101" pitchFamily="2" charset="-122"/>
              </a:rPr>
              <a:t>它在活动状态机里用于为动作的自动执行建模。</a:t>
            </a:r>
          </a:p>
          <a:p>
            <a:pPr>
              <a:lnSpc>
                <a:spcPct val="110000"/>
              </a:lnSpc>
            </a:pPr>
            <a:r>
              <a:rPr kumimoji="1" lang="zh-CN" altLang="en-US" sz="2600" b="1" dirty="0">
                <a:solidFill>
                  <a:srgbClr val="FF3300"/>
                </a:solidFill>
                <a:latin typeface="华文楷体" panose="02010600040101010101" pitchFamily="2" charset="-122"/>
                <a:ea typeface="华文楷体" panose="02010600040101010101" pitchFamily="2" charset="-122"/>
              </a:rPr>
              <a:t>在</a:t>
            </a:r>
            <a:r>
              <a:rPr kumimoji="1" lang="en-US" altLang="zh-CN" sz="2600" b="1" dirty="0">
                <a:solidFill>
                  <a:srgbClr val="FF3300"/>
                </a:solidFill>
                <a:latin typeface="华文楷体" panose="02010600040101010101" pitchFamily="2" charset="-122"/>
                <a:ea typeface="华文楷体" panose="02010600040101010101" pitchFamily="2" charset="-122"/>
              </a:rPr>
              <a:t>UML</a:t>
            </a:r>
            <a:r>
              <a:rPr kumimoji="1" lang="zh-CN" altLang="en-US" sz="2600" b="1" dirty="0">
                <a:solidFill>
                  <a:srgbClr val="FF3300"/>
                </a:solidFill>
                <a:latin typeface="华文楷体" panose="02010600040101010101" pitchFamily="2" charset="-122"/>
                <a:ea typeface="华文楷体" panose="02010600040101010101" pitchFamily="2" charset="-122"/>
              </a:rPr>
              <a:t>里</a:t>
            </a:r>
            <a:r>
              <a:rPr kumimoji="1" lang="en-US" altLang="zh-CN" sz="2600" b="1" dirty="0">
                <a:solidFill>
                  <a:srgbClr val="FF3300"/>
                </a:solidFill>
                <a:latin typeface="华文楷体" panose="02010600040101010101" pitchFamily="2" charset="-122"/>
                <a:ea typeface="华文楷体" panose="02010600040101010101" pitchFamily="2" charset="-122"/>
              </a:rPr>
              <a:t>,</a:t>
            </a:r>
            <a:r>
              <a:rPr kumimoji="1" lang="zh-CN" altLang="en-US" sz="2600" b="1" dirty="0">
                <a:solidFill>
                  <a:srgbClr val="FF3300"/>
                </a:solidFill>
                <a:latin typeface="华文楷体" panose="02010600040101010101" pitchFamily="2" charset="-122"/>
                <a:ea typeface="华文楷体" panose="02010600040101010101" pitchFamily="2" charset="-122"/>
              </a:rPr>
              <a:t>完成变迁是不包含触发事件的变迁。</a:t>
            </a:r>
          </a:p>
          <a:p>
            <a:pPr>
              <a:lnSpc>
                <a:spcPct val="110000"/>
              </a:lnSpc>
            </a:pPr>
            <a:r>
              <a:rPr kumimoji="1" lang="zh-CN" altLang="en-US" sz="2600" b="1" dirty="0">
                <a:latin typeface="华文楷体" panose="02010600040101010101" pitchFamily="2" charset="-122"/>
                <a:ea typeface="华文楷体" panose="02010600040101010101" pitchFamily="2" charset="-122"/>
              </a:rPr>
              <a:t>如果无触发变迁的起始状态是一个简单状态（即不包含子状态的状态）</a:t>
            </a:r>
          </a:p>
          <a:p>
            <a:pPr lvl="1">
              <a:lnSpc>
                <a:spcPct val="110000"/>
              </a:lnSpc>
            </a:pPr>
            <a:r>
              <a:rPr kumimoji="1" lang="zh-CN" altLang="en-US" sz="2600" b="1" dirty="0">
                <a:latin typeface="华文楷体" panose="02010600040101010101" pitchFamily="2" charset="-122"/>
                <a:ea typeface="华文楷体" panose="02010600040101010101" pitchFamily="2" charset="-122"/>
              </a:rPr>
              <a:t>那么此变迁在起始状态的入口动作和状态活动执行完毕之后被激发；</a:t>
            </a:r>
          </a:p>
          <a:p>
            <a:pPr lvl="1">
              <a:lnSpc>
                <a:spcPct val="110000"/>
              </a:lnSpc>
            </a:pPr>
            <a:r>
              <a:rPr kumimoji="1" lang="zh-CN" altLang="en-US" sz="2600" b="1" dirty="0">
                <a:latin typeface="华文楷体" panose="02010600040101010101" pitchFamily="2" charset="-122"/>
                <a:ea typeface="华文楷体" panose="02010600040101010101" pitchFamily="2" charset="-122"/>
              </a:rPr>
              <a:t>如果起始状态是一个复合状态，</a:t>
            </a:r>
          </a:p>
          <a:p>
            <a:pPr lvl="2">
              <a:lnSpc>
                <a:spcPct val="110000"/>
              </a:lnSpc>
            </a:pPr>
            <a:r>
              <a:rPr kumimoji="1" lang="zh-CN" altLang="en-US" sz="2600" b="1" dirty="0">
                <a:latin typeface="华文楷体" panose="02010600040101010101" pitchFamily="2" charset="-122"/>
                <a:ea typeface="华文楷体" panose="02010600040101010101" pitchFamily="2" charset="-122"/>
              </a:rPr>
              <a:t>那么此变迁在复合状态的内嵌状态机都到达结束状态后被激发。</a:t>
            </a:r>
          </a:p>
          <a:p>
            <a:pPr>
              <a:lnSpc>
                <a:spcPct val="110000"/>
              </a:lnSpc>
            </a:pPr>
            <a:r>
              <a:rPr kumimoji="1" lang="zh-CN" altLang="en-US" sz="2600" b="1" dirty="0">
                <a:latin typeface="华文楷体" panose="02010600040101010101" pitchFamily="2" charset="-122"/>
                <a:ea typeface="华文楷体" panose="02010600040101010101" pitchFamily="2" charset="-122"/>
              </a:rPr>
              <a:t> </a:t>
            </a:r>
            <a:r>
              <a:rPr kumimoji="1" lang="zh-CN" altLang="en-US" sz="2600" b="1" dirty="0" smtClean="0">
                <a:latin typeface="华文楷体" panose="02010600040101010101" pitchFamily="2" charset="-122"/>
                <a:ea typeface="华文楷体" panose="02010600040101010101" pitchFamily="2" charset="-122"/>
              </a:rPr>
              <a:t>之后</a:t>
            </a:r>
            <a:r>
              <a:rPr kumimoji="1" lang="zh-CN" altLang="en-US" sz="2600" b="1" dirty="0">
                <a:latin typeface="华文楷体" panose="02010600040101010101" pitchFamily="2" charset="-122"/>
                <a:ea typeface="华文楷体" panose="02010600040101010101" pitchFamily="2" charset="-122"/>
              </a:rPr>
              <a:t>，</a:t>
            </a:r>
          </a:p>
          <a:p>
            <a:pPr lvl="2">
              <a:lnSpc>
                <a:spcPct val="110000"/>
              </a:lnSpc>
            </a:pPr>
            <a:r>
              <a:rPr kumimoji="1" lang="zh-CN" altLang="en-US" sz="2600" b="1" dirty="0">
                <a:latin typeface="华文楷体" panose="02010600040101010101" pitchFamily="2" charset="-122"/>
                <a:ea typeface="华文楷体" panose="02010600040101010101" pitchFamily="2" charset="-122"/>
              </a:rPr>
              <a:t>源状态的出口动作被执行；</a:t>
            </a:r>
          </a:p>
          <a:p>
            <a:pPr lvl="2">
              <a:lnSpc>
                <a:spcPct val="110000"/>
              </a:lnSpc>
            </a:pPr>
            <a:r>
              <a:rPr kumimoji="1" lang="zh-CN" altLang="en-US" sz="2600" b="1" dirty="0">
                <a:latin typeface="华文楷体" panose="02010600040101010101" pitchFamily="2" charset="-122"/>
                <a:ea typeface="华文楷体" panose="02010600040101010101" pitchFamily="2" charset="-122"/>
              </a:rPr>
              <a:t>状态机转入变迁的目标状态。</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274991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CDEC0E0-7A4F-4B97-8315-CA886E260150}" type="slidenum">
              <a:rPr lang="zh-CN" altLang="en-US"/>
              <a:pPr/>
              <a:t>21</a:t>
            </a:fld>
            <a:endParaRPr lang="en-US" altLang="zh-CN"/>
          </a:p>
        </p:txBody>
      </p:sp>
      <p:sp>
        <p:nvSpPr>
          <p:cNvPr id="302083" name="Rectangle 3"/>
          <p:cNvSpPr>
            <a:spLocks noGrp="1" noChangeArrowheads="1"/>
          </p:cNvSpPr>
          <p:nvPr>
            <p:ph type="body" idx="1"/>
          </p:nvPr>
        </p:nvSpPr>
        <p:spPr>
          <a:xfrm>
            <a:off x="552661" y="1168557"/>
            <a:ext cx="11103427" cy="4608512"/>
          </a:xfrm>
        </p:spPr>
        <p:txBody>
          <a:bodyPr/>
          <a:lstStyle/>
          <a:p>
            <a:pPr>
              <a:lnSpc>
                <a:spcPct val="130000"/>
              </a:lnSpc>
            </a:pPr>
            <a:r>
              <a:rPr lang="en-US" altLang="zh-CN" b="1" dirty="0">
                <a:ea typeface="SimSun" panose="02010600030101010101" pitchFamily="2" charset="-122"/>
              </a:rPr>
              <a:t>4</a:t>
            </a:r>
            <a:r>
              <a:rPr lang="zh-CN" altLang="en-US" b="1" dirty="0">
                <a:ea typeface="SimSun" panose="02010600030101010101" pitchFamily="2" charset="-122"/>
              </a:rPr>
              <a:t>、分支</a:t>
            </a:r>
            <a:endParaRPr kumimoji="1" lang="en-US" altLang="zh-CN" b="1" dirty="0" smtClean="0">
              <a:latin typeface="华文楷体" panose="02010600040101010101" pitchFamily="2" charset="-122"/>
              <a:ea typeface="华文楷体" panose="02010600040101010101" pitchFamily="2" charset="-122"/>
            </a:endParaRPr>
          </a:p>
          <a:p>
            <a:pPr>
              <a:lnSpc>
                <a:spcPct val="130000"/>
              </a:lnSpc>
            </a:pPr>
            <a:r>
              <a:rPr kumimoji="1" lang="zh-CN" altLang="en-US" b="1" dirty="0" smtClean="0">
                <a:latin typeface="华文楷体" panose="02010600040101010101" pitchFamily="2" charset="-122"/>
                <a:ea typeface="华文楷体" panose="02010600040101010101" pitchFamily="2" charset="-122"/>
              </a:rPr>
              <a:t>条件</a:t>
            </a:r>
            <a:r>
              <a:rPr kumimoji="1" lang="zh-CN" altLang="en-US" b="1" dirty="0">
                <a:latin typeface="华文楷体" panose="02010600040101010101" pitchFamily="2" charset="-122"/>
                <a:ea typeface="华文楷体" panose="02010600040101010101" pitchFamily="2" charset="-122"/>
              </a:rPr>
              <a:t>判断是最基本的程序结构，</a:t>
            </a:r>
          </a:p>
          <a:p>
            <a:pPr lvl="1">
              <a:lnSpc>
                <a:spcPct val="130000"/>
              </a:lnSpc>
            </a:pPr>
            <a:r>
              <a:rPr kumimoji="1" lang="zh-CN" altLang="en-US" b="1" dirty="0">
                <a:latin typeface="华文楷体" panose="02010600040101010101" pitchFamily="2" charset="-122"/>
                <a:ea typeface="华文楷体" panose="02010600040101010101" pitchFamily="2" charset="-122"/>
              </a:rPr>
              <a:t>它代表软件对象在不同的判断结果的条件下，所执行的不同动作。</a:t>
            </a:r>
          </a:p>
          <a:p>
            <a:pPr>
              <a:lnSpc>
                <a:spcPct val="130000"/>
              </a:lnSpc>
            </a:pPr>
            <a:r>
              <a:rPr kumimoji="1" lang="zh-CN" altLang="en-US" b="1" dirty="0">
                <a:latin typeface="华文楷体" panose="02010600040101010101" pitchFamily="2" charset="-122"/>
                <a:ea typeface="华文楷体" panose="02010600040101010101" pitchFamily="2" charset="-122"/>
              </a:rPr>
              <a:t>作为为非反应型对象的动态行为进行建模的建模手段，活动图提供了描述这种程序结构的建模元素，这就是</a:t>
            </a:r>
          </a:p>
          <a:p>
            <a:pPr lvl="1">
              <a:lnSpc>
                <a:spcPct val="130000"/>
              </a:lnSpc>
            </a:pPr>
            <a:r>
              <a:rPr kumimoji="1" lang="zh-CN" altLang="en-US" b="1" dirty="0">
                <a:solidFill>
                  <a:srgbClr val="FF3300"/>
                </a:solidFill>
                <a:latin typeface="华文楷体" panose="02010600040101010101" pitchFamily="2" charset="-122"/>
                <a:ea typeface="华文楷体" panose="02010600040101010101" pitchFamily="2" charset="-122"/>
              </a:rPr>
              <a:t>分支</a:t>
            </a:r>
            <a:r>
              <a:rPr kumimoji="1" lang="en-US" altLang="zh-CN" b="1" dirty="0">
                <a:solidFill>
                  <a:srgbClr val="FF3300"/>
                </a:solidFill>
                <a:latin typeface="华文楷体" panose="02010600040101010101" pitchFamily="2" charset="-122"/>
                <a:ea typeface="华文楷体" panose="02010600040101010101" pitchFamily="2" charset="-122"/>
              </a:rPr>
              <a:t>(branch)</a:t>
            </a:r>
            <a:r>
              <a:rPr kumimoji="1" lang="zh-CN" altLang="en-US" b="1" dirty="0">
                <a:solidFill>
                  <a:srgbClr val="FF3300"/>
                </a:solidFill>
                <a:latin typeface="华文楷体" panose="02010600040101010101" pitchFamily="2" charset="-122"/>
                <a:ea typeface="华文楷体" panose="02010600040101010101" pitchFamily="2" charset="-122"/>
              </a:rPr>
              <a:t>。</a:t>
            </a:r>
          </a:p>
          <a:p>
            <a:pPr>
              <a:lnSpc>
                <a:spcPct val="130000"/>
              </a:lnSpc>
            </a:pPr>
            <a:r>
              <a:rPr kumimoji="1" lang="zh-CN" altLang="en-US" b="1" dirty="0">
                <a:latin typeface="华文楷体" panose="02010600040101010101" pitchFamily="2" charset="-122"/>
                <a:ea typeface="华文楷体" panose="02010600040101010101" pitchFamily="2" charset="-122"/>
              </a:rPr>
              <a:t>分支是状态机的一个建模元素，它代表由一个触发事件在不同的触发条件下激发的多个变迁。</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335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F3CF0F6-22EF-4141-AF1D-7BC3B5E329D7}" type="slidenum">
              <a:rPr lang="zh-CN" altLang="en-US"/>
              <a:pPr/>
              <a:t>22</a:t>
            </a:fld>
            <a:endParaRPr lang="en-US" altLang="zh-CN"/>
          </a:p>
        </p:txBody>
      </p:sp>
      <p:sp>
        <p:nvSpPr>
          <p:cNvPr id="303107" name="Rectangle 3"/>
          <p:cNvSpPr>
            <a:spLocks noGrp="1" noChangeArrowheads="1"/>
          </p:cNvSpPr>
          <p:nvPr>
            <p:ph type="body" idx="1"/>
          </p:nvPr>
        </p:nvSpPr>
        <p:spPr>
          <a:xfrm>
            <a:off x="416168" y="1192579"/>
            <a:ext cx="11139435" cy="4351338"/>
          </a:xfrm>
        </p:spPr>
        <p:txBody>
          <a:bodyPr/>
          <a:lstStyle/>
          <a:p>
            <a:pPr>
              <a:lnSpc>
                <a:spcPct val="150000"/>
              </a:lnSpc>
            </a:pPr>
            <a:r>
              <a:rPr kumimoji="1" lang="zh-CN" altLang="en-US" b="1" dirty="0">
                <a:latin typeface="华文楷体" panose="02010600040101010101" pitchFamily="2" charset="-122"/>
                <a:ea typeface="华文楷体" panose="02010600040101010101" pitchFamily="2" charset="-122"/>
              </a:rPr>
              <a:t>分支在活动图上用一个菱形表示，它包括</a:t>
            </a:r>
          </a:p>
          <a:p>
            <a:pPr lvl="1">
              <a:lnSpc>
                <a:spcPct val="150000"/>
              </a:lnSpc>
            </a:pPr>
            <a:r>
              <a:rPr kumimoji="1" lang="en-US" altLang="zh-CN" sz="3200" b="1" dirty="0">
                <a:solidFill>
                  <a:srgbClr val="FF3300"/>
                </a:solidFill>
                <a:latin typeface="华文楷体" panose="02010600040101010101" pitchFamily="2" charset="-122"/>
                <a:ea typeface="华文楷体" panose="02010600040101010101" pitchFamily="2" charset="-122"/>
              </a:rPr>
              <a:t>at least </a:t>
            </a:r>
            <a:r>
              <a:rPr kumimoji="1" lang="zh-CN" altLang="en-US" sz="3200" b="1" dirty="0">
                <a:solidFill>
                  <a:srgbClr val="FF3300"/>
                </a:solidFill>
                <a:latin typeface="华文楷体" panose="02010600040101010101" pitchFamily="2" charset="-122"/>
                <a:ea typeface="华文楷体" panose="02010600040101010101" pitchFamily="2" charset="-122"/>
              </a:rPr>
              <a:t>一个输入变迁</a:t>
            </a:r>
          </a:p>
          <a:p>
            <a:pPr lvl="1">
              <a:lnSpc>
                <a:spcPct val="150000"/>
              </a:lnSpc>
            </a:pPr>
            <a:r>
              <a:rPr kumimoji="1" lang="zh-CN" altLang="en-US" sz="3200" b="1" dirty="0">
                <a:solidFill>
                  <a:srgbClr val="FF3300"/>
                </a:solidFill>
                <a:latin typeface="华文楷体" panose="02010600040101010101" pitchFamily="2" charset="-122"/>
                <a:ea typeface="华文楷体" panose="02010600040101010101" pitchFamily="2" charset="-122"/>
              </a:rPr>
              <a:t>和多个输出变迁</a:t>
            </a:r>
            <a:r>
              <a:rPr kumimoji="1" lang="zh-CN" altLang="en-US" sz="3200" b="1" dirty="0">
                <a:latin typeface="华文楷体" panose="02010600040101010101" pitchFamily="2" charset="-122"/>
                <a:ea typeface="华文楷体" panose="02010600040101010101" pitchFamily="2" charset="-122"/>
              </a:rPr>
              <a:t>，</a:t>
            </a:r>
          </a:p>
          <a:p>
            <a:pPr lvl="1">
              <a:lnSpc>
                <a:spcPct val="150000"/>
              </a:lnSpc>
            </a:pPr>
            <a:r>
              <a:rPr kumimoji="1" lang="zh-CN" altLang="en-US" sz="3200" b="1" dirty="0">
                <a:latin typeface="华文楷体" panose="02010600040101010101" pitchFamily="2" charset="-122"/>
                <a:ea typeface="华文楷体" panose="02010600040101010101" pitchFamily="2" charset="-122"/>
              </a:rPr>
              <a:t>其中的输出变迁都是</a:t>
            </a:r>
          </a:p>
          <a:p>
            <a:pPr lvl="2">
              <a:lnSpc>
                <a:spcPct val="150000"/>
              </a:lnSpc>
              <a:buClr>
                <a:schemeClr val="accent1"/>
              </a:buClr>
              <a:buFont typeface="Wingdings" panose="05000000000000000000" pitchFamily="2" charset="2"/>
              <a:buChar char="§"/>
            </a:pPr>
            <a:r>
              <a:rPr kumimoji="1" lang="zh-CN" altLang="en-US" sz="3200" b="1" dirty="0">
                <a:latin typeface="华文楷体" panose="02010600040101010101" pitchFamily="2" charset="-122"/>
                <a:ea typeface="华文楷体" panose="02010600040101010101" pitchFamily="2" charset="-122"/>
              </a:rPr>
              <a:t>带触发条件的完成变迁</a:t>
            </a:r>
            <a:r>
              <a:rPr kumimoji="1" lang="en-US" altLang="zh-CN" sz="3200" b="1" dirty="0">
                <a:latin typeface="华文楷体" panose="02010600040101010101" pitchFamily="2" charset="-122"/>
                <a:ea typeface="华文楷体" panose="02010600040101010101" pitchFamily="2" charset="-122"/>
              </a:rPr>
              <a:t>, </a:t>
            </a:r>
          </a:p>
          <a:p>
            <a:pPr lvl="2">
              <a:lnSpc>
                <a:spcPct val="150000"/>
              </a:lnSpc>
              <a:buClr>
                <a:schemeClr val="accent1"/>
              </a:buClr>
              <a:buFont typeface="Wingdings" panose="05000000000000000000" pitchFamily="2" charset="2"/>
              <a:buChar char="§"/>
            </a:pPr>
            <a:r>
              <a:rPr kumimoji="1" lang="zh-CN" altLang="en-US" sz="3200" b="1" dirty="0">
                <a:latin typeface="华文楷体" panose="02010600040101010101" pitchFamily="2" charset="-122"/>
                <a:ea typeface="华文楷体" panose="02010600040101010101" pitchFamily="2" charset="-122"/>
              </a:rPr>
              <a:t>触发条件的书写格式可以是一个布尔表达式。</a:t>
            </a:r>
          </a:p>
          <a:p>
            <a:pPr>
              <a:lnSpc>
                <a:spcPct val="150000"/>
              </a:lnSpc>
            </a:pPr>
            <a:endParaRPr kumimoji="1" lang="zh-CN" altLang="en-US"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537996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6F4B345-4B07-41C6-BE78-1D4E529C026C}" type="slidenum">
              <a:rPr lang="zh-CN" altLang="en-US"/>
              <a:pPr/>
              <a:t>23</a:t>
            </a:fld>
            <a:endParaRPr lang="en-US" altLang="zh-CN"/>
          </a:p>
        </p:txBody>
      </p:sp>
      <p:sp>
        <p:nvSpPr>
          <p:cNvPr id="305155" name="Rectangle 3"/>
          <p:cNvSpPr>
            <a:spLocks noGrp="1" noChangeArrowheads="1"/>
          </p:cNvSpPr>
          <p:nvPr>
            <p:ph type="body" idx="1"/>
          </p:nvPr>
        </p:nvSpPr>
        <p:spPr>
          <a:xfrm>
            <a:off x="552661" y="1073900"/>
            <a:ext cx="11224007" cy="4351338"/>
          </a:xfrm>
        </p:spPr>
        <p:txBody>
          <a:bodyPr/>
          <a:lstStyle/>
          <a:p>
            <a:pPr>
              <a:lnSpc>
                <a:spcPct val="150000"/>
              </a:lnSpc>
            </a:pPr>
            <a:r>
              <a:rPr kumimoji="1" lang="zh-CN" altLang="en-US" b="1" dirty="0">
                <a:latin typeface="华文楷体" panose="02010600040101010101" pitchFamily="2" charset="-122"/>
                <a:ea typeface="华文楷体" panose="02010600040101010101" pitchFamily="2" charset="-122"/>
              </a:rPr>
              <a:t>分支的输出变迁可以多于两个，当分支的输入变迁被激发后，</a:t>
            </a:r>
          </a:p>
          <a:p>
            <a:pPr>
              <a:lnSpc>
                <a:spcPct val="150000"/>
              </a:lnSpc>
            </a:pPr>
            <a:r>
              <a:rPr kumimoji="1" lang="zh-CN" altLang="en-US" b="1" dirty="0">
                <a:latin typeface="华文楷体" panose="02010600040101010101" pitchFamily="2" charset="-122"/>
                <a:ea typeface="华文楷体" panose="02010600040101010101" pitchFamily="2" charset="-122"/>
              </a:rPr>
              <a:t>分支的各输出变迁的触发条件</a:t>
            </a:r>
          </a:p>
          <a:p>
            <a:pPr lvl="1">
              <a:lnSpc>
                <a:spcPct val="150000"/>
              </a:lnSpc>
            </a:pPr>
            <a:r>
              <a:rPr kumimoji="1" lang="zh-CN" altLang="en-US" b="1" dirty="0">
                <a:solidFill>
                  <a:srgbClr val="FF3300"/>
                </a:solidFill>
                <a:latin typeface="华文楷体" panose="02010600040101010101" pitchFamily="2" charset="-122"/>
                <a:ea typeface="华文楷体" panose="02010600040101010101" pitchFamily="2" charset="-122"/>
              </a:rPr>
              <a:t>必须有一个求值为真，</a:t>
            </a:r>
          </a:p>
          <a:p>
            <a:pPr lvl="1">
              <a:lnSpc>
                <a:spcPct val="150000"/>
              </a:lnSpc>
            </a:pPr>
            <a:r>
              <a:rPr kumimoji="1" lang="zh-CN" altLang="en-US" b="1" dirty="0">
                <a:solidFill>
                  <a:srgbClr val="FF3300"/>
                </a:solidFill>
                <a:latin typeface="华文楷体" panose="02010600040101010101" pitchFamily="2" charset="-122"/>
                <a:ea typeface="华文楷体" panose="02010600040101010101" pitchFamily="2" charset="-122"/>
              </a:rPr>
              <a:t>否则状态机的执行将被冻结。</a:t>
            </a:r>
          </a:p>
          <a:p>
            <a:pPr lvl="1">
              <a:lnSpc>
                <a:spcPct val="150000"/>
              </a:lnSpc>
            </a:pPr>
            <a:r>
              <a:rPr kumimoji="1" lang="zh-CN" altLang="en-US" b="1" dirty="0">
                <a:solidFill>
                  <a:srgbClr val="FF3300"/>
                </a:solidFill>
                <a:latin typeface="华文楷体" panose="02010600040101010101" pitchFamily="2" charset="-122"/>
                <a:ea typeface="华文楷体" panose="02010600040101010101" pitchFamily="2" charset="-122"/>
              </a:rPr>
              <a:t>为了避免状态机被冻结的情形出现</a:t>
            </a:r>
            <a:r>
              <a:rPr kumimoji="1" lang="en-US" altLang="zh-CN" b="1" dirty="0">
                <a:solidFill>
                  <a:srgbClr val="FF3300"/>
                </a:solidFill>
                <a:latin typeface="华文楷体" panose="02010600040101010101" pitchFamily="2" charset="-122"/>
                <a:ea typeface="华文楷体" panose="02010600040101010101" pitchFamily="2" charset="-122"/>
              </a:rPr>
              <a:t>… …</a:t>
            </a:r>
          </a:p>
          <a:p>
            <a:pPr>
              <a:lnSpc>
                <a:spcPct val="150000"/>
              </a:lnSpc>
            </a:pPr>
            <a:endParaRPr kumimoji="1" lang="zh-CN" altLang="en-US" b="1" dirty="0">
              <a:latin typeface="华文楷体" panose="02010600040101010101" pitchFamily="2" charset="-122"/>
              <a:ea typeface="华文楷体" panose="02010600040101010101" pitchFamily="2" charset="-122"/>
            </a:endParaRPr>
          </a:p>
        </p:txBody>
      </p:sp>
      <p:pic>
        <p:nvPicPr>
          <p:cNvPr id="305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468" y="2166972"/>
            <a:ext cx="3704090" cy="325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650726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6030F42-AD58-4458-B7BE-69C82194A08B}" type="slidenum">
              <a:rPr lang="zh-CN" altLang="en-US"/>
              <a:pPr/>
              <a:t>24</a:t>
            </a:fld>
            <a:endParaRPr lang="en-US" altLang="zh-CN"/>
          </a:p>
        </p:txBody>
      </p:sp>
      <p:sp>
        <p:nvSpPr>
          <p:cNvPr id="307203" name="Rectangle 3"/>
          <p:cNvSpPr>
            <a:spLocks noChangeArrowheads="1"/>
          </p:cNvSpPr>
          <p:nvPr/>
        </p:nvSpPr>
        <p:spPr bwMode="auto">
          <a:xfrm>
            <a:off x="5615653" y="6338888"/>
            <a:ext cx="8146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lang="zh-CN" altLang="en-US" sz="2800" b="1" dirty="0">
                <a:solidFill>
                  <a:srgbClr val="181A36"/>
                </a:solidFill>
                <a:latin typeface="Times New Roman" panose="02020603050405020304" pitchFamily="18" charset="0"/>
                <a:ea typeface="SimSun" panose="02010600030101010101" pitchFamily="2" charset="-122"/>
              </a:rPr>
              <a:t>图 </a:t>
            </a:r>
            <a:r>
              <a:rPr lang="en-US" altLang="zh-CN" sz="2800" b="1" dirty="0">
                <a:solidFill>
                  <a:srgbClr val="181A36"/>
                </a:solidFill>
                <a:latin typeface="Times New Roman" panose="02020603050405020304" pitchFamily="18" charset="0"/>
                <a:ea typeface="SimSun" panose="02010600030101010101" pitchFamily="2" charset="-122"/>
              </a:rPr>
              <a:t>2</a:t>
            </a:r>
          </a:p>
        </p:txBody>
      </p:sp>
      <p:pic>
        <p:nvPicPr>
          <p:cNvPr id="307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352800"/>
            <a:ext cx="7391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836614"/>
            <a:ext cx="7239000"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321086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B128476-087C-4176-8129-489BC1EF269C}" type="slidenum">
              <a:rPr lang="zh-CN" altLang="en-US"/>
              <a:pPr/>
              <a:t>25</a:t>
            </a:fld>
            <a:endParaRPr lang="en-US" altLang="zh-CN"/>
          </a:p>
        </p:txBody>
      </p:sp>
      <p:sp>
        <p:nvSpPr>
          <p:cNvPr id="308227" name="Rectangle 3"/>
          <p:cNvSpPr>
            <a:spLocks noGrp="1" noChangeArrowheads="1"/>
          </p:cNvSpPr>
          <p:nvPr>
            <p:ph type="body" idx="1"/>
          </p:nvPr>
        </p:nvSpPr>
        <p:spPr>
          <a:xfrm>
            <a:off x="552661" y="1015721"/>
            <a:ext cx="11073282" cy="4438650"/>
          </a:xfrm>
        </p:spPr>
        <p:txBody>
          <a:bodyPr/>
          <a:lstStyle/>
          <a:p>
            <a:pPr>
              <a:lnSpc>
                <a:spcPct val="130000"/>
              </a:lnSpc>
              <a:spcBef>
                <a:spcPts val="0"/>
              </a:spcBef>
            </a:pPr>
            <a:r>
              <a:rPr lang="en-US" altLang="zh-CN" b="1" dirty="0">
                <a:latin typeface="Times New Roman" panose="02020603050405020304" pitchFamily="18" charset="0"/>
                <a:ea typeface="SimSun" panose="02010600030101010101" pitchFamily="2" charset="-122"/>
              </a:rPr>
              <a:t>5</a:t>
            </a:r>
            <a:r>
              <a:rPr lang="zh-CN" altLang="en-US" b="1" dirty="0">
                <a:latin typeface="Times New Roman" panose="02020603050405020304" pitchFamily="18" charset="0"/>
                <a:ea typeface="SimSun" panose="02010600030101010101" pitchFamily="2" charset="-122"/>
              </a:rPr>
              <a:t>、循环</a:t>
            </a:r>
            <a:endParaRPr kumimoji="1" lang="en-US" altLang="zh-CN" b="1" dirty="0" smtClean="0">
              <a:latin typeface="华文楷体" panose="02010600040101010101" pitchFamily="2" charset="-122"/>
              <a:ea typeface="华文楷体" panose="02010600040101010101" pitchFamily="2" charset="-122"/>
            </a:endParaRPr>
          </a:p>
          <a:p>
            <a:pPr>
              <a:lnSpc>
                <a:spcPct val="130000"/>
              </a:lnSpc>
              <a:spcBef>
                <a:spcPts val="0"/>
              </a:spcBef>
            </a:pPr>
            <a:r>
              <a:rPr kumimoji="1" lang="zh-CN" altLang="en-US" b="1" dirty="0" smtClean="0">
                <a:latin typeface="华文楷体" panose="02010600040101010101" pitchFamily="2" charset="-122"/>
                <a:ea typeface="华文楷体" panose="02010600040101010101" pitchFamily="2" charset="-122"/>
              </a:rPr>
              <a:t>在</a:t>
            </a:r>
            <a:r>
              <a:rPr kumimoji="1" lang="zh-CN" altLang="en-US" b="1" dirty="0">
                <a:latin typeface="华文楷体" panose="02010600040101010101" pitchFamily="2" charset="-122"/>
                <a:ea typeface="华文楷体" panose="02010600040101010101" pitchFamily="2" charset="-122"/>
              </a:rPr>
              <a:t>活动图里引入了分支以后，可以以它为基础描述其它的程序结构。</a:t>
            </a:r>
          </a:p>
          <a:p>
            <a:pPr>
              <a:lnSpc>
                <a:spcPct val="130000"/>
              </a:lnSpc>
              <a:spcBef>
                <a:spcPts val="0"/>
              </a:spcBef>
            </a:pPr>
            <a:r>
              <a:rPr kumimoji="1" lang="zh-CN" altLang="en-US" b="1" dirty="0">
                <a:latin typeface="华文楷体" panose="02010600040101010101" pitchFamily="2" charset="-122"/>
                <a:ea typeface="华文楷体" panose="02010600040101010101" pitchFamily="2" charset="-122"/>
              </a:rPr>
              <a:t>例如，下面的</a:t>
            </a:r>
            <a:r>
              <a:rPr kumimoji="1" lang="en-US" altLang="zh-CN" b="1" dirty="0">
                <a:latin typeface="华文楷体" panose="02010600040101010101" pitchFamily="2" charset="-122"/>
                <a:ea typeface="华文楷体" panose="02010600040101010101" pitchFamily="2" charset="-122"/>
              </a:rPr>
              <a:t>c</a:t>
            </a:r>
            <a:r>
              <a:rPr kumimoji="1" lang="zh-CN" altLang="en-US" b="1" dirty="0">
                <a:latin typeface="华文楷体" panose="02010600040101010101" pitchFamily="2" charset="-122"/>
                <a:ea typeface="华文楷体" panose="02010600040101010101" pitchFamily="2" charset="-122"/>
              </a:rPr>
              <a:t>语言的循环语句，就可以用图</a:t>
            </a:r>
            <a:r>
              <a:rPr kumimoji="1" lang="en-US" altLang="zh-CN" b="1" dirty="0">
                <a:latin typeface="华文楷体" panose="02010600040101010101" pitchFamily="2" charset="-122"/>
                <a:ea typeface="华文楷体" panose="02010600040101010101" pitchFamily="2" charset="-122"/>
              </a:rPr>
              <a:t>3</a:t>
            </a:r>
            <a:r>
              <a:rPr kumimoji="1" lang="zh-CN" altLang="en-US" b="1" dirty="0">
                <a:latin typeface="华文楷体" panose="02010600040101010101" pitchFamily="2" charset="-122"/>
                <a:ea typeface="华文楷体" panose="02010600040101010101" pitchFamily="2" charset="-122"/>
              </a:rPr>
              <a:t>的活动图表示。</a:t>
            </a:r>
          </a:p>
          <a:p>
            <a:pPr>
              <a:lnSpc>
                <a:spcPct val="130000"/>
              </a:lnSpc>
              <a:spcBef>
                <a:spcPts val="0"/>
              </a:spcBef>
            </a:pPr>
            <a:r>
              <a:rPr kumimoji="1" lang="en-US" altLang="zh-CN" b="1" dirty="0">
                <a:solidFill>
                  <a:srgbClr val="FF3300"/>
                </a:solidFill>
                <a:latin typeface="华文楷体" panose="02010600040101010101" pitchFamily="2" charset="-122"/>
                <a:ea typeface="华文楷体" panose="02010600040101010101" pitchFamily="2" charset="-122"/>
              </a:rPr>
              <a:t>for(</a:t>
            </a:r>
            <a:r>
              <a:rPr kumimoji="1" lang="en-US" altLang="zh-CN" b="1" dirty="0" err="1">
                <a:solidFill>
                  <a:srgbClr val="FF3300"/>
                </a:solidFill>
                <a:latin typeface="华文楷体" panose="02010600040101010101" pitchFamily="2" charset="-122"/>
                <a:ea typeface="华文楷体" panose="02010600040101010101" pitchFamily="2" charset="-122"/>
              </a:rPr>
              <a:t>i</a:t>
            </a:r>
            <a:r>
              <a:rPr kumimoji="1" lang="en-US" altLang="zh-CN" b="1" dirty="0">
                <a:solidFill>
                  <a:srgbClr val="FF3300"/>
                </a:solidFill>
                <a:latin typeface="华文楷体" panose="02010600040101010101" pitchFamily="2" charset="-122"/>
                <a:ea typeface="华文楷体" panose="02010600040101010101" pitchFamily="2" charset="-122"/>
              </a:rPr>
              <a:t>=1;i&lt;10;i++)</a:t>
            </a:r>
          </a:p>
          <a:p>
            <a:pPr>
              <a:lnSpc>
                <a:spcPct val="130000"/>
              </a:lnSpc>
              <a:spcBef>
                <a:spcPts val="0"/>
              </a:spcBef>
            </a:pPr>
            <a:r>
              <a:rPr kumimoji="1" lang="en-US" altLang="zh-CN" b="1" dirty="0">
                <a:solidFill>
                  <a:srgbClr val="FF3300"/>
                </a:solidFill>
                <a:latin typeface="华文楷体" panose="02010600040101010101" pitchFamily="2" charset="-122"/>
                <a:ea typeface="华文楷体" panose="02010600040101010101" pitchFamily="2" charset="-122"/>
              </a:rPr>
              <a:t>{</a:t>
            </a:r>
          </a:p>
          <a:p>
            <a:pPr>
              <a:lnSpc>
                <a:spcPct val="130000"/>
              </a:lnSpc>
              <a:spcBef>
                <a:spcPts val="0"/>
              </a:spcBef>
            </a:pPr>
            <a:r>
              <a:rPr kumimoji="1" lang="en-US" altLang="zh-CN" b="1" dirty="0">
                <a:solidFill>
                  <a:srgbClr val="FF3300"/>
                </a:solidFill>
                <a:latin typeface="华文楷体" panose="02010600040101010101" pitchFamily="2" charset="-122"/>
                <a:ea typeface="华文楷体" panose="02010600040101010101" pitchFamily="2" charset="-122"/>
              </a:rPr>
              <a:t>	Action(</a:t>
            </a:r>
            <a:r>
              <a:rPr kumimoji="1" lang="en-US" altLang="zh-CN" b="1" dirty="0" err="1">
                <a:solidFill>
                  <a:srgbClr val="FF3300"/>
                </a:solidFill>
                <a:latin typeface="华文楷体" panose="02010600040101010101" pitchFamily="2" charset="-122"/>
                <a:ea typeface="华文楷体" panose="02010600040101010101" pitchFamily="2" charset="-122"/>
              </a:rPr>
              <a:t>i</a:t>
            </a:r>
            <a:r>
              <a:rPr kumimoji="1" lang="en-US" altLang="zh-CN" b="1" dirty="0">
                <a:solidFill>
                  <a:srgbClr val="FF3300"/>
                </a:solidFill>
                <a:latin typeface="华文楷体" panose="02010600040101010101" pitchFamily="2" charset="-122"/>
                <a:ea typeface="华文楷体" panose="02010600040101010101" pitchFamily="2" charset="-122"/>
              </a:rPr>
              <a:t>);</a:t>
            </a:r>
          </a:p>
          <a:p>
            <a:pPr>
              <a:lnSpc>
                <a:spcPct val="130000"/>
              </a:lnSpc>
              <a:spcBef>
                <a:spcPts val="0"/>
              </a:spcBef>
            </a:pPr>
            <a:r>
              <a:rPr kumimoji="1" lang="en-US" altLang="zh-CN" b="1" dirty="0">
                <a:solidFill>
                  <a:srgbClr val="FF3300"/>
                </a:solidFill>
                <a:latin typeface="华文楷体" panose="02010600040101010101" pitchFamily="2" charset="-122"/>
                <a:ea typeface="华文楷体" panose="02010600040101010101" pitchFamily="2" charset="-122"/>
              </a:rPr>
              <a:t>}</a:t>
            </a:r>
          </a:p>
          <a:p>
            <a:pPr>
              <a:lnSpc>
                <a:spcPct val="130000"/>
              </a:lnSpc>
              <a:spcBef>
                <a:spcPts val="0"/>
              </a:spcBef>
            </a:pPr>
            <a:r>
              <a:rPr kumimoji="1" lang="zh-CN" altLang="en-US" b="1" dirty="0">
                <a:latin typeface="华文楷体" panose="02010600040101010101" pitchFamily="2" charset="-122"/>
                <a:ea typeface="华文楷体" panose="02010600040101010101" pitchFamily="2" charset="-122"/>
              </a:rPr>
              <a:t>在图</a:t>
            </a:r>
            <a:r>
              <a:rPr kumimoji="1" lang="en-US" altLang="zh-CN" b="1" dirty="0">
                <a:latin typeface="华文楷体" panose="02010600040101010101" pitchFamily="2" charset="-122"/>
                <a:ea typeface="华文楷体" panose="02010600040101010101" pitchFamily="2" charset="-122"/>
              </a:rPr>
              <a:t>3</a:t>
            </a:r>
            <a:r>
              <a:rPr kumimoji="1" lang="zh-CN" altLang="en-US" b="1" dirty="0">
                <a:latin typeface="华文楷体" panose="02010600040101010101" pitchFamily="2" charset="-122"/>
                <a:ea typeface="华文楷体" panose="02010600040101010101" pitchFamily="2" charset="-122"/>
              </a:rPr>
              <a:t>中，循环的结束条件是用一个分支表示的。从图</a:t>
            </a:r>
            <a:r>
              <a:rPr kumimoji="1" lang="en-US" altLang="zh-CN" b="1" dirty="0">
                <a:latin typeface="华文楷体" panose="02010600040101010101" pitchFamily="2" charset="-122"/>
                <a:ea typeface="华文楷体" panose="02010600040101010101" pitchFamily="2" charset="-122"/>
              </a:rPr>
              <a:t>3</a:t>
            </a:r>
            <a:r>
              <a:rPr kumimoji="1" lang="zh-CN" altLang="en-US" b="1" dirty="0">
                <a:latin typeface="华文楷体" panose="02010600040101010101" pitchFamily="2" charset="-122"/>
                <a:ea typeface="华文楷体" panose="02010600040101010101" pitchFamily="2" charset="-122"/>
              </a:rPr>
              <a:t>可以看到，这里的分支带有两个转入变迁。</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8152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55703FAD-6CDC-4379-800D-BEEE39433370}" type="slidenum">
              <a:rPr lang="zh-CN" altLang="en-US"/>
              <a:pPr/>
              <a:t>26</a:t>
            </a:fld>
            <a:endParaRPr lang="en-US" altLang="zh-CN"/>
          </a:p>
        </p:txBody>
      </p:sp>
      <p:sp>
        <p:nvSpPr>
          <p:cNvPr id="309251" name="Rectangle 3"/>
          <p:cNvSpPr>
            <a:spLocks noGrp="1" noChangeArrowheads="1"/>
          </p:cNvSpPr>
          <p:nvPr>
            <p:ph type="body" idx="1"/>
          </p:nvPr>
        </p:nvSpPr>
        <p:spPr/>
        <p:txBody>
          <a:bodyPr/>
          <a:lstStyle/>
          <a:p>
            <a:r>
              <a:rPr lang="zh-CN" altLang="en-US">
                <a:ea typeface="SimSun" panose="02010600030101010101" pitchFamily="2" charset="-122"/>
              </a:rPr>
              <a:t> </a:t>
            </a:r>
          </a:p>
        </p:txBody>
      </p:sp>
      <p:sp>
        <p:nvSpPr>
          <p:cNvPr id="309252" name="Rectangle 4"/>
          <p:cNvSpPr>
            <a:spLocks noChangeArrowheads="1"/>
          </p:cNvSpPr>
          <p:nvPr/>
        </p:nvSpPr>
        <p:spPr bwMode="auto">
          <a:xfrm>
            <a:off x="5140277" y="5915353"/>
            <a:ext cx="16257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lang="zh-CN" altLang="en-US" sz="2800" b="1" dirty="0">
                <a:solidFill>
                  <a:srgbClr val="181A36"/>
                </a:solidFill>
                <a:latin typeface="Times New Roman" panose="02020603050405020304" pitchFamily="18" charset="0"/>
                <a:ea typeface="SimSun" panose="02010600030101010101" pitchFamily="2" charset="-122"/>
              </a:rPr>
              <a:t>图 </a:t>
            </a:r>
            <a:r>
              <a:rPr lang="en-US" altLang="zh-CN" sz="2800" b="1" dirty="0">
                <a:solidFill>
                  <a:srgbClr val="181A36"/>
                </a:solidFill>
                <a:latin typeface="Times New Roman" panose="02020603050405020304" pitchFamily="18" charset="0"/>
                <a:ea typeface="SimSun" panose="02010600030101010101" pitchFamily="2" charset="-122"/>
              </a:rPr>
              <a:t>3 </a:t>
            </a:r>
            <a:r>
              <a:rPr lang="zh-CN" altLang="en-US" sz="2800" b="1" dirty="0">
                <a:solidFill>
                  <a:srgbClr val="181A36"/>
                </a:solidFill>
                <a:latin typeface="Times New Roman" panose="02020603050405020304" pitchFamily="18" charset="0"/>
                <a:ea typeface="SimSun" panose="02010600030101010101" pitchFamily="2" charset="-122"/>
              </a:rPr>
              <a:t>循环</a:t>
            </a:r>
          </a:p>
        </p:txBody>
      </p:sp>
      <p:pic>
        <p:nvPicPr>
          <p:cNvPr id="3092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419" y="634548"/>
            <a:ext cx="7463414" cy="491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72233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122FC40-22B2-452B-8F12-A3879FE2D32C}" type="slidenum">
              <a:rPr lang="zh-CN" altLang="en-US"/>
              <a:pPr/>
              <a:t>27</a:t>
            </a:fld>
            <a:endParaRPr lang="en-US" altLang="zh-CN"/>
          </a:p>
        </p:txBody>
      </p:sp>
      <p:sp>
        <p:nvSpPr>
          <p:cNvPr id="310275" name="Rectangle 3"/>
          <p:cNvSpPr>
            <a:spLocks noGrp="1" noChangeArrowheads="1"/>
          </p:cNvSpPr>
          <p:nvPr>
            <p:ph type="body" idx="1"/>
          </p:nvPr>
        </p:nvSpPr>
        <p:spPr>
          <a:xfrm>
            <a:off x="652305" y="1218258"/>
            <a:ext cx="10701495" cy="4135438"/>
          </a:xfrm>
        </p:spPr>
        <p:txBody>
          <a:bodyPr/>
          <a:lstStyle/>
          <a:p>
            <a:pPr>
              <a:lnSpc>
                <a:spcPct val="150000"/>
              </a:lnSpc>
            </a:pPr>
            <a:r>
              <a:rPr kumimoji="1" lang="zh-CN" altLang="zh-CN" b="1" dirty="0">
                <a:latin typeface="华文楷体" panose="02010600040101010101" pitchFamily="2" charset="-122"/>
                <a:ea typeface="华文楷体" panose="02010600040101010101" pitchFamily="2" charset="-122"/>
              </a:rPr>
              <a:t>在</a:t>
            </a:r>
            <a:r>
              <a:rPr kumimoji="1" lang="en-US" altLang="zh-CN" b="1" dirty="0">
                <a:latin typeface="华文楷体" panose="02010600040101010101" pitchFamily="2" charset="-122"/>
                <a:ea typeface="华文楷体" panose="02010600040101010101" pitchFamily="2" charset="-122"/>
              </a:rPr>
              <a:t>UML</a:t>
            </a:r>
            <a:r>
              <a:rPr kumimoji="1" lang="zh-CN" altLang="en-US" b="1" dirty="0">
                <a:latin typeface="华文楷体" panose="02010600040101010101" pitchFamily="2" charset="-122"/>
                <a:ea typeface="华文楷体" panose="02010600040101010101" pitchFamily="2" charset="-122"/>
              </a:rPr>
              <a:t>的活动图里，菱形符号不但可以有两个或多个转出变迁，也可以有两个或多个转入变迁。</a:t>
            </a:r>
          </a:p>
          <a:p>
            <a:pPr>
              <a:lnSpc>
                <a:spcPct val="150000"/>
              </a:lnSpc>
            </a:pPr>
            <a:r>
              <a:rPr kumimoji="1" lang="zh-CN" altLang="en-US" b="1" dirty="0">
                <a:latin typeface="华文楷体" panose="02010600040101010101" pitchFamily="2" charset="-122"/>
                <a:ea typeface="华文楷体" panose="02010600040101010101" pitchFamily="2" charset="-122"/>
              </a:rPr>
              <a:t>带有两个或多个转入变迁的菱形符号又称为合并（</a:t>
            </a:r>
            <a:r>
              <a:rPr kumimoji="1" lang="en-US" altLang="zh-CN" b="1" dirty="0">
                <a:latin typeface="华文楷体" panose="02010600040101010101" pitchFamily="2" charset="-122"/>
                <a:ea typeface="华文楷体" panose="02010600040101010101" pitchFamily="2" charset="-122"/>
              </a:rPr>
              <a:t>merge</a:t>
            </a:r>
            <a:r>
              <a:rPr kumimoji="1" lang="zh-CN" altLang="en-US" b="1" dirty="0">
                <a:latin typeface="华文楷体" panose="02010600040101010101" pitchFamily="2" charset="-122"/>
                <a:ea typeface="华文楷体" panose="02010600040101010101" pitchFamily="2" charset="-122"/>
              </a:rPr>
              <a:t>）。</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4729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0E6A4E5-E221-4B1E-BD20-4DF6EF14528C}" type="slidenum">
              <a:rPr lang="zh-CN" altLang="en-US"/>
              <a:pPr/>
              <a:t>28</a:t>
            </a:fld>
            <a:endParaRPr lang="en-US" altLang="zh-CN"/>
          </a:p>
        </p:txBody>
      </p:sp>
      <p:sp>
        <p:nvSpPr>
          <p:cNvPr id="311299" name="Rectangle 3"/>
          <p:cNvSpPr>
            <a:spLocks noGrp="1" noChangeArrowheads="1"/>
          </p:cNvSpPr>
          <p:nvPr>
            <p:ph type="body" idx="1"/>
          </p:nvPr>
        </p:nvSpPr>
        <p:spPr>
          <a:xfrm>
            <a:off x="552661" y="1029956"/>
            <a:ext cx="11016553" cy="4724400"/>
          </a:xfrm>
        </p:spPr>
        <p:txBody>
          <a:bodyPr/>
          <a:lstStyle/>
          <a:p>
            <a:pPr>
              <a:lnSpc>
                <a:spcPct val="110000"/>
              </a:lnSpc>
            </a:pPr>
            <a:r>
              <a:rPr lang="en-US" altLang="zh-CN" b="1" dirty="0">
                <a:solidFill>
                  <a:schemeClr val="tx2"/>
                </a:solidFill>
                <a:latin typeface="华文楷体" panose="02010600040101010101" pitchFamily="2" charset="-122"/>
                <a:ea typeface="华文楷体" panose="02010600040101010101" pitchFamily="2" charset="-122"/>
              </a:rPr>
              <a:t>6</a:t>
            </a:r>
            <a:r>
              <a:rPr lang="zh-CN" altLang="en-US" b="1" dirty="0">
                <a:solidFill>
                  <a:schemeClr val="tx2"/>
                </a:solidFill>
                <a:latin typeface="华文楷体" panose="02010600040101010101" pitchFamily="2" charset="-122"/>
                <a:ea typeface="华文楷体" panose="02010600040101010101" pitchFamily="2" charset="-122"/>
              </a:rPr>
              <a:t>、分解和汇合</a:t>
            </a:r>
            <a:endParaRPr kumimoji="1" lang="en-US" altLang="zh-CN" b="1" dirty="0">
              <a:latin typeface="华文楷体" panose="02010600040101010101" pitchFamily="2" charset="-122"/>
              <a:ea typeface="华文楷体" panose="02010600040101010101" pitchFamily="2" charset="-122"/>
            </a:endParaRPr>
          </a:p>
          <a:p>
            <a:pPr>
              <a:lnSpc>
                <a:spcPct val="110000"/>
              </a:lnSpc>
            </a:pPr>
            <a:r>
              <a:rPr kumimoji="1" lang="zh-CN" altLang="en-US" b="1" dirty="0" smtClean="0">
                <a:latin typeface="华文楷体" panose="02010600040101010101" pitchFamily="2" charset="-122"/>
                <a:ea typeface="华文楷体" panose="02010600040101010101" pitchFamily="2" charset="-122"/>
              </a:rPr>
              <a:t>在</a:t>
            </a:r>
            <a:r>
              <a:rPr kumimoji="1" lang="zh-CN" altLang="en-US" b="1" dirty="0">
                <a:latin typeface="华文楷体" panose="02010600040101010101" pitchFamily="2" charset="-122"/>
                <a:ea typeface="华文楷体" panose="02010600040101010101" pitchFamily="2" charset="-122"/>
              </a:rPr>
              <a:t>状态机图中，并发的控制流的建模使用：</a:t>
            </a:r>
          </a:p>
          <a:p>
            <a:pPr lvl="1">
              <a:lnSpc>
                <a:spcPct val="110000"/>
              </a:lnSpc>
            </a:pPr>
            <a:r>
              <a:rPr kumimoji="1" lang="zh-CN" altLang="en-US" b="1" dirty="0">
                <a:solidFill>
                  <a:srgbClr val="FF3300"/>
                </a:solidFill>
                <a:latin typeface="华文楷体" panose="02010600040101010101" pitchFamily="2" charset="-122"/>
                <a:ea typeface="华文楷体" panose="02010600040101010101" pitchFamily="2" charset="-122"/>
              </a:rPr>
              <a:t>并发子状态。</a:t>
            </a:r>
          </a:p>
          <a:p>
            <a:pPr>
              <a:lnSpc>
                <a:spcPct val="110000"/>
              </a:lnSpc>
            </a:pPr>
            <a:r>
              <a:rPr kumimoji="1" lang="zh-CN" altLang="en-US" b="1" dirty="0">
                <a:latin typeface="华文楷体" panose="02010600040101010101" pitchFamily="2" charset="-122"/>
                <a:ea typeface="华文楷体" panose="02010600040101010101" pitchFamily="2" charset="-122"/>
              </a:rPr>
              <a:t>在活动图中，使用的表示方法是：</a:t>
            </a:r>
          </a:p>
          <a:p>
            <a:pPr lvl="1">
              <a:lnSpc>
                <a:spcPct val="110000"/>
              </a:lnSpc>
            </a:pPr>
            <a:r>
              <a:rPr kumimoji="1" lang="zh-CN" altLang="en-US" b="1" dirty="0">
                <a:solidFill>
                  <a:srgbClr val="FF3300"/>
                </a:solidFill>
                <a:latin typeface="华文楷体" panose="02010600040101010101" pitchFamily="2" charset="-122"/>
                <a:ea typeface="华文楷体" panose="02010600040101010101" pitchFamily="2" charset="-122"/>
              </a:rPr>
              <a:t>分解</a:t>
            </a:r>
            <a:r>
              <a:rPr kumimoji="1" lang="en-US" altLang="zh-CN" b="1" dirty="0">
                <a:solidFill>
                  <a:srgbClr val="FF3300"/>
                </a:solidFill>
                <a:latin typeface="华文楷体" panose="02010600040101010101" pitchFamily="2" charset="-122"/>
                <a:ea typeface="华文楷体" panose="02010600040101010101" pitchFamily="2" charset="-122"/>
              </a:rPr>
              <a:t>(fork)</a:t>
            </a:r>
          </a:p>
          <a:p>
            <a:pPr lvl="1">
              <a:lnSpc>
                <a:spcPct val="110000"/>
              </a:lnSpc>
            </a:pPr>
            <a:r>
              <a:rPr kumimoji="1" lang="zh-CN" altLang="en-US" b="1" dirty="0">
                <a:solidFill>
                  <a:srgbClr val="FF3300"/>
                </a:solidFill>
                <a:latin typeface="华文楷体" panose="02010600040101010101" pitchFamily="2" charset="-122"/>
                <a:ea typeface="华文楷体" panose="02010600040101010101" pitchFamily="2" charset="-122"/>
              </a:rPr>
              <a:t>和汇合</a:t>
            </a:r>
            <a:r>
              <a:rPr kumimoji="1" lang="en-US" altLang="zh-CN" b="1" dirty="0">
                <a:solidFill>
                  <a:srgbClr val="FF3300"/>
                </a:solidFill>
                <a:latin typeface="华文楷体" panose="02010600040101010101" pitchFamily="2" charset="-122"/>
                <a:ea typeface="华文楷体" panose="02010600040101010101" pitchFamily="2" charset="-122"/>
              </a:rPr>
              <a:t>(join)</a:t>
            </a:r>
          </a:p>
          <a:p>
            <a:pPr>
              <a:lnSpc>
                <a:spcPct val="110000"/>
              </a:lnSpc>
            </a:pPr>
            <a:r>
              <a:rPr kumimoji="1" lang="zh-CN" altLang="en-US" b="1" dirty="0">
                <a:latin typeface="华文楷体" panose="02010600040101010101" pitchFamily="2" charset="-122"/>
                <a:ea typeface="华文楷体" panose="02010600040101010101" pitchFamily="2" charset="-122"/>
              </a:rPr>
              <a:t>在</a:t>
            </a:r>
            <a:r>
              <a:rPr kumimoji="1" lang="en-US" altLang="zh-CN" b="1" dirty="0">
                <a:latin typeface="华文楷体" panose="02010600040101010101" pitchFamily="2" charset="-122"/>
                <a:ea typeface="华文楷体" panose="02010600040101010101" pitchFamily="2" charset="-122"/>
              </a:rPr>
              <a:t>UML</a:t>
            </a:r>
            <a:r>
              <a:rPr kumimoji="1" lang="zh-CN" altLang="en-US" b="1" dirty="0">
                <a:latin typeface="华文楷体" panose="02010600040101010101" pitchFamily="2" charset="-122"/>
                <a:ea typeface="华文楷体" panose="02010600040101010101" pitchFamily="2" charset="-122"/>
              </a:rPr>
              <a:t>里，</a:t>
            </a:r>
          </a:p>
          <a:p>
            <a:pPr lvl="1">
              <a:lnSpc>
                <a:spcPct val="110000"/>
              </a:lnSpc>
            </a:pPr>
            <a:r>
              <a:rPr kumimoji="1" lang="zh-CN" altLang="en-US" b="1" dirty="0">
                <a:solidFill>
                  <a:srgbClr val="FF3300"/>
                </a:solidFill>
                <a:latin typeface="华文楷体" panose="02010600040101010101" pitchFamily="2" charset="-122"/>
                <a:ea typeface="华文楷体" panose="02010600040101010101" pitchFamily="2" charset="-122"/>
              </a:rPr>
              <a:t>分解表示一个控制流被分解为两个或多个并发执行的控制流</a:t>
            </a:r>
            <a:r>
              <a:rPr kumimoji="1" lang="zh-CN" altLang="en-US" b="1" dirty="0">
                <a:latin typeface="华文楷体" panose="02010600040101010101" pitchFamily="2" charset="-122"/>
                <a:ea typeface="华文楷体" panose="02010600040101010101" pitchFamily="2" charset="-122"/>
              </a:rPr>
              <a:t>。</a:t>
            </a:r>
          </a:p>
          <a:p>
            <a:pPr lvl="1">
              <a:lnSpc>
                <a:spcPct val="110000"/>
              </a:lnSpc>
            </a:pPr>
            <a:r>
              <a:rPr kumimoji="1" lang="zh-CN" altLang="en-US" b="1" dirty="0">
                <a:solidFill>
                  <a:srgbClr val="FF3300"/>
                </a:solidFill>
                <a:latin typeface="华文楷体" panose="02010600040101010101" pitchFamily="2" charset="-122"/>
                <a:ea typeface="华文楷体" panose="02010600040101010101" pitchFamily="2" charset="-122"/>
              </a:rPr>
              <a:t>汇合代表两个或多个控制流的同步。</a:t>
            </a:r>
          </a:p>
          <a:p>
            <a:pPr lvl="2">
              <a:lnSpc>
                <a:spcPct val="110000"/>
              </a:lnSpc>
            </a:pPr>
            <a:r>
              <a:rPr kumimoji="1" lang="zh-CN" altLang="en-US" sz="2800" b="1" dirty="0">
                <a:latin typeface="华文楷体" panose="02010600040101010101" pitchFamily="2" charset="-122"/>
                <a:ea typeface="华文楷体" panose="02010600040101010101" pitchFamily="2" charset="-122"/>
              </a:rPr>
              <a:t>只有当所有的控制流都到达汇合点之后，控制才继续向下流动。</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79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D66B808-D0B8-4E56-A06C-D144D97E561E}" type="slidenum">
              <a:rPr lang="zh-CN" altLang="en-US"/>
              <a:pPr/>
              <a:t>29</a:t>
            </a:fld>
            <a:endParaRPr lang="en-US" altLang="zh-CN"/>
          </a:p>
        </p:txBody>
      </p:sp>
      <p:sp>
        <p:nvSpPr>
          <p:cNvPr id="312323" name="Rectangle 3"/>
          <p:cNvSpPr>
            <a:spLocks noGrp="1" noChangeArrowheads="1"/>
          </p:cNvSpPr>
          <p:nvPr>
            <p:ph type="body" idx="1"/>
          </p:nvPr>
        </p:nvSpPr>
        <p:spPr>
          <a:xfrm>
            <a:off x="552661" y="1005672"/>
            <a:ext cx="11204121" cy="4572000"/>
          </a:xfrm>
        </p:spPr>
        <p:txBody>
          <a:bodyPr/>
          <a:lstStyle/>
          <a:p>
            <a:pPr marL="0">
              <a:lnSpc>
                <a:spcPct val="150000"/>
              </a:lnSpc>
              <a:spcBef>
                <a:spcPts val="0"/>
              </a:spcBef>
            </a:pPr>
            <a:r>
              <a:rPr kumimoji="1" lang="zh-CN" altLang="en-US" b="1" dirty="0">
                <a:latin typeface="华文楷体" panose="02010600040101010101" pitchFamily="2" charset="-122"/>
                <a:ea typeface="华文楷体" panose="02010600040101010101" pitchFamily="2" charset="-122"/>
              </a:rPr>
              <a:t>在分解和汇合的表示使用的是</a:t>
            </a:r>
            <a:r>
              <a:rPr kumimoji="1" lang="en-US" altLang="zh-CN" b="1" dirty="0">
                <a:latin typeface="华文楷体" panose="02010600040101010101" pitchFamily="2" charset="-122"/>
                <a:ea typeface="华文楷体" panose="02010600040101010101" pitchFamily="2" charset="-122"/>
              </a:rPr>
              <a:t>:</a:t>
            </a:r>
          </a:p>
          <a:p>
            <a:pPr marL="0" lvl="1">
              <a:lnSpc>
                <a:spcPct val="150000"/>
              </a:lnSpc>
              <a:spcBef>
                <a:spcPts val="0"/>
              </a:spcBef>
            </a:pPr>
            <a:r>
              <a:rPr kumimoji="1" lang="zh-CN" altLang="en-US" b="1" dirty="0">
                <a:solidFill>
                  <a:srgbClr val="FF3300"/>
                </a:solidFill>
                <a:latin typeface="华文楷体" panose="02010600040101010101" pitchFamily="2" charset="-122"/>
                <a:ea typeface="华文楷体" panose="02010600040101010101" pitchFamily="2" charset="-122"/>
              </a:rPr>
              <a:t>同步条（</a:t>
            </a:r>
            <a:r>
              <a:rPr kumimoji="1" lang="en-US" altLang="zh-CN" b="1" dirty="0">
                <a:solidFill>
                  <a:srgbClr val="FF3300"/>
                </a:solidFill>
                <a:latin typeface="华文楷体" panose="02010600040101010101" pitchFamily="2" charset="-122"/>
                <a:ea typeface="华文楷体" panose="02010600040101010101" pitchFamily="2" charset="-122"/>
              </a:rPr>
              <a:t>synchronization bar</a:t>
            </a:r>
            <a:r>
              <a:rPr kumimoji="1" lang="zh-CN" altLang="en-US" b="1" dirty="0">
                <a:solidFill>
                  <a:srgbClr val="FF3300"/>
                </a:solidFill>
                <a:latin typeface="华文楷体" panose="02010600040101010101" pitchFamily="2" charset="-122"/>
                <a:ea typeface="华文楷体" panose="02010600040101010101" pitchFamily="2" charset="-122"/>
              </a:rPr>
              <a:t>）。</a:t>
            </a:r>
          </a:p>
          <a:p>
            <a:pPr marL="0" lvl="1">
              <a:lnSpc>
                <a:spcPct val="150000"/>
              </a:lnSpc>
              <a:spcBef>
                <a:spcPts val="0"/>
              </a:spcBef>
            </a:pPr>
            <a:r>
              <a:rPr kumimoji="1" lang="zh-CN" altLang="en-US" b="1" dirty="0">
                <a:solidFill>
                  <a:srgbClr val="FF3300"/>
                </a:solidFill>
                <a:latin typeface="华文楷体" panose="02010600040101010101" pitchFamily="2" charset="-122"/>
                <a:ea typeface="华文楷体" panose="02010600040101010101" pitchFamily="2" charset="-122"/>
              </a:rPr>
              <a:t>同步条是一个粗的水平线。</a:t>
            </a:r>
          </a:p>
          <a:p>
            <a:pPr marL="0">
              <a:lnSpc>
                <a:spcPct val="150000"/>
              </a:lnSpc>
              <a:spcBef>
                <a:spcPts val="0"/>
              </a:spcBef>
            </a:pPr>
            <a:r>
              <a:rPr kumimoji="1" lang="zh-CN" altLang="en-US" b="1" dirty="0">
                <a:latin typeface="华文楷体" panose="02010600040101010101" pitchFamily="2" charset="-122"/>
                <a:ea typeface="华文楷体" panose="02010600040101010101" pitchFamily="2" charset="-122"/>
              </a:rPr>
              <a:t>当同步条表示分解时，可以有：一</a:t>
            </a:r>
            <a:r>
              <a:rPr kumimoji="1" lang="zh-CN" altLang="en-US" b="1" dirty="0">
                <a:solidFill>
                  <a:srgbClr val="FF3300"/>
                </a:solidFill>
                <a:latin typeface="华文楷体" panose="02010600040101010101" pitchFamily="2" charset="-122"/>
                <a:ea typeface="华文楷体" panose="02010600040101010101" pitchFamily="2" charset="-122"/>
              </a:rPr>
              <a:t>个转入变迁，两个或多个转出变迁</a:t>
            </a:r>
            <a:endParaRPr kumimoji="1" lang="zh-CN" altLang="en-US" b="1" dirty="0">
              <a:latin typeface="华文楷体" panose="02010600040101010101" pitchFamily="2" charset="-122"/>
              <a:ea typeface="华文楷体" panose="02010600040101010101" pitchFamily="2" charset="-122"/>
            </a:endParaRPr>
          </a:p>
          <a:p>
            <a:pPr marL="0">
              <a:lnSpc>
                <a:spcPct val="150000"/>
              </a:lnSpc>
              <a:spcBef>
                <a:spcPts val="0"/>
              </a:spcBef>
            </a:pPr>
            <a:r>
              <a:rPr kumimoji="1" lang="zh-CN" altLang="en-US" b="1" dirty="0">
                <a:latin typeface="华文楷体" panose="02010600040101010101" pitchFamily="2" charset="-122"/>
                <a:ea typeface="华文楷体" panose="02010600040101010101" pitchFamily="2" charset="-122"/>
              </a:rPr>
              <a:t>当同步条用来表示汇合时， 它可以有</a:t>
            </a:r>
          </a:p>
          <a:p>
            <a:pPr marL="0" lvl="1">
              <a:lnSpc>
                <a:spcPct val="150000"/>
              </a:lnSpc>
              <a:spcBef>
                <a:spcPts val="0"/>
              </a:spcBef>
            </a:pPr>
            <a:r>
              <a:rPr kumimoji="1" lang="zh-CN" altLang="en-US" b="1" dirty="0">
                <a:solidFill>
                  <a:srgbClr val="FF3300"/>
                </a:solidFill>
                <a:latin typeface="华文楷体" panose="02010600040101010101" pitchFamily="2" charset="-122"/>
                <a:ea typeface="华文楷体" panose="02010600040101010101" pitchFamily="2" charset="-122"/>
              </a:rPr>
              <a:t>两个或多个转入变迁，</a:t>
            </a:r>
          </a:p>
          <a:p>
            <a:pPr marL="0" lvl="1">
              <a:lnSpc>
                <a:spcPct val="150000"/>
              </a:lnSpc>
              <a:spcBef>
                <a:spcPts val="0"/>
              </a:spcBef>
            </a:pPr>
            <a:r>
              <a:rPr kumimoji="1" lang="zh-CN" altLang="en-US" b="1" dirty="0">
                <a:solidFill>
                  <a:srgbClr val="FF3300"/>
                </a:solidFill>
                <a:latin typeface="华文楷体" panose="02010600040101010101" pitchFamily="2" charset="-122"/>
                <a:ea typeface="华文楷体" panose="02010600040101010101" pitchFamily="2" charset="-122"/>
              </a:rPr>
              <a:t>一个转出变迁。</a:t>
            </a:r>
          </a:p>
          <a:p>
            <a:pPr marL="0">
              <a:lnSpc>
                <a:spcPct val="150000"/>
              </a:lnSpc>
              <a:spcBef>
                <a:spcPts val="0"/>
              </a:spcBef>
            </a:pPr>
            <a:r>
              <a:rPr kumimoji="1" lang="zh-CN" altLang="en-US" b="1" dirty="0">
                <a:latin typeface="华文楷体" panose="02010600040101010101" pitchFamily="2" charset="-122"/>
                <a:ea typeface="华文楷体" panose="02010600040101010101" pitchFamily="2" charset="-122"/>
              </a:rPr>
              <a:t>其中的转入变迁代表同步之前的多个并发控制流</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56779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78975E-59B9-4ACE-A4F2-B0948F87D86A}" type="slidenum">
              <a:rPr lang="zh-CN" altLang="en-US"/>
              <a:pPr/>
              <a:t>3</a:t>
            </a:fld>
            <a:endParaRPr lang="en-US" altLang="zh-CN"/>
          </a:p>
        </p:txBody>
      </p:sp>
      <p:sp>
        <p:nvSpPr>
          <p:cNvPr id="350211" name="Rectangle 3"/>
          <p:cNvSpPr>
            <a:spLocks noGrp="1" noChangeArrowheads="1"/>
          </p:cNvSpPr>
          <p:nvPr>
            <p:ph type="body" idx="1"/>
          </p:nvPr>
        </p:nvSpPr>
        <p:spPr>
          <a:xfrm>
            <a:off x="552661" y="1281420"/>
            <a:ext cx="10515600" cy="4351338"/>
          </a:xfrm>
        </p:spPr>
        <p:txBody>
          <a:bodyPr/>
          <a:lstStyle/>
          <a:p>
            <a:pPr>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）掌握活动图的作用，以及活动图与状态图之间的区别。</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）活动图的构成及其特点。掌握活动图的画法和步骤。</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）活动图中泳道的作用。</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UML2.0</a:t>
            </a:r>
            <a:r>
              <a:rPr lang="zh-CN" altLang="en-US" dirty="0">
                <a:latin typeface="华文楷体" panose="02010600040101010101" pitchFamily="2" charset="-122"/>
                <a:ea typeface="华文楷体" panose="02010600040101010101" pitchFamily="2" charset="-122"/>
              </a:rPr>
              <a:t>中的活动及交互纵览图。</a:t>
            </a:r>
          </a:p>
          <a:p>
            <a:pPr>
              <a:spcAft>
                <a:spcPct val="30000"/>
              </a:spcAft>
            </a:pPr>
            <a:endParaRPr lang="zh-CN" altLang="en-US" dirty="0">
              <a:latin typeface="华文楷体" panose="02010600040101010101" pitchFamily="2" charset="-122"/>
              <a:ea typeface="华文楷体" panose="02010600040101010101" pitchFamily="2" charset="-122"/>
            </a:endParaRPr>
          </a:p>
          <a:p>
            <a:pPr>
              <a:spcAft>
                <a:spcPct val="30000"/>
              </a:spcAft>
            </a:pPr>
            <a:endParaRPr lang="zh-CN" altLang="en-US" dirty="0">
              <a:latin typeface="华文楷体" panose="02010600040101010101" pitchFamily="2" charset="-122"/>
              <a:ea typeface="华文楷体" panose="02010600040101010101" pitchFamily="2" charset="-122"/>
            </a:endParaRPr>
          </a:p>
          <a:p>
            <a:pPr eaLnBrk="1" hangingPunct="1">
              <a:spcAft>
                <a:spcPct val="30000"/>
              </a:spcAft>
            </a:pPr>
            <a:endParaRPr lang="zh-CN" altLang="en-US" dirty="0">
              <a:latin typeface="华文楷体" panose="02010600040101010101" pitchFamily="2" charset="-122"/>
              <a:ea typeface="华文楷体" panose="02010600040101010101" pitchFamily="2" charset="-122"/>
            </a:endParaRPr>
          </a:p>
          <a:p>
            <a:pPr>
              <a:spcAft>
                <a:spcPct val="30000"/>
              </a:spcAft>
            </a:pPr>
            <a:endParaRPr lang="zh-CN" altLang="en-US" sz="3600"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本章知识点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16982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5"/>
          <p:cNvSpPr>
            <a:spLocks noGrp="1"/>
          </p:cNvSpPr>
          <p:nvPr>
            <p:ph type="sldNum" sz="quarter" idx="12"/>
          </p:nvPr>
        </p:nvSpPr>
        <p:spPr/>
        <p:txBody>
          <a:bodyPr/>
          <a:lstStyle/>
          <a:p>
            <a:fld id="{D019B7DE-3C15-492C-85CB-8BC8630B1CB4}" type="slidenum">
              <a:rPr lang="zh-CN" altLang="en-US"/>
              <a:pPr/>
              <a:t>30</a:t>
            </a:fld>
            <a:endParaRPr lang="en-US" altLang="zh-CN"/>
          </a:p>
        </p:txBody>
      </p:sp>
      <p:sp>
        <p:nvSpPr>
          <p:cNvPr id="313347" name="Rectangle 3"/>
          <p:cNvSpPr>
            <a:spLocks noChangeArrowheads="1"/>
          </p:cNvSpPr>
          <p:nvPr/>
        </p:nvSpPr>
        <p:spPr bwMode="auto">
          <a:xfrm>
            <a:off x="4321176" y="5562601"/>
            <a:ext cx="2994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0"/>
              </a:spcBef>
              <a:buClrTx/>
              <a:buFontTx/>
              <a:buNone/>
            </a:pPr>
            <a:r>
              <a:rPr kumimoji="1" lang="zh-CN" altLang="en-US" sz="2800" b="1">
                <a:solidFill>
                  <a:srgbClr val="181A36"/>
                </a:solidFill>
                <a:latin typeface="Times New Roman" panose="02020603050405020304" pitchFamily="18" charset="0"/>
                <a:ea typeface="SimSun" panose="02010600030101010101" pitchFamily="2" charset="-122"/>
              </a:rPr>
              <a:t>图</a:t>
            </a:r>
            <a:r>
              <a:rPr kumimoji="1" lang="en-US" altLang="zh-CN" sz="2800" b="1">
                <a:solidFill>
                  <a:srgbClr val="181A36"/>
                </a:solidFill>
                <a:latin typeface="Times New Roman" panose="02020603050405020304" pitchFamily="18" charset="0"/>
                <a:ea typeface="SimSun" panose="02010600030101010101" pitchFamily="2" charset="-122"/>
              </a:rPr>
              <a:t> </a:t>
            </a:r>
            <a:r>
              <a:rPr kumimoji="1" lang="zh-CN" altLang="en-US" sz="2800" b="1">
                <a:solidFill>
                  <a:srgbClr val="181A36"/>
                </a:solidFill>
                <a:latin typeface="Times New Roman" panose="02020603050405020304" pitchFamily="18" charset="0"/>
                <a:ea typeface="SimSun" panose="02010600030101010101" pitchFamily="2" charset="-122"/>
              </a:rPr>
              <a:t>分解和汇合</a:t>
            </a:r>
          </a:p>
        </p:txBody>
      </p:sp>
      <p:grpSp>
        <p:nvGrpSpPr>
          <p:cNvPr id="313349" name="Group 5"/>
          <p:cNvGrpSpPr>
            <a:grpSpLocks noChangeAspect="1"/>
          </p:cNvGrpSpPr>
          <p:nvPr/>
        </p:nvGrpSpPr>
        <p:grpSpPr bwMode="auto">
          <a:xfrm>
            <a:off x="2514600" y="1"/>
            <a:ext cx="7620000" cy="5902325"/>
            <a:chOff x="624" y="0"/>
            <a:chExt cx="4800" cy="3718"/>
          </a:xfrm>
        </p:grpSpPr>
        <p:sp>
          <p:nvSpPr>
            <p:cNvPr id="313348" name="AutoShape 4"/>
            <p:cNvSpPr>
              <a:spLocks noChangeAspect="1" noChangeArrowheads="1" noTextEdit="1"/>
            </p:cNvSpPr>
            <p:nvPr/>
          </p:nvSpPr>
          <p:spPr bwMode="auto">
            <a:xfrm>
              <a:off x="624" y="0"/>
              <a:ext cx="4800" cy="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3350" name="Freeform 6"/>
            <p:cNvSpPr>
              <a:spLocks/>
            </p:cNvSpPr>
            <p:nvPr/>
          </p:nvSpPr>
          <p:spPr bwMode="auto">
            <a:xfrm>
              <a:off x="2161" y="349"/>
              <a:ext cx="1002" cy="286"/>
            </a:xfrm>
            <a:custGeom>
              <a:avLst/>
              <a:gdLst>
                <a:gd name="T0" fmla="*/ 117 w 1002"/>
                <a:gd name="T1" fmla="*/ 0 h 286"/>
                <a:gd name="T2" fmla="*/ 63 w 1002"/>
                <a:gd name="T3" fmla="*/ 35 h 286"/>
                <a:gd name="T4" fmla="*/ 36 w 1002"/>
                <a:gd name="T5" fmla="*/ 62 h 286"/>
                <a:gd name="T6" fmla="*/ 9 w 1002"/>
                <a:gd name="T7" fmla="*/ 107 h 286"/>
                <a:gd name="T8" fmla="*/ 0 w 1002"/>
                <a:gd name="T9" fmla="*/ 143 h 286"/>
                <a:gd name="T10" fmla="*/ 9 w 1002"/>
                <a:gd name="T11" fmla="*/ 178 h 286"/>
                <a:gd name="T12" fmla="*/ 36 w 1002"/>
                <a:gd name="T13" fmla="*/ 223 h 286"/>
                <a:gd name="T14" fmla="*/ 63 w 1002"/>
                <a:gd name="T15" fmla="*/ 250 h 286"/>
                <a:gd name="T16" fmla="*/ 117 w 1002"/>
                <a:gd name="T17" fmla="*/ 286 h 286"/>
                <a:gd name="T18" fmla="*/ 885 w 1002"/>
                <a:gd name="T19" fmla="*/ 286 h 286"/>
                <a:gd name="T20" fmla="*/ 930 w 1002"/>
                <a:gd name="T21" fmla="*/ 250 h 286"/>
                <a:gd name="T22" fmla="*/ 966 w 1002"/>
                <a:gd name="T23" fmla="*/ 223 h 286"/>
                <a:gd name="T24" fmla="*/ 993 w 1002"/>
                <a:gd name="T25" fmla="*/ 178 h 286"/>
                <a:gd name="T26" fmla="*/ 1002 w 1002"/>
                <a:gd name="T27" fmla="*/ 143 h 286"/>
                <a:gd name="T28" fmla="*/ 993 w 1002"/>
                <a:gd name="T29" fmla="*/ 107 h 286"/>
                <a:gd name="T30" fmla="*/ 966 w 1002"/>
                <a:gd name="T31" fmla="*/ 62 h 286"/>
                <a:gd name="T32" fmla="*/ 930 w 1002"/>
                <a:gd name="T33" fmla="*/ 35 h 286"/>
                <a:gd name="T34" fmla="*/ 885 w 1002"/>
                <a:gd name="T35" fmla="*/ 0 h 286"/>
                <a:gd name="T36" fmla="*/ 117 w 1002"/>
                <a:gd name="T3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2" h="286">
                  <a:moveTo>
                    <a:pt x="117" y="0"/>
                  </a:moveTo>
                  <a:lnTo>
                    <a:pt x="63" y="35"/>
                  </a:lnTo>
                  <a:lnTo>
                    <a:pt x="36" y="62"/>
                  </a:lnTo>
                  <a:lnTo>
                    <a:pt x="9" y="107"/>
                  </a:lnTo>
                  <a:lnTo>
                    <a:pt x="0" y="143"/>
                  </a:lnTo>
                  <a:lnTo>
                    <a:pt x="9" y="178"/>
                  </a:lnTo>
                  <a:lnTo>
                    <a:pt x="36" y="223"/>
                  </a:lnTo>
                  <a:lnTo>
                    <a:pt x="63" y="250"/>
                  </a:lnTo>
                  <a:lnTo>
                    <a:pt x="117" y="286"/>
                  </a:lnTo>
                  <a:lnTo>
                    <a:pt x="885" y="286"/>
                  </a:lnTo>
                  <a:lnTo>
                    <a:pt x="930" y="250"/>
                  </a:lnTo>
                  <a:lnTo>
                    <a:pt x="966" y="223"/>
                  </a:lnTo>
                  <a:lnTo>
                    <a:pt x="993" y="178"/>
                  </a:lnTo>
                  <a:lnTo>
                    <a:pt x="1002" y="143"/>
                  </a:lnTo>
                  <a:lnTo>
                    <a:pt x="993" y="107"/>
                  </a:lnTo>
                  <a:lnTo>
                    <a:pt x="966" y="62"/>
                  </a:lnTo>
                  <a:lnTo>
                    <a:pt x="930" y="35"/>
                  </a:lnTo>
                  <a:lnTo>
                    <a:pt x="885" y="0"/>
                  </a:lnTo>
                  <a:lnTo>
                    <a:pt x="117" y="0"/>
                  </a:lnTo>
                  <a:close/>
                </a:path>
              </a:pathLst>
            </a:custGeom>
            <a:solidFill>
              <a:srgbClr val="FFFFCC"/>
            </a:solidFill>
            <a:ln w="0">
              <a:solidFill>
                <a:srgbClr val="990033"/>
              </a:solidFill>
              <a:prstDash val="solid"/>
              <a:round/>
              <a:headEnd/>
              <a:tailEnd/>
            </a:ln>
          </p:spPr>
          <p:txBody>
            <a:bodyPr/>
            <a:lstStyle/>
            <a:p>
              <a:endParaRPr lang="zh-CN" altLang="en-US"/>
            </a:p>
          </p:txBody>
        </p:sp>
        <p:sp>
          <p:nvSpPr>
            <p:cNvPr id="313351" name="Rectangle 7"/>
            <p:cNvSpPr>
              <a:spLocks noChangeArrowheads="1"/>
            </p:cNvSpPr>
            <p:nvPr/>
          </p:nvSpPr>
          <p:spPr bwMode="auto">
            <a:xfrm>
              <a:off x="2287" y="358"/>
              <a:ext cx="73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zh-CN" sz="1300">
                  <a:solidFill>
                    <a:srgbClr val="000000"/>
                  </a:solidFill>
                  <a:latin typeface="SimSun" panose="02010600030101010101" pitchFamily="2" charset="-122"/>
                  <a:ea typeface="SimSun" panose="02010600030101010101" pitchFamily="2" charset="-122"/>
                </a:rPr>
                <a:t>Prepare Speech</a:t>
              </a:r>
              <a:endParaRPr lang="en-US" altLang="zh-CN">
                <a:ea typeface="SimSun" panose="02010600030101010101" pitchFamily="2" charset="-122"/>
              </a:endParaRPr>
            </a:p>
          </p:txBody>
        </p:sp>
        <p:sp>
          <p:nvSpPr>
            <p:cNvPr id="313352" name="Freeform 8"/>
            <p:cNvSpPr>
              <a:spLocks/>
            </p:cNvSpPr>
            <p:nvPr/>
          </p:nvSpPr>
          <p:spPr bwMode="auto">
            <a:xfrm>
              <a:off x="2662" y="635"/>
              <a:ext cx="45" cy="509"/>
            </a:xfrm>
            <a:custGeom>
              <a:avLst/>
              <a:gdLst>
                <a:gd name="T0" fmla="*/ 0 w 5"/>
                <a:gd name="T1" fmla="*/ 0 h 57"/>
                <a:gd name="T2" fmla="*/ 1 w 5"/>
                <a:gd name="T3" fmla="*/ 57 h 57"/>
                <a:gd name="T4" fmla="*/ 5 w 5"/>
                <a:gd name="T5" fmla="*/ 45 h 57"/>
              </a:gdLst>
              <a:ahLst/>
              <a:cxnLst>
                <a:cxn ang="0">
                  <a:pos x="T0" y="T1"/>
                </a:cxn>
                <a:cxn ang="0">
                  <a:pos x="T2" y="T3"/>
                </a:cxn>
                <a:cxn ang="0">
                  <a:pos x="T4" y="T5"/>
                </a:cxn>
              </a:cxnLst>
              <a:rect l="0" t="0" r="r" b="b"/>
              <a:pathLst>
                <a:path w="5" h="57">
                  <a:moveTo>
                    <a:pt x="0" y="0"/>
                  </a:moveTo>
                  <a:lnTo>
                    <a:pt x="1" y="57"/>
                  </a:lnTo>
                  <a:lnTo>
                    <a:pt x="5" y="4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53" name="Line 9"/>
            <p:cNvSpPr>
              <a:spLocks noChangeShapeType="1"/>
            </p:cNvSpPr>
            <p:nvPr/>
          </p:nvSpPr>
          <p:spPr bwMode="auto">
            <a:xfrm flipH="1" flipV="1">
              <a:off x="2626" y="1037"/>
              <a:ext cx="45" cy="1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54" name="Freeform 10"/>
            <p:cNvSpPr>
              <a:spLocks/>
            </p:cNvSpPr>
            <p:nvPr/>
          </p:nvSpPr>
          <p:spPr bwMode="auto">
            <a:xfrm>
              <a:off x="1142" y="1957"/>
              <a:ext cx="993" cy="277"/>
            </a:xfrm>
            <a:custGeom>
              <a:avLst/>
              <a:gdLst>
                <a:gd name="T0" fmla="*/ 108 w 993"/>
                <a:gd name="T1" fmla="*/ 0 h 277"/>
                <a:gd name="T2" fmla="*/ 63 w 993"/>
                <a:gd name="T3" fmla="*/ 36 h 277"/>
                <a:gd name="T4" fmla="*/ 27 w 993"/>
                <a:gd name="T5" fmla="*/ 63 h 277"/>
                <a:gd name="T6" fmla="*/ 0 w 993"/>
                <a:gd name="T7" fmla="*/ 99 h 277"/>
                <a:gd name="T8" fmla="*/ 0 w 993"/>
                <a:gd name="T9" fmla="*/ 143 h 277"/>
                <a:gd name="T10" fmla="*/ 0 w 993"/>
                <a:gd name="T11" fmla="*/ 179 h 277"/>
                <a:gd name="T12" fmla="*/ 27 w 993"/>
                <a:gd name="T13" fmla="*/ 215 h 277"/>
                <a:gd name="T14" fmla="*/ 63 w 993"/>
                <a:gd name="T15" fmla="*/ 251 h 277"/>
                <a:gd name="T16" fmla="*/ 108 w 993"/>
                <a:gd name="T17" fmla="*/ 277 h 277"/>
                <a:gd name="T18" fmla="*/ 876 w 993"/>
                <a:gd name="T19" fmla="*/ 277 h 277"/>
                <a:gd name="T20" fmla="*/ 930 w 993"/>
                <a:gd name="T21" fmla="*/ 251 h 277"/>
                <a:gd name="T22" fmla="*/ 957 w 993"/>
                <a:gd name="T23" fmla="*/ 215 h 277"/>
                <a:gd name="T24" fmla="*/ 984 w 993"/>
                <a:gd name="T25" fmla="*/ 179 h 277"/>
                <a:gd name="T26" fmla="*/ 993 w 993"/>
                <a:gd name="T27" fmla="*/ 143 h 277"/>
                <a:gd name="T28" fmla="*/ 984 w 993"/>
                <a:gd name="T29" fmla="*/ 99 h 277"/>
                <a:gd name="T30" fmla="*/ 957 w 993"/>
                <a:gd name="T31" fmla="*/ 63 h 277"/>
                <a:gd name="T32" fmla="*/ 930 w 993"/>
                <a:gd name="T33" fmla="*/ 36 h 277"/>
                <a:gd name="T34" fmla="*/ 876 w 993"/>
                <a:gd name="T35" fmla="*/ 0 h 277"/>
                <a:gd name="T36" fmla="*/ 108 w 993"/>
                <a:gd name="T3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3" h="277">
                  <a:moveTo>
                    <a:pt x="108" y="0"/>
                  </a:moveTo>
                  <a:lnTo>
                    <a:pt x="63" y="36"/>
                  </a:lnTo>
                  <a:lnTo>
                    <a:pt x="27" y="63"/>
                  </a:lnTo>
                  <a:lnTo>
                    <a:pt x="0" y="99"/>
                  </a:lnTo>
                  <a:lnTo>
                    <a:pt x="0" y="143"/>
                  </a:lnTo>
                  <a:lnTo>
                    <a:pt x="0" y="179"/>
                  </a:lnTo>
                  <a:lnTo>
                    <a:pt x="27" y="215"/>
                  </a:lnTo>
                  <a:lnTo>
                    <a:pt x="63" y="251"/>
                  </a:lnTo>
                  <a:lnTo>
                    <a:pt x="108" y="277"/>
                  </a:lnTo>
                  <a:lnTo>
                    <a:pt x="876" y="277"/>
                  </a:lnTo>
                  <a:lnTo>
                    <a:pt x="930" y="251"/>
                  </a:lnTo>
                  <a:lnTo>
                    <a:pt x="957" y="215"/>
                  </a:lnTo>
                  <a:lnTo>
                    <a:pt x="984" y="179"/>
                  </a:lnTo>
                  <a:lnTo>
                    <a:pt x="993" y="143"/>
                  </a:lnTo>
                  <a:lnTo>
                    <a:pt x="984" y="99"/>
                  </a:lnTo>
                  <a:lnTo>
                    <a:pt x="957" y="63"/>
                  </a:lnTo>
                  <a:lnTo>
                    <a:pt x="930" y="36"/>
                  </a:lnTo>
                  <a:lnTo>
                    <a:pt x="876" y="0"/>
                  </a:lnTo>
                  <a:lnTo>
                    <a:pt x="108" y="0"/>
                  </a:lnTo>
                  <a:close/>
                </a:path>
              </a:pathLst>
            </a:custGeom>
            <a:solidFill>
              <a:srgbClr val="FFFFCC"/>
            </a:solidFill>
            <a:ln w="0">
              <a:solidFill>
                <a:srgbClr val="990033"/>
              </a:solidFill>
              <a:prstDash val="solid"/>
              <a:round/>
              <a:headEnd/>
              <a:tailEnd/>
            </a:ln>
          </p:spPr>
          <p:txBody>
            <a:bodyPr/>
            <a:lstStyle/>
            <a:p>
              <a:endParaRPr lang="zh-CN" altLang="en-US"/>
            </a:p>
          </p:txBody>
        </p:sp>
        <p:sp>
          <p:nvSpPr>
            <p:cNvPr id="313355" name="Rectangle 11"/>
            <p:cNvSpPr>
              <a:spLocks noChangeArrowheads="1"/>
            </p:cNvSpPr>
            <p:nvPr/>
          </p:nvSpPr>
          <p:spPr bwMode="auto">
            <a:xfrm>
              <a:off x="1446" y="1966"/>
              <a:ext cx="36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zh-CN" sz="1300">
                  <a:solidFill>
                    <a:srgbClr val="000000"/>
                  </a:solidFill>
                  <a:latin typeface="SimSun" panose="02010600030101010101" pitchFamily="2" charset="-122"/>
                  <a:ea typeface="SimSun" panose="02010600030101010101" pitchFamily="2" charset="-122"/>
                </a:rPr>
                <a:t>Gesture</a:t>
              </a:r>
              <a:endParaRPr lang="en-US" altLang="zh-CN">
                <a:ea typeface="SimSun" panose="02010600030101010101" pitchFamily="2" charset="-122"/>
              </a:endParaRPr>
            </a:p>
          </p:txBody>
        </p:sp>
        <p:sp>
          <p:nvSpPr>
            <p:cNvPr id="313356" name="Freeform 12"/>
            <p:cNvSpPr>
              <a:spLocks/>
            </p:cNvSpPr>
            <p:nvPr/>
          </p:nvSpPr>
          <p:spPr bwMode="auto">
            <a:xfrm>
              <a:off x="1795" y="1198"/>
              <a:ext cx="840" cy="741"/>
            </a:xfrm>
            <a:custGeom>
              <a:avLst/>
              <a:gdLst>
                <a:gd name="T0" fmla="*/ 94 w 94"/>
                <a:gd name="T1" fmla="*/ 0 h 83"/>
                <a:gd name="T2" fmla="*/ 0 w 94"/>
                <a:gd name="T3" fmla="*/ 83 h 83"/>
                <a:gd name="T4" fmla="*/ 12 w 94"/>
                <a:gd name="T5" fmla="*/ 79 h 83"/>
              </a:gdLst>
              <a:ahLst/>
              <a:cxnLst>
                <a:cxn ang="0">
                  <a:pos x="T0" y="T1"/>
                </a:cxn>
                <a:cxn ang="0">
                  <a:pos x="T2" y="T3"/>
                </a:cxn>
                <a:cxn ang="0">
                  <a:pos x="T4" y="T5"/>
                </a:cxn>
              </a:cxnLst>
              <a:rect l="0" t="0" r="r" b="b"/>
              <a:pathLst>
                <a:path w="94" h="83">
                  <a:moveTo>
                    <a:pt x="94" y="0"/>
                  </a:moveTo>
                  <a:lnTo>
                    <a:pt x="0" y="83"/>
                  </a:lnTo>
                  <a:lnTo>
                    <a:pt x="12" y="7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57" name="Line 13"/>
            <p:cNvSpPr>
              <a:spLocks noChangeShapeType="1"/>
            </p:cNvSpPr>
            <p:nvPr/>
          </p:nvSpPr>
          <p:spPr bwMode="auto">
            <a:xfrm flipV="1">
              <a:off x="1795" y="1841"/>
              <a:ext cx="45" cy="9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58" name="Freeform 14"/>
            <p:cNvSpPr>
              <a:spLocks/>
            </p:cNvSpPr>
            <p:nvPr/>
          </p:nvSpPr>
          <p:spPr bwMode="auto">
            <a:xfrm>
              <a:off x="1750" y="2243"/>
              <a:ext cx="948" cy="1234"/>
            </a:xfrm>
            <a:custGeom>
              <a:avLst/>
              <a:gdLst>
                <a:gd name="T0" fmla="*/ 0 w 106"/>
                <a:gd name="T1" fmla="*/ 0 h 138"/>
                <a:gd name="T2" fmla="*/ 106 w 106"/>
                <a:gd name="T3" fmla="*/ 138 h 138"/>
                <a:gd name="T4" fmla="*/ 103 w 106"/>
                <a:gd name="T5" fmla="*/ 125 h 138"/>
              </a:gdLst>
              <a:ahLst/>
              <a:cxnLst>
                <a:cxn ang="0">
                  <a:pos x="T0" y="T1"/>
                </a:cxn>
                <a:cxn ang="0">
                  <a:pos x="T2" y="T3"/>
                </a:cxn>
                <a:cxn ang="0">
                  <a:pos x="T4" y="T5"/>
                </a:cxn>
              </a:cxnLst>
              <a:rect l="0" t="0" r="r" b="b"/>
              <a:pathLst>
                <a:path w="106" h="138">
                  <a:moveTo>
                    <a:pt x="0" y="0"/>
                  </a:moveTo>
                  <a:lnTo>
                    <a:pt x="106" y="138"/>
                  </a:lnTo>
                  <a:lnTo>
                    <a:pt x="103" y="12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59" name="Line 15"/>
            <p:cNvSpPr>
              <a:spLocks noChangeShapeType="1"/>
            </p:cNvSpPr>
            <p:nvPr/>
          </p:nvSpPr>
          <p:spPr bwMode="auto">
            <a:xfrm flipH="1" flipV="1">
              <a:off x="2599" y="3414"/>
              <a:ext cx="99" cy="6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60" name="Freeform 16"/>
            <p:cNvSpPr>
              <a:spLocks/>
            </p:cNvSpPr>
            <p:nvPr/>
          </p:nvSpPr>
          <p:spPr bwMode="auto">
            <a:xfrm>
              <a:off x="3422" y="1716"/>
              <a:ext cx="1001" cy="286"/>
            </a:xfrm>
            <a:custGeom>
              <a:avLst/>
              <a:gdLst>
                <a:gd name="T0" fmla="*/ 116 w 1001"/>
                <a:gd name="T1" fmla="*/ 0 h 286"/>
                <a:gd name="T2" fmla="*/ 62 w 1001"/>
                <a:gd name="T3" fmla="*/ 27 h 286"/>
                <a:gd name="T4" fmla="*/ 36 w 1001"/>
                <a:gd name="T5" fmla="*/ 63 h 286"/>
                <a:gd name="T6" fmla="*/ 9 w 1001"/>
                <a:gd name="T7" fmla="*/ 107 h 286"/>
                <a:gd name="T8" fmla="*/ 0 w 1001"/>
                <a:gd name="T9" fmla="*/ 143 h 286"/>
                <a:gd name="T10" fmla="*/ 9 w 1001"/>
                <a:gd name="T11" fmla="*/ 188 h 286"/>
                <a:gd name="T12" fmla="*/ 36 w 1001"/>
                <a:gd name="T13" fmla="*/ 223 h 286"/>
                <a:gd name="T14" fmla="*/ 62 w 1001"/>
                <a:gd name="T15" fmla="*/ 259 h 286"/>
                <a:gd name="T16" fmla="*/ 116 w 1001"/>
                <a:gd name="T17" fmla="*/ 286 h 286"/>
                <a:gd name="T18" fmla="*/ 885 w 1001"/>
                <a:gd name="T19" fmla="*/ 286 h 286"/>
                <a:gd name="T20" fmla="*/ 929 w 1001"/>
                <a:gd name="T21" fmla="*/ 259 h 286"/>
                <a:gd name="T22" fmla="*/ 965 w 1001"/>
                <a:gd name="T23" fmla="*/ 223 h 286"/>
                <a:gd name="T24" fmla="*/ 992 w 1001"/>
                <a:gd name="T25" fmla="*/ 188 h 286"/>
                <a:gd name="T26" fmla="*/ 1001 w 1001"/>
                <a:gd name="T27" fmla="*/ 143 h 286"/>
                <a:gd name="T28" fmla="*/ 992 w 1001"/>
                <a:gd name="T29" fmla="*/ 107 h 286"/>
                <a:gd name="T30" fmla="*/ 965 w 1001"/>
                <a:gd name="T31" fmla="*/ 63 h 286"/>
                <a:gd name="T32" fmla="*/ 929 w 1001"/>
                <a:gd name="T33" fmla="*/ 27 h 286"/>
                <a:gd name="T34" fmla="*/ 885 w 1001"/>
                <a:gd name="T35" fmla="*/ 0 h 286"/>
                <a:gd name="T36" fmla="*/ 116 w 1001"/>
                <a:gd name="T3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1" h="286">
                  <a:moveTo>
                    <a:pt x="116" y="0"/>
                  </a:moveTo>
                  <a:lnTo>
                    <a:pt x="62" y="27"/>
                  </a:lnTo>
                  <a:lnTo>
                    <a:pt x="36" y="63"/>
                  </a:lnTo>
                  <a:lnTo>
                    <a:pt x="9" y="107"/>
                  </a:lnTo>
                  <a:lnTo>
                    <a:pt x="0" y="143"/>
                  </a:lnTo>
                  <a:lnTo>
                    <a:pt x="9" y="188"/>
                  </a:lnTo>
                  <a:lnTo>
                    <a:pt x="36" y="223"/>
                  </a:lnTo>
                  <a:lnTo>
                    <a:pt x="62" y="259"/>
                  </a:lnTo>
                  <a:lnTo>
                    <a:pt x="116" y="286"/>
                  </a:lnTo>
                  <a:lnTo>
                    <a:pt x="885" y="286"/>
                  </a:lnTo>
                  <a:lnTo>
                    <a:pt x="929" y="259"/>
                  </a:lnTo>
                  <a:lnTo>
                    <a:pt x="965" y="223"/>
                  </a:lnTo>
                  <a:lnTo>
                    <a:pt x="992" y="188"/>
                  </a:lnTo>
                  <a:lnTo>
                    <a:pt x="1001" y="143"/>
                  </a:lnTo>
                  <a:lnTo>
                    <a:pt x="992" y="107"/>
                  </a:lnTo>
                  <a:lnTo>
                    <a:pt x="965" y="63"/>
                  </a:lnTo>
                  <a:lnTo>
                    <a:pt x="929" y="27"/>
                  </a:lnTo>
                  <a:lnTo>
                    <a:pt x="885" y="0"/>
                  </a:lnTo>
                  <a:lnTo>
                    <a:pt x="116" y="0"/>
                  </a:lnTo>
                  <a:close/>
                </a:path>
              </a:pathLst>
            </a:custGeom>
            <a:solidFill>
              <a:srgbClr val="FFFFCC"/>
            </a:solidFill>
            <a:ln w="0">
              <a:solidFill>
                <a:srgbClr val="990033"/>
              </a:solidFill>
              <a:prstDash val="solid"/>
              <a:round/>
              <a:headEnd/>
              <a:tailEnd/>
            </a:ln>
          </p:spPr>
          <p:txBody>
            <a:bodyPr/>
            <a:lstStyle/>
            <a:p>
              <a:endParaRPr lang="zh-CN" altLang="en-US"/>
            </a:p>
          </p:txBody>
        </p:sp>
        <p:sp>
          <p:nvSpPr>
            <p:cNvPr id="313361" name="Rectangle 17"/>
            <p:cNvSpPr>
              <a:spLocks noChangeArrowheads="1"/>
            </p:cNvSpPr>
            <p:nvPr/>
          </p:nvSpPr>
          <p:spPr bwMode="auto">
            <a:xfrm>
              <a:off x="3654" y="1725"/>
              <a:ext cx="5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zh-CN" sz="1300">
                  <a:solidFill>
                    <a:srgbClr val="000000"/>
                  </a:solidFill>
                  <a:latin typeface="SimSun" panose="02010600030101010101" pitchFamily="2" charset="-122"/>
                  <a:ea typeface="SimSun" panose="02010600030101010101" pitchFamily="2" charset="-122"/>
                </a:rPr>
                <a:t>Decompress</a:t>
              </a:r>
              <a:endParaRPr lang="en-US" altLang="zh-CN">
                <a:ea typeface="SimSun" panose="02010600030101010101" pitchFamily="2" charset="-122"/>
              </a:endParaRPr>
            </a:p>
          </p:txBody>
        </p:sp>
        <p:sp>
          <p:nvSpPr>
            <p:cNvPr id="313362" name="Freeform 18"/>
            <p:cNvSpPr>
              <a:spLocks/>
            </p:cNvSpPr>
            <p:nvPr/>
          </p:nvSpPr>
          <p:spPr bwMode="auto">
            <a:xfrm>
              <a:off x="2716" y="1198"/>
              <a:ext cx="938" cy="509"/>
            </a:xfrm>
            <a:custGeom>
              <a:avLst/>
              <a:gdLst>
                <a:gd name="T0" fmla="*/ 0 w 105"/>
                <a:gd name="T1" fmla="*/ 0 h 57"/>
                <a:gd name="T2" fmla="*/ 105 w 105"/>
                <a:gd name="T3" fmla="*/ 57 h 57"/>
                <a:gd name="T4" fmla="*/ 97 w 105"/>
                <a:gd name="T5" fmla="*/ 48 h 57"/>
              </a:gdLst>
              <a:ahLst/>
              <a:cxnLst>
                <a:cxn ang="0">
                  <a:pos x="T0" y="T1"/>
                </a:cxn>
                <a:cxn ang="0">
                  <a:pos x="T2" y="T3"/>
                </a:cxn>
                <a:cxn ang="0">
                  <a:pos x="T4" y="T5"/>
                </a:cxn>
              </a:cxnLst>
              <a:rect l="0" t="0" r="r" b="b"/>
              <a:pathLst>
                <a:path w="105" h="57">
                  <a:moveTo>
                    <a:pt x="0" y="0"/>
                  </a:moveTo>
                  <a:lnTo>
                    <a:pt x="105" y="57"/>
                  </a:lnTo>
                  <a:lnTo>
                    <a:pt x="97" y="4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63" name="Line 19"/>
            <p:cNvSpPr>
              <a:spLocks noChangeShapeType="1"/>
            </p:cNvSpPr>
            <p:nvPr/>
          </p:nvSpPr>
          <p:spPr bwMode="auto">
            <a:xfrm flipH="1" flipV="1">
              <a:off x="3547" y="1698"/>
              <a:ext cx="107" cy="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64" name="Freeform 20"/>
            <p:cNvSpPr>
              <a:spLocks/>
            </p:cNvSpPr>
            <p:nvPr/>
          </p:nvSpPr>
          <p:spPr bwMode="auto">
            <a:xfrm>
              <a:off x="3878" y="2002"/>
              <a:ext cx="53" cy="277"/>
            </a:xfrm>
            <a:custGeom>
              <a:avLst/>
              <a:gdLst>
                <a:gd name="T0" fmla="*/ 3 w 6"/>
                <a:gd name="T1" fmla="*/ 0 h 31"/>
                <a:gd name="T2" fmla="*/ 0 w 6"/>
                <a:gd name="T3" fmla="*/ 31 h 31"/>
                <a:gd name="T4" fmla="*/ 6 w 6"/>
                <a:gd name="T5" fmla="*/ 20 h 31"/>
              </a:gdLst>
              <a:ahLst/>
              <a:cxnLst>
                <a:cxn ang="0">
                  <a:pos x="T0" y="T1"/>
                </a:cxn>
                <a:cxn ang="0">
                  <a:pos x="T2" y="T3"/>
                </a:cxn>
                <a:cxn ang="0">
                  <a:pos x="T4" y="T5"/>
                </a:cxn>
              </a:cxnLst>
              <a:rect l="0" t="0" r="r" b="b"/>
              <a:pathLst>
                <a:path w="6" h="31">
                  <a:moveTo>
                    <a:pt x="3" y="0"/>
                  </a:moveTo>
                  <a:lnTo>
                    <a:pt x="0" y="31"/>
                  </a:lnTo>
                  <a:lnTo>
                    <a:pt x="6" y="2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65" name="Line 21"/>
            <p:cNvSpPr>
              <a:spLocks noChangeShapeType="1"/>
            </p:cNvSpPr>
            <p:nvPr/>
          </p:nvSpPr>
          <p:spPr bwMode="auto">
            <a:xfrm flipH="1" flipV="1">
              <a:off x="3842" y="2172"/>
              <a:ext cx="36" cy="1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66" name="Freeform 22"/>
            <p:cNvSpPr>
              <a:spLocks/>
            </p:cNvSpPr>
            <p:nvPr/>
          </p:nvSpPr>
          <p:spPr bwMode="auto">
            <a:xfrm>
              <a:off x="2582" y="2583"/>
              <a:ext cx="1001" cy="277"/>
            </a:xfrm>
            <a:custGeom>
              <a:avLst/>
              <a:gdLst>
                <a:gd name="T0" fmla="*/ 116 w 1001"/>
                <a:gd name="T1" fmla="*/ 0 h 277"/>
                <a:gd name="T2" fmla="*/ 62 w 1001"/>
                <a:gd name="T3" fmla="*/ 36 h 277"/>
                <a:gd name="T4" fmla="*/ 35 w 1001"/>
                <a:gd name="T5" fmla="*/ 63 h 277"/>
                <a:gd name="T6" fmla="*/ 8 w 1001"/>
                <a:gd name="T7" fmla="*/ 98 h 277"/>
                <a:gd name="T8" fmla="*/ 0 w 1001"/>
                <a:gd name="T9" fmla="*/ 134 h 277"/>
                <a:gd name="T10" fmla="*/ 8 w 1001"/>
                <a:gd name="T11" fmla="*/ 179 h 277"/>
                <a:gd name="T12" fmla="*/ 35 w 1001"/>
                <a:gd name="T13" fmla="*/ 214 h 277"/>
                <a:gd name="T14" fmla="*/ 62 w 1001"/>
                <a:gd name="T15" fmla="*/ 250 h 277"/>
                <a:gd name="T16" fmla="*/ 116 w 1001"/>
                <a:gd name="T17" fmla="*/ 277 h 277"/>
                <a:gd name="T18" fmla="*/ 884 w 1001"/>
                <a:gd name="T19" fmla="*/ 277 h 277"/>
                <a:gd name="T20" fmla="*/ 929 w 1001"/>
                <a:gd name="T21" fmla="*/ 250 h 277"/>
                <a:gd name="T22" fmla="*/ 965 w 1001"/>
                <a:gd name="T23" fmla="*/ 214 h 277"/>
                <a:gd name="T24" fmla="*/ 992 w 1001"/>
                <a:gd name="T25" fmla="*/ 179 h 277"/>
                <a:gd name="T26" fmla="*/ 1001 w 1001"/>
                <a:gd name="T27" fmla="*/ 134 h 277"/>
                <a:gd name="T28" fmla="*/ 992 w 1001"/>
                <a:gd name="T29" fmla="*/ 98 h 277"/>
                <a:gd name="T30" fmla="*/ 965 w 1001"/>
                <a:gd name="T31" fmla="*/ 63 h 277"/>
                <a:gd name="T32" fmla="*/ 929 w 1001"/>
                <a:gd name="T33" fmla="*/ 36 h 277"/>
                <a:gd name="T34" fmla="*/ 884 w 1001"/>
                <a:gd name="T35" fmla="*/ 0 h 277"/>
                <a:gd name="T36" fmla="*/ 116 w 1001"/>
                <a:gd name="T3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1" h="277">
                  <a:moveTo>
                    <a:pt x="116" y="0"/>
                  </a:moveTo>
                  <a:lnTo>
                    <a:pt x="62" y="36"/>
                  </a:lnTo>
                  <a:lnTo>
                    <a:pt x="35" y="63"/>
                  </a:lnTo>
                  <a:lnTo>
                    <a:pt x="8" y="98"/>
                  </a:lnTo>
                  <a:lnTo>
                    <a:pt x="0" y="134"/>
                  </a:lnTo>
                  <a:lnTo>
                    <a:pt x="8" y="179"/>
                  </a:lnTo>
                  <a:lnTo>
                    <a:pt x="35" y="214"/>
                  </a:lnTo>
                  <a:lnTo>
                    <a:pt x="62" y="250"/>
                  </a:lnTo>
                  <a:lnTo>
                    <a:pt x="116" y="277"/>
                  </a:lnTo>
                  <a:lnTo>
                    <a:pt x="884" y="277"/>
                  </a:lnTo>
                  <a:lnTo>
                    <a:pt x="929" y="250"/>
                  </a:lnTo>
                  <a:lnTo>
                    <a:pt x="965" y="214"/>
                  </a:lnTo>
                  <a:lnTo>
                    <a:pt x="992" y="179"/>
                  </a:lnTo>
                  <a:lnTo>
                    <a:pt x="1001" y="134"/>
                  </a:lnTo>
                  <a:lnTo>
                    <a:pt x="992" y="98"/>
                  </a:lnTo>
                  <a:lnTo>
                    <a:pt x="965" y="63"/>
                  </a:lnTo>
                  <a:lnTo>
                    <a:pt x="929" y="36"/>
                  </a:lnTo>
                  <a:lnTo>
                    <a:pt x="884" y="0"/>
                  </a:lnTo>
                  <a:lnTo>
                    <a:pt x="116" y="0"/>
                  </a:lnTo>
                  <a:close/>
                </a:path>
              </a:pathLst>
            </a:custGeom>
            <a:solidFill>
              <a:srgbClr val="FFFFCC"/>
            </a:solidFill>
            <a:ln w="0">
              <a:solidFill>
                <a:srgbClr val="990033"/>
              </a:solidFill>
              <a:prstDash val="solid"/>
              <a:round/>
              <a:headEnd/>
              <a:tailEnd/>
            </a:ln>
          </p:spPr>
          <p:txBody>
            <a:bodyPr/>
            <a:lstStyle/>
            <a:p>
              <a:endParaRPr lang="zh-CN" altLang="en-US"/>
            </a:p>
          </p:txBody>
        </p:sp>
        <p:sp>
          <p:nvSpPr>
            <p:cNvPr id="313367" name="Rectangle 23"/>
            <p:cNvSpPr>
              <a:spLocks noChangeArrowheads="1"/>
            </p:cNvSpPr>
            <p:nvPr/>
          </p:nvSpPr>
          <p:spPr bwMode="auto">
            <a:xfrm>
              <a:off x="2814" y="2592"/>
              <a:ext cx="5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zh-CN" sz="1300">
                  <a:solidFill>
                    <a:srgbClr val="000000"/>
                  </a:solidFill>
                  <a:latin typeface="SimSun" panose="02010600030101010101" pitchFamily="2" charset="-122"/>
                  <a:ea typeface="SimSun" panose="02010600030101010101" pitchFamily="2" charset="-122"/>
                </a:rPr>
                <a:t>Sync Mouth</a:t>
              </a:r>
              <a:endParaRPr lang="en-US" altLang="zh-CN">
                <a:ea typeface="SimSun" panose="02010600030101010101" pitchFamily="2" charset="-122"/>
              </a:endParaRPr>
            </a:p>
          </p:txBody>
        </p:sp>
        <p:sp>
          <p:nvSpPr>
            <p:cNvPr id="313368" name="Freeform 24"/>
            <p:cNvSpPr>
              <a:spLocks/>
            </p:cNvSpPr>
            <p:nvPr/>
          </p:nvSpPr>
          <p:spPr bwMode="auto">
            <a:xfrm>
              <a:off x="3368" y="2333"/>
              <a:ext cx="456" cy="232"/>
            </a:xfrm>
            <a:custGeom>
              <a:avLst/>
              <a:gdLst>
                <a:gd name="T0" fmla="*/ 51 w 51"/>
                <a:gd name="T1" fmla="*/ 0 h 26"/>
                <a:gd name="T2" fmla="*/ 0 w 51"/>
                <a:gd name="T3" fmla="*/ 26 h 26"/>
                <a:gd name="T4" fmla="*/ 12 w 51"/>
                <a:gd name="T5" fmla="*/ 25 h 26"/>
              </a:gdLst>
              <a:ahLst/>
              <a:cxnLst>
                <a:cxn ang="0">
                  <a:pos x="T0" y="T1"/>
                </a:cxn>
                <a:cxn ang="0">
                  <a:pos x="T2" y="T3"/>
                </a:cxn>
                <a:cxn ang="0">
                  <a:pos x="T4" y="T5"/>
                </a:cxn>
              </a:cxnLst>
              <a:rect l="0" t="0" r="r" b="b"/>
              <a:pathLst>
                <a:path w="51" h="26">
                  <a:moveTo>
                    <a:pt x="51" y="0"/>
                  </a:moveTo>
                  <a:lnTo>
                    <a:pt x="0" y="26"/>
                  </a:lnTo>
                  <a:lnTo>
                    <a:pt x="12" y="2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69" name="Line 25"/>
            <p:cNvSpPr>
              <a:spLocks noChangeShapeType="1"/>
            </p:cNvSpPr>
            <p:nvPr/>
          </p:nvSpPr>
          <p:spPr bwMode="auto">
            <a:xfrm flipV="1">
              <a:off x="3368" y="2485"/>
              <a:ext cx="72" cy="8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70" name="Freeform 26"/>
            <p:cNvSpPr>
              <a:spLocks/>
            </p:cNvSpPr>
            <p:nvPr/>
          </p:nvSpPr>
          <p:spPr bwMode="auto">
            <a:xfrm>
              <a:off x="3395" y="2869"/>
              <a:ext cx="438" cy="214"/>
            </a:xfrm>
            <a:custGeom>
              <a:avLst/>
              <a:gdLst>
                <a:gd name="T0" fmla="*/ 0 w 49"/>
                <a:gd name="T1" fmla="*/ 0 h 24"/>
                <a:gd name="T2" fmla="*/ 49 w 49"/>
                <a:gd name="T3" fmla="*/ 24 h 24"/>
                <a:gd name="T4" fmla="*/ 40 w 49"/>
                <a:gd name="T5" fmla="*/ 14 h 24"/>
              </a:gdLst>
              <a:ahLst/>
              <a:cxnLst>
                <a:cxn ang="0">
                  <a:pos x="T0" y="T1"/>
                </a:cxn>
                <a:cxn ang="0">
                  <a:pos x="T2" y="T3"/>
                </a:cxn>
                <a:cxn ang="0">
                  <a:pos x="T4" y="T5"/>
                </a:cxn>
              </a:cxnLst>
              <a:rect l="0" t="0" r="r" b="b"/>
              <a:pathLst>
                <a:path w="49" h="24">
                  <a:moveTo>
                    <a:pt x="0" y="0"/>
                  </a:moveTo>
                  <a:lnTo>
                    <a:pt x="49" y="24"/>
                  </a:lnTo>
                  <a:lnTo>
                    <a:pt x="40" y="1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71" name="Line 27"/>
            <p:cNvSpPr>
              <a:spLocks noChangeShapeType="1"/>
            </p:cNvSpPr>
            <p:nvPr/>
          </p:nvSpPr>
          <p:spPr bwMode="auto">
            <a:xfrm flipH="1" flipV="1">
              <a:off x="3717" y="3075"/>
              <a:ext cx="116" cy="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72" name="Freeform 28"/>
            <p:cNvSpPr>
              <a:spLocks/>
            </p:cNvSpPr>
            <p:nvPr/>
          </p:nvSpPr>
          <p:spPr bwMode="auto">
            <a:xfrm>
              <a:off x="3726" y="2547"/>
              <a:ext cx="1001" cy="286"/>
            </a:xfrm>
            <a:custGeom>
              <a:avLst/>
              <a:gdLst>
                <a:gd name="T0" fmla="*/ 116 w 1001"/>
                <a:gd name="T1" fmla="*/ 0 h 286"/>
                <a:gd name="T2" fmla="*/ 71 w 1001"/>
                <a:gd name="T3" fmla="*/ 27 h 286"/>
                <a:gd name="T4" fmla="*/ 35 w 1001"/>
                <a:gd name="T5" fmla="*/ 63 h 286"/>
                <a:gd name="T6" fmla="*/ 9 w 1001"/>
                <a:gd name="T7" fmla="*/ 99 h 286"/>
                <a:gd name="T8" fmla="*/ 0 w 1001"/>
                <a:gd name="T9" fmla="*/ 143 h 286"/>
                <a:gd name="T10" fmla="*/ 9 w 1001"/>
                <a:gd name="T11" fmla="*/ 179 h 286"/>
                <a:gd name="T12" fmla="*/ 35 w 1001"/>
                <a:gd name="T13" fmla="*/ 224 h 286"/>
                <a:gd name="T14" fmla="*/ 71 w 1001"/>
                <a:gd name="T15" fmla="*/ 250 h 286"/>
                <a:gd name="T16" fmla="*/ 116 w 1001"/>
                <a:gd name="T17" fmla="*/ 286 h 286"/>
                <a:gd name="T18" fmla="*/ 885 w 1001"/>
                <a:gd name="T19" fmla="*/ 286 h 286"/>
                <a:gd name="T20" fmla="*/ 929 w 1001"/>
                <a:gd name="T21" fmla="*/ 250 h 286"/>
                <a:gd name="T22" fmla="*/ 965 w 1001"/>
                <a:gd name="T23" fmla="*/ 224 h 286"/>
                <a:gd name="T24" fmla="*/ 992 w 1001"/>
                <a:gd name="T25" fmla="*/ 179 h 286"/>
                <a:gd name="T26" fmla="*/ 1001 w 1001"/>
                <a:gd name="T27" fmla="*/ 143 h 286"/>
                <a:gd name="T28" fmla="*/ 992 w 1001"/>
                <a:gd name="T29" fmla="*/ 99 h 286"/>
                <a:gd name="T30" fmla="*/ 965 w 1001"/>
                <a:gd name="T31" fmla="*/ 63 h 286"/>
                <a:gd name="T32" fmla="*/ 929 w 1001"/>
                <a:gd name="T33" fmla="*/ 27 h 286"/>
                <a:gd name="T34" fmla="*/ 885 w 1001"/>
                <a:gd name="T35" fmla="*/ 0 h 286"/>
                <a:gd name="T36" fmla="*/ 116 w 1001"/>
                <a:gd name="T3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1" h="286">
                  <a:moveTo>
                    <a:pt x="116" y="0"/>
                  </a:moveTo>
                  <a:lnTo>
                    <a:pt x="71" y="27"/>
                  </a:lnTo>
                  <a:lnTo>
                    <a:pt x="35" y="63"/>
                  </a:lnTo>
                  <a:lnTo>
                    <a:pt x="9" y="99"/>
                  </a:lnTo>
                  <a:lnTo>
                    <a:pt x="0" y="143"/>
                  </a:lnTo>
                  <a:lnTo>
                    <a:pt x="9" y="179"/>
                  </a:lnTo>
                  <a:lnTo>
                    <a:pt x="35" y="224"/>
                  </a:lnTo>
                  <a:lnTo>
                    <a:pt x="71" y="250"/>
                  </a:lnTo>
                  <a:lnTo>
                    <a:pt x="116" y="286"/>
                  </a:lnTo>
                  <a:lnTo>
                    <a:pt x="885" y="286"/>
                  </a:lnTo>
                  <a:lnTo>
                    <a:pt x="929" y="250"/>
                  </a:lnTo>
                  <a:lnTo>
                    <a:pt x="965" y="224"/>
                  </a:lnTo>
                  <a:lnTo>
                    <a:pt x="992" y="179"/>
                  </a:lnTo>
                  <a:lnTo>
                    <a:pt x="1001" y="143"/>
                  </a:lnTo>
                  <a:lnTo>
                    <a:pt x="992" y="99"/>
                  </a:lnTo>
                  <a:lnTo>
                    <a:pt x="965" y="63"/>
                  </a:lnTo>
                  <a:lnTo>
                    <a:pt x="929" y="27"/>
                  </a:lnTo>
                  <a:lnTo>
                    <a:pt x="885" y="0"/>
                  </a:lnTo>
                  <a:lnTo>
                    <a:pt x="116" y="0"/>
                  </a:lnTo>
                  <a:close/>
                </a:path>
              </a:pathLst>
            </a:custGeom>
            <a:solidFill>
              <a:srgbClr val="FFFFCC"/>
            </a:solidFill>
            <a:ln w="0">
              <a:solidFill>
                <a:srgbClr val="990033"/>
              </a:solidFill>
              <a:prstDash val="solid"/>
              <a:round/>
              <a:headEnd/>
              <a:tailEnd/>
            </a:ln>
          </p:spPr>
          <p:txBody>
            <a:bodyPr/>
            <a:lstStyle/>
            <a:p>
              <a:endParaRPr lang="zh-CN" altLang="en-US"/>
            </a:p>
          </p:txBody>
        </p:sp>
        <p:sp>
          <p:nvSpPr>
            <p:cNvPr id="313373" name="Rectangle 29"/>
            <p:cNvSpPr>
              <a:spLocks noChangeArrowheads="1"/>
            </p:cNvSpPr>
            <p:nvPr/>
          </p:nvSpPr>
          <p:spPr bwMode="auto">
            <a:xfrm>
              <a:off x="3958" y="2556"/>
              <a:ext cx="5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zh-CN" sz="1300">
                  <a:solidFill>
                    <a:srgbClr val="000000"/>
                  </a:solidFill>
                  <a:latin typeface="SimSun" panose="02010600030101010101" pitchFamily="2" charset="-122"/>
                  <a:ea typeface="SimSun" panose="02010600030101010101" pitchFamily="2" charset="-122"/>
                </a:rPr>
                <a:t>Play Sound</a:t>
              </a:r>
              <a:endParaRPr lang="en-US" altLang="zh-CN">
                <a:ea typeface="SimSun" panose="02010600030101010101" pitchFamily="2" charset="-122"/>
              </a:endParaRPr>
            </a:p>
          </p:txBody>
        </p:sp>
        <p:sp>
          <p:nvSpPr>
            <p:cNvPr id="313374" name="Freeform 30"/>
            <p:cNvSpPr>
              <a:spLocks/>
            </p:cNvSpPr>
            <p:nvPr/>
          </p:nvSpPr>
          <p:spPr bwMode="auto">
            <a:xfrm>
              <a:off x="3904" y="2333"/>
              <a:ext cx="188" cy="205"/>
            </a:xfrm>
            <a:custGeom>
              <a:avLst/>
              <a:gdLst>
                <a:gd name="T0" fmla="*/ 0 w 21"/>
                <a:gd name="T1" fmla="*/ 0 h 23"/>
                <a:gd name="T2" fmla="*/ 21 w 21"/>
                <a:gd name="T3" fmla="*/ 23 h 23"/>
                <a:gd name="T4" fmla="*/ 16 w 21"/>
                <a:gd name="T5" fmla="*/ 11 h 23"/>
              </a:gdLst>
              <a:ahLst/>
              <a:cxnLst>
                <a:cxn ang="0">
                  <a:pos x="T0" y="T1"/>
                </a:cxn>
                <a:cxn ang="0">
                  <a:pos x="T2" y="T3"/>
                </a:cxn>
                <a:cxn ang="0">
                  <a:pos x="T4" y="T5"/>
                </a:cxn>
              </a:cxnLst>
              <a:rect l="0" t="0" r="r" b="b"/>
              <a:pathLst>
                <a:path w="21" h="23">
                  <a:moveTo>
                    <a:pt x="0" y="0"/>
                  </a:moveTo>
                  <a:lnTo>
                    <a:pt x="21" y="23"/>
                  </a:lnTo>
                  <a:lnTo>
                    <a:pt x="16" y="11"/>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75" name="Line 31"/>
            <p:cNvSpPr>
              <a:spLocks noChangeShapeType="1"/>
            </p:cNvSpPr>
            <p:nvPr/>
          </p:nvSpPr>
          <p:spPr bwMode="auto">
            <a:xfrm flipH="1" flipV="1">
              <a:off x="3985" y="2494"/>
              <a:ext cx="107" cy="4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76" name="Freeform 32"/>
            <p:cNvSpPr>
              <a:spLocks/>
            </p:cNvSpPr>
            <p:nvPr/>
          </p:nvSpPr>
          <p:spPr bwMode="auto">
            <a:xfrm>
              <a:off x="3896" y="2842"/>
              <a:ext cx="205" cy="241"/>
            </a:xfrm>
            <a:custGeom>
              <a:avLst/>
              <a:gdLst>
                <a:gd name="T0" fmla="*/ 23 w 23"/>
                <a:gd name="T1" fmla="*/ 0 h 27"/>
                <a:gd name="T2" fmla="*/ 0 w 23"/>
                <a:gd name="T3" fmla="*/ 27 h 27"/>
                <a:gd name="T4" fmla="*/ 11 w 23"/>
                <a:gd name="T5" fmla="*/ 21 h 27"/>
              </a:gdLst>
              <a:ahLst/>
              <a:cxnLst>
                <a:cxn ang="0">
                  <a:pos x="T0" y="T1"/>
                </a:cxn>
                <a:cxn ang="0">
                  <a:pos x="T2" y="T3"/>
                </a:cxn>
                <a:cxn ang="0">
                  <a:pos x="T4" y="T5"/>
                </a:cxn>
              </a:cxnLst>
              <a:rect l="0" t="0" r="r" b="b"/>
              <a:pathLst>
                <a:path w="23" h="27">
                  <a:moveTo>
                    <a:pt x="23" y="0"/>
                  </a:moveTo>
                  <a:lnTo>
                    <a:pt x="0" y="27"/>
                  </a:lnTo>
                  <a:lnTo>
                    <a:pt x="11" y="21"/>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77" name="Line 33"/>
            <p:cNvSpPr>
              <a:spLocks noChangeShapeType="1"/>
            </p:cNvSpPr>
            <p:nvPr/>
          </p:nvSpPr>
          <p:spPr bwMode="auto">
            <a:xfrm flipV="1">
              <a:off x="3896" y="2976"/>
              <a:ext cx="35" cy="1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78" name="Freeform 34"/>
            <p:cNvSpPr>
              <a:spLocks/>
            </p:cNvSpPr>
            <p:nvPr/>
          </p:nvSpPr>
          <p:spPr bwMode="auto">
            <a:xfrm>
              <a:off x="3851" y="402"/>
              <a:ext cx="840" cy="358"/>
            </a:xfrm>
            <a:custGeom>
              <a:avLst/>
              <a:gdLst>
                <a:gd name="T0" fmla="*/ 0 w 840"/>
                <a:gd name="T1" fmla="*/ 0 h 358"/>
                <a:gd name="T2" fmla="*/ 742 w 840"/>
                <a:gd name="T3" fmla="*/ 0 h 358"/>
                <a:gd name="T4" fmla="*/ 840 w 840"/>
                <a:gd name="T5" fmla="*/ 107 h 358"/>
                <a:gd name="T6" fmla="*/ 840 w 840"/>
                <a:gd name="T7" fmla="*/ 358 h 358"/>
                <a:gd name="T8" fmla="*/ 0 w 840"/>
                <a:gd name="T9" fmla="*/ 358 h 358"/>
                <a:gd name="T10" fmla="*/ 0 w 840"/>
                <a:gd name="T11" fmla="*/ 0 h 358"/>
              </a:gdLst>
              <a:ahLst/>
              <a:cxnLst>
                <a:cxn ang="0">
                  <a:pos x="T0" y="T1"/>
                </a:cxn>
                <a:cxn ang="0">
                  <a:pos x="T2" y="T3"/>
                </a:cxn>
                <a:cxn ang="0">
                  <a:pos x="T4" y="T5"/>
                </a:cxn>
                <a:cxn ang="0">
                  <a:pos x="T6" y="T7"/>
                </a:cxn>
                <a:cxn ang="0">
                  <a:pos x="T8" y="T9"/>
                </a:cxn>
                <a:cxn ang="0">
                  <a:pos x="T10" y="T11"/>
                </a:cxn>
              </a:cxnLst>
              <a:rect l="0" t="0" r="r" b="b"/>
              <a:pathLst>
                <a:path w="840" h="358">
                  <a:moveTo>
                    <a:pt x="0" y="0"/>
                  </a:moveTo>
                  <a:lnTo>
                    <a:pt x="742" y="0"/>
                  </a:lnTo>
                  <a:lnTo>
                    <a:pt x="840" y="107"/>
                  </a:lnTo>
                  <a:lnTo>
                    <a:pt x="840" y="358"/>
                  </a:lnTo>
                  <a:lnTo>
                    <a:pt x="0" y="358"/>
                  </a:lnTo>
                  <a:lnTo>
                    <a:pt x="0" y="0"/>
                  </a:lnTo>
                  <a:close/>
                </a:path>
              </a:pathLst>
            </a:custGeom>
            <a:solidFill>
              <a:srgbClr val="FFFFCC"/>
            </a:solidFill>
            <a:ln w="0">
              <a:solidFill>
                <a:srgbClr val="990033"/>
              </a:solidFill>
              <a:prstDash val="solid"/>
              <a:round/>
              <a:headEnd/>
              <a:tailEnd/>
            </a:ln>
          </p:spPr>
          <p:txBody>
            <a:bodyPr/>
            <a:lstStyle/>
            <a:p>
              <a:endParaRPr lang="zh-CN" altLang="en-US"/>
            </a:p>
          </p:txBody>
        </p:sp>
        <p:sp>
          <p:nvSpPr>
            <p:cNvPr id="313379" name="Freeform 35"/>
            <p:cNvSpPr>
              <a:spLocks/>
            </p:cNvSpPr>
            <p:nvPr/>
          </p:nvSpPr>
          <p:spPr bwMode="auto">
            <a:xfrm>
              <a:off x="3851" y="402"/>
              <a:ext cx="840" cy="358"/>
            </a:xfrm>
            <a:custGeom>
              <a:avLst/>
              <a:gdLst>
                <a:gd name="T0" fmla="*/ 0 w 94"/>
                <a:gd name="T1" fmla="*/ 0 h 40"/>
                <a:gd name="T2" fmla="*/ 83 w 94"/>
                <a:gd name="T3" fmla="*/ 0 h 40"/>
                <a:gd name="T4" fmla="*/ 94 w 94"/>
                <a:gd name="T5" fmla="*/ 12 h 40"/>
                <a:gd name="T6" fmla="*/ 94 w 94"/>
                <a:gd name="T7" fmla="*/ 40 h 40"/>
                <a:gd name="T8" fmla="*/ 0 w 94"/>
                <a:gd name="T9" fmla="*/ 40 h 40"/>
                <a:gd name="T10" fmla="*/ 0 w 94"/>
                <a:gd name="T11" fmla="*/ 0 h 40"/>
              </a:gdLst>
              <a:ahLst/>
              <a:cxnLst>
                <a:cxn ang="0">
                  <a:pos x="T0" y="T1"/>
                </a:cxn>
                <a:cxn ang="0">
                  <a:pos x="T2" y="T3"/>
                </a:cxn>
                <a:cxn ang="0">
                  <a:pos x="T4" y="T5"/>
                </a:cxn>
                <a:cxn ang="0">
                  <a:pos x="T6" y="T7"/>
                </a:cxn>
                <a:cxn ang="0">
                  <a:pos x="T8" y="T9"/>
                </a:cxn>
                <a:cxn ang="0">
                  <a:pos x="T10" y="T11"/>
                </a:cxn>
              </a:cxnLst>
              <a:rect l="0" t="0" r="r" b="b"/>
              <a:pathLst>
                <a:path w="94" h="40">
                  <a:moveTo>
                    <a:pt x="0" y="0"/>
                  </a:moveTo>
                  <a:lnTo>
                    <a:pt x="83" y="0"/>
                  </a:lnTo>
                  <a:lnTo>
                    <a:pt x="94" y="12"/>
                  </a:lnTo>
                  <a:lnTo>
                    <a:pt x="94" y="40"/>
                  </a:lnTo>
                  <a:lnTo>
                    <a:pt x="0" y="40"/>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80" name="Freeform 36"/>
            <p:cNvSpPr>
              <a:spLocks/>
            </p:cNvSpPr>
            <p:nvPr/>
          </p:nvSpPr>
          <p:spPr bwMode="auto">
            <a:xfrm>
              <a:off x="4593" y="402"/>
              <a:ext cx="98" cy="107"/>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81" name="Rectangle 37"/>
            <p:cNvSpPr>
              <a:spLocks noChangeArrowheads="1"/>
            </p:cNvSpPr>
            <p:nvPr/>
          </p:nvSpPr>
          <p:spPr bwMode="auto">
            <a:xfrm>
              <a:off x="3887" y="420"/>
              <a:ext cx="5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20000"/>
                </a:spcBef>
              </a:pPr>
              <a:r>
                <a:rPr lang="zh-CN" altLang="en-US" sz="1300">
                  <a:solidFill>
                    <a:srgbClr val="000000"/>
                  </a:solidFill>
                  <a:latin typeface="SimSun" panose="02010600030101010101" pitchFamily="2" charset="-122"/>
                  <a:ea typeface="SimSun" panose="02010600030101010101" pitchFamily="2" charset="-122"/>
                </a:rPr>
                <a:t>分解</a:t>
              </a:r>
              <a:r>
                <a:rPr lang="en-US" altLang="zh-CN" sz="1300">
                  <a:solidFill>
                    <a:srgbClr val="000000"/>
                  </a:solidFill>
                  <a:latin typeface="SimSun" panose="02010600030101010101" pitchFamily="2" charset="-122"/>
                  <a:ea typeface="SimSun" panose="02010600030101010101" pitchFamily="2" charset="-122"/>
                </a:rPr>
                <a:t>(Fork)</a:t>
              </a:r>
              <a:endParaRPr lang="en-US" altLang="zh-CN">
                <a:ea typeface="SimSun" panose="02010600030101010101" pitchFamily="2" charset="-122"/>
              </a:endParaRPr>
            </a:p>
          </p:txBody>
        </p:sp>
        <p:sp>
          <p:nvSpPr>
            <p:cNvPr id="313382" name="Freeform 38"/>
            <p:cNvSpPr>
              <a:spLocks/>
            </p:cNvSpPr>
            <p:nvPr/>
          </p:nvSpPr>
          <p:spPr bwMode="auto">
            <a:xfrm>
              <a:off x="928" y="2485"/>
              <a:ext cx="840" cy="357"/>
            </a:xfrm>
            <a:custGeom>
              <a:avLst/>
              <a:gdLst>
                <a:gd name="T0" fmla="*/ 0 w 840"/>
                <a:gd name="T1" fmla="*/ 0 h 357"/>
                <a:gd name="T2" fmla="*/ 742 w 840"/>
                <a:gd name="T3" fmla="*/ 0 h 357"/>
                <a:gd name="T4" fmla="*/ 840 w 840"/>
                <a:gd name="T5" fmla="*/ 98 h 357"/>
                <a:gd name="T6" fmla="*/ 840 w 840"/>
                <a:gd name="T7" fmla="*/ 357 h 357"/>
                <a:gd name="T8" fmla="*/ 0 w 840"/>
                <a:gd name="T9" fmla="*/ 357 h 357"/>
                <a:gd name="T10" fmla="*/ 0 w 840"/>
                <a:gd name="T11" fmla="*/ 0 h 357"/>
              </a:gdLst>
              <a:ahLst/>
              <a:cxnLst>
                <a:cxn ang="0">
                  <a:pos x="T0" y="T1"/>
                </a:cxn>
                <a:cxn ang="0">
                  <a:pos x="T2" y="T3"/>
                </a:cxn>
                <a:cxn ang="0">
                  <a:pos x="T4" y="T5"/>
                </a:cxn>
                <a:cxn ang="0">
                  <a:pos x="T6" y="T7"/>
                </a:cxn>
                <a:cxn ang="0">
                  <a:pos x="T8" y="T9"/>
                </a:cxn>
                <a:cxn ang="0">
                  <a:pos x="T10" y="T11"/>
                </a:cxn>
              </a:cxnLst>
              <a:rect l="0" t="0" r="r" b="b"/>
              <a:pathLst>
                <a:path w="840" h="357">
                  <a:moveTo>
                    <a:pt x="0" y="0"/>
                  </a:moveTo>
                  <a:lnTo>
                    <a:pt x="742" y="0"/>
                  </a:lnTo>
                  <a:lnTo>
                    <a:pt x="840" y="98"/>
                  </a:lnTo>
                  <a:lnTo>
                    <a:pt x="840" y="357"/>
                  </a:lnTo>
                  <a:lnTo>
                    <a:pt x="0" y="357"/>
                  </a:lnTo>
                  <a:lnTo>
                    <a:pt x="0" y="0"/>
                  </a:lnTo>
                  <a:close/>
                </a:path>
              </a:pathLst>
            </a:custGeom>
            <a:solidFill>
              <a:srgbClr val="FFFFCC"/>
            </a:solidFill>
            <a:ln w="0">
              <a:solidFill>
                <a:srgbClr val="990033"/>
              </a:solidFill>
              <a:prstDash val="solid"/>
              <a:round/>
              <a:headEnd/>
              <a:tailEnd/>
            </a:ln>
          </p:spPr>
          <p:txBody>
            <a:bodyPr/>
            <a:lstStyle/>
            <a:p>
              <a:endParaRPr lang="zh-CN" altLang="en-US"/>
            </a:p>
          </p:txBody>
        </p:sp>
        <p:sp>
          <p:nvSpPr>
            <p:cNvPr id="313383" name="Freeform 39"/>
            <p:cNvSpPr>
              <a:spLocks/>
            </p:cNvSpPr>
            <p:nvPr/>
          </p:nvSpPr>
          <p:spPr bwMode="auto">
            <a:xfrm>
              <a:off x="928" y="2485"/>
              <a:ext cx="840" cy="357"/>
            </a:xfrm>
            <a:custGeom>
              <a:avLst/>
              <a:gdLst>
                <a:gd name="T0" fmla="*/ 0 w 94"/>
                <a:gd name="T1" fmla="*/ 0 h 40"/>
                <a:gd name="T2" fmla="*/ 83 w 94"/>
                <a:gd name="T3" fmla="*/ 0 h 40"/>
                <a:gd name="T4" fmla="*/ 94 w 94"/>
                <a:gd name="T5" fmla="*/ 11 h 40"/>
                <a:gd name="T6" fmla="*/ 94 w 94"/>
                <a:gd name="T7" fmla="*/ 40 h 40"/>
                <a:gd name="T8" fmla="*/ 0 w 94"/>
                <a:gd name="T9" fmla="*/ 40 h 40"/>
                <a:gd name="T10" fmla="*/ 0 w 94"/>
                <a:gd name="T11" fmla="*/ 0 h 40"/>
              </a:gdLst>
              <a:ahLst/>
              <a:cxnLst>
                <a:cxn ang="0">
                  <a:pos x="T0" y="T1"/>
                </a:cxn>
                <a:cxn ang="0">
                  <a:pos x="T2" y="T3"/>
                </a:cxn>
                <a:cxn ang="0">
                  <a:pos x="T4" y="T5"/>
                </a:cxn>
                <a:cxn ang="0">
                  <a:pos x="T6" y="T7"/>
                </a:cxn>
                <a:cxn ang="0">
                  <a:pos x="T8" y="T9"/>
                </a:cxn>
                <a:cxn ang="0">
                  <a:pos x="T10" y="T11"/>
                </a:cxn>
              </a:cxnLst>
              <a:rect l="0" t="0" r="r" b="b"/>
              <a:pathLst>
                <a:path w="94" h="40">
                  <a:moveTo>
                    <a:pt x="0" y="0"/>
                  </a:moveTo>
                  <a:lnTo>
                    <a:pt x="83" y="0"/>
                  </a:lnTo>
                  <a:lnTo>
                    <a:pt x="94" y="11"/>
                  </a:lnTo>
                  <a:lnTo>
                    <a:pt x="94" y="40"/>
                  </a:lnTo>
                  <a:lnTo>
                    <a:pt x="0" y="40"/>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84" name="Freeform 40"/>
            <p:cNvSpPr>
              <a:spLocks/>
            </p:cNvSpPr>
            <p:nvPr/>
          </p:nvSpPr>
          <p:spPr bwMode="auto">
            <a:xfrm>
              <a:off x="1670" y="2485"/>
              <a:ext cx="98" cy="98"/>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85" name="Rectangle 41"/>
            <p:cNvSpPr>
              <a:spLocks noChangeArrowheads="1"/>
            </p:cNvSpPr>
            <p:nvPr/>
          </p:nvSpPr>
          <p:spPr bwMode="auto">
            <a:xfrm>
              <a:off x="964" y="2503"/>
              <a:ext cx="5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20000"/>
                </a:spcBef>
              </a:pPr>
              <a:r>
                <a:rPr lang="zh-CN" altLang="en-US" sz="1300">
                  <a:solidFill>
                    <a:srgbClr val="000000"/>
                  </a:solidFill>
                  <a:latin typeface="SimSun" panose="02010600030101010101" pitchFamily="2" charset="-122"/>
                  <a:ea typeface="SimSun" panose="02010600030101010101" pitchFamily="2" charset="-122"/>
                </a:rPr>
                <a:t>汇合</a:t>
              </a:r>
              <a:r>
                <a:rPr lang="en-US" altLang="zh-CN" sz="1300">
                  <a:solidFill>
                    <a:srgbClr val="000000"/>
                  </a:solidFill>
                  <a:latin typeface="SimSun" panose="02010600030101010101" pitchFamily="2" charset="-122"/>
                  <a:ea typeface="SimSun" panose="02010600030101010101" pitchFamily="2" charset="-122"/>
                </a:rPr>
                <a:t>(Join)</a:t>
              </a:r>
              <a:endParaRPr lang="en-US" altLang="zh-CN">
                <a:ea typeface="SimSun" panose="02010600030101010101" pitchFamily="2" charset="-122"/>
              </a:endParaRPr>
            </a:p>
          </p:txBody>
        </p:sp>
        <p:sp>
          <p:nvSpPr>
            <p:cNvPr id="313386" name="Rectangle 42"/>
            <p:cNvSpPr>
              <a:spLocks noChangeArrowheads="1"/>
            </p:cNvSpPr>
            <p:nvPr/>
          </p:nvSpPr>
          <p:spPr bwMode="auto">
            <a:xfrm>
              <a:off x="874" y="1144"/>
              <a:ext cx="3594" cy="54"/>
            </a:xfrm>
            <a:prstGeom prst="rect">
              <a:avLst/>
            </a:prstGeom>
            <a:solidFill>
              <a:srgbClr val="990033"/>
            </a:solidFill>
            <a:ln w="0">
              <a:solidFill>
                <a:srgbClr val="990033"/>
              </a:solidFill>
              <a:miter lim="800000"/>
              <a:headEnd/>
              <a:tailEnd/>
            </a:ln>
          </p:spPr>
          <p:txBody>
            <a:bodyPr/>
            <a:lstStyle/>
            <a:p>
              <a:endParaRPr lang="zh-CN" altLang="en-US"/>
            </a:p>
          </p:txBody>
        </p:sp>
        <p:sp>
          <p:nvSpPr>
            <p:cNvPr id="313387" name="Freeform 43"/>
            <p:cNvSpPr>
              <a:spLocks/>
            </p:cNvSpPr>
            <p:nvPr/>
          </p:nvSpPr>
          <p:spPr bwMode="auto">
            <a:xfrm>
              <a:off x="2662" y="635"/>
              <a:ext cx="45" cy="509"/>
            </a:xfrm>
            <a:custGeom>
              <a:avLst/>
              <a:gdLst>
                <a:gd name="T0" fmla="*/ 0 w 5"/>
                <a:gd name="T1" fmla="*/ 0 h 57"/>
                <a:gd name="T2" fmla="*/ 1 w 5"/>
                <a:gd name="T3" fmla="*/ 57 h 57"/>
                <a:gd name="T4" fmla="*/ 5 w 5"/>
                <a:gd name="T5" fmla="*/ 45 h 57"/>
              </a:gdLst>
              <a:ahLst/>
              <a:cxnLst>
                <a:cxn ang="0">
                  <a:pos x="T0" y="T1"/>
                </a:cxn>
                <a:cxn ang="0">
                  <a:pos x="T2" y="T3"/>
                </a:cxn>
                <a:cxn ang="0">
                  <a:pos x="T4" y="T5"/>
                </a:cxn>
              </a:cxnLst>
              <a:rect l="0" t="0" r="r" b="b"/>
              <a:pathLst>
                <a:path w="5" h="57">
                  <a:moveTo>
                    <a:pt x="0" y="0"/>
                  </a:moveTo>
                  <a:lnTo>
                    <a:pt x="1" y="57"/>
                  </a:lnTo>
                  <a:lnTo>
                    <a:pt x="5" y="4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88" name="Line 44"/>
            <p:cNvSpPr>
              <a:spLocks noChangeShapeType="1"/>
            </p:cNvSpPr>
            <p:nvPr/>
          </p:nvSpPr>
          <p:spPr bwMode="auto">
            <a:xfrm flipH="1" flipV="1">
              <a:off x="2626" y="1037"/>
              <a:ext cx="45" cy="1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89" name="Freeform 45"/>
            <p:cNvSpPr>
              <a:spLocks/>
            </p:cNvSpPr>
            <p:nvPr/>
          </p:nvSpPr>
          <p:spPr bwMode="auto">
            <a:xfrm>
              <a:off x="1795" y="1198"/>
              <a:ext cx="840" cy="741"/>
            </a:xfrm>
            <a:custGeom>
              <a:avLst/>
              <a:gdLst>
                <a:gd name="T0" fmla="*/ 94 w 94"/>
                <a:gd name="T1" fmla="*/ 0 h 83"/>
                <a:gd name="T2" fmla="*/ 0 w 94"/>
                <a:gd name="T3" fmla="*/ 83 h 83"/>
                <a:gd name="T4" fmla="*/ 12 w 94"/>
                <a:gd name="T5" fmla="*/ 79 h 83"/>
              </a:gdLst>
              <a:ahLst/>
              <a:cxnLst>
                <a:cxn ang="0">
                  <a:pos x="T0" y="T1"/>
                </a:cxn>
                <a:cxn ang="0">
                  <a:pos x="T2" y="T3"/>
                </a:cxn>
                <a:cxn ang="0">
                  <a:pos x="T4" y="T5"/>
                </a:cxn>
              </a:cxnLst>
              <a:rect l="0" t="0" r="r" b="b"/>
              <a:pathLst>
                <a:path w="94" h="83">
                  <a:moveTo>
                    <a:pt x="94" y="0"/>
                  </a:moveTo>
                  <a:lnTo>
                    <a:pt x="0" y="83"/>
                  </a:lnTo>
                  <a:lnTo>
                    <a:pt x="12" y="7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90" name="Line 46"/>
            <p:cNvSpPr>
              <a:spLocks noChangeShapeType="1"/>
            </p:cNvSpPr>
            <p:nvPr/>
          </p:nvSpPr>
          <p:spPr bwMode="auto">
            <a:xfrm flipV="1">
              <a:off x="1795" y="1841"/>
              <a:ext cx="45" cy="9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91" name="Freeform 47"/>
            <p:cNvSpPr>
              <a:spLocks/>
            </p:cNvSpPr>
            <p:nvPr/>
          </p:nvSpPr>
          <p:spPr bwMode="auto">
            <a:xfrm>
              <a:off x="2716" y="1198"/>
              <a:ext cx="938" cy="509"/>
            </a:xfrm>
            <a:custGeom>
              <a:avLst/>
              <a:gdLst>
                <a:gd name="T0" fmla="*/ 0 w 105"/>
                <a:gd name="T1" fmla="*/ 0 h 57"/>
                <a:gd name="T2" fmla="*/ 105 w 105"/>
                <a:gd name="T3" fmla="*/ 57 h 57"/>
                <a:gd name="T4" fmla="*/ 97 w 105"/>
                <a:gd name="T5" fmla="*/ 48 h 57"/>
              </a:gdLst>
              <a:ahLst/>
              <a:cxnLst>
                <a:cxn ang="0">
                  <a:pos x="T0" y="T1"/>
                </a:cxn>
                <a:cxn ang="0">
                  <a:pos x="T2" y="T3"/>
                </a:cxn>
                <a:cxn ang="0">
                  <a:pos x="T4" y="T5"/>
                </a:cxn>
              </a:cxnLst>
              <a:rect l="0" t="0" r="r" b="b"/>
              <a:pathLst>
                <a:path w="105" h="57">
                  <a:moveTo>
                    <a:pt x="0" y="0"/>
                  </a:moveTo>
                  <a:lnTo>
                    <a:pt x="105" y="57"/>
                  </a:lnTo>
                  <a:lnTo>
                    <a:pt x="97" y="4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92" name="Line 48"/>
            <p:cNvSpPr>
              <a:spLocks noChangeShapeType="1"/>
            </p:cNvSpPr>
            <p:nvPr/>
          </p:nvSpPr>
          <p:spPr bwMode="auto">
            <a:xfrm flipH="1" flipV="1">
              <a:off x="3547" y="1698"/>
              <a:ext cx="107" cy="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93" name="Line 49"/>
            <p:cNvSpPr>
              <a:spLocks noChangeShapeType="1"/>
            </p:cNvSpPr>
            <p:nvPr/>
          </p:nvSpPr>
          <p:spPr bwMode="auto">
            <a:xfrm flipV="1">
              <a:off x="2733" y="742"/>
              <a:ext cx="1118" cy="402"/>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94" name="Rectangle 50"/>
            <p:cNvSpPr>
              <a:spLocks noChangeArrowheads="1"/>
            </p:cNvSpPr>
            <p:nvPr/>
          </p:nvSpPr>
          <p:spPr bwMode="auto">
            <a:xfrm>
              <a:off x="839" y="3477"/>
              <a:ext cx="3772" cy="53"/>
            </a:xfrm>
            <a:prstGeom prst="rect">
              <a:avLst/>
            </a:prstGeom>
            <a:solidFill>
              <a:srgbClr val="990033"/>
            </a:solidFill>
            <a:ln w="0">
              <a:solidFill>
                <a:srgbClr val="990033"/>
              </a:solidFill>
              <a:miter lim="800000"/>
              <a:headEnd/>
              <a:tailEnd/>
            </a:ln>
          </p:spPr>
          <p:txBody>
            <a:bodyPr/>
            <a:lstStyle/>
            <a:p>
              <a:endParaRPr lang="zh-CN" altLang="en-US"/>
            </a:p>
          </p:txBody>
        </p:sp>
        <p:sp>
          <p:nvSpPr>
            <p:cNvPr id="313395" name="Freeform 51"/>
            <p:cNvSpPr>
              <a:spLocks/>
            </p:cNvSpPr>
            <p:nvPr/>
          </p:nvSpPr>
          <p:spPr bwMode="auto">
            <a:xfrm>
              <a:off x="1750" y="2243"/>
              <a:ext cx="948" cy="1234"/>
            </a:xfrm>
            <a:custGeom>
              <a:avLst/>
              <a:gdLst>
                <a:gd name="T0" fmla="*/ 0 w 106"/>
                <a:gd name="T1" fmla="*/ 0 h 138"/>
                <a:gd name="T2" fmla="*/ 106 w 106"/>
                <a:gd name="T3" fmla="*/ 138 h 138"/>
                <a:gd name="T4" fmla="*/ 103 w 106"/>
                <a:gd name="T5" fmla="*/ 125 h 138"/>
              </a:gdLst>
              <a:ahLst/>
              <a:cxnLst>
                <a:cxn ang="0">
                  <a:pos x="T0" y="T1"/>
                </a:cxn>
                <a:cxn ang="0">
                  <a:pos x="T2" y="T3"/>
                </a:cxn>
                <a:cxn ang="0">
                  <a:pos x="T4" y="T5"/>
                </a:cxn>
              </a:cxnLst>
              <a:rect l="0" t="0" r="r" b="b"/>
              <a:pathLst>
                <a:path w="106" h="138">
                  <a:moveTo>
                    <a:pt x="0" y="0"/>
                  </a:moveTo>
                  <a:lnTo>
                    <a:pt x="106" y="138"/>
                  </a:lnTo>
                  <a:lnTo>
                    <a:pt x="103" y="12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96" name="Line 52"/>
            <p:cNvSpPr>
              <a:spLocks noChangeShapeType="1"/>
            </p:cNvSpPr>
            <p:nvPr/>
          </p:nvSpPr>
          <p:spPr bwMode="auto">
            <a:xfrm flipH="1" flipV="1">
              <a:off x="2599" y="3414"/>
              <a:ext cx="99" cy="6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397" name="Rectangle 53"/>
            <p:cNvSpPr>
              <a:spLocks noChangeArrowheads="1"/>
            </p:cNvSpPr>
            <p:nvPr/>
          </p:nvSpPr>
          <p:spPr bwMode="auto">
            <a:xfrm>
              <a:off x="3037" y="2279"/>
              <a:ext cx="1681" cy="54"/>
            </a:xfrm>
            <a:prstGeom prst="rect">
              <a:avLst/>
            </a:prstGeom>
            <a:solidFill>
              <a:srgbClr val="990033"/>
            </a:solidFill>
            <a:ln w="0">
              <a:solidFill>
                <a:srgbClr val="990033"/>
              </a:solidFill>
              <a:miter lim="800000"/>
              <a:headEnd/>
              <a:tailEnd/>
            </a:ln>
          </p:spPr>
          <p:txBody>
            <a:bodyPr/>
            <a:lstStyle/>
            <a:p>
              <a:endParaRPr lang="zh-CN" altLang="en-US"/>
            </a:p>
          </p:txBody>
        </p:sp>
        <p:sp>
          <p:nvSpPr>
            <p:cNvPr id="313398" name="Freeform 54"/>
            <p:cNvSpPr>
              <a:spLocks/>
            </p:cNvSpPr>
            <p:nvPr/>
          </p:nvSpPr>
          <p:spPr bwMode="auto">
            <a:xfrm>
              <a:off x="3878" y="2002"/>
              <a:ext cx="53" cy="277"/>
            </a:xfrm>
            <a:custGeom>
              <a:avLst/>
              <a:gdLst>
                <a:gd name="T0" fmla="*/ 3 w 6"/>
                <a:gd name="T1" fmla="*/ 0 h 31"/>
                <a:gd name="T2" fmla="*/ 0 w 6"/>
                <a:gd name="T3" fmla="*/ 31 h 31"/>
                <a:gd name="T4" fmla="*/ 6 w 6"/>
                <a:gd name="T5" fmla="*/ 20 h 31"/>
              </a:gdLst>
              <a:ahLst/>
              <a:cxnLst>
                <a:cxn ang="0">
                  <a:pos x="T0" y="T1"/>
                </a:cxn>
                <a:cxn ang="0">
                  <a:pos x="T2" y="T3"/>
                </a:cxn>
                <a:cxn ang="0">
                  <a:pos x="T4" y="T5"/>
                </a:cxn>
              </a:cxnLst>
              <a:rect l="0" t="0" r="r" b="b"/>
              <a:pathLst>
                <a:path w="6" h="31">
                  <a:moveTo>
                    <a:pt x="3" y="0"/>
                  </a:moveTo>
                  <a:lnTo>
                    <a:pt x="0" y="31"/>
                  </a:lnTo>
                  <a:lnTo>
                    <a:pt x="6" y="2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99" name="Line 55"/>
            <p:cNvSpPr>
              <a:spLocks noChangeShapeType="1"/>
            </p:cNvSpPr>
            <p:nvPr/>
          </p:nvSpPr>
          <p:spPr bwMode="auto">
            <a:xfrm flipH="1" flipV="1">
              <a:off x="3842" y="2172"/>
              <a:ext cx="36" cy="1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400" name="Freeform 56"/>
            <p:cNvSpPr>
              <a:spLocks/>
            </p:cNvSpPr>
            <p:nvPr/>
          </p:nvSpPr>
          <p:spPr bwMode="auto">
            <a:xfrm>
              <a:off x="3368" y="2333"/>
              <a:ext cx="456" cy="232"/>
            </a:xfrm>
            <a:custGeom>
              <a:avLst/>
              <a:gdLst>
                <a:gd name="T0" fmla="*/ 51 w 51"/>
                <a:gd name="T1" fmla="*/ 0 h 26"/>
                <a:gd name="T2" fmla="*/ 0 w 51"/>
                <a:gd name="T3" fmla="*/ 26 h 26"/>
                <a:gd name="T4" fmla="*/ 12 w 51"/>
                <a:gd name="T5" fmla="*/ 25 h 26"/>
              </a:gdLst>
              <a:ahLst/>
              <a:cxnLst>
                <a:cxn ang="0">
                  <a:pos x="T0" y="T1"/>
                </a:cxn>
                <a:cxn ang="0">
                  <a:pos x="T2" y="T3"/>
                </a:cxn>
                <a:cxn ang="0">
                  <a:pos x="T4" y="T5"/>
                </a:cxn>
              </a:cxnLst>
              <a:rect l="0" t="0" r="r" b="b"/>
              <a:pathLst>
                <a:path w="51" h="26">
                  <a:moveTo>
                    <a:pt x="51" y="0"/>
                  </a:moveTo>
                  <a:lnTo>
                    <a:pt x="0" y="26"/>
                  </a:lnTo>
                  <a:lnTo>
                    <a:pt x="12" y="2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401" name="Line 57"/>
            <p:cNvSpPr>
              <a:spLocks noChangeShapeType="1"/>
            </p:cNvSpPr>
            <p:nvPr/>
          </p:nvSpPr>
          <p:spPr bwMode="auto">
            <a:xfrm flipV="1">
              <a:off x="3368" y="2485"/>
              <a:ext cx="72" cy="8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402" name="Freeform 58"/>
            <p:cNvSpPr>
              <a:spLocks/>
            </p:cNvSpPr>
            <p:nvPr/>
          </p:nvSpPr>
          <p:spPr bwMode="auto">
            <a:xfrm>
              <a:off x="3904" y="2333"/>
              <a:ext cx="188" cy="205"/>
            </a:xfrm>
            <a:custGeom>
              <a:avLst/>
              <a:gdLst>
                <a:gd name="T0" fmla="*/ 0 w 21"/>
                <a:gd name="T1" fmla="*/ 0 h 23"/>
                <a:gd name="T2" fmla="*/ 21 w 21"/>
                <a:gd name="T3" fmla="*/ 23 h 23"/>
                <a:gd name="T4" fmla="*/ 16 w 21"/>
                <a:gd name="T5" fmla="*/ 11 h 23"/>
              </a:gdLst>
              <a:ahLst/>
              <a:cxnLst>
                <a:cxn ang="0">
                  <a:pos x="T0" y="T1"/>
                </a:cxn>
                <a:cxn ang="0">
                  <a:pos x="T2" y="T3"/>
                </a:cxn>
                <a:cxn ang="0">
                  <a:pos x="T4" y="T5"/>
                </a:cxn>
              </a:cxnLst>
              <a:rect l="0" t="0" r="r" b="b"/>
              <a:pathLst>
                <a:path w="21" h="23">
                  <a:moveTo>
                    <a:pt x="0" y="0"/>
                  </a:moveTo>
                  <a:lnTo>
                    <a:pt x="21" y="23"/>
                  </a:lnTo>
                  <a:lnTo>
                    <a:pt x="16" y="11"/>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403" name="Line 59"/>
            <p:cNvSpPr>
              <a:spLocks noChangeShapeType="1"/>
            </p:cNvSpPr>
            <p:nvPr/>
          </p:nvSpPr>
          <p:spPr bwMode="auto">
            <a:xfrm flipH="1" flipV="1">
              <a:off x="3985" y="2494"/>
              <a:ext cx="107" cy="4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404" name="Line 60"/>
            <p:cNvSpPr>
              <a:spLocks noChangeShapeType="1"/>
            </p:cNvSpPr>
            <p:nvPr/>
          </p:nvSpPr>
          <p:spPr bwMode="auto">
            <a:xfrm flipV="1">
              <a:off x="3887" y="778"/>
              <a:ext cx="348" cy="1501"/>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405" name="Rectangle 61"/>
            <p:cNvSpPr>
              <a:spLocks noChangeArrowheads="1"/>
            </p:cNvSpPr>
            <p:nvPr/>
          </p:nvSpPr>
          <p:spPr bwMode="auto">
            <a:xfrm>
              <a:off x="3028" y="3083"/>
              <a:ext cx="1699" cy="54"/>
            </a:xfrm>
            <a:prstGeom prst="rect">
              <a:avLst/>
            </a:prstGeom>
            <a:solidFill>
              <a:srgbClr val="990033"/>
            </a:solidFill>
            <a:ln w="0">
              <a:solidFill>
                <a:srgbClr val="990033"/>
              </a:solidFill>
              <a:miter lim="800000"/>
              <a:headEnd/>
              <a:tailEnd/>
            </a:ln>
          </p:spPr>
          <p:txBody>
            <a:bodyPr/>
            <a:lstStyle/>
            <a:p>
              <a:endParaRPr lang="zh-CN" altLang="en-US"/>
            </a:p>
          </p:txBody>
        </p:sp>
        <p:sp>
          <p:nvSpPr>
            <p:cNvPr id="313406" name="Freeform 62"/>
            <p:cNvSpPr>
              <a:spLocks/>
            </p:cNvSpPr>
            <p:nvPr/>
          </p:nvSpPr>
          <p:spPr bwMode="auto">
            <a:xfrm>
              <a:off x="3395" y="2869"/>
              <a:ext cx="438" cy="214"/>
            </a:xfrm>
            <a:custGeom>
              <a:avLst/>
              <a:gdLst>
                <a:gd name="T0" fmla="*/ 0 w 49"/>
                <a:gd name="T1" fmla="*/ 0 h 24"/>
                <a:gd name="T2" fmla="*/ 49 w 49"/>
                <a:gd name="T3" fmla="*/ 24 h 24"/>
                <a:gd name="T4" fmla="*/ 40 w 49"/>
                <a:gd name="T5" fmla="*/ 14 h 24"/>
              </a:gdLst>
              <a:ahLst/>
              <a:cxnLst>
                <a:cxn ang="0">
                  <a:pos x="T0" y="T1"/>
                </a:cxn>
                <a:cxn ang="0">
                  <a:pos x="T2" y="T3"/>
                </a:cxn>
                <a:cxn ang="0">
                  <a:pos x="T4" y="T5"/>
                </a:cxn>
              </a:cxnLst>
              <a:rect l="0" t="0" r="r" b="b"/>
              <a:pathLst>
                <a:path w="49" h="24">
                  <a:moveTo>
                    <a:pt x="0" y="0"/>
                  </a:moveTo>
                  <a:lnTo>
                    <a:pt x="49" y="24"/>
                  </a:lnTo>
                  <a:lnTo>
                    <a:pt x="40" y="1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407" name="Line 63"/>
            <p:cNvSpPr>
              <a:spLocks noChangeShapeType="1"/>
            </p:cNvSpPr>
            <p:nvPr/>
          </p:nvSpPr>
          <p:spPr bwMode="auto">
            <a:xfrm flipH="1" flipV="1">
              <a:off x="3717" y="3075"/>
              <a:ext cx="116" cy="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408" name="Freeform 64"/>
            <p:cNvSpPr>
              <a:spLocks/>
            </p:cNvSpPr>
            <p:nvPr/>
          </p:nvSpPr>
          <p:spPr bwMode="auto">
            <a:xfrm>
              <a:off x="3896" y="2842"/>
              <a:ext cx="205" cy="241"/>
            </a:xfrm>
            <a:custGeom>
              <a:avLst/>
              <a:gdLst>
                <a:gd name="T0" fmla="*/ 23 w 23"/>
                <a:gd name="T1" fmla="*/ 0 h 27"/>
                <a:gd name="T2" fmla="*/ 0 w 23"/>
                <a:gd name="T3" fmla="*/ 27 h 27"/>
                <a:gd name="T4" fmla="*/ 11 w 23"/>
                <a:gd name="T5" fmla="*/ 21 h 27"/>
              </a:gdLst>
              <a:ahLst/>
              <a:cxnLst>
                <a:cxn ang="0">
                  <a:pos x="T0" y="T1"/>
                </a:cxn>
                <a:cxn ang="0">
                  <a:pos x="T2" y="T3"/>
                </a:cxn>
                <a:cxn ang="0">
                  <a:pos x="T4" y="T5"/>
                </a:cxn>
              </a:cxnLst>
              <a:rect l="0" t="0" r="r" b="b"/>
              <a:pathLst>
                <a:path w="23" h="27">
                  <a:moveTo>
                    <a:pt x="23" y="0"/>
                  </a:moveTo>
                  <a:lnTo>
                    <a:pt x="0" y="27"/>
                  </a:lnTo>
                  <a:lnTo>
                    <a:pt x="11" y="21"/>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409" name="Line 65"/>
            <p:cNvSpPr>
              <a:spLocks noChangeShapeType="1"/>
            </p:cNvSpPr>
            <p:nvPr/>
          </p:nvSpPr>
          <p:spPr bwMode="auto">
            <a:xfrm flipV="1">
              <a:off x="3896" y="2976"/>
              <a:ext cx="35" cy="1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410" name="Freeform 66"/>
            <p:cNvSpPr>
              <a:spLocks/>
            </p:cNvSpPr>
            <p:nvPr/>
          </p:nvSpPr>
          <p:spPr bwMode="auto">
            <a:xfrm>
              <a:off x="2787" y="3137"/>
              <a:ext cx="1001" cy="340"/>
            </a:xfrm>
            <a:custGeom>
              <a:avLst/>
              <a:gdLst>
                <a:gd name="T0" fmla="*/ 112 w 112"/>
                <a:gd name="T1" fmla="*/ 0 h 38"/>
                <a:gd name="T2" fmla="*/ 0 w 112"/>
                <a:gd name="T3" fmla="*/ 38 h 38"/>
                <a:gd name="T4" fmla="*/ 13 w 112"/>
                <a:gd name="T5" fmla="*/ 38 h 38"/>
              </a:gdLst>
              <a:ahLst/>
              <a:cxnLst>
                <a:cxn ang="0">
                  <a:pos x="T0" y="T1"/>
                </a:cxn>
                <a:cxn ang="0">
                  <a:pos x="T2" y="T3"/>
                </a:cxn>
                <a:cxn ang="0">
                  <a:pos x="T4" y="T5"/>
                </a:cxn>
              </a:cxnLst>
              <a:rect l="0" t="0" r="r" b="b"/>
              <a:pathLst>
                <a:path w="112" h="38">
                  <a:moveTo>
                    <a:pt x="112" y="0"/>
                  </a:moveTo>
                  <a:lnTo>
                    <a:pt x="0" y="38"/>
                  </a:lnTo>
                  <a:lnTo>
                    <a:pt x="13" y="3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411" name="Line 67"/>
            <p:cNvSpPr>
              <a:spLocks noChangeShapeType="1"/>
            </p:cNvSpPr>
            <p:nvPr/>
          </p:nvSpPr>
          <p:spPr bwMode="auto">
            <a:xfrm flipV="1">
              <a:off x="2787" y="3396"/>
              <a:ext cx="90" cy="8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412" name="Line 68"/>
            <p:cNvSpPr>
              <a:spLocks noChangeShapeType="1"/>
            </p:cNvSpPr>
            <p:nvPr/>
          </p:nvSpPr>
          <p:spPr bwMode="auto">
            <a:xfrm>
              <a:off x="1786" y="2744"/>
              <a:ext cx="1949" cy="339"/>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413" name="Line 69"/>
            <p:cNvSpPr>
              <a:spLocks noChangeShapeType="1"/>
            </p:cNvSpPr>
            <p:nvPr/>
          </p:nvSpPr>
          <p:spPr bwMode="auto">
            <a:xfrm>
              <a:off x="1670" y="2860"/>
              <a:ext cx="1010" cy="617"/>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 name="文本框 7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430563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0C53CC0-0198-4930-9AEC-0B3C4BA35D7F}" type="slidenum">
              <a:rPr lang="zh-CN" altLang="en-US"/>
              <a:pPr/>
              <a:t>31</a:t>
            </a:fld>
            <a:endParaRPr lang="en-US" altLang="zh-CN"/>
          </a:p>
        </p:txBody>
      </p:sp>
      <p:sp>
        <p:nvSpPr>
          <p:cNvPr id="315395" name="Rectangle 3"/>
          <p:cNvSpPr>
            <a:spLocks noGrp="1" noChangeArrowheads="1"/>
          </p:cNvSpPr>
          <p:nvPr>
            <p:ph type="body" idx="1"/>
          </p:nvPr>
        </p:nvSpPr>
        <p:spPr>
          <a:xfrm>
            <a:off x="416168" y="1031805"/>
            <a:ext cx="11300209" cy="4351338"/>
          </a:xfrm>
        </p:spPr>
        <p:txBody>
          <a:bodyPr/>
          <a:lstStyle/>
          <a:p>
            <a:pPr>
              <a:lnSpc>
                <a:spcPct val="150000"/>
              </a:lnSpc>
              <a:spcBef>
                <a:spcPts val="0"/>
              </a:spcBef>
            </a:pPr>
            <a:r>
              <a:rPr kumimoji="1" lang="zh-CN" altLang="en-US" b="1" dirty="0">
                <a:latin typeface="华文楷体" panose="02010600040101010101" pitchFamily="2" charset="-122"/>
                <a:ea typeface="华文楷体" panose="02010600040101010101" pitchFamily="2" charset="-122"/>
              </a:rPr>
              <a:t>活动图可以用来表达软件对象的比较复杂的动态行为。这些动态行为</a:t>
            </a:r>
          </a:p>
          <a:p>
            <a:pPr lvl="1">
              <a:lnSpc>
                <a:spcPct val="150000"/>
              </a:lnSpc>
              <a:spcBef>
                <a:spcPts val="0"/>
              </a:spcBef>
            </a:pPr>
            <a:r>
              <a:rPr kumimoji="1" lang="zh-CN" altLang="en-US" sz="2800" b="1" dirty="0">
                <a:solidFill>
                  <a:srgbClr val="FF3300"/>
                </a:solidFill>
                <a:latin typeface="华文楷体" panose="02010600040101010101" pitchFamily="2" charset="-122"/>
                <a:ea typeface="华文楷体" panose="02010600040101010101" pitchFamily="2" charset="-122"/>
              </a:rPr>
              <a:t>可能是模拟现实世界的某个机构的各业务部门的运作情况；</a:t>
            </a:r>
          </a:p>
          <a:p>
            <a:pPr lvl="1">
              <a:lnSpc>
                <a:spcPct val="150000"/>
              </a:lnSpc>
              <a:spcBef>
                <a:spcPts val="0"/>
              </a:spcBef>
            </a:pPr>
            <a:r>
              <a:rPr kumimoji="1" lang="zh-CN" altLang="en-US" sz="2800" b="1" dirty="0">
                <a:solidFill>
                  <a:srgbClr val="FF3300"/>
                </a:solidFill>
                <a:latin typeface="华文楷体" panose="02010600040101010101" pitchFamily="2" charset="-122"/>
                <a:ea typeface="华文楷体" panose="02010600040101010101" pitchFamily="2" charset="-122"/>
              </a:rPr>
              <a:t>也可能是一个复杂的算法，</a:t>
            </a:r>
          </a:p>
          <a:p>
            <a:pPr lvl="1">
              <a:lnSpc>
                <a:spcPct val="150000"/>
              </a:lnSpc>
              <a:spcBef>
                <a:spcPts val="0"/>
              </a:spcBef>
            </a:pPr>
            <a:r>
              <a:rPr kumimoji="1" lang="zh-CN" altLang="en-US" sz="2800" b="1" dirty="0">
                <a:solidFill>
                  <a:srgbClr val="FF3300"/>
                </a:solidFill>
                <a:latin typeface="华文楷体" panose="02010600040101010101" pitchFamily="2" charset="-122"/>
                <a:ea typeface="华文楷体" panose="02010600040101010101" pitchFamily="2" charset="-122"/>
              </a:rPr>
              <a:t>这算法可能需要由软件系统中的多个协同共同实现。</a:t>
            </a:r>
          </a:p>
          <a:p>
            <a:pPr>
              <a:lnSpc>
                <a:spcPct val="150000"/>
              </a:lnSpc>
              <a:spcBef>
                <a:spcPts val="0"/>
              </a:spcBef>
            </a:pPr>
            <a:r>
              <a:rPr kumimoji="1" lang="en-US" altLang="zh-CN" b="1" dirty="0">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协同指的是多个类的对象共同工作，以提供单个类的的对象单独工作不能提供的动态行为</a:t>
            </a:r>
            <a:r>
              <a:rPr kumimoji="1" lang="en-US" altLang="zh-CN" b="1" dirty="0">
                <a:latin typeface="华文楷体" panose="02010600040101010101" pitchFamily="2" charset="-122"/>
                <a:ea typeface="华文楷体" panose="02010600040101010101" pitchFamily="2" charset="-122"/>
              </a:rPr>
              <a:t>)</a:t>
            </a:r>
          </a:p>
        </p:txBody>
      </p:sp>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647319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7AD3982-92AF-48F1-9137-E623B7C02D5B}" type="slidenum">
              <a:rPr lang="zh-CN" altLang="en-US"/>
              <a:pPr/>
              <a:t>32</a:t>
            </a:fld>
            <a:endParaRPr lang="en-US" altLang="zh-CN"/>
          </a:p>
        </p:txBody>
      </p:sp>
      <p:sp>
        <p:nvSpPr>
          <p:cNvPr id="317443" name="Rectangle 3"/>
          <p:cNvSpPr>
            <a:spLocks noGrp="1" noChangeArrowheads="1"/>
          </p:cNvSpPr>
          <p:nvPr>
            <p:ph type="body" idx="1"/>
          </p:nvPr>
        </p:nvSpPr>
        <p:spPr>
          <a:xfrm>
            <a:off x="506979" y="970748"/>
            <a:ext cx="11178041" cy="4486275"/>
          </a:xfrm>
        </p:spPr>
        <p:txBody>
          <a:bodyPr/>
          <a:lstStyle/>
          <a:p>
            <a:pPr>
              <a:lnSpc>
                <a:spcPct val="110000"/>
              </a:lnSpc>
            </a:pPr>
            <a:r>
              <a:rPr kumimoji="1" lang="zh-CN" altLang="zh-CN" b="1" dirty="0">
                <a:latin typeface="华文楷体" panose="02010600040101010101" pitchFamily="2" charset="-122"/>
                <a:ea typeface="华文楷体" panose="02010600040101010101" pitchFamily="2" charset="-122"/>
              </a:rPr>
              <a:t>在</a:t>
            </a:r>
            <a:r>
              <a:rPr kumimoji="1" lang="en-US" altLang="zh-CN" b="1" dirty="0">
                <a:latin typeface="华文楷体" panose="02010600040101010101" pitchFamily="2" charset="-122"/>
                <a:ea typeface="华文楷体" panose="02010600040101010101" pitchFamily="2" charset="-122"/>
              </a:rPr>
              <a:t>UML</a:t>
            </a:r>
            <a:r>
              <a:rPr kumimoji="1" lang="zh-CN" altLang="en-US" b="1" dirty="0">
                <a:latin typeface="华文楷体" panose="02010600040101010101" pitchFamily="2" charset="-122"/>
                <a:ea typeface="华文楷体" panose="02010600040101010101" pitchFamily="2" charset="-122"/>
              </a:rPr>
              <a:t>里，对在语义上互相关联的活动状态的子集的划分，</a:t>
            </a:r>
          </a:p>
          <a:p>
            <a:pPr lvl="1">
              <a:lnSpc>
                <a:spcPct val="110000"/>
              </a:lnSpc>
            </a:pPr>
            <a:r>
              <a:rPr kumimoji="1" lang="zh-CN" altLang="en-US" sz="2800" b="1" dirty="0">
                <a:solidFill>
                  <a:srgbClr val="FF3300"/>
                </a:solidFill>
                <a:latin typeface="华文楷体" panose="02010600040101010101" pitchFamily="2" charset="-122"/>
                <a:ea typeface="华文楷体" panose="02010600040101010101" pitchFamily="2" charset="-122"/>
              </a:rPr>
              <a:t>是使用泳道</a:t>
            </a:r>
            <a:r>
              <a:rPr kumimoji="1" lang="en-US" altLang="zh-CN" sz="2800" b="1" dirty="0">
                <a:solidFill>
                  <a:srgbClr val="FF3300"/>
                </a:solidFill>
                <a:latin typeface="华文楷体" panose="02010600040101010101" pitchFamily="2" charset="-122"/>
                <a:ea typeface="华文楷体" panose="02010600040101010101" pitchFamily="2" charset="-122"/>
              </a:rPr>
              <a:t>(swim lane)</a:t>
            </a:r>
            <a:r>
              <a:rPr kumimoji="1" lang="zh-CN" altLang="en-US" sz="2800" b="1" dirty="0">
                <a:solidFill>
                  <a:srgbClr val="FF3300"/>
                </a:solidFill>
                <a:latin typeface="华文楷体" panose="02010600040101010101" pitchFamily="2" charset="-122"/>
                <a:ea typeface="华文楷体" panose="02010600040101010101" pitchFamily="2" charset="-122"/>
              </a:rPr>
              <a:t>实现的。</a:t>
            </a:r>
          </a:p>
          <a:p>
            <a:pPr lvl="1">
              <a:lnSpc>
                <a:spcPct val="110000"/>
              </a:lnSpc>
            </a:pPr>
            <a:r>
              <a:rPr kumimoji="1" lang="zh-CN" altLang="en-US" sz="2800" b="1" dirty="0">
                <a:solidFill>
                  <a:srgbClr val="000000"/>
                </a:solidFill>
                <a:latin typeface="华文楷体" panose="02010600040101010101" pitchFamily="2" charset="-122"/>
                <a:ea typeface="华文楷体" panose="02010600040101010101" pitchFamily="2" charset="-122"/>
              </a:rPr>
              <a:t>泳道是活动图里对其中的活动按照其职责上的关联进行的划分。</a:t>
            </a:r>
          </a:p>
          <a:p>
            <a:pPr lvl="1">
              <a:lnSpc>
                <a:spcPct val="110000"/>
              </a:lnSpc>
            </a:pPr>
            <a:r>
              <a:rPr kumimoji="1" lang="zh-CN" altLang="en-US" sz="2800" b="1" dirty="0">
                <a:solidFill>
                  <a:srgbClr val="FF3300"/>
                </a:solidFill>
                <a:latin typeface="华文楷体" panose="02010600040101010101" pitchFamily="2" charset="-122"/>
                <a:ea typeface="华文楷体" panose="02010600040101010101" pitchFamily="2" charset="-122"/>
              </a:rPr>
              <a:t>泳道在活动图内是一系列的垂直的隔断，</a:t>
            </a:r>
          </a:p>
          <a:p>
            <a:pPr lvl="2">
              <a:lnSpc>
                <a:spcPct val="110000"/>
              </a:lnSpc>
              <a:buClr>
                <a:schemeClr val="accent1"/>
              </a:buClr>
              <a:buFont typeface="Wingdings" panose="05000000000000000000" pitchFamily="2" charset="2"/>
              <a:buChar char="§"/>
            </a:pPr>
            <a:r>
              <a:rPr kumimoji="1" lang="zh-CN" altLang="en-US" sz="2800" b="1" dirty="0">
                <a:solidFill>
                  <a:srgbClr val="FF3300"/>
                </a:solidFill>
                <a:latin typeface="华文楷体" panose="02010600040101010101" pitchFamily="2" charset="-122"/>
                <a:ea typeface="华文楷体" panose="02010600040101010101" pitchFamily="2" charset="-122"/>
              </a:rPr>
              <a:t>这也是泳道这个名字的由来。</a:t>
            </a:r>
          </a:p>
          <a:p>
            <a:pPr>
              <a:lnSpc>
                <a:spcPct val="110000"/>
              </a:lnSpc>
            </a:pPr>
            <a:r>
              <a:rPr kumimoji="1" lang="zh-CN" altLang="en-US" b="1" dirty="0">
                <a:latin typeface="华文楷体" panose="02010600040101010101" pitchFamily="2" charset="-122"/>
                <a:ea typeface="华文楷体" panose="02010600040101010101" pitchFamily="2" charset="-122"/>
              </a:rPr>
              <a:t>在活动图里，泳道区分了其中的活动的不同职责。</a:t>
            </a:r>
          </a:p>
          <a:p>
            <a:pPr>
              <a:lnSpc>
                <a:spcPct val="110000"/>
              </a:lnSpc>
            </a:pPr>
            <a:r>
              <a:rPr kumimoji="1" lang="zh-CN" altLang="en-US" b="1" dirty="0">
                <a:latin typeface="华文楷体" panose="02010600040101010101" pitchFamily="2" charset="-122"/>
                <a:ea typeface="华文楷体" panose="02010600040101010101" pitchFamily="2" charset="-122"/>
              </a:rPr>
              <a:t>在有泳道的活动图中，每一活动都属于且只属于一个泳道。</a:t>
            </a:r>
          </a:p>
          <a:p>
            <a:pPr>
              <a:lnSpc>
                <a:spcPct val="110000"/>
              </a:lnSpc>
            </a:pPr>
            <a:r>
              <a:rPr kumimoji="1" lang="zh-CN" altLang="en-US" b="1" dirty="0">
                <a:latin typeface="华文楷体" panose="02010600040101010101" pitchFamily="2" charset="-122"/>
                <a:ea typeface="华文楷体" panose="02010600040101010101" pitchFamily="2" charset="-122"/>
              </a:rPr>
              <a:t>泳道之间可以有变迁的传递。</a:t>
            </a:r>
          </a:p>
          <a:p>
            <a:pPr>
              <a:lnSpc>
                <a:spcPct val="110000"/>
              </a:lnSpc>
            </a:pPr>
            <a:r>
              <a:rPr kumimoji="1" lang="zh-CN" altLang="en-US" b="1" dirty="0">
                <a:latin typeface="华文楷体" panose="02010600040101010101" pitchFamily="2" charset="-122"/>
                <a:ea typeface="华文楷体" panose="02010600040101010101" pitchFamily="2" charset="-122"/>
              </a:rPr>
              <a:t>泳道从语义上可以理解为是一个模型包。</a:t>
            </a:r>
          </a:p>
          <a:p>
            <a:pPr>
              <a:lnSpc>
                <a:spcPct val="110000"/>
              </a:lnSpc>
            </a:pPr>
            <a:r>
              <a:rPr kumimoji="1" lang="zh-CN" altLang="en-US" b="1" dirty="0">
                <a:latin typeface="华文楷体" panose="02010600040101010101" pitchFamily="2" charset="-122"/>
                <a:ea typeface="华文楷体" panose="02010600040101010101" pitchFamily="2" charset="-122"/>
              </a:rPr>
              <a:t>泳道可以有名字，以区分不同状态集合的职责。</a:t>
            </a: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9207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dissolve">
                                      <p:cBhvr>
                                        <p:cTn id="7" dur="500"/>
                                        <p:tgtEl>
                                          <p:spTgt spid="31744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443">
                                            <p:txEl>
                                              <p:pRg st="1" end="1"/>
                                            </p:txEl>
                                          </p:spTgt>
                                        </p:tgtEl>
                                        <p:attrNameLst>
                                          <p:attrName>style.visibility</p:attrName>
                                        </p:attrNameLst>
                                      </p:cBhvr>
                                      <p:to>
                                        <p:strVal val="visible"/>
                                      </p:to>
                                    </p:set>
                                    <p:animEffect transition="in" filter="dissolve">
                                      <p:cBhvr>
                                        <p:cTn id="10" dur="500"/>
                                        <p:tgtEl>
                                          <p:spTgt spid="31744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443">
                                            <p:txEl>
                                              <p:pRg st="2" end="2"/>
                                            </p:txEl>
                                          </p:spTgt>
                                        </p:tgtEl>
                                        <p:attrNameLst>
                                          <p:attrName>style.visibility</p:attrName>
                                        </p:attrNameLst>
                                      </p:cBhvr>
                                      <p:to>
                                        <p:strVal val="visible"/>
                                      </p:to>
                                    </p:set>
                                    <p:animEffect transition="in" filter="dissolve">
                                      <p:cBhvr>
                                        <p:cTn id="13" dur="500"/>
                                        <p:tgtEl>
                                          <p:spTgt spid="31744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443">
                                            <p:txEl>
                                              <p:pRg st="3" end="3"/>
                                            </p:txEl>
                                          </p:spTgt>
                                        </p:tgtEl>
                                        <p:attrNameLst>
                                          <p:attrName>style.visibility</p:attrName>
                                        </p:attrNameLst>
                                      </p:cBhvr>
                                      <p:to>
                                        <p:strVal val="visible"/>
                                      </p:to>
                                    </p:set>
                                    <p:animEffect transition="in" filter="dissolve">
                                      <p:cBhvr>
                                        <p:cTn id="16" dur="500"/>
                                        <p:tgtEl>
                                          <p:spTgt spid="31744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443">
                                            <p:txEl>
                                              <p:pRg st="4" end="4"/>
                                            </p:txEl>
                                          </p:spTgt>
                                        </p:tgtEl>
                                        <p:attrNameLst>
                                          <p:attrName>style.visibility</p:attrName>
                                        </p:attrNameLst>
                                      </p:cBhvr>
                                      <p:to>
                                        <p:strVal val="visible"/>
                                      </p:to>
                                    </p:set>
                                    <p:animEffect transition="in" filter="dissolve">
                                      <p:cBhvr>
                                        <p:cTn id="19" dur="500"/>
                                        <p:tgtEl>
                                          <p:spTgt spid="31744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17443">
                                            <p:txEl>
                                              <p:pRg st="5" end="5"/>
                                            </p:txEl>
                                          </p:spTgt>
                                        </p:tgtEl>
                                        <p:attrNameLst>
                                          <p:attrName>style.visibility</p:attrName>
                                        </p:attrNameLst>
                                      </p:cBhvr>
                                      <p:to>
                                        <p:strVal val="visible"/>
                                      </p:to>
                                    </p:set>
                                    <p:animEffect transition="in" filter="dissolve">
                                      <p:cBhvr>
                                        <p:cTn id="24" dur="500"/>
                                        <p:tgtEl>
                                          <p:spTgt spid="31744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17443">
                                            <p:txEl>
                                              <p:pRg st="6" end="6"/>
                                            </p:txEl>
                                          </p:spTgt>
                                        </p:tgtEl>
                                        <p:attrNameLst>
                                          <p:attrName>style.visibility</p:attrName>
                                        </p:attrNameLst>
                                      </p:cBhvr>
                                      <p:to>
                                        <p:strVal val="visible"/>
                                      </p:to>
                                    </p:set>
                                    <p:animEffect transition="in" filter="dissolve">
                                      <p:cBhvr>
                                        <p:cTn id="29" dur="500"/>
                                        <p:tgtEl>
                                          <p:spTgt spid="31744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17443">
                                            <p:txEl>
                                              <p:pRg st="7" end="7"/>
                                            </p:txEl>
                                          </p:spTgt>
                                        </p:tgtEl>
                                        <p:attrNameLst>
                                          <p:attrName>style.visibility</p:attrName>
                                        </p:attrNameLst>
                                      </p:cBhvr>
                                      <p:to>
                                        <p:strVal val="visible"/>
                                      </p:to>
                                    </p:set>
                                    <p:animEffect transition="in" filter="dissolve">
                                      <p:cBhvr>
                                        <p:cTn id="34" dur="500"/>
                                        <p:tgtEl>
                                          <p:spTgt spid="31744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17443">
                                            <p:txEl>
                                              <p:pRg st="8" end="8"/>
                                            </p:txEl>
                                          </p:spTgt>
                                        </p:tgtEl>
                                        <p:attrNameLst>
                                          <p:attrName>style.visibility</p:attrName>
                                        </p:attrNameLst>
                                      </p:cBhvr>
                                      <p:to>
                                        <p:strVal val="visible"/>
                                      </p:to>
                                    </p:set>
                                    <p:animEffect transition="in" filter="dissolve">
                                      <p:cBhvr>
                                        <p:cTn id="39" dur="500"/>
                                        <p:tgtEl>
                                          <p:spTgt spid="317443">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17443">
                                            <p:txEl>
                                              <p:pRg st="9" end="9"/>
                                            </p:txEl>
                                          </p:spTgt>
                                        </p:tgtEl>
                                        <p:attrNameLst>
                                          <p:attrName>style.visibility</p:attrName>
                                        </p:attrNameLst>
                                      </p:cBhvr>
                                      <p:to>
                                        <p:strVal val="visible"/>
                                      </p:to>
                                    </p:set>
                                    <p:animEffect transition="in" filter="dissolve">
                                      <p:cBhvr>
                                        <p:cTn id="44" dur="500"/>
                                        <p:tgtEl>
                                          <p:spTgt spid="3174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7370417-ACFE-4245-B6F4-CD083BABE699}" type="slidenum">
              <a:rPr lang="zh-CN" altLang="en-US"/>
              <a:pPr/>
              <a:t>33</a:t>
            </a:fld>
            <a:endParaRPr lang="en-US" altLang="zh-CN"/>
          </a:p>
        </p:txBody>
      </p:sp>
      <p:sp>
        <p:nvSpPr>
          <p:cNvPr id="318467" name="Rectangle 3"/>
          <p:cNvSpPr>
            <a:spLocks noGrp="1" noChangeArrowheads="1"/>
          </p:cNvSpPr>
          <p:nvPr>
            <p:ph type="body" idx="1"/>
          </p:nvPr>
        </p:nvSpPr>
        <p:spPr>
          <a:xfrm>
            <a:off x="473948" y="1064288"/>
            <a:ext cx="11182140" cy="4495800"/>
          </a:xfrm>
        </p:spPr>
        <p:txBody>
          <a:bodyPr/>
          <a:lstStyle/>
          <a:p>
            <a:pPr>
              <a:lnSpc>
                <a:spcPct val="150000"/>
              </a:lnSpc>
            </a:pPr>
            <a:r>
              <a:rPr kumimoji="1" lang="zh-CN" altLang="en-US" b="1" dirty="0">
                <a:latin typeface="华文楷体" panose="02010600040101010101" pitchFamily="2" charset="-122"/>
                <a:ea typeface="华文楷体" panose="02010600040101010101" pitchFamily="2" charset="-122"/>
              </a:rPr>
              <a:t>泳道可以用在</a:t>
            </a:r>
            <a:r>
              <a:rPr kumimoji="1" lang="zh-CN" altLang="en-US" b="1" dirty="0">
                <a:solidFill>
                  <a:srgbClr val="FF3300"/>
                </a:solidFill>
                <a:latin typeface="华文楷体" panose="02010600040101010101" pitchFamily="2" charset="-122"/>
                <a:ea typeface="华文楷体" panose="02010600040101010101" pitchFamily="2" charset="-122"/>
              </a:rPr>
              <a:t>为复杂的算法进行建模</a:t>
            </a:r>
            <a:r>
              <a:rPr kumimoji="1" lang="zh-CN" altLang="en-US" b="1" dirty="0">
                <a:latin typeface="华文楷体" panose="02010600040101010101" pitchFamily="2" charset="-122"/>
                <a:ea typeface="华文楷体" panose="02010600040101010101" pitchFamily="2" charset="-122"/>
              </a:rPr>
              <a:t>的活动图上。</a:t>
            </a:r>
          </a:p>
          <a:p>
            <a:pPr>
              <a:lnSpc>
                <a:spcPct val="150000"/>
              </a:lnSpc>
            </a:pPr>
            <a:r>
              <a:rPr kumimoji="1" lang="zh-CN" altLang="en-US" b="1" dirty="0">
                <a:latin typeface="华文楷体" panose="02010600040101010101" pitchFamily="2" charset="-122"/>
                <a:ea typeface="华文楷体" panose="02010600040101010101" pitchFamily="2" charset="-122"/>
              </a:rPr>
              <a:t>这时，一个泳道对应于一个协同，</a:t>
            </a:r>
          </a:p>
          <a:p>
            <a:pPr lvl="1">
              <a:lnSpc>
                <a:spcPct val="150000"/>
              </a:lnSpc>
            </a:pPr>
            <a:r>
              <a:rPr kumimoji="1" lang="zh-CN" altLang="en-US" sz="2800" b="1" dirty="0">
                <a:latin typeface="华文楷体" panose="02010600040101010101" pitchFamily="2" charset="-122"/>
                <a:ea typeface="华文楷体" panose="02010600040101010101" pitchFamily="2" charset="-122"/>
              </a:rPr>
              <a:t>其中的活动可以由一个或多各互相连接的类的对象实现。</a:t>
            </a:r>
          </a:p>
          <a:p>
            <a:pPr>
              <a:lnSpc>
                <a:spcPct val="150000"/>
              </a:lnSpc>
            </a:pPr>
            <a:r>
              <a:rPr kumimoji="1" lang="zh-CN" altLang="en-US" b="1" dirty="0">
                <a:latin typeface="华文楷体" panose="02010600040101010101" pitchFamily="2" charset="-122"/>
                <a:ea typeface="华文楷体" panose="02010600040101010101" pitchFamily="2" charset="-122"/>
              </a:rPr>
              <a:t>带有泳道的活动图也可以</a:t>
            </a:r>
            <a:r>
              <a:rPr kumimoji="1" lang="zh-CN" altLang="en-US" b="1" dirty="0">
                <a:solidFill>
                  <a:srgbClr val="FF3300"/>
                </a:solidFill>
                <a:latin typeface="华文楷体" panose="02010600040101010101" pitchFamily="2" charset="-122"/>
                <a:ea typeface="华文楷体" panose="02010600040101010101" pitchFamily="2" charset="-122"/>
              </a:rPr>
              <a:t>在软件开发的需求分析阶段用来为业务部门的业务流程（</a:t>
            </a:r>
            <a:r>
              <a:rPr kumimoji="1" lang="en-US" altLang="zh-CN" b="1" dirty="0">
                <a:solidFill>
                  <a:srgbClr val="FF3300"/>
                </a:solidFill>
                <a:latin typeface="华文楷体" panose="02010600040101010101" pitchFamily="2" charset="-122"/>
                <a:ea typeface="华文楷体" panose="02010600040101010101" pitchFamily="2" charset="-122"/>
              </a:rPr>
              <a:t>business model</a:t>
            </a:r>
            <a:r>
              <a:rPr kumimoji="1" lang="zh-CN" altLang="en-US" b="1" dirty="0">
                <a:solidFill>
                  <a:srgbClr val="FF3300"/>
                </a:solidFill>
                <a:latin typeface="华文楷体" panose="02010600040101010101" pitchFamily="2" charset="-122"/>
                <a:ea typeface="华文楷体" panose="02010600040101010101" pitchFamily="2" charset="-122"/>
              </a:rPr>
              <a:t>）的建模上</a:t>
            </a:r>
            <a:r>
              <a:rPr kumimoji="1" lang="zh-CN" altLang="en-US" b="1" dirty="0">
                <a:latin typeface="华文楷体" panose="02010600040101010101" pitchFamily="2" charset="-122"/>
                <a:ea typeface="华文楷体" panose="02010600040101010101" pitchFamily="2" charset="-122"/>
              </a:rPr>
              <a:t>，</a:t>
            </a:r>
          </a:p>
          <a:p>
            <a:pPr lvl="1">
              <a:lnSpc>
                <a:spcPct val="150000"/>
              </a:lnSpc>
            </a:pPr>
            <a:r>
              <a:rPr kumimoji="1" lang="zh-CN" altLang="en-US" sz="2800" b="1" dirty="0">
                <a:latin typeface="华文楷体" panose="02010600040101010101" pitchFamily="2" charset="-122"/>
                <a:ea typeface="华文楷体" panose="02010600040101010101" pitchFamily="2" charset="-122"/>
              </a:rPr>
              <a:t>这时，泳道可以代表业务流程中的一个业务部门。</a:t>
            </a: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2306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dissolve">
                                      <p:cBhvr>
                                        <p:cTn id="7" dur="500"/>
                                        <p:tgtEl>
                                          <p:spTgt spid="31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Effect transition="in" filter="dissolve">
                                      <p:cBhvr>
                                        <p:cTn id="12" dur="500"/>
                                        <p:tgtEl>
                                          <p:spTgt spid="31846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animEffect transition="in" filter="dissolve">
                                      <p:cBhvr>
                                        <p:cTn id="15" dur="500"/>
                                        <p:tgtEl>
                                          <p:spTgt spid="3184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18467">
                                            <p:txEl>
                                              <p:pRg st="3" end="3"/>
                                            </p:txEl>
                                          </p:spTgt>
                                        </p:tgtEl>
                                        <p:attrNameLst>
                                          <p:attrName>style.visibility</p:attrName>
                                        </p:attrNameLst>
                                      </p:cBhvr>
                                      <p:to>
                                        <p:strVal val="visible"/>
                                      </p:to>
                                    </p:set>
                                    <p:animEffect transition="in" filter="dissolve">
                                      <p:cBhvr>
                                        <p:cTn id="20" dur="500"/>
                                        <p:tgtEl>
                                          <p:spTgt spid="318467">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8467">
                                            <p:txEl>
                                              <p:pRg st="4" end="4"/>
                                            </p:txEl>
                                          </p:spTgt>
                                        </p:tgtEl>
                                        <p:attrNameLst>
                                          <p:attrName>style.visibility</p:attrName>
                                        </p:attrNameLst>
                                      </p:cBhvr>
                                      <p:to>
                                        <p:strVal val="visible"/>
                                      </p:to>
                                    </p:set>
                                    <p:animEffect transition="in" filter="dissolve">
                                      <p:cBhvr>
                                        <p:cTn id="23" dur="500"/>
                                        <p:tgtEl>
                                          <p:spTgt spid="318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DCA01941-6F61-4B5C-8DB2-A366085DD37A}" type="slidenum">
              <a:rPr lang="zh-CN" altLang="en-US"/>
              <a:pPr/>
              <a:t>34</a:t>
            </a:fld>
            <a:endParaRPr lang="en-US" altLang="zh-CN"/>
          </a:p>
        </p:txBody>
      </p:sp>
      <p:pic>
        <p:nvPicPr>
          <p:cNvPr id="4" name="图片 3"/>
          <p:cNvPicPr>
            <a:picLocks noChangeAspect="1"/>
          </p:cNvPicPr>
          <p:nvPr/>
        </p:nvPicPr>
        <p:blipFill>
          <a:blip r:embed="rId2"/>
          <a:stretch>
            <a:fillRect/>
          </a:stretch>
        </p:blipFill>
        <p:spPr>
          <a:xfrm>
            <a:off x="1067742" y="867142"/>
            <a:ext cx="10407476" cy="5990858"/>
          </a:xfrm>
          <a:prstGeom prst="rect">
            <a:avLst/>
          </a:prstGeom>
        </p:spPr>
      </p:pic>
      <p:sp>
        <p:nvSpPr>
          <p:cNvPr id="13" name="文本框 12"/>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915023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43B5329-01F8-43C2-B363-FAFD2F38FA27}" type="slidenum">
              <a:rPr lang="zh-CN" altLang="en-US"/>
              <a:pPr/>
              <a:t>35</a:t>
            </a:fld>
            <a:endParaRPr lang="en-US" altLang="zh-CN"/>
          </a:p>
        </p:txBody>
      </p:sp>
      <p:sp>
        <p:nvSpPr>
          <p:cNvPr id="322563" name="Rectangle 3"/>
          <p:cNvSpPr>
            <a:spLocks noGrp="1" noChangeArrowheads="1"/>
          </p:cNvSpPr>
          <p:nvPr>
            <p:ph type="body" idx="1"/>
          </p:nvPr>
        </p:nvSpPr>
        <p:spPr>
          <a:xfrm>
            <a:off x="422869" y="1083546"/>
            <a:ext cx="5442561" cy="4879975"/>
          </a:xfrm>
        </p:spPr>
        <p:txBody>
          <a:bodyPr/>
          <a:lstStyle/>
          <a:p>
            <a:pPr>
              <a:lnSpc>
                <a:spcPct val="150000"/>
              </a:lnSpc>
            </a:pPr>
            <a:r>
              <a:rPr lang="en-US" altLang="zh-CN" b="1" dirty="0">
                <a:ea typeface="SimSun" panose="02010600030101010101" pitchFamily="2" charset="-122"/>
              </a:rPr>
              <a:t>8 </a:t>
            </a:r>
            <a:r>
              <a:rPr lang="zh-CN" altLang="en-US" b="1" dirty="0">
                <a:ea typeface="SimSun" panose="02010600030101010101" pitchFamily="2" charset="-122"/>
              </a:rPr>
              <a:t>对象流</a:t>
            </a:r>
            <a:endParaRPr kumimoji="1" lang="en-US" altLang="zh-CN" b="1" dirty="0" smtClean="0">
              <a:latin typeface="华文楷体" panose="02010600040101010101" pitchFamily="2" charset="-122"/>
              <a:ea typeface="华文楷体" panose="02010600040101010101" pitchFamily="2" charset="-122"/>
            </a:endParaRPr>
          </a:p>
          <a:p>
            <a:pPr>
              <a:lnSpc>
                <a:spcPct val="150000"/>
              </a:lnSpc>
            </a:pPr>
            <a:r>
              <a:rPr kumimoji="1" lang="zh-CN" altLang="en-US" b="1" dirty="0" smtClean="0">
                <a:latin typeface="华文楷体" panose="02010600040101010101" pitchFamily="2" charset="-122"/>
                <a:ea typeface="华文楷体" panose="02010600040101010101" pitchFamily="2" charset="-122"/>
              </a:rPr>
              <a:t>活动图</a:t>
            </a:r>
            <a:r>
              <a:rPr kumimoji="1" lang="zh-CN" altLang="en-US" b="1" dirty="0">
                <a:latin typeface="华文楷体" panose="02010600040101010101" pitchFamily="2" charset="-122"/>
                <a:ea typeface="华文楷体" panose="02010600040101010101" pitchFamily="2" charset="-122"/>
              </a:rPr>
              <a:t>中可以表示</a:t>
            </a:r>
            <a:r>
              <a:rPr kumimoji="1" lang="zh-CN" altLang="en-US" b="1" dirty="0">
                <a:solidFill>
                  <a:srgbClr val="FF3300"/>
                </a:solidFill>
                <a:latin typeface="华文楷体" panose="02010600040101010101" pitchFamily="2" charset="-122"/>
                <a:ea typeface="华文楷体" panose="02010600040101010101" pitchFamily="2" charset="-122"/>
              </a:rPr>
              <a:t>对象</a:t>
            </a:r>
            <a:r>
              <a:rPr kumimoji="1" lang="zh-CN" altLang="en-US" b="1" dirty="0">
                <a:latin typeface="华文楷体" panose="02010600040101010101" pitchFamily="2" charset="-122"/>
                <a:ea typeface="华文楷体" panose="02010600040101010101" pitchFamily="2" charset="-122"/>
              </a:rPr>
              <a:t>在不同活动中的流动，活动可以</a:t>
            </a:r>
            <a:r>
              <a:rPr kumimoji="1" lang="zh-CN" altLang="en-US" b="1" dirty="0">
                <a:solidFill>
                  <a:srgbClr val="FF3300"/>
                </a:solidFill>
                <a:latin typeface="华文楷体" panose="02010600040101010101" pitchFamily="2" charset="-122"/>
                <a:ea typeface="华文楷体" panose="02010600040101010101" pitchFamily="2" charset="-122"/>
              </a:rPr>
              <a:t>输入对象</a:t>
            </a:r>
            <a:r>
              <a:rPr kumimoji="1" lang="zh-CN" altLang="en-US" b="1" dirty="0">
                <a:latin typeface="华文楷体" panose="02010600040101010101" pitchFamily="2" charset="-122"/>
                <a:ea typeface="华文楷体" panose="02010600040101010101" pitchFamily="2" charset="-122"/>
              </a:rPr>
              <a:t>，也可</a:t>
            </a:r>
            <a:r>
              <a:rPr kumimoji="1" lang="zh-CN" altLang="en-US" b="1" dirty="0">
                <a:solidFill>
                  <a:srgbClr val="FF3300"/>
                </a:solidFill>
                <a:latin typeface="华文楷体" panose="02010600040101010101" pitchFamily="2" charset="-122"/>
                <a:ea typeface="华文楷体" panose="02010600040101010101" pitchFamily="2" charset="-122"/>
              </a:rPr>
              <a:t>输出对象</a:t>
            </a:r>
            <a:r>
              <a:rPr kumimoji="1" lang="zh-CN" altLang="en-US" b="1" dirty="0">
                <a:latin typeface="华文楷体" panose="02010600040101010101" pitchFamily="2" charset="-122"/>
                <a:ea typeface="华文楷体" panose="02010600040101010101" pitchFamily="2" charset="-122"/>
              </a:rPr>
              <a:t>。</a:t>
            </a:r>
          </a:p>
          <a:p>
            <a:pPr>
              <a:lnSpc>
                <a:spcPct val="150000"/>
              </a:lnSpc>
            </a:pPr>
            <a:r>
              <a:rPr kumimoji="1" lang="zh-CN" altLang="en-US" b="1" dirty="0" smtClean="0">
                <a:latin typeface="华文楷体" panose="02010600040101010101" pitchFamily="2" charset="-122"/>
                <a:ea typeface="华文楷体" panose="02010600040101010101" pitchFamily="2" charset="-122"/>
              </a:rPr>
              <a:t>对象</a:t>
            </a:r>
            <a:r>
              <a:rPr kumimoji="1" lang="zh-CN" altLang="en-US" b="1" dirty="0">
                <a:latin typeface="华文楷体" panose="02010600040101010101" pitchFamily="2" charset="-122"/>
                <a:ea typeface="华文楷体" panose="02010600040101010101" pitchFamily="2" charset="-122"/>
              </a:rPr>
              <a:t>流用虚箭头表示</a:t>
            </a:r>
          </a:p>
          <a:p>
            <a:pPr>
              <a:lnSpc>
                <a:spcPct val="150000"/>
              </a:lnSpc>
            </a:pPr>
            <a:r>
              <a:rPr kumimoji="1" lang="zh-CN" altLang="en-US" b="1" dirty="0">
                <a:latin typeface="华文楷体" panose="02010600040101010101" pitchFamily="2" charset="-122"/>
                <a:ea typeface="华文楷体" panose="02010600040101010101" pitchFamily="2" charset="-122"/>
              </a:rPr>
              <a:t>一个活动可以有多个输入，有多个输出</a:t>
            </a:r>
          </a:p>
        </p:txBody>
      </p:sp>
      <p:pic>
        <p:nvPicPr>
          <p:cNvPr id="3225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638" y="0"/>
            <a:ext cx="4932362"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727373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3AE3FB9-B438-4122-987F-A3072B3DC156}" type="slidenum">
              <a:rPr lang="zh-CN" altLang="en-US"/>
              <a:pPr/>
              <a:t>36</a:t>
            </a:fld>
            <a:endParaRPr lang="en-US" altLang="zh-CN"/>
          </a:p>
        </p:txBody>
      </p:sp>
      <p:sp>
        <p:nvSpPr>
          <p:cNvPr id="324611" name="Rectangle 3"/>
          <p:cNvSpPr>
            <a:spLocks noGrp="1" noChangeArrowheads="1"/>
          </p:cNvSpPr>
          <p:nvPr>
            <p:ph type="body" idx="1"/>
          </p:nvPr>
        </p:nvSpPr>
        <p:spPr>
          <a:xfrm>
            <a:off x="429454" y="969169"/>
            <a:ext cx="11236682" cy="4351338"/>
          </a:xfrm>
        </p:spPr>
        <p:txBody>
          <a:bodyPr/>
          <a:lstStyle/>
          <a:p>
            <a:pPr fontAlgn="t">
              <a:lnSpc>
                <a:spcPct val="150000"/>
              </a:lnSpc>
            </a:pPr>
            <a:r>
              <a:rPr lang="en-US" altLang="zh-CN" b="1" dirty="0">
                <a:latin typeface="华文楷体" panose="02010600040101010101" pitchFamily="2" charset="-122"/>
                <a:ea typeface="华文楷体" panose="02010600040101010101" pitchFamily="2" charset="-122"/>
              </a:rPr>
              <a:t>9 </a:t>
            </a:r>
            <a:r>
              <a:rPr lang="zh-CN" altLang="en-US" b="1" dirty="0">
                <a:latin typeface="华文楷体" panose="02010600040101010101" pitchFamily="2" charset="-122"/>
                <a:ea typeface="华文楷体" panose="02010600040101010101" pitchFamily="2" charset="-122"/>
              </a:rPr>
              <a:t>活动分解</a:t>
            </a:r>
            <a:r>
              <a:rPr lang="en-US" altLang="zh-CN" b="1" dirty="0">
                <a:latin typeface="华文楷体" panose="02010600040101010101" pitchFamily="2" charset="-122"/>
                <a:ea typeface="华文楷体" panose="02010600040101010101" pitchFamily="2" charset="-122"/>
              </a:rPr>
              <a:t>/1</a:t>
            </a:r>
            <a:endParaRPr kumimoji="1" lang="en-US" altLang="zh-CN" b="1" dirty="0" smtClean="0">
              <a:solidFill>
                <a:srgbClr val="FF3300"/>
              </a:solidFill>
              <a:latin typeface="华文楷体" panose="02010600040101010101" pitchFamily="2" charset="-122"/>
              <a:ea typeface="华文楷体" panose="02010600040101010101" pitchFamily="2" charset="-122"/>
            </a:endParaRPr>
          </a:p>
          <a:p>
            <a:pPr fontAlgn="t">
              <a:lnSpc>
                <a:spcPct val="150000"/>
              </a:lnSpc>
            </a:pPr>
            <a:r>
              <a:rPr kumimoji="1" lang="zh-CN" altLang="en-US" b="1" dirty="0" smtClean="0">
                <a:solidFill>
                  <a:srgbClr val="FF3300"/>
                </a:solidFill>
                <a:latin typeface="华文楷体" panose="02010600040101010101" pitchFamily="2" charset="-122"/>
                <a:ea typeface="华文楷体" panose="02010600040101010101" pitchFamily="2" charset="-122"/>
              </a:rPr>
              <a:t>某</a:t>
            </a:r>
            <a:r>
              <a:rPr kumimoji="1" lang="zh-CN" altLang="en-US" b="1" dirty="0">
                <a:solidFill>
                  <a:srgbClr val="FF3300"/>
                </a:solidFill>
                <a:latin typeface="华文楷体" panose="02010600040101010101" pitchFamily="2" charset="-122"/>
                <a:ea typeface="华文楷体" panose="02010600040101010101" pitchFamily="2" charset="-122"/>
              </a:rPr>
              <a:t>一活动状态</a:t>
            </a:r>
            <a:r>
              <a:rPr kumimoji="1" lang="zh-CN" altLang="en-US" b="1" dirty="0">
                <a:latin typeface="华文楷体" panose="02010600040101010101" pitchFamily="2" charset="-122"/>
                <a:ea typeface="华文楷体" panose="02010600040101010101" pitchFamily="2" charset="-122"/>
              </a:rPr>
              <a:t>可以指向</a:t>
            </a:r>
            <a:r>
              <a:rPr kumimoji="1" lang="zh-CN" altLang="en-US" b="1" dirty="0">
                <a:solidFill>
                  <a:srgbClr val="FF3300"/>
                </a:solidFill>
                <a:latin typeface="华文楷体" panose="02010600040101010101" pitchFamily="2" charset="-122"/>
                <a:ea typeface="华文楷体" panose="02010600040101010101" pitchFamily="2" charset="-122"/>
              </a:rPr>
              <a:t>另外一个活动图</a:t>
            </a:r>
            <a:r>
              <a:rPr kumimoji="1" lang="en-US" altLang="zh-CN" b="1" dirty="0">
                <a:latin typeface="华文楷体" panose="02010600040101010101" pitchFamily="2" charset="-122"/>
                <a:ea typeface="华文楷体" panose="02010600040101010101" pitchFamily="2" charset="-122"/>
              </a:rPr>
              <a:t>, </a:t>
            </a:r>
            <a:r>
              <a:rPr kumimoji="1" lang="zh-CN" altLang="en-US" b="1" dirty="0">
                <a:latin typeface="华文楷体" panose="02010600040101010101" pitchFamily="2" charset="-122"/>
                <a:ea typeface="华文楷体" panose="02010600040101010101" pitchFamily="2" charset="-122"/>
              </a:rPr>
              <a:t>它展示了活动状态的</a:t>
            </a:r>
            <a:r>
              <a:rPr kumimoji="1" lang="zh-CN" altLang="en-US" b="1" dirty="0">
                <a:solidFill>
                  <a:srgbClr val="FF3300"/>
                </a:solidFill>
                <a:latin typeface="华文楷体" panose="02010600040101010101" pitchFamily="2" charset="-122"/>
                <a:ea typeface="华文楷体" panose="02010600040101010101" pitchFamily="2" charset="-122"/>
              </a:rPr>
              <a:t>内部结构</a:t>
            </a:r>
            <a:r>
              <a:rPr kumimoji="1" lang="zh-CN" altLang="en-US" b="1" dirty="0">
                <a:latin typeface="华文楷体" panose="02010600040101010101" pitchFamily="2" charset="-122"/>
                <a:ea typeface="华文楷体" panose="02010600040101010101" pitchFamily="2" charset="-122"/>
              </a:rPr>
              <a:t>。也就是说，我们有一个嵌套的活动图。你可以把子图放在活动图中或者让某一个活动状态指向另一张图。</a:t>
            </a:r>
          </a:p>
        </p:txBody>
      </p:sp>
      <p:pic>
        <p:nvPicPr>
          <p:cNvPr id="324612" name="Picture 4" descr="md_bact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719" y="3509963"/>
            <a:ext cx="2903538" cy="2846387"/>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9392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074B628-9746-466B-8861-F3EF75AB4E7B}" type="slidenum">
              <a:rPr lang="zh-CN" altLang="en-US"/>
              <a:pPr/>
              <a:t>37</a:t>
            </a:fld>
            <a:endParaRPr lang="en-US" altLang="zh-CN"/>
          </a:p>
        </p:txBody>
      </p:sp>
      <p:sp>
        <p:nvSpPr>
          <p:cNvPr id="326659" name="Rectangle 3"/>
          <p:cNvSpPr>
            <a:spLocks noGrp="1" noChangeArrowheads="1"/>
          </p:cNvSpPr>
          <p:nvPr>
            <p:ph type="body" idx="1"/>
          </p:nvPr>
        </p:nvSpPr>
        <p:spPr>
          <a:xfrm>
            <a:off x="552661" y="1041855"/>
            <a:ext cx="11173765" cy="4351338"/>
          </a:xfrm>
        </p:spPr>
        <p:txBody>
          <a:bodyPr/>
          <a:lstStyle/>
          <a:p>
            <a:pPr fontAlgn="t">
              <a:lnSpc>
                <a:spcPct val="150000"/>
              </a:lnSpc>
            </a:pPr>
            <a:r>
              <a:rPr lang="en-US" altLang="zh-CN" b="1" dirty="0">
                <a:latin typeface="华文楷体" panose="02010600040101010101" pitchFamily="2" charset="-122"/>
                <a:ea typeface="华文楷体" panose="02010600040101010101" pitchFamily="2" charset="-122"/>
              </a:rPr>
              <a:t>9 </a:t>
            </a:r>
            <a:r>
              <a:rPr lang="zh-CN" altLang="en-US" b="1" dirty="0">
                <a:latin typeface="华文楷体" panose="02010600040101010101" pitchFamily="2" charset="-122"/>
                <a:ea typeface="华文楷体" panose="02010600040101010101" pitchFamily="2" charset="-122"/>
              </a:rPr>
              <a:t>活动分解</a:t>
            </a:r>
            <a:r>
              <a:rPr lang="en-US" altLang="zh-CN" b="1" dirty="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2</a:t>
            </a:r>
          </a:p>
          <a:p>
            <a:pPr fontAlgn="t">
              <a:lnSpc>
                <a:spcPct val="150000"/>
              </a:lnSpc>
            </a:pPr>
            <a:r>
              <a:rPr kumimoji="1" lang="zh-CN" altLang="en-US" b="1" dirty="0" smtClean="0">
                <a:latin typeface="华文楷体" panose="02010600040101010101" pitchFamily="2" charset="-122"/>
                <a:ea typeface="华文楷体" panose="02010600040101010101" pitchFamily="2" charset="-122"/>
              </a:rPr>
              <a:t>如果</a:t>
            </a:r>
            <a:r>
              <a:rPr kumimoji="1" lang="zh-CN" altLang="en-US" b="1" dirty="0">
                <a:latin typeface="华文楷体" panose="02010600040101010101" pitchFamily="2" charset="-122"/>
                <a:ea typeface="华文楷体" panose="02010600040101010101" pitchFamily="2" charset="-122"/>
              </a:rPr>
              <a:t>想在一张图中展示所有的工作流的细节，我们可以把子图放在一个活动状态中。但是，如果在工作流中，有很多层次的子图，图读起来就比较困难</a:t>
            </a:r>
          </a:p>
          <a:p>
            <a:pPr fontAlgn="t">
              <a:lnSpc>
                <a:spcPct val="150000"/>
              </a:lnSpc>
            </a:pPr>
            <a:r>
              <a:rPr kumimoji="1" lang="zh-CN" altLang="en-US" b="1" dirty="0">
                <a:latin typeface="华文楷体" panose="02010600040101010101" pitchFamily="2" charset="-122"/>
                <a:ea typeface="华文楷体" panose="02010600040101010101" pitchFamily="2" charset="-122"/>
              </a:rPr>
              <a:t>为了简化工作流图，你可以将子图放在单独的图上，然后将活动状态指向描述细节的子图</a:t>
            </a:r>
          </a:p>
          <a:p>
            <a:pPr fontAlgn="t">
              <a:lnSpc>
                <a:spcPct val="150000"/>
              </a:lnSpc>
            </a:pPr>
            <a:endParaRPr kumimoji="1" lang="zh-CN" altLang="en-US"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42922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643038C-8B6B-4526-9142-076BFB390CDC}" type="slidenum">
              <a:rPr lang="zh-CN" altLang="en-US"/>
              <a:pPr/>
              <a:t>38</a:t>
            </a:fld>
            <a:endParaRPr lang="en-US" altLang="zh-CN"/>
          </a:p>
        </p:txBody>
      </p:sp>
      <p:pic>
        <p:nvPicPr>
          <p:cNvPr id="327683" name="Picture 3" descr="md_bact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954" y="1014046"/>
            <a:ext cx="5966323" cy="4343762"/>
          </a:xfrm>
          <a:prstGeom prst="rect">
            <a:avLst/>
          </a:prstGeom>
          <a:noFill/>
          <a:extLst>
            <a:ext uri="{909E8E84-426E-40DD-AFC4-6F175D3DCCD1}">
              <a14:hiddenFill xmlns:a14="http://schemas.microsoft.com/office/drawing/2010/main">
                <a:solidFill>
                  <a:srgbClr val="FFFFFF"/>
                </a:solidFill>
              </a14:hiddenFill>
            </a:ext>
          </a:extLst>
        </p:spPr>
      </p:pic>
      <p:sp>
        <p:nvSpPr>
          <p:cNvPr id="327684" name="Text Box 4"/>
          <p:cNvSpPr txBox="1">
            <a:spLocks noChangeArrowheads="1"/>
          </p:cNvSpPr>
          <p:nvPr/>
        </p:nvSpPr>
        <p:spPr bwMode="auto">
          <a:xfrm>
            <a:off x="1402583" y="5487747"/>
            <a:ext cx="100424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t" hangingPunct="0">
              <a:spcBef>
                <a:spcPct val="50000"/>
              </a:spcBef>
              <a:buClrTx/>
              <a:buFontTx/>
              <a:buNone/>
            </a:pPr>
            <a:r>
              <a:rPr kumimoji="1" lang="en-US" altLang="zh-CN" dirty="0">
                <a:ea typeface="SimSun" panose="02010600030101010101" pitchFamily="2" charset="-122"/>
              </a:rPr>
              <a:t>Alternatively, put the </a:t>
            </a:r>
            <a:r>
              <a:rPr kumimoji="1" lang="en-US" altLang="zh-CN" dirty="0" err="1">
                <a:ea typeface="SimSun" panose="02010600030101010101" pitchFamily="2" charset="-122"/>
              </a:rPr>
              <a:t>subgraph</a:t>
            </a:r>
            <a:r>
              <a:rPr kumimoji="1" lang="en-US" altLang="zh-CN" dirty="0">
                <a:ea typeface="SimSun" panose="02010600030101010101" pitchFamily="2" charset="-122"/>
              </a:rPr>
              <a:t> in a separate diagram and let the activity state refer to it</a:t>
            </a:r>
            <a:endParaRPr kumimoji="1" lang="en-US" altLang="zh-CN" dirty="0">
              <a:latin typeface="Times New Roman" panose="02020603050405020304" pitchFamily="18" charset="0"/>
              <a:ea typeface="SimSun" panose="02010600030101010101" pitchFamily="2" charset="-122"/>
            </a:endParaRP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111913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03</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活动图的作用</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39</a:t>
            </a:fld>
            <a:endParaRPr lang="zh-CN" altLang="en-US"/>
          </a:p>
        </p:txBody>
      </p:sp>
    </p:spTree>
    <p:custDataLst>
      <p:tags r:id="rId1"/>
    </p:custDataLst>
    <p:extLst>
      <p:ext uri="{BB962C8B-B14F-4D97-AF65-F5344CB8AC3E}">
        <p14:creationId xmlns:p14="http://schemas.microsoft.com/office/powerpoint/2010/main" val="449956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引言</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4</a:t>
            </a:fld>
            <a:endParaRPr lang="zh-CN" altLang="en-US"/>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84785B1-6ABB-4DF2-92B0-98818EBED53B}" type="slidenum">
              <a:rPr lang="zh-CN" altLang="en-US"/>
              <a:pPr/>
              <a:t>40</a:t>
            </a:fld>
            <a:endParaRPr lang="en-US" altLang="zh-CN"/>
          </a:p>
        </p:txBody>
      </p:sp>
      <p:sp>
        <p:nvSpPr>
          <p:cNvPr id="328707" name="Rectangle 3"/>
          <p:cNvSpPr>
            <a:spLocks noGrp="1" noChangeArrowheads="1"/>
          </p:cNvSpPr>
          <p:nvPr>
            <p:ph type="body" idx="1"/>
          </p:nvPr>
        </p:nvSpPr>
        <p:spPr>
          <a:xfrm>
            <a:off x="419519" y="1181100"/>
            <a:ext cx="11568165" cy="4343400"/>
          </a:xfrm>
        </p:spPr>
        <p:txBody>
          <a:bodyPr/>
          <a:lstStyle/>
          <a:p>
            <a:pPr fontAlgn="t">
              <a:lnSpc>
                <a:spcPct val="150000"/>
              </a:lnSpc>
            </a:pPr>
            <a:r>
              <a:rPr kumimoji="1" lang="zh-CN" altLang="en-US" b="1" dirty="0">
                <a:latin typeface="华文楷体" panose="02010600040101010101" pitchFamily="2" charset="-122"/>
                <a:ea typeface="华文楷体" panose="02010600040101010101" pitchFamily="2" charset="-122"/>
              </a:rPr>
              <a:t>活动图作为</a:t>
            </a:r>
            <a:r>
              <a:rPr kumimoji="1" lang="en-US" altLang="zh-CN" b="1" dirty="0">
                <a:latin typeface="华文楷体" panose="02010600040101010101" pitchFamily="2" charset="-122"/>
                <a:ea typeface="华文楷体" panose="02010600040101010101" pitchFamily="2" charset="-122"/>
              </a:rPr>
              <a:t>UML</a:t>
            </a:r>
            <a:r>
              <a:rPr kumimoji="1" lang="zh-CN" altLang="en-US" b="1" dirty="0">
                <a:latin typeface="华文楷体" panose="02010600040101010101" pitchFamily="2" charset="-122"/>
                <a:ea typeface="华文楷体" panose="02010600040101010101" pitchFamily="2" charset="-122"/>
              </a:rPr>
              <a:t>为软件对象的动态行为建模的一种手段，其侧重点在于</a:t>
            </a:r>
          </a:p>
          <a:p>
            <a:pPr lvl="1" fontAlgn="t">
              <a:lnSpc>
                <a:spcPct val="150000"/>
              </a:lnSpc>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描述控制在活动之间的流动，</a:t>
            </a:r>
          </a:p>
          <a:p>
            <a:pPr fontAlgn="t">
              <a:lnSpc>
                <a:spcPct val="150000"/>
              </a:lnSpc>
            </a:pPr>
            <a:r>
              <a:rPr kumimoji="1" lang="zh-CN" altLang="en-US" b="1" dirty="0">
                <a:latin typeface="华文楷体" panose="02010600040101010101" pitchFamily="2" charset="-122"/>
                <a:ea typeface="华文楷体" panose="02010600040101010101" pitchFamily="2" charset="-122"/>
              </a:rPr>
              <a:t>因此，它也可以看成是一种流程图。</a:t>
            </a:r>
          </a:p>
          <a:p>
            <a:pPr fontAlgn="t">
              <a:lnSpc>
                <a:spcPct val="150000"/>
              </a:lnSpc>
            </a:pPr>
            <a:r>
              <a:rPr kumimoji="1" lang="zh-CN" altLang="en-US" b="1" dirty="0">
                <a:latin typeface="华文楷体" panose="02010600040101010101" pitchFamily="2" charset="-122"/>
                <a:ea typeface="华文楷体" panose="02010600040101010101" pitchFamily="2" charset="-122"/>
              </a:rPr>
              <a:t>作为流程图，它主要有两种用途，</a:t>
            </a:r>
          </a:p>
          <a:p>
            <a:pPr lvl="1" fontAlgn="t">
              <a:lnSpc>
                <a:spcPct val="150000"/>
              </a:lnSpc>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第一是为业务流程建模；</a:t>
            </a:r>
          </a:p>
          <a:p>
            <a:pPr lvl="1" fontAlgn="t">
              <a:lnSpc>
                <a:spcPct val="150000"/>
              </a:lnSpc>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第二是为对象的特定操作建模。</a:t>
            </a:r>
          </a:p>
        </p:txBody>
      </p:sp>
      <p:sp>
        <p:nvSpPr>
          <p:cNvPr id="328708" name="Rectangle 4"/>
          <p:cNvSpPr>
            <a:spLocks noChangeArrowheads="1"/>
          </p:cNvSpPr>
          <p:nvPr/>
        </p:nvSpPr>
        <p:spPr bwMode="auto">
          <a:xfrm>
            <a:off x="2590800" y="3352800"/>
            <a:ext cx="7315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spcBef>
                <a:spcPct val="60000"/>
              </a:spcBef>
              <a:buFont typeface="Monotype Sorts" pitchFamily="2" charset="2"/>
              <a:buChar char="u"/>
            </a:pPr>
            <a:endParaRPr lang="zh-CN" altLang="en-US" sz="2800" b="1">
              <a:ea typeface="SimSun" panose="02010600030101010101" pitchFamily="2" charset="-122"/>
            </a:endParaRP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1022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DA852F8-A993-4BE1-B361-C43670625C7A}" type="slidenum">
              <a:rPr lang="zh-CN" altLang="en-US"/>
              <a:pPr/>
              <a:t>41</a:t>
            </a:fld>
            <a:endParaRPr lang="en-US" altLang="zh-CN"/>
          </a:p>
        </p:txBody>
      </p:sp>
      <p:sp>
        <p:nvSpPr>
          <p:cNvPr id="329731" name="Rectangle 3"/>
          <p:cNvSpPr>
            <a:spLocks noGrp="1" noChangeArrowheads="1"/>
          </p:cNvSpPr>
          <p:nvPr>
            <p:ph type="body" idx="1"/>
          </p:nvPr>
        </p:nvSpPr>
        <p:spPr>
          <a:xfrm>
            <a:off x="413656" y="999811"/>
            <a:ext cx="11322817" cy="4438650"/>
          </a:xfrm>
        </p:spPr>
        <p:txBody>
          <a:bodyPr/>
          <a:lstStyle/>
          <a:p>
            <a:pPr fontAlgn="t">
              <a:lnSpc>
                <a:spcPct val="150000"/>
              </a:lnSpc>
              <a:spcBef>
                <a:spcPts val="0"/>
              </a:spcBef>
            </a:pPr>
            <a:r>
              <a:rPr kumimoji="1" lang="zh-CN" altLang="en-US" b="1" dirty="0">
                <a:latin typeface="华文楷体" panose="02010600040101010101" pitchFamily="2" charset="-122"/>
                <a:ea typeface="华文楷体" panose="02010600040101010101" pitchFamily="2" charset="-122"/>
              </a:rPr>
              <a:t>当活动图用来为业务流程建模时，它所起的作用主要是：为软件系统的需求分析提供一种视化、交流和建档的手段。这时，可以</a:t>
            </a:r>
          </a:p>
          <a:p>
            <a:pPr lvl="1" fontAlgn="t">
              <a:lnSpc>
                <a:spcPct val="15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利用泳道代表不同的业务部门，</a:t>
            </a:r>
          </a:p>
          <a:p>
            <a:pPr lvl="1" fontAlgn="t">
              <a:lnSpc>
                <a:spcPct val="15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用活动代表不同的业务步骤。</a:t>
            </a:r>
          </a:p>
          <a:p>
            <a:pPr fontAlgn="t">
              <a:lnSpc>
                <a:spcPct val="150000"/>
              </a:lnSpc>
              <a:spcBef>
                <a:spcPts val="0"/>
              </a:spcBef>
            </a:pPr>
            <a:r>
              <a:rPr kumimoji="1" lang="zh-CN" altLang="en-US" b="1" dirty="0">
                <a:latin typeface="华文楷体" panose="02010600040101010101" pitchFamily="2" charset="-122"/>
                <a:ea typeface="华文楷体" panose="02010600040101010101" pitchFamily="2" charset="-122"/>
              </a:rPr>
              <a:t>在转入系统建造阶段时，</a:t>
            </a:r>
          </a:p>
          <a:p>
            <a:pPr lvl="1" fontAlgn="t">
              <a:lnSpc>
                <a:spcPct val="15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根据泳道的划分，确立相应的协同，</a:t>
            </a:r>
          </a:p>
          <a:p>
            <a:pPr lvl="1" fontAlgn="t">
              <a:lnSpc>
                <a:spcPct val="15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并可以用相应的交互和交互图来对软件的动态行为进行细化，</a:t>
            </a:r>
          </a:p>
          <a:p>
            <a:pPr lvl="1" fontAlgn="t">
              <a:lnSpc>
                <a:spcPct val="15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并为软件的逻辑设计打下基础。</a:t>
            </a:r>
            <a:endParaRPr kumimoji="1" lang="zh-CN" sz="2800" b="1" dirty="0">
              <a:solidFill>
                <a:srgbClr val="FF3300"/>
              </a:solidFill>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9162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dissolve">
                                      <p:cBhvr>
                                        <p:cTn id="7" dur="500"/>
                                        <p:tgtEl>
                                          <p:spTgt spid="32973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9731">
                                            <p:txEl>
                                              <p:pRg st="1" end="1"/>
                                            </p:txEl>
                                          </p:spTgt>
                                        </p:tgtEl>
                                        <p:attrNameLst>
                                          <p:attrName>style.visibility</p:attrName>
                                        </p:attrNameLst>
                                      </p:cBhvr>
                                      <p:to>
                                        <p:strVal val="visible"/>
                                      </p:to>
                                    </p:set>
                                    <p:animEffect transition="in" filter="dissolve">
                                      <p:cBhvr>
                                        <p:cTn id="10" dur="500"/>
                                        <p:tgtEl>
                                          <p:spTgt spid="32973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9731">
                                            <p:txEl>
                                              <p:pRg st="2" end="2"/>
                                            </p:txEl>
                                          </p:spTgt>
                                        </p:tgtEl>
                                        <p:attrNameLst>
                                          <p:attrName>style.visibility</p:attrName>
                                        </p:attrNameLst>
                                      </p:cBhvr>
                                      <p:to>
                                        <p:strVal val="visible"/>
                                      </p:to>
                                    </p:set>
                                    <p:animEffect transition="in" filter="dissolve">
                                      <p:cBhvr>
                                        <p:cTn id="13" dur="500"/>
                                        <p:tgtEl>
                                          <p:spTgt spid="32973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29731">
                                            <p:txEl>
                                              <p:pRg st="3" end="3"/>
                                            </p:txEl>
                                          </p:spTgt>
                                        </p:tgtEl>
                                        <p:attrNameLst>
                                          <p:attrName>style.visibility</p:attrName>
                                        </p:attrNameLst>
                                      </p:cBhvr>
                                      <p:to>
                                        <p:strVal val="visible"/>
                                      </p:to>
                                    </p:set>
                                    <p:animEffect transition="in" filter="dissolve">
                                      <p:cBhvr>
                                        <p:cTn id="18" dur="500"/>
                                        <p:tgtEl>
                                          <p:spTgt spid="32973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9731">
                                            <p:txEl>
                                              <p:pRg st="4" end="4"/>
                                            </p:txEl>
                                          </p:spTgt>
                                        </p:tgtEl>
                                        <p:attrNameLst>
                                          <p:attrName>style.visibility</p:attrName>
                                        </p:attrNameLst>
                                      </p:cBhvr>
                                      <p:to>
                                        <p:strVal val="visible"/>
                                      </p:to>
                                    </p:set>
                                    <p:animEffect transition="in" filter="dissolve">
                                      <p:cBhvr>
                                        <p:cTn id="21" dur="500"/>
                                        <p:tgtEl>
                                          <p:spTgt spid="32973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29731">
                                            <p:txEl>
                                              <p:pRg st="5" end="5"/>
                                            </p:txEl>
                                          </p:spTgt>
                                        </p:tgtEl>
                                        <p:attrNameLst>
                                          <p:attrName>style.visibility</p:attrName>
                                        </p:attrNameLst>
                                      </p:cBhvr>
                                      <p:to>
                                        <p:strVal val="visible"/>
                                      </p:to>
                                    </p:set>
                                    <p:animEffect transition="in" filter="dissolve">
                                      <p:cBhvr>
                                        <p:cTn id="24" dur="500"/>
                                        <p:tgtEl>
                                          <p:spTgt spid="32973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29731">
                                            <p:txEl>
                                              <p:pRg st="6" end="6"/>
                                            </p:txEl>
                                          </p:spTgt>
                                        </p:tgtEl>
                                        <p:attrNameLst>
                                          <p:attrName>style.visibility</p:attrName>
                                        </p:attrNameLst>
                                      </p:cBhvr>
                                      <p:to>
                                        <p:strVal val="visible"/>
                                      </p:to>
                                    </p:set>
                                    <p:animEffect transition="in" filter="dissolve">
                                      <p:cBhvr>
                                        <p:cTn id="27" dur="500"/>
                                        <p:tgtEl>
                                          <p:spTgt spid="329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AF2A1FE-07C0-40FF-B046-14BD83346250}" type="slidenum">
              <a:rPr lang="zh-CN" altLang="en-US"/>
              <a:pPr/>
              <a:t>42</a:t>
            </a:fld>
            <a:endParaRPr lang="en-US" altLang="zh-CN"/>
          </a:p>
        </p:txBody>
      </p:sp>
      <p:sp>
        <p:nvSpPr>
          <p:cNvPr id="330755" name="Rectangle 3"/>
          <p:cNvSpPr>
            <a:spLocks noGrp="1" noChangeArrowheads="1"/>
          </p:cNvSpPr>
          <p:nvPr>
            <p:ph type="body" idx="1"/>
          </p:nvPr>
        </p:nvSpPr>
        <p:spPr>
          <a:xfrm>
            <a:off x="552661" y="879378"/>
            <a:ext cx="11344587" cy="4724400"/>
          </a:xfrm>
        </p:spPr>
        <p:txBody>
          <a:bodyPr/>
          <a:lstStyle/>
          <a:p>
            <a:pPr fontAlgn="t">
              <a:lnSpc>
                <a:spcPct val="150000"/>
              </a:lnSpc>
              <a:spcBef>
                <a:spcPts val="0"/>
              </a:spcBef>
              <a:spcAft>
                <a:spcPts val="0"/>
              </a:spcAft>
            </a:pPr>
            <a:r>
              <a:rPr kumimoji="1" lang="zh-CN" altLang="en-US" b="1" dirty="0">
                <a:latin typeface="华文楷体" panose="02010600040101010101" pitchFamily="2" charset="-122"/>
                <a:ea typeface="华文楷体" panose="02010600040101010101" pitchFamily="2" charset="-122"/>
              </a:rPr>
              <a:t>作为流程图，活动图还可以为对象的特定操作执行流程进行建模。</a:t>
            </a:r>
          </a:p>
          <a:p>
            <a:pPr fontAlgn="t">
              <a:lnSpc>
                <a:spcPct val="150000"/>
              </a:lnSpc>
              <a:spcBef>
                <a:spcPts val="0"/>
              </a:spcBef>
              <a:spcAft>
                <a:spcPts val="0"/>
              </a:spcAft>
            </a:pPr>
            <a:r>
              <a:rPr kumimoji="1" lang="zh-CN" altLang="en-US" b="1" dirty="0">
                <a:latin typeface="华文楷体" panose="02010600040101010101" pitchFamily="2" charset="-122"/>
                <a:ea typeface="华文楷体" panose="02010600040101010101" pitchFamily="2" charset="-122"/>
              </a:rPr>
              <a:t>这时，活动图是软件动态行为的较深层的抽象，</a:t>
            </a:r>
          </a:p>
          <a:p>
            <a:pPr fontAlgn="t">
              <a:lnSpc>
                <a:spcPct val="150000"/>
              </a:lnSpc>
              <a:spcBef>
                <a:spcPts val="0"/>
              </a:spcBef>
              <a:spcAft>
                <a:spcPts val="0"/>
              </a:spcAft>
            </a:pPr>
            <a:r>
              <a:rPr kumimoji="1" lang="zh-CN" altLang="en-US" b="1" dirty="0">
                <a:latin typeface="华文楷体" panose="02010600040101010101" pitchFamily="2" charset="-122"/>
                <a:ea typeface="华文楷体" panose="02010600040101010101" pitchFamily="2" charset="-122"/>
              </a:rPr>
              <a:t>用于对操作的动态行为的</a:t>
            </a:r>
          </a:p>
          <a:p>
            <a:pPr lvl="1" fontAlgn="t">
              <a:lnSpc>
                <a:spcPct val="150000"/>
              </a:lnSpc>
              <a:spcBef>
                <a:spcPts val="0"/>
              </a:spcBef>
              <a:spcAft>
                <a:spcPts val="0"/>
              </a:spcAft>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说明、视化、建档和建造。</a:t>
            </a:r>
          </a:p>
          <a:p>
            <a:pPr fontAlgn="t">
              <a:lnSpc>
                <a:spcPct val="150000"/>
              </a:lnSpc>
              <a:spcBef>
                <a:spcPts val="0"/>
              </a:spcBef>
              <a:spcAft>
                <a:spcPts val="0"/>
              </a:spcAft>
            </a:pPr>
            <a:r>
              <a:rPr kumimoji="1" lang="zh-CN" altLang="en-US" b="1" dirty="0">
                <a:latin typeface="华文楷体" panose="02010600040101010101" pitchFamily="2" charset="-122"/>
                <a:ea typeface="华文楷体" panose="02010600040101010101" pitchFamily="2" charset="-122"/>
              </a:rPr>
              <a:t>可以根据活动图的定义，对对象的操作的进行程序编码。</a:t>
            </a:r>
          </a:p>
          <a:p>
            <a:pPr fontAlgn="t">
              <a:lnSpc>
                <a:spcPct val="150000"/>
              </a:lnSpc>
              <a:spcBef>
                <a:spcPts val="0"/>
              </a:spcBef>
              <a:spcAft>
                <a:spcPts val="0"/>
              </a:spcAft>
            </a:pPr>
            <a:r>
              <a:rPr kumimoji="1" lang="zh-CN" altLang="en-US" b="1" dirty="0">
                <a:latin typeface="华文楷体" panose="02010600040101010101" pitchFamily="2" charset="-122"/>
                <a:ea typeface="华文楷体" panose="02010600040101010101" pitchFamily="2" charset="-122"/>
              </a:rPr>
              <a:t>从这个意义上说，</a:t>
            </a:r>
          </a:p>
          <a:p>
            <a:pPr lvl="1" fontAlgn="t">
              <a:lnSpc>
                <a:spcPct val="150000"/>
              </a:lnSpc>
              <a:spcBef>
                <a:spcPts val="0"/>
              </a:spcBef>
              <a:spcAft>
                <a:spcPts val="0"/>
              </a:spcAft>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活动图也可以看作对交互图中描述的交互的细化。</a:t>
            </a:r>
          </a:p>
          <a:p>
            <a:pPr lvl="1" fontAlgn="t">
              <a:lnSpc>
                <a:spcPct val="150000"/>
              </a:lnSpc>
              <a:spcBef>
                <a:spcPts val="0"/>
              </a:spcBef>
              <a:spcAft>
                <a:spcPts val="0"/>
              </a:spcAft>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交互图定义对象之间的配合，</a:t>
            </a:r>
          </a:p>
          <a:p>
            <a:pPr lvl="1" fontAlgn="t">
              <a:lnSpc>
                <a:spcPct val="150000"/>
              </a:lnSpc>
              <a:spcBef>
                <a:spcPts val="0"/>
              </a:spcBef>
              <a:spcAft>
                <a:spcPts val="0"/>
              </a:spcAft>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活动图定义这些配合的实现。 </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5644809"/>
      </p:ext>
    </p:extLst>
  </p:cSld>
  <p:clrMapOvr>
    <a:masterClrMapping/>
  </p:clrMapOvr>
  <p:transition spd="slow">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047CC22-4AD7-4741-81D4-2D6230E14819}" type="slidenum">
              <a:rPr lang="zh-CN" altLang="en-US"/>
              <a:pPr/>
              <a:t>43</a:t>
            </a:fld>
            <a:endParaRPr lang="en-US" altLang="zh-CN"/>
          </a:p>
        </p:txBody>
      </p:sp>
      <p:sp>
        <p:nvSpPr>
          <p:cNvPr id="332802" name="Rectangle 2"/>
          <p:cNvSpPr>
            <a:spLocks noGrp="1" noChangeArrowheads="1"/>
          </p:cNvSpPr>
          <p:nvPr>
            <p:ph type="body" idx="1"/>
          </p:nvPr>
        </p:nvSpPr>
        <p:spPr>
          <a:xfrm>
            <a:off x="1703388" y="549276"/>
            <a:ext cx="7962900" cy="792163"/>
          </a:xfrm>
        </p:spPr>
        <p:txBody>
          <a:bodyPr/>
          <a:lstStyle/>
          <a:p>
            <a:pPr>
              <a:lnSpc>
                <a:spcPct val="120000"/>
              </a:lnSpc>
              <a:buFont typeface="Wingdings" panose="05000000000000000000" pitchFamily="2" charset="2"/>
              <a:buNone/>
            </a:pPr>
            <a:r>
              <a:rPr lang="zh-CN" altLang="en-US" sz="4000" b="1">
                <a:solidFill>
                  <a:schemeClr val="bg1"/>
                </a:solidFill>
                <a:ea typeface="黑体" panose="02010609060101010101" pitchFamily="49" charset="-122"/>
              </a:rPr>
              <a:t>   </a:t>
            </a:r>
            <a:r>
              <a:rPr lang="en-US" altLang="zh-CN" b="1">
                <a:solidFill>
                  <a:schemeClr val="bg1"/>
                </a:solidFill>
                <a:ea typeface="黑体" panose="02010609060101010101" pitchFamily="49" charset="-122"/>
              </a:rPr>
              <a:t>2. </a:t>
            </a:r>
            <a:r>
              <a:rPr lang="zh-CN" altLang="en-US" b="1">
                <a:solidFill>
                  <a:schemeClr val="bg1"/>
                </a:solidFill>
                <a:ea typeface="黑体" panose="02010609060101010101" pitchFamily="49" charset="-122"/>
              </a:rPr>
              <a:t>描述工程组织过程</a:t>
            </a:r>
            <a:r>
              <a:rPr lang="zh-CN" altLang="en-US" b="1">
                <a:solidFill>
                  <a:schemeClr val="bg1"/>
                </a:solidFill>
                <a:ea typeface="SimSun" panose="02010600030101010101" pitchFamily="2" charset="-122"/>
              </a:rPr>
              <a:t>     </a:t>
            </a:r>
          </a:p>
        </p:txBody>
      </p:sp>
      <p:pic>
        <p:nvPicPr>
          <p:cNvPr id="332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123" y="195422"/>
            <a:ext cx="6832077" cy="634349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828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2416FCC-7271-4233-ADC8-854699538CD1}" type="slidenum">
              <a:rPr lang="zh-CN" altLang="en-US"/>
              <a:pPr/>
              <a:t>44</a:t>
            </a:fld>
            <a:endParaRPr lang="en-US" altLang="zh-CN"/>
          </a:p>
        </p:txBody>
      </p:sp>
      <p:sp>
        <p:nvSpPr>
          <p:cNvPr id="333826" name="Rectangle 2"/>
          <p:cNvSpPr>
            <a:spLocks noGrp="1" noChangeArrowheads="1"/>
          </p:cNvSpPr>
          <p:nvPr>
            <p:ph type="body" idx="1"/>
          </p:nvPr>
        </p:nvSpPr>
        <p:spPr>
          <a:xfrm>
            <a:off x="1847850" y="476251"/>
            <a:ext cx="7962900" cy="792163"/>
          </a:xfrm>
        </p:spPr>
        <p:txBody>
          <a:bodyPr/>
          <a:lstStyle/>
          <a:p>
            <a:pPr>
              <a:lnSpc>
                <a:spcPct val="120000"/>
              </a:lnSpc>
              <a:buFont typeface="Wingdings" panose="05000000000000000000" pitchFamily="2" charset="2"/>
              <a:buNone/>
            </a:pPr>
            <a:r>
              <a:rPr lang="zh-CN" altLang="en-US" sz="4000" b="1">
                <a:solidFill>
                  <a:schemeClr val="bg1"/>
                </a:solidFill>
                <a:ea typeface="黑体" panose="02010609060101010101" pitchFamily="49" charset="-122"/>
              </a:rPr>
              <a:t>   </a:t>
            </a:r>
            <a:r>
              <a:rPr lang="en-US" altLang="zh-CN" b="1">
                <a:solidFill>
                  <a:schemeClr val="bg1"/>
                </a:solidFill>
                <a:ea typeface="黑体" panose="02010609060101010101" pitchFamily="49" charset="-122"/>
              </a:rPr>
              <a:t>3. </a:t>
            </a:r>
            <a:r>
              <a:rPr lang="zh-CN" altLang="en-US" b="1">
                <a:solidFill>
                  <a:schemeClr val="bg1"/>
                </a:solidFill>
                <a:ea typeface="黑体" panose="02010609060101010101" pitchFamily="49" charset="-122"/>
              </a:rPr>
              <a:t>描述算法流程</a:t>
            </a:r>
            <a:r>
              <a:rPr lang="zh-CN" altLang="en-US" b="1">
                <a:solidFill>
                  <a:schemeClr val="bg1"/>
                </a:solidFill>
                <a:ea typeface="SimSun" panose="02010600030101010101" pitchFamily="2" charset="-122"/>
              </a:rPr>
              <a:t>     </a:t>
            </a:r>
          </a:p>
        </p:txBody>
      </p:sp>
      <p:pic>
        <p:nvPicPr>
          <p:cNvPr id="3338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476251"/>
            <a:ext cx="7715266" cy="5603874"/>
          </a:xfrm>
          <a:prstGeom prst="rect">
            <a:avLst/>
          </a:prstGeom>
          <a:noFill/>
          <a:extLst>
            <a:ext uri="{909E8E84-426E-40DD-AFC4-6F175D3DCCD1}">
              <a14:hiddenFill xmlns:a14="http://schemas.microsoft.com/office/drawing/2010/main">
                <a:solidFill>
                  <a:srgbClr val="FFFFFF"/>
                </a:solidFill>
              </a14:hiddenFill>
            </a:ext>
          </a:extLst>
        </p:spPr>
      </p:pic>
      <p:pic>
        <p:nvPicPr>
          <p:cNvPr id="3338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7663" y="2781301"/>
            <a:ext cx="4000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11708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zh-CN" altLang="en-US"/>
              <a:t>软 件 工 程</a:t>
            </a:r>
          </a:p>
        </p:txBody>
      </p:sp>
      <p:sp>
        <p:nvSpPr>
          <p:cNvPr id="8" name="灯片编号占位符 3"/>
          <p:cNvSpPr>
            <a:spLocks noGrp="1"/>
          </p:cNvSpPr>
          <p:nvPr>
            <p:ph type="sldNum" sz="quarter" idx="12"/>
          </p:nvPr>
        </p:nvSpPr>
        <p:spPr/>
        <p:txBody>
          <a:bodyPr/>
          <a:lstStyle/>
          <a:p>
            <a:fld id="{8034D240-A05F-4FC1-84E0-FA3918C92D6B}" type="slidenum">
              <a:rPr lang="zh-CN" altLang="en-US"/>
              <a:pPr/>
              <a:t>45</a:t>
            </a:fld>
            <a:endParaRPr lang="en-US" altLang="zh-CN"/>
          </a:p>
        </p:txBody>
      </p:sp>
      <p:pic>
        <p:nvPicPr>
          <p:cNvPr id="334852" name="Picture 4" descr="Multi_3"/>
          <p:cNvPicPr>
            <a:picLocks noChangeAspect="1" noChangeArrowheads="1"/>
          </p:cNvPicPr>
          <p:nvPr/>
        </p:nvPicPr>
        <p:blipFill>
          <a:blip r:embed="rId2" cstate="print">
            <a:clrChange>
              <a:clrFrom>
                <a:srgbClr val="4800A1"/>
              </a:clrFrom>
              <a:clrTo>
                <a:srgbClr val="4800A1">
                  <a:alpha val="0"/>
                </a:srgbClr>
              </a:clrTo>
            </a:clrChange>
            <a:extLst>
              <a:ext uri="{28A0092B-C50C-407E-A947-70E740481C1C}">
                <a14:useLocalDpi xmlns:a14="http://schemas.microsoft.com/office/drawing/2010/main" val="0"/>
              </a:ext>
            </a:extLst>
          </a:blip>
          <a:srcRect/>
          <a:stretch>
            <a:fillRect/>
          </a:stretch>
        </p:blipFill>
        <p:spPr bwMode="auto">
          <a:xfrm>
            <a:off x="10337137" y="4531806"/>
            <a:ext cx="1295400" cy="841375"/>
          </a:xfrm>
          <a:prstGeom prst="rect">
            <a:avLst/>
          </a:prstGeom>
          <a:noFill/>
          <a:extLst>
            <a:ext uri="{909E8E84-426E-40DD-AFC4-6F175D3DCCD1}">
              <a14:hiddenFill xmlns:a14="http://schemas.microsoft.com/office/drawing/2010/main">
                <a:solidFill>
                  <a:srgbClr val="FFFFFF"/>
                </a:solidFill>
              </a14:hiddenFill>
            </a:ext>
          </a:extLst>
        </p:spPr>
      </p:pic>
      <p:pic>
        <p:nvPicPr>
          <p:cNvPr id="334853" name="Picture 5"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579" y="3820606"/>
            <a:ext cx="960438" cy="1422400"/>
          </a:xfrm>
          <a:prstGeom prst="rect">
            <a:avLst/>
          </a:prstGeom>
          <a:noFill/>
          <a:extLst>
            <a:ext uri="{909E8E84-426E-40DD-AFC4-6F175D3DCCD1}">
              <a14:hiddenFill xmlns:a14="http://schemas.microsoft.com/office/drawing/2010/main">
                <a:solidFill>
                  <a:srgbClr val="FFFFFF"/>
                </a:solidFill>
              </a14:hiddenFill>
            </a:ext>
          </a:extLst>
        </p:spPr>
      </p:pic>
      <p:pic>
        <p:nvPicPr>
          <p:cNvPr id="3348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2821" y="534308"/>
            <a:ext cx="7196504" cy="6167113"/>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99620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F7678457-3CFB-43C5-AFDE-2FA7A940911A}" type="slidenum">
              <a:rPr lang="zh-CN" altLang="en-US"/>
              <a:pPr/>
              <a:t>46</a:t>
            </a:fld>
            <a:endParaRPr lang="en-US" altLang="zh-CN"/>
          </a:p>
        </p:txBody>
      </p:sp>
      <p:sp>
        <p:nvSpPr>
          <p:cNvPr id="335874" name="Rectangle 2"/>
          <p:cNvSpPr>
            <a:spLocks noGrp="1" noChangeArrowheads="1"/>
          </p:cNvSpPr>
          <p:nvPr>
            <p:ph type="title" idx="4294967295"/>
          </p:nvPr>
        </p:nvSpPr>
        <p:spPr bwMode="auto">
          <a:xfrm>
            <a:off x="2424113" y="765175"/>
            <a:ext cx="5783262" cy="424732"/>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t">
            <a:spAutoFit/>
          </a:bodyPr>
          <a:lstStyle/>
          <a:p>
            <a:pPr>
              <a:spcBef>
                <a:spcPct val="50000"/>
              </a:spcBef>
            </a:pPr>
            <a:r>
              <a:rPr lang="zh-CN" altLang="en-US" sz="2400">
                <a:ea typeface="SimSun" panose="02010600030101010101" pitchFamily="2" charset="-122"/>
              </a:rPr>
              <a:t>实例</a:t>
            </a:r>
            <a:r>
              <a:rPr lang="en-US" altLang="zh-CN" sz="2400">
                <a:ea typeface="SimSun" panose="02010600030101010101" pitchFamily="2" charset="-122"/>
              </a:rPr>
              <a:t>2</a:t>
            </a:r>
            <a:r>
              <a:rPr lang="zh-CN" altLang="en-US" sz="2400">
                <a:ea typeface="SimSun" panose="02010600030101010101" pitchFamily="2" charset="-122"/>
              </a:rPr>
              <a:t>：销售处理过程的活动图</a:t>
            </a:r>
          </a:p>
        </p:txBody>
      </p:sp>
      <p:pic>
        <p:nvPicPr>
          <p:cNvPr id="3358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1" y="1323976"/>
            <a:ext cx="7345363" cy="5256213"/>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308044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39DABB-A257-4400-B46E-201375831888}" type="slidenum">
              <a:rPr lang="zh-CN" altLang="en-US"/>
              <a:pPr/>
              <a:t>47</a:t>
            </a:fld>
            <a:endParaRPr lang="en-US" altLang="zh-CN"/>
          </a:p>
        </p:txBody>
      </p:sp>
      <p:sp>
        <p:nvSpPr>
          <p:cNvPr id="336899" name="Rectangle 3"/>
          <p:cNvSpPr>
            <a:spLocks noGrp="1" noChangeArrowheads="1"/>
          </p:cNvSpPr>
          <p:nvPr>
            <p:ph type="body" idx="1"/>
          </p:nvPr>
        </p:nvSpPr>
        <p:spPr>
          <a:xfrm>
            <a:off x="472273" y="1067344"/>
            <a:ext cx="11163717" cy="4879975"/>
          </a:xfrm>
        </p:spPr>
        <p:txBody>
          <a:bodyPr/>
          <a:lstStyle/>
          <a:p>
            <a:pPr fontAlgn="t">
              <a:lnSpc>
                <a:spcPct val="150000"/>
              </a:lnSpc>
              <a:spcBef>
                <a:spcPts val="0"/>
              </a:spcBef>
            </a:pPr>
            <a:r>
              <a:rPr lang="zh-CN" altLang="en-US" b="1" dirty="0">
                <a:latin typeface="华文楷体" panose="02010600040101010101" pitchFamily="2" charset="-122"/>
                <a:ea typeface="华文楷体" panose="02010600040101010101" pitchFamily="2" charset="-122"/>
              </a:rPr>
              <a:t>活动图与状态图比较总结</a:t>
            </a:r>
            <a:endParaRPr kumimoji="1" lang="en-US" altLang="zh-CN" b="1" dirty="0" smtClean="0">
              <a:latin typeface="华文楷体" panose="02010600040101010101" pitchFamily="2" charset="-122"/>
              <a:ea typeface="华文楷体" panose="02010600040101010101" pitchFamily="2" charset="-122"/>
            </a:endParaRPr>
          </a:p>
          <a:p>
            <a:pPr fontAlgn="t">
              <a:lnSpc>
                <a:spcPct val="150000"/>
              </a:lnSpc>
              <a:spcBef>
                <a:spcPts val="0"/>
              </a:spcBef>
            </a:pPr>
            <a:r>
              <a:rPr kumimoji="1" lang="zh-CN" altLang="en-US" b="1" dirty="0" smtClean="0">
                <a:latin typeface="华文楷体" panose="02010600040101010101" pitchFamily="2" charset="-122"/>
                <a:ea typeface="华文楷体" panose="02010600040101010101" pitchFamily="2" charset="-122"/>
              </a:rPr>
              <a:t>１</a:t>
            </a:r>
            <a:r>
              <a:rPr kumimoji="1" lang="en-US" altLang="zh-CN" b="1" dirty="0">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相同点</a:t>
            </a:r>
          </a:p>
          <a:p>
            <a:pPr lvl="2" fontAlgn="t">
              <a:lnSpc>
                <a:spcPct val="15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描述图符基本一样</a:t>
            </a:r>
          </a:p>
          <a:p>
            <a:pPr lvl="2" fontAlgn="t">
              <a:lnSpc>
                <a:spcPct val="15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可以描述一个系统或在生存期间的状态或行为。</a:t>
            </a:r>
          </a:p>
          <a:p>
            <a:pPr lvl="2" fontAlgn="t">
              <a:lnSpc>
                <a:spcPct val="15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可以描述多进程操作中的同步或异步操作的并发</a:t>
            </a:r>
            <a:r>
              <a:rPr kumimoji="1" lang="zh-CN" altLang="en-US" sz="2800" b="1" dirty="0" smtClean="0">
                <a:solidFill>
                  <a:srgbClr val="FF3300"/>
                </a:solidFill>
                <a:latin typeface="华文楷体" panose="02010600040101010101" pitchFamily="2" charset="-122"/>
                <a:ea typeface="华文楷体" panose="02010600040101010101" pitchFamily="2" charset="-122"/>
              </a:rPr>
              <a:t>行为</a:t>
            </a:r>
            <a:endParaRPr kumimoji="1" lang="zh-CN" altLang="en-US" sz="2800" b="1" dirty="0">
              <a:solidFill>
                <a:srgbClr val="FF3300"/>
              </a:solidFill>
              <a:latin typeface="华文楷体" panose="02010600040101010101" pitchFamily="2" charset="-122"/>
              <a:ea typeface="华文楷体" panose="02010600040101010101" pitchFamily="2" charset="-122"/>
            </a:endParaRPr>
          </a:p>
          <a:p>
            <a:pPr lvl="1" fontAlgn="t">
              <a:lnSpc>
                <a:spcPct val="150000"/>
              </a:lnSpc>
              <a:spcBef>
                <a:spcPts val="0"/>
              </a:spcBef>
              <a:buClr>
                <a:schemeClr val="hlink"/>
              </a:buClr>
              <a:buFont typeface="Wingdings" panose="05000000000000000000" pitchFamily="2" charset="2"/>
              <a:buChar char="v"/>
            </a:pPr>
            <a:r>
              <a:rPr kumimoji="1" lang="zh-CN" altLang="en-US" sz="2800" b="1" dirty="0">
                <a:latin typeface="华文楷体" panose="02010600040101010101" pitchFamily="2" charset="-122"/>
                <a:ea typeface="华文楷体" panose="02010600040101010101" pitchFamily="2" charset="-122"/>
              </a:rPr>
              <a:t>２、不同点</a:t>
            </a:r>
          </a:p>
          <a:p>
            <a:pPr lvl="2" fontAlgn="t">
              <a:lnSpc>
                <a:spcPct val="15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　触发迁移的机制不同</a:t>
            </a:r>
          </a:p>
          <a:p>
            <a:pPr lvl="2" fontAlgn="t">
              <a:lnSpc>
                <a:spcPct val="15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　描述多个对象共同完成一个操作的机制</a:t>
            </a:r>
            <a:r>
              <a:rPr kumimoji="1" lang="zh-CN" altLang="en-US" sz="2800" b="1" dirty="0" smtClean="0">
                <a:solidFill>
                  <a:srgbClr val="FF3300"/>
                </a:solidFill>
                <a:latin typeface="华文楷体" panose="02010600040101010101" pitchFamily="2" charset="-122"/>
                <a:ea typeface="华文楷体" panose="02010600040101010101" pitchFamily="2" charset="-122"/>
              </a:rPr>
              <a:t>不同</a:t>
            </a:r>
            <a:endParaRPr kumimoji="1" lang="zh-CN" altLang="en-US" sz="2800" b="1" dirty="0">
              <a:solidFill>
                <a:srgbClr val="FF3300"/>
              </a:solidFill>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活动图的作用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524687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04</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en-US" altLang="zh-CN" sz="3600" b="1" dirty="0" smtClean="0">
                <a:latin typeface="微软雅黑" panose="020B0503020204020204" pitchFamily="34" charset="-122"/>
                <a:ea typeface="微软雅黑" panose="020B0503020204020204" pitchFamily="34" charset="-122"/>
              </a:rPr>
              <a:t>UML 2.0</a:t>
            </a:r>
            <a:r>
              <a:rPr lang="zh-CN" altLang="en-US" sz="3600" b="1" dirty="0" smtClean="0">
                <a:latin typeface="微软雅黑" panose="020B0503020204020204" pitchFamily="34" charset="-122"/>
                <a:ea typeface="微软雅黑" panose="020B0503020204020204" pitchFamily="34" charset="-122"/>
              </a:rPr>
              <a:t>中的活动图</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48</a:t>
            </a:fld>
            <a:endParaRPr lang="zh-CN" altLang="en-US"/>
          </a:p>
        </p:txBody>
      </p:sp>
    </p:spTree>
    <p:custDataLst>
      <p:tags r:id="rId1"/>
    </p:custDataLst>
    <p:extLst>
      <p:ext uri="{BB962C8B-B14F-4D97-AF65-F5344CB8AC3E}">
        <p14:creationId xmlns:p14="http://schemas.microsoft.com/office/powerpoint/2010/main" val="33768002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59840C23-B6E2-4407-B1A3-710F7304B0B3}" type="slidenum">
              <a:rPr lang="zh-CN" altLang="en-US"/>
              <a:pPr/>
              <a:t>49</a:t>
            </a:fld>
            <a:endParaRPr lang="en-US" altLang="zh-CN"/>
          </a:p>
        </p:txBody>
      </p:sp>
      <p:sp>
        <p:nvSpPr>
          <p:cNvPr id="337923" name="Rectangle 3"/>
          <p:cNvSpPr>
            <a:spLocks noGrp="1" noChangeArrowheads="1"/>
          </p:cNvSpPr>
          <p:nvPr>
            <p:ph type="body" idx="4294967295"/>
          </p:nvPr>
        </p:nvSpPr>
        <p:spPr>
          <a:xfrm>
            <a:off x="552661" y="1069634"/>
            <a:ext cx="11053185" cy="4879975"/>
          </a:xfrm>
        </p:spPr>
        <p:txBody>
          <a:bodyPr/>
          <a:lstStyle/>
          <a:p>
            <a:pPr>
              <a:lnSpc>
                <a:spcPct val="150000"/>
              </a:lnSpc>
            </a:pPr>
            <a:r>
              <a:rPr kumimoji="1" lang="en-US" altLang="zh-CN" b="1" dirty="0">
                <a:latin typeface="华文楷体" panose="02010600040101010101" pitchFamily="2" charset="-122"/>
                <a:ea typeface="华文楷体" panose="02010600040101010101" pitchFamily="2" charset="-122"/>
              </a:rPr>
              <a:t>1.</a:t>
            </a:r>
            <a:r>
              <a:rPr kumimoji="1" lang="zh-CN" altLang="en-US" b="1" dirty="0">
                <a:solidFill>
                  <a:srgbClr val="FF3300"/>
                </a:solidFill>
                <a:latin typeface="华文楷体" panose="02010600040101010101" pitchFamily="2" charset="-122"/>
                <a:ea typeface="华文楷体" panose="02010600040101010101" pitchFamily="2" charset="-122"/>
              </a:rPr>
              <a:t>对象的节点</a:t>
            </a:r>
            <a:r>
              <a:rPr kumimoji="1" lang="en-US" altLang="zh-CN" b="1" dirty="0">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明确一个活动的输入和输出</a:t>
            </a:r>
            <a:r>
              <a:rPr kumimoji="1" lang="en-US" altLang="zh-CN" b="1" dirty="0">
                <a:latin typeface="华文楷体" panose="02010600040101010101" pitchFamily="2" charset="-122"/>
                <a:ea typeface="华文楷体" panose="02010600040101010101" pitchFamily="2" charset="-122"/>
              </a:rPr>
              <a:t>.</a:t>
            </a:r>
          </a:p>
          <a:p>
            <a:pPr>
              <a:lnSpc>
                <a:spcPct val="150000"/>
              </a:lnSpc>
            </a:pPr>
            <a:r>
              <a:rPr kumimoji="1" lang="zh-CN" altLang="en-US" b="1" dirty="0">
                <a:latin typeface="华文楷体" panose="02010600040101010101" pitchFamily="2" charset="-122"/>
                <a:ea typeface="华文楷体" panose="02010600040101010101" pitchFamily="2" charset="-122"/>
              </a:rPr>
              <a:t>也称为</a:t>
            </a:r>
            <a:r>
              <a:rPr kumimoji="1" lang="zh-CN" altLang="en-US" b="1" dirty="0">
                <a:solidFill>
                  <a:srgbClr val="FF3300"/>
                </a:solidFill>
                <a:latin typeface="华文楷体" panose="02010600040101010101" pitchFamily="2" charset="-122"/>
                <a:ea typeface="华文楷体" panose="02010600040101010101" pitchFamily="2" charset="-122"/>
              </a:rPr>
              <a:t>活动参数节点</a:t>
            </a:r>
            <a:r>
              <a:rPr kumimoji="1" lang="zh-CN" altLang="en-US" b="1" dirty="0">
                <a:latin typeface="华文楷体" panose="02010600040101010101" pitchFamily="2" charset="-122"/>
                <a:ea typeface="华文楷体" panose="02010600040101010101" pitchFamily="2" charset="-122"/>
              </a:rPr>
              <a:t>：定义了了活动输入和输出的对象节点。 </a:t>
            </a:r>
          </a:p>
          <a:p>
            <a:pPr>
              <a:lnSpc>
                <a:spcPct val="150000"/>
              </a:lnSpc>
            </a:pPr>
            <a:endParaRPr kumimoji="1" lang="en-US" altLang="zh-CN" b="1" dirty="0">
              <a:latin typeface="华文楷体" panose="02010600040101010101" pitchFamily="2" charset="-122"/>
              <a:ea typeface="华文楷体" panose="02010600040101010101" pitchFamily="2" charset="-122"/>
            </a:endParaRPr>
          </a:p>
          <a:p>
            <a:pPr>
              <a:lnSpc>
                <a:spcPct val="150000"/>
              </a:lnSpc>
            </a:pPr>
            <a:endParaRPr kumimoji="1" lang="en-US" altLang="zh-CN" b="1" dirty="0">
              <a:latin typeface="华文楷体" panose="02010600040101010101" pitchFamily="2" charset="-122"/>
              <a:ea typeface="华文楷体" panose="02010600040101010101" pitchFamily="2" charset="-122"/>
            </a:endParaRPr>
          </a:p>
          <a:p>
            <a:pPr>
              <a:lnSpc>
                <a:spcPct val="150000"/>
              </a:lnSpc>
            </a:pPr>
            <a:endParaRPr kumimoji="1" lang="en-US" altLang="zh-CN" b="1" dirty="0">
              <a:latin typeface="华文楷体" panose="02010600040101010101" pitchFamily="2" charset="-122"/>
              <a:ea typeface="华文楷体" panose="02010600040101010101" pitchFamily="2" charset="-122"/>
            </a:endParaRPr>
          </a:p>
          <a:p>
            <a:pPr>
              <a:lnSpc>
                <a:spcPct val="150000"/>
              </a:lnSpc>
            </a:pPr>
            <a:r>
              <a:rPr kumimoji="1" lang="zh-CN" altLang="en-US" b="1" dirty="0" smtClean="0">
                <a:latin typeface="华文楷体" panose="02010600040101010101" pitchFamily="2" charset="-122"/>
                <a:ea typeface="华文楷体" panose="02010600040101010101" pitchFamily="2" charset="-122"/>
              </a:rPr>
              <a:t>对象</a:t>
            </a:r>
            <a:r>
              <a:rPr kumimoji="1" lang="zh-CN" altLang="en-US" b="1" dirty="0">
                <a:latin typeface="华文楷体" panose="02010600040101010101" pitchFamily="2" charset="-122"/>
                <a:ea typeface="华文楷体" panose="02010600040101010101" pitchFamily="2" charset="-122"/>
              </a:rPr>
              <a:t>节点代表了一个对象值，它存在于计算过程中的某个时刻。对象可以是一个活动节点的输出，并作为其他活动节点的输入。</a:t>
            </a:r>
            <a:endParaRPr kumimoji="1" lang="en-US" altLang="zh-CN" b="1" dirty="0">
              <a:latin typeface="华文楷体" panose="02010600040101010101" pitchFamily="2" charset="-122"/>
              <a:ea typeface="华文楷体" panose="02010600040101010101" pitchFamily="2" charset="-122"/>
            </a:endParaRPr>
          </a:p>
        </p:txBody>
      </p:sp>
      <p:pic>
        <p:nvPicPr>
          <p:cNvPr id="337926" name="Picture 6" descr="activi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2924176"/>
            <a:ext cx="8388350" cy="2017713"/>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UML 2.0</a:t>
            </a:r>
            <a:r>
              <a:rPr lang="zh-CN" altLang="en-US" sz="3200" b="1" dirty="0" smtClean="0">
                <a:solidFill>
                  <a:schemeClr val="accent1"/>
                </a:solidFill>
                <a:latin typeface="微软雅黑" panose="020B0503020204020204" pitchFamily="34" charset="-122"/>
                <a:ea typeface="微软雅黑" panose="020B0503020204020204" pitchFamily="34" charset="-122"/>
              </a:rPr>
              <a:t>中的活动图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22446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AB6009E-26D1-4868-82B3-6167CEC25B8D}" type="slidenum">
              <a:rPr lang="zh-CN" altLang="en-US"/>
              <a:pPr/>
              <a:t>5</a:t>
            </a:fld>
            <a:endParaRPr lang="en-US" altLang="zh-CN"/>
          </a:p>
        </p:txBody>
      </p:sp>
      <p:sp>
        <p:nvSpPr>
          <p:cNvPr id="308227" name="Rectangle 3"/>
          <p:cNvSpPr>
            <a:spLocks noGrp="1" noChangeArrowheads="1"/>
          </p:cNvSpPr>
          <p:nvPr>
            <p:ph type="body" idx="1"/>
          </p:nvPr>
        </p:nvSpPr>
        <p:spPr>
          <a:xfrm>
            <a:off x="552660" y="971516"/>
            <a:ext cx="11445071" cy="4351338"/>
          </a:xfrm>
        </p:spPr>
        <p:txBody>
          <a:bodyPr/>
          <a:lstStyle/>
          <a:p>
            <a:pPr>
              <a:lnSpc>
                <a:spcPct val="120000"/>
              </a:lnSpc>
            </a:pPr>
            <a:r>
              <a:rPr kumimoji="1" lang="zh-CN" altLang="en-US" b="1" dirty="0">
                <a:solidFill>
                  <a:srgbClr val="FF3300"/>
                </a:solidFill>
                <a:latin typeface="华文楷体" panose="02010600040101010101" pitchFamily="2" charset="-122"/>
                <a:ea typeface="华文楷体" panose="02010600040101010101" pitchFamily="2" charset="-122"/>
              </a:rPr>
              <a:t>状态机</a:t>
            </a:r>
            <a:r>
              <a:rPr kumimoji="1" lang="zh-CN" altLang="en-US" b="1" dirty="0">
                <a:latin typeface="华文楷体" panose="02010600040101010101" pitchFamily="2" charset="-122"/>
                <a:ea typeface="华文楷体" panose="02010600040101010101" pitchFamily="2" charset="-122"/>
              </a:rPr>
              <a:t>是</a:t>
            </a:r>
            <a:r>
              <a:rPr kumimoji="1" lang="en-US" altLang="zh-CN" b="1" dirty="0">
                <a:latin typeface="华文楷体" panose="02010600040101010101" pitchFamily="2" charset="-122"/>
                <a:ea typeface="华文楷体" panose="02010600040101010101" pitchFamily="2" charset="-122"/>
              </a:rPr>
              <a:t>UML</a:t>
            </a:r>
            <a:r>
              <a:rPr kumimoji="1" lang="zh-CN" altLang="en-US" b="1" dirty="0">
                <a:latin typeface="华文楷体" panose="02010600040101010101" pitchFamily="2" charset="-122"/>
                <a:ea typeface="华文楷体" panose="02010600040101010101" pitchFamily="2" charset="-122"/>
              </a:rPr>
              <a:t>为软件对象的动态行为进行建模的手段之一。</a:t>
            </a:r>
          </a:p>
          <a:p>
            <a:pPr lvl="1">
              <a:lnSpc>
                <a:spcPct val="120000"/>
              </a:lnSpc>
            </a:pPr>
            <a:r>
              <a:rPr kumimoji="1" lang="zh-CN" altLang="en-US" sz="2800" b="1" dirty="0">
                <a:latin typeface="华文楷体" panose="02010600040101010101" pitchFamily="2" charset="-122"/>
                <a:ea typeface="华文楷体" panose="02010600040101010101" pitchFamily="2" charset="-122"/>
              </a:rPr>
              <a:t>它描述</a:t>
            </a:r>
          </a:p>
          <a:p>
            <a:pPr lvl="2">
              <a:lnSpc>
                <a:spcPct val="120000"/>
              </a:lnSpc>
            </a:pPr>
            <a:r>
              <a:rPr kumimoji="1" lang="zh-CN" altLang="en-US" sz="2800" b="1" dirty="0">
                <a:latin typeface="华文楷体" panose="02010600040101010101" pitchFamily="2" charset="-122"/>
                <a:ea typeface="华文楷体" panose="02010600040101010101" pitchFamily="2" charset="-122"/>
              </a:rPr>
              <a:t>软件对象在处理外部发生的事件时产生的动作</a:t>
            </a:r>
          </a:p>
          <a:p>
            <a:pPr lvl="2">
              <a:lnSpc>
                <a:spcPct val="120000"/>
              </a:lnSpc>
            </a:pPr>
            <a:r>
              <a:rPr kumimoji="1" lang="zh-CN" altLang="en-US" sz="2800" b="1" dirty="0">
                <a:latin typeface="华文楷体" panose="02010600040101010101" pitchFamily="2" charset="-122"/>
                <a:ea typeface="华文楷体" panose="02010600040101010101" pitchFamily="2" charset="-122"/>
              </a:rPr>
              <a:t>和由此导致的软件对象的状态的变化，</a:t>
            </a:r>
          </a:p>
          <a:p>
            <a:pPr lvl="2">
              <a:lnSpc>
                <a:spcPct val="120000"/>
              </a:lnSpc>
            </a:pPr>
            <a:r>
              <a:rPr kumimoji="1" lang="zh-CN" altLang="en-US" sz="2800" b="1" dirty="0">
                <a:latin typeface="华文楷体" panose="02010600040101010101" pitchFamily="2" charset="-122"/>
                <a:ea typeface="华文楷体" panose="02010600040101010101" pitchFamily="2" charset="-122"/>
              </a:rPr>
              <a:t>并以此刻画软件对象的动态行为。</a:t>
            </a:r>
          </a:p>
          <a:p>
            <a:pPr>
              <a:lnSpc>
                <a:spcPct val="120000"/>
              </a:lnSpc>
            </a:pPr>
            <a:r>
              <a:rPr kumimoji="1" lang="zh-CN" altLang="en-US" b="1" dirty="0">
                <a:latin typeface="华文楷体" panose="02010600040101010101" pitchFamily="2" charset="-122"/>
                <a:ea typeface="华文楷体" panose="02010600040101010101" pitchFamily="2" charset="-122"/>
              </a:rPr>
              <a:t>软件对象的</a:t>
            </a:r>
            <a:r>
              <a:rPr kumimoji="1" lang="zh-CN" altLang="en-US" b="1" dirty="0" smtClean="0">
                <a:latin typeface="华文楷体" panose="02010600040101010101" pitchFamily="2" charset="-122"/>
                <a:ea typeface="华文楷体" panose="02010600040101010101" pitchFamily="2" charset="-122"/>
              </a:rPr>
              <a:t>动作</a:t>
            </a:r>
            <a:r>
              <a:rPr kumimoji="1" lang="zh-CN" altLang="en-US" sz="2800" b="1" dirty="0" smtClean="0">
                <a:latin typeface="华文楷体" panose="02010600040101010101" pitchFamily="2" charset="-122"/>
                <a:ea typeface="华文楷体" panose="02010600040101010101" pitchFamily="2" charset="-122"/>
              </a:rPr>
              <a:t>被</a:t>
            </a:r>
            <a:r>
              <a:rPr kumimoji="1" lang="zh-CN" altLang="en-US" sz="2800" b="1" dirty="0">
                <a:latin typeface="华文楷体" panose="02010600040101010101" pitchFamily="2" charset="-122"/>
                <a:ea typeface="华文楷体" panose="02010600040101010101" pitchFamily="2" charset="-122"/>
              </a:rPr>
              <a:t>附加在状态机的变迁或状态上，</a:t>
            </a:r>
          </a:p>
          <a:p>
            <a:pPr>
              <a:lnSpc>
                <a:spcPct val="120000"/>
              </a:lnSpc>
            </a:pPr>
            <a:r>
              <a:rPr kumimoji="1" lang="zh-CN" altLang="en-US" b="1" dirty="0">
                <a:latin typeface="华文楷体" panose="02010600040101010101" pitchFamily="2" charset="-122"/>
                <a:ea typeface="华文楷体" panose="02010600040101010101" pitchFamily="2" charset="-122"/>
              </a:rPr>
              <a:t>如果被建模的对象是反应型对象，那么</a:t>
            </a:r>
          </a:p>
          <a:p>
            <a:pPr lvl="1">
              <a:lnSpc>
                <a:spcPct val="120000"/>
              </a:lnSpc>
            </a:pPr>
            <a:r>
              <a:rPr kumimoji="1" lang="zh-CN" altLang="en-US" sz="2800" b="1" dirty="0">
                <a:latin typeface="华文楷体" panose="02010600040101010101" pitchFamily="2" charset="-122"/>
                <a:ea typeface="华文楷体" panose="02010600040101010101" pitchFamily="2" charset="-122"/>
              </a:rPr>
              <a:t>此对象的动作的执行是由对象外部发生的事件触发的。</a:t>
            </a:r>
          </a:p>
          <a:p>
            <a:pPr>
              <a:lnSpc>
                <a:spcPct val="120000"/>
              </a:lnSpc>
            </a:pPr>
            <a:r>
              <a:rPr kumimoji="1" lang="zh-CN" altLang="en-US" b="1" dirty="0">
                <a:latin typeface="华文楷体" panose="02010600040101010101" pitchFamily="2" charset="-122"/>
                <a:ea typeface="华文楷体" panose="02010600040101010101" pitchFamily="2" charset="-122"/>
              </a:rPr>
              <a:t>对反应型对象的这种动态行为的建模，在</a:t>
            </a:r>
            <a:r>
              <a:rPr kumimoji="1" lang="en-US" altLang="zh-CN" b="1" dirty="0" smtClean="0">
                <a:latin typeface="华文楷体" panose="02010600040101010101" pitchFamily="2" charset="-122"/>
                <a:ea typeface="华文楷体" panose="02010600040101010101" pitchFamily="2" charset="-122"/>
              </a:rPr>
              <a:t>UML</a:t>
            </a:r>
            <a:r>
              <a:rPr kumimoji="1" lang="zh-CN" altLang="en-US" b="1" dirty="0" smtClean="0">
                <a:latin typeface="华文楷体" panose="02010600040101010101" pitchFamily="2" charset="-122"/>
                <a:ea typeface="华文楷体" panose="02010600040101010101" pitchFamily="2" charset="-122"/>
              </a:rPr>
              <a:t>中</a:t>
            </a:r>
            <a:r>
              <a:rPr kumimoji="1" lang="zh-CN" altLang="en-US" sz="2800" b="1" dirty="0" smtClean="0">
                <a:latin typeface="华文楷体" panose="02010600040101010101" pitchFamily="2" charset="-122"/>
                <a:ea typeface="华文楷体" panose="02010600040101010101" pitchFamily="2" charset="-122"/>
              </a:rPr>
              <a:t>用</a:t>
            </a:r>
            <a:r>
              <a:rPr kumimoji="1" lang="zh-CN" altLang="en-US" sz="2800" b="1" dirty="0">
                <a:latin typeface="华文楷体" panose="02010600040101010101" pitchFamily="2" charset="-122"/>
                <a:ea typeface="华文楷体" panose="02010600040101010101" pitchFamily="2" charset="-122"/>
              </a:rPr>
              <a:t>状态机图来</a:t>
            </a:r>
            <a:r>
              <a:rPr kumimoji="1" lang="zh-CN" altLang="en-US" sz="2800" b="1" dirty="0" smtClean="0">
                <a:latin typeface="华文楷体" panose="02010600040101010101" pitchFamily="2" charset="-122"/>
                <a:ea typeface="华文楷体" panose="02010600040101010101" pitchFamily="2" charset="-122"/>
              </a:rPr>
              <a:t>表达。</a:t>
            </a:r>
            <a:endParaRPr kumimoji="1" lang="zh-CN" altLang="en-US" sz="28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5262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E3F2512-F784-428A-BE2A-91923032BCD3}" type="slidenum">
              <a:rPr lang="zh-CN" altLang="en-US"/>
              <a:pPr/>
              <a:t>50</a:t>
            </a:fld>
            <a:endParaRPr lang="en-US" altLang="zh-CN"/>
          </a:p>
        </p:txBody>
      </p:sp>
      <p:sp>
        <p:nvSpPr>
          <p:cNvPr id="339971" name="Rectangle 3"/>
          <p:cNvSpPr>
            <a:spLocks noGrp="1" noChangeArrowheads="1"/>
          </p:cNvSpPr>
          <p:nvPr>
            <p:ph type="body" idx="1"/>
          </p:nvPr>
        </p:nvSpPr>
        <p:spPr>
          <a:xfrm>
            <a:off x="416167" y="991611"/>
            <a:ext cx="11350451" cy="4351338"/>
          </a:xfrm>
        </p:spPr>
        <p:txBody>
          <a:bodyPr/>
          <a:lstStyle/>
          <a:p>
            <a:pPr>
              <a:lnSpc>
                <a:spcPct val="150000"/>
              </a:lnSpc>
            </a:pPr>
            <a:r>
              <a:rPr kumimoji="1" lang="zh-CN" altLang="en-US" b="1" dirty="0">
                <a:latin typeface="华文楷体" panose="02010600040101010101" pitchFamily="2" charset="-122"/>
                <a:ea typeface="华文楷体" panose="02010600040101010101" pitchFamily="2" charset="-122"/>
              </a:rPr>
              <a:t>活动图中的一个对象节点，它从多个对象节点接收输入，或者为多个对象节点产生输出，或者两者。从中央缓冲节点触发的流不直接与动作相连。</a:t>
            </a:r>
          </a:p>
          <a:p>
            <a:pPr>
              <a:lnSpc>
                <a:spcPct val="150000"/>
              </a:lnSpc>
            </a:pPr>
            <a:r>
              <a:rPr kumimoji="1" lang="zh-CN" altLang="en-US" b="1" dirty="0">
                <a:latin typeface="华文楷体" panose="02010600040101010101" pitchFamily="2" charset="-122"/>
                <a:ea typeface="华文楷体" panose="02010600040101010101" pitchFamily="2" charset="-122"/>
              </a:rPr>
              <a:t>中央缓冲节点对传统的缓冲建模，它可以保存多个来源的值以及向多个目的地发送值。</a:t>
            </a:r>
          </a:p>
          <a:p>
            <a:pPr>
              <a:lnSpc>
                <a:spcPct val="150000"/>
              </a:lnSpc>
            </a:pPr>
            <a:r>
              <a:rPr kumimoji="1" lang="zh-CN" altLang="en-US" dirty="0">
                <a:ea typeface="SimSun" panose="02010600030101010101" pitchFamily="2" charset="-122"/>
              </a:rPr>
              <a:t> </a:t>
            </a:r>
          </a:p>
        </p:txBody>
      </p:sp>
      <p:pic>
        <p:nvPicPr>
          <p:cNvPr id="339972" name="Picture 4" descr="centra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912" y="4475774"/>
            <a:ext cx="8208962" cy="260191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UML 2.0</a:t>
            </a:r>
            <a:r>
              <a:rPr lang="zh-CN" altLang="en-US" sz="3200" b="1" dirty="0" smtClean="0">
                <a:solidFill>
                  <a:schemeClr val="accent1"/>
                </a:solidFill>
                <a:latin typeface="微软雅黑" panose="020B0503020204020204" pitchFamily="34" charset="-122"/>
                <a:ea typeface="微软雅黑" panose="020B0503020204020204" pitchFamily="34" charset="-122"/>
              </a:rPr>
              <a:t>中的活动图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16966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689EC27-9095-460E-AAFE-7C38BC7EAE9A}" type="slidenum">
              <a:rPr lang="zh-CN" altLang="en-US"/>
              <a:pPr/>
              <a:t>51</a:t>
            </a:fld>
            <a:endParaRPr lang="en-US" altLang="zh-CN"/>
          </a:p>
        </p:txBody>
      </p:sp>
      <p:sp>
        <p:nvSpPr>
          <p:cNvPr id="340995" name="Rectangle 3"/>
          <p:cNvSpPr>
            <a:spLocks noGrp="1" noChangeArrowheads="1"/>
          </p:cNvSpPr>
          <p:nvPr>
            <p:ph type="body" idx="1"/>
          </p:nvPr>
        </p:nvSpPr>
        <p:spPr>
          <a:xfrm>
            <a:off x="476458" y="1071999"/>
            <a:ext cx="11059049" cy="4351338"/>
          </a:xfrm>
        </p:spPr>
        <p:txBody>
          <a:bodyPr/>
          <a:lstStyle/>
          <a:p>
            <a:pPr>
              <a:lnSpc>
                <a:spcPct val="150000"/>
              </a:lnSpc>
              <a:spcBef>
                <a:spcPts val="0"/>
              </a:spcBef>
            </a:pPr>
            <a:r>
              <a:rPr kumimoji="1" lang="zh-CN" altLang="en-US" b="1" dirty="0">
                <a:latin typeface="华文楷体" panose="02010600040101010101" pitchFamily="2" charset="-122"/>
                <a:ea typeface="华文楷体" panose="02010600040101010101" pitchFamily="2" charset="-122"/>
              </a:rPr>
              <a:t>交互概览</a:t>
            </a:r>
            <a:r>
              <a:rPr kumimoji="1" lang="zh-CN" altLang="en-US" b="1" dirty="0" smtClean="0">
                <a:latin typeface="华文楷体" panose="02010600040101010101" pitchFamily="2" charset="-122"/>
                <a:ea typeface="华文楷体" panose="02010600040101010101" pitchFamily="2" charset="-122"/>
              </a:rPr>
              <a:t>图</a:t>
            </a:r>
            <a:endParaRPr kumimoji="1" lang="en-US" altLang="zh-CN" b="1" dirty="0" smtClean="0">
              <a:latin typeface="华文楷体" panose="02010600040101010101" pitchFamily="2" charset="-122"/>
              <a:ea typeface="华文楷体" panose="02010600040101010101" pitchFamily="2" charset="-122"/>
            </a:endParaRPr>
          </a:p>
          <a:p>
            <a:pPr>
              <a:lnSpc>
                <a:spcPct val="150000"/>
              </a:lnSpc>
              <a:spcBef>
                <a:spcPts val="0"/>
              </a:spcBef>
            </a:pPr>
            <a:r>
              <a:rPr kumimoji="1" lang="zh-CN" altLang="en-US" b="1" dirty="0" smtClean="0">
                <a:latin typeface="华文楷体" panose="02010600040101010101" pitchFamily="2" charset="-122"/>
                <a:ea typeface="华文楷体" panose="02010600040101010101" pitchFamily="2" charset="-122"/>
              </a:rPr>
              <a:t>一</a:t>
            </a:r>
            <a:r>
              <a:rPr kumimoji="1" lang="zh-CN" altLang="en-US" b="1" dirty="0">
                <a:latin typeface="华文楷体" panose="02010600040101010101" pitchFamily="2" charset="-122"/>
                <a:ea typeface="华文楷体" panose="02010600040101010101" pitchFamily="2" charset="-122"/>
              </a:rPr>
              <a:t>个交互概览图是活动图的一种形式，它的节点代表交互图。交互图包含顺序图，通信图，交互概览图和时间图。 </a:t>
            </a:r>
          </a:p>
          <a:p>
            <a:pPr>
              <a:lnSpc>
                <a:spcPct val="150000"/>
              </a:lnSpc>
              <a:spcBef>
                <a:spcPts val="0"/>
              </a:spcBef>
            </a:pPr>
            <a:r>
              <a:rPr kumimoji="1" lang="zh-CN" altLang="en-US" b="1" dirty="0">
                <a:latin typeface="华文楷体" panose="02010600040101010101" pitchFamily="2" charset="-122"/>
                <a:ea typeface="华文楷体" panose="02010600040101010101" pitchFamily="2" charset="-122"/>
              </a:rPr>
              <a:t>大多数交互概览图标注与活动图一样。例如：起始，结束，判断，合并，分叉和结合节点是完全相同。并且，交互概览图介绍了两种新的元素：交互发生和交互元素。</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UML 2.0</a:t>
            </a:r>
            <a:r>
              <a:rPr lang="zh-CN" altLang="en-US" sz="3200" b="1" dirty="0" smtClean="0">
                <a:solidFill>
                  <a:schemeClr val="accent1"/>
                </a:solidFill>
                <a:latin typeface="微软雅黑" panose="020B0503020204020204" pitchFamily="34" charset="-122"/>
                <a:ea typeface="微软雅黑" panose="020B0503020204020204" pitchFamily="34" charset="-122"/>
              </a:rPr>
              <a:t>中的活动图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5577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F995602-546E-4784-8C26-0D79E7EB78AB}" type="slidenum">
              <a:rPr lang="zh-CN" altLang="en-US"/>
              <a:pPr/>
              <a:t>52</a:t>
            </a:fld>
            <a:endParaRPr lang="en-US" altLang="zh-CN"/>
          </a:p>
        </p:txBody>
      </p:sp>
      <p:sp>
        <p:nvSpPr>
          <p:cNvPr id="343043" name="Rectangle 3"/>
          <p:cNvSpPr>
            <a:spLocks noGrp="1" noChangeArrowheads="1"/>
          </p:cNvSpPr>
          <p:nvPr>
            <p:ph type="body" idx="1"/>
          </p:nvPr>
        </p:nvSpPr>
        <p:spPr>
          <a:xfrm>
            <a:off x="552661" y="1150840"/>
            <a:ext cx="11244104" cy="4351338"/>
          </a:xfrm>
        </p:spPr>
        <p:txBody>
          <a:bodyPr/>
          <a:lstStyle/>
          <a:p>
            <a:pPr>
              <a:lnSpc>
                <a:spcPct val="150000"/>
              </a:lnSpc>
            </a:pPr>
            <a:r>
              <a:rPr kumimoji="1" lang="zh-CN" altLang="en-US" b="1" dirty="0">
                <a:latin typeface="华文楷体" panose="02010600040101010101" pitchFamily="2" charset="-122"/>
                <a:ea typeface="华文楷体" panose="02010600040101010101" pitchFamily="2" charset="-122"/>
              </a:rPr>
              <a:t>（</a:t>
            </a:r>
            <a:r>
              <a:rPr kumimoji="1" lang="en-US" altLang="zh-CN" b="1" dirty="0">
                <a:latin typeface="华文楷体" panose="02010600040101010101" pitchFamily="2" charset="-122"/>
                <a:ea typeface="华文楷体" panose="02010600040101010101" pitchFamily="2" charset="-122"/>
              </a:rPr>
              <a:t>1</a:t>
            </a:r>
            <a:r>
              <a:rPr kumimoji="1" lang="zh-CN" altLang="en-US" b="1" dirty="0">
                <a:latin typeface="华文楷体" panose="02010600040101010101" pitchFamily="2" charset="-122"/>
                <a:ea typeface="华文楷体" panose="02010600040101010101" pitchFamily="2" charset="-122"/>
              </a:rPr>
              <a:t>）交互发生</a:t>
            </a:r>
            <a:br>
              <a:rPr kumimoji="1" lang="zh-CN" altLang="en-US" b="1" dirty="0">
                <a:latin typeface="华文楷体" panose="02010600040101010101" pitchFamily="2" charset="-122"/>
                <a:ea typeface="华文楷体" panose="02010600040101010101" pitchFamily="2" charset="-122"/>
              </a:rPr>
            </a:br>
            <a:r>
              <a:rPr kumimoji="1" lang="zh-CN" altLang="en-US" b="1" dirty="0">
                <a:latin typeface="华文楷体" panose="02010600040101010101" pitchFamily="2" charset="-122"/>
                <a:ea typeface="华文楷体" panose="02010600040101010101" pitchFamily="2" charset="-122"/>
              </a:rPr>
              <a:t>交互发生引用现有的交互图。显示为一个引用框，左上角显示 </a:t>
            </a:r>
            <a:r>
              <a:rPr kumimoji="1" lang="en-US" altLang="zh-CN" b="1" dirty="0">
                <a:latin typeface="华文楷体" panose="02010600040101010101" pitchFamily="2" charset="-122"/>
                <a:ea typeface="华文楷体" panose="02010600040101010101" pitchFamily="2" charset="-122"/>
              </a:rPr>
              <a:t>"ref" </a:t>
            </a:r>
            <a:r>
              <a:rPr kumimoji="1" lang="zh-CN" altLang="en-US" b="1" dirty="0">
                <a:latin typeface="华文楷体" panose="02010600040101010101" pitchFamily="2" charset="-122"/>
                <a:ea typeface="华文楷体" panose="02010600040101010101" pitchFamily="2" charset="-122"/>
              </a:rPr>
              <a:t>。被引用的图名显示在框的中央</a:t>
            </a:r>
            <a:endParaRPr lang="zh-CN" altLang="en-US" dirty="0">
              <a:ea typeface="SimSun" panose="02010600030101010101" pitchFamily="2" charset="-122"/>
            </a:endParaRPr>
          </a:p>
        </p:txBody>
      </p:sp>
      <p:pic>
        <p:nvPicPr>
          <p:cNvPr id="343044" name="Picture 4" descr="io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3716338"/>
            <a:ext cx="6192838" cy="23685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UML 2.0</a:t>
            </a:r>
            <a:r>
              <a:rPr lang="zh-CN" altLang="en-US" sz="3200" b="1" dirty="0" smtClean="0">
                <a:solidFill>
                  <a:schemeClr val="accent1"/>
                </a:solidFill>
                <a:latin typeface="微软雅黑" panose="020B0503020204020204" pitchFamily="34" charset="-122"/>
                <a:ea typeface="微软雅黑" panose="020B0503020204020204" pitchFamily="34" charset="-122"/>
              </a:rPr>
              <a:t>中的活动图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428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234C6C0-CE7A-44F6-850E-E13120FE7E88}" type="slidenum">
              <a:rPr lang="zh-CN" altLang="en-US"/>
              <a:pPr/>
              <a:t>53</a:t>
            </a:fld>
            <a:endParaRPr lang="en-US" altLang="zh-CN"/>
          </a:p>
        </p:txBody>
      </p:sp>
      <p:sp>
        <p:nvSpPr>
          <p:cNvPr id="342019" name="Rectangle 3"/>
          <p:cNvSpPr>
            <a:spLocks noGrp="1" noChangeArrowheads="1"/>
          </p:cNvSpPr>
          <p:nvPr>
            <p:ph type="body" idx="1"/>
          </p:nvPr>
        </p:nvSpPr>
        <p:spPr>
          <a:xfrm>
            <a:off x="365927" y="999403"/>
            <a:ext cx="11229870" cy="4351338"/>
          </a:xfrm>
        </p:spPr>
        <p:txBody>
          <a:bodyPr/>
          <a:lstStyle/>
          <a:p>
            <a:pPr>
              <a:lnSpc>
                <a:spcPct val="150000"/>
              </a:lnSpc>
            </a:pPr>
            <a:r>
              <a:rPr kumimoji="1" lang="zh-CN" altLang="en-US" b="1" dirty="0">
                <a:latin typeface="华文楷体" panose="02010600040101010101" pitchFamily="2" charset="-122"/>
                <a:ea typeface="华文楷体" panose="02010600040101010101" pitchFamily="2" charset="-122"/>
              </a:rPr>
              <a:t>（</a:t>
            </a:r>
            <a:r>
              <a:rPr kumimoji="1" lang="en-US" altLang="zh-CN" b="1" dirty="0">
                <a:latin typeface="华文楷体" panose="02010600040101010101" pitchFamily="2" charset="-122"/>
                <a:ea typeface="华文楷体" panose="02010600040101010101" pitchFamily="2" charset="-122"/>
              </a:rPr>
              <a:t>2</a:t>
            </a:r>
            <a:r>
              <a:rPr kumimoji="1" lang="zh-CN" altLang="en-US" b="1" dirty="0">
                <a:latin typeface="华文楷体" panose="02010600040101010101" pitchFamily="2" charset="-122"/>
                <a:ea typeface="华文楷体" panose="02010600040101010101" pitchFamily="2" charset="-122"/>
              </a:rPr>
              <a:t>）交互元素</a:t>
            </a:r>
            <a:br>
              <a:rPr kumimoji="1" lang="zh-CN" altLang="en-US" b="1" dirty="0">
                <a:latin typeface="华文楷体" panose="02010600040101010101" pitchFamily="2" charset="-122"/>
                <a:ea typeface="华文楷体" panose="02010600040101010101" pitchFamily="2" charset="-122"/>
              </a:rPr>
            </a:br>
            <a:r>
              <a:rPr kumimoji="1" lang="zh-CN" altLang="en-US" b="1" dirty="0">
                <a:latin typeface="华文楷体" panose="02010600040101010101" pitchFamily="2" charset="-122"/>
                <a:ea typeface="华文楷体" panose="02010600040101010101" pitchFamily="2" charset="-122"/>
              </a:rPr>
              <a:t>交互元素与交互发生相似之处在于都是在一个矩形框中显示一个现有的交互图。不同之处在内部显示参考图的内容不同。 </a:t>
            </a:r>
          </a:p>
          <a:p>
            <a:pPr>
              <a:lnSpc>
                <a:spcPct val="150000"/>
              </a:lnSpc>
            </a:pPr>
            <a:r>
              <a:rPr kumimoji="1" lang="zh-CN" altLang="en-US" sz="3600" b="1" dirty="0">
                <a:latin typeface="华文楷体" panose="02010600040101010101" pitchFamily="2" charset="-122"/>
                <a:ea typeface="华文楷体" panose="02010600040101010101" pitchFamily="2" charset="-122"/>
              </a:rPr>
              <a:t>  </a:t>
            </a:r>
          </a:p>
          <a:p>
            <a:pPr>
              <a:lnSpc>
                <a:spcPct val="150000"/>
              </a:lnSpc>
            </a:pPr>
            <a:endParaRPr lang="zh-CN" altLang="en-US" dirty="0">
              <a:ea typeface="SimSun" panose="02010600030101010101" pitchFamily="2" charset="-122"/>
            </a:endParaRPr>
          </a:p>
        </p:txBody>
      </p:sp>
      <p:pic>
        <p:nvPicPr>
          <p:cNvPr id="342021" name="Picture 5" descr="io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947" y="3419615"/>
            <a:ext cx="6541709" cy="293673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UML 2.0</a:t>
            </a:r>
            <a:r>
              <a:rPr lang="zh-CN" altLang="en-US" sz="3200" b="1" dirty="0" smtClean="0">
                <a:solidFill>
                  <a:schemeClr val="accent1"/>
                </a:solidFill>
                <a:latin typeface="微软雅黑" panose="020B0503020204020204" pitchFamily="34" charset="-122"/>
                <a:ea typeface="微软雅黑" panose="020B0503020204020204" pitchFamily="34" charset="-122"/>
              </a:rPr>
              <a:t>中的活动图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880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6C47535-D246-4587-8F8B-EFDE2A4F17AB}" type="slidenum">
              <a:rPr lang="zh-CN" altLang="en-US"/>
              <a:pPr/>
              <a:t>54</a:t>
            </a:fld>
            <a:endParaRPr lang="en-US" altLang="zh-CN"/>
          </a:p>
        </p:txBody>
      </p:sp>
      <p:sp>
        <p:nvSpPr>
          <p:cNvPr id="344067" name="Rectangle 3"/>
          <p:cNvSpPr>
            <a:spLocks noGrp="1" noChangeArrowheads="1"/>
          </p:cNvSpPr>
          <p:nvPr>
            <p:ph type="body" idx="1"/>
          </p:nvPr>
        </p:nvSpPr>
        <p:spPr>
          <a:xfrm>
            <a:off x="657329" y="1212676"/>
            <a:ext cx="4819024" cy="4351338"/>
          </a:xfrm>
        </p:spPr>
        <p:txBody>
          <a:bodyPr/>
          <a:lstStyle/>
          <a:p>
            <a:pPr>
              <a:lnSpc>
                <a:spcPct val="150000"/>
              </a:lnSpc>
            </a:pPr>
            <a:r>
              <a:rPr kumimoji="1" lang="zh-CN" altLang="en-US" b="1" dirty="0">
                <a:latin typeface="华文楷体" panose="02010600040101010101" pitchFamily="2" charset="-122"/>
                <a:ea typeface="华文楷体" panose="02010600040101010101" pitchFamily="2" charset="-122"/>
              </a:rPr>
              <a:t>所有的活动图控件，都可以相同地被使用于交互概览图，如：分叉，结合，合并等等。它把控制逻辑放入较低一级的图中。下面的例子就说明了一个典型的销售过程。子过程是从交互发生抽象而来。</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UML 2.0</a:t>
            </a:r>
            <a:r>
              <a:rPr lang="zh-CN" altLang="en-US" sz="3200" b="1" dirty="0" smtClean="0">
                <a:solidFill>
                  <a:schemeClr val="accent1"/>
                </a:solidFill>
                <a:latin typeface="微软雅黑" panose="020B0503020204020204" pitchFamily="34" charset="-122"/>
                <a:ea typeface="微软雅黑" panose="020B0503020204020204" pitchFamily="34" charset="-122"/>
              </a:rPr>
              <a:t>中的活动图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8" name="Picture 4" descr="io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190" y="-119062"/>
            <a:ext cx="6408737" cy="684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668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D256552-CAF7-4294-A0C2-6EA0FBE87010}" type="slidenum">
              <a:rPr lang="zh-CN" altLang="en-US"/>
              <a:pPr/>
              <a:t>55</a:t>
            </a:fld>
            <a:endParaRPr lang="en-US" altLang="zh-CN"/>
          </a:p>
        </p:txBody>
      </p:sp>
      <p:sp>
        <p:nvSpPr>
          <p:cNvPr id="338947" name="Rectangle 3"/>
          <p:cNvSpPr>
            <a:spLocks noGrp="1" noChangeArrowheads="1"/>
          </p:cNvSpPr>
          <p:nvPr>
            <p:ph type="body" idx="1"/>
          </p:nvPr>
        </p:nvSpPr>
        <p:spPr>
          <a:xfrm>
            <a:off x="647282" y="879378"/>
            <a:ext cx="10515600" cy="4351338"/>
          </a:xfrm>
        </p:spPr>
        <p:txBody>
          <a:bodyPr/>
          <a:lstStyle/>
          <a:p>
            <a:pPr>
              <a:lnSpc>
                <a:spcPct val="110000"/>
              </a:lnSpc>
            </a:pPr>
            <a:r>
              <a:rPr lang="zh-CN" altLang="en-US" b="1" dirty="0">
                <a:latin typeface="华文楷体" panose="02010600040101010101" pitchFamily="2" charset="-122"/>
                <a:ea typeface="华文楷体" panose="02010600040101010101" pitchFamily="2" charset="-122"/>
              </a:rPr>
              <a:t>重要的知识点</a:t>
            </a:r>
            <a:endParaRPr kumimoji="1" lang="en-US" altLang="zh-CN" b="1" dirty="0" smtClean="0">
              <a:solidFill>
                <a:srgbClr val="FF3300"/>
              </a:solidFill>
              <a:latin typeface="华文楷体" panose="02010600040101010101" pitchFamily="2" charset="-122"/>
              <a:ea typeface="华文楷体" panose="02010600040101010101" pitchFamily="2" charset="-122"/>
            </a:endParaRPr>
          </a:p>
          <a:p>
            <a:pPr>
              <a:lnSpc>
                <a:spcPct val="110000"/>
              </a:lnSpc>
            </a:pPr>
            <a:r>
              <a:rPr kumimoji="1" lang="zh-CN" altLang="en-US" b="1" dirty="0" smtClean="0">
                <a:solidFill>
                  <a:srgbClr val="FF3300"/>
                </a:solidFill>
                <a:latin typeface="华文楷体" panose="02010600040101010101" pitchFamily="2" charset="-122"/>
                <a:ea typeface="华文楷体" panose="02010600040101010101" pitchFamily="2" charset="-122"/>
              </a:rPr>
              <a:t>● </a:t>
            </a:r>
            <a:r>
              <a:rPr kumimoji="1" lang="zh-CN" altLang="en-US" b="1" dirty="0">
                <a:solidFill>
                  <a:srgbClr val="FF3300"/>
                </a:solidFill>
                <a:latin typeface="华文楷体" panose="02010600040101010101" pitchFamily="2" charset="-122"/>
                <a:ea typeface="华文楷体" panose="02010600040101010101" pitchFamily="2" charset="-122"/>
              </a:rPr>
              <a:t>状态图</a:t>
            </a:r>
          </a:p>
          <a:p>
            <a:pPr>
              <a:lnSpc>
                <a:spcPct val="110000"/>
              </a:lnSpc>
            </a:pPr>
            <a:r>
              <a:rPr kumimoji="1" lang="en-US" altLang="zh-CN" b="1" dirty="0">
                <a:latin typeface="华文楷体" panose="02010600040101010101" pitchFamily="2" charset="-122"/>
                <a:ea typeface="华文楷体" panose="02010600040101010101" pitchFamily="2" charset="-122"/>
              </a:rPr>
              <a:t>1 </a:t>
            </a:r>
            <a:r>
              <a:rPr kumimoji="1" lang="zh-CN" altLang="en-US" b="1" dirty="0">
                <a:latin typeface="华文楷体" panose="02010600040101010101" pitchFamily="2" charset="-122"/>
                <a:ea typeface="华文楷体" panose="02010600040101010101" pitchFamily="2" charset="-122"/>
              </a:rPr>
              <a:t>什么是状态图</a:t>
            </a:r>
          </a:p>
          <a:p>
            <a:pPr>
              <a:lnSpc>
                <a:spcPct val="110000"/>
              </a:lnSpc>
            </a:pPr>
            <a:r>
              <a:rPr kumimoji="1" lang="en-US" altLang="zh-CN" b="1" dirty="0">
                <a:latin typeface="华文楷体" panose="02010600040101010101" pitchFamily="2" charset="-122"/>
                <a:ea typeface="华文楷体" panose="02010600040101010101" pitchFamily="2" charset="-122"/>
              </a:rPr>
              <a:t>2 </a:t>
            </a:r>
            <a:r>
              <a:rPr kumimoji="1" lang="zh-CN" altLang="en-US" b="1" dirty="0">
                <a:latin typeface="华文楷体" panose="02010600040101010101" pitchFamily="2" charset="-122"/>
                <a:ea typeface="华文楷体" panose="02010600040101010101" pitchFamily="2" charset="-122"/>
              </a:rPr>
              <a:t>状态图的要素</a:t>
            </a:r>
          </a:p>
          <a:p>
            <a:pPr>
              <a:lnSpc>
                <a:spcPct val="110000"/>
              </a:lnSpc>
            </a:pPr>
            <a:r>
              <a:rPr kumimoji="1" lang="en-US" altLang="zh-CN" b="1" dirty="0">
                <a:latin typeface="华文楷体" panose="02010600040101010101" pitchFamily="2" charset="-122"/>
                <a:ea typeface="华文楷体" panose="02010600040101010101" pitchFamily="2" charset="-122"/>
              </a:rPr>
              <a:t>3 </a:t>
            </a:r>
            <a:r>
              <a:rPr kumimoji="1" lang="zh-CN" altLang="en-US" b="1" dirty="0">
                <a:latin typeface="华文楷体" panose="02010600040101010101" pitchFamily="2" charset="-122"/>
                <a:ea typeface="华文楷体" panose="02010600040101010101" pitchFamily="2" charset="-122"/>
              </a:rPr>
              <a:t>状态图的作用</a:t>
            </a:r>
          </a:p>
          <a:p>
            <a:pPr>
              <a:lnSpc>
                <a:spcPct val="110000"/>
              </a:lnSpc>
            </a:pPr>
            <a:r>
              <a:rPr kumimoji="1" lang="zh-CN" altLang="en-US" b="1" dirty="0">
                <a:solidFill>
                  <a:srgbClr val="FF3300"/>
                </a:solidFill>
                <a:latin typeface="华文楷体" panose="02010600040101010101" pitchFamily="2" charset="-122"/>
                <a:ea typeface="华文楷体" panose="02010600040101010101" pitchFamily="2" charset="-122"/>
              </a:rPr>
              <a:t>● 活动图</a:t>
            </a:r>
          </a:p>
          <a:p>
            <a:pPr>
              <a:lnSpc>
                <a:spcPct val="110000"/>
              </a:lnSpc>
            </a:pPr>
            <a:r>
              <a:rPr kumimoji="1" lang="en-US" altLang="zh-CN" b="1" dirty="0">
                <a:latin typeface="华文楷体" panose="02010600040101010101" pitchFamily="2" charset="-122"/>
                <a:ea typeface="华文楷体" panose="02010600040101010101" pitchFamily="2" charset="-122"/>
              </a:rPr>
              <a:t>1 </a:t>
            </a:r>
            <a:r>
              <a:rPr kumimoji="1" lang="zh-CN" altLang="en-US" b="1" dirty="0">
                <a:latin typeface="华文楷体" panose="02010600040101010101" pitchFamily="2" charset="-122"/>
                <a:ea typeface="华文楷体" panose="02010600040101010101" pitchFamily="2" charset="-122"/>
              </a:rPr>
              <a:t>什么是活动图</a:t>
            </a:r>
          </a:p>
          <a:p>
            <a:pPr>
              <a:lnSpc>
                <a:spcPct val="110000"/>
              </a:lnSpc>
            </a:pPr>
            <a:r>
              <a:rPr kumimoji="1" lang="en-US" altLang="zh-CN" b="1" dirty="0">
                <a:latin typeface="华文楷体" panose="02010600040101010101" pitchFamily="2" charset="-122"/>
                <a:ea typeface="华文楷体" panose="02010600040101010101" pitchFamily="2" charset="-122"/>
              </a:rPr>
              <a:t>2 </a:t>
            </a:r>
            <a:r>
              <a:rPr kumimoji="1" lang="zh-CN" altLang="en-US" b="1" dirty="0">
                <a:latin typeface="华文楷体" panose="02010600040101010101" pitchFamily="2" charset="-122"/>
                <a:ea typeface="华文楷体" panose="02010600040101010101" pitchFamily="2" charset="-122"/>
              </a:rPr>
              <a:t>活动图的要素</a:t>
            </a:r>
          </a:p>
          <a:p>
            <a:pPr>
              <a:lnSpc>
                <a:spcPct val="110000"/>
              </a:lnSpc>
            </a:pPr>
            <a:r>
              <a:rPr kumimoji="1" lang="en-US" altLang="zh-CN" b="1" dirty="0">
                <a:latin typeface="华文楷体" panose="02010600040101010101" pitchFamily="2" charset="-122"/>
                <a:ea typeface="华文楷体" panose="02010600040101010101" pitchFamily="2" charset="-122"/>
              </a:rPr>
              <a:t>3 </a:t>
            </a:r>
            <a:r>
              <a:rPr kumimoji="1" lang="zh-CN" altLang="en-US" b="1" dirty="0">
                <a:latin typeface="华文楷体" panose="02010600040101010101" pitchFamily="2" charset="-122"/>
                <a:ea typeface="华文楷体" panose="02010600040101010101" pitchFamily="2" charset="-122"/>
              </a:rPr>
              <a:t>活动图的用途</a:t>
            </a:r>
          </a:p>
          <a:p>
            <a:pPr>
              <a:lnSpc>
                <a:spcPct val="110000"/>
              </a:lnSpc>
            </a:pPr>
            <a:r>
              <a:rPr kumimoji="1" lang="en-US" altLang="zh-CN" b="1" dirty="0">
                <a:latin typeface="华文楷体" panose="02010600040101010101" pitchFamily="2" charset="-122"/>
                <a:ea typeface="华文楷体" panose="02010600040101010101" pitchFamily="2" charset="-122"/>
              </a:rPr>
              <a:t>4</a:t>
            </a:r>
            <a:r>
              <a:rPr kumimoji="1" lang="zh-CN" altLang="en-US" b="1" dirty="0">
                <a:latin typeface="华文楷体" panose="02010600040101010101" pitchFamily="2" charset="-122"/>
                <a:ea typeface="华文楷体" panose="02010600040101010101" pitchFamily="2" charset="-122"/>
              </a:rPr>
              <a:t>状态图和活动图的比较</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5. </a:t>
            </a:r>
            <a:r>
              <a:rPr lang="zh-CN" altLang="en-US" sz="3200" b="1" dirty="0" smtClean="0">
                <a:solidFill>
                  <a:schemeClr val="accent1"/>
                </a:solidFill>
                <a:latin typeface="微软雅黑" panose="020B0503020204020204" pitchFamily="34" charset="-122"/>
                <a:ea typeface="微软雅黑" panose="020B0503020204020204" pitchFamily="34" charset="-122"/>
              </a:rPr>
              <a:t>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249861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87BB79A-4578-459C-8F3F-D1656953A52E}" type="slidenum">
              <a:rPr lang="zh-CN" altLang="en-US"/>
              <a:pPr/>
              <a:t>56</a:t>
            </a:fld>
            <a:endParaRPr lang="en-US" altLang="zh-CN"/>
          </a:p>
        </p:txBody>
      </p:sp>
      <p:sp>
        <p:nvSpPr>
          <p:cNvPr id="347139" name="Rectangle 3"/>
          <p:cNvSpPr>
            <a:spLocks noGrp="1" noChangeArrowheads="1"/>
          </p:cNvSpPr>
          <p:nvPr>
            <p:ph type="body" idx="1"/>
          </p:nvPr>
        </p:nvSpPr>
        <p:spPr>
          <a:xfrm>
            <a:off x="552661" y="1021757"/>
            <a:ext cx="10515600" cy="4351338"/>
          </a:xfrm>
        </p:spPr>
        <p:txBody>
          <a:bodyPr/>
          <a:lstStyle/>
          <a:p>
            <a:r>
              <a:rPr lang="zh-CN" altLang="en-US" sz="2400" b="1" dirty="0">
                <a:latin typeface="华文楷体" panose="02010600040101010101" pitchFamily="2" charset="-122"/>
                <a:ea typeface="华文楷体" panose="02010600040101010101" pitchFamily="2" charset="-122"/>
              </a:rPr>
              <a:t>活动图建模步骤</a:t>
            </a:r>
            <a:endParaRPr lang="en-US" altLang="zh-CN" sz="2400" b="1" dirty="0" smtClean="0">
              <a:latin typeface="华文楷体" panose="02010600040101010101" pitchFamily="2" charset="-122"/>
              <a:ea typeface="华文楷体" panose="02010600040101010101" pitchFamily="2" charset="-122"/>
            </a:endParaRPr>
          </a:p>
          <a:p>
            <a:r>
              <a:rPr lang="zh-CN" altLang="en-US" sz="2400" b="1" dirty="0" smtClean="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）在采集的原始需求中选择重点流程；</a:t>
            </a: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）首先要确定要设计的活动图是针对业务流程还是用例。</a:t>
            </a: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）其次要设计活动过程的起点和终点。</a:t>
            </a: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）确定活动图所有执行对象。</a:t>
            </a: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）确定活动节点，并根据执行对象进行活动分组。</a:t>
            </a:r>
          </a:p>
          <a:p>
            <a:pPr lvl="1"/>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a</a:t>
            </a:r>
            <a:r>
              <a:rPr lang="zh-CN" altLang="en-US" sz="2000" b="1" dirty="0">
                <a:latin typeface="华文楷体" panose="02010600040101010101" pitchFamily="2" charset="-122"/>
                <a:ea typeface="华文楷体" panose="02010600040101010101" pitchFamily="2" charset="-122"/>
              </a:rPr>
              <a:t>）如果对用例建活动图，则把角色所发出的每一个动作变为活动节点。</a:t>
            </a:r>
          </a:p>
          <a:p>
            <a:pPr lvl="1"/>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b</a:t>
            </a:r>
            <a:r>
              <a:rPr lang="zh-CN" altLang="en-US" sz="2000" b="1" dirty="0">
                <a:latin typeface="华文楷体" panose="02010600040101010101" pitchFamily="2" charset="-122"/>
                <a:ea typeface="华文楷体" panose="02010600040101010101" pitchFamily="2" charset="-122"/>
              </a:rPr>
              <a:t>）如果对业务流程建活动图，则把每一个流程步骤</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或片段</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变为活动节点。</a:t>
            </a:r>
            <a:endParaRPr lang="en-US" altLang="zh-CN" sz="20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6</a:t>
            </a:r>
            <a:r>
              <a:rPr lang="zh-CN" altLang="en-US" sz="2400" b="1" dirty="0">
                <a:latin typeface="华文楷体" panose="02010600040101010101" pitchFamily="2" charset="-122"/>
                <a:ea typeface="华文楷体" panose="02010600040101010101" pitchFamily="2" charset="-122"/>
              </a:rPr>
              <a:t>）确定活动节点之间转移。</a:t>
            </a: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7</a:t>
            </a:r>
            <a:r>
              <a:rPr lang="zh-CN" altLang="en-US" sz="2400" b="1" dirty="0">
                <a:latin typeface="华文楷体" panose="02010600040101010101" pitchFamily="2" charset="-122"/>
                <a:ea typeface="华文楷体" panose="02010600040101010101" pitchFamily="2" charset="-122"/>
              </a:rPr>
              <a:t>）处理在活动节点之间的分支和合并。</a:t>
            </a: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rPr>
              <a:t>）处理在活动节点之间的分叉和汇合。</a:t>
            </a: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9</a:t>
            </a:r>
            <a:r>
              <a:rPr lang="zh-CN" altLang="en-US" sz="2400" b="1" dirty="0">
                <a:latin typeface="华文楷体" panose="02010600040101010101" pitchFamily="2" charset="-122"/>
                <a:ea typeface="华文楷体" panose="02010600040101010101" pitchFamily="2" charset="-122"/>
              </a:rPr>
              <a:t>）用</a:t>
            </a:r>
            <a:r>
              <a:rPr lang="en-US" altLang="zh-CN" sz="2400" b="1" dirty="0">
                <a:latin typeface="华文楷体" panose="02010600040101010101" pitchFamily="2" charset="-122"/>
                <a:ea typeface="华文楷体" panose="02010600040101010101" pitchFamily="2" charset="-122"/>
              </a:rPr>
              <a:t>UML</a:t>
            </a:r>
            <a:r>
              <a:rPr lang="zh-CN" altLang="en-US" sz="2400" b="1" dirty="0">
                <a:latin typeface="华文楷体" panose="02010600040101010101" pitchFamily="2" charset="-122"/>
                <a:ea typeface="华文楷体" panose="02010600040101010101" pitchFamily="2" charset="-122"/>
              </a:rPr>
              <a:t>建模工具进行活动图建模。</a:t>
            </a: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10</a:t>
            </a:r>
            <a:r>
              <a:rPr lang="zh-CN" altLang="en-US" sz="2400" b="1" dirty="0">
                <a:latin typeface="华文楷体" panose="02010600040101010101" pitchFamily="2" charset="-122"/>
                <a:ea typeface="华文楷体" panose="02010600040101010101" pitchFamily="2" charset="-122"/>
              </a:rPr>
              <a:t>）编写必要的补充文档。</a:t>
            </a:r>
            <a:endParaRPr lang="en-US" altLang="zh-CN" sz="2400"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5. </a:t>
            </a:r>
            <a:r>
              <a:rPr lang="zh-CN" altLang="en-US" sz="3200" b="1" dirty="0" smtClean="0">
                <a:solidFill>
                  <a:schemeClr val="accent1"/>
                </a:solidFill>
                <a:latin typeface="微软雅黑" panose="020B0503020204020204" pitchFamily="34" charset="-122"/>
                <a:ea typeface="微软雅黑" panose="020B0503020204020204" pitchFamily="34" charset="-122"/>
              </a:rPr>
              <a:t>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286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2775095-C34F-438A-872C-6DE3F8DFFD28}" type="slidenum">
              <a:rPr lang="zh-CN" altLang="en-US"/>
              <a:pPr/>
              <a:t>57</a:t>
            </a:fld>
            <a:endParaRPr lang="en-US" altLang="zh-CN"/>
          </a:p>
        </p:txBody>
      </p:sp>
      <p:pic>
        <p:nvPicPr>
          <p:cNvPr id="348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533400"/>
            <a:ext cx="8305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5. </a:t>
            </a:r>
            <a:r>
              <a:rPr lang="zh-CN" altLang="en-US" sz="3200" b="1" dirty="0" smtClean="0">
                <a:solidFill>
                  <a:schemeClr val="accent1"/>
                </a:solidFill>
                <a:latin typeface="微软雅黑" panose="020B0503020204020204" pitchFamily="34" charset="-122"/>
                <a:ea typeface="微软雅黑" panose="020B0503020204020204" pitchFamily="34" charset="-122"/>
              </a:rPr>
              <a:t>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32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AB6009E-26D1-4868-82B3-6167CEC25B8D}" type="slidenum">
              <a:rPr lang="zh-CN" altLang="en-US"/>
              <a:pPr/>
              <a:t>6</a:t>
            </a:fld>
            <a:endParaRPr lang="en-US" altLang="zh-CN"/>
          </a:p>
        </p:txBody>
      </p:sp>
      <p:sp>
        <p:nvSpPr>
          <p:cNvPr id="308227" name="Rectangle 3"/>
          <p:cNvSpPr>
            <a:spLocks noGrp="1" noChangeArrowheads="1"/>
          </p:cNvSpPr>
          <p:nvPr>
            <p:ph type="body" idx="1"/>
          </p:nvPr>
        </p:nvSpPr>
        <p:spPr>
          <a:xfrm>
            <a:off x="552660" y="971516"/>
            <a:ext cx="11445071" cy="4351338"/>
          </a:xfrm>
        </p:spPr>
        <p:txBody>
          <a:bodyPr/>
          <a:lstStyle/>
          <a:p>
            <a:pPr>
              <a:lnSpc>
                <a:spcPct val="150000"/>
              </a:lnSpc>
            </a:pPr>
            <a:r>
              <a:rPr kumimoji="1" lang="zh-CN" altLang="en-US" sz="2600" b="1" dirty="0">
                <a:latin typeface="华文楷体" panose="02010600040101010101" pitchFamily="2" charset="-122"/>
                <a:ea typeface="华文楷体" panose="02010600040101010101" pitchFamily="2" charset="-122"/>
              </a:rPr>
              <a:t>软件对象的动态行为并不都是事件驱动的。例如，</a:t>
            </a:r>
          </a:p>
          <a:p>
            <a:pPr lvl="1">
              <a:lnSpc>
                <a:spcPct val="150000"/>
              </a:lnSpc>
            </a:pPr>
            <a:r>
              <a:rPr kumimoji="1" lang="zh-CN" altLang="en-US" sz="2600" b="1" dirty="0">
                <a:latin typeface="华文楷体" panose="02010600040101010101" pitchFamily="2" charset="-122"/>
                <a:ea typeface="华文楷体" panose="02010600040101010101" pitchFamily="2" charset="-122"/>
              </a:rPr>
              <a:t>在使用特定的对象来实现特定的复杂算法时，</a:t>
            </a:r>
          </a:p>
          <a:p>
            <a:pPr lvl="1">
              <a:lnSpc>
                <a:spcPct val="150000"/>
              </a:lnSpc>
            </a:pPr>
            <a:r>
              <a:rPr kumimoji="1" lang="zh-CN" altLang="en-US" sz="2600" b="1" dirty="0">
                <a:latin typeface="华文楷体" panose="02010600040101010101" pitchFamily="2" charset="-122"/>
                <a:ea typeface="华文楷体" panose="02010600040101010101" pitchFamily="2" charset="-122"/>
              </a:rPr>
              <a:t>此算法的动态行为</a:t>
            </a:r>
          </a:p>
          <a:p>
            <a:pPr lvl="2">
              <a:lnSpc>
                <a:spcPct val="150000"/>
              </a:lnSpc>
            </a:pPr>
            <a:r>
              <a:rPr kumimoji="1" lang="zh-CN" altLang="en-US" sz="2600" b="1" dirty="0">
                <a:latin typeface="华文楷体" panose="02010600040101010101" pitchFamily="2" charset="-122"/>
                <a:ea typeface="华文楷体" panose="02010600040101010101" pitchFamily="2" charset="-122"/>
              </a:rPr>
              <a:t>既不是由多个对象的协同配合完成的，</a:t>
            </a:r>
          </a:p>
          <a:p>
            <a:pPr lvl="2">
              <a:lnSpc>
                <a:spcPct val="150000"/>
              </a:lnSpc>
            </a:pPr>
            <a:r>
              <a:rPr kumimoji="1" lang="zh-CN" altLang="en-US" sz="2600" b="1" dirty="0">
                <a:latin typeface="华文楷体" panose="02010600040101010101" pitchFamily="2" charset="-122"/>
                <a:ea typeface="华文楷体" panose="02010600040101010101" pitchFamily="2" charset="-122"/>
              </a:rPr>
              <a:t>也不是由外部事件来驱动的。</a:t>
            </a:r>
          </a:p>
          <a:p>
            <a:pPr>
              <a:lnSpc>
                <a:spcPct val="150000"/>
              </a:lnSpc>
            </a:pPr>
            <a:r>
              <a:rPr kumimoji="1" lang="zh-CN" altLang="en-US" sz="2600" b="1" dirty="0">
                <a:latin typeface="华文楷体" panose="02010600040101010101" pitchFamily="2" charset="-122"/>
                <a:ea typeface="华文楷体" panose="02010600040101010101" pitchFamily="2" charset="-122"/>
              </a:rPr>
              <a:t>这类对象被称为是：</a:t>
            </a:r>
            <a:r>
              <a:rPr kumimoji="1" lang="zh-CN" altLang="en-US" sz="2600" b="1" dirty="0">
                <a:solidFill>
                  <a:srgbClr val="FF3300"/>
                </a:solidFill>
                <a:latin typeface="华文楷体" panose="02010600040101010101" pitchFamily="2" charset="-122"/>
                <a:ea typeface="华文楷体" panose="02010600040101010101" pitchFamily="2" charset="-122"/>
              </a:rPr>
              <a:t>非反应型</a:t>
            </a:r>
            <a:r>
              <a:rPr kumimoji="1" lang="zh-CN" altLang="en-US" sz="2600" b="1" dirty="0" smtClean="0">
                <a:solidFill>
                  <a:srgbClr val="FF3300"/>
                </a:solidFill>
                <a:latin typeface="华文楷体" panose="02010600040101010101" pitchFamily="2" charset="-122"/>
                <a:ea typeface="华文楷体" panose="02010600040101010101" pitchFamily="2" charset="-122"/>
              </a:rPr>
              <a:t>对象</a:t>
            </a:r>
            <a:endParaRPr kumimoji="1" lang="zh-CN" altLang="en-US" sz="2600" b="1" dirty="0">
              <a:latin typeface="华文楷体" panose="02010600040101010101" pitchFamily="2" charset="-122"/>
              <a:ea typeface="华文楷体" panose="02010600040101010101" pitchFamily="2" charset="-122"/>
            </a:endParaRPr>
          </a:p>
          <a:p>
            <a:pPr>
              <a:lnSpc>
                <a:spcPct val="150000"/>
              </a:lnSpc>
            </a:pPr>
            <a:r>
              <a:rPr kumimoji="1" lang="zh-CN" altLang="en-US" sz="2600" b="1" dirty="0">
                <a:latin typeface="华文楷体" panose="02010600040101010101" pitchFamily="2" charset="-122"/>
                <a:ea typeface="华文楷体" panose="02010600040101010101" pitchFamily="2" charset="-122"/>
              </a:rPr>
              <a:t>当非反应型对象的动态行为被执行时，</a:t>
            </a:r>
          </a:p>
          <a:p>
            <a:pPr lvl="1">
              <a:lnSpc>
                <a:spcPct val="150000"/>
              </a:lnSpc>
            </a:pPr>
            <a:r>
              <a:rPr kumimoji="1" lang="zh-CN" altLang="en-US" sz="2600" b="1" dirty="0">
                <a:latin typeface="华文楷体" panose="02010600040101010101" pitchFamily="2" charset="-122"/>
                <a:ea typeface="华文楷体" panose="02010600040101010101" pitchFamily="2" charset="-122"/>
              </a:rPr>
              <a:t>动态行为的一系列的动作按照特定的控制逻辑（算法）顺序执行</a:t>
            </a:r>
            <a:r>
              <a:rPr kumimoji="1" lang="zh-CN" altLang="en-US" sz="2600" b="1" dirty="0" smtClean="0">
                <a:latin typeface="华文楷体" panose="02010600040101010101" pitchFamily="2" charset="-122"/>
                <a:ea typeface="华文楷体" panose="02010600040101010101" pitchFamily="2" charset="-122"/>
              </a:rPr>
              <a:t>。</a:t>
            </a:r>
            <a:endParaRPr kumimoji="1" lang="zh-CN" altLang="en-US" sz="26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94695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AB6009E-26D1-4868-82B3-6167CEC25B8D}" type="slidenum">
              <a:rPr lang="zh-CN" altLang="en-US"/>
              <a:pPr/>
              <a:t>7</a:t>
            </a:fld>
            <a:endParaRPr lang="en-US" altLang="zh-CN"/>
          </a:p>
        </p:txBody>
      </p:sp>
      <p:sp>
        <p:nvSpPr>
          <p:cNvPr id="308227" name="Rectangle 3"/>
          <p:cNvSpPr>
            <a:spLocks noGrp="1" noChangeArrowheads="1"/>
          </p:cNvSpPr>
          <p:nvPr>
            <p:ph type="body" idx="1"/>
          </p:nvPr>
        </p:nvSpPr>
        <p:spPr>
          <a:xfrm>
            <a:off x="552660" y="971516"/>
            <a:ext cx="11445071" cy="4351338"/>
          </a:xfrm>
        </p:spPr>
        <p:txBody>
          <a:bodyPr/>
          <a:lstStyle/>
          <a:p>
            <a:pPr>
              <a:lnSpc>
                <a:spcPct val="150000"/>
              </a:lnSpc>
            </a:pPr>
            <a:r>
              <a:rPr kumimoji="1" lang="zh-CN" altLang="en-US" b="1" dirty="0">
                <a:latin typeface="华文楷体" panose="02010600040101010101" pitchFamily="2" charset="-122"/>
                <a:ea typeface="华文楷体" panose="02010600040101010101" pitchFamily="2" charset="-122"/>
              </a:rPr>
              <a:t>活动图是一种特殊形式的</a:t>
            </a:r>
            <a:r>
              <a:rPr kumimoji="1" lang="zh-CN" altLang="en-US" b="1" dirty="0">
                <a:solidFill>
                  <a:srgbClr val="FF3300"/>
                </a:solidFill>
                <a:latin typeface="华文楷体" panose="02010600040101010101" pitchFamily="2" charset="-122"/>
                <a:ea typeface="华文楷体" panose="02010600040101010101" pitchFamily="2" charset="-122"/>
              </a:rPr>
              <a:t>状态机</a:t>
            </a:r>
            <a:r>
              <a:rPr kumimoji="1" lang="zh-CN" altLang="en-US" b="1" dirty="0">
                <a:latin typeface="华文楷体" panose="02010600040101010101" pitchFamily="2" charset="-122"/>
                <a:ea typeface="华文楷体" panose="02010600040101010101" pitchFamily="2" charset="-122"/>
              </a:rPr>
              <a:t>，用于对计算流程和工作流程建模</a:t>
            </a:r>
            <a:r>
              <a:rPr kumimoji="1" lang="en-US" altLang="zh-CN" b="1" dirty="0">
                <a:latin typeface="华文楷体" panose="02010600040101010101" pitchFamily="2" charset="-122"/>
                <a:ea typeface="华文楷体" panose="02010600040101010101" pitchFamily="2" charset="-122"/>
              </a:rPr>
              <a:t>.</a:t>
            </a:r>
          </a:p>
          <a:p>
            <a:pPr>
              <a:lnSpc>
                <a:spcPct val="150000"/>
              </a:lnSpc>
            </a:pPr>
            <a:r>
              <a:rPr kumimoji="1" lang="zh-CN" altLang="en-US" b="1" dirty="0" smtClean="0">
                <a:latin typeface="华文楷体" panose="02010600040101010101" pitchFamily="2" charset="-122"/>
                <a:ea typeface="华文楷体" panose="02010600040101010101" pitchFamily="2" charset="-122"/>
              </a:rPr>
              <a:t>活动图</a:t>
            </a:r>
            <a:r>
              <a:rPr kumimoji="1" lang="zh-CN" altLang="en-US" b="1" dirty="0">
                <a:latin typeface="华文楷体" panose="02010600040101010101" pitchFamily="2" charset="-122"/>
                <a:ea typeface="华文楷体" panose="02010600040101010101" pitchFamily="2" charset="-122"/>
              </a:rPr>
              <a:t>中的状态表示计算过程中所处的各种状态，而不是普通对象的</a:t>
            </a:r>
            <a:r>
              <a:rPr kumimoji="1" lang="zh-CN" altLang="en-US" b="1" dirty="0" smtClean="0">
                <a:latin typeface="华文楷体" panose="02010600040101010101" pitchFamily="2" charset="-122"/>
                <a:ea typeface="华文楷体" panose="02010600040101010101" pitchFamily="2" charset="-122"/>
              </a:rPr>
              <a:t>状态。</a:t>
            </a:r>
            <a:endParaRPr kumimoji="1" lang="zh-CN" altLang="en-US" b="1" dirty="0">
              <a:latin typeface="华文楷体" panose="02010600040101010101" pitchFamily="2" charset="-122"/>
              <a:ea typeface="华文楷体" panose="02010600040101010101" pitchFamily="2" charset="-122"/>
            </a:endParaRPr>
          </a:p>
          <a:p>
            <a:pPr>
              <a:lnSpc>
                <a:spcPct val="150000"/>
              </a:lnSpc>
            </a:pPr>
            <a:r>
              <a:rPr kumimoji="1" lang="zh-CN" altLang="en-US" b="1" dirty="0">
                <a:latin typeface="华文楷体" panose="02010600040101010101" pitchFamily="2" charset="-122"/>
                <a:ea typeface="华文楷体" panose="02010600040101010101" pitchFamily="2" charset="-122"/>
              </a:rPr>
              <a:t>通常，活动图假定在整个计算处理过程中没有外部事件引起的中断</a:t>
            </a:r>
            <a:r>
              <a:rPr kumimoji="1" lang="en-US" altLang="zh-CN" b="1" dirty="0">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否则，普通的状态机更适于描述这种</a:t>
            </a:r>
            <a:r>
              <a:rPr kumimoji="1" lang="zh-CN" altLang="en-US" b="1" dirty="0" smtClean="0">
                <a:latin typeface="华文楷体" panose="02010600040101010101" pitchFamily="2" charset="-122"/>
                <a:ea typeface="华文楷体" panose="02010600040101010101" pitchFamily="2" charset="-122"/>
              </a:rPr>
              <a:t>情况</a:t>
            </a:r>
            <a:endParaRPr kumimoji="1" lang="zh-CN" altLang="en-US"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99678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AB6009E-26D1-4868-82B3-6167CEC25B8D}" type="slidenum">
              <a:rPr lang="zh-CN" altLang="en-US"/>
              <a:pPr/>
              <a:t>8</a:t>
            </a:fld>
            <a:endParaRPr lang="en-US" altLang="zh-CN"/>
          </a:p>
        </p:txBody>
      </p:sp>
      <p:sp>
        <p:nvSpPr>
          <p:cNvPr id="308227" name="Rectangle 3"/>
          <p:cNvSpPr>
            <a:spLocks noGrp="1" noChangeArrowheads="1"/>
          </p:cNvSpPr>
          <p:nvPr>
            <p:ph type="body" idx="1"/>
          </p:nvPr>
        </p:nvSpPr>
        <p:spPr>
          <a:xfrm>
            <a:off x="552660" y="971516"/>
            <a:ext cx="11445071" cy="4351338"/>
          </a:xfrm>
        </p:spPr>
        <p:txBody>
          <a:bodyPr/>
          <a:lstStyle/>
          <a:p>
            <a:pPr>
              <a:lnSpc>
                <a:spcPct val="150000"/>
              </a:lnSpc>
            </a:pPr>
            <a:r>
              <a:rPr kumimoji="1" lang="zh-CN" altLang="en-US" b="1" dirty="0" smtClean="0">
                <a:latin typeface="华文楷体" panose="02010600040101010101" pitchFamily="2" charset="-122"/>
                <a:ea typeface="华文楷体" panose="02010600040101010101" pitchFamily="2" charset="-122"/>
              </a:rPr>
              <a:t>与</a:t>
            </a:r>
            <a:r>
              <a:rPr kumimoji="1" lang="zh-CN" altLang="en-US" b="1" dirty="0">
                <a:latin typeface="华文楷体" panose="02010600040101010101" pitchFamily="2" charset="-122"/>
                <a:ea typeface="华文楷体" panose="02010600040101010101" pitchFamily="2" charset="-122"/>
              </a:rPr>
              <a:t>交互图相比</a:t>
            </a:r>
          </a:p>
          <a:p>
            <a:pPr lvl="1">
              <a:lnSpc>
                <a:spcPct val="150000"/>
              </a:lnSpc>
            </a:pPr>
            <a:r>
              <a:rPr kumimoji="1" lang="zh-CN" altLang="en-US" sz="3200" b="1" dirty="0">
                <a:latin typeface="华文楷体" panose="02010600040101010101" pitchFamily="2" charset="-122"/>
                <a:ea typeface="华文楷体" panose="02010600040101010101" pitchFamily="2" charset="-122"/>
              </a:rPr>
              <a:t>活动图着重表现活动的</a:t>
            </a:r>
            <a:r>
              <a:rPr kumimoji="1" lang="zh-CN" altLang="en-US" sz="3200" b="1" dirty="0">
                <a:solidFill>
                  <a:srgbClr val="FF3300"/>
                </a:solidFill>
                <a:latin typeface="华文楷体" panose="02010600040101010101" pitchFamily="2" charset="-122"/>
                <a:ea typeface="华文楷体" panose="02010600040101010101" pitchFamily="2" charset="-122"/>
              </a:rPr>
              <a:t>控制流</a:t>
            </a:r>
            <a:r>
              <a:rPr kumimoji="1" lang="zh-CN" altLang="en-US" sz="3200" b="1" dirty="0">
                <a:latin typeface="华文楷体" panose="02010600040101010101" pitchFamily="2" charset="-122"/>
                <a:ea typeface="华文楷体" panose="02010600040101010101" pitchFamily="2" charset="-122"/>
              </a:rPr>
              <a:t>，描述在对象之间传递的操作</a:t>
            </a:r>
          </a:p>
          <a:p>
            <a:pPr lvl="1">
              <a:lnSpc>
                <a:spcPct val="150000"/>
              </a:lnSpc>
            </a:pPr>
            <a:endParaRPr kumimoji="1" lang="zh-CN" altLang="en-US" sz="3200" b="1" dirty="0">
              <a:latin typeface="华文楷体" panose="02010600040101010101" pitchFamily="2" charset="-122"/>
              <a:ea typeface="华文楷体" panose="02010600040101010101" pitchFamily="2" charset="-122"/>
            </a:endParaRPr>
          </a:p>
          <a:p>
            <a:pPr lvl="1">
              <a:lnSpc>
                <a:spcPct val="150000"/>
              </a:lnSpc>
            </a:pPr>
            <a:r>
              <a:rPr kumimoji="1" lang="zh-CN" altLang="en-US" sz="3200" b="1" dirty="0">
                <a:latin typeface="华文楷体" panose="02010600040101010101" pitchFamily="2" charset="-122"/>
                <a:ea typeface="华文楷体" panose="02010600040101010101" pitchFamily="2" charset="-122"/>
              </a:rPr>
              <a:t>交互图着重表现的是对象到对象的控制流，描述在对象之间传递的</a:t>
            </a:r>
            <a:r>
              <a:rPr kumimoji="1" lang="zh-CN" altLang="en-US" sz="3200" b="1" dirty="0" smtClean="0">
                <a:latin typeface="华文楷体" panose="02010600040101010101" pitchFamily="2" charset="-122"/>
                <a:ea typeface="华文楷体" panose="02010600040101010101" pitchFamily="2" charset="-122"/>
              </a:rPr>
              <a:t>消息</a:t>
            </a:r>
            <a:endParaRPr kumimoji="1" lang="zh-CN" altLang="en-US"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84921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软 件 工 程</a:t>
            </a:r>
          </a:p>
        </p:txBody>
      </p:sp>
      <p:sp>
        <p:nvSpPr>
          <p:cNvPr id="5" name="灯片编号占位符 5"/>
          <p:cNvSpPr>
            <a:spLocks noGrp="1"/>
          </p:cNvSpPr>
          <p:nvPr>
            <p:ph type="sldNum" sz="quarter" idx="12"/>
          </p:nvPr>
        </p:nvSpPr>
        <p:spPr/>
        <p:txBody>
          <a:bodyPr/>
          <a:lstStyle/>
          <a:p>
            <a:fld id="{6248E865-C04A-4755-B0C6-C6832E96AB63}" type="slidenum">
              <a:rPr lang="zh-CN" altLang="en-US"/>
              <a:pPr/>
              <a:t>9</a:t>
            </a:fld>
            <a:endParaRPr lang="en-US" altLang="zh-CN"/>
          </a:p>
        </p:txBody>
      </p:sp>
      <p:pic>
        <p:nvPicPr>
          <p:cNvPr id="287746" name="Picture 2" descr="md_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
            <a:ext cx="8893175" cy="68992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953569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19.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2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3.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7.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9.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3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578</TotalTime>
  <Words>3325</Words>
  <Application>Microsoft Office PowerPoint</Application>
  <PresentationFormat>宽屏</PresentationFormat>
  <Paragraphs>411</Paragraphs>
  <Slides>57</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Calibri</vt:lpstr>
      <vt:lpstr>Calibri Light</vt:lpstr>
      <vt:lpstr>Gungsuh</vt:lpstr>
      <vt:lpstr>Monotype Sorts</vt:lpstr>
      <vt:lpstr>黑体</vt:lpstr>
      <vt:lpstr>华文楷体</vt:lpstr>
      <vt:lpstr>楷体_GB2312</vt:lpstr>
      <vt:lpstr>宋体</vt:lpstr>
      <vt:lpstr>宋体</vt:lpstr>
      <vt:lpstr>微软雅黑</vt:lpstr>
      <vt:lpstr>Arial</vt:lpstr>
      <vt:lpstr>Impact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实例2：销售处理过程的活动图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1243</cp:revision>
  <dcterms:created xsi:type="dcterms:W3CDTF">2016-03-18T06:16:00Z</dcterms:created>
  <dcterms:modified xsi:type="dcterms:W3CDTF">2023-10-14T14:43:21Z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