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48" r:id="rId2"/>
    <p:sldId id="554" r:id="rId3"/>
    <p:sldId id="800" r:id="rId4"/>
    <p:sldId id="547" r:id="rId5"/>
    <p:sldId id="1250" r:id="rId6"/>
    <p:sldId id="1262" r:id="rId7"/>
    <p:sldId id="1263" r:id="rId8"/>
    <p:sldId id="1305" r:id="rId9"/>
    <p:sldId id="1264" r:id="rId10"/>
    <p:sldId id="1265" r:id="rId11"/>
    <p:sldId id="1303" r:id="rId12"/>
    <p:sldId id="1304" r:id="rId13"/>
    <p:sldId id="1269" r:id="rId14"/>
    <p:sldId id="1272" r:id="rId15"/>
    <p:sldId id="1273" r:id="rId16"/>
    <p:sldId id="1274" r:id="rId17"/>
    <p:sldId id="1280" r:id="rId18"/>
    <p:sldId id="1281" r:id="rId19"/>
    <p:sldId id="1282" r:id="rId20"/>
    <p:sldId id="1283" r:id="rId21"/>
    <p:sldId id="1284" r:id="rId22"/>
    <p:sldId id="1285" r:id="rId23"/>
    <p:sldId id="1286" r:id="rId24"/>
    <p:sldId id="1306" r:id="rId25"/>
    <p:sldId id="1287" r:id="rId26"/>
    <p:sldId id="1288" r:id="rId27"/>
    <p:sldId id="1289" r:id="rId28"/>
    <p:sldId id="1290" r:id="rId29"/>
    <p:sldId id="1293" r:id="rId30"/>
    <p:sldId id="1307" r:id="rId31"/>
    <p:sldId id="1295" r:id="rId32"/>
    <p:sldId id="1296" r:id="rId33"/>
    <p:sldId id="1297" r:id="rId34"/>
    <p:sldId id="1298" r:id="rId35"/>
    <p:sldId id="1299" r:id="rId36"/>
    <p:sldId id="1300" r:id="rId37"/>
    <p:sldId id="1301" r:id="rId38"/>
  </p:sldIdLst>
  <p:sldSz cx="12192000" cy="6858000"/>
  <p:notesSz cx="6858000" cy="9144000"/>
  <p:custDataLst>
    <p:tags r:id="rId4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 autoAdjust="0"/>
    <p:restoredTop sz="88063" autoAdjust="0"/>
  </p:normalViewPr>
  <p:slideViewPr>
    <p:cSldViewPr snapToGrid="0">
      <p:cViewPr varScale="1">
        <p:scale>
          <a:sx n="59" d="100"/>
          <a:sy n="59" d="100"/>
        </p:scale>
        <p:origin x="808" y="44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20" y="32"/>
      </p:cViewPr>
      <p:guideLst/>
    </p:cSldViewPr>
  </p:notes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AB87-0AB3-4E66-A953-7EEAF4B1880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FC67-46B0-4125-87AC-FA2B99DE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0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5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ED8497-B92D-4F10-9C19-BBA738FC3D23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856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0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BB15F-E1C6-4EA6-B24A-56EEB07690AE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CA2CD-07CB-4E7B-B53F-051CB4BE1E86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4858A-CC43-417D-BE8D-E53380CCC7E8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89387-2DC7-482B-807A-2784FB397996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B93F6-EAC4-448B-A82D-A913F39F467C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2D78C-08D4-4863-B6D1-D105C594A5C5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DDE5A-97D9-4F2E-9BD7-E962BCAD5C88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11" name="矩形 10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97189-CF9E-48A5-80FF-D6473ECAA516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6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AC2F6-E5D3-466E-8B67-40D733099CB5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6" name="矩形 5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EBF21-657F-42B6-9F81-4D7BC96AB27C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8D551-01B3-4089-96E8-1550905C3E63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A22124-7387-413C-8CE1-FD3DABB7AC5B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http://tech.acnow.net/Files/BPic/2006-5/29/0652922344427822.gi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9904" y="2362577"/>
            <a:ext cx="9453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</a:t>
            </a:r>
            <a:r>
              <a:rPr lang="zh-CN" altLang="en-US" sz="4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：组件图</a:t>
            </a:r>
            <a:endParaRPr lang="zh-CN" altLang="zh-CN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820900"/>
            <a:ext cx="1219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0872" y="3708906"/>
            <a:ext cx="9019358" cy="17526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华南理工大学  计算机科学与工程学院</a:t>
            </a:r>
          </a:p>
          <a:p>
            <a:pPr algn="ctr"/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苏锦钿 （</a:t>
            </a:r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17311126764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ctr"/>
            <a:fld id="{35C668CD-4839-4271-814F-EF347A3163F5}" type="datetime2">
              <a:rPr kumimoji="1" lang="zh-CN" altLang="en-US" sz="2500" b="1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2023年10月16日</a:t>
            </a:fld>
            <a:endParaRPr lang="zh-CN" altLang="en-US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2AD-79E2-4B22-81F2-80ACC3962B65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164432"/>
            <a:ext cx="8281656" cy="4524375"/>
          </a:xfrm>
        </p:spPr>
        <p:txBody>
          <a:bodyPr/>
          <a:lstStyle/>
          <a:p>
            <a:pPr>
              <a:buClr>
                <a:schemeClr val="tx1"/>
              </a:buClr>
              <a:buFontTx/>
              <a:buChar char="•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组件的图形表示</a:t>
            </a:r>
          </a:p>
          <a:p>
            <a:pPr lvl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组件的名字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简单名字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路径名字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标记值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描述版本号等</a:t>
            </a:r>
          </a:p>
          <a:p>
            <a:pPr lvl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图形表示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简单情形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扩展情形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可增加分隔区</a:t>
            </a:r>
            <a:b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描述详细内容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可使用标记值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48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611981"/>
            <a:ext cx="5334000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48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229304"/>
              </p:ext>
            </p:extLst>
          </p:nvPr>
        </p:nvGraphicFramePr>
        <p:xfrm>
          <a:off x="7185548" y="3204883"/>
          <a:ext cx="44196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Image" r:id="rId4" imgW="3837628" imgH="2261913" progId="Photoshop.Image.5">
                  <p:embed/>
                </p:oleObj>
              </mc:Choice>
              <mc:Fallback>
                <p:oleObj name="Image" r:id="rId4" imgW="3837628" imgH="2261913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5548" y="3204883"/>
                        <a:ext cx="4419600" cy="260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6" name="Line 6"/>
          <p:cNvSpPr>
            <a:spLocks noChangeShapeType="1"/>
          </p:cNvSpPr>
          <p:nvPr/>
        </p:nvSpPr>
        <p:spPr bwMode="auto">
          <a:xfrm flipV="1">
            <a:off x="3165232" y="1796159"/>
            <a:ext cx="3386294" cy="2699641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V="1">
            <a:off x="4191000" y="4592097"/>
            <a:ext cx="3686908" cy="80924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 flipV="1">
            <a:off x="3323492" y="2220686"/>
            <a:ext cx="5872566" cy="26788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582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2AD-79E2-4B22-81F2-80ACC3962B6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85104"/>
              </p:ext>
            </p:extLst>
          </p:nvPr>
        </p:nvGraphicFramePr>
        <p:xfrm>
          <a:off x="4963049" y="-1884"/>
          <a:ext cx="480060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Image" r:id="rId3" imgW="5210025" imgH="3659725" progId="Photoshop.Image.5">
                  <p:embed/>
                </p:oleObj>
              </mc:Choice>
              <mc:Fallback>
                <p:oleObj name="Image" r:id="rId3" imgW="5210025" imgH="3659725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049" y="-1884"/>
                        <a:ext cx="480060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38780" y="1001485"/>
            <a:ext cx="6571620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Tx/>
              <a:buChar char="•"/>
            </a:pPr>
            <a:r>
              <a:rPr kumimoji="1" lang="zh-CN" altLang="en-US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组件和类</a:t>
            </a:r>
          </a:p>
          <a:p>
            <a:pPr lvl="1"/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区别：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组件存在于物理空间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类存在于概念空间</a:t>
            </a:r>
          </a:p>
          <a:p>
            <a:pPr lvl="1"/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联系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组件和类都是分类符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组件用来实现类的动态行为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组件实现类的结构和动态行为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图形表示</a:t>
            </a:r>
            <a:r>
              <a:rPr kumimoji="1"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UML</a:t>
            </a: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 </a:t>
            </a:r>
            <a:r>
              <a:rPr kumimoji="1"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 ROSE (realize TAB)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接口（类的一种变体）规定组件为外界提供的服务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图形表示： </a:t>
            </a:r>
            <a:r>
              <a:rPr kumimoji="1" lang="en-US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UML / ROSE </a:t>
            </a:r>
            <a:r>
              <a:rPr kumimoji="1" lang="zh-CN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688" y="2985826"/>
            <a:ext cx="23510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9688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51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132AD-79E2-4B22-81F2-80ACC3962B65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438780" y="1001485"/>
            <a:ext cx="6571620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组织形式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）用包来组织组件。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）用组件之间的交互关系来组织组件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分类：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）源代码组件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）二进制组件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）可执行组件</a:t>
            </a:r>
          </a:p>
        </p:txBody>
      </p:sp>
    </p:spTree>
    <p:extLst>
      <p:ext uri="{BB962C8B-B14F-4D97-AF65-F5344CB8AC3E}">
        <p14:creationId xmlns:p14="http://schemas.microsoft.com/office/powerpoint/2010/main" val="188095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8FEC-470C-4738-B29B-A7A216EF8E95}" type="slidenum">
              <a:rPr lang="zh-CN" altLang="en-US"/>
              <a:pPr/>
              <a:t>13</a:t>
            </a:fld>
            <a:endParaRPr lang="en-US" altLang="zh-CN"/>
          </a:p>
        </p:txBody>
      </p:sp>
      <p:pic>
        <p:nvPicPr>
          <p:cNvPr id="353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2" t="22867" r="20032" b="37796"/>
          <a:stretch>
            <a:fillRect/>
          </a:stretch>
        </p:blipFill>
        <p:spPr bwMode="auto">
          <a:xfrm>
            <a:off x="2351089" y="1628775"/>
            <a:ext cx="7920037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49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FE14-096E-4184-88F7-57CCC30F10E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362" y="103180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组件和接口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组件化的好处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组件是可替换的：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buFontTx/>
              <a:buChar char="–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边界清晰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buFontTx/>
              <a:buChar char="–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便于维护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buFontTx/>
              <a:buChar char="–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升级</a:t>
            </a:r>
          </a:p>
          <a:p>
            <a:pPr lvl="3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组件化的软件系统可以是分布式的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buFontTx/>
              <a:buChar char="–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不要求使所有组件都运行于一个结点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93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11D-A923-42F6-9878-68554568CC5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88" y="977202"/>
            <a:ext cx="7924800" cy="4648200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组件和接口之间的联系的描述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一个组件实现了一个接口</a:t>
            </a:r>
          </a:p>
          <a:p>
            <a:pPr lvl="2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6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实现关系</a:t>
            </a:r>
          </a:p>
          <a:p>
            <a:pPr lvl="2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6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输出接口：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被一个组件实现的接口是该组件的实现接口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一个组件使用了另一个组件通过接口提供的服务</a:t>
            </a:r>
          </a:p>
          <a:p>
            <a:pPr lvl="2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6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依赖关系</a:t>
            </a:r>
          </a:p>
          <a:p>
            <a:pPr lvl="2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6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输入接口：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被一个组件调用的接口是该组件的输入接口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组件接口及其实现关系的图形表示</a:t>
            </a:r>
          </a:p>
          <a:p>
            <a:pPr lvl="2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图标形式</a:t>
            </a:r>
          </a:p>
          <a:p>
            <a:pPr lvl="2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扩展形式</a:t>
            </a:r>
            <a:r>
              <a:rPr kumimoji="1"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(ROSE</a:t>
            </a:r>
            <a:r>
              <a:rPr kumimoji="1" lang="zh-CN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不支持</a:t>
            </a:r>
            <a:r>
              <a:rPr kumimoji="1" lang="en-US" altLang="zh-CN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04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43F0-D6AB-4530-AF86-A923339242F4}" type="slidenum">
              <a:rPr lang="zh-CN" altLang="en-US"/>
              <a:pPr/>
              <a:t>16</a:t>
            </a:fld>
            <a:endParaRPr lang="en-US" altLang="zh-CN"/>
          </a:p>
        </p:txBody>
      </p:sp>
      <p:pic>
        <p:nvPicPr>
          <p:cNvPr id="3584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79" y="585399"/>
            <a:ext cx="8882969" cy="511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5735639" y="594995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9688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181A3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图１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7975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A8CC1-DB05-4596-9CA3-A4D911D420C6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363" y="1081671"/>
            <a:ext cx="10515600" cy="4351338"/>
          </a:xfrm>
        </p:spPr>
        <p:txBody>
          <a:bodyPr/>
          <a:lstStyle/>
          <a:p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组件的标准变体</a:t>
            </a:r>
          </a:p>
          <a:p>
            <a:pPr lvl="2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kumimoji="1" lang="zh-CN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的扩充机制也可用于组件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典型：</a:t>
            </a:r>
          </a:p>
          <a:p>
            <a:pPr lvl="4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标记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值：</a:t>
            </a:r>
            <a:r>
              <a:rPr kumimoji="1"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可用来标记正在发展中的组件的版本信息</a:t>
            </a:r>
          </a:p>
          <a:p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665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560" y="3957929"/>
            <a:ext cx="7900116" cy="2213559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6597" name="Line 5"/>
          <p:cNvSpPr>
            <a:spLocks noChangeShapeType="1"/>
          </p:cNvSpPr>
          <p:nvPr/>
        </p:nvSpPr>
        <p:spPr bwMode="auto">
          <a:xfrm>
            <a:off x="3505200" y="2889250"/>
            <a:ext cx="1143000" cy="106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38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21684-F6AC-4318-BBF7-B015EAE2DFE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981564"/>
            <a:ext cx="10515600" cy="4351338"/>
          </a:xfrm>
        </p:spPr>
        <p:txBody>
          <a:bodyPr/>
          <a:lstStyle/>
          <a:p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五个用于组件的标准变体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可执行文件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(executable)</a:t>
            </a:r>
          </a:p>
          <a:p>
            <a:pPr lvl="2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代表一个可以在一个结点上运行的组件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库文件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(library)</a:t>
            </a:r>
          </a:p>
          <a:p>
            <a:pPr lvl="2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代表一个静态或动态对象库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数据表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(table)</a:t>
            </a:r>
          </a:p>
          <a:p>
            <a:pPr lvl="2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代表数据库表格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(file)</a:t>
            </a:r>
          </a:p>
          <a:p>
            <a:pPr lvl="2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代表包含源代码或数据的文件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(documentation)</a:t>
            </a:r>
          </a:p>
          <a:p>
            <a:pPr lvl="2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代表文档</a:t>
            </a:r>
          </a:p>
          <a:p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kumimoji="1"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没有为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这些标准变体定义标准图标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00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5541-1A93-4796-A2FE-F8E437EC219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037431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ROSE</a:t>
            </a:r>
            <a:r>
              <a:rPr kumimoji="1"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中的组件变体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组件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Rose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中的组件即一般意义上的组件。也可以用构造型来指定组件类型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ActiveX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Applet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Application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DLL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Executable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 </a:t>
            </a:r>
            <a:r>
              <a:rPr kumimoji="1" lang="en-US" altLang="zh-CN" sz="2800" b="1" dirty="0">
                <a:solidFill>
                  <a:srgbClr val="FF3300"/>
                </a:solidFill>
                <a:ea typeface="宋体" panose="02010600030101010101" pitchFamily="2" charset="-122"/>
              </a:rPr>
              <a:t>(2)</a:t>
            </a:r>
            <a:r>
              <a:rPr kumimoji="1"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程序规范</a:t>
            </a:r>
            <a:r>
              <a:rPr kumimoji="1" lang="en-US" altLang="zh-CN" sz="2800" b="1" dirty="0">
                <a:solidFill>
                  <a:srgbClr val="FF3300"/>
                </a:solidFill>
                <a:ea typeface="宋体" panose="02010600030101010101" pitchFamily="2" charset="-122"/>
              </a:rPr>
              <a:t>(Subprogram Specification)</a:t>
            </a:r>
            <a:r>
              <a:rPr kumimoji="1"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br>
              <a:rPr kumimoji="1" lang="zh-CN" altLang="en-US" sz="2800" b="1" dirty="0">
                <a:solidFill>
                  <a:srgbClr val="FF3300"/>
                </a:solidFill>
                <a:ea typeface="宋体" panose="02010600030101010101" pitchFamily="2" charset="-122"/>
              </a:rPr>
            </a:br>
            <a:r>
              <a:rPr kumimoji="1" lang="zh-CN" altLang="en-US" sz="2800" b="1" dirty="0" smtClean="0">
                <a:ea typeface="宋体" panose="02010600030101010101" pitchFamily="2" charset="-122"/>
              </a:rPr>
              <a:t>子程序</a:t>
            </a:r>
            <a:r>
              <a:rPr kumimoji="1" lang="zh-CN" altLang="en-US" sz="2800" b="1" dirty="0">
                <a:ea typeface="宋体" panose="02010600030101010101" pitchFamily="2" charset="-122"/>
              </a:rPr>
              <a:t>规范通常是一组子程序集合名，子程序中不包括类定义。下图给出了两种表示子程序规范的图标：</a:t>
            </a:r>
            <a:br>
              <a:rPr kumimoji="1" lang="zh-CN" altLang="en-US" sz="2800" b="1" dirty="0">
                <a:ea typeface="宋体" panose="02010600030101010101" pitchFamily="2" charset="-122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pic>
        <p:nvPicPr>
          <p:cNvPr id="4474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615" y="2885281"/>
            <a:ext cx="2451100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7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6" y="5197079"/>
            <a:ext cx="1468438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749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734" y="5571530"/>
            <a:ext cx="16938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181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471158" y="2636982"/>
            <a:ext cx="4110492" cy="600404"/>
            <a:chOff x="2442708" y="2890647"/>
            <a:chExt cx="4110492" cy="600404"/>
          </a:xfrm>
        </p:grpSpPr>
        <p:sp>
          <p:nvSpPr>
            <p:cNvPr id="139" name="MH_Others_4"/>
            <p:cNvSpPr/>
            <p:nvPr>
              <p:custDataLst>
                <p:tags r:id="rId11"/>
              </p:custDataLst>
            </p:nvPr>
          </p:nvSpPr>
          <p:spPr>
            <a:xfrm>
              <a:off x="2442708" y="2996380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0" name="MH_Number_2"/>
            <p:cNvSpPr/>
            <p:nvPr>
              <p:custDataLst>
                <p:tags r:id="rId12"/>
              </p:custDataLst>
            </p:nvPr>
          </p:nvSpPr>
          <p:spPr>
            <a:xfrm>
              <a:off x="2737983" y="2996380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1" name="MH_Entry_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26922" y="2890647"/>
              <a:ext cx="342627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 sz="2400" dirty="0" smtClean="0">
                  <a:latin typeface="微软雅黑" panose="020B0503020204020204" pitchFamily="34" charset="-122"/>
                </a:rPr>
                <a:t>引言</a:t>
              </a:r>
              <a:endParaRPr lang="en-US" altLang="zh-CN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488855" y="3667787"/>
            <a:ext cx="4129542" cy="600404"/>
            <a:chOff x="2442708" y="3763858"/>
            <a:chExt cx="4129542" cy="600404"/>
          </a:xfrm>
        </p:grpSpPr>
        <p:sp>
          <p:nvSpPr>
            <p:cNvPr id="147" name="MH_Others_6"/>
            <p:cNvSpPr/>
            <p:nvPr>
              <p:custDataLst>
                <p:tags r:id="rId8"/>
              </p:custDataLst>
            </p:nvPr>
          </p:nvSpPr>
          <p:spPr>
            <a:xfrm>
              <a:off x="2442708" y="3869591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8" name="MH_Number_4"/>
            <p:cNvSpPr/>
            <p:nvPr>
              <p:custDataLst>
                <p:tags r:id="rId9"/>
              </p:custDataLst>
            </p:nvPr>
          </p:nvSpPr>
          <p:spPr>
            <a:xfrm>
              <a:off x="2737983" y="3869591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49" name="MH_Entry_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126922" y="3763858"/>
              <a:ext cx="344532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 smtClean="0">
                  <a:latin typeface="微软雅黑" panose="020B0503020204020204" pitchFamily="34" charset="-122"/>
                </a:rPr>
                <a:t>组件</a:t>
              </a:r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276350" y="647700"/>
            <a:ext cx="2457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76350" y="1466850"/>
            <a:ext cx="2457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>
                    <a:lumMod val="75000"/>
                  </a:schemeClr>
                </a:solidFill>
              </a:rPr>
              <a:t>CONTENTS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092676" y="2644693"/>
            <a:ext cx="4129542" cy="600404"/>
            <a:chOff x="2442708" y="3763858"/>
            <a:chExt cx="4129542" cy="600404"/>
          </a:xfrm>
        </p:grpSpPr>
        <p:sp>
          <p:nvSpPr>
            <p:cNvPr id="14" name="MH_Others_6"/>
            <p:cNvSpPr/>
            <p:nvPr>
              <p:custDataLst>
                <p:tags r:id="rId5"/>
              </p:custDataLst>
            </p:nvPr>
          </p:nvSpPr>
          <p:spPr>
            <a:xfrm>
              <a:off x="2442708" y="3869591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5" name="MH_Number_4"/>
            <p:cNvSpPr/>
            <p:nvPr>
              <p:custDataLst>
                <p:tags r:id="rId6"/>
              </p:custDataLst>
            </p:nvPr>
          </p:nvSpPr>
          <p:spPr>
            <a:xfrm>
              <a:off x="2737983" y="3869591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6" name="MH_Entry_4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26922" y="3763858"/>
              <a:ext cx="344532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400" dirty="0" smtClean="0">
                  <a:latin typeface="微软雅黑" panose="020B0503020204020204" pitchFamily="34" charset="-122"/>
                </a:rPr>
                <a:t>UML 2.0</a:t>
              </a:r>
              <a:r>
                <a:rPr lang="zh-CN" altLang="en-US" sz="2400" smtClean="0">
                  <a:latin typeface="微软雅黑" panose="020B0503020204020204" pitchFamily="34" charset="-122"/>
                </a:rPr>
                <a:t>中的组件图</a:t>
              </a:r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41969" y="4762256"/>
            <a:ext cx="4129542" cy="600404"/>
            <a:chOff x="2442708" y="3763858"/>
            <a:chExt cx="4129542" cy="600404"/>
          </a:xfrm>
        </p:grpSpPr>
        <p:sp>
          <p:nvSpPr>
            <p:cNvPr id="18" name="MH_Others_6"/>
            <p:cNvSpPr/>
            <p:nvPr>
              <p:custDataLst>
                <p:tags r:id="rId2"/>
              </p:custDataLst>
            </p:nvPr>
          </p:nvSpPr>
          <p:spPr>
            <a:xfrm>
              <a:off x="2442708" y="3869591"/>
              <a:ext cx="388938" cy="388938"/>
            </a:xfrm>
            <a:prstGeom prst="ellipse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0</a:t>
              </a:r>
              <a:endParaRPr lang="zh-CN" altLang="en-US" sz="2400" b="1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19" name="MH_Number_4"/>
            <p:cNvSpPr/>
            <p:nvPr>
              <p:custDataLst>
                <p:tags r:id="rId3"/>
              </p:custDataLst>
            </p:nvPr>
          </p:nvSpPr>
          <p:spPr>
            <a:xfrm>
              <a:off x="2737983" y="3869591"/>
              <a:ext cx="388938" cy="388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b="1" dirty="0" smtClean="0">
                  <a:solidFill>
                    <a:srgbClr val="FFFFFF"/>
                  </a:solidFill>
                  <a:ea typeface="Gungsuh" panose="02030600000101010101" pitchFamily="18" charset="-127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rgbClr val="FFFFFF"/>
                </a:solidFill>
                <a:ea typeface="Gungsuh" panose="02030600000101010101" pitchFamily="18" charset="-127"/>
                <a:cs typeface="Times New Roman" panose="02020603050405020304" pitchFamily="18" charset="0"/>
              </a:endParaRPr>
            </a:p>
          </p:txBody>
        </p:sp>
        <p:sp>
          <p:nvSpPr>
            <p:cNvPr id="20" name="MH_Entry_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26922" y="3763858"/>
              <a:ext cx="3445328" cy="600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80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zh-CN" altLang="en-US" sz="2400" dirty="0" smtClean="0">
                  <a:latin typeface="微软雅黑" panose="020B0503020204020204" pitchFamily="34" charset="-122"/>
                </a:rPr>
                <a:t>组件图的作用</a:t>
              </a:r>
              <a:endParaRPr lang="zh-CN" altLang="en-US" sz="2400" dirty="0">
                <a:latin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CED50-E171-479C-990D-6FE5D536265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9" y="11303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ROSE</a:t>
            </a:r>
            <a:r>
              <a:rPr kumimoji="1"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中的组件变体</a:t>
            </a:r>
          </a:p>
          <a:p>
            <a:pPr lvl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(3)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子程序体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kumimoji="1" lang="zh-CN" altLang="en-US" sz="2800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4)</a:t>
            </a:r>
            <a:r>
              <a:rPr kumimoji="1"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主程序</a:t>
            </a:r>
            <a:br>
              <a:rPr kumimoji="1"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主程序是包含程序根的文件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686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95" y="2285145"/>
            <a:ext cx="17129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1873442"/>
            <a:ext cx="145891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6" y="4724401"/>
            <a:ext cx="1433513" cy="135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5084763"/>
            <a:ext cx="16811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9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6DC2-CB9B-4B45-B434-D5A7906E54F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411" y="1096964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ROSE</a:t>
            </a:r>
            <a:r>
              <a:rPr kumimoji="1" lang="zh-CN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中的组件变体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 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包规范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包是类的实现方法。包规范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(Package Specification)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是类的头文件，包含类中函数的原型信息。在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中，包规范就是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.h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文件。</a:t>
            </a: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、包体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 包体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(Package Body)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包含类操作代码。在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C++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中，包体就是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cpp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文件。</a:t>
            </a:r>
            <a:r>
              <a:rPr kumimoji="1" lang="zh-CN" altLang="en-US" sz="2800" dirty="0"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ea typeface="宋体" panose="02010600030101010101" pitchFamily="2" charset="-122"/>
              </a:rPr>
              <a:t/>
            </a:r>
            <a:br>
              <a:rPr kumimoji="1" lang="zh-CN" altLang="en-US" sz="2800" b="1" dirty="0">
                <a:ea typeface="宋体" panose="02010600030101010101" pitchFamily="2" charset="-122"/>
              </a:rPr>
            </a:br>
            <a:endParaRPr kumimoji="1" lang="zh-CN" altLang="en-US" sz="2800" b="1" dirty="0">
              <a:ea typeface="宋体" panose="02010600030101010101" pitchFamily="2" charset="-122"/>
            </a:endParaRPr>
          </a:p>
        </p:txBody>
      </p:sp>
      <p:pic>
        <p:nvPicPr>
          <p:cNvPr id="3696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00" y="3068638"/>
            <a:ext cx="2192338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96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573463"/>
            <a:ext cx="17129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967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5229226"/>
            <a:ext cx="2192337" cy="135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967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3" y="5589588"/>
            <a:ext cx="17383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0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8D7A-4D86-431D-B665-8E4EB596FFB0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022350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ROSE</a:t>
            </a:r>
            <a:r>
              <a:rPr lang="zh-CN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中的组件变体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(7)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任务规范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 任务表示具有独立控制线程的包。可执行文件通常表示为扩展名为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.exe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的任务规范。</a:t>
            </a:r>
            <a:r>
              <a:rPr lang="zh-CN" altLang="en-US" sz="2800" dirty="0">
                <a:ea typeface="宋体" panose="02010600030101010101" pitchFamily="2" charset="-122"/>
              </a:rPr>
              <a:t/>
            </a:r>
            <a:br>
              <a:rPr lang="zh-CN" altLang="en-US" sz="2800" dirty="0">
                <a:ea typeface="宋体" panose="02010600030101010101" pitchFamily="2" charset="-122"/>
              </a:rPr>
            </a:br>
            <a:endParaRPr lang="zh-CN" altLang="en-US" sz="28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zh-CN" altLang="en-US" sz="28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任务体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 下图是两种表示任务体的图标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706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794" y="3039436"/>
            <a:ext cx="2974696" cy="10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06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4" y="3068638"/>
            <a:ext cx="2093417" cy="116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06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29" y="5255419"/>
            <a:ext cx="3666569" cy="124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069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5373688"/>
            <a:ext cx="1637114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6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0B236-213B-4B1F-8044-65787A1820AC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67" y="1006475"/>
            <a:ext cx="10515600" cy="4351338"/>
          </a:xfrm>
        </p:spPr>
        <p:txBody>
          <a:bodyPr/>
          <a:lstStyle/>
          <a:p>
            <a:pPr lvl="1">
              <a:lnSpc>
                <a:spcPct val="110000"/>
              </a:lnSpc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ROSE</a:t>
            </a:r>
            <a:r>
              <a:rPr lang="zh-CN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中的组件变体</a:t>
            </a:r>
          </a:p>
          <a:p>
            <a:pPr lvl="2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(9)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数据库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 数据库可能含有一个或几个结构。</a:t>
            </a:r>
            <a:b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(10)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虚包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 下图是两种表示虚包的图标。</a:t>
            </a:r>
          </a:p>
          <a:p>
            <a:pPr lvl="2">
              <a:lnSpc>
                <a:spcPct val="110000"/>
              </a:lnSpc>
            </a:pP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(11)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虚子程序</a:t>
            </a:r>
            <a:b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         下图是两种表示虚子程序的图标。</a:t>
            </a:r>
            <a:r>
              <a:rPr kumimoji="1" lang="zh-CN" altLang="en-US" sz="2800" dirty="0">
                <a:ea typeface="宋体" panose="02010600030101010101" pitchFamily="2" charset="-122"/>
              </a:rPr>
              <a:t> 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485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60" y="1676399"/>
            <a:ext cx="1543050" cy="102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85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903411"/>
            <a:ext cx="18018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852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50" y="2947245"/>
            <a:ext cx="1871662" cy="115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852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110" y="3248023"/>
            <a:ext cx="18145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852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506120"/>
            <a:ext cx="1663700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852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914" y="4938709"/>
            <a:ext cx="18081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9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03</a:t>
            </a:r>
            <a:endParaRPr lang="zh-CN" altLang="zh-CN" sz="166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70700" y="2733675"/>
            <a:ext cx="5031317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组件图的作用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7818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24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5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69EF0-5FFD-4FDB-9801-C7A31D7E7A33}" type="slidenum">
              <a:rPr lang="zh-CN" altLang="en-US"/>
              <a:pPr/>
              <a:t>25</a:t>
            </a:fld>
            <a:endParaRPr lang="en-US" altLang="zh-CN"/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/>
        </p:nvGraphicFramePr>
        <p:xfrm>
          <a:off x="6781800" y="836613"/>
          <a:ext cx="3886200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Image" r:id="rId3" imgW="4905048" imgH="4422167" progId="Photoshop.Image.5">
                  <p:embed/>
                </p:oleObj>
              </mc:Choice>
              <mc:Fallback>
                <p:oleObj name="Image" r:id="rId3" imgW="4905048" imgH="4422167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836613"/>
                        <a:ext cx="3886200" cy="350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1103" y="879378"/>
            <a:ext cx="6459416" cy="4953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为可执行文件</a:t>
            </a:r>
            <a:r>
              <a:rPr kumimoji="1" lang="en-US" altLang="zh-CN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(executable)</a:t>
            </a: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和库文件</a:t>
            </a:r>
            <a:r>
              <a:rPr kumimoji="1" lang="en-US" altLang="zh-CN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(library)</a:t>
            </a: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建模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例子：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 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tagged value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dependency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这是一种省略表示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组件之间的调用是对接口的输入实现的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复杂的系统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使用模型包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使用结点描述分布式的系统</a:t>
            </a:r>
            <a:endParaRPr kumimoji="1" lang="zh-CN" altLang="en-US" sz="2400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8077200" y="5943601"/>
            <a:ext cx="80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9688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solidFill>
                  <a:srgbClr val="181A3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图 </a:t>
            </a:r>
            <a:r>
              <a:rPr kumimoji="1" lang="en-US" altLang="zh-CN" sz="2800" b="1">
                <a:solidFill>
                  <a:srgbClr val="181A3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</a:p>
        </p:txBody>
      </p:sp>
      <p:pic>
        <p:nvPicPr>
          <p:cNvPr id="3737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519" y="4526810"/>
            <a:ext cx="3581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组件图的作用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070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165E-834B-44C2-9B4E-594A05176080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7927"/>
            <a:ext cx="7772400" cy="4419600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为数据表、文件和文档建模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可执行系统不仅仅由包含可执行二进制代码的可执行组件构成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还包含大量支持性的组件</a:t>
            </a: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它们对系统的正确运行也是至关重要的</a:t>
            </a: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e.g.: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数据文件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帮助文档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教本文件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日志文件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初始化文件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卸载文件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组件图的作用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99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E22E2-4D8D-4981-B7F7-59C53DC49741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6330" y="1077685"/>
            <a:ext cx="4928716" cy="4800600"/>
          </a:xfrm>
        </p:spPr>
        <p:txBody>
          <a:bodyPr/>
          <a:lstStyle/>
          <a:p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为数据表、文件和文档建模</a:t>
            </a:r>
          </a:p>
          <a:p>
            <a:pPr lvl="1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例子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2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包含：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数据表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文件</a:t>
            </a:r>
          </a:p>
          <a:p>
            <a:pPr lvl="3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</a:p>
          <a:p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18661"/>
              </p:ext>
            </p:extLst>
          </p:nvPr>
        </p:nvGraphicFramePr>
        <p:xfrm>
          <a:off x="5080393" y="586990"/>
          <a:ext cx="5655320" cy="5925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Image" r:id="rId3" imgW="6531592" imgH="6658666" progId="Photoshop.Image.5">
                  <p:embed/>
                </p:oleObj>
              </mc:Choice>
              <mc:Fallback>
                <p:oleObj name="Image" r:id="rId3" imgW="6531592" imgH="6658666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393" y="586990"/>
                        <a:ext cx="5655320" cy="5925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组件图的作用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77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A2AE-8C4E-41E4-85EA-02DDAAC4C65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11219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用组件为软件系统建模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为应用程序接口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(API)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建模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应用程序接口是由一个或多个组件实现的接口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构造组件化系统时，必然要用到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对组件化操作系统提供的支持的使用，要通过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API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如果仅从开发者的角度考虑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… ...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kumimoji="1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组件图的作用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00280"/>
              </p:ext>
            </p:extLst>
          </p:nvPr>
        </p:nvGraphicFramePr>
        <p:xfrm>
          <a:off x="7153486" y="4387450"/>
          <a:ext cx="3914775" cy="261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Image" r:id="rId3" imgW="3913872" imgH="2617720" progId="Photoshop.Image.5">
                  <p:embed/>
                </p:oleObj>
              </mc:Choice>
              <mc:Fallback>
                <p:oleObj name="Image" r:id="rId3" imgW="3913872" imgH="2617720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3486" y="4387450"/>
                        <a:ext cx="3914775" cy="261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165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2F4D-277B-4A0D-A34C-F3A76C4784B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182530"/>
            <a:ext cx="6119444" cy="4351338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用组件为软件系统建模</a:t>
            </a:r>
          </a:p>
          <a:p>
            <a:pPr lvl="1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为源代码建模</a:t>
            </a:r>
          </a:p>
          <a:p>
            <a:pPr lvl="2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组件的另一个重要用途</a:t>
            </a:r>
          </a:p>
          <a:p>
            <a:pPr lvl="3"/>
            <a:r>
              <a:rPr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为开发过程中使用的物理存在建模</a:t>
            </a:r>
          </a:p>
          <a:p>
            <a:pPr lvl="4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开发用组件</a:t>
            </a:r>
          </a:p>
          <a:p>
            <a:pPr lvl="3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e.g.:</a:t>
            </a:r>
          </a:p>
          <a:p>
            <a:pPr lvl="4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源代码文件</a:t>
            </a:r>
          </a:p>
          <a:p>
            <a:pPr lvl="4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资源文件</a:t>
            </a:r>
          </a:p>
          <a:p>
            <a:pPr lvl="4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工程文件</a:t>
            </a:r>
          </a:p>
          <a:p>
            <a:pPr lvl="4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等等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组件图的作用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002530"/>
              </p:ext>
            </p:extLst>
          </p:nvPr>
        </p:nvGraphicFramePr>
        <p:xfrm>
          <a:off x="6899869" y="1269049"/>
          <a:ext cx="4778375" cy="400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Image" r:id="rId3" imgW="4091776" imgH="3430992" progId="Photoshop.Image.5">
                  <p:embed/>
                </p:oleObj>
              </mc:Choice>
              <mc:Fallback>
                <p:oleObj name="Image" r:id="rId3" imgW="4091776" imgH="3430992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869" y="1269049"/>
                        <a:ext cx="4778375" cy="400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975E-59B9-4ACE-A4F2-B0948F87D86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281420"/>
            <a:ext cx="10515600" cy="4351338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）掌握组件图的作用。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）组件与接口之间的关系：实现与依赖关系。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）掌握组件图的画法。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）组件图的建模步骤。</a:t>
            </a:r>
          </a:p>
          <a:p>
            <a:pPr>
              <a:spcAft>
                <a:spcPct val="3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 2.0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中的组件图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552661" y="374989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本章知识点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698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04</a:t>
            </a:r>
            <a:endParaRPr lang="zh-CN" altLang="zh-CN" sz="166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70700" y="2733675"/>
            <a:ext cx="5031317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UML 2.0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7818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37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9042A-6717-4D37-B18D-2225891D2E7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028700"/>
            <a:ext cx="11183814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 2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中，组件的一个高层次的抽象视图，可以用一个长方形建模，包括组件的名字和组件原型的文字和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或图标。组件原型的文本是“</a:t>
            </a:r>
            <a:r>
              <a:rPr lang="en-US" altLang="zh-CN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«component»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，而组件原型图标是在左边有两个凸出的小长方形的一个大长方形（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 1.4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中组件的符号元素）。下图显示，组件可以用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 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规范中的三种不同方法表示。</a:t>
            </a:r>
          </a:p>
        </p:txBody>
      </p:sp>
      <p:pic>
        <p:nvPicPr>
          <p:cNvPr id="386052" name="Picture 4" descr="0652922344445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89" y="4567813"/>
            <a:ext cx="9498388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UML 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09670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8404A-F895-4CE3-8FCC-31C9B2F66598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475" y="1280815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为组件提供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要求接口建模 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1524000" y="22394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9688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87077" name="Picture 5" descr="http://tech.acnow.net/Files/BPic/2006-5/29/0652922344427822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376" y="1716480"/>
            <a:ext cx="4958024" cy="470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2745521" y="5433020"/>
            <a:ext cx="563647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9688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 ：这里额外的区显示</a:t>
            </a:r>
            <a:r>
              <a:rPr kumimoji="1" lang="en-US" altLang="zh-CN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Order</a:t>
            </a:r>
            <a:r>
              <a:rPr kumimoji="1" lang="zh-CN" altLang="en-US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组件提供和要求的接口。</a:t>
            </a:r>
            <a:endParaRPr kumimoji="1" lang="zh-CN" altLang="en-US" sz="5400" b="1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UML 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64903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B34BC-A7B4-4C35-BB7C-CA0C179B6BC9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72" y="1051902"/>
            <a:ext cx="1137054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 2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也引入另外一种方法来显示组件提供并要求的接口。这个方法是建立一个里面有组件名的大长方形，并在长方形的外面放置在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 2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规范中称为接口符号的东西。这第二种方法在图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中举例说明。 </a:t>
            </a:r>
          </a:p>
        </p:txBody>
      </p:sp>
      <p:pic>
        <p:nvPicPr>
          <p:cNvPr id="388100" name="Picture 4" descr="06529223444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74" y="3373735"/>
            <a:ext cx="7742255" cy="301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UML 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43164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43A90-5092-4AA9-A552-53C6A40E977F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27126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组件关系的建模 </a:t>
            </a:r>
          </a:p>
        </p:txBody>
      </p:sp>
      <p:pic>
        <p:nvPicPr>
          <p:cNvPr id="389124" name="Picture 4" descr="06529223444353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1914526"/>
            <a:ext cx="65532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2895601" y="5638801"/>
            <a:ext cx="6181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9688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 ：显示</a:t>
            </a:r>
            <a:r>
              <a:rPr kumimoji="1" lang="en-US" altLang="zh-CN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Order</a:t>
            </a:r>
            <a:r>
              <a:rPr kumimoji="1" lang="zh-CN" altLang="en-US" sz="20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系统组件如何依赖于其他组件的组件图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UML 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2550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885C-0D4A-4A00-BFF6-77F9F34536C3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716" y="1212676"/>
            <a:ext cx="10515600" cy="4351338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显示组件的内部结构 </a:t>
            </a:r>
          </a:p>
        </p:txBody>
      </p:sp>
      <p:pic>
        <p:nvPicPr>
          <p:cNvPr id="390148" name="Picture 4" descr="06529223445968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47" y="2019301"/>
            <a:ext cx="9013546" cy="483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UML 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64151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B1D16-0D92-45A8-BFE0-584781F5B50F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320" y="1177876"/>
            <a:ext cx="5352630" cy="4879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端口和委托连接器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委托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连接器连接了组件的一个</a:t>
            </a:r>
            <a:r>
              <a:rPr lang="zh-CN" altLang="en-US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外部端口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和它内部的一个子组件的一个端口。外部端口接收到的消息被传送到这个内部组件的端口上；从内部端口发出的消息被传送到外部端口，并随后发送给与之相连的组件。 </a:t>
            </a:r>
          </a:p>
        </p:txBody>
      </p:sp>
      <p:pic>
        <p:nvPicPr>
          <p:cNvPr id="445445" name="Picture 5" descr="deleg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317859"/>
            <a:ext cx="6412314" cy="554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UML 2.0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中的组件图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8799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AB46-6150-4C93-A97E-DD773FD0BA3B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552661" y="896592"/>
            <a:ext cx="11053185" cy="573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274638" indent="-274638">
              <a:spcBef>
                <a:spcPct val="0"/>
              </a:spcBef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65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40000"/>
              </a:lnSpc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）一个结构良好的组件应具备的特点 </a:t>
            </a:r>
          </a:p>
          <a:p>
            <a:pPr algn="just">
              <a:lnSpc>
                <a:spcPct val="140000"/>
              </a:lnSpc>
              <a:buClrTx/>
              <a:buFont typeface="Wingdings" panose="05000000000000000000" pitchFamily="2" charset="2"/>
              <a:buChar char="u"/>
            </a:pPr>
            <a:r>
              <a:rPr kumimoji="1" lang="zh-CN" altLang="en-US" sz="24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物理结构上对软件系统进行抽象；</a:t>
            </a:r>
          </a:p>
          <a:p>
            <a:pPr algn="just">
              <a:lnSpc>
                <a:spcPct val="140000"/>
              </a:lnSpc>
              <a:buClrTx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提供一组小的、定义完整的接口实现；</a:t>
            </a:r>
          </a:p>
          <a:p>
            <a:pPr algn="just">
              <a:lnSpc>
                <a:spcPct val="140000"/>
              </a:lnSpc>
              <a:buClrTx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组件应包含与其功能有关的一组类，以便满足接口要求；</a:t>
            </a:r>
          </a:p>
          <a:p>
            <a:pPr algn="just">
              <a:lnSpc>
                <a:spcPct val="140000"/>
              </a:lnSpc>
              <a:buClrTx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与其它</a:t>
            </a:r>
            <a:r>
              <a:rPr kumimoji="1" lang="zh-CN" altLang="en-US" sz="2400" b="1" dirty="0">
                <a:solidFill>
                  <a:srgbClr val="FF3300"/>
                </a:solidFill>
              </a:rPr>
              <a:t>组</a:t>
            </a: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件相对独立，</a:t>
            </a:r>
            <a:r>
              <a:rPr kumimoji="1" lang="zh-CN" altLang="en-US" sz="2400" b="1" dirty="0">
                <a:solidFill>
                  <a:srgbClr val="FF3300"/>
                </a:solidFill>
              </a:rPr>
              <a:t>组</a:t>
            </a:r>
            <a:r>
              <a:rPr kumimoji="1" lang="zh-CN" altLang="en-US" sz="24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件之间一般只有依赖和实现的关系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en-US" altLang="zh-CN" sz="24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40000"/>
              </a:lnSpc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中绘制一个组件时应掌握的技巧 </a:t>
            </a: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为组件标识一个能准确表达其意义的名字；</a:t>
            </a: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接口一般采用短式图符表示；</a:t>
            </a: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只在必须显示接口的操作（不展示不能清楚描述组件的功能）时才用长式表示；</a:t>
            </a: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只显示那些对理解组件功能有重要影响的接口；</a:t>
            </a:r>
          </a:p>
          <a:p>
            <a:pPr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组件为源代码或库时，注意显示有关版本标记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kumimoji="1" lang="zh-CN" altLang="en-US" sz="2400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82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01</a:t>
            </a:r>
            <a:endParaRPr lang="zh-CN" altLang="zh-CN" sz="166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70700" y="2733675"/>
            <a:ext cx="5031317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7818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009E-26D1-4868-82B3-6167CEC25B8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500" y="971516"/>
            <a:ext cx="11686232" cy="4351338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逻辑视图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描述的内容</a:t>
            </a:r>
          </a:p>
          <a:p>
            <a:pPr lvl="3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静态结构：</a:t>
            </a:r>
          </a:p>
          <a:p>
            <a:pPr lvl="4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类、接口、对象、类图、交互图</a:t>
            </a:r>
          </a:p>
          <a:p>
            <a:pPr lvl="3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动态行为</a:t>
            </a:r>
          </a:p>
          <a:p>
            <a:pPr lvl="4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用例</a:t>
            </a:r>
            <a:r>
              <a:rPr kumimoji="1"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用例图、交互</a:t>
            </a:r>
            <a:r>
              <a:rPr kumimoji="1"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交互图、状态机</a:t>
            </a:r>
            <a:r>
              <a:rPr kumimoji="1"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状态图</a:t>
            </a:r>
            <a:r>
              <a:rPr kumimoji="1"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活动图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描述的是概念空间中的事物</a:t>
            </a:r>
          </a:p>
          <a:p>
            <a:pPr lvl="2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软件系统的设计建造不能只停留于概念空间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6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B89A2-9FB9-4BA1-A9A3-0F796EE6884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97151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实现视图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软件系统是存在于物理世界中的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运行时刻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可执行文件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程序库（</a:t>
            </a:r>
            <a:r>
              <a:rPr kumimoji="1" lang="en-US" altLang="zh-CN" sz="24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dll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数据文件（数据库、配置文件、求助文件</a:t>
            </a:r>
            <a:r>
              <a:rPr kumimoji="1"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...</a:t>
            </a: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建造时刻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源程序文件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工程文件</a:t>
            </a:r>
            <a:endParaRPr kumimoji="1"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28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F4F-F22D-4FD9-A46C-8221B8EB887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18" y="1016597"/>
            <a:ext cx="11424977" cy="4800600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kumimoji="1"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实现视图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从软件建造的角度考虑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必须将概念空间中的软件事物转换为物理空间中的真实存在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所以描述其物理构成是必须的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尤其是对复杂的软件系统而言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软件制成品在物理世界中的真实存在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kumimoji="1" lang="en-US" altLang="zh-CN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中，它们用组件表示</a:t>
            </a:r>
          </a:p>
          <a:p>
            <a:pPr lvl="2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组件的特性：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存在于物理世界中：形式：计算机文件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实现给定的动态行为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建造时刻：源代码文件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是设计概念的实现</a:t>
            </a:r>
          </a:p>
          <a:p>
            <a:pPr lvl="3"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运行时刻：可执行文件、运行库：实现给定的动态行为，可替代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826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" y="0"/>
            <a:ext cx="6336000" cy="6858000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2611" r="-52611"/>
            </a:stretch>
          </a:blip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2053" name="矩形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flipH="1">
            <a:off x="0" y="1279525"/>
            <a:ext cx="6336000" cy="4389438"/>
          </a:xfrm>
          <a:prstGeom prst="rect">
            <a:avLst/>
          </a:prstGeom>
          <a:solidFill>
            <a:schemeClr val="accent1">
              <a:alpha val="76077"/>
            </a:schemeClr>
          </a:solidFill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16600" dirty="0" smtClean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宋体" panose="02010600030101010101" pitchFamily="2" charset="-122"/>
              </a:rPr>
              <a:t>02</a:t>
            </a:r>
            <a:endParaRPr lang="zh-CN" altLang="zh-CN" sz="166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870700" y="2733675"/>
            <a:ext cx="5031317" cy="1390651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lvl="0" algn="ctr" defTabSz="933450">
              <a:lnSpc>
                <a:spcPct val="90000"/>
              </a:lnSpc>
              <a:spcAft>
                <a:spcPct val="35000"/>
              </a:spcAft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6781800" y="3133725"/>
            <a:ext cx="685038" cy="590550"/>
          </a:xfrm>
          <a:prstGeom prst="triangle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8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2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2446-9DAA-417C-BC6C-1B63F8C8B9C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879378"/>
            <a:ext cx="11234895" cy="4572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组件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是系统的一个</a:t>
            </a:r>
            <a:r>
              <a:rPr kumimoji="1"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物理的和可替代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的组成部分，该组成部分遵循并实现了一组给定的</a:t>
            </a:r>
            <a:r>
              <a:rPr kumimoji="1"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。组件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属于实现</a:t>
            </a: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视图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组件可以用来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运行时刻：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运行组件的结构，不同结点上的分布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数据文件的构成、联系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建造时刻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类与源程序的对应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Tx/>
              <a:buChar char="•"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源程序之间的编译依赖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2097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NUMBER"/>
  <p:tag name="ID" val="547134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ENTRY"/>
  <p:tag name="ID" val="547134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OTHERS"/>
  <p:tag name="ID" val="5471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NUMBER"/>
  <p:tag name="ID" val="547134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ENTRY"/>
  <p:tag name="ID" val="547134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AUTOCOLOR" val="TRUE"/>
  <p:tag name="MH_TYPE" val="CONTENTS"/>
  <p:tag name="ID" val="54713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" val="20160913091853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矩形 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OTHERS"/>
  <p:tag name="ID" val="54713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091853"/>
  <p:tag name="MH_LIBRARY" val="GRAPHIC"/>
  <p:tag name="MH_ORDER" val="文本框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NUMBER"/>
  <p:tag name="ID" val="547134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ENTRY"/>
  <p:tag name="ID" val="547134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OTHERS"/>
  <p:tag name="ID" val="5471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NUMBER"/>
  <p:tag name="ID" val="547134"/>
  <p:tag name="MH_ORDER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ENTRY"/>
  <p:tag name="ID" val="547134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913100719"/>
  <p:tag name="MH_LIBRARY" val="CONTENTS"/>
  <p:tag name="MH_TYPE" val="OTHERS"/>
  <p:tag name="ID" val="547134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CCEACE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1511</Words>
  <Application>Microsoft Office PowerPoint</Application>
  <PresentationFormat>宽屏</PresentationFormat>
  <Paragraphs>288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Calibri</vt:lpstr>
      <vt:lpstr>Calibri Light</vt:lpstr>
      <vt:lpstr>Gungsuh</vt:lpstr>
      <vt:lpstr>华文楷体</vt:lpstr>
      <vt:lpstr>宋体</vt:lpstr>
      <vt:lpstr>微软雅黑</vt:lpstr>
      <vt:lpstr>Arial</vt:lpstr>
      <vt:lpstr>Impact</vt:lpstr>
      <vt:lpstr>Times New Roman</vt:lpstr>
      <vt:lpstr>Wingdings</vt:lpstr>
      <vt:lpstr>Office Theme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scutsujd</cp:lastModifiedBy>
  <cp:revision>1280</cp:revision>
  <dcterms:created xsi:type="dcterms:W3CDTF">2016-03-18T06:16:00Z</dcterms:created>
  <dcterms:modified xsi:type="dcterms:W3CDTF">2023-10-16T13:25:19Z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