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132"/>
  </p:notesMasterIdLst>
  <p:handoutMasterIdLst>
    <p:handoutMasterId r:id="rId133"/>
  </p:handoutMasterIdLst>
  <p:sldIdLst>
    <p:sldId id="548" r:id="rId2"/>
    <p:sldId id="554" r:id="rId3"/>
    <p:sldId id="800" r:id="rId4"/>
    <p:sldId id="547" r:id="rId5"/>
    <p:sldId id="802" r:id="rId6"/>
    <p:sldId id="803" r:id="rId7"/>
    <p:sldId id="804" r:id="rId8"/>
    <p:sldId id="805" r:id="rId9"/>
    <p:sldId id="806" r:id="rId10"/>
    <p:sldId id="807" r:id="rId11"/>
    <p:sldId id="808" r:id="rId12"/>
    <p:sldId id="809" r:id="rId13"/>
    <p:sldId id="810" r:id="rId14"/>
    <p:sldId id="811" r:id="rId15"/>
    <p:sldId id="812" r:id="rId16"/>
    <p:sldId id="813" r:id="rId17"/>
    <p:sldId id="814" r:id="rId18"/>
    <p:sldId id="815" r:id="rId19"/>
    <p:sldId id="816" r:id="rId20"/>
    <p:sldId id="817" r:id="rId21"/>
    <p:sldId id="818" r:id="rId22"/>
    <p:sldId id="819" r:id="rId23"/>
    <p:sldId id="820" r:id="rId24"/>
    <p:sldId id="821" r:id="rId25"/>
    <p:sldId id="822" r:id="rId26"/>
    <p:sldId id="823" r:id="rId27"/>
    <p:sldId id="824" r:id="rId28"/>
    <p:sldId id="930" r:id="rId29"/>
    <p:sldId id="825" r:id="rId30"/>
    <p:sldId id="827" r:id="rId31"/>
    <p:sldId id="828" r:id="rId32"/>
    <p:sldId id="829" r:id="rId33"/>
    <p:sldId id="830" r:id="rId34"/>
    <p:sldId id="831" r:id="rId35"/>
    <p:sldId id="832" r:id="rId36"/>
    <p:sldId id="833" r:id="rId37"/>
    <p:sldId id="834" r:id="rId38"/>
    <p:sldId id="835" r:id="rId39"/>
    <p:sldId id="836" r:id="rId40"/>
    <p:sldId id="837" r:id="rId41"/>
    <p:sldId id="838" r:id="rId42"/>
    <p:sldId id="839" r:id="rId43"/>
    <p:sldId id="840" r:id="rId44"/>
    <p:sldId id="841" r:id="rId45"/>
    <p:sldId id="842" r:id="rId46"/>
    <p:sldId id="843" r:id="rId47"/>
    <p:sldId id="844" r:id="rId48"/>
    <p:sldId id="845" r:id="rId49"/>
    <p:sldId id="846" r:id="rId50"/>
    <p:sldId id="931" r:id="rId51"/>
    <p:sldId id="848" r:id="rId52"/>
    <p:sldId id="849" r:id="rId53"/>
    <p:sldId id="850" r:id="rId54"/>
    <p:sldId id="851" r:id="rId55"/>
    <p:sldId id="852" r:id="rId56"/>
    <p:sldId id="853" r:id="rId57"/>
    <p:sldId id="854" r:id="rId58"/>
    <p:sldId id="855" r:id="rId59"/>
    <p:sldId id="856" r:id="rId60"/>
    <p:sldId id="857" r:id="rId61"/>
    <p:sldId id="858" r:id="rId62"/>
    <p:sldId id="859" r:id="rId63"/>
    <p:sldId id="860" r:id="rId64"/>
    <p:sldId id="861" r:id="rId65"/>
    <p:sldId id="862" r:id="rId66"/>
    <p:sldId id="863" r:id="rId67"/>
    <p:sldId id="864" r:id="rId68"/>
    <p:sldId id="865" r:id="rId69"/>
    <p:sldId id="866" r:id="rId70"/>
    <p:sldId id="867" r:id="rId71"/>
    <p:sldId id="868" r:id="rId72"/>
    <p:sldId id="869" r:id="rId73"/>
    <p:sldId id="870" r:id="rId74"/>
    <p:sldId id="871" r:id="rId75"/>
    <p:sldId id="932" r:id="rId76"/>
    <p:sldId id="933" r:id="rId77"/>
    <p:sldId id="874" r:id="rId78"/>
    <p:sldId id="875" r:id="rId79"/>
    <p:sldId id="876" r:id="rId80"/>
    <p:sldId id="877" r:id="rId81"/>
    <p:sldId id="878" r:id="rId82"/>
    <p:sldId id="879" r:id="rId83"/>
    <p:sldId id="880" r:id="rId84"/>
    <p:sldId id="881" r:id="rId85"/>
    <p:sldId id="882" r:id="rId86"/>
    <p:sldId id="883" r:id="rId87"/>
    <p:sldId id="884" r:id="rId88"/>
    <p:sldId id="885" r:id="rId89"/>
    <p:sldId id="886" r:id="rId90"/>
    <p:sldId id="887" r:id="rId91"/>
    <p:sldId id="888" r:id="rId92"/>
    <p:sldId id="889" r:id="rId93"/>
    <p:sldId id="890" r:id="rId94"/>
    <p:sldId id="891" r:id="rId95"/>
    <p:sldId id="892" r:id="rId96"/>
    <p:sldId id="893" r:id="rId97"/>
    <p:sldId id="894" r:id="rId98"/>
    <p:sldId id="895" r:id="rId99"/>
    <p:sldId id="899" r:id="rId100"/>
    <p:sldId id="900" r:id="rId101"/>
    <p:sldId id="901" r:id="rId102"/>
    <p:sldId id="902" r:id="rId103"/>
    <p:sldId id="903" r:id="rId104"/>
    <p:sldId id="934" r:id="rId105"/>
    <p:sldId id="904" r:id="rId106"/>
    <p:sldId id="905" r:id="rId107"/>
    <p:sldId id="906" r:id="rId108"/>
    <p:sldId id="907" r:id="rId109"/>
    <p:sldId id="908" r:id="rId110"/>
    <p:sldId id="909" r:id="rId111"/>
    <p:sldId id="910" r:id="rId112"/>
    <p:sldId id="911" r:id="rId113"/>
    <p:sldId id="912" r:id="rId114"/>
    <p:sldId id="913" r:id="rId115"/>
    <p:sldId id="914" r:id="rId116"/>
    <p:sldId id="915" r:id="rId117"/>
    <p:sldId id="916" r:id="rId118"/>
    <p:sldId id="917" r:id="rId119"/>
    <p:sldId id="918" r:id="rId120"/>
    <p:sldId id="919" r:id="rId121"/>
    <p:sldId id="920" r:id="rId122"/>
    <p:sldId id="921" r:id="rId123"/>
    <p:sldId id="922" r:id="rId124"/>
    <p:sldId id="923" r:id="rId125"/>
    <p:sldId id="924" r:id="rId126"/>
    <p:sldId id="925" r:id="rId127"/>
    <p:sldId id="926" r:id="rId128"/>
    <p:sldId id="927" r:id="rId129"/>
    <p:sldId id="928" r:id="rId130"/>
    <p:sldId id="929" r:id="rId131"/>
  </p:sldIdLst>
  <p:sldSz cx="12192000" cy="6858000"/>
  <p:notesSz cx="6858000" cy="9144000"/>
  <p:custDataLst>
    <p:tags r:id="rId134"/>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6">
          <p15:clr>
            <a:srgbClr val="A4A3A4"/>
          </p15:clr>
        </p15:guide>
        <p15:guide id="2" pos="288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286"/>
    <a:srgbClr val="A50021"/>
    <a:srgbClr val="ACCFFA"/>
    <a:srgbClr val="4E99F4"/>
    <a:srgbClr val="4FCCF3"/>
    <a:srgbClr val="624EF6"/>
    <a:srgbClr val="FDC4A5"/>
    <a:srgbClr val="D7F5FF"/>
    <a:srgbClr val="CFEFFF"/>
    <a:srgbClr val="518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26" autoAdjust="0"/>
    <p:restoredTop sz="88063" autoAdjust="0"/>
  </p:normalViewPr>
  <p:slideViewPr>
    <p:cSldViewPr snapToGrid="0">
      <p:cViewPr varScale="1">
        <p:scale>
          <a:sx n="63" d="100"/>
          <a:sy n="63" d="100"/>
        </p:scale>
        <p:origin x="648" y="24"/>
      </p:cViewPr>
      <p:guideLst>
        <p:guide orient="horz" pos="2186"/>
        <p:guide pos="2882"/>
      </p:guideLst>
    </p:cSldViewPr>
  </p:slideViewPr>
  <p:notesTextViewPr>
    <p:cViewPr>
      <p:scale>
        <a:sx n="1" d="1"/>
        <a:sy n="1" d="1"/>
      </p:scale>
      <p:origin x="0" y="0"/>
    </p:cViewPr>
  </p:notesTextViewPr>
  <p:sorterViewPr>
    <p:cViewPr>
      <p:scale>
        <a:sx n="100" d="100"/>
        <a:sy n="100" d="100"/>
      </p:scale>
      <p:origin x="0" y="-42760"/>
    </p:cViewPr>
  </p:sorterViewPr>
  <p:notesViewPr>
    <p:cSldViewPr snapToGrid="0">
      <p:cViewPr varScale="1">
        <p:scale>
          <a:sx n="54" d="100"/>
          <a:sy n="54" d="100"/>
        </p:scale>
        <p:origin x="2620" y="32"/>
      </p:cViewPr>
      <p:guideLst/>
    </p:cSldViewPr>
  </p:notesViewPr>
  <p:gridSpacing cx="72003" cy="72003"/>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handoutMaster" Target="handoutMasters/handoutMaster1.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E0AB87-0AB3-4E66-A953-7EEAF4B18806}" type="datetimeFigureOut">
              <a:rPr lang="zh-CN" altLang="en-US" smtClean="0"/>
              <a:t>2023/9/17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76FC67-46B0-4125-87AC-FA2B99DE3006}" type="slidenum">
              <a:rPr lang="zh-CN" altLang="en-US" smtClean="0"/>
              <a:t>‹#›</a:t>
            </a:fld>
            <a:endParaRPr lang="zh-CN" altLang="en-US"/>
          </a:p>
        </p:txBody>
      </p:sp>
    </p:spTree>
    <p:extLst>
      <p:ext uri="{BB962C8B-B14F-4D97-AF65-F5344CB8AC3E}">
        <p14:creationId xmlns:p14="http://schemas.microsoft.com/office/powerpoint/2010/main" val="4246378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spcBef>
                <a:spcPts val="0"/>
              </a:spcBef>
              <a:spcAft>
                <a:spcPts val="0"/>
              </a:spcAft>
              <a:buFontTx/>
              <a:buNone/>
              <a:defRPr sz="1200" smtClean="0">
                <a:latin typeface="+mn-lt"/>
                <a:ea typeface="+mn-ea"/>
              </a:defRPr>
            </a:lvl1pPr>
          </a:lstStyle>
          <a:p>
            <a:pPr>
              <a:defRPr/>
            </a:pPr>
            <a:fld id="{690D106B-2F15-4F0C-AFED-C291BDAE9F90}" type="datetimeFigureOut">
              <a:rPr lang="zh-CN" altLang="en-US"/>
              <a:t>2023/9/17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spcBef>
                <a:spcPts val="0"/>
              </a:spcBef>
              <a:spcAft>
                <a:spcPts val="0"/>
              </a:spcAft>
              <a:buFontTx/>
              <a:buNone/>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8E1D667C-B09D-4893-B516-4B803A103CC3}" type="slidenum">
              <a:rPr lang="zh-CN" altLang="en-US"/>
              <a:t>‹#›</a:t>
            </a:fld>
            <a:endParaRPr lang="zh-CN" altLang="en-US"/>
          </a:p>
        </p:txBody>
      </p:sp>
    </p:spTree>
    <p:extLst>
      <p:ext uri="{BB962C8B-B14F-4D97-AF65-F5344CB8AC3E}">
        <p14:creationId xmlns:p14="http://schemas.microsoft.com/office/powerpoint/2010/main" val="9416020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1D667C-B09D-4893-B516-4B803A103CC3}" type="slidenum">
              <a:rPr lang="zh-CN" altLang="en-US" smtClean="0"/>
              <a:t>1</a:t>
            </a:fld>
            <a:endParaRPr lang="zh-CN" altLang="en-US"/>
          </a:p>
        </p:txBody>
      </p:sp>
    </p:spTree>
    <p:extLst>
      <p:ext uri="{BB962C8B-B14F-4D97-AF65-F5344CB8AC3E}">
        <p14:creationId xmlns:p14="http://schemas.microsoft.com/office/powerpoint/2010/main" val="287455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C9ED8497-B92D-4F10-9C19-BBA738FC3D23}" type="slidenum">
              <a:rPr lang="zh-CN" altLang="en-US" smtClean="0">
                <a:latin typeface="Calibri" panose="020F0502020204030204" pitchFamily="34" charset="0"/>
                <a:ea typeface="宋体" panose="02010600030101010101" pitchFamily="2" charset="-122"/>
              </a:rPr>
              <a:t>2</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38560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en-US"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en-US" noProof="1"/>
          </a:p>
        </p:txBody>
      </p:sp>
      <p:sp>
        <p:nvSpPr>
          <p:cNvPr id="4" name="Date Placeholder 3"/>
          <p:cNvSpPr>
            <a:spLocks noGrp="1"/>
          </p:cNvSpPr>
          <p:nvPr>
            <p:ph type="dt" sz="half" idx="10"/>
          </p:nvPr>
        </p:nvSpPr>
        <p:spPr/>
        <p:txBody>
          <a:bodyPr/>
          <a:lstStyle>
            <a:lvl1pPr>
              <a:defRPr/>
            </a:lvl1pPr>
          </a:lstStyle>
          <a:p>
            <a:pPr>
              <a:defRPr/>
            </a:pPr>
            <a:fld id="{BBEBB15F-E1C6-4EA6-B24A-56EEB07690AE}" type="datetime1">
              <a:rPr lang="zh-CN" altLang="en-US" smtClean="0"/>
              <a:t>2023/9/17</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C28BB89F-B1CB-461C-8DD9-9ECE04A12A05}"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F90CA2CD-07CB-4E7B-B53F-051CB4BE1E86}" type="datetime1">
              <a:rPr lang="zh-CN" altLang="en-US" smtClean="0"/>
              <a:t>2023/9/17</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31796456-3BFF-4BC8-AF1B-CA70EA48F502}"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B1F4858A-CC43-417D-BE8D-E53380CCC7E8}" type="datetime1">
              <a:rPr lang="zh-CN" altLang="en-US" smtClean="0"/>
              <a:t>2023/9/17</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0F0BD71A-1E95-4AE6-A332-1C467106E2AA}"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36620" y="67911"/>
            <a:ext cx="3400919" cy="769682"/>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7901" y="731838"/>
            <a:ext cx="10401300" cy="563562"/>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419225"/>
            <a:ext cx="5384800" cy="4879975"/>
          </a:xfrm>
        </p:spPr>
        <p:txBody>
          <a:bodyPr/>
          <a:lstStyle>
            <a:lvl1pPr>
              <a:lnSpc>
                <a:spcPct val="110000"/>
              </a:lnSpc>
              <a:spcAft>
                <a:spcPts val="600"/>
              </a:spcAft>
              <a:defRPr/>
            </a:lvl1pPr>
            <a:lvl2pPr>
              <a:lnSpc>
                <a:spcPct val="110000"/>
              </a:lnSpc>
              <a:spcAft>
                <a:spcPts val="600"/>
              </a:spcAft>
              <a:defRPr/>
            </a:lvl2pPr>
            <a:lvl3pPr>
              <a:lnSpc>
                <a:spcPct val="110000"/>
              </a:lnSpc>
              <a:spcAft>
                <a:spcPts val="600"/>
              </a:spcAft>
              <a:defRPr/>
            </a:lvl3pPr>
            <a:lvl4pPr>
              <a:lnSpc>
                <a:spcPct val="110000"/>
              </a:lnSpc>
              <a:spcAft>
                <a:spcPts val="600"/>
              </a:spcAft>
              <a:defRPr/>
            </a:lvl4pPr>
            <a:lvl5pPr>
              <a:lnSpc>
                <a:spcPct val="110000"/>
              </a:lnSpc>
              <a:spcAft>
                <a:spcPts val="600"/>
              </a:spcAf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97600" y="1419225"/>
            <a:ext cx="5384800" cy="4879975"/>
          </a:xfrm>
        </p:spPr>
        <p:txBody>
          <a:bodyPr/>
          <a:lstStyle>
            <a:lvl1pPr>
              <a:lnSpc>
                <a:spcPct val="110000"/>
              </a:lnSpc>
              <a:spcAft>
                <a:spcPts val="600"/>
              </a:spcAft>
              <a:defRPr/>
            </a:lvl1pPr>
            <a:lvl2pPr>
              <a:lnSpc>
                <a:spcPct val="110000"/>
              </a:lnSpc>
              <a:spcAft>
                <a:spcPts val="600"/>
              </a:spcAft>
              <a:defRPr/>
            </a:lvl2pPr>
            <a:lvl3pPr>
              <a:lnSpc>
                <a:spcPct val="110000"/>
              </a:lnSpc>
              <a:spcAft>
                <a:spcPts val="600"/>
              </a:spcAft>
              <a:defRPr/>
            </a:lvl3pPr>
            <a:lvl4pPr>
              <a:lnSpc>
                <a:spcPct val="110000"/>
              </a:lnSpc>
              <a:spcAft>
                <a:spcPts val="600"/>
              </a:spcAft>
              <a:defRPr/>
            </a:lvl4pPr>
            <a:lvl5pPr>
              <a:lnSpc>
                <a:spcPct val="110000"/>
              </a:lnSpc>
              <a:spcAft>
                <a:spcPts val="600"/>
              </a:spcAft>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90E5C140-AD8A-4944-99E2-3B30BE067DF4}" type="slidenum">
              <a:rPr lang="zh-CN" altLang="en-US"/>
              <a:pPr>
                <a:defRPr/>
              </a:pPr>
              <a:t>‹#›</a:t>
            </a:fld>
            <a:endParaRPr lang="en-US" altLang="zh-CN"/>
          </a:p>
        </p:txBody>
      </p:sp>
      <p:grpSp>
        <p:nvGrpSpPr>
          <p:cNvPr id="6"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15680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idx="1"/>
          </p:nvPr>
        </p:nvSpPr>
        <p:spPr/>
        <p:txBody>
          <a:bodyPr/>
          <a:lstStyle>
            <a:lvl1pPr>
              <a:lnSpc>
                <a:spcPct val="110000"/>
              </a:lnSpc>
              <a:spcAft>
                <a:spcPts val="600"/>
              </a:spcAft>
              <a:defRPr/>
            </a:lvl1pPr>
            <a:lvl2pPr>
              <a:lnSpc>
                <a:spcPct val="110000"/>
              </a:lnSpc>
              <a:spcAft>
                <a:spcPts val="600"/>
              </a:spcAft>
              <a:defRPr/>
            </a:lvl2pPr>
            <a:lvl3pPr>
              <a:lnSpc>
                <a:spcPct val="110000"/>
              </a:lnSpc>
              <a:spcAft>
                <a:spcPts val="600"/>
              </a:spcAft>
              <a:defRPr/>
            </a:lvl3pPr>
            <a:lvl4pPr>
              <a:lnSpc>
                <a:spcPct val="110000"/>
              </a:lnSpc>
              <a:spcAft>
                <a:spcPts val="600"/>
              </a:spcAft>
              <a:defRPr/>
            </a:lvl4pPr>
            <a:lvl5pPr>
              <a:lnSpc>
                <a:spcPct val="110000"/>
              </a:lnSpc>
              <a:spcAft>
                <a:spcPts val="600"/>
              </a:spcAft>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27F89387-2DC7-482B-807A-2784FB397996}" type="datetime1">
              <a:rPr lang="zh-CN" altLang="en-US" smtClean="0"/>
              <a:t>2023/9/17</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9E937721-40F8-4224-8B5F-1E88C539C186}"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878B93F6-EAC4-448B-A82D-A913F39F467C}" type="datetime1">
              <a:rPr lang="zh-CN" altLang="en-US" smtClean="0"/>
              <a:t>2023/9/17</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dirty="0"/>
          </a:p>
        </p:txBody>
      </p:sp>
      <p:sp>
        <p:nvSpPr>
          <p:cNvPr id="6" name="Slide Number Placeholder 5"/>
          <p:cNvSpPr>
            <a:spLocks noGrp="1"/>
          </p:cNvSpPr>
          <p:nvPr>
            <p:ph type="sldNum" sz="quarter" idx="12"/>
          </p:nvPr>
        </p:nvSpPr>
        <p:spPr/>
        <p:txBody>
          <a:bodyPr/>
          <a:lstStyle>
            <a:lvl1pPr>
              <a:defRPr/>
            </a:lvl1pPr>
          </a:lstStyle>
          <a:p>
            <a:fld id="{D8A4A1CD-EB83-433E-8E6F-3598CBC09454}"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sz="half" idx="1"/>
          </p:nvPr>
        </p:nvSpPr>
        <p:spPr>
          <a:xfrm>
            <a:off x="838200" y="1825625"/>
            <a:ext cx="5181600" cy="4351338"/>
          </a:xfrm>
        </p:spPr>
        <p:txBody>
          <a:bodyPr/>
          <a:lstStyle>
            <a:lvl1pPr>
              <a:lnSpc>
                <a:spcPct val="110000"/>
              </a:lnSpc>
              <a:spcAft>
                <a:spcPts val="600"/>
              </a:spcAft>
              <a:defRPr/>
            </a:lvl1pPr>
            <a:lvl2pPr>
              <a:lnSpc>
                <a:spcPct val="110000"/>
              </a:lnSpc>
              <a:spcAft>
                <a:spcPts val="600"/>
              </a:spcAft>
              <a:defRPr/>
            </a:lvl2pPr>
            <a:lvl3pPr>
              <a:lnSpc>
                <a:spcPct val="110000"/>
              </a:lnSpc>
              <a:spcAft>
                <a:spcPts val="600"/>
              </a:spcAft>
              <a:defRPr/>
            </a:lvl3pPr>
            <a:lvl4pPr>
              <a:lnSpc>
                <a:spcPct val="110000"/>
              </a:lnSpc>
              <a:spcAft>
                <a:spcPts val="600"/>
              </a:spcAft>
              <a:defRPr/>
            </a:lvl4pPr>
            <a:lvl5pPr>
              <a:lnSpc>
                <a:spcPct val="110000"/>
              </a:lnSpc>
              <a:spcAft>
                <a:spcPts val="600"/>
              </a:spcAft>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Content Placeholder 3"/>
          <p:cNvSpPr>
            <a:spLocks noGrp="1"/>
          </p:cNvSpPr>
          <p:nvPr>
            <p:ph sz="half" idx="2"/>
          </p:nvPr>
        </p:nvSpPr>
        <p:spPr>
          <a:xfrm>
            <a:off x="6172200" y="1825625"/>
            <a:ext cx="5181600" cy="4351338"/>
          </a:xfrm>
        </p:spPr>
        <p:txBody>
          <a:bodyPr/>
          <a:lstStyle>
            <a:lvl1pPr>
              <a:lnSpc>
                <a:spcPct val="110000"/>
              </a:lnSpc>
              <a:spcAft>
                <a:spcPts val="600"/>
              </a:spcAft>
              <a:defRPr/>
            </a:lvl1pPr>
            <a:lvl2pPr>
              <a:lnSpc>
                <a:spcPct val="110000"/>
              </a:lnSpc>
              <a:spcAft>
                <a:spcPts val="600"/>
              </a:spcAft>
              <a:defRPr/>
            </a:lvl2pPr>
            <a:lvl3pPr>
              <a:lnSpc>
                <a:spcPct val="110000"/>
              </a:lnSpc>
              <a:spcAft>
                <a:spcPts val="600"/>
              </a:spcAft>
              <a:defRPr/>
            </a:lvl3pPr>
            <a:lvl4pPr>
              <a:lnSpc>
                <a:spcPct val="110000"/>
              </a:lnSpc>
              <a:spcAft>
                <a:spcPts val="600"/>
              </a:spcAft>
              <a:defRPr/>
            </a:lvl4pPr>
            <a:lvl5pPr>
              <a:lnSpc>
                <a:spcPct val="110000"/>
              </a:lnSpc>
              <a:spcAft>
                <a:spcPts val="600"/>
              </a:spcAft>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Date Placeholder 3"/>
          <p:cNvSpPr>
            <a:spLocks noGrp="1"/>
          </p:cNvSpPr>
          <p:nvPr>
            <p:ph type="dt" sz="half" idx="10"/>
          </p:nvPr>
        </p:nvSpPr>
        <p:spPr/>
        <p:txBody>
          <a:bodyPr/>
          <a:lstStyle>
            <a:lvl1pPr>
              <a:defRPr/>
            </a:lvl1pPr>
          </a:lstStyle>
          <a:p>
            <a:pPr>
              <a:defRPr/>
            </a:pPr>
            <a:fld id="{C162D78C-08D4-4863-B6D1-D105C594A5C5}" type="datetime1">
              <a:rPr lang="zh-CN" altLang="en-US" smtClean="0"/>
              <a:t>2023/9/17</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6A756C4C-02A2-42F5-8F54-DB140977F8A7}"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lvl1pPr>
              <a:lnSpc>
                <a:spcPct val="110000"/>
              </a:lnSpc>
              <a:spcAft>
                <a:spcPts val="600"/>
              </a:spcAft>
              <a:defRPr/>
            </a:lvl1pPr>
            <a:lvl2pPr>
              <a:lnSpc>
                <a:spcPct val="110000"/>
              </a:lnSpc>
              <a:spcAft>
                <a:spcPts val="600"/>
              </a:spcAft>
              <a:defRPr/>
            </a:lvl2pPr>
            <a:lvl3pPr>
              <a:lnSpc>
                <a:spcPct val="110000"/>
              </a:lnSpc>
              <a:spcAft>
                <a:spcPts val="600"/>
              </a:spcAft>
              <a:defRPr/>
            </a:lvl3pPr>
            <a:lvl4pPr>
              <a:lnSpc>
                <a:spcPct val="110000"/>
              </a:lnSpc>
              <a:spcAft>
                <a:spcPts val="600"/>
              </a:spcAft>
              <a:defRPr/>
            </a:lvl4pPr>
            <a:lvl5pPr>
              <a:lnSpc>
                <a:spcPct val="110000"/>
              </a:lnSpc>
              <a:spcAft>
                <a:spcPts val="600"/>
              </a:spcAft>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lvl1pPr>
              <a:lnSpc>
                <a:spcPct val="110000"/>
              </a:lnSpc>
              <a:spcAft>
                <a:spcPts val="600"/>
              </a:spcAft>
              <a:defRPr/>
            </a:lvl1pPr>
            <a:lvl2pPr>
              <a:lnSpc>
                <a:spcPct val="110000"/>
              </a:lnSpc>
              <a:spcAft>
                <a:spcPts val="600"/>
              </a:spcAft>
              <a:defRPr/>
            </a:lvl2pPr>
            <a:lvl3pPr>
              <a:lnSpc>
                <a:spcPct val="110000"/>
              </a:lnSpc>
              <a:spcAft>
                <a:spcPts val="600"/>
              </a:spcAft>
              <a:defRPr/>
            </a:lvl3pPr>
            <a:lvl4pPr>
              <a:lnSpc>
                <a:spcPct val="110000"/>
              </a:lnSpc>
              <a:spcAft>
                <a:spcPts val="600"/>
              </a:spcAft>
              <a:defRPr/>
            </a:lvl4pPr>
            <a:lvl5pPr>
              <a:lnSpc>
                <a:spcPct val="110000"/>
              </a:lnSpc>
              <a:spcAft>
                <a:spcPts val="600"/>
              </a:spcAft>
              <a:defRPr/>
            </a:lvl5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7" name="Date Placeholder 3"/>
          <p:cNvSpPr>
            <a:spLocks noGrp="1"/>
          </p:cNvSpPr>
          <p:nvPr>
            <p:ph type="dt" sz="half" idx="10"/>
          </p:nvPr>
        </p:nvSpPr>
        <p:spPr/>
        <p:txBody>
          <a:bodyPr/>
          <a:lstStyle>
            <a:lvl1pPr>
              <a:defRPr/>
            </a:lvl1pPr>
          </a:lstStyle>
          <a:p>
            <a:pPr>
              <a:defRPr/>
            </a:pPr>
            <a:fld id="{6C4DDE5A-97D9-4F2E-9BD7-E962BCAD5C88}" type="datetime1">
              <a:rPr lang="zh-CN" altLang="en-US" smtClean="0"/>
              <a:t>2023/9/17</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fld id="{62026F9B-4BA3-4B5D-A087-FD6CD00E3044}" type="slidenum">
              <a:rPr lang="zh-CN" altLang="en-US"/>
              <a:t>‹#›</a:t>
            </a:fld>
            <a:endParaRPr lang="zh-CN" altLang="en-US"/>
          </a:p>
        </p:txBody>
      </p:sp>
      <p:grpSp>
        <p:nvGrpSpPr>
          <p:cNvPr id="10" name="组合 12"/>
          <p:cNvGrpSpPr/>
          <p:nvPr userDrawn="1"/>
        </p:nvGrpSpPr>
        <p:grpSpPr>
          <a:xfrm>
            <a:off x="0" y="382308"/>
            <a:ext cx="340614" cy="390904"/>
            <a:chOff x="0" y="91440"/>
            <a:chExt cx="454152" cy="521208"/>
          </a:xfrm>
        </p:grpSpPr>
        <p:sp>
          <p:nvSpPr>
            <p:cNvPr id="11" name="矩形 10"/>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2" name="矩形 11"/>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Date Placeholder 3"/>
          <p:cNvSpPr>
            <a:spLocks noGrp="1"/>
          </p:cNvSpPr>
          <p:nvPr>
            <p:ph type="dt" sz="half" idx="10"/>
          </p:nvPr>
        </p:nvSpPr>
        <p:spPr/>
        <p:txBody>
          <a:bodyPr/>
          <a:lstStyle>
            <a:lvl1pPr>
              <a:defRPr/>
            </a:lvl1pPr>
          </a:lstStyle>
          <a:p>
            <a:pPr>
              <a:defRPr/>
            </a:pPr>
            <a:fld id="{7AB97189-CF9E-48A5-80FF-D6473ECAA516}" type="datetime1">
              <a:rPr lang="zh-CN" altLang="en-US" smtClean="0"/>
              <a:t>2023/9/17</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5C6C799E-DDB1-4E72-8C34-E101BFC7F4F6}" type="slidenum">
              <a:rPr lang="zh-CN" altLang="en-US"/>
              <a:t>‹#›</a:t>
            </a:fld>
            <a:endParaRPr lang="zh-CN" altLang="en-US"/>
          </a:p>
        </p:txBody>
      </p:sp>
      <p:grpSp>
        <p:nvGrpSpPr>
          <p:cNvPr id="6" name="组合 12"/>
          <p:cNvGrpSpPr/>
          <p:nvPr userDrawn="1"/>
        </p:nvGrpSpPr>
        <p:grpSpPr>
          <a:xfrm>
            <a:off x="0" y="382308"/>
            <a:ext cx="340614" cy="390904"/>
            <a:chOff x="0" y="91440"/>
            <a:chExt cx="454152" cy="521208"/>
          </a:xfrm>
        </p:grpSpPr>
        <p:sp>
          <p:nvSpPr>
            <p:cNvPr id="7" name="矩形 6"/>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8" name="矩形 7"/>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80AC2F6-E5D3-466E-8B67-40D733099CB5}" type="datetime1">
              <a:rPr lang="zh-CN" altLang="en-US" smtClean="0"/>
              <a:t>2023/9/17</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19FBB08-465D-48F3-8C58-864F35092011}" type="slidenum">
              <a:rPr lang="zh-CN" altLang="en-US"/>
              <a:t>‹#›</a:t>
            </a:fld>
            <a:endParaRPr lang="zh-CN" altLang="en-US"/>
          </a:p>
        </p:txBody>
      </p:sp>
      <p:grpSp>
        <p:nvGrpSpPr>
          <p:cNvPr id="5" name="组合 12"/>
          <p:cNvGrpSpPr/>
          <p:nvPr userDrawn="1"/>
        </p:nvGrpSpPr>
        <p:grpSpPr>
          <a:xfrm>
            <a:off x="0" y="382308"/>
            <a:ext cx="340614" cy="390904"/>
            <a:chOff x="0" y="91440"/>
            <a:chExt cx="454152" cy="521208"/>
          </a:xfrm>
        </p:grpSpPr>
        <p:sp>
          <p:nvSpPr>
            <p:cNvPr id="6" name="矩形 5"/>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en-US"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2D0EBF21-657F-42B6-9F81-4D7BC96AB27C}" type="datetime1">
              <a:rPr lang="zh-CN" altLang="en-US" smtClean="0"/>
              <a:t>2023/9/17</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C8B013CC-DECB-40DB-B881-5D3B2BF1DC97}"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en-US" noProof="1"/>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0788D551-01B3-4089-96E8-1550905C3E63}" type="datetime1">
              <a:rPr lang="zh-CN" altLang="en-US" smtClean="0"/>
              <a:t>2023/9/17</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1E69C0AB-96A7-4FDE-9F7E-16751E171DFD}"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pattFill prst="pct5">
          <a:fgClr>
            <a:srgbClr val="D7F5FF"/>
          </a:fgClr>
          <a:bgClr>
            <a:schemeClr val="bg1"/>
          </a:bgClr>
        </a:patt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Text Placeholder 2"/>
          <p:cNvSpPr>
            <a:spLocks noGrp="1" noChangeArrowheads="1"/>
          </p:cNvSpPr>
          <p:nvPr>
            <p:ph type="body" idx="9"/>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spcBef>
                <a:spcPts val="0"/>
              </a:spcBef>
              <a:spcAft>
                <a:spcPts val="0"/>
              </a:spcAft>
              <a:buFontTx/>
              <a:buNone/>
              <a:defRPr sz="1200" smtClean="0">
                <a:solidFill>
                  <a:schemeClr val="tx1">
                    <a:tint val="75000"/>
                  </a:schemeClr>
                </a:solidFill>
                <a:latin typeface="+mn-lt"/>
                <a:ea typeface="+mn-ea"/>
              </a:defRPr>
            </a:lvl1pPr>
          </a:lstStyle>
          <a:p>
            <a:pPr>
              <a:defRPr/>
            </a:pPr>
            <a:fld id="{07A22124-7387-413C-8CE1-FD3DABB7AC5B}" type="datetime1">
              <a:rPr lang="zh-CN" altLang="en-US" smtClean="0"/>
              <a:t>2023/9/17</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spcBef>
                <a:spcPts val="0"/>
              </a:spcBef>
              <a:spcAft>
                <a:spcPts val="0"/>
              </a:spcAft>
              <a:buFontTx/>
              <a:buNone/>
              <a:defRPr sz="1200">
                <a:solidFill>
                  <a:schemeClr val="tx1">
                    <a:tint val="75000"/>
                  </a:schemeClr>
                </a:solidFill>
                <a:latin typeface="+mn-lt"/>
                <a:ea typeface="+mn-ea"/>
              </a:defRPr>
            </a:lvl1pPr>
          </a:lstStyle>
          <a:p>
            <a:pPr>
              <a:defRPr/>
            </a:pPr>
            <a:endParaRPr lang="zh-CN"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6B6871C1-7BB8-4859-A27C-40662BC95272}" type="slidenum">
              <a:rPr lang="zh-CN" altLang="en-US"/>
              <a:t>‹#›</a:t>
            </a:fld>
            <a:endParaRPr lang="zh-CN" altLang="en-US" dirty="0"/>
          </a:p>
        </p:txBody>
      </p:sp>
      <p:pic>
        <p:nvPicPr>
          <p:cNvPr id="7" name="图片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736620" y="67911"/>
            <a:ext cx="3400919" cy="76968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iming>
    <p:tnLst>
      <p:par>
        <p:cTn id="1" dur="indefinite" restart="never" nodeType="tmRoot"/>
      </p:par>
    </p:tnLst>
  </p:timing>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2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slideLayout" Target="../slideLayouts/slideLayout2.xml"/><Relationship Id="rId4" Type="http://schemas.openxmlformats.org/officeDocument/2006/relationships/image" Target="../media/image38.wmf"/></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40.xml"/></Relationships>
</file>

<file path=ppt/slides/_rels/slide105.xml.rels><?xml version="1.0" encoding="UTF-8" standalone="yes"?>
<Relationships xmlns="http://schemas.openxmlformats.org/package/2006/relationships"><Relationship Id="rId2" Type="http://schemas.openxmlformats.org/officeDocument/2006/relationships/hyperlink" Target="../&#38754;&#21521;&#23545;&#35937;&#30340;&#24314;&#27169;/&#23454;&#20363;&#8212;&#21307;&#38498;.ppt" TargetMode="Externa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8" Type="http://schemas.openxmlformats.org/officeDocument/2006/relationships/image" Target="../media/image40.jpeg"/><Relationship Id="rId13" Type="http://schemas.openxmlformats.org/officeDocument/2006/relationships/image" Target="../media/image45.gif"/><Relationship Id="rId18" Type="http://schemas.openxmlformats.org/officeDocument/2006/relationships/oleObject" Target="../embeddings/oleObject2.bin"/><Relationship Id="rId3" Type="http://schemas.openxmlformats.org/officeDocument/2006/relationships/audio" Target="../media/audio1.wav"/><Relationship Id="rId21" Type="http://schemas.openxmlformats.org/officeDocument/2006/relationships/image" Target="../media/image51.wmf"/><Relationship Id="rId7" Type="http://schemas.openxmlformats.org/officeDocument/2006/relationships/audio" Target="../media/audio5.wav"/><Relationship Id="rId12" Type="http://schemas.openxmlformats.org/officeDocument/2006/relationships/image" Target="../media/image44.png"/><Relationship Id="rId17" Type="http://schemas.openxmlformats.org/officeDocument/2006/relationships/image" Target="../media/image49.gif"/><Relationship Id="rId2" Type="http://schemas.openxmlformats.org/officeDocument/2006/relationships/slideLayout" Target="../slideLayouts/slideLayout7.xml"/><Relationship Id="rId16" Type="http://schemas.openxmlformats.org/officeDocument/2006/relationships/image" Target="../media/image48.gif"/><Relationship Id="rId20" Type="http://schemas.openxmlformats.org/officeDocument/2006/relationships/image" Target="../media/image50.jpeg"/><Relationship Id="rId1" Type="http://schemas.openxmlformats.org/officeDocument/2006/relationships/vmlDrawing" Target="../drawings/vmlDrawing2.vml"/><Relationship Id="rId6" Type="http://schemas.openxmlformats.org/officeDocument/2006/relationships/audio" Target="../media/audio4.wav"/><Relationship Id="rId11" Type="http://schemas.openxmlformats.org/officeDocument/2006/relationships/image" Target="../media/image43.wmf"/><Relationship Id="rId5" Type="http://schemas.openxmlformats.org/officeDocument/2006/relationships/audio" Target="../media/audio3.wav"/><Relationship Id="rId15" Type="http://schemas.openxmlformats.org/officeDocument/2006/relationships/image" Target="../media/image47.gif"/><Relationship Id="rId23" Type="http://schemas.openxmlformats.org/officeDocument/2006/relationships/image" Target="../media/image53.gif"/><Relationship Id="rId10" Type="http://schemas.openxmlformats.org/officeDocument/2006/relationships/image" Target="../media/image42.gif"/><Relationship Id="rId19" Type="http://schemas.openxmlformats.org/officeDocument/2006/relationships/image" Target="../media/image39.wmf"/><Relationship Id="rId4" Type="http://schemas.openxmlformats.org/officeDocument/2006/relationships/audio" Target="../media/audio2.wav"/><Relationship Id="rId9" Type="http://schemas.openxmlformats.org/officeDocument/2006/relationships/image" Target="../media/image41.jpeg"/><Relationship Id="rId14" Type="http://schemas.openxmlformats.org/officeDocument/2006/relationships/image" Target="../media/image46.wmf"/><Relationship Id="rId22" Type="http://schemas.openxmlformats.org/officeDocument/2006/relationships/image" Target="../media/image52.gi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notesSlide" Target="../notesSlides/notesSlide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3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24.xml"/></Relationships>
</file>

<file path=ppt/slides/_rels/slide4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hyperlink" Target="http://photo.blog.sina.com.cn/showpic.html#blogid=5ada67730100ewi9&amp;url=http://static4.photo.sina.com.cn/orignal/5ada6773g70ffb515d783&amp;690" TargetMode="External"/></Relationships>
</file>

<file path=ppt/slides/_rels/slide54.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3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9904" y="2362577"/>
            <a:ext cx="9012192" cy="830997"/>
          </a:xfrm>
          <a:prstGeom prst="rect">
            <a:avLst/>
          </a:prstGeom>
        </p:spPr>
        <p:txBody>
          <a:bodyPr wrap="square">
            <a:spAutoFit/>
          </a:bodyPr>
          <a:lstStyle/>
          <a:p>
            <a:pPr algn="ctr"/>
            <a:r>
              <a:rPr lang="zh-CN" altLang="en-US" sz="4800" b="1" dirty="0" smtClean="0">
                <a:solidFill>
                  <a:schemeClr val="tx2"/>
                </a:solidFill>
                <a:latin typeface="微软雅黑" panose="020B0503020204020204" pitchFamily="34" charset="-122"/>
                <a:ea typeface="微软雅黑" panose="020B0503020204020204" pitchFamily="34" charset="-122"/>
              </a:rPr>
              <a:t>第</a:t>
            </a:r>
            <a:r>
              <a:rPr lang="en-US" altLang="zh-CN" sz="4800" b="1" dirty="0" smtClean="0">
                <a:solidFill>
                  <a:schemeClr val="tx2"/>
                </a:solidFill>
                <a:latin typeface="微软雅黑" panose="020B0503020204020204" pitchFamily="34" charset="-122"/>
                <a:ea typeface="微软雅黑" panose="020B0503020204020204" pitchFamily="34" charset="-122"/>
              </a:rPr>
              <a:t>4</a:t>
            </a:r>
            <a:r>
              <a:rPr lang="zh-CN" altLang="en-US" sz="4800" b="1" dirty="0" smtClean="0">
                <a:solidFill>
                  <a:schemeClr val="tx2"/>
                </a:solidFill>
                <a:latin typeface="微软雅黑" panose="020B0503020204020204" pitchFamily="34" charset="-122"/>
                <a:ea typeface="微软雅黑" panose="020B0503020204020204" pitchFamily="34" charset="-122"/>
              </a:rPr>
              <a:t>章：</a:t>
            </a:r>
            <a:r>
              <a:rPr lang="en-US" altLang="zh-CN" sz="4800" b="1" dirty="0" smtClean="0">
                <a:solidFill>
                  <a:schemeClr val="tx2"/>
                </a:solidFill>
                <a:latin typeface="微软雅黑" panose="020B0503020204020204" pitchFamily="34" charset="-122"/>
                <a:ea typeface="微软雅黑" panose="020B0503020204020204" pitchFamily="34" charset="-122"/>
              </a:rPr>
              <a:t>UML</a:t>
            </a:r>
            <a:r>
              <a:rPr lang="zh-CN" altLang="en-US" sz="4800" b="1" dirty="0" smtClean="0">
                <a:solidFill>
                  <a:schemeClr val="tx2"/>
                </a:solidFill>
                <a:latin typeface="微软雅黑" panose="020B0503020204020204" pitchFamily="34" charset="-122"/>
                <a:ea typeface="微软雅黑" panose="020B0503020204020204" pitchFamily="34" charset="-122"/>
              </a:rPr>
              <a:t>及用例图</a:t>
            </a:r>
            <a:endParaRPr lang="zh-CN" altLang="zh-CN" sz="4800" b="1" dirty="0">
              <a:solidFill>
                <a:schemeClr val="tx2"/>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0" y="6820900"/>
            <a:ext cx="121920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1790872" y="3708906"/>
            <a:ext cx="9019358" cy="175260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2500" b="1" dirty="0" smtClean="0">
              <a:solidFill>
                <a:srgbClr val="3333FF"/>
              </a:solidFill>
              <a:latin typeface="华文楷体" panose="02010600040101010101" pitchFamily="2" charset="-122"/>
              <a:ea typeface="华文楷体" panose="02010600040101010101" pitchFamily="2" charset="-122"/>
            </a:endParaRPr>
          </a:p>
          <a:p>
            <a:pPr algn="ctr"/>
            <a:r>
              <a:rPr lang="zh-CN" altLang="en-US" sz="2500" b="1" dirty="0" smtClean="0">
                <a:solidFill>
                  <a:srgbClr val="3333FF"/>
                </a:solidFill>
                <a:latin typeface="华文楷体" panose="02010600040101010101" pitchFamily="2" charset="-122"/>
                <a:ea typeface="华文楷体" panose="02010600040101010101" pitchFamily="2" charset="-122"/>
              </a:rPr>
              <a:t>华南理工大学  计算机科学与工程学院</a:t>
            </a:r>
          </a:p>
          <a:p>
            <a:pPr algn="ctr"/>
            <a:r>
              <a:rPr kumimoji="1" lang="zh-CN" altLang="en-US" sz="2500" b="1" dirty="0" smtClean="0">
                <a:solidFill>
                  <a:srgbClr val="3333FF"/>
                </a:solidFill>
                <a:latin typeface="华文楷体" panose="02010600040101010101" pitchFamily="2" charset="-122"/>
                <a:ea typeface="华文楷体" panose="02010600040101010101" pitchFamily="2" charset="-122"/>
              </a:rPr>
              <a:t>苏锦钿 （</a:t>
            </a:r>
            <a:r>
              <a:rPr kumimoji="1" lang="en-US" altLang="zh-CN" sz="2500" b="1" dirty="0" smtClean="0">
                <a:solidFill>
                  <a:srgbClr val="3333FF"/>
                </a:solidFill>
                <a:latin typeface="华文楷体" panose="02010600040101010101" pitchFamily="2" charset="-122"/>
                <a:ea typeface="华文楷体" panose="02010600040101010101" pitchFamily="2" charset="-122"/>
              </a:rPr>
              <a:t>17311126764</a:t>
            </a:r>
            <a:r>
              <a:rPr kumimoji="1" lang="zh-CN" altLang="en-US" sz="2500" b="1" dirty="0" smtClean="0">
                <a:solidFill>
                  <a:srgbClr val="3333FF"/>
                </a:solidFill>
                <a:latin typeface="华文楷体" panose="02010600040101010101" pitchFamily="2" charset="-122"/>
                <a:ea typeface="华文楷体" panose="02010600040101010101" pitchFamily="2" charset="-122"/>
              </a:rPr>
              <a:t>）</a:t>
            </a:r>
          </a:p>
          <a:p>
            <a:pPr algn="ctr"/>
            <a:fld id="{35C668CD-4839-4271-814F-EF347A3163F5}" type="datetime2">
              <a:rPr kumimoji="1" lang="zh-CN" altLang="en-US" sz="2500" b="1" smtClean="0">
                <a:solidFill>
                  <a:srgbClr val="3333FF"/>
                </a:solidFill>
                <a:latin typeface="华文楷体" panose="02010600040101010101" pitchFamily="2" charset="-122"/>
                <a:ea typeface="华文楷体" panose="02010600040101010101" pitchFamily="2" charset="-122"/>
              </a:rPr>
              <a:t>2023年9月17日</a:t>
            </a:fld>
            <a:endParaRPr lang="zh-CN" altLang="en-US" sz="2500" b="1" dirty="0" smtClean="0">
              <a:solidFill>
                <a:srgbClr val="3333FF"/>
              </a:solidFill>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219FBB08-465D-48F3-8C58-864F35092011}" type="slidenum">
              <a:rPr lang="zh-CN" altLang="en-US" smtClean="0"/>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02</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什么是</a:t>
            </a:r>
            <a:r>
              <a:rPr lang="en-US" altLang="zh-CN" sz="3600" b="1" dirty="0" smtClean="0">
                <a:latin typeface="微软雅黑" panose="020B0503020204020204" pitchFamily="34" charset="-122"/>
                <a:ea typeface="微软雅黑" panose="020B0503020204020204" pitchFamily="34" charset="-122"/>
              </a:rPr>
              <a:t>UML</a:t>
            </a:r>
            <a:endParaRPr lang="zh-CN" altLang="en-US" sz="3600" b="1" dirty="0" smtClean="0">
              <a:latin typeface="微软雅黑" panose="020B0503020204020204" pitchFamily="34" charset="-122"/>
              <a:ea typeface="微软雅黑" panose="020B0503020204020204" pitchFamily="34" charset="-122"/>
            </a:endParaRP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10</a:t>
            </a:fld>
            <a:endParaRPr lang="zh-CN" altLang="en-US"/>
          </a:p>
        </p:txBody>
      </p:sp>
    </p:spTree>
    <p:custDataLst>
      <p:tags r:id="rId1"/>
    </p:custDataLst>
    <p:extLst>
      <p:ext uri="{BB962C8B-B14F-4D97-AF65-F5344CB8AC3E}">
        <p14:creationId xmlns:p14="http://schemas.microsoft.com/office/powerpoint/2010/main" val="297130492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F8C17AAF-F8CB-4D1A-837E-74C6BC53822C}" type="slidenum">
              <a:rPr lang="zh-CN" altLang="en-US"/>
              <a:pPr>
                <a:defRPr/>
              </a:pPr>
              <a:t>100</a:t>
            </a:fld>
            <a:endParaRPr lang="en-US" altLang="zh-CN"/>
          </a:p>
        </p:txBody>
      </p:sp>
      <p:sp>
        <p:nvSpPr>
          <p:cNvPr id="108550" name="Rectangle 3"/>
          <p:cNvSpPr>
            <a:spLocks noGrp="1" noChangeArrowheads="1"/>
          </p:cNvSpPr>
          <p:nvPr>
            <p:ph type="body" idx="1"/>
          </p:nvPr>
        </p:nvSpPr>
        <p:spPr>
          <a:xfrm>
            <a:off x="617135" y="1313159"/>
            <a:ext cx="11069097" cy="4351338"/>
          </a:xfrm>
        </p:spPr>
        <p:txBody>
          <a:bodyPr/>
          <a:lstStyle/>
          <a:p>
            <a:pPr marL="0" indent="0" eaLnBrk="1" hangingPunct="1">
              <a:lnSpc>
                <a:spcPct val="90000"/>
              </a:lnSpc>
              <a:spcAft>
                <a:spcPct val="30000"/>
              </a:spcAft>
              <a:buNone/>
            </a:pPr>
            <a:r>
              <a:rPr lang="zh-CN" altLang="en-US" sz="3200" dirty="0">
                <a:solidFill>
                  <a:srgbClr val="FF0000"/>
                </a:solidFill>
                <a:latin typeface="华文楷体" panose="02010600040101010101" pitchFamily="2" charset="-122"/>
                <a:ea typeface="华文楷体" panose="02010600040101010101" pitchFamily="2" charset="-122"/>
              </a:rPr>
              <a:t>要点：用例粒度</a:t>
            </a:r>
            <a:r>
              <a:rPr lang="en-US" altLang="zh-CN" sz="3200" dirty="0">
                <a:solidFill>
                  <a:srgbClr val="FF0000"/>
                </a:solidFill>
                <a:latin typeface="华文楷体" panose="02010600040101010101" pitchFamily="2" charset="-122"/>
                <a:ea typeface="华文楷体" panose="02010600040101010101" pitchFamily="2" charset="-122"/>
              </a:rPr>
              <a:t>-1</a:t>
            </a:r>
            <a:endParaRPr lang="en-US" altLang="zh-CN" sz="3200" dirty="0" smtClean="0">
              <a:solidFill>
                <a:srgbClr val="FF0000"/>
              </a:solidFill>
              <a:latin typeface="华文楷体" panose="02010600040101010101" pitchFamily="2" charset="-122"/>
              <a:ea typeface="华文楷体" panose="02010600040101010101" pitchFamily="2" charset="-122"/>
            </a:endParaRPr>
          </a:p>
          <a:p>
            <a:pPr eaLnBrk="1" hangingPunct="1">
              <a:lnSpc>
                <a:spcPct val="90000"/>
              </a:lnSpc>
              <a:spcAft>
                <a:spcPct val="30000"/>
              </a:spcAft>
            </a:pPr>
            <a:r>
              <a:rPr lang="zh-CN" altLang="en-US" dirty="0" smtClean="0">
                <a:latin typeface="华文楷体" panose="02010600040101010101" pitchFamily="2" charset="-122"/>
                <a:ea typeface="华文楷体" panose="02010600040101010101" pitchFamily="2" charset="-122"/>
              </a:rPr>
              <a:t>用例</a:t>
            </a:r>
            <a:r>
              <a:rPr lang="zh-CN" altLang="en-US" dirty="0">
                <a:latin typeface="华文楷体" panose="02010600040101010101" pitchFamily="2" charset="-122"/>
                <a:ea typeface="华文楷体" panose="02010600040101010101" pitchFamily="2" charset="-122"/>
              </a:rPr>
              <a:t>要有路径，路径要有步骤；而这一切都是可观测的</a:t>
            </a:r>
          </a:p>
          <a:p>
            <a:pPr eaLnBrk="1" hangingPunct="1">
              <a:lnSpc>
                <a:spcPct val="90000"/>
              </a:lnSpc>
              <a:spcAft>
                <a:spcPct val="30000"/>
              </a:spcAft>
            </a:pPr>
            <a:r>
              <a:rPr lang="zh-CN" altLang="en-US" dirty="0">
                <a:latin typeface="华文楷体" panose="02010600040101010101" pitchFamily="2" charset="-122"/>
                <a:ea typeface="华文楷体" panose="02010600040101010101" pitchFamily="2" charset="-122"/>
              </a:rPr>
              <a:t>最常犯错误：粒度过细，陷入功能分解</a:t>
            </a:r>
          </a:p>
          <a:p>
            <a:pPr lvl="1" eaLnBrk="1" hangingPunct="1">
              <a:lnSpc>
                <a:spcPct val="90000"/>
              </a:lnSpc>
              <a:spcAft>
                <a:spcPct val="30000"/>
              </a:spcAft>
              <a:buClr>
                <a:schemeClr val="hlink"/>
              </a:buClr>
              <a:buFont typeface="Wingdings" panose="05000000000000000000" pitchFamily="2" charset="2"/>
              <a:buChar char="v"/>
            </a:pPr>
            <a:r>
              <a:rPr lang="zh-CN" altLang="en-US" sz="2800" dirty="0" smtClean="0">
                <a:latin typeface="华文楷体" panose="02010600040101010101" pitchFamily="2" charset="-122"/>
                <a:ea typeface="华文楷体" panose="02010600040101010101" pitchFamily="2" charset="-122"/>
              </a:rPr>
              <a:t>过细的粒度，一般都会导致技术语言的描述，而不再是业务语言</a:t>
            </a:r>
          </a:p>
        </p:txBody>
      </p:sp>
      <p:sp>
        <p:nvSpPr>
          <p:cNvPr id="7" name="文本框 6"/>
          <p:cNvSpPr txBox="1"/>
          <p:nvPr/>
        </p:nvSpPr>
        <p:spPr>
          <a:xfrm>
            <a:off x="482322" y="32179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建立用例模型：注意要点</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67197628"/>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2ED953CD-1298-43D3-A23F-97F509714764}" type="slidenum">
              <a:rPr lang="zh-CN" altLang="en-US"/>
              <a:pPr>
                <a:defRPr/>
              </a:pPr>
              <a:t>101</a:t>
            </a:fld>
            <a:endParaRPr lang="en-US" altLang="zh-CN"/>
          </a:p>
        </p:txBody>
      </p:sp>
      <p:sp>
        <p:nvSpPr>
          <p:cNvPr id="109573" name="Rectangle 2"/>
          <p:cNvSpPr>
            <a:spLocks noGrp="1" noChangeArrowheads="1"/>
          </p:cNvSpPr>
          <p:nvPr>
            <p:ph type="title"/>
          </p:nvPr>
        </p:nvSpPr>
        <p:spPr>
          <a:xfrm>
            <a:off x="838200" y="671300"/>
            <a:ext cx="10515600" cy="1325563"/>
          </a:xfrm>
        </p:spPr>
        <p:txBody>
          <a:bodyPr/>
          <a:lstStyle/>
          <a:p>
            <a:pPr eaLnBrk="1" hangingPunct="1"/>
            <a:r>
              <a:rPr lang="zh-CN" altLang="en-US" sz="3200" dirty="0" smtClean="0">
                <a:solidFill>
                  <a:srgbClr val="FF0000"/>
                </a:solidFill>
                <a:latin typeface="华文楷体" panose="02010600040101010101" pitchFamily="2" charset="-122"/>
                <a:ea typeface="华文楷体" panose="02010600040101010101" pitchFamily="2" charset="-122"/>
              </a:rPr>
              <a:t>用例粒度</a:t>
            </a:r>
            <a:r>
              <a:rPr lang="en-US" altLang="zh-CN" sz="3200" dirty="0" smtClean="0">
                <a:solidFill>
                  <a:srgbClr val="FF0000"/>
                </a:solidFill>
                <a:latin typeface="华文楷体" panose="02010600040101010101" pitchFamily="2" charset="-122"/>
                <a:ea typeface="华文楷体" panose="02010600040101010101" pitchFamily="2" charset="-122"/>
              </a:rPr>
              <a:t>-2</a:t>
            </a:r>
          </a:p>
        </p:txBody>
      </p:sp>
      <p:sp>
        <p:nvSpPr>
          <p:cNvPr id="340995" name="Rectangle 3"/>
          <p:cNvSpPr>
            <a:spLocks noGrp="1" noChangeArrowheads="1"/>
          </p:cNvSpPr>
          <p:nvPr>
            <p:ph type="body" idx="1"/>
          </p:nvPr>
        </p:nvSpPr>
        <p:spPr/>
        <p:txBody>
          <a:bodyPr/>
          <a:lstStyle/>
          <a:p>
            <a:pPr eaLnBrk="1" hangingPunct="1"/>
            <a:r>
              <a:rPr lang="zh-CN" altLang="en-US" b="1" dirty="0">
                <a:latin typeface="华文楷体" panose="02010600040101010101" pitchFamily="2" charset="-122"/>
                <a:ea typeface="华文楷体" panose="02010600040101010101" pitchFamily="2" charset="-122"/>
              </a:rPr>
              <a:t>把步骤当用例</a:t>
            </a:r>
          </a:p>
          <a:p>
            <a:pPr eaLnBrk="1" hangingPunct="1"/>
            <a:endParaRPr lang="zh-CN" altLang="en-US" b="1" dirty="0">
              <a:latin typeface="华文楷体" panose="02010600040101010101" pitchFamily="2" charset="-122"/>
              <a:ea typeface="华文楷体" panose="02010600040101010101" pitchFamily="2" charset="-122"/>
            </a:endParaRPr>
          </a:p>
          <a:p>
            <a:pPr eaLnBrk="1" hangingPunct="1"/>
            <a:endParaRPr lang="zh-CN" altLang="en-US" dirty="0" smtClean="0">
              <a:latin typeface="华文楷体" panose="02010600040101010101" pitchFamily="2" charset="-122"/>
              <a:ea typeface="华文楷体" panose="02010600040101010101" pitchFamily="2" charset="-122"/>
            </a:endParaRPr>
          </a:p>
          <a:p>
            <a:pPr eaLnBrk="1" hangingPunct="1"/>
            <a:endParaRPr lang="zh-CN" altLang="en-US" dirty="0" smtClean="0">
              <a:latin typeface="华文楷体" panose="02010600040101010101" pitchFamily="2" charset="-122"/>
              <a:ea typeface="华文楷体" panose="02010600040101010101" pitchFamily="2" charset="-122"/>
            </a:endParaRPr>
          </a:p>
          <a:p>
            <a:pPr eaLnBrk="1" hangingPunct="1"/>
            <a:r>
              <a:rPr lang="zh-CN" altLang="en-US" b="1" dirty="0">
                <a:latin typeface="华文楷体" panose="02010600040101010101" pitchFamily="2" charset="-122"/>
                <a:ea typeface="华文楷体" panose="02010600040101010101" pitchFamily="2" charset="-122"/>
              </a:rPr>
              <a:t>把系统活动当用例</a:t>
            </a:r>
          </a:p>
        </p:txBody>
      </p:sp>
      <p:pic>
        <p:nvPicPr>
          <p:cNvPr id="1095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861" y="961439"/>
            <a:ext cx="4737642" cy="1728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099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6" y="2565400"/>
            <a:ext cx="5832475" cy="152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099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676651"/>
            <a:ext cx="6324600" cy="29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文本框 9"/>
          <p:cNvSpPr txBox="1"/>
          <p:nvPr/>
        </p:nvSpPr>
        <p:spPr>
          <a:xfrm>
            <a:off x="482322" y="32179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建立用例模型：注意要点</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82925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40997"/>
                                        </p:tgtEl>
                                        <p:attrNameLst>
                                          <p:attrName>style.visibility</p:attrName>
                                        </p:attrNameLst>
                                      </p:cBhvr>
                                      <p:to>
                                        <p:strVal val="visible"/>
                                      </p:to>
                                    </p:set>
                                    <p:animEffect transition="in" filter="dissolve">
                                      <p:cBhvr>
                                        <p:cTn id="7" dur="500"/>
                                        <p:tgtEl>
                                          <p:spTgt spid="3409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340995">
                                            <p:txEl>
                                              <p:pRg st="4" end="4"/>
                                            </p:txEl>
                                          </p:spTgt>
                                        </p:tgtEl>
                                        <p:attrNameLst>
                                          <p:attrName>style.visibility</p:attrName>
                                        </p:attrNameLst>
                                      </p:cBhvr>
                                      <p:to>
                                        <p:strVal val="visible"/>
                                      </p:to>
                                    </p:set>
                                    <p:animEffect transition="in" filter="dissolve">
                                      <p:cBhvr>
                                        <p:cTn id="12" dur="500"/>
                                        <p:tgtEl>
                                          <p:spTgt spid="34099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340998"/>
                                        </p:tgtEl>
                                        <p:attrNameLst>
                                          <p:attrName>style.visibility</p:attrName>
                                        </p:attrNameLst>
                                      </p:cBhvr>
                                      <p:to>
                                        <p:strVal val="visible"/>
                                      </p:to>
                                    </p:set>
                                    <p:animEffect transition="in" filter="dissolve">
                                      <p:cBhvr>
                                        <p:cTn id="17" dur="500"/>
                                        <p:tgtEl>
                                          <p:spTgt spid="3409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5E8F7F1-1715-48F2-8177-E8D3B8A53CCB}" type="slidenum">
              <a:rPr lang="zh-CN" altLang="en-US"/>
              <a:pPr>
                <a:defRPr/>
              </a:pPr>
              <a:t>102</a:t>
            </a:fld>
            <a:endParaRPr lang="en-US" altLang="zh-CN"/>
          </a:p>
        </p:txBody>
      </p:sp>
      <p:sp>
        <p:nvSpPr>
          <p:cNvPr id="110598" name="Rectangle 3"/>
          <p:cNvSpPr>
            <a:spLocks noGrp="1" noChangeArrowheads="1"/>
          </p:cNvSpPr>
          <p:nvPr>
            <p:ph type="body" idx="1"/>
          </p:nvPr>
        </p:nvSpPr>
        <p:spPr>
          <a:xfrm>
            <a:off x="370741" y="1052512"/>
            <a:ext cx="11365733" cy="5486400"/>
          </a:xfrm>
        </p:spPr>
        <p:txBody>
          <a:bodyPr/>
          <a:lstStyle/>
          <a:p>
            <a:pPr marL="0" indent="0" eaLnBrk="1" hangingPunct="1">
              <a:buNone/>
            </a:pPr>
            <a:r>
              <a:rPr lang="zh-CN" altLang="en-US" dirty="0" smtClean="0">
                <a:latin typeface="华文楷体" panose="02010600040101010101" pitchFamily="2" charset="-122"/>
                <a:ea typeface="华文楷体" panose="02010600040101010101" pitchFamily="2" charset="-122"/>
              </a:rPr>
              <a:t>用例</a:t>
            </a:r>
            <a:r>
              <a:rPr lang="zh-CN" altLang="en-US" dirty="0">
                <a:latin typeface="华文楷体" panose="02010600040101010101" pitchFamily="2" charset="-122"/>
                <a:ea typeface="华文楷体" panose="02010600040101010101" pitchFamily="2" charset="-122"/>
              </a:rPr>
              <a:t>的获取</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续</a:t>
            </a:r>
            <a:r>
              <a:rPr lang="en-US" altLang="zh-CN" dirty="0">
                <a:latin typeface="华文楷体" panose="02010600040101010101" pitchFamily="2" charset="-122"/>
                <a:ea typeface="华文楷体" panose="02010600040101010101" pitchFamily="2" charset="-122"/>
              </a:rPr>
              <a:t>2)</a:t>
            </a:r>
            <a:endParaRPr lang="en-US" altLang="zh-CN" dirty="0" smtClean="0">
              <a:latin typeface="华文楷体" panose="02010600040101010101" pitchFamily="2" charset="-122"/>
              <a:ea typeface="华文楷体" panose="02010600040101010101" pitchFamily="2" charset="-122"/>
            </a:endParaRPr>
          </a:p>
          <a:p>
            <a:pPr eaLnBrk="1" hangingPunct="1"/>
            <a:r>
              <a:rPr lang="zh-CN" altLang="en-US" dirty="0" smtClean="0">
                <a:latin typeface="华文楷体" panose="02010600040101010101" pitchFamily="2" charset="-122"/>
                <a:ea typeface="华文楷体" panose="02010600040101010101" pitchFamily="2" charset="-122"/>
              </a:rPr>
              <a:t>为了完整地描述用例，还需要知道执行者的某些典型功能能否被系统自动实现。</a:t>
            </a:r>
          </a:p>
          <a:p>
            <a:pPr eaLnBrk="1" hangingPunct="1"/>
            <a:r>
              <a:rPr lang="zh-CN" altLang="en-US" dirty="0" smtClean="0">
                <a:latin typeface="华文楷体" panose="02010600040101010101" pitchFamily="2" charset="-122"/>
                <a:ea typeface="华文楷体" panose="02010600040101010101" pitchFamily="2" charset="-122"/>
              </a:rPr>
              <a:t>针对整个系统的问题的答案也可帮助我们获取用例。以下问题可供参考：</a:t>
            </a:r>
          </a:p>
          <a:p>
            <a:pPr lvl="1" algn="just" eaLnBrk="1" hangingPunct="1">
              <a:buFont typeface="Monotype Sorts" pitchFamily="2" charset="2"/>
              <a:buChar char="u"/>
            </a:pPr>
            <a:r>
              <a:rPr lang="zh-CN" altLang="en-US" sz="2800" dirty="0" smtClean="0">
                <a:latin typeface="华文楷体" panose="02010600040101010101" pitchFamily="2" charset="-122"/>
                <a:ea typeface="华文楷体" panose="02010600040101010101" pitchFamily="2" charset="-122"/>
              </a:rPr>
              <a:t>系统需要何种输入输出？输入从何处来？输出到何处去？</a:t>
            </a:r>
          </a:p>
          <a:p>
            <a:pPr lvl="1" algn="just" eaLnBrk="1" hangingPunct="1">
              <a:buFont typeface="Monotype Sorts" pitchFamily="2" charset="2"/>
              <a:buChar char="u"/>
            </a:pPr>
            <a:r>
              <a:rPr lang="zh-CN" altLang="en-US" sz="2800" dirty="0" smtClean="0">
                <a:latin typeface="华文楷体" panose="02010600040101010101" pitchFamily="2" charset="-122"/>
                <a:ea typeface="华文楷体" panose="02010600040101010101" pitchFamily="2" charset="-122"/>
              </a:rPr>
              <a:t>当前运行系统</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也许是一些手工操作而不是计算机系统</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的主要问题是什么？</a:t>
            </a:r>
          </a:p>
          <a:p>
            <a:pPr eaLnBrk="1" hangingPunct="1"/>
            <a:r>
              <a:rPr lang="zh-CN" altLang="en-US" dirty="0" smtClean="0">
                <a:latin typeface="华文楷体" panose="02010600040101010101" pitchFamily="2" charset="-122"/>
                <a:ea typeface="华文楷体" panose="02010600040101010101" pitchFamily="2" charset="-122"/>
              </a:rPr>
              <a:t>在开发系统的用例图时，不同的设计者选取用例的数目也不相同。</a:t>
            </a:r>
          </a:p>
        </p:txBody>
      </p:sp>
      <p:sp>
        <p:nvSpPr>
          <p:cNvPr id="7" name="文本框 6"/>
          <p:cNvSpPr txBox="1"/>
          <p:nvPr/>
        </p:nvSpPr>
        <p:spPr>
          <a:xfrm>
            <a:off x="482322" y="32179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建立用例模型：注意要点</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2408110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905C63C2-D762-431C-B898-65657CEDE01C}" type="slidenum">
              <a:rPr lang="zh-CN" altLang="en-US"/>
              <a:pPr>
                <a:defRPr/>
              </a:pPr>
              <a:t>103</a:t>
            </a:fld>
            <a:endParaRPr lang="en-US" altLang="zh-CN"/>
          </a:p>
        </p:txBody>
      </p:sp>
      <p:sp>
        <p:nvSpPr>
          <p:cNvPr id="111622" name="Rectangle 3"/>
          <p:cNvSpPr>
            <a:spLocks noGrp="1" noChangeArrowheads="1"/>
          </p:cNvSpPr>
          <p:nvPr>
            <p:ph type="body" idx="1"/>
          </p:nvPr>
        </p:nvSpPr>
        <p:spPr>
          <a:xfrm>
            <a:off x="514141" y="1281112"/>
            <a:ext cx="11163718" cy="5257800"/>
          </a:xfrm>
        </p:spPr>
        <p:txBody>
          <a:bodyPr/>
          <a:lstStyle/>
          <a:p>
            <a:pPr eaLnBrk="1" hangingPunct="1">
              <a:spcBef>
                <a:spcPts val="600"/>
              </a:spcBef>
            </a:pPr>
            <a:r>
              <a:rPr lang="zh-CN" altLang="en-US" dirty="0">
                <a:latin typeface="华文楷体" panose="02010600040101010101" pitchFamily="2" charset="-122"/>
                <a:ea typeface="华文楷体" panose="02010600040101010101" pitchFamily="2" charset="-122"/>
              </a:rPr>
              <a:t>用例是由执行者创建、依据执行者的意图执行的。执行者直接或间接地命令该系统执行他所期望的用例。</a:t>
            </a:r>
          </a:p>
          <a:p>
            <a:pPr eaLnBrk="1" hangingPunct="1">
              <a:spcBef>
                <a:spcPts val="600"/>
              </a:spcBef>
            </a:pPr>
            <a:r>
              <a:rPr lang="zh-CN" altLang="en-US" dirty="0">
                <a:latin typeface="华文楷体" panose="02010600040101010101" pitchFamily="2" charset="-122"/>
                <a:ea typeface="华文楷体" panose="02010600040101010101" pitchFamily="2" charset="-122"/>
              </a:rPr>
              <a:t>一个用例必须至少与一个执行者相连。</a:t>
            </a:r>
          </a:p>
          <a:p>
            <a:pPr eaLnBrk="1" hangingPunct="1">
              <a:spcBef>
                <a:spcPts val="600"/>
              </a:spcBef>
            </a:pPr>
            <a:r>
              <a:rPr lang="zh-CN" altLang="en-US" dirty="0">
                <a:latin typeface="华文楷体" panose="02010600040101010101" pitchFamily="2" charset="-122"/>
                <a:ea typeface="华文楷体" panose="02010600040101010101" pitchFamily="2" charset="-122"/>
              </a:rPr>
              <a:t>一个用例必须是完整的：应有一个完整的描述；常见的错误是把用例分得太小。</a:t>
            </a:r>
          </a:p>
          <a:p>
            <a:pPr eaLnBrk="1" hangingPunct="1">
              <a:spcBef>
                <a:spcPts val="600"/>
              </a:spcBef>
            </a:pPr>
            <a:r>
              <a:rPr lang="zh-CN" altLang="en-US" dirty="0">
                <a:latin typeface="华文楷体" panose="02010600040101010101" pitchFamily="2" charset="-122"/>
                <a:ea typeface="华文楷体" panose="02010600040101010101" pitchFamily="2" charset="-122"/>
              </a:rPr>
              <a:t>用例要向执行者提供执行结果。如果它不能产生最终结果，这个用例就不是完整的。</a:t>
            </a:r>
          </a:p>
          <a:p>
            <a:pPr eaLnBrk="1" hangingPunct="1">
              <a:spcBef>
                <a:spcPts val="600"/>
              </a:spcBef>
            </a:pPr>
            <a:r>
              <a:rPr lang="zh-CN" altLang="en-US" dirty="0">
                <a:latin typeface="华文楷体" panose="02010600040101010101" pitchFamily="2" charset="-122"/>
                <a:ea typeface="华文楷体" panose="02010600040101010101" pitchFamily="2" charset="-122"/>
              </a:rPr>
              <a:t>活动图可以用来产生用例图。一个完整的活动图可以用来产生该用例图的全集。</a:t>
            </a:r>
          </a:p>
        </p:txBody>
      </p:sp>
      <p:sp>
        <p:nvSpPr>
          <p:cNvPr id="7" name="文本框 6"/>
          <p:cNvSpPr txBox="1"/>
          <p:nvPr/>
        </p:nvSpPr>
        <p:spPr>
          <a:xfrm>
            <a:off x="482322" y="32179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a:t>
            </a:r>
            <a:r>
              <a:rPr lang="zh-CN" altLang="en-US" sz="3200" b="1" dirty="0">
                <a:solidFill>
                  <a:schemeClr val="accent1"/>
                </a:solidFill>
                <a:latin typeface="微软雅黑" panose="020B0503020204020204" pitchFamily="34" charset="-122"/>
                <a:ea typeface="微软雅黑" panose="020B0503020204020204" pitchFamily="34" charset="-122"/>
              </a:rPr>
              <a:t>小结</a:t>
            </a:r>
          </a:p>
        </p:txBody>
      </p:sp>
    </p:spTree>
    <p:extLst>
      <p:ext uri="{BB962C8B-B14F-4D97-AF65-F5344CB8AC3E}">
        <p14:creationId xmlns:p14="http://schemas.microsoft.com/office/powerpoint/2010/main" val="355098106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05</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实例分析</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104</a:t>
            </a:fld>
            <a:endParaRPr lang="zh-CN" altLang="en-US"/>
          </a:p>
        </p:txBody>
      </p:sp>
    </p:spTree>
    <p:custDataLst>
      <p:tags r:id="rId1"/>
    </p:custDataLst>
    <p:extLst>
      <p:ext uri="{BB962C8B-B14F-4D97-AF65-F5344CB8AC3E}">
        <p14:creationId xmlns:p14="http://schemas.microsoft.com/office/powerpoint/2010/main" val="407405467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2"/>
          </p:nvPr>
        </p:nvSpPr>
        <p:spPr/>
        <p:txBody>
          <a:bodyPr/>
          <a:lstStyle/>
          <a:p>
            <a:pPr>
              <a:defRPr/>
            </a:pPr>
            <a:fld id="{323F03EC-AE47-408D-B99A-9EE72ED331AF}" type="slidenum">
              <a:rPr lang="zh-CN" altLang="en-US"/>
              <a:pPr>
                <a:defRPr/>
              </a:pPr>
              <a:t>105</a:t>
            </a:fld>
            <a:endParaRPr lang="en-US" altLang="zh-CN"/>
          </a:p>
        </p:txBody>
      </p:sp>
      <p:sp>
        <p:nvSpPr>
          <p:cNvPr id="346115" name="Text Box 3"/>
          <p:cNvSpPr txBox="1">
            <a:spLocks noChangeArrowheads="1"/>
          </p:cNvSpPr>
          <p:nvPr/>
        </p:nvSpPr>
        <p:spPr bwMode="auto">
          <a:xfrm>
            <a:off x="482322" y="1132116"/>
            <a:ext cx="11334540" cy="3599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10000"/>
              </a:lnSpc>
              <a:spcBef>
                <a:spcPct val="20000"/>
              </a:spcBef>
              <a:spcAft>
                <a:spcPts val="600"/>
              </a:spcAft>
              <a:defRPr/>
            </a:pPr>
            <a:r>
              <a:rPr lang="zh-CN" altLang="en-US" sz="2800" dirty="0">
                <a:latin typeface="华文楷体" panose="02010600040101010101" pitchFamily="2" charset="-122"/>
                <a:ea typeface="华文楷体" panose="02010600040101010101" pitchFamily="2" charset="-122"/>
              </a:rPr>
              <a:t>    现有一医院病房监护系统，病症监视器安置在每个病房，将病人的病症信号实时传送到中央监视系统进行分析处理。在中心值班室里，值班护士使用中央监视系统对病员的情况进行监控，根据医生的要求随时打印病人的病情报告，定期更新病历，当病症出现异常时，系统会立即自动报警</a:t>
            </a:r>
            <a:r>
              <a:rPr lang="en-US" altLang="zh-CN"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并实时打印病人的病情报告，立及更新病历。</a:t>
            </a:r>
          </a:p>
          <a:p>
            <a:pPr eaLnBrk="1" hangingPunct="1">
              <a:lnSpc>
                <a:spcPct val="110000"/>
              </a:lnSpc>
              <a:spcBef>
                <a:spcPct val="20000"/>
              </a:spcBef>
              <a:spcAft>
                <a:spcPts val="600"/>
              </a:spcAft>
              <a:defRPr/>
            </a:pPr>
            <a:r>
              <a:rPr lang="zh-CN" altLang="en-US" sz="2800" dirty="0">
                <a:latin typeface="华文楷体" panose="02010600040101010101" pitchFamily="2" charset="-122"/>
                <a:ea typeface="华文楷体" panose="02010600040101010101" pitchFamily="2" charset="-122"/>
              </a:rPr>
              <a:t>    要求根据现场情景，对医院病房监护系统进行需求分析， 建立系统的用例模型。</a:t>
            </a:r>
            <a:r>
              <a:rPr kumimoji="1" lang="zh-CN" altLang="en-US" sz="3200" dirty="0">
                <a:effectLst>
                  <a:outerShdw blurRad="38100" dist="38100" dir="2700000" algn="tl">
                    <a:srgbClr val="C0C0C0"/>
                  </a:outerShdw>
                </a:effectLst>
                <a:latin typeface="黑体" panose="02010609060101010101" pitchFamily="49" charset="-122"/>
                <a:ea typeface="黑体" panose="02010609060101010101" pitchFamily="49" charset="-122"/>
              </a:rPr>
              <a:t>        </a:t>
            </a:r>
            <a:endParaRPr kumimoji="1" lang="zh-CN" altLang="en-US" sz="3200" dirty="0">
              <a:latin typeface="黑体" panose="02010609060101010101" pitchFamily="49" charset="-122"/>
              <a:ea typeface="黑体" panose="02010609060101010101" pitchFamily="49" charset="-122"/>
            </a:endParaRPr>
          </a:p>
        </p:txBody>
      </p:sp>
      <p:sp>
        <p:nvSpPr>
          <p:cNvPr id="112647" name="Oval 4">
            <a:hlinkClick r:id="rId2" action="ppaction://hlinkpres?slideindex=1&amp;slidetitle="/>
          </p:cNvPr>
          <p:cNvSpPr>
            <a:spLocks noChangeArrowheads="1"/>
          </p:cNvSpPr>
          <p:nvPr/>
        </p:nvSpPr>
        <p:spPr bwMode="auto">
          <a:xfrm>
            <a:off x="8737601" y="6313488"/>
            <a:ext cx="784225" cy="4445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12648" name="Oval 5">
            <a:hlinkClick r:id="" action="ppaction://hlinkshowjump?jump=firstslide"/>
          </p:cNvPr>
          <p:cNvSpPr>
            <a:spLocks noChangeArrowheads="1"/>
          </p:cNvSpPr>
          <p:nvPr/>
        </p:nvSpPr>
        <p:spPr bwMode="auto">
          <a:xfrm>
            <a:off x="9661525" y="6356350"/>
            <a:ext cx="762000" cy="381000"/>
          </a:xfrm>
          <a:prstGeom prst="ellipse">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BA55"/>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1" name="文本框 10"/>
          <p:cNvSpPr txBox="1"/>
          <p:nvPr/>
        </p:nvSpPr>
        <p:spPr>
          <a:xfrm>
            <a:off x="482322" y="32179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实例分析：医院病房监护系统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7107663"/>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 name="灯片编号占位符 3"/>
          <p:cNvSpPr>
            <a:spLocks noGrp="1"/>
          </p:cNvSpPr>
          <p:nvPr>
            <p:ph type="sldNum" sz="quarter" idx="12"/>
          </p:nvPr>
        </p:nvSpPr>
        <p:spPr/>
        <p:txBody>
          <a:bodyPr/>
          <a:lstStyle/>
          <a:p>
            <a:pPr>
              <a:defRPr/>
            </a:pPr>
            <a:fld id="{58E597A0-E625-42F2-954E-236A57106919}" type="slidenum">
              <a:rPr lang="zh-CN" altLang="en-US"/>
              <a:pPr>
                <a:defRPr/>
              </a:pPr>
              <a:t>106</a:t>
            </a:fld>
            <a:endParaRPr lang="en-US" altLang="zh-CN"/>
          </a:p>
        </p:txBody>
      </p:sp>
      <p:sp>
        <p:nvSpPr>
          <p:cNvPr id="113669" name="Rectangle 4"/>
          <p:cNvSpPr>
            <a:spLocks noGrp="1" noChangeArrowheads="1"/>
          </p:cNvSpPr>
          <p:nvPr>
            <p:ph type="title" idx="4294967295"/>
          </p:nvPr>
        </p:nvSpPr>
        <p:spPr>
          <a:xfrm>
            <a:off x="3575050" y="1"/>
            <a:ext cx="4643438" cy="549275"/>
          </a:xfrm>
        </p:spPr>
        <p:txBody>
          <a:bodyPr/>
          <a:lstStyle/>
          <a:p>
            <a:pPr eaLnBrk="1" hangingPunct="1"/>
            <a:r>
              <a:rPr lang="zh-CN" altLang="en-US" sz="2000">
                <a:latin typeface="黑体" panose="02010609060101010101" pitchFamily="49" charset="-122"/>
                <a:ea typeface="黑体" panose="02010609060101010101" pitchFamily="49" charset="-122"/>
              </a:rPr>
              <a:t>例： 医院病房监护系统</a:t>
            </a:r>
          </a:p>
        </p:txBody>
      </p:sp>
      <p:sp>
        <p:nvSpPr>
          <p:cNvPr id="113670" name="Oval 5"/>
          <p:cNvSpPr>
            <a:spLocks noChangeArrowheads="1"/>
          </p:cNvSpPr>
          <p:nvPr/>
        </p:nvSpPr>
        <p:spPr bwMode="auto">
          <a:xfrm>
            <a:off x="1905000" y="933450"/>
            <a:ext cx="2438400" cy="1905000"/>
          </a:xfrm>
          <a:prstGeom prst="ellipse">
            <a:avLst/>
          </a:prstGeom>
          <a:solidFill>
            <a:schemeClr val="tx1"/>
          </a:solidFill>
          <a:ln w="38100">
            <a:solidFill>
              <a:srgbClr val="FFCC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pic>
        <p:nvPicPr>
          <p:cNvPr id="113671" name="Picture 6" descr="病房"/>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9800" y="1589088"/>
            <a:ext cx="1849438"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672" name="Group 7"/>
          <p:cNvGrpSpPr>
            <a:grpSpLocks/>
          </p:cNvGrpSpPr>
          <p:nvPr/>
        </p:nvGrpSpPr>
        <p:grpSpPr bwMode="auto">
          <a:xfrm>
            <a:off x="6456363" y="404813"/>
            <a:ext cx="3810000" cy="2514600"/>
            <a:chOff x="2256" y="576"/>
            <a:chExt cx="2400" cy="1584"/>
          </a:xfrm>
        </p:grpSpPr>
        <p:pic>
          <p:nvPicPr>
            <p:cNvPr id="113722" name="Picture 8" descr="中央监视"/>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6" y="576"/>
              <a:ext cx="2304" cy="1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723" name="Rectangle 9"/>
            <p:cNvSpPr>
              <a:spLocks noChangeArrowheads="1"/>
            </p:cNvSpPr>
            <p:nvPr/>
          </p:nvSpPr>
          <p:spPr bwMode="auto">
            <a:xfrm>
              <a:off x="4416" y="576"/>
              <a:ext cx="240" cy="96"/>
            </a:xfrm>
            <a:prstGeom prst="rect">
              <a:avLst/>
            </a:prstGeom>
            <a:solidFill>
              <a:srgbClr val="333333"/>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13724" name="Line 10"/>
            <p:cNvSpPr>
              <a:spLocks noChangeShapeType="1"/>
            </p:cNvSpPr>
            <p:nvPr/>
          </p:nvSpPr>
          <p:spPr bwMode="auto">
            <a:xfrm flipV="1">
              <a:off x="4224" y="624"/>
              <a:ext cx="288" cy="144"/>
            </a:xfrm>
            <a:prstGeom prst="line">
              <a:avLst/>
            </a:prstGeom>
            <a:noFill/>
            <a:ln w="76200">
              <a:solidFill>
                <a:srgbClr val="3333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pic>
        <p:nvPicPr>
          <p:cNvPr id="113673" name="Picture 11" descr="蓝灯"/>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10058400" y="533400"/>
            <a:ext cx="19050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4" name="Picture 12" descr="蓝灯"/>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10058400" y="742950"/>
            <a:ext cx="19050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5" name="Picture 13" descr="蓝灯"/>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10058400" y="952500"/>
            <a:ext cx="19050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6" name="Picture 14" descr="蓝灯"/>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10058400" y="1162050"/>
            <a:ext cx="19050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7" name="Picture 15" descr="蓝灯"/>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10058400" y="1363664"/>
            <a:ext cx="1905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8" name="Picture 16" descr="蓝灯"/>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10058400" y="1581150"/>
            <a:ext cx="19050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79" name="Picture 17" descr="蓝灯"/>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10058400" y="1771650"/>
            <a:ext cx="19050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80" name="Picture 18" descr="蓝灯"/>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10058400" y="1989139"/>
            <a:ext cx="1905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81" name="Picture 19" descr="蓝灯"/>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10058400" y="2198689"/>
            <a:ext cx="1905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82" name="Picture 20" descr="蓝灯"/>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10058400" y="2408239"/>
            <a:ext cx="1905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683" name="Picture 21" descr="蓝灯"/>
          <p:cNvPicPr>
            <a:picLocks noChangeAspect="1" noChangeArrowheads="1" noCrop="1"/>
          </p:cNvPicPr>
          <p:nvPr/>
        </p:nvPicPr>
        <p:blipFill>
          <a:blip r:embed="rId10">
            <a:extLst>
              <a:ext uri="{28A0092B-C50C-407E-A947-70E740481C1C}">
                <a14:useLocalDpi xmlns:a14="http://schemas.microsoft.com/office/drawing/2010/main" val="0"/>
              </a:ext>
            </a:extLst>
          </a:blip>
          <a:srcRect/>
          <a:stretch>
            <a:fillRect/>
          </a:stretch>
        </p:blipFill>
        <p:spPr bwMode="auto">
          <a:xfrm>
            <a:off x="10058400" y="2601914"/>
            <a:ext cx="190500" cy="21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7158" name="Picture 22" descr="BD05030_"/>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162800" y="457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7159" name="Picture 23" descr="未命名"/>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77000" y="438150"/>
            <a:ext cx="1143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7160" name="Picture 24" descr="红灯"/>
          <p:cNvPicPr>
            <a:picLocks noChangeAspect="1" noChangeArrowheads="1" noCrop="1"/>
          </p:cNvPicPr>
          <p:nvPr/>
        </p:nvPicPr>
        <p:blipFill>
          <a:blip r:embed="rId13">
            <a:extLst>
              <a:ext uri="{28A0092B-C50C-407E-A947-70E740481C1C}">
                <a14:useLocalDpi xmlns:a14="http://schemas.microsoft.com/office/drawing/2010/main" val="0"/>
              </a:ext>
            </a:extLst>
          </a:blip>
          <a:srcRect/>
          <a:stretch>
            <a:fillRect/>
          </a:stretch>
        </p:blipFill>
        <p:spPr bwMode="auto">
          <a:xfrm flipV="1">
            <a:off x="10067925" y="1771650"/>
            <a:ext cx="1524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87" name="Rectangle 25"/>
          <p:cNvSpPr>
            <a:spLocks noChangeArrowheads="1"/>
          </p:cNvSpPr>
          <p:nvPr/>
        </p:nvSpPr>
        <p:spPr bwMode="auto">
          <a:xfrm>
            <a:off x="5029200" y="4419600"/>
            <a:ext cx="9144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13688" name="Rectangle 26"/>
          <p:cNvSpPr>
            <a:spLocks noChangeArrowheads="1"/>
          </p:cNvSpPr>
          <p:nvPr/>
        </p:nvSpPr>
        <p:spPr bwMode="auto">
          <a:xfrm>
            <a:off x="6477000" y="381000"/>
            <a:ext cx="3810000" cy="2514600"/>
          </a:xfrm>
          <a:prstGeom prst="rect">
            <a:avLst/>
          </a:prstGeom>
          <a:noFill/>
          <a:ln w="38100">
            <a:solidFill>
              <a:srgbClr val="333333"/>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347163" name="Line 27"/>
          <p:cNvSpPr>
            <a:spLocks noChangeShapeType="1"/>
          </p:cNvSpPr>
          <p:nvPr/>
        </p:nvSpPr>
        <p:spPr bwMode="auto">
          <a:xfrm>
            <a:off x="4281488" y="1828800"/>
            <a:ext cx="2209800" cy="0"/>
          </a:xfrm>
          <a:prstGeom prst="line">
            <a:avLst/>
          </a:prstGeom>
          <a:noFill/>
          <a:ln w="38100">
            <a:solidFill>
              <a:srgbClr val="FFFF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47164" name="Group 28"/>
          <p:cNvGrpSpPr>
            <a:grpSpLocks/>
          </p:cNvGrpSpPr>
          <p:nvPr/>
        </p:nvGrpSpPr>
        <p:grpSpPr bwMode="auto">
          <a:xfrm>
            <a:off x="8077200" y="3617914"/>
            <a:ext cx="2057400" cy="2173287"/>
            <a:chOff x="720" y="1872"/>
            <a:chExt cx="1296" cy="1369"/>
          </a:xfrm>
        </p:grpSpPr>
        <p:pic>
          <p:nvPicPr>
            <p:cNvPr id="113720" name="Picture 29" descr="BS00570_"/>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200" y="2016"/>
              <a:ext cx="816" cy="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3721" name="Picture 30" descr="AG00029_"/>
            <p:cNvPicPr>
              <a:picLocks noChangeAspect="1" noChangeArrowheads="1" noCrop="1"/>
            </p:cNvPicPr>
            <p:nvPr/>
          </p:nvPicPr>
          <p:blipFill>
            <a:blip r:embed="rId15">
              <a:extLst>
                <a:ext uri="{28A0092B-C50C-407E-A947-70E740481C1C}">
                  <a14:useLocalDpi xmlns:a14="http://schemas.microsoft.com/office/drawing/2010/main" val="0"/>
                </a:ext>
              </a:extLst>
            </a:blip>
            <a:srcRect/>
            <a:stretch>
              <a:fillRect/>
            </a:stretch>
          </p:blipFill>
          <p:spPr bwMode="auto">
            <a:xfrm>
              <a:off x="720" y="1872"/>
              <a:ext cx="1080" cy="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47167" name="Picture 31" descr="AG00564_"/>
          <p:cNvPicPr>
            <a:picLocks noChangeAspect="1" noChangeArrowheads="1" noCrop="1"/>
          </p:cNvPicPr>
          <p:nvPr/>
        </p:nvPicPr>
        <p:blipFill>
          <a:blip r:embed="rId16">
            <a:extLst>
              <a:ext uri="{28A0092B-C50C-407E-A947-70E740481C1C}">
                <a14:useLocalDpi xmlns:a14="http://schemas.microsoft.com/office/drawing/2010/main" val="0"/>
              </a:ext>
            </a:extLst>
          </a:blip>
          <a:srcRect/>
          <a:stretch>
            <a:fillRect/>
          </a:stretch>
        </p:blipFill>
        <p:spPr bwMode="auto">
          <a:xfrm>
            <a:off x="6477001" y="438151"/>
            <a:ext cx="1089025" cy="75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7168" name="Line 32"/>
          <p:cNvSpPr>
            <a:spLocks noChangeShapeType="1"/>
          </p:cNvSpPr>
          <p:nvPr/>
        </p:nvSpPr>
        <p:spPr bwMode="auto">
          <a:xfrm>
            <a:off x="8610600" y="2895600"/>
            <a:ext cx="0" cy="533400"/>
          </a:xfrm>
          <a:prstGeom prst="line">
            <a:avLst/>
          </a:prstGeom>
          <a:noFill/>
          <a:ln w="38100">
            <a:solidFill>
              <a:srgbClr val="FFFF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7169" name="Line 33"/>
          <p:cNvSpPr>
            <a:spLocks noChangeShapeType="1"/>
          </p:cNvSpPr>
          <p:nvPr/>
        </p:nvSpPr>
        <p:spPr bwMode="auto">
          <a:xfrm>
            <a:off x="4343400" y="1828800"/>
            <a:ext cx="2133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47170" name="Line 34"/>
          <p:cNvSpPr>
            <a:spLocks noChangeShapeType="1"/>
          </p:cNvSpPr>
          <p:nvPr/>
        </p:nvSpPr>
        <p:spPr bwMode="auto">
          <a:xfrm>
            <a:off x="8610600" y="2895600"/>
            <a:ext cx="0" cy="5334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pic>
        <p:nvPicPr>
          <p:cNvPr id="113695" name="Picture 36" descr="AG00154_"/>
          <p:cNvPicPr>
            <a:picLocks noChangeAspect="1" noChangeArrowheads="1" noCrop="1"/>
          </p:cNvPicPr>
          <p:nvPr/>
        </p:nvPicPr>
        <p:blipFill>
          <a:blip r:embed="rId17">
            <a:extLst>
              <a:ext uri="{28A0092B-C50C-407E-A947-70E740481C1C}">
                <a14:useLocalDpi xmlns:a14="http://schemas.microsoft.com/office/drawing/2010/main" val="0"/>
              </a:ext>
            </a:extLst>
          </a:blip>
          <a:srcRect/>
          <a:stretch>
            <a:fillRect/>
          </a:stretch>
        </p:blipFill>
        <p:spPr bwMode="auto">
          <a:xfrm>
            <a:off x="2971800" y="1085850"/>
            <a:ext cx="9144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7173" name="Line 37"/>
          <p:cNvSpPr>
            <a:spLocks noChangeShapeType="1"/>
          </p:cNvSpPr>
          <p:nvPr/>
        </p:nvSpPr>
        <p:spPr bwMode="auto">
          <a:xfrm flipH="1">
            <a:off x="6400800" y="2819400"/>
            <a:ext cx="1219200" cy="53340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47174" name="Group 38"/>
          <p:cNvGrpSpPr>
            <a:grpSpLocks/>
          </p:cNvGrpSpPr>
          <p:nvPr/>
        </p:nvGrpSpPr>
        <p:grpSpPr bwMode="auto">
          <a:xfrm>
            <a:off x="2057400" y="2819400"/>
            <a:ext cx="4419600" cy="1600200"/>
            <a:chOff x="336" y="1776"/>
            <a:chExt cx="2784" cy="1008"/>
          </a:xfrm>
        </p:grpSpPr>
        <p:sp>
          <p:nvSpPr>
            <p:cNvPr id="113718" name="Oval 39"/>
            <p:cNvSpPr>
              <a:spLocks noChangeArrowheads="1"/>
            </p:cNvSpPr>
            <p:nvPr/>
          </p:nvSpPr>
          <p:spPr bwMode="auto">
            <a:xfrm>
              <a:off x="1248" y="1776"/>
              <a:ext cx="1872" cy="1008"/>
            </a:xfrm>
            <a:prstGeom prst="ellipse">
              <a:avLst/>
            </a:prstGeom>
            <a:noFill/>
            <a:ln w="57150">
              <a:solidFill>
                <a:srgbClr val="FFCC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13719" name="Text Box 40"/>
            <p:cNvSpPr txBox="1">
              <a:spLocks noChangeArrowheads="1"/>
            </p:cNvSpPr>
            <p:nvPr/>
          </p:nvSpPr>
          <p:spPr bwMode="auto">
            <a:xfrm>
              <a:off x="336" y="2208"/>
              <a:ext cx="1104"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0000"/>
                </a:lnSpc>
                <a:buClrTx/>
                <a:buFontTx/>
                <a:buNone/>
              </a:pPr>
              <a:r>
                <a:rPr kumimoji="1" lang="zh-CN" altLang="en-US" sz="1800" b="1">
                  <a:solidFill>
                    <a:srgbClr val="000000"/>
                  </a:solidFill>
                  <a:latin typeface="Times New Roman" panose="02020603050405020304" pitchFamily="18" charset="0"/>
                </a:rPr>
                <a:t>产生</a:t>
              </a:r>
            </a:p>
            <a:p>
              <a:pPr algn="ctr">
                <a:lnSpc>
                  <a:spcPct val="90000"/>
                </a:lnSpc>
                <a:buClrTx/>
                <a:buFontTx/>
                <a:buNone/>
              </a:pPr>
              <a:r>
                <a:rPr kumimoji="1" lang="zh-CN" altLang="en-US" sz="1800" b="1">
                  <a:solidFill>
                    <a:srgbClr val="000000"/>
                  </a:solidFill>
                  <a:latin typeface="Times New Roman" panose="02020603050405020304" pitchFamily="18" charset="0"/>
                </a:rPr>
                <a:t>病情报告</a:t>
              </a:r>
            </a:p>
          </p:txBody>
        </p:sp>
      </p:grpSp>
      <p:sp>
        <p:nvSpPr>
          <p:cNvPr id="113698" name="Oval 41"/>
          <p:cNvSpPr>
            <a:spLocks noChangeArrowheads="1"/>
          </p:cNvSpPr>
          <p:nvPr/>
        </p:nvSpPr>
        <p:spPr bwMode="auto">
          <a:xfrm>
            <a:off x="3505200" y="1828800"/>
            <a:ext cx="133350" cy="76200"/>
          </a:xfrm>
          <a:prstGeom prst="ellipse">
            <a:avLst/>
          </a:prstGeom>
          <a:solidFill>
            <a:schemeClr val="bg1"/>
          </a:soli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13699" name="Text Box 42"/>
          <p:cNvSpPr txBox="1">
            <a:spLocks noChangeArrowheads="1"/>
          </p:cNvSpPr>
          <p:nvPr/>
        </p:nvSpPr>
        <p:spPr bwMode="auto">
          <a:xfrm>
            <a:off x="4295775" y="1268413"/>
            <a:ext cx="114300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130000"/>
              </a:lnSpc>
              <a:spcBef>
                <a:spcPct val="50000"/>
              </a:spcBef>
              <a:buClrTx/>
              <a:buFontTx/>
              <a:buNone/>
            </a:pPr>
            <a:r>
              <a:rPr kumimoji="1" lang="zh-CN" altLang="en-US" sz="1800" b="1">
                <a:solidFill>
                  <a:srgbClr val="000000"/>
                </a:solidFill>
                <a:latin typeface="Times New Roman" panose="02020603050405020304" pitchFamily="18" charset="0"/>
              </a:rPr>
              <a:t>监视病情</a:t>
            </a:r>
          </a:p>
        </p:txBody>
      </p:sp>
      <p:sp>
        <p:nvSpPr>
          <p:cNvPr id="347179" name="Text Box 43"/>
          <p:cNvSpPr txBox="1">
            <a:spLocks noChangeArrowheads="1"/>
          </p:cNvSpPr>
          <p:nvPr/>
        </p:nvSpPr>
        <p:spPr bwMode="auto">
          <a:xfrm>
            <a:off x="8153400" y="5867401"/>
            <a:ext cx="16002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10000"/>
              </a:spcBef>
              <a:buClrTx/>
              <a:buFontTx/>
              <a:buNone/>
            </a:pPr>
            <a:r>
              <a:rPr kumimoji="1" lang="zh-CN" altLang="en-US" sz="1800" b="1">
                <a:solidFill>
                  <a:srgbClr val="000000"/>
                </a:solidFill>
                <a:latin typeface="Times New Roman" panose="02020603050405020304" pitchFamily="18" charset="0"/>
              </a:rPr>
              <a:t>更新病历</a:t>
            </a:r>
          </a:p>
        </p:txBody>
      </p:sp>
      <p:graphicFrame>
        <p:nvGraphicFramePr>
          <p:cNvPr id="347180" name="Object 44"/>
          <p:cNvGraphicFramePr>
            <a:graphicFrameLocks noChangeAspect="1"/>
          </p:cNvGraphicFramePr>
          <p:nvPr/>
        </p:nvGraphicFramePr>
        <p:xfrm>
          <a:off x="4953000" y="2819400"/>
          <a:ext cx="1143000" cy="1066800"/>
        </p:xfrm>
        <a:graphic>
          <a:graphicData uri="http://schemas.openxmlformats.org/presentationml/2006/ole">
            <mc:AlternateContent xmlns:mc="http://schemas.openxmlformats.org/markup-compatibility/2006">
              <mc:Choice xmlns:v="urn:schemas-microsoft-com:vml" Requires="v">
                <p:oleObj spid="_x0000_s2257" name="Clip" r:id="rId18" imgW="1260043" imgH="1137514" progId="MS_ClipArt_Gallery.5">
                  <p:embed/>
                </p:oleObj>
              </mc:Choice>
              <mc:Fallback>
                <p:oleObj name="Clip" r:id="rId18" imgW="1260043" imgH="1137514" progId="MS_ClipArt_Gallery.5">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53000" y="2819400"/>
                        <a:ext cx="11430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47181" name="Picture 45" descr="红灯"/>
          <p:cNvPicPr>
            <a:picLocks noChangeAspect="1" noChangeArrowheads="1" noCrop="1"/>
          </p:cNvPicPr>
          <p:nvPr/>
        </p:nvPicPr>
        <p:blipFill>
          <a:blip r:embed="rId13">
            <a:extLst>
              <a:ext uri="{28A0092B-C50C-407E-A947-70E740481C1C}">
                <a14:useLocalDpi xmlns:a14="http://schemas.microsoft.com/office/drawing/2010/main" val="0"/>
              </a:ext>
            </a:extLst>
          </a:blip>
          <a:srcRect/>
          <a:stretch>
            <a:fillRect/>
          </a:stretch>
        </p:blipFill>
        <p:spPr bwMode="auto">
          <a:xfrm flipV="1">
            <a:off x="10026650" y="1752600"/>
            <a:ext cx="203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47182" name="Group 46"/>
          <p:cNvGrpSpPr>
            <a:grpSpLocks/>
          </p:cNvGrpSpPr>
          <p:nvPr/>
        </p:nvGrpSpPr>
        <p:grpSpPr bwMode="auto">
          <a:xfrm>
            <a:off x="7467600" y="3465513"/>
            <a:ext cx="2647950" cy="2286000"/>
            <a:chOff x="3888" y="2160"/>
            <a:chExt cx="1644" cy="1440"/>
          </a:xfrm>
        </p:grpSpPr>
        <p:grpSp>
          <p:nvGrpSpPr>
            <p:cNvPr id="113712" name="Group 47"/>
            <p:cNvGrpSpPr>
              <a:grpSpLocks/>
            </p:cNvGrpSpPr>
            <p:nvPr/>
          </p:nvGrpSpPr>
          <p:grpSpPr bwMode="auto">
            <a:xfrm>
              <a:off x="3936" y="2832"/>
              <a:ext cx="588" cy="768"/>
              <a:chOff x="2196" y="2196"/>
              <a:chExt cx="588" cy="732"/>
            </a:xfrm>
          </p:grpSpPr>
          <p:sp>
            <p:nvSpPr>
              <p:cNvPr id="113716" name="AutoShape 48"/>
              <p:cNvSpPr>
                <a:spLocks noChangeArrowheads="1"/>
              </p:cNvSpPr>
              <p:nvPr/>
            </p:nvSpPr>
            <p:spPr bwMode="auto">
              <a:xfrm>
                <a:off x="2196" y="2196"/>
                <a:ext cx="588" cy="732"/>
              </a:xfrm>
              <a:prstGeom prst="flowChartMagneticDisk">
                <a:avLst/>
              </a:prstGeom>
              <a:gradFill rotWithShape="0">
                <a:gsLst>
                  <a:gs pos="0">
                    <a:srgbClr val="767676"/>
                  </a:gs>
                  <a:gs pos="50000">
                    <a:srgbClr val="FFFFFF"/>
                  </a:gs>
                  <a:gs pos="100000">
                    <a:srgbClr val="767676"/>
                  </a:gs>
                </a:gsLst>
                <a:lin ang="0" scaled="1"/>
              </a:gra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13717" name="Oval 49"/>
              <p:cNvSpPr>
                <a:spLocks noChangeArrowheads="1"/>
              </p:cNvSpPr>
              <p:nvPr/>
            </p:nvSpPr>
            <p:spPr bwMode="auto">
              <a:xfrm>
                <a:off x="2208" y="2212"/>
                <a:ext cx="576" cy="188"/>
              </a:xfrm>
              <a:prstGeom prst="ellipse">
                <a:avLst/>
              </a:prstGeom>
              <a:solidFill>
                <a:srgbClr val="DDDDDD"/>
              </a:solidFill>
              <a:ln>
                <a:noFill/>
              </a:ln>
              <a:effectLst/>
              <a:extLst>
                <a:ext uri="{91240B29-F687-4F45-9708-019B960494DF}">
                  <a14:hiddenLine xmlns:a14="http://schemas.microsoft.com/office/drawing/2010/main" w="19050">
                    <a:solidFill>
                      <a:srgbClr val="080808"/>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grpSp>
        <p:sp>
          <p:nvSpPr>
            <p:cNvPr id="113713" name="AutoShape 50" descr="栎木"/>
            <p:cNvSpPr>
              <a:spLocks noChangeArrowheads="1"/>
            </p:cNvSpPr>
            <p:nvPr/>
          </p:nvSpPr>
          <p:spPr bwMode="auto">
            <a:xfrm>
              <a:off x="4284" y="2964"/>
              <a:ext cx="1164" cy="636"/>
            </a:xfrm>
            <a:prstGeom prst="cube">
              <a:avLst>
                <a:gd name="adj" fmla="val 21153"/>
              </a:avLst>
            </a:prstGeom>
            <a:blipFill dpi="0" rotWithShape="0">
              <a:blip r:embed="rId20"/>
              <a:srcRect/>
              <a:tile tx="0" ty="0" sx="100000" sy="100000" flip="none" algn="tl"/>
            </a:blip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13714" name="Rectangle 51"/>
            <p:cNvSpPr>
              <a:spLocks noChangeArrowheads="1"/>
            </p:cNvSpPr>
            <p:nvPr/>
          </p:nvSpPr>
          <p:spPr bwMode="auto">
            <a:xfrm>
              <a:off x="3900" y="2160"/>
              <a:ext cx="1632" cy="1440"/>
            </a:xfrm>
            <a:prstGeom prst="rect">
              <a:avLst/>
            </a:prstGeom>
            <a:noFill/>
            <a:ln w="38100">
              <a:solidFill>
                <a:srgbClr val="FFCC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pic>
          <p:nvPicPr>
            <p:cNvPr id="113715" name="Picture 52" descr="BS00359_"/>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3888" y="2448"/>
              <a:ext cx="593" cy="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47189" name="Picture 53" descr="AG00333_"/>
          <p:cNvPicPr>
            <a:picLocks noChangeAspect="1" noChangeArrowheads="1" noCrop="1"/>
          </p:cNvPicPr>
          <p:nvPr/>
        </p:nvPicPr>
        <p:blipFill>
          <a:blip r:embed="rId22">
            <a:extLst>
              <a:ext uri="{28A0092B-C50C-407E-A947-70E740481C1C}">
                <a14:useLocalDpi xmlns:a14="http://schemas.microsoft.com/office/drawing/2010/main" val="0"/>
              </a:ext>
            </a:extLst>
          </a:blip>
          <a:srcRect/>
          <a:stretch>
            <a:fillRect/>
          </a:stretch>
        </p:blipFill>
        <p:spPr bwMode="auto">
          <a:xfrm>
            <a:off x="9372600" y="4133850"/>
            <a:ext cx="3810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706" name="Oval 56">
            <a:hlinkClick r:id="" action="ppaction://hlinkshowjump?jump=previousslide"/>
          </p:cNvPr>
          <p:cNvSpPr>
            <a:spLocks noChangeArrowheads="1"/>
          </p:cNvSpPr>
          <p:nvPr/>
        </p:nvSpPr>
        <p:spPr bwMode="auto">
          <a:xfrm>
            <a:off x="7894638" y="6383338"/>
            <a:ext cx="754062" cy="334962"/>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13707" name="Oval 57">
            <a:hlinkClick r:id="" action="ppaction://hlinkshowjump?jump=nextslide"/>
          </p:cNvPr>
          <p:cNvSpPr>
            <a:spLocks noChangeArrowheads="1"/>
          </p:cNvSpPr>
          <p:nvPr/>
        </p:nvSpPr>
        <p:spPr bwMode="auto">
          <a:xfrm>
            <a:off x="8761413" y="6388101"/>
            <a:ext cx="754062" cy="334963"/>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CC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pic>
        <p:nvPicPr>
          <p:cNvPr id="347194" name="Picture 58" descr="AG00169_"/>
          <p:cNvPicPr>
            <a:picLocks noChangeAspect="1" noChangeArrowheads="1" noCrop="1"/>
          </p:cNvPicPr>
          <p:nvPr/>
        </p:nvPicPr>
        <p:blipFill>
          <a:blip r:embed="rId23">
            <a:extLst>
              <a:ext uri="{28A0092B-C50C-407E-A947-70E740481C1C}">
                <a14:useLocalDpi xmlns:a14="http://schemas.microsoft.com/office/drawing/2010/main" val="0"/>
              </a:ext>
            </a:extLst>
          </a:blip>
          <a:srcRect/>
          <a:stretch>
            <a:fillRect/>
          </a:stretch>
        </p:blipFill>
        <p:spPr bwMode="auto">
          <a:xfrm>
            <a:off x="3429000" y="3124200"/>
            <a:ext cx="16764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709" name="Text Box 59"/>
          <p:cNvSpPr txBox="1">
            <a:spLocks noChangeArrowheads="1"/>
          </p:cNvSpPr>
          <p:nvPr/>
        </p:nvSpPr>
        <p:spPr bwMode="auto">
          <a:xfrm>
            <a:off x="3792539" y="476250"/>
            <a:ext cx="25558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130000"/>
              </a:lnSpc>
              <a:spcBef>
                <a:spcPct val="50000"/>
              </a:spcBef>
              <a:buClrTx/>
              <a:buFontTx/>
              <a:buNone/>
            </a:pPr>
            <a:r>
              <a:rPr kumimoji="1" lang="zh-CN" altLang="en-US" sz="2800" b="1">
                <a:solidFill>
                  <a:schemeClr val="bg1"/>
                </a:solidFill>
                <a:latin typeface="华文新魏" panose="02010800040101010101" pitchFamily="2" charset="-122"/>
                <a:ea typeface="华文新魏" panose="02010800040101010101" pitchFamily="2" charset="-122"/>
              </a:rPr>
              <a:t>一、情景分析 </a:t>
            </a:r>
          </a:p>
        </p:txBody>
      </p:sp>
      <p:sp>
        <p:nvSpPr>
          <p:cNvPr id="113710" name="Oval 60">
            <a:hlinkClick r:id="" action="ppaction://hlinkshowjump?jump=firstslide"/>
          </p:cNvPr>
          <p:cNvSpPr>
            <a:spLocks noChangeArrowheads="1"/>
          </p:cNvSpPr>
          <p:nvPr/>
        </p:nvSpPr>
        <p:spPr bwMode="auto">
          <a:xfrm>
            <a:off x="9661525" y="6356350"/>
            <a:ext cx="762000" cy="381000"/>
          </a:xfrm>
          <a:prstGeom prst="ellipse">
            <a:avLst/>
          </a:prstGeom>
          <a:noFill/>
          <a:ln>
            <a:noFill/>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BA55"/>
                </a:solidFill>
                <a:round/>
                <a:headEnd/>
                <a:tailEnd/>
              </a14:hiddenLine>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347197" name="Text Box 61"/>
          <p:cNvSpPr txBox="1">
            <a:spLocks noChangeArrowheads="1"/>
          </p:cNvSpPr>
          <p:nvPr/>
        </p:nvSpPr>
        <p:spPr bwMode="auto">
          <a:xfrm>
            <a:off x="1703388" y="4451351"/>
            <a:ext cx="5111750"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zh-CN" altLang="en-US" sz="2000" b="1" dirty="0">
                <a:latin typeface="华文楷体" panose="02010600040101010101" pitchFamily="2" charset="-122"/>
                <a:ea typeface="华文楷体" panose="02010600040101010101" pitchFamily="2" charset="-122"/>
              </a:rPr>
              <a:t>经过初步的需求分析，得到系统功能要求：</a:t>
            </a:r>
          </a:p>
          <a:p>
            <a:pPr eaLnBrk="1" hangingPunct="1">
              <a:buFont typeface="Wingdings" panose="05000000000000000000" pitchFamily="2" charset="2"/>
              <a:buNone/>
            </a:pPr>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、监视病员的病症（血压、体温、脉搏等）</a:t>
            </a:r>
          </a:p>
          <a:p>
            <a:pPr eaLnBrk="1" hangingPunct="1">
              <a:buFont typeface="Wingdings" panose="05000000000000000000" pitchFamily="2" charset="2"/>
              <a:buNone/>
            </a:pP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、定时更新病历</a:t>
            </a:r>
          </a:p>
          <a:p>
            <a:pPr eaLnBrk="1" hangingPunct="1">
              <a:buFont typeface="Wingdings" panose="05000000000000000000" pitchFamily="2" charset="2"/>
              <a:buNone/>
            </a:pPr>
            <a:r>
              <a:rPr lang="en-US" altLang="zh-CN" sz="2000" b="1" dirty="0">
                <a:latin typeface="华文楷体" panose="02010600040101010101" pitchFamily="2" charset="-122"/>
                <a:ea typeface="华文楷体" panose="02010600040101010101" pitchFamily="2" charset="-122"/>
              </a:rPr>
              <a:t>3</a:t>
            </a:r>
            <a:r>
              <a:rPr lang="zh-CN" altLang="en-US" sz="2000" b="1" dirty="0">
                <a:latin typeface="华文楷体" panose="02010600040101010101" pitchFamily="2" charset="-122"/>
                <a:ea typeface="华文楷体" panose="02010600040101010101" pitchFamily="2" charset="-122"/>
              </a:rPr>
              <a:t>、病员出现异常情况时报警。</a:t>
            </a:r>
          </a:p>
          <a:p>
            <a:pPr eaLnBrk="1" hangingPunct="1">
              <a:buFont typeface="Wingdings" panose="05000000000000000000" pitchFamily="2" charset="2"/>
              <a:buNone/>
            </a:pPr>
            <a:r>
              <a:rPr lang="en-US" altLang="zh-CN" sz="2000" b="1" dirty="0">
                <a:latin typeface="华文楷体" panose="02010600040101010101" pitchFamily="2" charset="-122"/>
                <a:ea typeface="华文楷体" panose="02010600040101010101" pitchFamily="2" charset="-122"/>
              </a:rPr>
              <a:t>4</a:t>
            </a:r>
            <a:r>
              <a:rPr lang="zh-CN" altLang="en-US" sz="2000" b="1" dirty="0">
                <a:latin typeface="华文楷体" panose="02010600040101010101" pitchFamily="2" charset="-122"/>
                <a:ea typeface="华文楷体" panose="02010600040101010101" pitchFamily="2" charset="-122"/>
              </a:rPr>
              <a:t>、随机地产生某一病员的病情报告。</a:t>
            </a:r>
          </a:p>
          <a:p>
            <a:pPr>
              <a:lnSpc>
                <a:spcPct val="130000"/>
              </a:lnSpc>
              <a:spcBef>
                <a:spcPct val="50000"/>
              </a:spcBef>
              <a:buClrTx/>
              <a:buFontTx/>
              <a:buNone/>
            </a:pPr>
            <a:endParaRPr lang="zh-CN" altLang="en-US" sz="2000" b="1" dirty="0">
              <a:latin typeface="华文楷体" panose="02010600040101010101" pitchFamily="2" charset="-122"/>
              <a:ea typeface="华文楷体" panose="02010600040101010101" pitchFamily="2" charset="-122"/>
            </a:endParaRPr>
          </a:p>
        </p:txBody>
      </p:sp>
      <p:sp>
        <p:nvSpPr>
          <p:cNvPr id="61" name="文本框 60"/>
          <p:cNvSpPr txBox="1"/>
          <p:nvPr/>
        </p:nvSpPr>
        <p:spPr>
          <a:xfrm>
            <a:off x="482322" y="32179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实例分析：医院病房监护系统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306954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9000"/>
                                  </p:stCondLst>
                                  <p:childTnLst>
                                    <p:set>
                                      <p:cBhvr>
                                        <p:cTn id="6" dur="1" fill="hold">
                                          <p:stCondLst>
                                            <p:cond delay="0"/>
                                          </p:stCondLst>
                                        </p:cTn>
                                        <p:tgtEl>
                                          <p:spTgt spid="347163"/>
                                        </p:tgtEl>
                                        <p:attrNameLst>
                                          <p:attrName>style.visibility</p:attrName>
                                        </p:attrNameLst>
                                      </p:cBhvr>
                                      <p:to>
                                        <p:strVal val="visible"/>
                                      </p:to>
                                    </p:set>
                                    <p:animEffect transition="in" filter="wipe(left)">
                                      <p:cBhvr>
                                        <p:cTn id="7" dur="500"/>
                                        <p:tgtEl>
                                          <p:spTgt spid="347163"/>
                                        </p:tgtEl>
                                      </p:cBhvr>
                                    </p:animEffect>
                                  </p:childTnLst>
                                </p:cTn>
                              </p:par>
                            </p:childTnLst>
                          </p:cTn>
                        </p:par>
                        <p:par>
                          <p:cTn id="8" fill="hold" nodeType="afterGroup">
                            <p:stCondLst>
                              <p:cond delay="9500"/>
                            </p:stCondLst>
                            <p:childTnLst>
                              <p:par>
                                <p:cTn id="9" presetID="22" presetClass="entr" presetSubtype="8" fill="hold" grpId="0" nodeType="afterEffect">
                                  <p:stCondLst>
                                    <p:cond delay="0"/>
                                  </p:stCondLst>
                                  <p:childTnLst>
                                    <p:set>
                                      <p:cBhvr>
                                        <p:cTn id="10" dur="1" fill="hold">
                                          <p:stCondLst>
                                            <p:cond delay="0"/>
                                          </p:stCondLst>
                                        </p:cTn>
                                        <p:tgtEl>
                                          <p:spTgt spid="347169"/>
                                        </p:tgtEl>
                                        <p:attrNameLst>
                                          <p:attrName>style.visibility</p:attrName>
                                        </p:attrNameLst>
                                      </p:cBhvr>
                                      <p:to>
                                        <p:strVal val="visible"/>
                                      </p:to>
                                    </p:set>
                                    <p:animEffect transition="in" filter="wipe(left)">
                                      <p:cBhvr>
                                        <p:cTn id="11" dur="500"/>
                                        <p:tgtEl>
                                          <p:spTgt spid="347169"/>
                                        </p:tgtEl>
                                      </p:cBhvr>
                                    </p:animEffect>
                                  </p:childTnLst>
                                </p:cTn>
                              </p:par>
                            </p:childTnLst>
                          </p:cTn>
                        </p:par>
                        <p:par>
                          <p:cTn id="12" fill="hold" nodeType="afterGroup">
                            <p:stCondLst>
                              <p:cond delay="10000"/>
                            </p:stCondLst>
                            <p:childTnLst>
                              <p:par>
                                <p:cTn id="13" presetID="22" presetClass="entr" presetSubtype="2" fill="hold" grpId="0" nodeType="afterEffect">
                                  <p:stCondLst>
                                    <p:cond delay="6000"/>
                                  </p:stCondLst>
                                  <p:childTnLst>
                                    <p:set>
                                      <p:cBhvr>
                                        <p:cTn id="14" dur="1" fill="hold">
                                          <p:stCondLst>
                                            <p:cond delay="0"/>
                                          </p:stCondLst>
                                        </p:cTn>
                                        <p:tgtEl>
                                          <p:spTgt spid="347173"/>
                                        </p:tgtEl>
                                        <p:attrNameLst>
                                          <p:attrName>style.visibility</p:attrName>
                                        </p:attrNameLst>
                                      </p:cBhvr>
                                      <p:to>
                                        <p:strVal val="visible"/>
                                      </p:to>
                                    </p:set>
                                    <p:animEffect transition="in" filter="wipe(right)">
                                      <p:cBhvr>
                                        <p:cTn id="15" dur="500"/>
                                        <p:tgtEl>
                                          <p:spTgt spid="347173"/>
                                        </p:tgtEl>
                                      </p:cBhvr>
                                    </p:animEffect>
                                  </p:childTnLst>
                                  <p:subTnLst>
                                    <p:audio>
                                      <p:cMediaNode>
                                        <p:cTn display="0" masterRel="sameClick">
                                          <p:stCondLst>
                                            <p:cond evt="begin" delay="0">
                                              <p:tn val="13"/>
                                            </p:cond>
                                          </p:stCondLst>
                                          <p:endCondLst>
                                            <p:cond evt="onStopAudio" delay="0">
                                              <p:tgtEl>
                                                <p:sldTgt/>
                                              </p:tgtEl>
                                            </p:cond>
                                          </p:endCondLst>
                                        </p:cTn>
                                        <p:tgtEl>
                                          <p:sndTgt r:embed="rId3" name="s2.2.2-6.wav"/>
                                        </p:tgtEl>
                                      </p:cMediaNode>
                                    </p:audio>
                                  </p:subTnLst>
                                </p:cTn>
                              </p:par>
                            </p:childTnLst>
                          </p:cTn>
                        </p:par>
                        <p:par>
                          <p:cTn id="16" fill="hold" nodeType="afterGroup">
                            <p:stCondLst>
                              <p:cond delay="16500"/>
                            </p:stCondLst>
                            <p:childTnLst>
                              <p:par>
                                <p:cTn id="17" presetID="1" presetClass="entr" presetSubtype="0" fill="hold" nodeType="afterEffect">
                                  <p:stCondLst>
                                    <p:cond delay="0"/>
                                  </p:stCondLst>
                                  <p:childTnLst>
                                    <p:set>
                                      <p:cBhvr>
                                        <p:cTn id="18" dur="1" fill="hold">
                                          <p:stCondLst>
                                            <p:cond delay="499"/>
                                          </p:stCondLst>
                                        </p:cTn>
                                        <p:tgtEl>
                                          <p:spTgt spid="347180"/>
                                        </p:tgtEl>
                                        <p:attrNameLst>
                                          <p:attrName>style.visibility</p:attrName>
                                        </p:attrNameLst>
                                      </p:cBhvr>
                                      <p:to>
                                        <p:strVal val="visible"/>
                                      </p:to>
                                    </p:set>
                                  </p:childTnLst>
                                </p:cTn>
                              </p:par>
                            </p:childTnLst>
                          </p:cTn>
                        </p:par>
                        <p:par>
                          <p:cTn id="19" fill="hold" nodeType="afterGroup">
                            <p:stCondLst>
                              <p:cond delay="17000"/>
                            </p:stCondLst>
                            <p:childTnLst>
                              <p:par>
                                <p:cTn id="20" presetID="9" presetClass="entr" presetSubtype="0" fill="hold" nodeType="afterEffect">
                                  <p:stCondLst>
                                    <p:cond delay="0"/>
                                  </p:stCondLst>
                                  <p:childTnLst>
                                    <p:set>
                                      <p:cBhvr>
                                        <p:cTn id="21" dur="1" fill="hold">
                                          <p:stCondLst>
                                            <p:cond delay="0"/>
                                          </p:stCondLst>
                                        </p:cTn>
                                        <p:tgtEl>
                                          <p:spTgt spid="347174"/>
                                        </p:tgtEl>
                                        <p:attrNameLst>
                                          <p:attrName>style.visibility</p:attrName>
                                        </p:attrNameLst>
                                      </p:cBhvr>
                                      <p:to>
                                        <p:strVal val="visible"/>
                                      </p:to>
                                    </p:set>
                                    <p:animEffect transition="in" filter="dissolve">
                                      <p:cBhvr>
                                        <p:cTn id="22" dur="500"/>
                                        <p:tgtEl>
                                          <p:spTgt spid="347174"/>
                                        </p:tgtEl>
                                      </p:cBhvr>
                                    </p:animEffect>
                                  </p:childTnLst>
                                </p:cTn>
                              </p:par>
                            </p:childTnLst>
                          </p:cTn>
                        </p:par>
                        <p:par>
                          <p:cTn id="23" fill="hold" nodeType="afterGroup">
                            <p:stCondLst>
                              <p:cond delay="17500"/>
                            </p:stCondLst>
                            <p:childTnLst>
                              <p:par>
                                <p:cTn id="24" presetID="1" presetClass="entr" presetSubtype="0" fill="hold" nodeType="afterEffect">
                                  <p:stCondLst>
                                    <p:cond delay="0"/>
                                  </p:stCondLst>
                                  <p:childTnLst>
                                    <p:set>
                                      <p:cBhvr>
                                        <p:cTn id="25" dur="1" fill="hold">
                                          <p:stCondLst>
                                            <p:cond delay="499"/>
                                          </p:stCondLst>
                                        </p:cTn>
                                        <p:tgtEl>
                                          <p:spTgt spid="347194"/>
                                        </p:tgtEl>
                                        <p:attrNameLst>
                                          <p:attrName>style.visibility</p:attrName>
                                        </p:attrNameLst>
                                      </p:cBhvr>
                                      <p:to>
                                        <p:strVal val="visible"/>
                                      </p:to>
                                    </p:set>
                                  </p:childTnLst>
                                </p:cTn>
                              </p:par>
                            </p:childTnLst>
                          </p:cTn>
                        </p:par>
                        <p:par>
                          <p:cTn id="26" fill="hold" nodeType="afterGroup">
                            <p:stCondLst>
                              <p:cond delay="18000"/>
                            </p:stCondLst>
                            <p:childTnLst>
                              <p:par>
                                <p:cTn id="27" presetID="22" presetClass="entr" presetSubtype="1" fill="hold" grpId="0" nodeType="afterEffect">
                                  <p:stCondLst>
                                    <p:cond delay="9000"/>
                                  </p:stCondLst>
                                  <p:childTnLst>
                                    <p:set>
                                      <p:cBhvr>
                                        <p:cTn id="28" dur="1" fill="hold">
                                          <p:stCondLst>
                                            <p:cond delay="0"/>
                                          </p:stCondLst>
                                        </p:cTn>
                                        <p:tgtEl>
                                          <p:spTgt spid="347168"/>
                                        </p:tgtEl>
                                        <p:attrNameLst>
                                          <p:attrName>style.visibility</p:attrName>
                                        </p:attrNameLst>
                                      </p:cBhvr>
                                      <p:to>
                                        <p:strVal val="visible"/>
                                      </p:to>
                                    </p:set>
                                    <p:animEffect transition="in" filter="wipe(up)">
                                      <p:cBhvr>
                                        <p:cTn id="29" dur="500"/>
                                        <p:tgtEl>
                                          <p:spTgt spid="347168"/>
                                        </p:tgtEl>
                                      </p:cBhvr>
                                    </p:animEffect>
                                  </p:childTnLst>
                                </p:cTn>
                              </p:par>
                            </p:childTnLst>
                          </p:cTn>
                        </p:par>
                        <p:par>
                          <p:cTn id="30" fill="hold" nodeType="afterGroup">
                            <p:stCondLst>
                              <p:cond delay="27500"/>
                            </p:stCondLst>
                            <p:childTnLst>
                              <p:par>
                                <p:cTn id="31" presetID="22" presetClass="entr" presetSubtype="1" fill="hold" grpId="0" nodeType="afterEffect">
                                  <p:stCondLst>
                                    <p:cond delay="0"/>
                                  </p:stCondLst>
                                  <p:childTnLst>
                                    <p:set>
                                      <p:cBhvr>
                                        <p:cTn id="32" dur="1" fill="hold">
                                          <p:stCondLst>
                                            <p:cond delay="0"/>
                                          </p:stCondLst>
                                        </p:cTn>
                                        <p:tgtEl>
                                          <p:spTgt spid="347170"/>
                                        </p:tgtEl>
                                        <p:attrNameLst>
                                          <p:attrName>style.visibility</p:attrName>
                                        </p:attrNameLst>
                                      </p:cBhvr>
                                      <p:to>
                                        <p:strVal val="visible"/>
                                      </p:to>
                                    </p:set>
                                    <p:animEffect transition="in" filter="wipe(up)">
                                      <p:cBhvr>
                                        <p:cTn id="33" dur="500"/>
                                        <p:tgtEl>
                                          <p:spTgt spid="347170"/>
                                        </p:tgtEl>
                                      </p:cBhvr>
                                    </p:animEffect>
                                  </p:childTnLst>
                                  <p:subTnLst>
                                    <p:audio>
                                      <p:cMediaNode>
                                        <p:cTn display="0" masterRel="sameClick">
                                          <p:stCondLst>
                                            <p:cond evt="begin" delay="0">
                                              <p:tn val="31"/>
                                            </p:cond>
                                          </p:stCondLst>
                                          <p:endCondLst>
                                            <p:cond evt="onStopAudio" delay="0">
                                              <p:tgtEl>
                                                <p:sldTgt/>
                                              </p:tgtEl>
                                            </p:cond>
                                          </p:endCondLst>
                                        </p:cTn>
                                        <p:tgtEl>
                                          <p:sndTgt r:embed="rId4" name="s2.2.2-7.wav"/>
                                        </p:tgtEl>
                                      </p:cMediaNode>
                                    </p:audio>
                                  </p:subTnLst>
                                </p:cTn>
                              </p:par>
                            </p:childTnLst>
                          </p:cTn>
                        </p:par>
                        <p:par>
                          <p:cTn id="34" fill="hold" nodeType="afterGroup">
                            <p:stCondLst>
                              <p:cond delay="28000"/>
                            </p:stCondLst>
                            <p:childTnLst>
                              <p:par>
                                <p:cTn id="35" presetID="1" presetClass="entr" presetSubtype="0" fill="hold" nodeType="afterEffect">
                                  <p:stCondLst>
                                    <p:cond delay="0"/>
                                  </p:stCondLst>
                                  <p:childTnLst>
                                    <p:set>
                                      <p:cBhvr>
                                        <p:cTn id="36" dur="1" fill="hold">
                                          <p:stCondLst>
                                            <p:cond delay="499"/>
                                          </p:stCondLst>
                                        </p:cTn>
                                        <p:tgtEl>
                                          <p:spTgt spid="347164"/>
                                        </p:tgtEl>
                                        <p:attrNameLst>
                                          <p:attrName>style.visibility</p:attrName>
                                        </p:attrNameLst>
                                      </p:cBhvr>
                                      <p:to>
                                        <p:strVal val="visible"/>
                                      </p:to>
                                    </p:set>
                                  </p:childTnLst>
                                </p:cTn>
                              </p:par>
                            </p:childTnLst>
                          </p:cTn>
                        </p:par>
                        <p:par>
                          <p:cTn id="37" fill="hold" nodeType="afterGroup">
                            <p:stCondLst>
                              <p:cond delay="28500"/>
                            </p:stCondLst>
                            <p:childTnLst>
                              <p:par>
                                <p:cTn id="38" presetID="1" presetClass="entr" presetSubtype="0" fill="hold" nodeType="afterEffect">
                                  <p:stCondLst>
                                    <p:cond delay="0"/>
                                  </p:stCondLst>
                                  <p:childTnLst>
                                    <p:set>
                                      <p:cBhvr>
                                        <p:cTn id="39" dur="1" fill="hold">
                                          <p:stCondLst>
                                            <p:cond delay="499"/>
                                          </p:stCondLst>
                                        </p:cTn>
                                        <p:tgtEl>
                                          <p:spTgt spid="347182"/>
                                        </p:tgtEl>
                                        <p:attrNameLst>
                                          <p:attrName>style.visibility</p:attrName>
                                        </p:attrNameLst>
                                      </p:cBhvr>
                                      <p:to>
                                        <p:strVal val="visible"/>
                                      </p:to>
                                    </p:set>
                                  </p:childTnLst>
                                </p:cTn>
                              </p:par>
                            </p:childTnLst>
                          </p:cTn>
                        </p:par>
                        <p:par>
                          <p:cTn id="40" fill="hold" nodeType="afterGroup">
                            <p:stCondLst>
                              <p:cond delay="29000"/>
                            </p:stCondLst>
                            <p:childTnLst>
                              <p:par>
                                <p:cTn id="41" presetID="1" presetClass="entr" presetSubtype="0" fill="hold" grpId="0" nodeType="afterEffect">
                                  <p:stCondLst>
                                    <p:cond delay="0"/>
                                  </p:stCondLst>
                                  <p:childTnLst>
                                    <p:set>
                                      <p:cBhvr>
                                        <p:cTn id="42" dur="1" fill="hold">
                                          <p:stCondLst>
                                            <p:cond delay="499"/>
                                          </p:stCondLst>
                                        </p:cTn>
                                        <p:tgtEl>
                                          <p:spTgt spid="347179"/>
                                        </p:tgtEl>
                                        <p:attrNameLst>
                                          <p:attrName>style.visibility</p:attrName>
                                        </p:attrNameLst>
                                      </p:cBhvr>
                                      <p:to>
                                        <p:strVal val="visible"/>
                                      </p:to>
                                    </p:set>
                                  </p:childTnLst>
                                </p:cTn>
                              </p:par>
                            </p:childTnLst>
                          </p:cTn>
                        </p:par>
                        <p:par>
                          <p:cTn id="43" fill="hold" nodeType="afterGroup">
                            <p:stCondLst>
                              <p:cond delay="29500"/>
                            </p:stCondLst>
                            <p:childTnLst>
                              <p:par>
                                <p:cTn id="44" presetID="1" presetClass="entr" presetSubtype="0" fill="hold" nodeType="afterEffect">
                                  <p:stCondLst>
                                    <p:cond delay="0"/>
                                  </p:stCondLst>
                                  <p:childTnLst>
                                    <p:set>
                                      <p:cBhvr>
                                        <p:cTn id="45" dur="1" fill="hold">
                                          <p:stCondLst>
                                            <p:cond delay="499"/>
                                          </p:stCondLst>
                                        </p:cTn>
                                        <p:tgtEl>
                                          <p:spTgt spid="347189"/>
                                        </p:tgtEl>
                                        <p:attrNameLst>
                                          <p:attrName>style.visibility</p:attrName>
                                        </p:attrNameLst>
                                      </p:cBhvr>
                                      <p:to>
                                        <p:strVal val="visible"/>
                                      </p:to>
                                    </p:set>
                                  </p:childTnLst>
                                </p:cTn>
                              </p:par>
                            </p:childTnLst>
                          </p:cTn>
                        </p:par>
                        <p:par>
                          <p:cTn id="46" fill="hold" nodeType="afterGroup">
                            <p:stCondLst>
                              <p:cond delay="30000"/>
                            </p:stCondLst>
                            <p:childTnLst>
                              <p:par>
                                <p:cTn id="47" presetID="9" presetClass="entr" presetSubtype="0" fill="hold" nodeType="afterEffect">
                                  <p:stCondLst>
                                    <p:cond delay="4000"/>
                                  </p:stCondLst>
                                  <p:childTnLst>
                                    <p:set>
                                      <p:cBhvr>
                                        <p:cTn id="48" dur="1" fill="hold">
                                          <p:stCondLst>
                                            <p:cond delay="0"/>
                                          </p:stCondLst>
                                        </p:cTn>
                                        <p:tgtEl>
                                          <p:spTgt spid="347160"/>
                                        </p:tgtEl>
                                        <p:attrNameLst>
                                          <p:attrName>style.visibility</p:attrName>
                                        </p:attrNameLst>
                                      </p:cBhvr>
                                      <p:to>
                                        <p:strVal val="visible"/>
                                      </p:to>
                                    </p:set>
                                    <p:animEffect transition="in" filter="dissolve">
                                      <p:cBhvr>
                                        <p:cTn id="49" dur="500"/>
                                        <p:tgtEl>
                                          <p:spTgt spid="347160"/>
                                        </p:tgtEl>
                                      </p:cBhvr>
                                    </p:animEffect>
                                  </p:childTnLst>
                                  <p:subTnLst>
                                    <p:audio>
                                      <p:cMediaNode>
                                        <p:cTn display="0" masterRel="sameClick">
                                          <p:stCondLst>
                                            <p:cond evt="begin" delay="0">
                                              <p:tn val="47"/>
                                            </p:cond>
                                          </p:stCondLst>
                                          <p:endCondLst>
                                            <p:cond evt="onStopAudio" delay="0">
                                              <p:tgtEl>
                                                <p:sldTgt/>
                                              </p:tgtEl>
                                            </p:cond>
                                          </p:endCondLst>
                                        </p:cTn>
                                        <p:tgtEl>
                                          <p:sndTgt r:embed="rId5" name="LASER.WAV"/>
                                        </p:tgtEl>
                                      </p:cMediaNode>
                                    </p:audio>
                                  </p:subTnLst>
                                </p:cTn>
                              </p:par>
                            </p:childTnLst>
                          </p:cTn>
                        </p:par>
                        <p:par>
                          <p:cTn id="50" fill="hold" nodeType="afterGroup">
                            <p:stCondLst>
                              <p:cond delay="34500"/>
                            </p:stCondLst>
                            <p:childTnLst>
                              <p:par>
                                <p:cTn id="51" presetID="11" presetClass="entr" presetSubtype="0" fill="hold" nodeType="afterEffect">
                                  <p:stCondLst>
                                    <p:cond delay="0"/>
                                  </p:stCondLst>
                                  <p:childTnLst>
                                    <p:set>
                                      <p:cBhvr>
                                        <p:cTn id="52" dur="1000">
                                          <p:stCondLst>
                                            <p:cond delay="0"/>
                                          </p:stCondLst>
                                        </p:cTn>
                                        <p:tgtEl>
                                          <p:spTgt spid="347181"/>
                                        </p:tgtEl>
                                        <p:attrNameLst>
                                          <p:attrName>style.visibility</p:attrName>
                                        </p:attrNameLst>
                                      </p:cBhvr>
                                      <p:to>
                                        <p:strVal val="visible"/>
                                      </p:to>
                                    </p:set>
                                  </p:childTnLst>
                                  <p:subTnLst>
                                    <p:audio>
                                      <p:cMediaNode>
                                        <p:cTn display="0" masterRel="sameClick">
                                          <p:stCondLst>
                                            <p:cond evt="begin" delay="0">
                                              <p:tn val="51"/>
                                            </p:cond>
                                          </p:stCondLst>
                                          <p:endCondLst>
                                            <p:cond evt="onStopAudio" delay="0">
                                              <p:tgtEl>
                                                <p:sldTgt/>
                                              </p:tgtEl>
                                            </p:cond>
                                          </p:endCondLst>
                                        </p:cTn>
                                        <p:tgtEl>
                                          <p:sndTgt r:embed="rId5" name="LASER.WAV"/>
                                        </p:tgtEl>
                                      </p:cMediaNode>
                                    </p:audio>
                                  </p:subTnLst>
                                </p:cTn>
                              </p:par>
                            </p:childTnLst>
                          </p:cTn>
                        </p:par>
                        <p:par>
                          <p:cTn id="53" fill="hold" nodeType="afterGroup">
                            <p:stCondLst>
                              <p:cond delay="35500"/>
                            </p:stCondLst>
                            <p:childTnLst>
                              <p:par>
                                <p:cTn id="54" presetID="11" presetClass="entr" presetSubtype="0" fill="hold" nodeType="afterEffect">
                                  <p:stCondLst>
                                    <p:cond delay="0"/>
                                  </p:stCondLst>
                                  <p:childTnLst>
                                    <p:set>
                                      <p:cBhvr>
                                        <p:cTn id="55" dur="1000">
                                          <p:stCondLst>
                                            <p:cond delay="0"/>
                                          </p:stCondLst>
                                        </p:cTn>
                                        <p:tgtEl>
                                          <p:spTgt spid="347158"/>
                                        </p:tgtEl>
                                        <p:attrNameLst>
                                          <p:attrName>style.visibility</p:attrName>
                                        </p:attrNameLst>
                                      </p:cBhvr>
                                      <p:to>
                                        <p:strVal val="visible"/>
                                      </p:to>
                                    </p:set>
                                  </p:childTnLst>
                                  <p:subTnLst>
                                    <p:audio>
                                      <p:cMediaNode>
                                        <p:cTn display="0" masterRel="sameClick">
                                          <p:stCondLst>
                                            <p:cond evt="begin" delay="0">
                                              <p:tn val="54"/>
                                            </p:cond>
                                          </p:stCondLst>
                                          <p:endCondLst>
                                            <p:cond evt="onStopAudio" delay="0">
                                              <p:tgtEl>
                                                <p:sldTgt/>
                                              </p:tgtEl>
                                            </p:cond>
                                          </p:endCondLst>
                                        </p:cTn>
                                        <p:tgtEl>
                                          <p:sndTgt r:embed="rId6" name="j0074717.wav"/>
                                        </p:tgtEl>
                                      </p:cMediaNode>
                                    </p:audio>
                                  </p:subTnLst>
                                </p:cTn>
                              </p:par>
                            </p:childTnLst>
                          </p:cTn>
                        </p:par>
                        <p:par>
                          <p:cTn id="56" fill="hold" nodeType="afterGroup">
                            <p:stCondLst>
                              <p:cond delay="36500"/>
                            </p:stCondLst>
                            <p:childTnLst>
                              <p:par>
                                <p:cTn id="57" presetID="1" presetClass="entr" presetSubtype="0" fill="hold" nodeType="afterEffect">
                                  <p:stCondLst>
                                    <p:cond delay="1000"/>
                                  </p:stCondLst>
                                  <p:childTnLst>
                                    <p:set>
                                      <p:cBhvr>
                                        <p:cTn id="58" dur="1" fill="hold">
                                          <p:stCondLst>
                                            <p:cond delay="499"/>
                                          </p:stCondLst>
                                        </p:cTn>
                                        <p:tgtEl>
                                          <p:spTgt spid="347167"/>
                                        </p:tgtEl>
                                        <p:attrNameLst>
                                          <p:attrName>style.visibility</p:attrName>
                                        </p:attrNameLst>
                                      </p:cBhvr>
                                      <p:to>
                                        <p:strVal val="visible"/>
                                      </p:to>
                                    </p:set>
                                  </p:childTnLst>
                                  <p:subTnLst>
                                    <p:set>
                                      <p:cBhvr override="childStyle">
                                        <p:cTn dur="1" fill="hold" display="0" masterRel="sameClick" afterEffect="1">
                                          <p:stCondLst>
                                            <p:cond evt="end" delay="0">
                                              <p:tn val="57"/>
                                            </p:cond>
                                          </p:stCondLst>
                                        </p:cTn>
                                        <p:tgtEl>
                                          <p:spTgt spid="347167"/>
                                        </p:tgtEl>
                                        <p:attrNameLst>
                                          <p:attrName>style.visibility</p:attrName>
                                        </p:attrNameLst>
                                      </p:cBhvr>
                                      <p:to>
                                        <p:strVal val="hidden"/>
                                      </p:to>
                                    </p:set>
                                    <p:audio>
                                      <p:cMediaNode>
                                        <p:cTn display="0" masterRel="sameClick">
                                          <p:stCondLst>
                                            <p:cond evt="begin" delay="0">
                                              <p:tn val="57"/>
                                            </p:cond>
                                          </p:stCondLst>
                                          <p:endCondLst>
                                            <p:cond evt="onStopAudio" delay="0">
                                              <p:tgtEl>
                                                <p:sldTgt/>
                                              </p:tgtEl>
                                            </p:cond>
                                          </p:endCondLst>
                                        </p:cTn>
                                        <p:tgtEl>
                                          <p:sndTgt r:embed="rId7" name="s2.2.2-8.wav"/>
                                        </p:tgtEl>
                                      </p:cMediaNode>
                                    </p:audio>
                                  </p:subTnLst>
                                </p:cTn>
                              </p:par>
                            </p:childTnLst>
                          </p:cTn>
                        </p:par>
                        <p:par>
                          <p:cTn id="59" fill="hold" nodeType="afterGroup">
                            <p:stCondLst>
                              <p:cond delay="38000"/>
                            </p:stCondLst>
                            <p:childTnLst>
                              <p:par>
                                <p:cTn id="60" presetID="9" presetClass="entr" presetSubtype="0" fill="hold" nodeType="afterEffect">
                                  <p:stCondLst>
                                    <p:cond delay="0"/>
                                  </p:stCondLst>
                                  <p:childTnLst>
                                    <p:set>
                                      <p:cBhvr>
                                        <p:cTn id="61" dur="1" fill="hold">
                                          <p:stCondLst>
                                            <p:cond delay="0"/>
                                          </p:stCondLst>
                                        </p:cTn>
                                        <p:tgtEl>
                                          <p:spTgt spid="347159"/>
                                        </p:tgtEl>
                                        <p:attrNameLst>
                                          <p:attrName>style.visibility</p:attrName>
                                        </p:attrNameLst>
                                      </p:cBhvr>
                                      <p:to>
                                        <p:strVal val="visible"/>
                                      </p:to>
                                    </p:set>
                                    <p:animEffect transition="in" filter="dissolve">
                                      <p:cBhvr>
                                        <p:cTn id="62" dur="500"/>
                                        <p:tgtEl>
                                          <p:spTgt spid="34715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1" fill="hold" grpId="0" nodeType="clickEffect">
                                  <p:stCondLst>
                                    <p:cond delay="0"/>
                                  </p:stCondLst>
                                  <p:childTnLst>
                                    <p:set>
                                      <p:cBhvr>
                                        <p:cTn id="66" dur="1" fill="hold">
                                          <p:stCondLst>
                                            <p:cond delay="0"/>
                                          </p:stCondLst>
                                        </p:cTn>
                                        <p:tgtEl>
                                          <p:spTgt spid="347197"/>
                                        </p:tgtEl>
                                        <p:attrNameLst>
                                          <p:attrName>style.visibility</p:attrName>
                                        </p:attrNameLst>
                                      </p:cBhvr>
                                      <p:to>
                                        <p:strVal val="visible"/>
                                      </p:to>
                                    </p:set>
                                    <p:animEffect transition="in" filter="slide(fromTop)">
                                      <p:cBhvr>
                                        <p:cTn id="67" dur="500"/>
                                        <p:tgtEl>
                                          <p:spTgt spid="347197"/>
                                        </p:tgtEl>
                                      </p:cBhvr>
                                    </p:animEffect>
                                  </p:childTnLst>
                                  <p:subTnLst>
                                    <p:set>
                                      <p:cBhvr override="childStyle">
                                        <p:cTn dur="1" fill="hold" display="0" masterRel="nextClick" afterEffect="1"/>
                                        <p:tgtEl>
                                          <p:spTgt spid="34719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63" grpId="0" animBg="1"/>
      <p:bldP spid="347168" grpId="0" animBg="1"/>
      <p:bldP spid="347169" grpId="0" animBg="1"/>
      <p:bldP spid="347170" grpId="0" animBg="1"/>
      <p:bldP spid="347173" grpId="0" animBg="1"/>
      <p:bldP spid="347179" grpId="0" autoUpdateAnimBg="0"/>
      <p:bldP spid="347197"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308741EB-C167-4A14-ADDF-0415570032DF}" type="slidenum">
              <a:rPr lang="zh-CN" altLang="en-US"/>
              <a:pPr>
                <a:defRPr/>
              </a:pPr>
              <a:t>107</a:t>
            </a:fld>
            <a:endParaRPr lang="en-US" altLang="zh-CN"/>
          </a:p>
        </p:txBody>
      </p:sp>
      <p:sp>
        <p:nvSpPr>
          <p:cNvPr id="114693" name="Text Box 2"/>
          <p:cNvSpPr txBox="1">
            <a:spLocks noChangeArrowheads="1"/>
          </p:cNvSpPr>
          <p:nvPr/>
        </p:nvSpPr>
        <p:spPr bwMode="auto">
          <a:xfrm>
            <a:off x="572755" y="1127125"/>
            <a:ext cx="11274251" cy="5318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1365250" indent="-60960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2165350" indent="-609600">
              <a:spcBef>
                <a:spcPct val="20000"/>
              </a:spcBef>
              <a:buClr>
                <a:schemeClr val="tx1"/>
              </a:buClr>
              <a:buChar char="•"/>
              <a:defRPr sz="2400">
                <a:solidFill>
                  <a:schemeClr val="tx1"/>
                </a:solidFill>
                <a:latin typeface="Arial" panose="020B0604020202020204" pitchFamily="34" charset="0"/>
              </a:defRPr>
            </a:lvl3pPr>
            <a:lvl4pPr marL="2965450" indent="-609600">
              <a:spcBef>
                <a:spcPct val="20000"/>
              </a:spcBef>
              <a:buChar char="–"/>
              <a:defRPr sz="2000">
                <a:solidFill>
                  <a:schemeClr val="tx1"/>
                </a:solidFill>
                <a:latin typeface="Arial" panose="020B0604020202020204" pitchFamily="34" charset="0"/>
              </a:defRPr>
            </a:lvl4pPr>
            <a:lvl5pPr marL="3765550" indent="-609600">
              <a:spcBef>
                <a:spcPct val="20000"/>
              </a:spcBef>
              <a:buChar char="»"/>
              <a:defRPr sz="2000">
                <a:solidFill>
                  <a:schemeClr val="tx1"/>
                </a:solidFill>
                <a:latin typeface="Arial" panose="020B0604020202020204" pitchFamily="34" charset="0"/>
              </a:defRPr>
            </a:lvl5pPr>
            <a:lvl6pPr marL="4222750" indent="-609600" eaLnBrk="0" fontAlgn="base" hangingPunct="0">
              <a:spcBef>
                <a:spcPct val="20000"/>
              </a:spcBef>
              <a:spcAft>
                <a:spcPct val="0"/>
              </a:spcAft>
              <a:buChar char="»"/>
              <a:defRPr sz="2000">
                <a:solidFill>
                  <a:schemeClr val="tx1"/>
                </a:solidFill>
                <a:latin typeface="Arial" panose="020B0604020202020204" pitchFamily="34" charset="0"/>
              </a:defRPr>
            </a:lvl6pPr>
            <a:lvl7pPr marL="4679950" indent="-609600" eaLnBrk="0" fontAlgn="base" hangingPunct="0">
              <a:spcBef>
                <a:spcPct val="20000"/>
              </a:spcBef>
              <a:spcAft>
                <a:spcPct val="0"/>
              </a:spcAft>
              <a:buChar char="»"/>
              <a:defRPr sz="2000">
                <a:solidFill>
                  <a:schemeClr val="tx1"/>
                </a:solidFill>
                <a:latin typeface="Arial" panose="020B0604020202020204" pitchFamily="34" charset="0"/>
              </a:defRPr>
            </a:lvl7pPr>
            <a:lvl8pPr marL="5137150" indent="-609600" eaLnBrk="0" fontAlgn="base" hangingPunct="0">
              <a:spcBef>
                <a:spcPct val="20000"/>
              </a:spcBef>
              <a:spcAft>
                <a:spcPct val="0"/>
              </a:spcAft>
              <a:buChar char="»"/>
              <a:defRPr sz="2000">
                <a:solidFill>
                  <a:schemeClr val="tx1"/>
                </a:solidFill>
                <a:latin typeface="Arial" panose="020B0604020202020204" pitchFamily="34" charset="0"/>
              </a:defRPr>
            </a:lvl8pPr>
            <a:lvl9pPr marL="5594350" indent="-609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110000"/>
              </a:lnSpc>
              <a:spcAft>
                <a:spcPts val="600"/>
              </a:spcAft>
              <a:buClrTx/>
              <a:buFontTx/>
              <a:buNone/>
            </a:pPr>
            <a:r>
              <a:rPr lang="zh-CN" altLang="en-US" sz="2800" dirty="0">
                <a:latin typeface="华文楷体" panose="02010600040101010101" pitchFamily="2" charset="-122"/>
                <a:ea typeface="华文楷体" panose="02010600040101010101" pitchFamily="2" charset="-122"/>
              </a:rPr>
              <a:t>二、简单的需求分析说明</a:t>
            </a:r>
          </a:p>
          <a:p>
            <a:pPr algn="just" eaLnBrk="1" hangingPunct="1">
              <a:lnSpc>
                <a:spcPct val="110000"/>
              </a:lnSpc>
              <a:spcAft>
                <a:spcPts val="600"/>
              </a:spcAft>
              <a:buClrTx/>
              <a:buFontTx/>
              <a:buNone/>
            </a:pPr>
            <a:r>
              <a:rPr lang="zh-CN" altLang="en-US" sz="2800" dirty="0">
                <a:latin typeface="华文楷体" panose="02010600040101010101" pitchFamily="2" charset="-122"/>
                <a:ea typeface="华文楷体" panose="02010600040101010101" pitchFamily="2" charset="-122"/>
              </a:rPr>
              <a:t>        系统名称：医院病房监护系统</a:t>
            </a:r>
          </a:p>
          <a:p>
            <a:pPr algn="just" eaLnBrk="1" hangingPunct="1">
              <a:lnSpc>
                <a:spcPct val="110000"/>
              </a:lnSpc>
              <a:spcAft>
                <a:spcPts val="600"/>
              </a:spcAft>
              <a:buClrTx/>
              <a:buFontTx/>
              <a:buNone/>
            </a:pPr>
            <a:r>
              <a:rPr lang="zh-CN" altLang="en-US" sz="2800" dirty="0">
                <a:latin typeface="华文楷体" panose="02010600040101010101" pitchFamily="2" charset="-122"/>
                <a:ea typeface="华文楷体" panose="02010600040101010101" pitchFamily="2" charset="-122"/>
              </a:rPr>
              <a:t>        根据分析系统主要实现以下功能：</a:t>
            </a:r>
          </a:p>
          <a:p>
            <a:pPr algn="just" eaLnBrk="1" hangingPunct="1">
              <a:lnSpc>
                <a:spcPct val="110000"/>
              </a:lnSpc>
              <a:spcAft>
                <a:spcPts val="600"/>
              </a:spcAft>
              <a:buClrTx/>
              <a:buFontTx/>
              <a:buNone/>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、病症监视器可以将采集到的病症信号（组合），格式化后实时的传送到中央监护系统。</a:t>
            </a:r>
          </a:p>
          <a:p>
            <a:pPr algn="just" eaLnBrk="1" hangingPunct="1">
              <a:lnSpc>
                <a:spcPct val="110000"/>
              </a:lnSpc>
              <a:spcAft>
                <a:spcPts val="600"/>
              </a:spcAft>
              <a:buClrTx/>
              <a:buFontTx/>
              <a:buNone/>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2</a:t>
            </a:r>
            <a:r>
              <a:rPr lang="zh-CN" altLang="en-US" sz="2800" dirty="0">
                <a:latin typeface="华文楷体" panose="02010600040101010101" pitchFamily="2" charset="-122"/>
                <a:ea typeface="华文楷体" panose="02010600040101010101" pitchFamily="2" charset="-122"/>
              </a:rPr>
              <a:t>、中央监护系统将病人的病症信号开解后与标准的病症信号库里的病症信号的正常值进行比较，当病症出现异常时系统自动报警。</a:t>
            </a:r>
          </a:p>
          <a:p>
            <a:pPr algn="just" eaLnBrk="1" hangingPunct="1">
              <a:lnSpc>
                <a:spcPct val="110000"/>
              </a:lnSpc>
              <a:spcAft>
                <a:spcPts val="600"/>
              </a:spcAft>
              <a:buClrTx/>
              <a:buFontTx/>
              <a:buNone/>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3</a:t>
            </a:r>
            <a:r>
              <a:rPr lang="zh-CN" altLang="en-US" sz="2800" dirty="0">
                <a:latin typeface="华文楷体" panose="02010600040101010101" pitchFamily="2" charset="-122"/>
                <a:ea typeface="华文楷体" panose="02010600040101010101" pitchFamily="2" charset="-122"/>
              </a:rPr>
              <a:t>、当病症信号异常时，系统自动更新病历并打印病情报告。</a:t>
            </a:r>
          </a:p>
          <a:p>
            <a:pPr algn="just" eaLnBrk="1" hangingPunct="1">
              <a:lnSpc>
                <a:spcPct val="110000"/>
              </a:lnSpc>
              <a:spcAft>
                <a:spcPts val="600"/>
              </a:spcAft>
              <a:buClrTx/>
              <a:buFontTx/>
              <a:buNone/>
            </a:pPr>
            <a:r>
              <a:rPr kumimoji="1" lang="zh-CN" altLang="en-US" sz="2800" dirty="0">
                <a:solidFill>
                  <a:srgbClr val="181A36"/>
                </a:solidFill>
                <a:latin typeface="华文楷体" panose="02010600040101010101" pitchFamily="2" charset="-122"/>
                <a:ea typeface="华文楷体" panose="02010600040101010101" pitchFamily="2" charset="-122"/>
              </a:rPr>
              <a:t>　</a:t>
            </a:r>
          </a:p>
        </p:txBody>
      </p:sp>
      <p:sp>
        <p:nvSpPr>
          <p:cNvPr id="7" name="文本框 6"/>
          <p:cNvSpPr txBox="1"/>
          <p:nvPr/>
        </p:nvSpPr>
        <p:spPr>
          <a:xfrm>
            <a:off x="482322" y="32179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实例分析：医院病房监护系统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738426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92779CD5-F12F-42CA-816A-4CA772A58111}" type="slidenum">
              <a:rPr lang="zh-CN" altLang="en-US"/>
              <a:pPr>
                <a:defRPr/>
              </a:pPr>
              <a:t>108</a:t>
            </a:fld>
            <a:endParaRPr lang="en-US" altLang="zh-CN"/>
          </a:p>
        </p:txBody>
      </p:sp>
      <p:sp>
        <p:nvSpPr>
          <p:cNvPr id="115718" name="Rectangle 3"/>
          <p:cNvSpPr>
            <a:spLocks noGrp="1" noChangeArrowheads="1"/>
          </p:cNvSpPr>
          <p:nvPr>
            <p:ph type="body" idx="1"/>
          </p:nvPr>
        </p:nvSpPr>
        <p:spPr>
          <a:xfrm>
            <a:off x="482322" y="1122240"/>
            <a:ext cx="10515600" cy="4351338"/>
          </a:xfrm>
        </p:spPr>
        <p:txBody>
          <a:bodyPr/>
          <a:lstStyle/>
          <a:p>
            <a:pPr marL="0" indent="0" algn="just">
              <a:buNone/>
            </a:pPr>
            <a:r>
              <a:rPr lang="zh-CN" altLang="en-US"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、值班护士可以查看病情报告并进行打印。</a:t>
            </a:r>
          </a:p>
          <a:p>
            <a:pPr marL="0" indent="0" algn="just">
              <a:buNone/>
            </a:pPr>
            <a:r>
              <a:rPr lang="zh-CN" altLang="en-US"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、医生可以查看病情报告，要求打印病情报告，也可以查看或要求打印病历。</a:t>
            </a:r>
          </a:p>
          <a:p>
            <a:pPr marL="0" indent="0" algn="just">
              <a:buNone/>
            </a:pPr>
            <a:r>
              <a:rPr lang="zh-CN" altLang="en-US"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6</a:t>
            </a:r>
            <a:r>
              <a:rPr lang="zh-CN" altLang="en-US" dirty="0">
                <a:latin typeface="华文楷体" panose="02010600040101010101" pitchFamily="2" charset="-122"/>
                <a:ea typeface="华文楷体" panose="02010600040101010101" pitchFamily="2" charset="-122"/>
              </a:rPr>
              <a:t>、系统定期自动更新病历。</a:t>
            </a:r>
          </a:p>
          <a:p>
            <a:pPr marL="0" indent="0" algn="just">
              <a:buNone/>
            </a:pPr>
            <a:endParaRPr lang="zh-CN" altLang="en-US" dirty="0">
              <a:latin typeface="华文楷体" panose="02010600040101010101" pitchFamily="2" charset="-122"/>
              <a:ea typeface="华文楷体" panose="02010600040101010101" pitchFamily="2" charset="-122"/>
            </a:endParaRPr>
          </a:p>
        </p:txBody>
      </p:sp>
      <p:sp>
        <p:nvSpPr>
          <p:cNvPr id="8" name="文本框 7"/>
          <p:cNvSpPr txBox="1"/>
          <p:nvPr/>
        </p:nvSpPr>
        <p:spPr>
          <a:xfrm>
            <a:off x="482322" y="32179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实例分析：医院病房监护系统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6116696"/>
      </p:ext>
    </p:extLst>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2"/>
          </p:nvPr>
        </p:nvSpPr>
        <p:spPr/>
        <p:txBody>
          <a:bodyPr/>
          <a:lstStyle/>
          <a:p>
            <a:pPr>
              <a:defRPr/>
            </a:pPr>
            <a:fld id="{F9357B59-D64B-4860-AB5D-3B6AFE067184}" type="slidenum">
              <a:rPr lang="zh-CN" altLang="en-US"/>
              <a:pPr>
                <a:defRPr/>
              </a:pPr>
              <a:t>109</a:t>
            </a:fld>
            <a:endParaRPr lang="en-US" altLang="zh-CN"/>
          </a:p>
        </p:txBody>
      </p:sp>
      <p:sp>
        <p:nvSpPr>
          <p:cNvPr id="116741" name="Text Box 2"/>
          <p:cNvSpPr txBox="1">
            <a:spLocks noChangeArrowheads="1"/>
          </p:cNvSpPr>
          <p:nvPr/>
        </p:nvSpPr>
        <p:spPr bwMode="auto">
          <a:xfrm>
            <a:off x="482322" y="1127699"/>
            <a:ext cx="11002945" cy="50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1365250" indent="-60960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2165350" indent="-609600">
              <a:spcBef>
                <a:spcPct val="20000"/>
              </a:spcBef>
              <a:buClr>
                <a:schemeClr val="tx1"/>
              </a:buClr>
              <a:buChar char="•"/>
              <a:defRPr sz="2400">
                <a:solidFill>
                  <a:schemeClr val="tx1"/>
                </a:solidFill>
                <a:latin typeface="Arial" panose="020B0604020202020204" pitchFamily="34" charset="0"/>
              </a:defRPr>
            </a:lvl3pPr>
            <a:lvl4pPr marL="2965450" indent="-609600">
              <a:spcBef>
                <a:spcPct val="20000"/>
              </a:spcBef>
              <a:buChar char="–"/>
              <a:defRPr sz="2000">
                <a:solidFill>
                  <a:schemeClr val="tx1"/>
                </a:solidFill>
                <a:latin typeface="Arial" panose="020B0604020202020204" pitchFamily="34" charset="0"/>
              </a:defRPr>
            </a:lvl4pPr>
            <a:lvl5pPr marL="3765550" indent="-609600">
              <a:spcBef>
                <a:spcPct val="20000"/>
              </a:spcBef>
              <a:buChar char="»"/>
              <a:defRPr sz="2000">
                <a:solidFill>
                  <a:schemeClr val="tx1"/>
                </a:solidFill>
                <a:latin typeface="Arial" panose="020B0604020202020204" pitchFamily="34" charset="0"/>
              </a:defRPr>
            </a:lvl5pPr>
            <a:lvl6pPr marL="4222750" indent="-609600" eaLnBrk="0" fontAlgn="base" hangingPunct="0">
              <a:spcBef>
                <a:spcPct val="20000"/>
              </a:spcBef>
              <a:spcAft>
                <a:spcPct val="0"/>
              </a:spcAft>
              <a:buChar char="»"/>
              <a:defRPr sz="2000">
                <a:solidFill>
                  <a:schemeClr val="tx1"/>
                </a:solidFill>
                <a:latin typeface="Arial" panose="020B0604020202020204" pitchFamily="34" charset="0"/>
              </a:defRPr>
            </a:lvl6pPr>
            <a:lvl7pPr marL="4679950" indent="-609600" eaLnBrk="0" fontAlgn="base" hangingPunct="0">
              <a:spcBef>
                <a:spcPct val="20000"/>
              </a:spcBef>
              <a:spcAft>
                <a:spcPct val="0"/>
              </a:spcAft>
              <a:buChar char="»"/>
              <a:defRPr sz="2000">
                <a:solidFill>
                  <a:schemeClr val="tx1"/>
                </a:solidFill>
                <a:latin typeface="Arial" panose="020B0604020202020204" pitchFamily="34" charset="0"/>
              </a:defRPr>
            </a:lvl7pPr>
            <a:lvl8pPr marL="5137150" indent="-609600" eaLnBrk="0" fontAlgn="base" hangingPunct="0">
              <a:spcBef>
                <a:spcPct val="20000"/>
              </a:spcBef>
              <a:spcAft>
                <a:spcPct val="0"/>
              </a:spcAft>
              <a:buChar char="»"/>
              <a:defRPr sz="2000">
                <a:solidFill>
                  <a:schemeClr val="tx1"/>
                </a:solidFill>
                <a:latin typeface="Arial" panose="020B0604020202020204" pitchFamily="34" charset="0"/>
              </a:defRPr>
            </a:lvl8pPr>
            <a:lvl9pPr marL="5594350" indent="-609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110000"/>
              </a:lnSpc>
              <a:spcAft>
                <a:spcPts val="600"/>
              </a:spcAft>
              <a:buClrTx/>
              <a:buFontTx/>
              <a:buNone/>
            </a:pPr>
            <a:r>
              <a:rPr lang="zh-CN" altLang="en-US" sz="2800" dirty="0">
                <a:latin typeface="华文楷体" panose="02010600040101010101" pitchFamily="2" charset="-122"/>
                <a:ea typeface="华文楷体" panose="02010600040101010101" pitchFamily="2" charset="-122"/>
              </a:rPr>
              <a:t>三、建立系统的用例图</a:t>
            </a:r>
          </a:p>
          <a:p>
            <a:pPr algn="just" eaLnBrk="1" hangingPunct="1">
              <a:lnSpc>
                <a:spcPct val="110000"/>
              </a:lnSpc>
              <a:spcAft>
                <a:spcPts val="600"/>
              </a:spcAft>
              <a:buClrTx/>
              <a:buFontTx/>
              <a:buNone/>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、通过以下六个问题识别角色</a:t>
            </a:r>
          </a:p>
          <a:p>
            <a:pPr algn="just" eaLnBrk="1" hangingPunct="1">
              <a:lnSpc>
                <a:spcPct val="110000"/>
              </a:lnSpc>
              <a:spcAft>
                <a:spcPts val="600"/>
              </a:spcAft>
              <a:buClrTx/>
              <a:buFontTx/>
              <a:buNone/>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谁使用系统的主要功能？</a:t>
            </a:r>
          </a:p>
          <a:p>
            <a:pPr algn="just" eaLnBrk="1" hangingPunct="1">
              <a:lnSpc>
                <a:spcPct val="110000"/>
              </a:lnSpc>
              <a:spcAft>
                <a:spcPts val="600"/>
              </a:spcAft>
              <a:buClrTx/>
              <a:buFontTx/>
              <a:buNone/>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(2)</a:t>
            </a:r>
            <a:r>
              <a:rPr lang="zh-CN" altLang="en-US" sz="2800" dirty="0">
                <a:latin typeface="华文楷体" panose="02010600040101010101" pitchFamily="2" charset="-122"/>
                <a:ea typeface="华文楷体" panose="02010600040101010101" pitchFamily="2" charset="-122"/>
              </a:rPr>
              <a:t>谁需要系统的支持以完成日常工作任务？</a:t>
            </a:r>
          </a:p>
          <a:p>
            <a:pPr algn="just" eaLnBrk="1" hangingPunct="1">
              <a:lnSpc>
                <a:spcPct val="110000"/>
              </a:lnSpc>
              <a:spcAft>
                <a:spcPts val="600"/>
              </a:spcAft>
              <a:buClrTx/>
              <a:buFontTx/>
              <a:buNone/>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(3)</a:t>
            </a:r>
            <a:r>
              <a:rPr lang="zh-CN" altLang="en-US" sz="2800" dirty="0">
                <a:latin typeface="华文楷体" panose="02010600040101010101" pitchFamily="2" charset="-122"/>
                <a:ea typeface="华文楷体" panose="02010600040101010101" pitchFamily="2" charset="-122"/>
              </a:rPr>
              <a:t>谁负责维护，管理并保持系统正常运行？</a:t>
            </a:r>
          </a:p>
          <a:p>
            <a:pPr algn="just" eaLnBrk="1" hangingPunct="1">
              <a:lnSpc>
                <a:spcPct val="110000"/>
              </a:lnSpc>
              <a:spcAft>
                <a:spcPts val="600"/>
              </a:spcAft>
              <a:buClrTx/>
              <a:buFontTx/>
              <a:buNone/>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(4)</a:t>
            </a:r>
            <a:r>
              <a:rPr lang="zh-CN" altLang="en-US" sz="2800" dirty="0">
                <a:latin typeface="华文楷体" panose="02010600040101010101" pitchFamily="2" charset="-122"/>
                <a:ea typeface="华文楷体" panose="02010600040101010101" pitchFamily="2" charset="-122"/>
              </a:rPr>
              <a:t>系统需要应付（或处理）哪些硬设备？</a:t>
            </a:r>
          </a:p>
          <a:p>
            <a:pPr algn="just" eaLnBrk="1" hangingPunct="1">
              <a:lnSpc>
                <a:spcPct val="110000"/>
              </a:lnSpc>
              <a:spcAft>
                <a:spcPts val="600"/>
              </a:spcAft>
              <a:buClrTx/>
              <a:buFontTx/>
              <a:buNone/>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(5)</a:t>
            </a:r>
            <a:r>
              <a:rPr lang="zh-CN" altLang="en-US" sz="2800" dirty="0">
                <a:latin typeface="华文楷体" panose="02010600040101010101" pitchFamily="2" charset="-122"/>
                <a:ea typeface="华文楷体" panose="02010600040101010101" pitchFamily="2" charset="-122"/>
              </a:rPr>
              <a:t>系统需要和哪些外部系统交互？</a:t>
            </a:r>
          </a:p>
          <a:p>
            <a:pPr algn="just" eaLnBrk="1" hangingPunct="1">
              <a:lnSpc>
                <a:spcPct val="110000"/>
              </a:lnSpc>
              <a:spcAft>
                <a:spcPts val="600"/>
              </a:spcAft>
              <a:buClrTx/>
              <a:buFontTx/>
              <a:buNone/>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(6)</a:t>
            </a:r>
            <a:r>
              <a:rPr lang="zh-CN" altLang="en-US" sz="2800" dirty="0">
                <a:latin typeface="华文楷体" panose="02010600040101010101" pitchFamily="2" charset="-122"/>
                <a:ea typeface="华文楷体" panose="02010600040101010101" pitchFamily="2" charset="-122"/>
              </a:rPr>
              <a:t>谁（或什么）对系统运行产生的结果（值）感兴趣？</a:t>
            </a:r>
          </a:p>
        </p:txBody>
      </p:sp>
      <p:sp>
        <p:nvSpPr>
          <p:cNvPr id="7" name="文本框 6"/>
          <p:cNvSpPr txBox="1"/>
          <p:nvPr/>
        </p:nvSpPr>
        <p:spPr>
          <a:xfrm>
            <a:off x="482322" y="32179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实例分析：医院病房监护系统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381272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E2B923E2-F3A8-4B12-9362-13D5B3A8A904}" type="slidenum">
              <a:rPr lang="zh-CN" altLang="en-US"/>
              <a:pPr>
                <a:defRPr/>
              </a:pPr>
              <a:t>11</a:t>
            </a:fld>
            <a:endParaRPr lang="en-US" altLang="zh-CN"/>
          </a:p>
        </p:txBody>
      </p:sp>
      <p:sp>
        <p:nvSpPr>
          <p:cNvPr id="14342" name="Rectangle 3"/>
          <p:cNvSpPr>
            <a:spLocks noGrp="1" noChangeArrowheads="1"/>
          </p:cNvSpPr>
          <p:nvPr>
            <p:ph type="body" idx="1"/>
          </p:nvPr>
        </p:nvSpPr>
        <p:spPr>
          <a:xfrm>
            <a:off x="653143" y="1306286"/>
            <a:ext cx="11183815" cy="4637314"/>
          </a:xfrm>
        </p:spPr>
        <p:txBody>
          <a:bodyPr/>
          <a:lstStyle/>
          <a:p>
            <a:pPr marL="0" indent="0">
              <a:lnSpc>
                <a:spcPct val="110000"/>
              </a:lnSpc>
              <a:spcAft>
                <a:spcPts val="600"/>
              </a:spcAft>
            </a:pP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统一建模语言</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是为软件系统的制品进行</a:t>
            </a:r>
            <a:r>
              <a:rPr lang="zh-CN" altLang="en-US" dirty="0">
                <a:solidFill>
                  <a:srgbClr val="FF3300"/>
                </a:solidFill>
                <a:latin typeface="华文楷体" panose="02010600040101010101" pitchFamily="2" charset="-122"/>
                <a:ea typeface="华文楷体" panose="02010600040101010101" pitchFamily="2" charset="-122"/>
              </a:rPr>
              <a:t>描述</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specifying</a:t>
            </a:r>
            <a:r>
              <a:rPr lang="zh-CN" altLang="en-US" dirty="0">
                <a:latin typeface="华文楷体" panose="02010600040101010101" pitchFamily="2" charset="-122"/>
                <a:ea typeface="华文楷体" panose="02010600040101010101" pitchFamily="2" charset="-122"/>
              </a:rPr>
              <a:t>）、</a:t>
            </a:r>
            <a:r>
              <a:rPr lang="zh-CN" altLang="en-US" dirty="0">
                <a:solidFill>
                  <a:srgbClr val="FF3300"/>
                </a:solidFill>
                <a:latin typeface="华文楷体" panose="02010600040101010101" pitchFamily="2" charset="-122"/>
                <a:ea typeface="华文楷体" panose="02010600040101010101" pitchFamily="2" charset="-122"/>
              </a:rPr>
              <a:t>可视化</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visualizing</a:t>
            </a:r>
            <a:r>
              <a:rPr lang="zh-CN" altLang="en-US" dirty="0">
                <a:latin typeface="华文楷体" panose="02010600040101010101" pitchFamily="2" charset="-122"/>
                <a:ea typeface="华文楷体" panose="02010600040101010101" pitchFamily="2" charset="-122"/>
              </a:rPr>
              <a:t>）、</a:t>
            </a:r>
            <a:r>
              <a:rPr lang="zh-CN" altLang="en-US" dirty="0">
                <a:solidFill>
                  <a:srgbClr val="FF3300"/>
                </a:solidFill>
                <a:latin typeface="华文楷体" panose="02010600040101010101" pitchFamily="2" charset="-122"/>
                <a:ea typeface="华文楷体" panose="02010600040101010101" pitchFamily="2" charset="-122"/>
              </a:rPr>
              <a:t>构造</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constructing</a:t>
            </a:r>
            <a:r>
              <a:rPr lang="zh-CN" altLang="en-US" dirty="0">
                <a:latin typeface="华文楷体" panose="02010600040101010101" pitchFamily="2" charset="-122"/>
                <a:ea typeface="华文楷体" panose="02010600040101010101" pitchFamily="2" charset="-122"/>
              </a:rPr>
              <a:t>）、</a:t>
            </a:r>
            <a:r>
              <a:rPr lang="zh-CN" altLang="en-US" dirty="0">
                <a:solidFill>
                  <a:srgbClr val="FF3300"/>
                </a:solidFill>
                <a:latin typeface="华文楷体" panose="02010600040101010101" pitchFamily="2" charset="-122"/>
                <a:ea typeface="华文楷体" panose="02010600040101010101" pitchFamily="2" charset="-122"/>
              </a:rPr>
              <a:t>文档化</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documenting</a:t>
            </a:r>
            <a:r>
              <a:rPr lang="zh-CN" altLang="en-US" dirty="0">
                <a:latin typeface="华文楷体" panose="02010600040101010101" pitchFamily="2" charset="-122"/>
                <a:ea typeface="华文楷体" panose="02010600040101010101" pitchFamily="2" charset="-122"/>
              </a:rPr>
              <a:t>）的一种语言</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p>
            <a:pPr marL="0" indent="0">
              <a:lnSpc>
                <a:spcPct val="110000"/>
              </a:lnSpc>
              <a:spcAft>
                <a:spcPts val="600"/>
              </a:spcAft>
            </a:pPr>
            <a:r>
              <a:rPr lang="zh-CN" altLang="en-US" dirty="0">
                <a:latin typeface="华文楷体" panose="02010600040101010101" pitchFamily="2" charset="-122"/>
                <a:ea typeface="华文楷体" panose="02010600040101010101" pitchFamily="2" charset="-122"/>
              </a:rPr>
              <a:t>它同样适用于商业模块和其他非软件系统。在大型和复杂系统的建模中，</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成功地描述一些优秀的工程实施。</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什么是</a:t>
            </a:r>
            <a:r>
              <a:rPr lang="en-US" altLang="zh-CN" sz="3200" b="1" dirty="0" smtClean="0">
                <a:solidFill>
                  <a:schemeClr val="accent1"/>
                </a:solidFill>
                <a:latin typeface="微软雅黑" panose="020B0503020204020204" pitchFamily="34" charset="-122"/>
                <a:ea typeface="微软雅黑" panose="020B0503020204020204" pitchFamily="34" charset="-122"/>
              </a:rPr>
              <a:t>UML?</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5011854"/>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灯片编号占位符 5"/>
          <p:cNvSpPr>
            <a:spLocks noGrp="1"/>
          </p:cNvSpPr>
          <p:nvPr>
            <p:ph type="sldNum" sz="quarter" idx="12"/>
          </p:nvPr>
        </p:nvSpPr>
        <p:spPr/>
        <p:txBody>
          <a:bodyPr/>
          <a:lstStyle/>
          <a:p>
            <a:pPr>
              <a:defRPr/>
            </a:pPr>
            <a:fld id="{4C58D700-8C18-486A-91BE-88988F76ABC3}" type="slidenum">
              <a:rPr lang="zh-CN" altLang="en-US"/>
              <a:pPr>
                <a:defRPr/>
              </a:pPr>
              <a:t>110</a:t>
            </a:fld>
            <a:endParaRPr lang="en-US" altLang="zh-CN"/>
          </a:p>
        </p:txBody>
      </p:sp>
      <p:sp>
        <p:nvSpPr>
          <p:cNvPr id="117765" name="Text Box 2"/>
          <p:cNvSpPr txBox="1">
            <a:spLocks noChangeArrowheads="1"/>
          </p:cNvSpPr>
          <p:nvPr/>
        </p:nvSpPr>
        <p:spPr bwMode="auto">
          <a:xfrm>
            <a:off x="588371" y="957450"/>
            <a:ext cx="11056535" cy="12741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buClrTx/>
              <a:buFontTx/>
              <a:buNone/>
            </a:pPr>
            <a:r>
              <a:rPr kumimoji="1" lang="zh-CN" altLang="en-US" sz="2400" b="1" dirty="0">
                <a:solidFill>
                  <a:srgbClr val="000000"/>
                </a:solidFill>
                <a:latin typeface="Tahoma" panose="020B0604030504040204" pitchFamily="34" charset="0"/>
                <a:ea typeface="楷体_GB2312" pitchFamily="49" charset="-122"/>
              </a:rPr>
              <a:t>　　通过回答这六个问题以后，再进一步分析可以识别出本系统的四个角色：值班护士，医生，病人，标准病症信号库。</a:t>
            </a:r>
          </a:p>
          <a:p>
            <a:pPr algn="just" eaLnBrk="1" hangingPunct="1">
              <a:buClrTx/>
              <a:buFontTx/>
              <a:buNone/>
            </a:pPr>
            <a:r>
              <a:rPr kumimoji="1" lang="zh-CN" altLang="en-US" sz="2400" b="1" dirty="0">
                <a:solidFill>
                  <a:srgbClr val="000000"/>
                </a:solidFill>
                <a:latin typeface="Tahoma" panose="020B0604030504040204" pitchFamily="34" charset="0"/>
                <a:ea typeface="楷体_GB2312" pitchFamily="49" charset="-122"/>
              </a:rPr>
              <a:t>　角色描述模板</a:t>
            </a:r>
          </a:p>
        </p:txBody>
      </p:sp>
      <p:grpSp>
        <p:nvGrpSpPr>
          <p:cNvPr id="117766" name="Group 3"/>
          <p:cNvGrpSpPr>
            <a:grpSpLocks/>
          </p:cNvGrpSpPr>
          <p:nvPr/>
        </p:nvGrpSpPr>
        <p:grpSpPr bwMode="auto">
          <a:xfrm>
            <a:off x="1524001" y="2219325"/>
            <a:ext cx="2259013" cy="2763838"/>
            <a:chOff x="1056" y="480"/>
            <a:chExt cx="1248" cy="1488"/>
          </a:xfrm>
        </p:grpSpPr>
        <p:sp>
          <p:nvSpPr>
            <p:cNvPr id="117777" name="Rectangle 4"/>
            <p:cNvSpPr>
              <a:spLocks noChangeArrowheads="1"/>
            </p:cNvSpPr>
            <p:nvPr/>
          </p:nvSpPr>
          <p:spPr bwMode="auto">
            <a:xfrm>
              <a:off x="1110" y="531"/>
              <a:ext cx="1152" cy="1394"/>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359E">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95000"/>
                </a:lnSpc>
                <a:spcBef>
                  <a:spcPct val="0"/>
                </a:spcBef>
                <a:buClrTx/>
                <a:buFontTx/>
                <a:buNone/>
              </a:pPr>
              <a:r>
                <a:rPr kumimoji="1" lang="zh-CN" altLang="en-US" sz="1600" b="1">
                  <a:solidFill>
                    <a:srgbClr val="000000"/>
                  </a:solidFill>
                  <a:latin typeface="Times New Roman" panose="02020603050405020304" pitchFamily="18" charset="0"/>
                </a:rPr>
                <a:t>角色：</a:t>
              </a:r>
              <a:r>
                <a:rPr kumimoji="1" lang="zh-CN" altLang="en-US" sz="1600" b="1">
                  <a:solidFill>
                    <a:srgbClr val="FF3300"/>
                  </a:solidFill>
                  <a:latin typeface="Times New Roman" panose="02020603050405020304" pitchFamily="18" charset="0"/>
                </a:rPr>
                <a:t>病    人</a:t>
              </a:r>
            </a:p>
            <a:p>
              <a:pPr algn="just" eaLnBrk="1" hangingPunct="1">
                <a:lnSpc>
                  <a:spcPct val="95000"/>
                </a:lnSpc>
                <a:spcBef>
                  <a:spcPct val="0"/>
                </a:spcBef>
                <a:buClrTx/>
                <a:buFontTx/>
                <a:buNone/>
              </a:pPr>
              <a:endParaRPr kumimoji="1" lang="zh-CN" altLang="en-US" sz="1600" b="1">
                <a:solidFill>
                  <a:srgbClr val="000000"/>
                </a:solidFill>
                <a:latin typeface="Times New Roman" panose="02020603050405020304" pitchFamily="18" charset="0"/>
              </a:endParaRPr>
            </a:p>
            <a:p>
              <a:pPr algn="just" eaLnBrk="1" hangingPunct="1">
                <a:spcBef>
                  <a:spcPct val="0"/>
                </a:spcBef>
                <a:buClrTx/>
                <a:buFontTx/>
                <a:buNone/>
              </a:pPr>
              <a:r>
                <a:rPr kumimoji="1" lang="zh-CN" altLang="en-US" sz="1600" b="1">
                  <a:solidFill>
                    <a:srgbClr val="000000"/>
                  </a:solidFill>
                  <a:latin typeface="Times New Roman" panose="02020603050405020304" pitchFamily="18" charset="0"/>
                </a:rPr>
                <a:t>角色职责：</a:t>
              </a:r>
            </a:p>
            <a:p>
              <a:pPr algn="just" eaLnBrk="1" hangingPunct="1">
                <a:spcBef>
                  <a:spcPct val="0"/>
                </a:spcBef>
                <a:buClrTx/>
                <a:buFontTx/>
                <a:buNone/>
              </a:pPr>
              <a:r>
                <a:rPr kumimoji="1" lang="zh-CN" altLang="en-US" sz="1600" b="1">
                  <a:solidFill>
                    <a:srgbClr val="000000"/>
                  </a:solidFill>
                  <a:latin typeface="Times New Roman" panose="02020603050405020304" pitchFamily="18" charset="0"/>
                </a:rPr>
                <a:t>提供病症信号</a:t>
              </a:r>
            </a:p>
            <a:p>
              <a:pPr algn="just" eaLnBrk="1" hangingPunct="1">
                <a:spcBef>
                  <a:spcPct val="0"/>
                </a:spcBef>
                <a:buClrTx/>
                <a:buFontTx/>
                <a:buNone/>
              </a:pPr>
              <a:endParaRPr kumimoji="1" lang="zh-CN" altLang="en-US" sz="1600" b="1">
                <a:solidFill>
                  <a:srgbClr val="000000"/>
                </a:solidFill>
                <a:latin typeface="Times New Roman" panose="02020603050405020304" pitchFamily="18" charset="0"/>
              </a:endParaRPr>
            </a:p>
            <a:p>
              <a:pPr algn="just" eaLnBrk="1" hangingPunct="1">
                <a:spcBef>
                  <a:spcPct val="0"/>
                </a:spcBef>
                <a:buClrTx/>
                <a:buFontTx/>
                <a:buNone/>
              </a:pPr>
              <a:r>
                <a:rPr kumimoji="1" lang="zh-CN" altLang="en-US" sz="1600" b="1">
                  <a:solidFill>
                    <a:srgbClr val="000000"/>
                  </a:solidFill>
                  <a:latin typeface="Times New Roman" panose="02020603050405020304" pitchFamily="18" charset="0"/>
                </a:rPr>
                <a:t>角色职责识别：</a:t>
              </a:r>
            </a:p>
            <a:p>
              <a:pPr algn="just" eaLnBrk="1" hangingPunct="1">
                <a:spcBef>
                  <a:spcPct val="0"/>
                </a:spcBef>
                <a:buClrTx/>
                <a:buFontTx/>
                <a:buNone/>
              </a:pPr>
              <a:endParaRPr kumimoji="1" lang="zh-CN" altLang="en-US" sz="1600" b="1">
                <a:solidFill>
                  <a:srgbClr val="000000"/>
                </a:solidFill>
                <a:latin typeface="Times New Roman" panose="02020603050405020304" pitchFamily="18" charset="0"/>
              </a:endParaRPr>
            </a:p>
            <a:p>
              <a:pPr algn="just" eaLnBrk="1" hangingPunct="1">
                <a:spcBef>
                  <a:spcPct val="0"/>
                </a:spcBef>
                <a:buClrTx/>
                <a:buFontTx/>
                <a:buNone/>
              </a:pPr>
              <a:r>
                <a:rPr kumimoji="1" lang="zh-CN" altLang="en-US" sz="1600" b="1">
                  <a:solidFill>
                    <a:srgbClr val="000000"/>
                  </a:solidFill>
                  <a:latin typeface="Times New Roman" panose="02020603050405020304" pitchFamily="18" charset="0"/>
                </a:rPr>
                <a:t>负责生成、实时提供</a:t>
              </a:r>
            </a:p>
            <a:p>
              <a:pPr algn="just" eaLnBrk="1" hangingPunct="1">
                <a:lnSpc>
                  <a:spcPct val="95000"/>
                </a:lnSpc>
                <a:spcBef>
                  <a:spcPct val="0"/>
                </a:spcBef>
                <a:buClrTx/>
                <a:buFontTx/>
                <a:buNone/>
              </a:pPr>
              <a:r>
                <a:rPr kumimoji="1" lang="zh-CN" altLang="en-US" sz="1600" b="1">
                  <a:solidFill>
                    <a:srgbClr val="000000"/>
                  </a:solidFill>
                  <a:latin typeface="Times New Roman" panose="02020603050405020304" pitchFamily="18" charset="0"/>
                </a:rPr>
                <a:t>各种病症信号。</a:t>
              </a:r>
            </a:p>
          </p:txBody>
        </p:sp>
        <p:sp>
          <p:nvSpPr>
            <p:cNvPr id="117778" name="Rectangle 5"/>
            <p:cNvSpPr>
              <a:spLocks noChangeArrowheads="1"/>
            </p:cNvSpPr>
            <p:nvPr/>
          </p:nvSpPr>
          <p:spPr bwMode="auto">
            <a:xfrm>
              <a:off x="1056" y="480"/>
              <a:ext cx="1248" cy="148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grpSp>
      <p:grpSp>
        <p:nvGrpSpPr>
          <p:cNvPr id="117767" name="Group 6"/>
          <p:cNvGrpSpPr>
            <a:grpSpLocks/>
          </p:cNvGrpSpPr>
          <p:nvPr/>
        </p:nvGrpSpPr>
        <p:grpSpPr bwMode="auto">
          <a:xfrm>
            <a:off x="6116639" y="2217738"/>
            <a:ext cx="2225675" cy="2749550"/>
            <a:chOff x="3360" y="480"/>
            <a:chExt cx="1248" cy="1488"/>
          </a:xfrm>
        </p:grpSpPr>
        <p:sp>
          <p:nvSpPr>
            <p:cNvPr id="117775" name="Rectangle 7"/>
            <p:cNvSpPr>
              <a:spLocks noChangeArrowheads="1"/>
            </p:cNvSpPr>
            <p:nvPr/>
          </p:nvSpPr>
          <p:spPr bwMode="auto">
            <a:xfrm>
              <a:off x="3414" y="531"/>
              <a:ext cx="1152" cy="1394"/>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359E">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ClrTx/>
                <a:buFontTx/>
                <a:buNone/>
              </a:pPr>
              <a:endParaRPr kumimoji="1" lang="zh-CN" altLang="en-US" sz="1000" b="1">
                <a:solidFill>
                  <a:srgbClr val="000000"/>
                </a:solidFill>
                <a:latin typeface="Times New Roman" panose="02020603050405020304" pitchFamily="18" charset="0"/>
              </a:endParaRPr>
            </a:p>
            <a:p>
              <a:pPr algn="just" eaLnBrk="1" hangingPunct="1">
                <a:buClrTx/>
                <a:buFontTx/>
                <a:buNone/>
              </a:pPr>
              <a:r>
                <a:rPr kumimoji="1" lang="zh-CN" altLang="en-US" sz="1600" b="1">
                  <a:solidFill>
                    <a:srgbClr val="000000"/>
                  </a:solidFill>
                  <a:latin typeface="Times New Roman" panose="02020603050405020304" pitchFamily="18" charset="0"/>
                </a:rPr>
                <a:t>角色：</a:t>
              </a:r>
              <a:r>
                <a:rPr kumimoji="1" lang="zh-CN" altLang="en-US" sz="1600" b="1">
                  <a:solidFill>
                    <a:srgbClr val="FF3300"/>
                  </a:solidFill>
                  <a:latin typeface="Times New Roman" panose="02020603050405020304" pitchFamily="18" charset="0"/>
                </a:rPr>
                <a:t>值班护士</a:t>
              </a:r>
            </a:p>
            <a:p>
              <a:pPr algn="just" eaLnBrk="1" hangingPunct="1">
                <a:buClrTx/>
                <a:buFontTx/>
                <a:buNone/>
              </a:pPr>
              <a:endParaRPr kumimoji="1" lang="zh-CN" altLang="en-US" sz="1600" b="1">
                <a:solidFill>
                  <a:srgbClr val="000000"/>
                </a:solidFill>
                <a:latin typeface="Times New Roman" panose="02020603050405020304" pitchFamily="18" charset="0"/>
              </a:endParaRPr>
            </a:p>
            <a:p>
              <a:pPr algn="just" eaLnBrk="1" hangingPunct="1">
                <a:buClrTx/>
                <a:buFontTx/>
                <a:buNone/>
              </a:pPr>
              <a:r>
                <a:rPr kumimoji="1" lang="zh-CN" altLang="en-US" sz="1600" b="1">
                  <a:solidFill>
                    <a:srgbClr val="000000"/>
                  </a:solidFill>
                  <a:latin typeface="Times New Roman" panose="02020603050405020304" pitchFamily="18" charset="0"/>
                </a:rPr>
                <a:t>角色职责：</a:t>
              </a:r>
            </a:p>
            <a:p>
              <a:pPr algn="just" eaLnBrk="1" hangingPunct="1">
                <a:buClrTx/>
                <a:buFontTx/>
                <a:buNone/>
              </a:pPr>
              <a:r>
                <a:rPr kumimoji="1" lang="zh-CN" altLang="en-US" sz="1600" b="1">
                  <a:solidFill>
                    <a:srgbClr val="000000"/>
                  </a:solidFill>
                  <a:latin typeface="Times New Roman" panose="02020603050405020304" pitchFamily="18" charset="0"/>
                </a:rPr>
                <a:t>负责监视病人的病</a:t>
              </a:r>
            </a:p>
            <a:p>
              <a:pPr algn="just" eaLnBrk="1" hangingPunct="1">
                <a:buClrTx/>
                <a:buFontTx/>
                <a:buNone/>
              </a:pPr>
              <a:r>
                <a:rPr kumimoji="1" lang="zh-CN" altLang="en-US" sz="1600" b="1">
                  <a:solidFill>
                    <a:srgbClr val="000000"/>
                  </a:solidFill>
                  <a:latin typeface="Times New Roman" panose="02020603050405020304" pitchFamily="18" charset="0"/>
                </a:rPr>
                <a:t>情变化</a:t>
              </a:r>
            </a:p>
            <a:p>
              <a:pPr algn="just" eaLnBrk="1" hangingPunct="1">
                <a:buClrTx/>
                <a:buFontTx/>
                <a:buNone/>
              </a:pPr>
              <a:r>
                <a:rPr kumimoji="1" lang="zh-CN" altLang="en-US" sz="1600" b="1">
                  <a:solidFill>
                    <a:srgbClr val="000000"/>
                  </a:solidFill>
                  <a:latin typeface="Times New Roman" panose="02020603050405020304" pitchFamily="18" charset="0"/>
                </a:rPr>
                <a:t>角色职责识别：</a:t>
              </a:r>
            </a:p>
            <a:p>
              <a:pPr algn="just" eaLnBrk="1" hangingPunct="1">
                <a:buClrTx/>
                <a:buFontTx/>
                <a:buNone/>
              </a:pPr>
              <a:r>
                <a:rPr kumimoji="1" lang="zh-CN" altLang="en-US" sz="1800" b="1">
                  <a:solidFill>
                    <a:srgbClr val="000000"/>
                  </a:solidFill>
                  <a:latin typeface="Times New Roman" panose="02020603050405020304" pitchFamily="18" charset="0"/>
                </a:rPr>
                <a:t> </a:t>
              </a:r>
              <a:r>
                <a:rPr kumimoji="1" lang="en-US" altLang="zh-CN" sz="1600" b="1">
                  <a:solidFill>
                    <a:srgbClr val="000000"/>
                  </a:solidFill>
                  <a:latin typeface="Times New Roman" panose="02020603050405020304" pitchFamily="18" charset="0"/>
                </a:rPr>
                <a:t>(1)</a:t>
              </a:r>
              <a:r>
                <a:rPr kumimoji="1" lang="zh-CN" altLang="en-US" sz="1600" b="1">
                  <a:solidFill>
                    <a:srgbClr val="000000"/>
                  </a:solidFill>
                  <a:latin typeface="Times New Roman" panose="02020603050405020304" pitchFamily="18" charset="0"/>
                </a:rPr>
                <a:t>使用系统主要功能</a:t>
              </a:r>
            </a:p>
            <a:p>
              <a:pPr algn="just" eaLnBrk="1" hangingPunct="1">
                <a:spcBef>
                  <a:spcPct val="15000"/>
                </a:spcBef>
                <a:buClrTx/>
                <a:buFontTx/>
                <a:buNone/>
              </a:pPr>
              <a:r>
                <a:rPr kumimoji="1" lang="zh-CN" altLang="en-US" sz="1600" b="1">
                  <a:solidFill>
                    <a:srgbClr val="000000"/>
                  </a:solidFill>
                  <a:latin typeface="Times New Roman" panose="02020603050405020304" pitchFamily="18" charset="0"/>
                </a:rPr>
                <a:t> </a:t>
              </a:r>
              <a:r>
                <a:rPr kumimoji="1" lang="en-US" altLang="zh-CN" sz="1600" b="1">
                  <a:solidFill>
                    <a:srgbClr val="000000"/>
                  </a:solidFill>
                  <a:latin typeface="Times New Roman" panose="02020603050405020304" pitchFamily="18" charset="0"/>
                </a:rPr>
                <a:t>(2)</a:t>
              </a:r>
              <a:r>
                <a:rPr kumimoji="1" lang="zh-CN" altLang="en-US" sz="1600" b="1">
                  <a:solidFill>
                    <a:srgbClr val="000000"/>
                  </a:solidFill>
                  <a:latin typeface="Times New Roman" panose="02020603050405020304" pitchFamily="18" charset="0"/>
                </a:rPr>
                <a:t>对系统运行结果感</a:t>
              </a:r>
            </a:p>
            <a:p>
              <a:pPr algn="just" eaLnBrk="1" hangingPunct="1">
                <a:spcBef>
                  <a:spcPct val="0"/>
                </a:spcBef>
                <a:buClrTx/>
                <a:buFontTx/>
                <a:buNone/>
              </a:pPr>
              <a:r>
                <a:rPr kumimoji="1" lang="zh-CN" altLang="en-US" sz="1600" b="1">
                  <a:solidFill>
                    <a:srgbClr val="000000"/>
                  </a:solidFill>
                  <a:latin typeface="Times New Roman" panose="02020603050405020304" pitchFamily="18" charset="0"/>
                </a:rPr>
                <a:t>兴趣</a:t>
              </a:r>
            </a:p>
            <a:p>
              <a:pPr algn="just" eaLnBrk="1" hangingPunct="1">
                <a:spcBef>
                  <a:spcPct val="0"/>
                </a:spcBef>
                <a:buClrTx/>
                <a:buFontTx/>
                <a:buNone/>
              </a:pPr>
              <a:endParaRPr kumimoji="1" lang="zh-CN" altLang="en-US" sz="1600" b="1">
                <a:solidFill>
                  <a:srgbClr val="000000"/>
                </a:solidFill>
                <a:latin typeface="Times New Roman" panose="02020603050405020304" pitchFamily="18" charset="0"/>
              </a:endParaRPr>
            </a:p>
          </p:txBody>
        </p:sp>
        <p:sp>
          <p:nvSpPr>
            <p:cNvPr id="117776" name="Rectangle 8"/>
            <p:cNvSpPr>
              <a:spLocks noChangeArrowheads="1"/>
            </p:cNvSpPr>
            <p:nvPr/>
          </p:nvSpPr>
          <p:spPr bwMode="auto">
            <a:xfrm>
              <a:off x="3360" y="480"/>
              <a:ext cx="1248" cy="148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grpSp>
      <p:grpSp>
        <p:nvGrpSpPr>
          <p:cNvPr id="117768" name="Group 9"/>
          <p:cNvGrpSpPr>
            <a:grpSpLocks/>
          </p:cNvGrpSpPr>
          <p:nvPr/>
        </p:nvGrpSpPr>
        <p:grpSpPr bwMode="auto">
          <a:xfrm>
            <a:off x="8466138" y="2205038"/>
            <a:ext cx="2101850" cy="2762250"/>
            <a:chOff x="3408" y="2304"/>
            <a:chExt cx="1200" cy="1602"/>
          </a:xfrm>
        </p:grpSpPr>
        <p:sp>
          <p:nvSpPr>
            <p:cNvPr id="117773" name="Rectangle 10"/>
            <p:cNvSpPr>
              <a:spLocks noChangeArrowheads="1"/>
            </p:cNvSpPr>
            <p:nvPr/>
          </p:nvSpPr>
          <p:spPr bwMode="auto">
            <a:xfrm>
              <a:off x="3460" y="2359"/>
              <a:ext cx="1107" cy="1501"/>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359E">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ClrTx/>
                <a:buFontTx/>
                <a:buNone/>
              </a:pPr>
              <a:endParaRPr kumimoji="1" lang="zh-CN" altLang="en-US" sz="1000" b="1">
                <a:solidFill>
                  <a:srgbClr val="000000"/>
                </a:solidFill>
                <a:latin typeface="Times New Roman" panose="02020603050405020304" pitchFamily="18" charset="0"/>
              </a:endParaRPr>
            </a:p>
            <a:p>
              <a:pPr algn="just" eaLnBrk="1" hangingPunct="1">
                <a:spcBef>
                  <a:spcPct val="0"/>
                </a:spcBef>
                <a:buClrTx/>
                <a:buFontTx/>
                <a:buNone/>
              </a:pPr>
              <a:r>
                <a:rPr kumimoji="1" lang="zh-CN" altLang="en-US" sz="1600" b="1">
                  <a:solidFill>
                    <a:srgbClr val="000000"/>
                  </a:solidFill>
                  <a:latin typeface="Times New Roman" panose="02020603050405020304" pitchFamily="18" charset="0"/>
                </a:rPr>
                <a:t>角色</a:t>
              </a:r>
              <a:r>
                <a:rPr kumimoji="1" lang="en-US" altLang="zh-CN" sz="1600" b="1">
                  <a:solidFill>
                    <a:srgbClr val="000000"/>
                  </a:solidFill>
                  <a:latin typeface="Times New Roman" panose="02020603050405020304" pitchFamily="18" charset="0"/>
                </a:rPr>
                <a:t>:</a:t>
              </a:r>
              <a:r>
                <a:rPr kumimoji="1" lang="zh-CN" altLang="en-US" sz="1600" b="1">
                  <a:solidFill>
                    <a:srgbClr val="FF3300"/>
                  </a:solidFill>
                  <a:latin typeface="Times New Roman" panose="02020603050405020304" pitchFamily="18" charset="0"/>
                </a:rPr>
                <a:t>标准病症信号库</a:t>
              </a:r>
            </a:p>
            <a:p>
              <a:pPr algn="just" eaLnBrk="1" hangingPunct="1">
                <a:spcBef>
                  <a:spcPct val="0"/>
                </a:spcBef>
                <a:buClrTx/>
                <a:buFontTx/>
                <a:buNone/>
              </a:pPr>
              <a:endParaRPr kumimoji="1" lang="zh-CN" altLang="en-US" sz="1600" b="1">
                <a:solidFill>
                  <a:srgbClr val="000000"/>
                </a:solidFill>
                <a:latin typeface="Times New Roman" panose="02020603050405020304" pitchFamily="18" charset="0"/>
              </a:endParaRPr>
            </a:p>
            <a:p>
              <a:pPr algn="just" eaLnBrk="1" hangingPunct="1">
                <a:spcBef>
                  <a:spcPct val="0"/>
                </a:spcBef>
                <a:buClrTx/>
                <a:buFontTx/>
                <a:buNone/>
              </a:pPr>
              <a:r>
                <a:rPr kumimoji="1" lang="zh-CN" altLang="en-US" sz="1600" b="1">
                  <a:solidFill>
                    <a:srgbClr val="000000"/>
                  </a:solidFill>
                  <a:latin typeface="Times New Roman" panose="02020603050405020304" pitchFamily="18" charset="0"/>
                </a:rPr>
                <a:t>角色职责：</a:t>
              </a:r>
            </a:p>
            <a:p>
              <a:pPr algn="just" eaLnBrk="1" hangingPunct="1">
                <a:spcBef>
                  <a:spcPct val="0"/>
                </a:spcBef>
                <a:buClrTx/>
                <a:buFontTx/>
                <a:buNone/>
              </a:pPr>
              <a:r>
                <a:rPr kumimoji="1" lang="zh-CN" altLang="en-US" sz="1600" b="1">
                  <a:solidFill>
                    <a:srgbClr val="000000"/>
                  </a:solidFill>
                  <a:latin typeface="Times New Roman" panose="02020603050405020304" pitchFamily="18" charset="0"/>
                </a:rPr>
                <a:t>负责向系统提供病症</a:t>
              </a:r>
            </a:p>
            <a:p>
              <a:pPr algn="just" eaLnBrk="1" hangingPunct="1">
                <a:spcBef>
                  <a:spcPct val="0"/>
                </a:spcBef>
                <a:buClrTx/>
                <a:buFontTx/>
                <a:buNone/>
              </a:pPr>
              <a:r>
                <a:rPr kumimoji="1" lang="zh-CN" altLang="en-US" sz="1600" b="1">
                  <a:solidFill>
                    <a:srgbClr val="000000"/>
                  </a:solidFill>
                  <a:latin typeface="Times New Roman" panose="02020603050405020304" pitchFamily="18" charset="0"/>
                </a:rPr>
                <a:t>信号的正常值</a:t>
              </a:r>
            </a:p>
            <a:p>
              <a:pPr algn="just" eaLnBrk="1" hangingPunct="1">
                <a:spcBef>
                  <a:spcPct val="0"/>
                </a:spcBef>
                <a:buClrTx/>
                <a:buFontTx/>
                <a:buNone/>
              </a:pPr>
              <a:endParaRPr kumimoji="1" lang="zh-CN" altLang="en-US" sz="1600" b="1">
                <a:solidFill>
                  <a:srgbClr val="000000"/>
                </a:solidFill>
                <a:latin typeface="Times New Roman" panose="02020603050405020304" pitchFamily="18" charset="0"/>
              </a:endParaRPr>
            </a:p>
            <a:p>
              <a:pPr algn="just" eaLnBrk="1" hangingPunct="1">
                <a:spcBef>
                  <a:spcPct val="0"/>
                </a:spcBef>
                <a:buClrTx/>
                <a:buFontTx/>
                <a:buNone/>
              </a:pPr>
              <a:r>
                <a:rPr kumimoji="1" lang="zh-CN" altLang="en-US" sz="1600" b="1">
                  <a:solidFill>
                    <a:srgbClr val="000000"/>
                  </a:solidFill>
                  <a:latin typeface="Times New Roman" panose="02020603050405020304" pitchFamily="18" charset="0"/>
                </a:rPr>
                <a:t>角色职责识别：</a:t>
              </a:r>
            </a:p>
            <a:p>
              <a:pPr algn="just" eaLnBrk="1" hangingPunct="1">
                <a:spcBef>
                  <a:spcPct val="0"/>
                </a:spcBef>
                <a:buClrTx/>
                <a:buFontTx/>
                <a:buNone/>
              </a:pPr>
              <a:r>
                <a:rPr kumimoji="1" lang="zh-CN" altLang="en-US" sz="1600" b="1">
                  <a:solidFill>
                    <a:srgbClr val="000000"/>
                  </a:solidFill>
                  <a:latin typeface="Times New Roman" panose="02020603050405020304" pitchFamily="18" charset="0"/>
                </a:rPr>
                <a:t> </a:t>
              </a:r>
              <a:r>
                <a:rPr kumimoji="1" lang="en-US" altLang="zh-CN" sz="1600" b="1">
                  <a:solidFill>
                    <a:srgbClr val="000000"/>
                  </a:solidFill>
                  <a:latin typeface="Times New Roman" panose="02020603050405020304" pitchFamily="18" charset="0"/>
                </a:rPr>
                <a:t>(1)</a:t>
              </a:r>
              <a:r>
                <a:rPr kumimoji="1" lang="zh-CN" altLang="en-US" sz="1600" b="1">
                  <a:solidFill>
                    <a:srgbClr val="000000"/>
                  </a:solidFill>
                  <a:latin typeface="Times New Roman" panose="02020603050405020304" pitchFamily="18" charset="0"/>
                </a:rPr>
                <a:t>负责保持系统</a:t>
              </a:r>
            </a:p>
            <a:p>
              <a:pPr algn="just" eaLnBrk="1" hangingPunct="1">
                <a:spcBef>
                  <a:spcPct val="0"/>
                </a:spcBef>
                <a:buClrTx/>
                <a:buFontTx/>
                <a:buNone/>
              </a:pPr>
              <a:r>
                <a:rPr kumimoji="1" lang="zh-CN" altLang="en-US" sz="1600" b="1">
                  <a:solidFill>
                    <a:srgbClr val="000000"/>
                  </a:solidFill>
                  <a:latin typeface="Times New Roman" panose="02020603050405020304" pitchFamily="18" charset="0"/>
                </a:rPr>
                <a:t>正常运行</a:t>
              </a:r>
            </a:p>
            <a:p>
              <a:pPr algn="just" eaLnBrk="1" hangingPunct="1">
                <a:spcBef>
                  <a:spcPct val="0"/>
                </a:spcBef>
                <a:buClrTx/>
                <a:buFontTx/>
                <a:buNone/>
              </a:pPr>
              <a:r>
                <a:rPr kumimoji="1" lang="zh-CN" altLang="en-US" sz="1600" b="1">
                  <a:solidFill>
                    <a:srgbClr val="000000"/>
                  </a:solidFill>
                  <a:latin typeface="Times New Roman" panose="02020603050405020304" pitchFamily="18" charset="0"/>
                </a:rPr>
                <a:t> </a:t>
              </a:r>
              <a:r>
                <a:rPr kumimoji="1" lang="en-US" altLang="zh-CN" sz="1600" b="1">
                  <a:solidFill>
                    <a:srgbClr val="000000"/>
                  </a:solidFill>
                  <a:latin typeface="Times New Roman" panose="02020603050405020304" pitchFamily="18" charset="0"/>
                </a:rPr>
                <a:t>(2)</a:t>
              </a:r>
              <a:r>
                <a:rPr kumimoji="1" lang="zh-CN" altLang="en-US" sz="1600" b="1">
                  <a:solidFill>
                    <a:srgbClr val="000000"/>
                  </a:solidFill>
                  <a:latin typeface="Times New Roman" panose="02020603050405020304" pitchFamily="18" charset="0"/>
                </a:rPr>
                <a:t>与系统交互</a:t>
              </a:r>
            </a:p>
            <a:p>
              <a:pPr algn="just" eaLnBrk="1" hangingPunct="1">
                <a:spcBef>
                  <a:spcPct val="0"/>
                </a:spcBef>
                <a:buClrTx/>
                <a:buFontTx/>
                <a:buNone/>
              </a:pPr>
              <a:endParaRPr kumimoji="1" lang="zh-CN" altLang="en-US" sz="1800" b="1">
                <a:solidFill>
                  <a:srgbClr val="000000"/>
                </a:solidFill>
                <a:latin typeface="Times New Roman" panose="02020603050405020304" pitchFamily="18" charset="0"/>
              </a:endParaRPr>
            </a:p>
          </p:txBody>
        </p:sp>
        <p:sp>
          <p:nvSpPr>
            <p:cNvPr id="117774" name="Rectangle 11"/>
            <p:cNvSpPr>
              <a:spLocks noChangeArrowheads="1"/>
            </p:cNvSpPr>
            <p:nvPr/>
          </p:nvSpPr>
          <p:spPr bwMode="auto">
            <a:xfrm>
              <a:off x="3408" y="2304"/>
              <a:ext cx="1200" cy="1602"/>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grpSp>
      <p:grpSp>
        <p:nvGrpSpPr>
          <p:cNvPr id="117769" name="Group 12"/>
          <p:cNvGrpSpPr>
            <a:grpSpLocks/>
          </p:cNvGrpSpPr>
          <p:nvPr/>
        </p:nvGrpSpPr>
        <p:grpSpPr bwMode="auto">
          <a:xfrm>
            <a:off x="3844925" y="2219325"/>
            <a:ext cx="2192338" cy="2749550"/>
            <a:chOff x="1056" y="2400"/>
            <a:chExt cx="1248" cy="1506"/>
          </a:xfrm>
        </p:grpSpPr>
        <p:sp>
          <p:nvSpPr>
            <p:cNvPr id="117771" name="Rectangle 13"/>
            <p:cNvSpPr>
              <a:spLocks noChangeArrowheads="1"/>
            </p:cNvSpPr>
            <p:nvPr/>
          </p:nvSpPr>
          <p:spPr bwMode="auto">
            <a:xfrm>
              <a:off x="1110" y="2452"/>
              <a:ext cx="1152" cy="1410"/>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rgbClr val="00359E">
                      <a:alpha val="50195"/>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10000"/>
                </a:spcBef>
                <a:buClrTx/>
                <a:buFontTx/>
                <a:buNone/>
              </a:pPr>
              <a:r>
                <a:rPr kumimoji="1" lang="zh-CN" altLang="en-US" sz="1600" b="1" dirty="0">
                  <a:solidFill>
                    <a:srgbClr val="000000"/>
                  </a:solidFill>
                  <a:latin typeface="Times New Roman" panose="02020603050405020304" pitchFamily="18" charset="0"/>
                </a:rPr>
                <a:t>角色：</a:t>
              </a:r>
              <a:r>
                <a:rPr kumimoji="1" lang="zh-CN" altLang="en-US" sz="1600" b="1" dirty="0">
                  <a:solidFill>
                    <a:srgbClr val="FF3300"/>
                  </a:solidFill>
                  <a:latin typeface="Times New Roman" panose="02020603050405020304" pitchFamily="18" charset="0"/>
                </a:rPr>
                <a:t>医      生</a:t>
              </a:r>
            </a:p>
            <a:p>
              <a:pPr algn="just" eaLnBrk="1" hangingPunct="1">
                <a:spcBef>
                  <a:spcPct val="10000"/>
                </a:spcBef>
                <a:buClrTx/>
                <a:buFontTx/>
                <a:buNone/>
              </a:pPr>
              <a:endParaRPr kumimoji="1" lang="zh-CN" altLang="en-US" sz="1600" b="1" dirty="0">
                <a:solidFill>
                  <a:srgbClr val="000000"/>
                </a:solidFill>
                <a:latin typeface="Times New Roman" panose="02020603050405020304" pitchFamily="18" charset="0"/>
              </a:endParaRPr>
            </a:p>
            <a:p>
              <a:pPr algn="just" eaLnBrk="1" hangingPunct="1">
                <a:spcBef>
                  <a:spcPct val="10000"/>
                </a:spcBef>
                <a:buClrTx/>
                <a:buFontTx/>
                <a:buNone/>
              </a:pPr>
              <a:r>
                <a:rPr kumimoji="1" lang="zh-CN" altLang="en-US" sz="1600" b="1" dirty="0">
                  <a:solidFill>
                    <a:srgbClr val="000000"/>
                  </a:solidFill>
                  <a:latin typeface="Times New Roman" panose="02020603050405020304" pitchFamily="18" charset="0"/>
                </a:rPr>
                <a:t>角色职责：</a:t>
              </a:r>
            </a:p>
            <a:p>
              <a:pPr algn="just" eaLnBrk="1" hangingPunct="1">
                <a:buClrTx/>
                <a:buFontTx/>
                <a:buNone/>
              </a:pPr>
              <a:r>
                <a:rPr kumimoji="1" lang="zh-CN" altLang="en-US" sz="1600" b="1" dirty="0">
                  <a:solidFill>
                    <a:srgbClr val="000000"/>
                  </a:solidFill>
                  <a:latin typeface="Times New Roman" panose="02020603050405020304" pitchFamily="18" charset="0"/>
                </a:rPr>
                <a:t>对病人负责，负责</a:t>
              </a:r>
            </a:p>
            <a:p>
              <a:pPr algn="just" eaLnBrk="1" hangingPunct="1">
                <a:buClrTx/>
                <a:buFontTx/>
                <a:buNone/>
              </a:pPr>
              <a:r>
                <a:rPr kumimoji="1" lang="zh-CN" altLang="en-US" sz="1600" b="1" dirty="0">
                  <a:solidFill>
                    <a:srgbClr val="000000"/>
                  </a:solidFill>
                  <a:latin typeface="Times New Roman" panose="02020603050405020304" pitchFamily="18" charset="0"/>
                </a:rPr>
                <a:t>处理病情的变化</a:t>
              </a:r>
            </a:p>
            <a:p>
              <a:pPr algn="just" eaLnBrk="1" hangingPunct="1">
                <a:buClrTx/>
                <a:buFontTx/>
                <a:buNone/>
              </a:pPr>
              <a:r>
                <a:rPr kumimoji="1" lang="zh-CN" altLang="en-US" sz="1600" b="1" dirty="0">
                  <a:solidFill>
                    <a:srgbClr val="000000"/>
                  </a:solidFill>
                  <a:latin typeface="Times New Roman" panose="02020603050405020304" pitchFamily="18" charset="0"/>
                </a:rPr>
                <a:t>角色职责识别：</a:t>
              </a:r>
            </a:p>
            <a:p>
              <a:pPr algn="just" eaLnBrk="1" hangingPunct="1">
                <a:spcBef>
                  <a:spcPct val="0"/>
                </a:spcBef>
                <a:buClrTx/>
                <a:buFontTx/>
                <a:buNone/>
              </a:pPr>
              <a:r>
                <a:rPr kumimoji="1" lang="zh-CN" altLang="en-US" sz="1600" b="1" dirty="0">
                  <a:solidFill>
                    <a:srgbClr val="000000"/>
                  </a:solidFill>
                  <a:latin typeface="Times New Roman" panose="02020603050405020304" pitchFamily="18" charset="0"/>
                </a:rPr>
                <a:t> </a:t>
              </a:r>
              <a:r>
                <a:rPr kumimoji="1" lang="en-US" altLang="zh-CN" sz="1600" b="1" dirty="0">
                  <a:solidFill>
                    <a:srgbClr val="000000"/>
                  </a:solidFill>
                  <a:latin typeface="Times New Roman" panose="02020603050405020304" pitchFamily="18" charset="0"/>
                </a:rPr>
                <a:t>(1)</a:t>
              </a:r>
              <a:r>
                <a:rPr kumimoji="1" lang="zh-CN" altLang="en-US" sz="1600" b="1" dirty="0">
                  <a:solidFill>
                    <a:srgbClr val="000000"/>
                  </a:solidFill>
                  <a:latin typeface="Times New Roman" panose="02020603050405020304" pitchFamily="18" charset="0"/>
                </a:rPr>
                <a:t>需要系统支持以完</a:t>
              </a:r>
            </a:p>
            <a:p>
              <a:pPr algn="just" eaLnBrk="1" hangingPunct="1">
                <a:spcBef>
                  <a:spcPct val="0"/>
                </a:spcBef>
                <a:buClrTx/>
                <a:buFontTx/>
                <a:buNone/>
              </a:pPr>
              <a:r>
                <a:rPr kumimoji="1" lang="zh-CN" altLang="en-US" sz="1600" b="1" dirty="0">
                  <a:solidFill>
                    <a:srgbClr val="000000"/>
                  </a:solidFill>
                  <a:latin typeface="Times New Roman" panose="02020603050405020304" pitchFamily="18" charset="0"/>
                </a:rPr>
                <a:t>成其日常工作</a:t>
              </a:r>
            </a:p>
            <a:p>
              <a:pPr algn="just" eaLnBrk="1" hangingPunct="1">
                <a:spcBef>
                  <a:spcPct val="0"/>
                </a:spcBef>
                <a:buClrTx/>
                <a:buFontTx/>
                <a:buNone/>
              </a:pPr>
              <a:r>
                <a:rPr kumimoji="1" lang="zh-CN" altLang="en-US" sz="1600" b="1" dirty="0">
                  <a:solidFill>
                    <a:srgbClr val="000000"/>
                  </a:solidFill>
                  <a:latin typeface="Times New Roman" panose="02020603050405020304" pitchFamily="18" charset="0"/>
                </a:rPr>
                <a:t> </a:t>
              </a:r>
              <a:r>
                <a:rPr kumimoji="1" lang="en-US" altLang="zh-CN" sz="1600" b="1" dirty="0">
                  <a:solidFill>
                    <a:srgbClr val="000000"/>
                  </a:solidFill>
                  <a:latin typeface="Times New Roman" panose="02020603050405020304" pitchFamily="18" charset="0"/>
                </a:rPr>
                <a:t>(2)</a:t>
              </a:r>
              <a:r>
                <a:rPr kumimoji="1" lang="zh-CN" altLang="en-US" sz="1600" b="1" dirty="0">
                  <a:solidFill>
                    <a:srgbClr val="000000"/>
                  </a:solidFill>
                  <a:latin typeface="Times New Roman" panose="02020603050405020304" pitchFamily="18" charset="0"/>
                </a:rPr>
                <a:t>对系统运行结果感</a:t>
              </a:r>
            </a:p>
            <a:p>
              <a:pPr algn="just" eaLnBrk="1" hangingPunct="1">
                <a:spcBef>
                  <a:spcPct val="0"/>
                </a:spcBef>
                <a:buClrTx/>
                <a:buFontTx/>
                <a:buNone/>
              </a:pPr>
              <a:r>
                <a:rPr kumimoji="1" lang="zh-CN" altLang="en-US" sz="1600" b="1" dirty="0">
                  <a:solidFill>
                    <a:srgbClr val="000000"/>
                  </a:solidFill>
                  <a:latin typeface="Times New Roman" panose="02020603050405020304" pitchFamily="18" charset="0"/>
                </a:rPr>
                <a:t>兴趣</a:t>
              </a:r>
            </a:p>
          </p:txBody>
        </p:sp>
        <p:sp>
          <p:nvSpPr>
            <p:cNvPr id="117772" name="Rectangle 14"/>
            <p:cNvSpPr>
              <a:spLocks noChangeArrowheads="1"/>
            </p:cNvSpPr>
            <p:nvPr/>
          </p:nvSpPr>
          <p:spPr bwMode="auto">
            <a:xfrm>
              <a:off x="1056" y="2400"/>
              <a:ext cx="1248" cy="1506"/>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grpSp>
      <p:sp>
        <p:nvSpPr>
          <p:cNvPr id="117770" name="Text Box 15"/>
          <p:cNvSpPr txBox="1">
            <a:spLocks noChangeArrowheads="1"/>
          </p:cNvSpPr>
          <p:nvPr/>
        </p:nvSpPr>
        <p:spPr bwMode="auto">
          <a:xfrm>
            <a:off x="579334" y="5167750"/>
            <a:ext cx="1091585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ClrTx/>
              <a:buFontTx/>
              <a:buNone/>
            </a:pPr>
            <a:r>
              <a:rPr kumimoji="1" lang="zh-CN" altLang="en-US" sz="2400" b="1" dirty="0">
                <a:solidFill>
                  <a:srgbClr val="181A36"/>
                </a:solidFill>
                <a:latin typeface="Tahoma" panose="020B0604030504040204" pitchFamily="34" charset="0"/>
                <a:ea typeface="楷体_GB2312" pitchFamily="49" charset="-122"/>
              </a:rPr>
              <a:t>　　通过分析可以初步识别出系统的用例为：中央监护，病症监护，提供标准病症信号，病历管理，病情报告管理。顶层用例图为：</a:t>
            </a:r>
          </a:p>
        </p:txBody>
      </p:sp>
      <p:sp>
        <p:nvSpPr>
          <p:cNvPr id="20" name="文本框 19"/>
          <p:cNvSpPr txBox="1"/>
          <p:nvPr/>
        </p:nvSpPr>
        <p:spPr>
          <a:xfrm>
            <a:off x="482322" y="32179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实例分析：医院病房监护系统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1545600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灯片编号占位符 5"/>
          <p:cNvSpPr>
            <a:spLocks noGrp="1"/>
          </p:cNvSpPr>
          <p:nvPr>
            <p:ph type="sldNum" sz="quarter" idx="12"/>
          </p:nvPr>
        </p:nvSpPr>
        <p:spPr/>
        <p:txBody>
          <a:bodyPr/>
          <a:lstStyle/>
          <a:p>
            <a:pPr>
              <a:defRPr/>
            </a:pPr>
            <a:fld id="{57A136EC-9535-4661-BB89-5155A2E66988}" type="slidenum">
              <a:rPr lang="zh-CN" altLang="en-US"/>
              <a:pPr>
                <a:defRPr/>
              </a:pPr>
              <a:t>111</a:t>
            </a:fld>
            <a:endParaRPr lang="en-US" altLang="zh-CN"/>
          </a:p>
        </p:txBody>
      </p:sp>
      <p:sp>
        <p:nvSpPr>
          <p:cNvPr id="118789" name="Text Box 2"/>
          <p:cNvSpPr txBox="1">
            <a:spLocks noChangeArrowheads="1"/>
          </p:cNvSpPr>
          <p:nvPr/>
        </p:nvSpPr>
        <p:spPr bwMode="auto">
          <a:xfrm>
            <a:off x="482322" y="1040331"/>
            <a:ext cx="1133454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50000"/>
              </a:spcBef>
              <a:buClrTx/>
              <a:buFontTx/>
              <a:buNone/>
            </a:pPr>
            <a:r>
              <a:rPr lang="zh-CN" altLang="en-US" sz="2800" dirty="0">
                <a:latin typeface="华文楷体" panose="02010600040101010101" pitchFamily="2" charset="-122"/>
                <a:ea typeface="华文楷体" panose="02010600040101010101" pitchFamily="2" charset="-122"/>
              </a:rPr>
              <a:t>通过分析可以初步识别出系统的用例为：中央监护，病症监护，提供标准病症信号，病历管理，病情报告管理。顶层用例图为：</a:t>
            </a:r>
          </a:p>
        </p:txBody>
      </p:sp>
      <p:sp>
        <p:nvSpPr>
          <p:cNvPr id="118790" name="Text Box 3"/>
          <p:cNvSpPr txBox="1">
            <a:spLocks noChangeArrowheads="1"/>
          </p:cNvSpPr>
          <p:nvPr/>
        </p:nvSpPr>
        <p:spPr bwMode="auto">
          <a:xfrm>
            <a:off x="8393452" y="5375765"/>
            <a:ext cx="169068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kumimoji="1" lang="zh-CN" altLang="en-US" sz="1800" b="1">
                <a:solidFill>
                  <a:srgbClr val="000000"/>
                </a:solidFill>
                <a:latin typeface="Times New Roman" panose="02020603050405020304" pitchFamily="18" charset="0"/>
              </a:rPr>
              <a:t>标准病症</a:t>
            </a:r>
          </a:p>
          <a:p>
            <a:pPr algn="ctr" eaLnBrk="1" hangingPunct="1">
              <a:spcBef>
                <a:spcPct val="0"/>
              </a:spcBef>
              <a:buClrTx/>
              <a:buFontTx/>
              <a:buNone/>
            </a:pPr>
            <a:r>
              <a:rPr kumimoji="1" lang="zh-CN" altLang="en-US" sz="1800" b="1">
                <a:solidFill>
                  <a:srgbClr val="000000"/>
                </a:solidFill>
                <a:latin typeface="Times New Roman" panose="02020603050405020304" pitchFamily="18" charset="0"/>
              </a:rPr>
              <a:t>信号库</a:t>
            </a:r>
          </a:p>
        </p:txBody>
      </p:sp>
      <p:sp>
        <p:nvSpPr>
          <p:cNvPr id="118791" name="Text Box 4"/>
          <p:cNvSpPr txBox="1">
            <a:spLocks noChangeArrowheads="1"/>
          </p:cNvSpPr>
          <p:nvPr/>
        </p:nvSpPr>
        <p:spPr bwMode="auto">
          <a:xfrm>
            <a:off x="1524001" y="360838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kumimoji="1" lang="zh-CN" altLang="en-US" sz="1800">
              <a:solidFill>
                <a:srgbClr val="000000"/>
              </a:solidFill>
              <a:latin typeface="Times New Roman" panose="02020603050405020304" pitchFamily="18" charset="0"/>
            </a:endParaRPr>
          </a:p>
        </p:txBody>
      </p:sp>
      <p:grpSp>
        <p:nvGrpSpPr>
          <p:cNvPr id="118792" name="Group 5"/>
          <p:cNvGrpSpPr>
            <a:grpSpLocks/>
          </p:cNvGrpSpPr>
          <p:nvPr/>
        </p:nvGrpSpPr>
        <p:grpSpPr bwMode="auto">
          <a:xfrm>
            <a:off x="1747573" y="2421172"/>
            <a:ext cx="7824787" cy="3559175"/>
            <a:chOff x="247" y="1706"/>
            <a:chExt cx="4929" cy="2242"/>
          </a:xfrm>
        </p:grpSpPr>
        <p:sp>
          <p:nvSpPr>
            <p:cNvPr id="118794" name="Oval 6"/>
            <p:cNvSpPr>
              <a:spLocks noChangeArrowheads="1"/>
            </p:cNvSpPr>
            <p:nvPr/>
          </p:nvSpPr>
          <p:spPr bwMode="auto">
            <a:xfrm>
              <a:off x="2979" y="2938"/>
              <a:ext cx="973" cy="450"/>
            </a:xfrm>
            <a:prstGeom prst="ellipse">
              <a:avLst/>
            </a:prstGeom>
            <a:solidFill>
              <a:srgbClr val="FFFF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kumimoji="1" lang="zh-CN" altLang="en-US" sz="1800" b="1">
                  <a:solidFill>
                    <a:srgbClr val="000000"/>
                  </a:solidFill>
                  <a:latin typeface="Times New Roman" panose="02020603050405020304" pitchFamily="18" charset="0"/>
                </a:rPr>
                <a:t>提供标准</a:t>
              </a:r>
            </a:p>
            <a:p>
              <a:pPr algn="ctr" eaLnBrk="1" hangingPunct="1">
                <a:spcBef>
                  <a:spcPct val="0"/>
                </a:spcBef>
                <a:buClrTx/>
                <a:buFontTx/>
                <a:buNone/>
              </a:pPr>
              <a:r>
                <a:rPr kumimoji="1" lang="zh-CN" altLang="en-US" sz="1800" b="1">
                  <a:solidFill>
                    <a:srgbClr val="000000"/>
                  </a:solidFill>
                  <a:latin typeface="Times New Roman" panose="02020603050405020304" pitchFamily="18" charset="0"/>
                </a:rPr>
                <a:t>病症信号</a:t>
              </a:r>
            </a:p>
          </p:txBody>
        </p:sp>
        <p:grpSp>
          <p:nvGrpSpPr>
            <p:cNvPr id="118795" name="Group 7"/>
            <p:cNvGrpSpPr>
              <a:grpSpLocks/>
            </p:cNvGrpSpPr>
            <p:nvPr/>
          </p:nvGrpSpPr>
          <p:grpSpPr bwMode="auto">
            <a:xfrm>
              <a:off x="469" y="1874"/>
              <a:ext cx="169" cy="439"/>
              <a:chOff x="5280" y="1511"/>
              <a:chExt cx="218" cy="503"/>
            </a:xfrm>
          </p:grpSpPr>
          <p:sp>
            <p:nvSpPr>
              <p:cNvPr id="118837" name="Oval 8"/>
              <p:cNvSpPr>
                <a:spLocks noChangeArrowheads="1"/>
              </p:cNvSpPr>
              <p:nvPr/>
            </p:nvSpPr>
            <p:spPr bwMode="auto">
              <a:xfrm flipH="1">
                <a:off x="5304" y="1511"/>
                <a:ext cx="128" cy="119"/>
              </a:xfrm>
              <a:prstGeom prst="ellipse">
                <a:avLst/>
              </a:prstGeom>
              <a:noFill/>
              <a:ln w="31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18838" name="Line 9"/>
              <p:cNvSpPr>
                <a:spLocks noChangeShapeType="1"/>
              </p:cNvSpPr>
              <p:nvPr/>
            </p:nvSpPr>
            <p:spPr bwMode="auto">
              <a:xfrm flipH="1">
                <a:off x="5376" y="1630"/>
                <a:ext cx="0" cy="237"/>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39" name="Line 10"/>
              <p:cNvSpPr>
                <a:spLocks noChangeShapeType="1"/>
              </p:cNvSpPr>
              <p:nvPr/>
            </p:nvSpPr>
            <p:spPr bwMode="auto">
              <a:xfrm>
                <a:off x="5376" y="1867"/>
                <a:ext cx="92" cy="147"/>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40" name="Line 11"/>
              <p:cNvSpPr>
                <a:spLocks noChangeShapeType="1"/>
              </p:cNvSpPr>
              <p:nvPr/>
            </p:nvSpPr>
            <p:spPr bwMode="auto">
              <a:xfrm flipH="1">
                <a:off x="5286" y="1867"/>
                <a:ext cx="90" cy="147"/>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41" name="Line 12"/>
              <p:cNvSpPr>
                <a:spLocks noChangeShapeType="1"/>
              </p:cNvSpPr>
              <p:nvPr/>
            </p:nvSpPr>
            <p:spPr bwMode="auto">
              <a:xfrm flipH="1">
                <a:off x="5280" y="1680"/>
                <a:ext cx="21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8796" name="Oval 13"/>
            <p:cNvSpPr>
              <a:spLocks noChangeArrowheads="1"/>
            </p:cNvSpPr>
            <p:nvPr/>
          </p:nvSpPr>
          <p:spPr bwMode="auto">
            <a:xfrm>
              <a:off x="1552" y="3236"/>
              <a:ext cx="1048" cy="450"/>
            </a:xfrm>
            <a:prstGeom prst="ellipse">
              <a:avLst/>
            </a:prstGeom>
            <a:solidFill>
              <a:srgbClr val="FFFF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kumimoji="1" lang="zh-CN" altLang="en-US" sz="1800" b="1">
                  <a:solidFill>
                    <a:srgbClr val="000000"/>
                  </a:solidFill>
                  <a:latin typeface="Times New Roman" panose="02020603050405020304" pitchFamily="18" charset="0"/>
                </a:rPr>
                <a:t>病历管理</a:t>
              </a:r>
            </a:p>
          </p:txBody>
        </p:sp>
        <p:sp>
          <p:nvSpPr>
            <p:cNvPr id="118797" name="Text Box 14"/>
            <p:cNvSpPr txBox="1">
              <a:spLocks noChangeArrowheads="1"/>
            </p:cNvSpPr>
            <p:nvPr/>
          </p:nvSpPr>
          <p:spPr bwMode="auto">
            <a:xfrm>
              <a:off x="4548" y="2276"/>
              <a:ext cx="6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ClrTx/>
                <a:buFontTx/>
                <a:buNone/>
              </a:pPr>
              <a:r>
                <a:rPr kumimoji="1" lang="zh-CN" altLang="en-US" sz="1800" b="1">
                  <a:solidFill>
                    <a:srgbClr val="000000"/>
                  </a:solidFill>
                  <a:latin typeface="Times New Roman" panose="02020603050405020304" pitchFamily="18" charset="0"/>
                </a:rPr>
                <a:t>病人</a:t>
              </a:r>
            </a:p>
          </p:txBody>
        </p:sp>
        <p:sp>
          <p:nvSpPr>
            <p:cNvPr id="118798" name="Text Box 15"/>
            <p:cNvSpPr txBox="1">
              <a:spLocks noChangeArrowheads="1"/>
            </p:cNvSpPr>
            <p:nvPr/>
          </p:nvSpPr>
          <p:spPr bwMode="auto">
            <a:xfrm>
              <a:off x="247" y="3717"/>
              <a:ext cx="67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50000"/>
                </a:spcBef>
                <a:buClrTx/>
                <a:buFontTx/>
                <a:buNone/>
              </a:pPr>
              <a:r>
                <a:rPr kumimoji="1" lang="zh-CN" altLang="en-US" sz="1800">
                  <a:solidFill>
                    <a:srgbClr val="000000"/>
                  </a:solidFill>
                  <a:latin typeface="Times New Roman" panose="02020603050405020304" pitchFamily="18" charset="0"/>
                </a:rPr>
                <a:t> </a:t>
              </a:r>
              <a:r>
                <a:rPr kumimoji="1" lang="zh-CN" altLang="en-US" sz="1800" b="1">
                  <a:solidFill>
                    <a:srgbClr val="000000"/>
                  </a:solidFill>
                  <a:latin typeface="Times New Roman" panose="02020603050405020304" pitchFamily="18" charset="0"/>
                </a:rPr>
                <a:t>医生</a:t>
              </a:r>
            </a:p>
          </p:txBody>
        </p:sp>
        <p:sp>
          <p:nvSpPr>
            <p:cNvPr id="118799" name="Text Box 16"/>
            <p:cNvSpPr txBox="1">
              <a:spLocks noChangeArrowheads="1"/>
            </p:cNvSpPr>
            <p:nvPr/>
          </p:nvSpPr>
          <p:spPr bwMode="auto">
            <a:xfrm>
              <a:off x="249" y="2317"/>
              <a:ext cx="82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kumimoji="1" lang="zh-CN" altLang="en-US" sz="1800" b="1">
                  <a:solidFill>
                    <a:srgbClr val="000000"/>
                  </a:solidFill>
                  <a:latin typeface="Times New Roman" panose="02020603050405020304" pitchFamily="18" charset="0"/>
                </a:rPr>
                <a:t>值班护士</a:t>
              </a:r>
            </a:p>
          </p:txBody>
        </p:sp>
        <p:sp>
          <p:nvSpPr>
            <p:cNvPr id="118800" name="Rectangle 17"/>
            <p:cNvSpPr>
              <a:spLocks noChangeArrowheads="1"/>
            </p:cNvSpPr>
            <p:nvPr/>
          </p:nvSpPr>
          <p:spPr bwMode="auto">
            <a:xfrm>
              <a:off x="1069" y="1706"/>
              <a:ext cx="3117" cy="2159"/>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18801" name="Oval 18"/>
            <p:cNvSpPr>
              <a:spLocks noChangeArrowheads="1"/>
            </p:cNvSpPr>
            <p:nvPr/>
          </p:nvSpPr>
          <p:spPr bwMode="auto">
            <a:xfrm>
              <a:off x="2979" y="2082"/>
              <a:ext cx="973" cy="449"/>
            </a:xfrm>
            <a:prstGeom prst="ellipse">
              <a:avLst/>
            </a:prstGeom>
            <a:solidFill>
              <a:srgbClr val="FFFF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kumimoji="1" lang="zh-CN" altLang="en-US" sz="1800" b="1">
                  <a:solidFill>
                    <a:srgbClr val="000000"/>
                  </a:solidFill>
                  <a:latin typeface="Times New Roman" panose="02020603050405020304" pitchFamily="18" charset="0"/>
                </a:rPr>
                <a:t>病症监护</a:t>
              </a:r>
            </a:p>
          </p:txBody>
        </p:sp>
        <p:sp>
          <p:nvSpPr>
            <p:cNvPr id="118802" name="Oval 19"/>
            <p:cNvSpPr>
              <a:spLocks noChangeArrowheads="1"/>
            </p:cNvSpPr>
            <p:nvPr/>
          </p:nvSpPr>
          <p:spPr bwMode="auto">
            <a:xfrm>
              <a:off x="1481" y="2531"/>
              <a:ext cx="959" cy="450"/>
            </a:xfrm>
            <a:prstGeom prst="ellipse">
              <a:avLst/>
            </a:prstGeom>
            <a:solidFill>
              <a:srgbClr val="FFFF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kumimoji="1" lang="zh-CN" altLang="en-US" sz="1800" b="1">
                  <a:solidFill>
                    <a:srgbClr val="000000"/>
                  </a:solidFill>
                  <a:latin typeface="Times New Roman" panose="02020603050405020304" pitchFamily="18" charset="0"/>
                </a:rPr>
                <a:t>病情报</a:t>
              </a:r>
            </a:p>
            <a:p>
              <a:pPr algn="ctr" eaLnBrk="1" hangingPunct="1">
                <a:spcBef>
                  <a:spcPct val="0"/>
                </a:spcBef>
                <a:buClrTx/>
                <a:buFontTx/>
                <a:buNone/>
              </a:pPr>
              <a:r>
                <a:rPr kumimoji="1" lang="zh-CN" altLang="en-US" sz="1800" b="1">
                  <a:solidFill>
                    <a:srgbClr val="000000"/>
                  </a:solidFill>
                  <a:latin typeface="Times New Roman" panose="02020603050405020304" pitchFamily="18" charset="0"/>
                </a:rPr>
                <a:t>告管理</a:t>
              </a:r>
            </a:p>
          </p:txBody>
        </p:sp>
        <p:sp>
          <p:nvSpPr>
            <p:cNvPr id="118803" name="Oval 20"/>
            <p:cNvSpPr>
              <a:spLocks noChangeArrowheads="1"/>
            </p:cNvSpPr>
            <p:nvPr/>
          </p:nvSpPr>
          <p:spPr bwMode="auto">
            <a:xfrm>
              <a:off x="1421" y="1837"/>
              <a:ext cx="1005" cy="449"/>
            </a:xfrm>
            <a:prstGeom prst="ellipse">
              <a:avLst/>
            </a:prstGeom>
            <a:solidFill>
              <a:srgbClr val="FFFFCC"/>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kumimoji="1" lang="zh-CN" altLang="en-US" sz="1800" b="1">
                  <a:solidFill>
                    <a:srgbClr val="000000"/>
                  </a:solidFill>
                  <a:latin typeface="Times New Roman" panose="02020603050405020304" pitchFamily="18" charset="0"/>
                </a:rPr>
                <a:t>中央监护</a:t>
              </a:r>
            </a:p>
          </p:txBody>
        </p:sp>
        <p:grpSp>
          <p:nvGrpSpPr>
            <p:cNvPr id="118804" name="Group 21"/>
            <p:cNvGrpSpPr>
              <a:grpSpLocks/>
            </p:cNvGrpSpPr>
            <p:nvPr/>
          </p:nvGrpSpPr>
          <p:grpSpPr bwMode="auto">
            <a:xfrm>
              <a:off x="4821" y="2994"/>
              <a:ext cx="168" cy="438"/>
              <a:chOff x="5280" y="1511"/>
              <a:chExt cx="218" cy="503"/>
            </a:xfrm>
          </p:grpSpPr>
          <p:sp>
            <p:nvSpPr>
              <p:cNvPr id="118832" name="Oval 22"/>
              <p:cNvSpPr>
                <a:spLocks noChangeArrowheads="1"/>
              </p:cNvSpPr>
              <p:nvPr/>
            </p:nvSpPr>
            <p:spPr bwMode="auto">
              <a:xfrm flipH="1">
                <a:off x="5304" y="1511"/>
                <a:ext cx="128" cy="119"/>
              </a:xfrm>
              <a:prstGeom prst="ellipse">
                <a:avLst/>
              </a:prstGeom>
              <a:noFill/>
              <a:ln w="31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18833" name="Line 23"/>
              <p:cNvSpPr>
                <a:spLocks noChangeShapeType="1"/>
              </p:cNvSpPr>
              <p:nvPr/>
            </p:nvSpPr>
            <p:spPr bwMode="auto">
              <a:xfrm flipH="1">
                <a:off x="5376" y="1630"/>
                <a:ext cx="0" cy="237"/>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34" name="Line 24"/>
              <p:cNvSpPr>
                <a:spLocks noChangeShapeType="1"/>
              </p:cNvSpPr>
              <p:nvPr/>
            </p:nvSpPr>
            <p:spPr bwMode="auto">
              <a:xfrm>
                <a:off x="5376" y="1867"/>
                <a:ext cx="92" cy="147"/>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35" name="Line 25"/>
              <p:cNvSpPr>
                <a:spLocks noChangeShapeType="1"/>
              </p:cNvSpPr>
              <p:nvPr/>
            </p:nvSpPr>
            <p:spPr bwMode="auto">
              <a:xfrm flipH="1">
                <a:off x="5286" y="1867"/>
                <a:ext cx="90" cy="147"/>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36" name="Line 26"/>
              <p:cNvSpPr>
                <a:spLocks noChangeShapeType="1"/>
              </p:cNvSpPr>
              <p:nvPr/>
            </p:nvSpPr>
            <p:spPr bwMode="auto">
              <a:xfrm flipH="1">
                <a:off x="5280" y="1680"/>
                <a:ext cx="21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8805" name="Group 27"/>
            <p:cNvGrpSpPr>
              <a:grpSpLocks/>
            </p:cNvGrpSpPr>
            <p:nvPr/>
          </p:nvGrpSpPr>
          <p:grpSpPr bwMode="auto">
            <a:xfrm>
              <a:off x="4793" y="1804"/>
              <a:ext cx="160" cy="463"/>
              <a:chOff x="5280" y="1511"/>
              <a:chExt cx="218" cy="503"/>
            </a:xfrm>
          </p:grpSpPr>
          <p:sp>
            <p:nvSpPr>
              <p:cNvPr id="118827" name="Oval 28"/>
              <p:cNvSpPr>
                <a:spLocks noChangeArrowheads="1"/>
              </p:cNvSpPr>
              <p:nvPr/>
            </p:nvSpPr>
            <p:spPr bwMode="auto">
              <a:xfrm flipH="1">
                <a:off x="5304" y="1511"/>
                <a:ext cx="128" cy="119"/>
              </a:xfrm>
              <a:prstGeom prst="ellipse">
                <a:avLst/>
              </a:prstGeom>
              <a:noFill/>
              <a:ln w="31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18828" name="Line 29"/>
              <p:cNvSpPr>
                <a:spLocks noChangeShapeType="1"/>
              </p:cNvSpPr>
              <p:nvPr/>
            </p:nvSpPr>
            <p:spPr bwMode="auto">
              <a:xfrm flipH="1">
                <a:off x="5376" y="1630"/>
                <a:ext cx="0" cy="237"/>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29" name="Line 30"/>
              <p:cNvSpPr>
                <a:spLocks noChangeShapeType="1"/>
              </p:cNvSpPr>
              <p:nvPr/>
            </p:nvSpPr>
            <p:spPr bwMode="auto">
              <a:xfrm>
                <a:off x="5376" y="1867"/>
                <a:ext cx="92" cy="147"/>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30" name="Line 31"/>
              <p:cNvSpPr>
                <a:spLocks noChangeShapeType="1"/>
              </p:cNvSpPr>
              <p:nvPr/>
            </p:nvSpPr>
            <p:spPr bwMode="auto">
              <a:xfrm flipH="1">
                <a:off x="5286" y="1867"/>
                <a:ext cx="90" cy="147"/>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31" name="Line 32"/>
              <p:cNvSpPr>
                <a:spLocks noChangeShapeType="1"/>
              </p:cNvSpPr>
              <p:nvPr/>
            </p:nvSpPr>
            <p:spPr bwMode="auto">
              <a:xfrm flipH="1">
                <a:off x="5280" y="1680"/>
                <a:ext cx="21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8806" name="Group 33"/>
            <p:cNvGrpSpPr>
              <a:grpSpLocks/>
            </p:cNvGrpSpPr>
            <p:nvPr/>
          </p:nvGrpSpPr>
          <p:grpSpPr bwMode="auto">
            <a:xfrm>
              <a:off x="501" y="3296"/>
              <a:ext cx="170" cy="398"/>
              <a:chOff x="5280" y="1511"/>
              <a:chExt cx="218" cy="503"/>
            </a:xfrm>
          </p:grpSpPr>
          <p:sp>
            <p:nvSpPr>
              <p:cNvPr id="118822" name="Oval 34"/>
              <p:cNvSpPr>
                <a:spLocks noChangeArrowheads="1"/>
              </p:cNvSpPr>
              <p:nvPr/>
            </p:nvSpPr>
            <p:spPr bwMode="auto">
              <a:xfrm flipH="1">
                <a:off x="5304" y="1511"/>
                <a:ext cx="128" cy="119"/>
              </a:xfrm>
              <a:prstGeom prst="ellipse">
                <a:avLst/>
              </a:prstGeom>
              <a:noFill/>
              <a:ln w="31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18823" name="Line 35"/>
              <p:cNvSpPr>
                <a:spLocks noChangeShapeType="1"/>
              </p:cNvSpPr>
              <p:nvPr/>
            </p:nvSpPr>
            <p:spPr bwMode="auto">
              <a:xfrm flipH="1">
                <a:off x="5376" y="1630"/>
                <a:ext cx="0" cy="237"/>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24" name="Line 36"/>
              <p:cNvSpPr>
                <a:spLocks noChangeShapeType="1"/>
              </p:cNvSpPr>
              <p:nvPr/>
            </p:nvSpPr>
            <p:spPr bwMode="auto">
              <a:xfrm>
                <a:off x="5376" y="1867"/>
                <a:ext cx="92" cy="147"/>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25" name="Line 37"/>
              <p:cNvSpPr>
                <a:spLocks noChangeShapeType="1"/>
              </p:cNvSpPr>
              <p:nvPr/>
            </p:nvSpPr>
            <p:spPr bwMode="auto">
              <a:xfrm flipH="1">
                <a:off x="5286" y="1867"/>
                <a:ext cx="90" cy="147"/>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26" name="Line 38"/>
              <p:cNvSpPr>
                <a:spLocks noChangeShapeType="1"/>
              </p:cNvSpPr>
              <p:nvPr/>
            </p:nvSpPr>
            <p:spPr bwMode="auto">
              <a:xfrm flipH="1">
                <a:off x="5280" y="1680"/>
                <a:ext cx="218" cy="0"/>
              </a:xfrm>
              <a:prstGeom prst="line">
                <a:avLst/>
              </a:prstGeom>
              <a:noFill/>
              <a:ln w="31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8807" name="Line 39"/>
            <p:cNvSpPr>
              <a:spLocks noChangeShapeType="1"/>
            </p:cNvSpPr>
            <p:nvPr/>
          </p:nvSpPr>
          <p:spPr bwMode="auto">
            <a:xfrm>
              <a:off x="641" y="2024"/>
              <a:ext cx="780" cy="0"/>
            </a:xfrm>
            <a:prstGeom prst="line">
              <a:avLst/>
            </a:prstGeom>
            <a:noFill/>
            <a:ln w="63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08" name="Line 40"/>
            <p:cNvSpPr>
              <a:spLocks noChangeShapeType="1"/>
            </p:cNvSpPr>
            <p:nvPr/>
          </p:nvSpPr>
          <p:spPr bwMode="auto">
            <a:xfrm>
              <a:off x="641" y="2024"/>
              <a:ext cx="840" cy="693"/>
            </a:xfrm>
            <a:prstGeom prst="line">
              <a:avLst/>
            </a:prstGeom>
            <a:noFill/>
            <a:ln w="63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09" name="Line 41"/>
            <p:cNvSpPr>
              <a:spLocks noChangeShapeType="1"/>
            </p:cNvSpPr>
            <p:nvPr/>
          </p:nvSpPr>
          <p:spPr bwMode="auto">
            <a:xfrm flipV="1">
              <a:off x="641" y="2739"/>
              <a:ext cx="840" cy="693"/>
            </a:xfrm>
            <a:prstGeom prst="line">
              <a:avLst/>
            </a:prstGeom>
            <a:noFill/>
            <a:ln w="63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10" name="Line 42"/>
            <p:cNvSpPr>
              <a:spLocks noChangeShapeType="1"/>
            </p:cNvSpPr>
            <p:nvPr/>
          </p:nvSpPr>
          <p:spPr bwMode="auto">
            <a:xfrm>
              <a:off x="671" y="3432"/>
              <a:ext cx="885" cy="0"/>
            </a:xfrm>
            <a:prstGeom prst="line">
              <a:avLst/>
            </a:prstGeom>
            <a:noFill/>
            <a:ln w="63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11" name="Line 43"/>
            <p:cNvSpPr>
              <a:spLocks noChangeShapeType="1"/>
            </p:cNvSpPr>
            <p:nvPr/>
          </p:nvSpPr>
          <p:spPr bwMode="auto">
            <a:xfrm flipV="1">
              <a:off x="3938" y="1967"/>
              <a:ext cx="881" cy="289"/>
            </a:xfrm>
            <a:prstGeom prst="line">
              <a:avLst/>
            </a:prstGeom>
            <a:noFill/>
            <a:ln w="635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12" name="Line 44"/>
            <p:cNvSpPr>
              <a:spLocks noChangeShapeType="1"/>
            </p:cNvSpPr>
            <p:nvPr/>
          </p:nvSpPr>
          <p:spPr bwMode="auto">
            <a:xfrm>
              <a:off x="3958" y="3133"/>
              <a:ext cx="861" cy="2"/>
            </a:xfrm>
            <a:prstGeom prst="line">
              <a:avLst/>
            </a:prstGeom>
            <a:noFill/>
            <a:ln w="12700">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13" name="Line 45"/>
            <p:cNvSpPr>
              <a:spLocks noChangeShapeType="1"/>
            </p:cNvSpPr>
            <p:nvPr/>
          </p:nvSpPr>
          <p:spPr bwMode="auto">
            <a:xfrm>
              <a:off x="2238" y="2213"/>
              <a:ext cx="837"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14" name="Line 46"/>
            <p:cNvSpPr>
              <a:spLocks noChangeShapeType="1"/>
            </p:cNvSpPr>
            <p:nvPr/>
          </p:nvSpPr>
          <p:spPr bwMode="auto">
            <a:xfrm>
              <a:off x="2421" y="2046"/>
              <a:ext cx="489" cy="1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15" name="Text Box 47"/>
            <p:cNvSpPr txBox="1">
              <a:spLocks noChangeArrowheads="1"/>
            </p:cNvSpPr>
            <p:nvPr/>
          </p:nvSpPr>
          <p:spPr bwMode="auto">
            <a:xfrm>
              <a:off x="2534" y="1853"/>
              <a:ext cx="70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kumimoji="1" lang="en-US" altLang="zh-CN" sz="1800" b="1">
                  <a:solidFill>
                    <a:srgbClr val="000000"/>
                  </a:solidFill>
                  <a:latin typeface="Times New Roman" panose="02020603050405020304" pitchFamily="18" charset="0"/>
                </a:rPr>
                <a:t>《</a:t>
              </a:r>
              <a:r>
                <a:rPr kumimoji="1" lang="zh-CN" altLang="en-US" sz="1800" b="1">
                  <a:solidFill>
                    <a:srgbClr val="000000"/>
                  </a:solidFill>
                  <a:latin typeface="Times New Roman" panose="02020603050405020304" pitchFamily="18" charset="0"/>
                </a:rPr>
                <a:t>使用</a:t>
              </a:r>
              <a:r>
                <a:rPr kumimoji="1" lang="en-US" altLang="zh-CN" sz="1800" b="1">
                  <a:solidFill>
                    <a:srgbClr val="000000"/>
                  </a:solidFill>
                  <a:latin typeface="Times New Roman" panose="02020603050405020304" pitchFamily="18" charset="0"/>
                </a:rPr>
                <a:t>》</a:t>
              </a:r>
            </a:p>
          </p:txBody>
        </p:sp>
        <p:sp>
          <p:nvSpPr>
            <p:cNvPr id="118816" name="Text Box 48"/>
            <p:cNvSpPr txBox="1">
              <a:spLocks noChangeArrowheads="1"/>
            </p:cNvSpPr>
            <p:nvPr/>
          </p:nvSpPr>
          <p:spPr bwMode="auto">
            <a:xfrm>
              <a:off x="2426" y="2719"/>
              <a:ext cx="70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kumimoji="1" lang="en-US" altLang="zh-CN" sz="1800" b="1">
                  <a:solidFill>
                    <a:srgbClr val="000000"/>
                  </a:solidFill>
                  <a:latin typeface="Times New Roman" panose="02020603050405020304" pitchFamily="18" charset="0"/>
                </a:rPr>
                <a:t>《</a:t>
              </a:r>
              <a:r>
                <a:rPr kumimoji="1" lang="zh-CN" altLang="en-US" sz="1800" b="1">
                  <a:solidFill>
                    <a:srgbClr val="000000"/>
                  </a:solidFill>
                  <a:latin typeface="Times New Roman" panose="02020603050405020304" pitchFamily="18" charset="0"/>
                </a:rPr>
                <a:t>使用</a:t>
              </a:r>
              <a:r>
                <a:rPr kumimoji="1" lang="en-US" altLang="zh-CN" sz="1800" b="1">
                  <a:solidFill>
                    <a:srgbClr val="000000"/>
                  </a:solidFill>
                  <a:latin typeface="Times New Roman" panose="02020603050405020304" pitchFamily="18" charset="0"/>
                </a:rPr>
                <a:t>》</a:t>
              </a:r>
            </a:p>
          </p:txBody>
        </p:sp>
        <p:sp>
          <p:nvSpPr>
            <p:cNvPr id="118817" name="Line 49"/>
            <p:cNvSpPr>
              <a:spLocks noChangeShapeType="1"/>
            </p:cNvSpPr>
            <p:nvPr/>
          </p:nvSpPr>
          <p:spPr bwMode="auto">
            <a:xfrm>
              <a:off x="2007" y="2988"/>
              <a:ext cx="0" cy="13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818" name="Text Box 50"/>
            <p:cNvSpPr txBox="1">
              <a:spLocks noChangeArrowheads="1"/>
            </p:cNvSpPr>
            <p:nvPr/>
          </p:nvSpPr>
          <p:spPr bwMode="auto">
            <a:xfrm>
              <a:off x="1292" y="2965"/>
              <a:ext cx="73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kumimoji="1" lang="en-US" altLang="zh-CN" sz="1800" b="1">
                  <a:solidFill>
                    <a:srgbClr val="000000"/>
                  </a:solidFill>
                  <a:latin typeface="Times New Roman" panose="02020603050405020304" pitchFamily="18" charset="0"/>
                </a:rPr>
                <a:t>《</a:t>
              </a:r>
              <a:r>
                <a:rPr kumimoji="1" lang="zh-CN" altLang="en-US" sz="1800" b="1">
                  <a:solidFill>
                    <a:srgbClr val="000000"/>
                  </a:solidFill>
                  <a:latin typeface="Times New Roman" panose="02020603050405020304" pitchFamily="18" charset="0"/>
                </a:rPr>
                <a:t>使用</a:t>
              </a:r>
              <a:r>
                <a:rPr kumimoji="1" lang="en-US" altLang="zh-CN" sz="1800" b="1">
                  <a:solidFill>
                    <a:srgbClr val="000000"/>
                  </a:solidFill>
                  <a:latin typeface="Times New Roman" panose="02020603050405020304" pitchFamily="18" charset="0"/>
                </a:rPr>
                <a:t>》</a:t>
              </a:r>
            </a:p>
          </p:txBody>
        </p:sp>
        <p:sp>
          <p:nvSpPr>
            <p:cNvPr id="118819" name="AutoShape 51"/>
            <p:cNvSpPr>
              <a:spLocks noChangeArrowheads="1"/>
            </p:cNvSpPr>
            <p:nvPr/>
          </p:nvSpPr>
          <p:spPr bwMode="auto">
            <a:xfrm flipV="1">
              <a:off x="1960" y="3068"/>
              <a:ext cx="96" cy="159"/>
            </a:xfrm>
            <a:prstGeom prst="triangle">
              <a:avLst>
                <a:gd name="adj" fmla="val 5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18820" name="AutoShape 52"/>
            <p:cNvSpPr>
              <a:spLocks noChangeArrowheads="1"/>
            </p:cNvSpPr>
            <p:nvPr/>
          </p:nvSpPr>
          <p:spPr bwMode="auto">
            <a:xfrm rot="18180930" flipV="1">
              <a:off x="3050" y="2854"/>
              <a:ext cx="117" cy="132"/>
            </a:xfrm>
            <a:prstGeom prst="triangle">
              <a:avLst>
                <a:gd name="adj" fmla="val 5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18821" name="AutoShape 53"/>
            <p:cNvSpPr>
              <a:spLocks noChangeArrowheads="1"/>
            </p:cNvSpPr>
            <p:nvPr/>
          </p:nvSpPr>
          <p:spPr bwMode="auto">
            <a:xfrm rot="17010365" flipV="1">
              <a:off x="2863" y="2147"/>
              <a:ext cx="116" cy="132"/>
            </a:xfrm>
            <a:prstGeom prst="triangle">
              <a:avLst>
                <a:gd name="adj" fmla="val 5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grpSp>
      <p:sp>
        <p:nvSpPr>
          <p:cNvPr id="59" name="文本框 58"/>
          <p:cNvSpPr txBox="1"/>
          <p:nvPr/>
        </p:nvSpPr>
        <p:spPr>
          <a:xfrm>
            <a:off x="482322" y="32179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实例分析：医院病房监护系统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181369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07DEC9DD-A538-4B18-BDF0-77A1CDE70D6A}" type="slidenum">
              <a:rPr lang="zh-CN" altLang="en-US"/>
              <a:pPr>
                <a:defRPr/>
              </a:pPr>
              <a:t>112</a:t>
            </a:fld>
            <a:endParaRPr lang="en-US" altLang="zh-CN"/>
          </a:p>
        </p:txBody>
      </p:sp>
      <p:sp>
        <p:nvSpPr>
          <p:cNvPr id="119813" name="Text Box 2"/>
          <p:cNvSpPr txBox="1">
            <a:spLocks noChangeArrowheads="1"/>
          </p:cNvSpPr>
          <p:nvPr/>
        </p:nvSpPr>
        <p:spPr bwMode="auto">
          <a:xfrm>
            <a:off x="643094" y="1158876"/>
            <a:ext cx="11023042" cy="417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110000"/>
              </a:lnSpc>
              <a:spcBef>
                <a:spcPct val="50000"/>
              </a:spcBef>
              <a:buClrTx/>
              <a:buFontTx/>
              <a:buNone/>
            </a:pPr>
            <a:r>
              <a:rPr lang="zh-CN" altLang="en-US" sz="2600" dirty="0">
                <a:latin typeface="华文楷体" panose="02010600040101010101" pitchFamily="2" charset="-122"/>
                <a:ea typeface="华文楷体" panose="02010600040101010101" pitchFamily="2" charset="-122"/>
              </a:rPr>
              <a:t>将用例细化，可以得到分解的用例：</a:t>
            </a:r>
          </a:p>
          <a:p>
            <a:pPr algn="just" eaLnBrk="1" hangingPunct="1">
              <a:lnSpc>
                <a:spcPct val="110000"/>
              </a:lnSpc>
              <a:spcBef>
                <a:spcPct val="50000"/>
              </a:spcBef>
              <a:buClrTx/>
              <a:buFontTx/>
              <a:buNone/>
            </a:pPr>
            <a:r>
              <a:rPr lang="en-US" altLang="zh-CN" sz="2600" dirty="0">
                <a:latin typeface="华文楷体" panose="02010600040101010101" pitchFamily="2" charset="-122"/>
                <a:ea typeface="华文楷体" panose="02010600040101010101" pitchFamily="2" charset="-122"/>
              </a:rPr>
              <a:t>1</a:t>
            </a:r>
            <a:r>
              <a:rPr lang="zh-CN" altLang="en-US" sz="2600" dirty="0">
                <a:latin typeface="华文楷体" panose="02010600040101010101" pitchFamily="2" charset="-122"/>
                <a:ea typeface="华文楷体" panose="02010600040101010101" pitchFamily="2" charset="-122"/>
              </a:rPr>
              <a:t>、中央监护  </a:t>
            </a:r>
          </a:p>
          <a:p>
            <a:pPr algn="just" eaLnBrk="1" hangingPunct="1">
              <a:lnSpc>
                <a:spcPct val="110000"/>
              </a:lnSpc>
              <a:spcBef>
                <a:spcPct val="50000"/>
              </a:spcBef>
              <a:buClrTx/>
              <a:buFontTx/>
              <a:buNone/>
            </a:pPr>
            <a:r>
              <a:rPr lang="zh-CN" altLang="en-US" sz="2600" dirty="0">
                <a:latin typeface="华文楷体" panose="02010600040101010101" pitchFamily="2" charset="-122"/>
                <a:ea typeface="华文楷体" panose="02010600040101010101" pitchFamily="2" charset="-122"/>
              </a:rPr>
              <a:t>分解为： </a:t>
            </a:r>
            <a:r>
              <a:rPr lang="en-US" altLang="zh-CN" sz="2600" dirty="0">
                <a:latin typeface="华文楷体" panose="02010600040101010101" pitchFamily="2" charset="-122"/>
                <a:ea typeface="华文楷体" panose="02010600040101010101" pitchFamily="2" charset="-122"/>
              </a:rPr>
              <a:t>a</a:t>
            </a:r>
            <a:r>
              <a:rPr lang="zh-CN" altLang="en-US" sz="2600" dirty="0">
                <a:latin typeface="华文楷体" panose="02010600040101010101" pitchFamily="2" charset="-122"/>
                <a:ea typeface="华文楷体" panose="02010600040101010101" pitchFamily="2" charset="-122"/>
              </a:rPr>
              <a:t>）分解</a:t>
            </a:r>
            <a:r>
              <a:rPr lang="zh-CN" altLang="en-US" sz="2600" dirty="0" smtClean="0">
                <a:latin typeface="华文楷体" panose="02010600040101010101" pitchFamily="2" charset="-122"/>
                <a:ea typeface="华文楷体" panose="02010600040101010101" pitchFamily="2" charset="-122"/>
              </a:rPr>
              <a:t>信号。将</a:t>
            </a:r>
            <a:r>
              <a:rPr lang="zh-CN" altLang="en-US" sz="2600" dirty="0">
                <a:latin typeface="华文楷体" panose="02010600040101010101" pitchFamily="2" charset="-122"/>
                <a:ea typeface="华文楷体" panose="02010600040101010101" pitchFamily="2" charset="-122"/>
              </a:rPr>
              <a:t>从病症监护器传送来的组合</a:t>
            </a:r>
            <a:r>
              <a:rPr lang="zh-CN" altLang="en-US" sz="2600" dirty="0" smtClean="0">
                <a:latin typeface="华文楷体" panose="02010600040101010101" pitchFamily="2" charset="-122"/>
                <a:ea typeface="华文楷体" panose="02010600040101010101" pitchFamily="2" charset="-122"/>
              </a:rPr>
              <a:t>病症信号</a:t>
            </a:r>
            <a:r>
              <a:rPr lang="zh-CN" altLang="en-US" sz="2600" dirty="0">
                <a:latin typeface="华文楷体" panose="02010600040101010101" pitchFamily="2" charset="-122"/>
                <a:ea typeface="华文楷体" panose="02010600040101010101" pitchFamily="2" charset="-122"/>
              </a:rPr>
              <a:t>分解为系统可以处理的信号。</a:t>
            </a:r>
          </a:p>
          <a:p>
            <a:pPr algn="just" eaLnBrk="1" hangingPunct="1">
              <a:lnSpc>
                <a:spcPct val="110000"/>
              </a:lnSpc>
              <a:spcBef>
                <a:spcPct val="50000"/>
              </a:spcBef>
              <a:buClrTx/>
              <a:buFontTx/>
              <a:buNone/>
            </a:pPr>
            <a:r>
              <a:rPr lang="zh-CN" altLang="en-US" sz="2600" dirty="0">
                <a:latin typeface="华文楷体" panose="02010600040101010101" pitchFamily="2" charset="-122"/>
                <a:ea typeface="华文楷体" panose="02010600040101010101" pitchFamily="2" charset="-122"/>
              </a:rPr>
              <a:t>　　　</a:t>
            </a:r>
            <a:r>
              <a:rPr lang="en-US" altLang="zh-CN" sz="2600" dirty="0">
                <a:latin typeface="华文楷体" panose="02010600040101010101" pitchFamily="2" charset="-122"/>
                <a:ea typeface="华文楷体" panose="02010600040101010101" pitchFamily="2" charset="-122"/>
              </a:rPr>
              <a:t>b</a:t>
            </a:r>
            <a:r>
              <a:rPr lang="zh-CN" altLang="en-US" sz="2600" dirty="0">
                <a:latin typeface="华文楷体" panose="02010600040101010101" pitchFamily="2" charset="-122"/>
                <a:ea typeface="华文楷体" panose="02010600040101010101" pitchFamily="2" charset="-122"/>
              </a:rPr>
              <a:t>）比较</a:t>
            </a:r>
            <a:r>
              <a:rPr lang="zh-CN" altLang="en-US" sz="2600" dirty="0" smtClean="0">
                <a:latin typeface="华文楷体" panose="02010600040101010101" pitchFamily="2" charset="-122"/>
                <a:ea typeface="华文楷体" panose="02010600040101010101" pitchFamily="2" charset="-122"/>
              </a:rPr>
              <a:t>信号。将</a:t>
            </a:r>
            <a:r>
              <a:rPr lang="zh-CN" altLang="en-US" sz="2600" dirty="0">
                <a:latin typeface="华文楷体" panose="02010600040101010101" pitchFamily="2" charset="-122"/>
                <a:ea typeface="华文楷体" panose="02010600040101010101" pitchFamily="2" charset="-122"/>
              </a:rPr>
              <a:t>病人的病症信号与标准信号比较 。</a:t>
            </a:r>
          </a:p>
          <a:p>
            <a:pPr algn="just" eaLnBrk="1" hangingPunct="1">
              <a:lnSpc>
                <a:spcPct val="110000"/>
              </a:lnSpc>
              <a:spcBef>
                <a:spcPct val="50000"/>
              </a:spcBef>
              <a:buClrTx/>
              <a:buFontTx/>
              <a:buNone/>
            </a:pPr>
            <a:r>
              <a:rPr lang="zh-CN" altLang="en-US" sz="2600" dirty="0">
                <a:latin typeface="华文楷体" panose="02010600040101010101" pitchFamily="2" charset="-122"/>
                <a:ea typeface="华文楷体" panose="02010600040101010101" pitchFamily="2" charset="-122"/>
              </a:rPr>
              <a:t>　　    </a:t>
            </a:r>
            <a:r>
              <a:rPr lang="en-US" altLang="zh-CN" sz="2600" dirty="0">
                <a:latin typeface="华文楷体" panose="02010600040101010101" pitchFamily="2" charset="-122"/>
                <a:ea typeface="华文楷体" panose="02010600040101010101" pitchFamily="2" charset="-122"/>
              </a:rPr>
              <a:t>c</a:t>
            </a:r>
            <a:r>
              <a:rPr lang="zh-CN" altLang="en-US" sz="2600" dirty="0">
                <a:latin typeface="华文楷体" panose="02010600040101010101" pitchFamily="2" charset="-122"/>
                <a:ea typeface="华文楷体" panose="02010600040101010101" pitchFamily="2" charset="-122"/>
              </a:rPr>
              <a:t>）</a:t>
            </a:r>
            <a:r>
              <a:rPr lang="zh-CN" altLang="en-US" sz="2600" dirty="0" smtClean="0">
                <a:latin typeface="华文楷体" panose="02010600040101010101" pitchFamily="2" charset="-122"/>
                <a:ea typeface="华文楷体" panose="02010600040101010101" pitchFamily="2" charset="-122"/>
              </a:rPr>
              <a:t>报警。如果</a:t>
            </a:r>
            <a:r>
              <a:rPr lang="zh-CN" altLang="en-US" sz="2600" dirty="0">
                <a:latin typeface="华文楷体" panose="02010600040101010101" pitchFamily="2" charset="-122"/>
                <a:ea typeface="华文楷体" panose="02010600040101010101" pitchFamily="2" charset="-122"/>
              </a:rPr>
              <a:t>病症信号发生异常（即高于峰值</a:t>
            </a:r>
            <a:r>
              <a:rPr lang="zh-CN" altLang="en-US" sz="2600" dirty="0" smtClean="0">
                <a:latin typeface="华文楷体" panose="02010600040101010101" pitchFamily="2" charset="-122"/>
                <a:ea typeface="华文楷体" panose="02010600040101010101" pitchFamily="2" charset="-122"/>
              </a:rPr>
              <a:t>），发出</a:t>
            </a:r>
            <a:r>
              <a:rPr lang="zh-CN" altLang="en-US" sz="2600" dirty="0">
                <a:latin typeface="华文楷体" panose="02010600040101010101" pitchFamily="2" charset="-122"/>
                <a:ea typeface="华文楷体" panose="02010600040101010101" pitchFamily="2" charset="-122"/>
              </a:rPr>
              <a:t>报警信号。</a:t>
            </a:r>
          </a:p>
          <a:p>
            <a:pPr algn="just" eaLnBrk="1" hangingPunct="1">
              <a:lnSpc>
                <a:spcPct val="110000"/>
              </a:lnSpc>
              <a:spcBef>
                <a:spcPct val="50000"/>
              </a:spcBef>
              <a:buClrTx/>
              <a:buFontTx/>
              <a:buNone/>
            </a:pPr>
            <a:r>
              <a:rPr lang="zh-CN" altLang="en-US" sz="2600" dirty="0">
                <a:latin typeface="华文楷体" panose="02010600040101010101" pitchFamily="2" charset="-122"/>
                <a:ea typeface="华文楷体" panose="02010600040101010101" pitchFamily="2" charset="-122"/>
              </a:rPr>
              <a:t>　　　</a:t>
            </a:r>
            <a:r>
              <a:rPr lang="en-US" altLang="zh-CN" sz="2600" dirty="0">
                <a:latin typeface="华文楷体" panose="02010600040101010101" pitchFamily="2" charset="-122"/>
                <a:ea typeface="华文楷体" panose="02010600040101010101" pitchFamily="2" charset="-122"/>
              </a:rPr>
              <a:t>d</a:t>
            </a:r>
            <a:r>
              <a:rPr lang="zh-CN" altLang="en-US" sz="2600" dirty="0">
                <a:latin typeface="华文楷体" panose="02010600040101010101" pitchFamily="2" charset="-122"/>
                <a:ea typeface="华文楷体" panose="02010600040101010101" pitchFamily="2" charset="-122"/>
              </a:rPr>
              <a:t>）数据格式</a:t>
            </a:r>
            <a:r>
              <a:rPr lang="zh-CN" altLang="en-US" sz="2600" dirty="0" smtClean="0">
                <a:latin typeface="华文楷体" panose="02010600040101010101" pitchFamily="2" charset="-122"/>
                <a:ea typeface="华文楷体" panose="02010600040101010101" pitchFamily="2" charset="-122"/>
              </a:rPr>
              <a:t>化。将</a:t>
            </a:r>
            <a:r>
              <a:rPr lang="zh-CN" altLang="en-US" sz="2600" dirty="0">
                <a:latin typeface="华文楷体" panose="02010600040101010101" pitchFamily="2" charset="-122"/>
                <a:ea typeface="华文楷体" panose="02010600040101010101" pitchFamily="2" charset="-122"/>
              </a:rPr>
              <a:t>处理后的数据格式化以便</a:t>
            </a:r>
            <a:r>
              <a:rPr lang="zh-CN" altLang="en-US" sz="2600" dirty="0" smtClean="0">
                <a:latin typeface="华文楷体" panose="02010600040101010101" pitchFamily="2" charset="-122"/>
                <a:ea typeface="华文楷体" panose="02010600040101010101" pitchFamily="2" charset="-122"/>
              </a:rPr>
              <a:t>写入病历</a:t>
            </a:r>
            <a:r>
              <a:rPr lang="zh-CN" altLang="en-US" sz="2600" dirty="0">
                <a:latin typeface="华文楷体" panose="02010600040101010101" pitchFamily="2" charset="-122"/>
                <a:ea typeface="华文楷体" panose="02010600040101010101" pitchFamily="2" charset="-122"/>
              </a:rPr>
              <a:t>库 。</a:t>
            </a:r>
          </a:p>
        </p:txBody>
      </p:sp>
      <p:sp>
        <p:nvSpPr>
          <p:cNvPr id="119814" name="Rectangle 3"/>
          <p:cNvSpPr>
            <a:spLocks noGrp="1" noChangeArrowheads="1"/>
          </p:cNvSpPr>
          <p:nvPr>
            <p:ph type="title"/>
          </p:nvPr>
        </p:nvSpPr>
        <p:spPr>
          <a:xfrm>
            <a:off x="8775700" y="0"/>
            <a:ext cx="1892300" cy="317500"/>
          </a:xfrm>
          <a:noFill/>
        </p:spPr>
        <p:txBody>
          <a:bodyPr/>
          <a:lstStyle/>
          <a:p>
            <a:pPr eaLnBrk="1" hangingPunct="1"/>
            <a:r>
              <a:rPr lang="zh-CN" altLang="en-US" sz="600">
                <a:solidFill>
                  <a:srgbClr val="000000"/>
                </a:solidFill>
                <a:ea typeface="宋体" panose="02010600030101010101" pitchFamily="2" charset="-122"/>
              </a:rPr>
              <a:t>用例细化</a:t>
            </a:r>
          </a:p>
        </p:txBody>
      </p:sp>
      <p:sp>
        <p:nvSpPr>
          <p:cNvPr id="119815" name="Rectangle 4"/>
          <p:cNvSpPr>
            <a:spLocks noChangeArrowheads="1"/>
          </p:cNvSpPr>
          <p:nvPr/>
        </p:nvSpPr>
        <p:spPr bwMode="auto">
          <a:xfrm>
            <a:off x="4038600" y="533401"/>
            <a:ext cx="4427538" cy="62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25000"/>
              </a:lnSpc>
              <a:spcBef>
                <a:spcPct val="0"/>
              </a:spcBef>
              <a:buClrTx/>
              <a:buFontTx/>
              <a:buNone/>
            </a:pPr>
            <a:r>
              <a:rPr kumimoji="1" lang="en-US" altLang="zh-CN" sz="2800" b="1">
                <a:solidFill>
                  <a:schemeClr val="bg1"/>
                </a:solidFill>
                <a:latin typeface="Tahoma" panose="020B0604030504040204" pitchFamily="34" charset="0"/>
                <a:ea typeface="楷体_GB2312" pitchFamily="49" charset="-122"/>
              </a:rPr>
              <a:t>3</a:t>
            </a:r>
            <a:r>
              <a:rPr kumimoji="1" lang="zh-CN" altLang="en-US" sz="2800" b="1">
                <a:solidFill>
                  <a:schemeClr val="bg1"/>
                </a:solidFill>
                <a:latin typeface="Tahoma" panose="020B0604030504040204" pitchFamily="34" charset="0"/>
                <a:ea typeface="楷体_GB2312" pitchFamily="49" charset="-122"/>
              </a:rPr>
              <a:t>、细化系统的用例</a:t>
            </a:r>
          </a:p>
        </p:txBody>
      </p:sp>
      <p:sp>
        <p:nvSpPr>
          <p:cNvPr id="9" name="文本框 8"/>
          <p:cNvSpPr txBox="1"/>
          <p:nvPr/>
        </p:nvSpPr>
        <p:spPr>
          <a:xfrm>
            <a:off x="482322" y="32179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实例分析：医院病房监护系统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94734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F0781824-0704-45A9-BB4D-EFC7FD607605}" type="slidenum">
              <a:rPr lang="zh-CN" altLang="en-US"/>
              <a:pPr>
                <a:defRPr/>
              </a:pPr>
              <a:t>113</a:t>
            </a:fld>
            <a:endParaRPr lang="en-US" altLang="zh-CN"/>
          </a:p>
        </p:txBody>
      </p:sp>
      <p:sp>
        <p:nvSpPr>
          <p:cNvPr id="120838" name="Rectangle 3"/>
          <p:cNvSpPr>
            <a:spLocks noGrp="1" noChangeArrowheads="1"/>
          </p:cNvSpPr>
          <p:nvPr>
            <p:ph type="body" idx="1"/>
          </p:nvPr>
        </p:nvSpPr>
        <p:spPr>
          <a:xfrm>
            <a:off x="647281" y="1132289"/>
            <a:ext cx="11159532" cy="4351338"/>
          </a:xfrm>
        </p:spPr>
        <p:txBody>
          <a:bodyPr/>
          <a:lstStyle/>
          <a:p>
            <a:pPr eaLnBrk="1" hangingPunct="1"/>
            <a:r>
              <a:rPr lang="en-US" altLang="zh-CN" sz="2600" dirty="0" smtClean="0">
                <a:latin typeface="华文楷体" panose="02010600040101010101" pitchFamily="2" charset="-122"/>
                <a:ea typeface="华文楷体" panose="02010600040101010101" pitchFamily="2" charset="-122"/>
              </a:rPr>
              <a:t>2</a:t>
            </a:r>
            <a:r>
              <a:rPr lang="zh-CN" altLang="en-US" sz="2600" dirty="0" smtClean="0">
                <a:latin typeface="华文楷体" panose="02010600040101010101" pitchFamily="2" charset="-122"/>
                <a:ea typeface="华文楷体" panose="02010600040101010101" pitchFamily="2" charset="-122"/>
              </a:rPr>
              <a:t>、病症监护  </a:t>
            </a:r>
          </a:p>
          <a:p>
            <a:pPr eaLnBrk="1" hangingPunct="1"/>
            <a:r>
              <a:rPr lang="zh-CN" altLang="en-US" sz="2600" dirty="0" smtClean="0">
                <a:latin typeface="华文楷体" panose="02010600040101010101" pitchFamily="2" charset="-122"/>
                <a:ea typeface="华文楷体" panose="02010600040101010101" pitchFamily="2" charset="-122"/>
              </a:rPr>
              <a:t>分解为：</a:t>
            </a:r>
          </a:p>
          <a:p>
            <a:pPr lvl="1" eaLnBrk="1" hangingPunct="1"/>
            <a:r>
              <a:rPr lang="en-US" altLang="zh-CN" sz="2600" dirty="0" smtClean="0">
                <a:latin typeface="华文楷体" panose="02010600040101010101" pitchFamily="2" charset="-122"/>
                <a:ea typeface="华文楷体" panose="02010600040101010101" pitchFamily="2" charset="-122"/>
              </a:rPr>
              <a:t>e</a:t>
            </a:r>
            <a:r>
              <a:rPr lang="zh-CN" altLang="en-US" sz="2600" dirty="0" smtClean="0">
                <a:latin typeface="华文楷体" panose="02010600040101010101" pitchFamily="2" charset="-122"/>
                <a:ea typeface="华文楷体" panose="02010600040101010101" pitchFamily="2" charset="-122"/>
              </a:rPr>
              <a:t>）信号采集：采集病人的病症信号。</a:t>
            </a:r>
          </a:p>
          <a:p>
            <a:pPr lvl="1" eaLnBrk="1" hangingPunct="1"/>
            <a:r>
              <a:rPr lang="en-US" altLang="zh-CN" sz="2600" dirty="0" smtClean="0">
                <a:latin typeface="华文楷体" panose="02010600040101010101" pitchFamily="2" charset="-122"/>
                <a:ea typeface="华文楷体" panose="02010600040101010101" pitchFamily="2" charset="-122"/>
              </a:rPr>
              <a:t>f</a:t>
            </a:r>
            <a:r>
              <a:rPr lang="zh-CN" altLang="en-US" sz="2600" dirty="0" smtClean="0">
                <a:latin typeface="华文楷体" panose="02010600040101010101" pitchFamily="2" charset="-122"/>
                <a:ea typeface="华文楷体" panose="02010600040101010101" pitchFamily="2" charset="-122"/>
              </a:rPr>
              <a:t>）模数转化：将采集来的模拟信号转化为数字信号。</a:t>
            </a:r>
          </a:p>
          <a:p>
            <a:pPr lvl="1" eaLnBrk="1" hangingPunct="1"/>
            <a:r>
              <a:rPr lang="en-US" altLang="zh-CN" sz="2600" dirty="0" smtClean="0">
                <a:latin typeface="华文楷体" panose="02010600040101010101" pitchFamily="2" charset="-122"/>
                <a:ea typeface="华文楷体" panose="02010600040101010101" pitchFamily="2" charset="-122"/>
              </a:rPr>
              <a:t>g</a:t>
            </a:r>
            <a:r>
              <a:rPr lang="zh-CN" altLang="en-US" sz="2600" dirty="0" smtClean="0">
                <a:latin typeface="华文楷体" panose="02010600040101010101" pitchFamily="2" charset="-122"/>
                <a:ea typeface="华文楷体" panose="02010600040101010101" pitchFamily="2" charset="-122"/>
              </a:rPr>
              <a:t>）信号数据组合：将采集到的脉搏，血压等信号数据组合为一组信号数据。</a:t>
            </a:r>
          </a:p>
          <a:p>
            <a:pPr lvl="1" eaLnBrk="1" hangingPunct="1"/>
            <a:r>
              <a:rPr lang="en-US" altLang="zh-CN" sz="2600" dirty="0" smtClean="0">
                <a:latin typeface="华文楷体" panose="02010600040101010101" pitchFamily="2" charset="-122"/>
                <a:ea typeface="华文楷体" panose="02010600040101010101" pitchFamily="2" charset="-122"/>
              </a:rPr>
              <a:t>h</a:t>
            </a:r>
            <a:r>
              <a:rPr lang="zh-CN" altLang="en-US" sz="2600" dirty="0" smtClean="0">
                <a:latin typeface="华文楷体" panose="02010600040101010101" pitchFamily="2" charset="-122"/>
                <a:ea typeface="华文楷体" panose="02010600040101010101" pitchFamily="2" charset="-122"/>
              </a:rPr>
              <a:t>）采样频率改变：根据病人的情况改变监视器采样频率。</a:t>
            </a:r>
          </a:p>
          <a:p>
            <a:pPr eaLnBrk="1" hangingPunct="1"/>
            <a:r>
              <a:rPr lang="en-US" altLang="zh-CN" sz="2600" dirty="0" smtClean="0">
                <a:latin typeface="华文楷体" panose="02010600040101010101" pitchFamily="2" charset="-122"/>
                <a:ea typeface="华文楷体" panose="02010600040101010101" pitchFamily="2" charset="-122"/>
              </a:rPr>
              <a:t>3</a:t>
            </a:r>
            <a:r>
              <a:rPr lang="zh-CN" altLang="en-US" sz="2600" dirty="0" smtClean="0">
                <a:latin typeface="华文楷体" panose="02010600040101010101" pitchFamily="2" charset="-122"/>
                <a:ea typeface="华文楷体" panose="02010600040101010101" pitchFamily="2" charset="-122"/>
              </a:rPr>
              <a:t>、提供标准病症信号    </a:t>
            </a:r>
            <a:r>
              <a:rPr lang="en-US" altLang="zh-CN" sz="2600" dirty="0" err="1" smtClean="0">
                <a:latin typeface="华文楷体" panose="02010600040101010101" pitchFamily="2" charset="-122"/>
                <a:ea typeface="华文楷体" panose="02010600040101010101" pitchFamily="2" charset="-122"/>
              </a:rPr>
              <a:t>i</a:t>
            </a:r>
            <a:r>
              <a:rPr lang="zh-CN" altLang="en-US" sz="2600" dirty="0" smtClean="0">
                <a:latin typeface="华文楷体" panose="02010600040101010101" pitchFamily="2" charset="-122"/>
                <a:ea typeface="华文楷体" panose="02010600040101010101" pitchFamily="2" charset="-122"/>
              </a:rPr>
              <a:t>（此用例不分解）</a:t>
            </a:r>
          </a:p>
          <a:p>
            <a:pPr eaLnBrk="1" hangingPunct="1"/>
            <a:endParaRPr lang="zh-CN" altLang="en-US" sz="2600" dirty="0" smtClean="0">
              <a:latin typeface="华文楷体" panose="02010600040101010101" pitchFamily="2" charset="-122"/>
              <a:ea typeface="华文楷体" panose="02010600040101010101" pitchFamily="2" charset="-122"/>
            </a:endParaRPr>
          </a:p>
        </p:txBody>
      </p:sp>
      <p:sp>
        <p:nvSpPr>
          <p:cNvPr id="8" name="文本框 7"/>
          <p:cNvSpPr txBox="1"/>
          <p:nvPr/>
        </p:nvSpPr>
        <p:spPr>
          <a:xfrm>
            <a:off x="482322" y="32179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实例分析：医院病房监护系统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379438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pPr>
              <a:defRPr/>
            </a:pPr>
            <a:fld id="{ED88D8CF-23A3-4F76-B974-71BDCD7BC71B}" type="slidenum">
              <a:rPr lang="zh-CN" altLang="en-US"/>
              <a:pPr>
                <a:defRPr/>
              </a:pPr>
              <a:t>114</a:t>
            </a:fld>
            <a:endParaRPr lang="en-US" altLang="zh-CN"/>
          </a:p>
        </p:txBody>
      </p:sp>
      <p:sp>
        <p:nvSpPr>
          <p:cNvPr id="121861" name="Text Box 2"/>
          <p:cNvSpPr txBox="1">
            <a:spLocks noChangeArrowheads="1"/>
          </p:cNvSpPr>
          <p:nvPr/>
        </p:nvSpPr>
        <p:spPr bwMode="auto">
          <a:xfrm>
            <a:off x="646445" y="1176495"/>
            <a:ext cx="10707355" cy="500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0000"/>
              </a:lnSpc>
              <a:spcAft>
                <a:spcPts val="600"/>
              </a:spcAft>
            </a:pPr>
            <a:r>
              <a:rPr lang="en-US" altLang="zh-CN" sz="2800" dirty="0">
                <a:latin typeface="华文楷体" panose="02010600040101010101" pitchFamily="2" charset="-122"/>
                <a:ea typeface="华文楷体" panose="02010600040101010101" pitchFamily="2" charset="-122"/>
              </a:rPr>
              <a:t>4</a:t>
            </a:r>
            <a:r>
              <a:rPr lang="zh-CN" altLang="en-US" sz="2800" dirty="0">
                <a:latin typeface="华文楷体" panose="02010600040101010101" pitchFamily="2" charset="-122"/>
                <a:ea typeface="华文楷体" panose="02010600040101010101" pitchFamily="2" charset="-122"/>
              </a:rPr>
              <a:t>、病历管理  </a:t>
            </a:r>
          </a:p>
          <a:p>
            <a:pPr eaLnBrk="1" hangingPunct="1">
              <a:lnSpc>
                <a:spcPct val="110000"/>
              </a:lnSpc>
              <a:spcAft>
                <a:spcPts val="600"/>
              </a:spcAft>
            </a:pPr>
            <a:r>
              <a:rPr lang="zh-CN" altLang="en-US" sz="2800" dirty="0">
                <a:latin typeface="华文楷体" panose="02010600040101010101" pitchFamily="2" charset="-122"/>
                <a:ea typeface="华文楷体" panose="02010600040101010101" pitchFamily="2" charset="-122"/>
              </a:rPr>
              <a:t> 分解为：</a:t>
            </a:r>
            <a:r>
              <a:rPr lang="en-US" altLang="zh-CN" sz="2800" dirty="0">
                <a:latin typeface="华文楷体" panose="02010600040101010101" pitchFamily="2" charset="-122"/>
                <a:ea typeface="华文楷体" panose="02010600040101010101" pitchFamily="2" charset="-122"/>
              </a:rPr>
              <a:t>j</a:t>
            </a:r>
            <a:r>
              <a:rPr lang="zh-CN" altLang="en-US" sz="2800" dirty="0">
                <a:latin typeface="华文楷体" panose="02010600040101010101" pitchFamily="2" charset="-122"/>
                <a:ea typeface="华文楷体" panose="02010600040101010101" pitchFamily="2" charset="-122"/>
              </a:rPr>
              <a:t>） 生成病历</a:t>
            </a:r>
          </a:p>
          <a:p>
            <a:pPr eaLnBrk="1" hangingPunct="1">
              <a:lnSpc>
                <a:spcPct val="110000"/>
              </a:lnSpc>
              <a:spcAft>
                <a:spcPts val="600"/>
              </a:spcAft>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k</a:t>
            </a:r>
            <a:r>
              <a:rPr lang="zh-CN" altLang="en-US" sz="2800" dirty="0">
                <a:latin typeface="华文楷体" panose="02010600040101010101" pitchFamily="2" charset="-122"/>
                <a:ea typeface="华文楷体" panose="02010600040101010101" pitchFamily="2" charset="-122"/>
              </a:rPr>
              <a:t>） 查看病历</a:t>
            </a:r>
          </a:p>
          <a:p>
            <a:pPr eaLnBrk="1" hangingPunct="1">
              <a:lnSpc>
                <a:spcPct val="110000"/>
              </a:lnSpc>
              <a:spcAft>
                <a:spcPts val="600"/>
              </a:spcAft>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l</a:t>
            </a:r>
            <a:r>
              <a:rPr lang="zh-CN" altLang="en-US" sz="2800" dirty="0">
                <a:latin typeface="华文楷体" panose="02010600040101010101" pitchFamily="2" charset="-122"/>
                <a:ea typeface="华文楷体" panose="02010600040101010101" pitchFamily="2" charset="-122"/>
              </a:rPr>
              <a:t>） 更新病历 </a:t>
            </a:r>
          </a:p>
          <a:p>
            <a:pPr eaLnBrk="1" hangingPunct="1">
              <a:lnSpc>
                <a:spcPct val="110000"/>
              </a:lnSpc>
              <a:spcAft>
                <a:spcPts val="600"/>
              </a:spcAft>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m</a:t>
            </a:r>
            <a:r>
              <a:rPr lang="zh-CN" altLang="en-US" sz="2800" dirty="0">
                <a:latin typeface="华文楷体" panose="02010600040101010101" pitchFamily="2" charset="-122"/>
                <a:ea typeface="华文楷体" panose="02010600040101010101" pitchFamily="2" charset="-122"/>
              </a:rPr>
              <a:t>） 打印病历    </a:t>
            </a:r>
          </a:p>
          <a:p>
            <a:pPr eaLnBrk="1" hangingPunct="1">
              <a:lnSpc>
                <a:spcPct val="110000"/>
              </a:lnSpc>
              <a:spcAft>
                <a:spcPts val="600"/>
              </a:spcAft>
            </a:pPr>
            <a:r>
              <a:rPr lang="en-US" altLang="zh-CN" sz="2800" dirty="0">
                <a:latin typeface="华文楷体" panose="02010600040101010101" pitchFamily="2" charset="-122"/>
                <a:ea typeface="华文楷体" panose="02010600040101010101" pitchFamily="2" charset="-122"/>
              </a:rPr>
              <a:t>5</a:t>
            </a:r>
            <a:r>
              <a:rPr lang="zh-CN" altLang="en-US" sz="2800" dirty="0">
                <a:latin typeface="华文楷体" panose="02010600040101010101" pitchFamily="2" charset="-122"/>
                <a:ea typeface="华文楷体" panose="02010600040101010101" pitchFamily="2" charset="-122"/>
              </a:rPr>
              <a:t>、病情报告   </a:t>
            </a:r>
          </a:p>
          <a:p>
            <a:pPr eaLnBrk="1" hangingPunct="1">
              <a:lnSpc>
                <a:spcPct val="110000"/>
              </a:lnSpc>
              <a:spcAft>
                <a:spcPts val="600"/>
              </a:spcAft>
            </a:pPr>
            <a:r>
              <a:rPr lang="zh-CN" altLang="en-US" sz="2800" dirty="0">
                <a:latin typeface="华文楷体" panose="02010600040101010101" pitchFamily="2" charset="-122"/>
                <a:ea typeface="华文楷体" panose="02010600040101010101" pitchFamily="2" charset="-122"/>
              </a:rPr>
              <a:t>分解为：</a:t>
            </a:r>
            <a:r>
              <a:rPr lang="en-US" altLang="zh-CN" sz="2800" dirty="0">
                <a:latin typeface="华文楷体" panose="02010600040101010101" pitchFamily="2" charset="-122"/>
                <a:ea typeface="华文楷体" panose="02010600040101010101" pitchFamily="2" charset="-122"/>
              </a:rPr>
              <a:t>n</a:t>
            </a:r>
            <a:r>
              <a:rPr lang="zh-CN" altLang="en-US" sz="2800" dirty="0">
                <a:latin typeface="华文楷体" panose="02010600040101010101" pitchFamily="2" charset="-122"/>
                <a:ea typeface="华文楷体" panose="02010600040101010101" pitchFamily="2" charset="-122"/>
              </a:rPr>
              <a:t>）显示病情报告  在显示器上显示病情</a:t>
            </a:r>
          </a:p>
          <a:p>
            <a:pPr eaLnBrk="1" hangingPunct="1">
              <a:lnSpc>
                <a:spcPct val="110000"/>
              </a:lnSpc>
              <a:spcAft>
                <a:spcPts val="600"/>
              </a:spcAft>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o</a:t>
            </a:r>
            <a:r>
              <a:rPr lang="zh-CN" altLang="en-US" sz="2800" dirty="0">
                <a:latin typeface="华文楷体" panose="02010600040101010101" pitchFamily="2" charset="-122"/>
                <a:ea typeface="华文楷体" panose="02010600040101010101" pitchFamily="2" charset="-122"/>
              </a:rPr>
              <a:t>）打印病情报告  在打印机打印病情</a:t>
            </a:r>
            <a:r>
              <a:rPr lang="zh-CN" altLang="en-US" sz="2800" dirty="0" smtClean="0">
                <a:latin typeface="华文楷体" panose="02010600040101010101" pitchFamily="2" charset="-122"/>
                <a:ea typeface="华文楷体" panose="02010600040101010101" pitchFamily="2" charset="-122"/>
              </a:rPr>
              <a:t>报告</a:t>
            </a:r>
            <a:endParaRPr lang="zh-CN" altLang="en-US" sz="2800" dirty="0">
              <a:latin typeface="华文楷体" panose="02010600040101010101" pitchFamily="2" charset="-122"/>
              <a:ea typeface="华文楷体" panose="02010600040101010101" pitchFamily="2" charset="-122"/>
            </a:endParaRPr>
          </a:p>
        </p:txBody>
      </p:sp>
      <p:sp>
        <p:nvSpPr>
          <p:cNvPr id="7" name="文本框 6"/>
          <p:cNvSpPr txBox="1"/>
          <p:nvPr/>
        </p:nvSpPr>
        <p:spPr>
          <a:xfrm>
            <a:off x="482322" y="32179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实例分析：医院病房监护系统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330052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灯片编号占位符 5"/>
          <p:cNvSpPr>
            <a:spLocks noGrp="1"/>
          </p:cNvSpPr>
          <p:nvPr>
            <p:ph type="sldNum" sz="quarter" idx="12"/>
          </p:nvPr>
        </p:nvSpPr>
        <p:spPr/>
        <p:txBody>
          <a:bodyPr/>
          <a:lstStyle/>
          <a:p>
            <a:pPr>
              <a:defRPr/>
            </a:pPr>
            <a:fld id="{11BD699D-106D-4BAE-921D-63B342139107}" type="slidenum">
              <a:rPr lang="zh-CN" altLang="en-US"/>
              <a:pPr>
                <a:defRPr/>
              </a:pPr>
              <a:t>115</a:t>
            </a:fld>
            <a:endParaRPr lang="en-US" altLang="zh-CN"/>
          </a:p>
        </p:txBody>
      </p:sp>
      <p:sp>
        <p:nvSpPr>
          <p:cNvPr id="355330" name="Text Box 2"/>
          <p:cNvSpPr txBox="1">
            <a:spLocks noChangeArrowheads="1"/>
          </p:cNvSpPr>
          <p:nvPr/>
        </p:nvSpPr>
        <p:spPr bwMode="auto">
          <a:xfrm>
            <a:off x="2351088" y="765175"/>
            <a:ext cx="7886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kumimoji="1" lang="zh-CN" altLang="en-US" b="1" dirty="0">
                <a:solidFill>
                  <a:srgbClr val="FF0000"/>
                </a:solidFill>
                <a:effectLst>
                  <a:outerShdw blurRad="38100" dist="38100" dir="2700000" algn="tl">
                    <a:srgbClr val="C0C0C0"/>
                  </a:outerShdw>
                </a:effectLst>
                <a:latin typeface="Times New Roman" panose="02020603050405020304" pitchFamily="18" charset="0"/>
                <a:ea typeface="宋体" panose="02010600030101010101" pitchFamily="2" charset="-122"/>
              </a:rPr>
              <a:t>给出细化的用例图</a:t>
            </a:r>
            <a:endParaRPr kumimoji="1" lang="zh-CN" altLang="en-US" dirty="0">
              <a:solidFill>
                <a:srgbClr val="FF0000"/>
              </a:solidFill>
              <a:latin typeface="Times New Roman" panose="02020603050405020304" pitchFamily="18" charset="0"/>
              <a:ea typeface="宋体" panose="02010600030101010101" pitchFamily="2" charset="-122"/>
            </a:endParaRPr>
          </a:p>
        </p:txBody>
      </p:sp>
      <p:sp>
        <p:nvSpPr>
          <p:cNvPr id="122886" name="Text Box 3"/>
          <p:cNvSpPr txBox="1">
            <a:spLocks noChangeArrowheads="1"/>
          </p:cNvSpPr>
          <p:nvPr/>
        </p:nvSpPr>
        <p:spPr bwMode="auto">
          <a:xfrm>
            <a:off x="9913939" y="3635375"/>
            <a:ext cx="9556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kumimoji="1" lang="zh-CN" altLang="en-US" sz="1600" b="1">
                <a:solidFill>
                  <a:srgbClr val="000000"/>
                </a:solidFill>
                <a:latin typeface="Times New Roman" panose="02020603050405020304" pitchFamily="18" charset="0"/>
              </a:rPr>
              <a:t>病人</a:t>
            </a:r>
          </a:p>
        </p:txBody>
      </p:sp>
      <p:grpSp>
        <p:nvGrpSpPr>
          <p:cNvPr id="122887" name="Group 4"/>
          <p:cNvGrpSpPr>
            <a:grpSpLocks/>
          </p:cNvGrpSpPr>
          <p:nvPr/>
        </p:nvGrpSpPr>
        <p:grpSpPr bwMode="auto">
          <a:xfrm>
            <a:off x="1981200" y="1295401"/>
            <a:ext cx="8343900" cy="5103813"/>
            <a:chOff x="161" y="511"/>
            <a:chExt cx="5256" cy="3215"/>
          </a:xfrm>
        </p:grpSpPr>
        <p:grpSp>
          <p:nvGrpSpPr>
            <p:cNvPr id="122888" name="Group 5"/>
            <p:cNvGrpSpPr>
              <a:grpSpLocks/>
            </p:cNvGrpSpPr>
            <p:nvPr/>
          </p:nvGrpSpPr>
          <p:grpSpPr bwMode="auto">
            <a:xfrm>
              <a:off x="2372" y="1910"/>
              <a:ext cx="375" cy="376"/>
              <a:chOff x="2358" y="1928"/>
              <a:chExt cx="366" cy="376"/>
            </a:xfrm>
          </p:grpSpPr>
          <p:sp>
            <p:nvSpPr>
              <p:cNvPr id="122975" name="Line 6"/>
              <p:cNvSpPr>
                <a:spLocks noChangeShapeType="1"/>
              </p:cNvSpPr>
              <p:nvPr/>
            </p:nvSpPr>
            <p:spPr bwMode="auto">
              <a:xfrm flipH="1" flipV="1">
                <a:off x="2436" y="2016"/>
                <a:ext cx="288"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76" name="AutoShape 7"/>
              <p:cNvSpPr>
                <a:spLocks noChangeArrowheads="1"/>
              </p:cNvSpPr>
              <p:nvPr/>
            </p:nvSpPr>
            <p:spPr bwMode="auto">
              <a:xfrm rot="-2662934">
                <a:off x="2358" y="1928"/>
                <a:ext cx="80" cy="104"/>
              </a:xfrm>
              <a:prstGeom prst="triangle">
                <a:avLst>
                  <a:gd name="adj" fmla="val 5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grpSp>
        <p:grpSp>
          <p:nvGrpSpPr>
            <p:cNvPr id="122889" name="Group 8"/>
            <p:cNvGrpSpPr>
              <a:grpSpLocks/>
            </p:cNvGrpSpPr>
            <p:nvPr/>
          </p:nvGrpSpPr>
          <p:grpSpPr bwMode="auto">
            <a:xfrm>
              <a:off x="3918" y="1956"/>
              <a:ext cx="444" cy="84"/>
              <a:chOff x="2826" y="1320"/>
              <a:chExt cx="432" cy="84"/>
            </a:xfrm>
          </p:grpSpPr>
          <p:sp>
            <p:nvSpPr>
              <p:cNvPr id="122973" name="Line 9"/>
              <p:cNvSpPr>
                <a:spLocks noChangeShapeType="1"/>
              </p:cNvSpPr>
              <p:nvPr/>
            </p:nvSpPr>
            <p:spPr bwMode="auto">
              <a:xfrm>
                <a:off x="2826" y="1362"/>
                <a:ext cx="336" cy="0"/>
              </a:xfrm>
              <a:prstGeom prst="line">
                <a:avLst/>
              </a:prstGeom>
              <a:noFill/>
              <a:ln w="63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74" name="AutoShape 10"/>
              <p:cNvSpPr>
                <a:spLocks noChangeArrowheads="1"/>
              </p:cNvSpPr>
              <p:nvPr/>
            </p:nvSpPr>
            <p:spPr bwMode="auto">
              <a:xfrm rot="16200000" flipV="1">
                <a:off x="3168" y="1314"/>
                <a:ext cx="84" cy="96"/>
              </a:xfrm>
              <a:prstGeom prst="triangle">
                <a:avLst>
                  <a:gd name="adj" fmla="val 5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grpSp>
        <p:sp>
          <p:nvSpPr>
            <p:cNvPr id="122890" name="Line 11"/>
            <p:cNvSpPr>
              <a:spLocks noChangeShapeType="1"/>
            </p:cNvSpPr>
            <p:nvPr/>
          </p:nvSpPr>
          <p:spPr bwMode="auto">
            <a:xfrm>
              <a:off x="1612" y="728"/>
              <a:ext cx="34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891" name="Line 12"/>
            <p:cNvSpPr>
              <a:spLocks noChangeShapeType="1"/>
            </p:cNvSpPr>
            <p:nvPr/>
          </p:nvSpPr>
          <p:spPr bwMode="auto">
            <a:xfrm>
              <a:off x="3630" y="1556"/>
              <a:ext cx="39" cy="171"/>
            </a:xfrm>
            <a:prstGeom prst="line">
              <a:avLst/>
            </a:prstGeom>
            <a:noFill/>
            <a:ln w="63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892" name="Line 13"/>
            <p:cNvSpPr>
              <a:spLocks noChangeShapeType="1"/>
            </p:cNvSpPr>
            <p:nvPr/>
          </p:nvSpPr>
          <p:spPr bwMode="auto">
            <a:xfrm>
              <a:off x="2407" y="907"/>
              <a:ext cx="2" cy="182"/>
            </a:xfrm>
            <a:prstGeom prst="line">
              <a:avLst/>
            </a:prstGeom>
            <a:noFill/>
            <a:ln w="63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893" name="Line 14"/>
            <p:cNvSpPr>
              <a:spLocks noChangeShapeType="1"/>
            </p:cNvSpPr>
            <p:nvPr/>
          </p:nvSpPr>
          <p:spPr bwMode="auto">
            <a:xfrm flipV="1">
              <a:off x="1380" y="966"/>
              <a:ext cx="671" cy="6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894" name="Line 15"/>
            <p:cNvSpPr>
              <a:spLocks noChangeShapeType="1"/>
            </p:cNvSpPr>
            <p:nvPr/>
          </p:nvSpPr>
          <p:spPr bwMode="auto">
            <a:xfrm flipV="1">
              <a:off x="2145" y="1571"/>
              <a:ext cx="199" cy="193"/>
            </a:xfrm>
            <a:prstGeom prst="line">
              <a:avLst/>
            </a:prstGeom>
            <a:noFill/>
            <a:ln w="63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22895" name="Group 16"/>
            <p:cNvGrpSpPr>
              <a:grpSpLocks/>
            </p:cNvGrpSpPr>
            <p:nvPr/>
          </p:nvGrpSpPr>
          <p:grpSpPr bwMode="auto">
            <a:xfrm>
              <a:off x="5274" y="1588"/>
              <a:ext cx="143" cy="323"/>
              <a:chOff x="5280" y="1511"/>
              <a:chExt cx="218" cy="503"/>
            </a:xfrm>
          </p:grpSpPr>
          <p:sp>
            <p:nvSpPr>
              <p:cNvPr id="122968" name="Oval 17"/>
              <p:cNvSpPr>
                <a:spLocks noChangeArrowheads="1"/>
              </p:cNvSpPr>
              <p:nvPr/>
            </p:nvSpPr>
            <p:spPr bwMode="auto">
              <a:xfrm flipH="1">
                <a:off x="5304" y="1511"/>
                <a:ext cx="128" cy="11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22969" name="Line 18"/>
              <p:cNvSpPr>
                <a:spLocks noChangeShapeType="1"/>
              </p:cNvSpPr>
              <p:nvPr/>
            </p:nvSpPr>
            <p:spPr bwMode="auto">
              <a:xfrm flipH="1">
                <a:off x="5376" y="1630"/>
                <a:ext cx="0" cy="23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70" name="Line 19"/>
              <p:cNvSpPr>
                <a:spLocks noChangeShapeType="1"/>
              </p:cNvSpPr>
              <p:nvPr/>
            </p:nvSpPr>
            <p:spPr bwMode="auto">
              <a:xfrm>
                <a:off x="5376" y="1867"/>
                <a:ext cx="92" cy="1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71" name="Line 20"/>
              <p:cNvSpPr>
                <a:spLocks noChangeShapeType="1"/>
              </p:cNvSpPr>
              <p:nvPr/>
            </p:nvSpPr>
            <p:spPr bwMode="auto">
              <a:xfrm flipH="1">
                <a:off x="5286" y="1867"/>
                <a:ext cx="90" cy="14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72" name="Line 21"/>
              <p:cNvSpPr>
                <a:spLocks noChangeShapeType="1"/>
              </p:cNvSpPr>
              <p:nvPr/>
            </p:nvSpPr>
            <p:spPr bwMode="auto">
              <a:xfrm flipH="1">
                <a:off x="5280" y="1680"/>
                <a:ext cx="21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2896" name="Oval 22"/>
            <p:cNvSpPr>
              <a:spLocks noChangeArrowheads="1"/>
            </p:cNvSpPr>
            <p:nvPr/>
          </p:nvSpPr>
          <p:spPr bwMode="auto">
            <a:xfrm>
              <a:off x="3277" y="1828"/>
              <a:ext cx="806" cy="311"/>
            </a:xfrm>
            <a:prstGeom prst="ellipse">
              <a:avLst/>
            </a:prstGeom>
            <a:solidFill>
              <a:srgbClr val="FFFFCC"/>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kumimoji="1" lang="zh-CN" altLang="en-US" sz="1600" b="1">
                  <a:solidFill>
                    <a:srgbClr val="000000"/>
                  </a:solidFill>
                  <a:latin typeface="Times New Roman" panose="02020603050405020304" pitchFamily="18" charset="0"/>
                </a:rPr>
                <a:t>模数转化</a:t>
              </a:r>
            </a:p>
          </p:txBody>
        </p:sp>
        <p:sp>
          <p:nvSpPr>
            <p:cNvPr id="122897" name="Oval 23"/>
            <p:cNvSpPr>
              <a:spLocks noChangeArrowheads="1"/>
            </p:cNvSpPr>
            <p:nvPr/>
          </p:nvSpPr>
          <p:spPr bwMode="auto">
            <a:xfrm>
              <a:off x="1648" y="1752"/>
              <a:ext cx="735" cy="315"/>
            </a:xfrm>
            <a:prstGeom prst="ellipse">
              <a:avLst/>
            </a:prstGeom>
            <a:solidFill>
              <a:srgbClr val="FFFFCC"/>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kumimoji="1" lang="zh-CN" altLang="en-US" sz="1600" b="1">
                  <a:solidFill>
                    <a:srgbClr val="000000"/>
                  </a:solidFill>
                  <a:latin typeface="Times New Roman" panose="02020603050405020304" pitchFamily="18" charset="0"/>
                </a:rPr>
                <a:t>数据格式化</a:t>
              </a:r>
            </a:p>
          </p:txBody>
        </p:sp>
        <p:grpSp>
          <p:nvGrpSpPr>
            <p:cNvPr id="122898" name="Group 24"/>
            <p:cNvGrpSpPr>
              <a:grpSpLocks/>
            </p:cNvGrpSpPr>
            <p:nvPr/>
          </p:nvGrpSpPr>
          <p:grpSpPr bwMode="auto">
            <a:xfrm>
              <a:off x="456" y="1956"/>
              <a:ext cx="150" cy="282"/>
              <a:chOff x="5280" y="1511"/>
              <a:chExt cx="218" cy="503"/>
            </a:xfrm>
          </p:grpSpPr>
          <p:sp>
            <p:nvSpPr>
              <p:cNvPr id="122963" name="Oval 25"/>
              <p:cNvSpPr>
                <a:spLocks noChangeArrowheads="1"/>
              </p:cNvSpPr>
              <p:nvPr/>
            </p:nvSpPr>
            <p:spPr bwMode="auto">
              <a:xfrm flipH="1">
                <a:off x="5304" y="1511"/>
                <a:ext cx="128" cy="11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22964" name="Line 26"/>
              <p:cNvSpPr>
                <a:spLocks noChangeShapeType="1"/>
              </p:cNvSpPr>
              <p:nvPr/>
            </p:nvSpPr>
            <p:spPr bwMode="auto">
              <a:xfrm flipH="1">
                <a:off x="5376" y="1630"/>
                <a:ext cx="0" cy="237"/>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65" name="Line 27"/>
              <p:cNvSpPr>
                <a:spLocks noChangeShapeType="1"/>
              </p:cNvSpPr>
              <p:nvPr/>
            </p:nvSpPr>
            <p:spPr bwMode="auto">
              <a:xfrm>
                <a:off x="5376" y="1867"/>
                <a:ext cx="92" cy="147"/>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66" name="Line 28"/>
              <p:cNvSpPr>
                <a:spLocks noChangeShapeType="1"/>
              </p:cNvSpPr>
              <p:nvPr/>
            </p:nvSpPr>
            <p:spPr bwMode="auto">
              <a:xfrm flipH="1">
                <a:off x="5286" y="1867"/>
                <a:ext cx="90" cy="147"/>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67" name="Line 29"/>
              <p:cNvSpPr>
                <a:spLocks noChangeShapeType="1"/>
              </p:cNvSpPr>
              <p:nvPr/>
            </p:nvSpPr>
            <p:spPr bwMode="auto">
              <a:xfrm flipH="1">
                <a:off x="5280" y="1680"/>
                <a:ext cx="218" cy="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2899" name="Text Box 30"/>
            <p:cNvSpPr txBox="1">
              <a:spLocks noChangeArrowheads="1"/>
            </p:cNvSpPr>
            <p:nvPr/>
          </p:nvSpPr>
          <p:spPr bwMode="auto">
            <a:xfrm>
              <a:off x="288" y="2357"/>
              <a:ext cx="6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kumimoji="1" lang="zh-CN" altLang="en-US" sz="1600" b="1">
                  <a:solidFill>
                    <a:srgbClr val="000000"/>
                  </a:solidFill>
                  <a:latin typeface="Times New Roman" panose="02020603050405020304" pitchFamily="18" charset="0"/>
                </a:rPr>
                <a:t>值班护士</a:t>
              </a:r>
            </a:p>
          </p:txBody>
        </p:sp>
        <p:sp>
          <p:nvSpPr>
            <p:cNvPr id="122900" name="Oval 31"/>
            <p:cNvSpPr>
              <a:spLocks noChangeArrowheads="1"/>
            </p:cNvSpPr>
            <p:nvPr/>
          </p:nvSpPr>
          <p:spPr bwMode="auto">
            <a:xfrm>
              <a:off x="802" y="1532"/>
              <a:ext cx="740" cy="310"/>
            </a:xfrm>
            <a:prstGeom prst="ellipse">
              <a:avLst/>
            </a:prstGeom>
            <a:solidFill>
              <a:srgbClr val="FFFFCC"/>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kumimoji="1" lang="zh-CN" altLang="en-US" sz="1600" b="1">
                  <a:solidFill>
                    <a:srgbClr val="000000"/>
                  </a:solidFill>
                  <a:latin typeface="Times New Roman" panose="02020603050405020304" pitchFamily="18" charset="0"/>
                </a:rPr>
                <a:t>报警</a:t>
              </a:r>
            </a:p>
          </p:txBody>
        </p:sp>
        <p:sp>
          <p:nvSpPr>
            <p:cNvPr id="122901" name="Oval 32"/>
            <p:cNvSpPr>
              <a:spLocks noChangeArrowheads="1"/>
            </p:cNvSpPr>
            <p:nvPr/>
          </p:nvSpPr>
          <p:spPr bwMode="auto">
            <a:xfrm>
              <a:off x="4370" y="1836"/>
              <a:ext cx="724" cy="311"/>
            </a:xfrm>
            <a:prstGeom prst="ellipse">
              <a:avLst/>
            </a:prstGeom>
            <a:solidFill>
              <a:srgbClr val="FFFFCC"/>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kumimoji="1" lang="zh-CN" altLang="en-US" sz="1600" b="1">
                  <a:solidFill>
                    <a:srgbClr val="000000"/>
                  </a:solidFill>
                  <a:latin typeface="Times New Roman" panose="02020603050405020304" pitchFamily="18" charset="0"/>
                </a:rPr>
                <a:t>信号采集</a:t>
              </a:r>
            </a:p>
          </p:txBody>
        </p:sp>
        <p:sp>
          <p:nvSpPr>
            <p:cNvPr id="122902" name="Oval 33"/>
            <p:cNvSpPr>
              <a:spLocks noChangeArrowheads="1"/>
            </p:cNvSpPr>
            <p:nvPr/>
          </p:nvSpPr>
          <p:spPr bwMode="auto">
            <a:xfrm>
              <a:off x="1923" y="602"/>
              <a:ext cx="765" cy="310"/>
            </a:xfrm>
            <a:prstGeom prst="ellipse">
              <a:avLst/>
            </a:prstGeom>
            <a:solidFill>
              <a:srgbClr val="FFFFCC"/>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kumimoji="1" lang="zh-CN" altLang="en-US" sz="1600" b="1">
                  <a:solidFill>
                    <a:srgbClr val="000000"/>
                  </a:solidFill>
                  <a:latin typeface="Times New Roman" panose="02020603050405020304" pitchFamily="18" charset="0"/>
                </a:rPr>
                <a:t>比较信号</a:t>
              </a:r>
            </a:p>
          </p:txBody>
        </p:sp>
        <p:sp>
          <p:nvSpPr>
            <p:cNvPr id="122903" name="Text Box 34"/>
            <p:cNvSpPr txBox="1">
              <a:spLocks noChangeArrowheads="1"/>
            </p:cNvSpPr>
            <p:nvPr/>
          </p:nvSpPr>
          <p:spPr bwMode="auto">
            <a:xfrm>
              <a:off x="161" y="1011"/>
              <a:ext cx="791"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kumimoji="1" lang="zh-CN" altLang="en-US" sz="1600" b="1">
                  <a:solidFill>
                    <a:srgbClr val="000000"/>
                  </a:solidFill>
                  <a:latin typeface="Times New Roman" panose="02020603050405020304" pitchFamily="18" charset="0"/>
                </a:rPr>
                <a:t>标准病症</a:t>
              </a:r>
            </a:p>
            <a:p>
              <a:pPr algn="ctr" eaLnBrk="1" hangingPunct="1">
                <a:spcBef>
                  <a:spcPct val="0"/>
                </a:spcBef>
                <a:buClrTx/>
                <a:buFontTx/>
                <a:buNone/>
              </a:pPr>
              <a:r>
                <a:rPr kumimoji="1" lang="zh-CN" altLang="en-US" sz="1600" b="1">
                  <a:solidFill>
                    <a:srgbClr val="000000"/>
                  </a:solidFill>
                  <a:latin typeface="Times New Roman" panose="02020603050405020304" pitchFamily="18" charset="0"/>
                </a:rPr>
                <a:t>信号库</a:t>
              </a:r>
            </a:p>
          </p:txBody>
        </p:sp>
        <p:grpSp>
          <p:nvGrpSpPr>
            <p:cNvPr id="122904" name="Group 35"/>
            <p:cNvGrpSpPr>
              <a:grpSpLocks/>
            </p:cNvGrpSpPr>
            <p:nvPr/>
          </p:nvGrpSpPr>
          <p:grpSpPr bwMode="auto">
            <a:xfrm>
              <a:off x="454" y="651"/>
              <a:ext cx="158" cy="330"/>
              <a:chOff x="5280" y="1511"/>
              <a:chExt cx="218" cy="503"/>
            </a:xfrm>
          </p:grpSpPr>
          <p:sp>
            <p:nvSpPr>
              <p:cNvPr id="122958" name="Oval 36"/>
              <p:cNvSpPr>
                <a:spLocks noChangeArrowheads="1"/>
              </p:cNvSpPr>
              <p:nvPr/>
            </p:nvSpPr>
            <p:spPr bwMode="auto">
              <a:xfrm flipH="1">
                <a:off x="5304" y="1511"/>
                <a:ext cx="128" cy="11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22959" name="Line 37"/>
              <p:cNvSpPr>
                <a:spLocks noChangeShapeType="1"/>
              </p:cNvSpPr>
              <p:nvPr/>
            </p:nvSpPr>
            <p:spPr bwMode="auto">
              <a:xfrm flipH="1">
                <a:off x="5376" y="1630"/>
                <a:ext cx="0" cy="237"/>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60" name="Line 38"/>
              <p:cNvSpPr>
                <a:spLocks noChangeShapeType="1"/>
              </p:cNvSpPr>
              <p:nvPr/>
            </p:nvSpPr>
            <p:spPr bwMode="auto">
              <a:xfrm>
                <a:off x="5376" y="1867"/>
                <a:ext cx="92" cy="147"/>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61" name="Line 39"/>
              <p:cNvSpPr>
                <a:spLocks noChangeShapeType="1"/>
              </p:cNvSpPr>
              <p:nvPr/>
            </p:nvSpPr>
            <p:spPr bwMode="auto">
              <a:xfrm flipH="1">
                <a:off x="5286" y="1867"/>
                <a:ext cx="90" cy="147"/>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62" name="Line 40"/>
              <p:cNvSpPr>
                <a:spLocks noChangeShapeType="1"/>
              </p:cNvSpPr>
              <p:nvPr/>
            </p:nvSpPr>
            <p:spPr bwMode="auto">
              <a:xfrm flipH="1">
                <a:off x="5280" y="1680"/>
                <a:ext cx="218" cy="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2905" name="Text Box 41"/>
            <p:cNvSpPr txBox="1">
              <a:spLocks noChangeArrowheads="1"/>
            </p:cNvSpPr>
            <p:nvPr/>
          </p:nvSpPr>
          <p:spPr bwMode="auto">
            <a:xfrm>
              <a:off x="281" y="3412"/>
              <a:ext cx="69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kumimoji="1" lang="zh-CN" altLang="en-US" sz="1600" b="1">
                  <a:solidFill>
                    <a:srgbClr val="000000"/>
                  </a:solidFill>
                  <a:latin typeface="Times New Roman" panose="02020603050405020304" pitchFamily="18" charset="0"/>
                </a:rPr>
                <a:t> 医生</a:t>
              </a:r>
            </a:p>
          </p:txBody>
        </p:sp>
        <p:grpSp>
          <p:nvGrpSpPr>
            <p:cNvPr id="122906" name="Group 42"/>
            <p:cNvGrpSpPr>
              <a:grpSpLocks/>
            </p:cNvGrpSpPr>
            <p:nvPr/>
          </p:nvGrpSpPr>
          <p:grpSpPr bwMode="auto">
            <a:xfrm>
              <a:off x="374" y="3052"/>
              <a:ext cx="149" cy="322"/>
              <a:chOff x="5280" y="1511"/>
              <a:chExt cx="218" cy="503"/>
            </a:xfrm>
          </p:grpSpPr>
          <p:sp>
            <p:nvSpPr>
              <p:cNvPr id="122953" name="Oval 43"/>
              <p:cNvSpPr>
                <a:spLocks noChangeArrowheads="1"/>
              </p:cNvSpPr>
              <p:nvPr/>
            </p:nvSpPr>
            <p:spPr bwMode="auto">
              <a:xfrm flipH="1">
                <a:off x="5304" y="1511"/>
                <a:ext cx="128" cy="119"/>
              </a:xfrm>
              <a:prstGeom prst="ellipse">
                <a:avLst/>
              </a:prstGeom>
              <a:noFill/>
              <a:ln w="190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22954" name="Line 44"/>
              <p:cNvSpPr>
                <a:spLocks noChangeShapeType="1"/>
              </p:cNvSpPr>
              <p:nvPr/>
            </p:nvSpPr>
            <p:spPr bwMode="auto">
              <a:xfrm flipH="1">
                <a:off x="5376" y="1630"/>
                <a:ext cx="0" cy="237"/>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55" name="Line 45"/>
              <p:cNvSpPr>
                <a:spLocks noChangeShapeType="1"/>
              </p:cNvSpPr>
              <p:nvPr/>
            </p:nvSpPr>
            <p:spPr bwMode="auto">
              <a:xfrm>
                <a:off x="5376" y="1867"/>
                <a:ext cx="92" cy="147"/>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56" name="Line 46"/>
              <p:cNvSpPr>
                <a:spLocks noChangeShapeType="1"/>
              </p:cNvSpPr>
              <p:nvPr/>
            </p:nvSpPr>
            <p:spPr bwMode="auto">
              <a:xfrm flipH="1">
                <a:off x="5286" y="1867"/>
                <a:ext cx="90" cy="147"/>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57" name="Line 47"/>
              <p:cNvSpPr>
                <a:spLocks noChangeShapeType="1"/>
              </p:cNvSpPr>
              <p:nvPr/>
            </p:nvSpPr>
            <p:spPr bwMode="auto">
              <a:xfrm flipH="1">
                <a:off x="5280" y="1680"/>
                <a:ext cx="218" cy="0"/>
              </a:xfrm>
              <a:prstGeom prst="line">
                <a:avLst/>
              </a:prstGeom>
              <a:noFill/>
              <a:ln w="19050">
                <a:solidFill>
                  <a:schemeClr val="tx1"/>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2907" name="Oval 48"/>
            <p:cNvSpPr>
              <a:spLocks noChangeArrowheads="1"/>
            </p:cNvSpPr>
            <p:nvPr/>
          </p:nvSpPr>
          <p:spPr bwMode="auto">
            <a:xfrm>
              <a:off x="3222" y="1214"/>
              <a:ext cx="962" cy="327"/>
            </a:xfrm>
            <a:prstGeom prst="ellipse">
              <a:avLst/>
            </a:prstGeom>
            <a:solidFill>
              <a:srgbClr val="FFFFCC"/>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kumimoji="1" lang="zh-CN" altLang="en-US" sz="1600" b="1">
                  <a:solidFill>
                    <a:srgbClr val="000000"/>
                  </a:solidFill>
                  <a:latin typeface="Times New Roman" panose="02020603050405020304" pitchFamily="18" charset="0"/>
                </a:rPr>
                <a:t>信号数据组合</a:t>
              </a:r>
            </a:p>
          </p:txBody>
        </p:sp>
        <p:sp>
          <p:nvSpPr>
            <p:cNvPr id="122908" name="Oval 49"/>
            <p:cNvSpPr>
              <a:spLocks noChangeArrowheads="1"/>
            </p:cNvSpPr>
            <p:nvPr/>
          </p:nvSpPr>
          <p:spPr bwMode="auto">
            <a:xfrm>
              <a:off x="4019" y="781"/>
              <a:ext cx="893" cy="365"/>
            </a:xfrm>
            <a:prstGeom prst="ellipse">
              <a:avLst/>
            </a:prstGeom>
            <a:solidFill>
              <a:srgbClr val="FFFFCC"/>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85000"/>
                </a:lnSpc>
                <a:spcBef>
                  <a:spcPct val="0"/>
                </a:spcBef>
                <a:buClrTx/>
                <a:buFontTx/>
                <a:buNone/>
              </a:pPr>
              <a:r>
                <a:rPr kumimoji="1" lang="zh-CN" altLang="en-US" sz="1600" b="1">
                  <a:solidFill>
                    <a:srgbClr val="000000"/>
                  </a:solidFill>
                  <a:latin typeface="Times New Roman" panose="02020603050405020304" pitchFamily="18" charset="0"/>
                </a:rPr>
                <a:t>采样频率</a:t>
              </a:r>
            </a:p>
            <a:p>
              <a:pPr algn="ctr" eaLnBrk="1" hangingPunct="1">
                <a:lnSpc>
                  <a:spcPct val="85000"/>
                </a:lnSpc>
                <a:spcBef>
                  <a:spcPct val="0"/>
                </a:spcBef>
                <a:buClrTx/>
                <a:buFontTx/>
                <a:buNone/>
              </a:pPr>
              <a:r>
                <a:rPr kumimoji="1" lang="zh-CN" altLang="en-US" sz="1600" b="1">
                  <a:solidFill>
                    <a:srgbClr val="000000"/>
                  </a:solidFill>
                  <a:latin typeface="Times New Roman" panose="02020603050405020304" pitchFamily="18" charset="0"/>
                </a:rPr>
                <a:t>改变</a:t>
              </a:r>
            </a:p>
          </p:txBody>
        </p:sp>
        <p:sp>
          <p:nvSpPr>
            <p:cNvPr id="122909" name="Oval 50"/>
            <p:cNvSpPr>
              <a:spLocks noChangeArrowheads="1"/>
            </p:cNvSpPr>
            <p:nvPr/>
          </p:nvSpPr>
          <p:spPr bwMode="auto">
            <a:xfrm>
              <a:off x="703" y="527"/>
              <a:ext cx="805" cy="404"/>
            </a:xfrm>
            <a:prstGeom prst="ellipse">
              <a:avLst/>
            </a:prstGeom>
            <a:solidFill>
              <a:srgbClr val="FFFFCC"/>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lnSpc>
                  <a:spcPct val="90000"/>
                </a:lnSpc>
                <a:spcBef>
                  <a:spcPct val="0"/>
                </a:spcBef>
                <a:buClrTx/>
                <a:buFontTx/>
                <a:buNone/>
              </a:pPr>
              <a:r>
                <a:rPr kumimoji="1" lang="zh-CN" altLang="en-US" sz="1600" b="1">
                  <a:solidFill>
                    <a:srgbClr val="000000"/>
                  </a:solidFill>
                  <a:latin typeface="Times New Roman" panose="02020603050405020304" pitchFamily="18" charset="0"/>
                </a:rPr>
                <a:t>提供标准</a:t>
              </a:r>
            </a:p>
            <a:p>
              <a:pPr algn="ctr" eaLnBrk="1" hangingPunct="1">
                <a:lnSpc>
                  <a:spcPct val="90000"/>
                </a:lnSpc>
                <a:spcBef>
                  <a:spcPct val="0"/>
                </a:spcBef>
                <a:buClrTx/>
                <a:buFontTx/>
                <a:buNone/>
              </a:pPr>
              <a:r>
                <a:rPr kumimoji="1" lang="zh-CN" altLang="en-US" sz="1600" b="1">
                  <a:solidFill>
                    <a:srgbClr val="000000"/>
                  </a:solidFill>
                  <a:latin typeface="Times New Roman" panose="02020603050405020304" pitchFamily="18" charset="0"/>
                </a:rPr>
                <a:t>病症信号</a:t>
              </a:r>
            </a:p>
          </p:txBody>
        </p:sp>
        <p:sp>
          <p:nvSpPr>
            <p:cNvPr id="122910" name="Oval 51"/>
            <p:cNvSpPr>
              <a:spLocks noChangeArrowheads="1"/>
            </p:cNvSpPr>
            <p:nvPr/>
          </p:nvSpPr>
          <p:spPr bwMode="auto">
            <a:xfrm>
              <a:off x="2598" y="2218"/>
              <a:ext cx="756" cy="311"/>
            </a:xfrm>
            <a:prstGeom prst="ellipse">
              <a:avLst/>
            </a:prstGeom>
            <a:solidFill>
              <a:srgbClr val="FFFFCC"/>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kumimoji="1" lang="zh-CN" altLang="en-US" sz="1600" b="1">
                  <a:solidFill>
                    <a:srgbClr val="000000"/>
                  </a:solidFill>
                  <a:latin typeface="Times New Roman" panose="02020603050405020304" pitchFamily="18" charset="0"/>
                </a:rPr>
                <a:t>生成病历</a:t>
              </a:r>
            </a:p>
          </p:txBody>
        </p:sp>
        <p:sp>
          <p:nvSpPr>
            <p:cNvPr id="122911" name="Oval 52"/>
            <p:cNvSpPr>
              <a:spLocks noChangeArrowheads="1"/>
            </p:cNvSpPr>
            <p:nvPr/>
          </p:nvSpPr>
          <p:spPr bwMode="auto">
            <a:xfrm>
              <a:off x="1711" y="2953"/>
              <a:ext cx="840" cy="343"/>
            </a:xfrm>
            <a:prstGeom prst="ellipse">
              <a:avLst/>
            </a:prstGeom>
            <a:solidFill>
              <a:srgbClr val="FFFFCC"/>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kumimoji="1" lang="zh-CN" altLang="en-US" sz="1600" b="1">
                  <a:solidFill>
                    <a:srgbClr val="000000"/>
                  </a:solidFill>
                  <a:latin typeface="Times New Roman" panose="02020603050405020304" pitchFamily="18" charset="0"/>
                </a:rPr>
                <a:t>查看病历</a:t>
              </a:r>
            </a:p>
          </p:txBody>
        </p:sp>
        <p:sp>
          <p:nvSpPr>
            <p:cNvPr id="122912" name="Oval 53"/>
            <p:cNvSpPr>
              <a:spLocks noChangeArrowheads="1"/>
            </p:cNvSpPr>
            <p:nvPr/>
          </p:nvSpPr>
          <p:spPr bwMode="auto">
            <a:xfrm>
              <a:off x="3352" y="2869"/>
              <a:ext cx="719" cy="310"/>
            </a:xfrm>
            <a:prstGeom prst="ellipse">
              <a:avLst/>
            </a:prstGeom>
            <a:solidFill>
              <a:srgbClr val="FFFFCC"/>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kumimoji="1" lang="zh-CN" altLang="en-US" sz="1600" b="1">
                  <a:solidFill>
                    <a:srgbClr val="000000"/>
                  </a:solidFill>
                  <a:latin typeface="Times New Roman" panose="02020603050405020304" pitchFamily="18" charset="0"/>
                </a:rPr>
                <a:t>更新病历</a:t>
              </a:r>
            </a:p>
          </p:txBody>
        </p:sp>
        <p:sp>
          <p:nvSpPr>
            <p:cNvPr id="122913" name="Oval 54"/>
            <p:cNvSpPr>
              <a:spLocks noChangeArrowheads="1"/>
            </p:cNvSpPr>
            <p:nvPr/>
          </p:nvSpPr>
          <p:spPr bwMode="auto">
            <a:xfrm>
              <a:off x="1702" y="3383"/>
              <a:ext cx="848" cy="343"/>
            </a:xfrm>
            <a:prstGeom prst="ellipse">
              <a:avLst/>
            </a:prstGeom>
            <a:solidFill>
              <a:srgbClr val="FFFFCC"/>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kumimoji="1" lang="zh-CN" altLang="en-US" sz="1600" b="1">
                  <a:solidFill>
                    <a:srgbClr val="000000"/>
                  </a:solidFill>
                  <a:latin typeface="Times New Roman" panose="02020603050405020304" pitchFamily="18" charset="0"/>
                </a:rPr>
                <a:t>打印病历</a:t>
              </a:r>
            </a:p>
          </p:txBody>
        </p:sp>
        <p:sp>
          <p:nvSpPr>
            <p:cNvPr id="122914" name="Oval 55"/>
            <p:cNvSpPr>
              <a:spLocks noChangeArrowheads="1"/>
            </p:cNvSpPr>
            <p:nvPr/>
          </p:nvSpPr>
          <p:spPr bwMode="auto">
            <a:xfrm>
              <a:off x="1748" y="2384"/>
              <a:ext cx="860" cy="311"/>
            </a:xfrm>
            <a:prstGeom prst="ellipse">
              <a:avLst/>
            </a:prstGeom>
            <a:solidFill>
              <a:srgbClr val="FFFFCC"/>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kumimoji="1" lang="zh-CN" altLang="en-US" sz="1600" b="1">
                  <a:solidFill>
                    <a:srgbClr val="000000"/>
                  </a:solidFill>
                  <a:latin typeface="Times New Roman" panose="02020603050405020304" pitchFamily="18" charset="0"/>
                </a:rPr>
                <a:t>显示病情报告</a:t>
              </a:r>
            </a:p>
          </p:txBody>
        </p:sp>
        <p:sp>
          <p:nvSpPr>
            <p:cNvPr id="122915" name="Oval 56"/>
            <p:cNvSpPr>
              <a:spLocks noChangeArrowheads="1"/>
            </p:cNvSpPr>
            <p:nvPr/>
          </p:nvSpPr>
          <p:spPr bwMode="auto">
            <a:xfrm>
              <a:off x="635" y="2562"/>
              <a:ext cx="857" cy="310"/>
            </a:xfrm>
            <a:prstGeom prst="ellipse">
              <a:avLst/>
            </a:prstGeom>
            <a:solidFill>
              <a:srgbClr val="FFFFCC"/>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kumimoji="1" lang="zh-CN" altLang="en-US" sz="1600" b="1">
                  <a:solidFill>
                    <a:srgbClr val="000000"/>
                  </a:solidFill>
                  <a:latin typeface="Times New Roman" panose="02020603050405020304" pitchFamily="18" charset="0"/>
                </a:rPr>
                <a:t>打印病情报告</a:t>
              </a:r>
            </a:p>
          </p:txBody>
        </p:sp>
        <p:sp>
          <p:nvSpPr>
            <p:cNvPr id="122916" name="Oval 57"/>
            <p:cNvSpPr>
              <a:spLocks noChangeArrowheads="1"/>
            </p:cNvSpPr>
            <p:nvPr/>
          </p:nvSpPr>
          <p:spPr bwMode="auto">
            <a:xfrm>
              <a:off x="2046" y="1178"/>
              <a:ext cx="740" cy="311"/>
            </a:xfrm>
            <a:prstGeom prst="ellipse">
              <a:avLst/>
            </a:prstGeom>
            <a:solidFill>
              <a:srgbClr val="FFFFCC"/>
            </a:solidFill>
            <a:ln w="12700">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ClrTx/>
                <a:buFontTx/>
                <a:buNone/>
              </a:pPr>
              <a:r>
                <a:rPr kumimoji="1" lang="zh-CN" altLang="en-US" sz="1600" b="1">
                  <a:solidFill>
                    <a:srgbClr val="000000"/>
                  </a:solidFill>
                  <a:latin typeface="Times New Roman" panose="02020603050405020304" pitchFamily="18" charset="0"/>
                </a:rPr>
                <a:t>分解信号</a:t>
              </a:r>
            </a:p>
          </p:txBody>
        </p:sp>
        <p:sp>
          <p:nvSpPr>
            <p:cNvPr id="122917" name="Line 58"/>
            <p:cNvSpPr>
              <a:spLocks noChangeShapeType="1"/>
            </p:cNvSpPr>
            <p:nvPr/>
          </p:nvSpPr>
          <p:spPr bwMode="auto">
            <a:xfrm flipV="1">
              <a:off x="533" y="2883"/>
              <a:ext cx="490" cy="291"/>
            </a:xfrm>
            <a:prstGeom prst="line">
              <a:avLst/>
            </a:prstGeom>
            <a:noFill/>
            <a:ln w="63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18" name="Line 59"/>
            <p:cNvSpPr>
              <a:spLocks noChangeShapeType="1"/>
            </p:cNvSpPr>
            <p:nvPr/>
          </p:nvSpPr>
          <p:spPr bwMode="auto">
            <a:xfrm>
              <a:off x="534" y="3166"/>
              <a:ext cx="1177" cy="3"/>
            </a:xfrm>
            <a:prstGeom prst="line">
              <a:avLst/>
            </a:prstGeom>
            <a:noFill/>
            <a:ln w="63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19" name="Line 60"/>
            <p:cNvSpPr>
              <a:spLocks noChangeShapeType="1"/>
            </p:cNvSpPr>
            <p:nvPr/>
          </p:nvSpPr>
          <p:spPr bwMode="auto">
            <a:xfrm>
              <a:off x="519" y="3164"/>
              <a:ext cx="1183" cy="354"/>
            </a:xfrm>
            <a:prstGeom prst="line">
              <a:avLst/>
            </a:prstGeom>
            <a:noFill/>
            <a:ln w="63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0" name="Line 61"/>
            <p:cNvSpPr>
              <a:spLocks noChangeShapeType="1"/>
            </p:cNvSpPr>
            <p:nvPr/>
          </p:nvSpPr>
          <p:spPr bwMode="auto">
            <a:xfrm flipV="1">
              <a:off x="566" y="2693"/>
              <a:ext cx="1402" cy="464"/>
            </a:xfrm>
            <a:prstGeom prst="line">
              <a:avLst/>
            </a:prstGeom>
            <a:noFill/>
            <a:ln w="63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1" name="Line 62"/>
            <p:cNvSpPr>
              <a:spLocks noChangeShapeType="1"/>
            </p:cNvSpPr>
            <p:nvPr/>
          </p:nvSpPr>
          <p:spPr bwMode="auto">
            <a:xfrm flipV="1">
              <a:off x="598" y="1816"/>
              <a:ext cx="402" cy="234"/>
            </a:xfrm>
            <a:prstGeom prst="line">
              <a:avLst/>
            </a:prstGeom>
            <a:noFill/>
            <a:ln w="63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2" name="Line 63"/>
            <p:cNvSpPr>
              <a:spLocks noChangeShapeType="1"/>
            </p:cNvSpPr>
            <p:nvPr/>
          </p:nvSpPr>
          <p:spPr bwMode="auto">
            <a:xfrm>
              <a:off x="598" y="2050"/>
              <a:ext cx="1188" cy="430"/>
            </a:xfrm>
            <a:prstGeom prst="line">
              <a:avLst/>
            </a:prstGeom>
            <a:noFill/>
            <a:ln w="63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3" name="Line 64"/>
            <p:cNvSpPr>
              <a:spLocks noChangeShapeType="1"/>
            </p:cNvSpPr>
            <p:nvPr/>
          </p:nvSpPr>
          <p:spPr bwMode="auto">
            <a:xfrm>
              <a:off x="598" y="2050"/>
              <a:ext cx="516" cy="508"/>
            </a:xfrm>
            <a:prstGeom prst="line">
              <a:avLst/>
            </a:prstGeom>
            <a:noFill/>
            <a:ln w="63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4" name="Line 65"/>
            <p:cNvSpPr>
              <a:spLocks noChangeShapeType="1"/>
            </p:cNvSpPr>
            <p:nvPr/>
          </p:nvSpPr>
          <p:spPr bwMode="auto">
            <a:xfrm flipV="1">
              <a:off x="561" y="762"/>
              <a:ext cx="203" cy="1"/>
            </a:xfrm>
            <a:prstGeom prst="line">
              <a:avLst/>
            </a:prstGeom>
            <a:noFill/>
            <a:ln w="63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5" name="Line 66"/>
            <p:cNvSpPr>
              <a:spLocks noChangeShapeType="1"/>
            </p:cNvSpPr>
            <p:nvPr/>
          </p:nvSpPr>
          <p:spPr bwMode="auto">
            <a:xfrm>
              <a:off x="4465" y="1140"/>
              <a:ext cx="782" cy="558"/>
            </a:xfrm>
            <a:prstGeom prst="line">
              <a:avLst/>
            </a:prstGeom>
            <a:noFill/>
            <a:ln w="63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6" name="Line 67"/>
            <p:cNvSpPr>
              <a:spLocks noChangeShapeType="1"/>
            </p:cNvSpPr>
            <p:nvPr/>
          </p:nvSpPr>
          <p:spPr bwMode="auto">
            <a:xfrm flipH="1">
              <a:off x="4896" y="1706"/>
              <a:ext cx="375" cy="151"/>
            </a:xfrm>
            <a:prstGeom prst="line">
              <a:avLst/>
            </a:prstGeom>
            <a:noFill/>
            <a:ln w="6350">
              <a:solidFill>
                <a:schemeClr val="tx2"/>
              </a:solidFill>
              <a:round/>
              <a:headEn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7" name="Line 68"/>
            <p:cNvSpPr>
              <a:spLocks noChangeShapeType="1"/>
            </p:cNvSpPr>
            <p:nvPr/>
          </p:nvSpPr>
          <p:spPr bwMode="auto">
            <a:xfrm flipH="1" flipV="1">
              <a:off x="2050" y="2155"/>
              <a:ext cx="0" cy="2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8" name="Line 69"/>
            <p:cNvSpPr>
              <a:spLocks noChangeShapeType="1"/>
            </p:cNvSpPr>
            <p:nvPr/>
          </p:nvSpPr>
          <p:spPr bwMode="auto">
            <a:xfrm flipV="1">
              <a:off x="1320" y="2151"/>
              <a:ext cx="457" cy="4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29" name="Text Box 70"/>
            <p:cNvSpPr txBox="1">
              <a:spLocks noChangeArrowheads="1"/>
            </p:cNvSpPr>
            <p:nvPr/>
          </p:nvSpPr>
          <p:spPr bwMode="auto">
            <a:xfrm>
              <a:off x="1020" y="1167"/>
              <a:ext cx="85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kumimoji="1" lang="en-US" altLang="zh-CN" sz="1600" b="1">
                  <a:solidFill>
                    <a:srgbClr val="000000"/>
                  </a:solidFill>
                  <a:latin typeface="Times New Roman" panose="02020603050405020304" pitchFamily="18" charset="0"/>
                </a:rPr>
                <a:t>《 Extend 》</a:t>
              </a:r>
            </a:p>
          </p:txBody>
        </p:sp>
        <p:sp>
          <p:nvSpPr>
            <p:cNvPr id="122930" name="Text Box 71"/>
            <p:cNvSpPr txBox="1">
              <a:spLocks noChangeArrowheads="1"/>
            </p:cNvSpPr>
            <p:nvPr/>
          </p:nvSpPr>
          <p:spPr bwMode="auto">
            <a:xfrm>
              <a:off x="2619" y="2676"/>
              <a:ext cx="82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kumimoji="1" lang="en-US" altLang="zh-CN" sz="1400" b="1">
                  <a:solidFill>
                    <a:srgbClr val="000000"/>
                  </a:solidFill>
                  <a:latin typeface="Times New Roman" panose="02020603050405020304" pitchFamily="18" charset="0"/>
                </a:rPr>
                <a:t>《 Extend</a:t>
              </a:r>
              <a:r>
                <a:rPr kumimoji="1" lang="en-US" altLang="zh-CN" sz="1600" b="1">
                  <a:solidFill>
                    <a:srgbClr val="000000"/>
                  </a:solidFill>
                  <a:latin typeface="Times New Roman" panose="02020603050405020304" pitchFamily="18" charset="0"/>
                </a:rPr>
                <a:t> 》</a:t>
              </a:r>
            </a:p>
          </p:txBody>
        </p:sp>
        <p:sp>
          <p:nvSpPr>
            <p:cNvPr id="122931" name="Text Box 72"/>
            <p:cNvSpPr txBox="1">
              <a:spLocks noChangeArrowheads="1"/>
            </p:cNvSpPr>
            <p:nvPr/>
          </p:nvSpPr>
          <p:spPr bwMode="auto">
            <a:xfrm>
              <a:off x="2355" y="896"/>
              <a:ext cx="939"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kumimoji="1" lang="en-US" altLang="zh-CN" sz="1600" b="1">
                  <a:solidFill>
                    <a:srgbClr val="000000"/>
                  </a:solidFill>
                  <a:latin typeface="Times New Roman" panose="02020603050405020304" pitchFamily="18" charset="0"/>
                </a:rPr>
                <a:t>《 Extend 》</a:t>
              </a:r>
            </a:p>
          </p:txBody>
        </p:sp>
        <p:sp>
          <p:nvSpPr>
            <p:cNvPr id="122932" name="Text Box 73"/>
            <p:cNvSpPr txBox="1">
              <a:spLocks noChangeArrowheads="1"/>
            </p:cNvSpPr>
            <p:nvPr/>
          </p:nvSpPr>
          <p:spPr bwMode="auto">
            <a:xfrm>
              <a:off x="1413" y="511"/>
              <a:ext cx="61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kumimoji="1" lang="en-US" altLang="zh-CN" sz="1600" b="1">
                  <a:solidFill>
                    <a:srgbClr val="000000"/>
                  </a:solidFill>
                  <a:latin typeface="Times New Roman" panose="02020603050405020304" pitchFamily="18" charset="0"/>
                </a:rPr>
                <a:t>《 uses》</a:t>
              </a:r>
            </a:p>
          </p:txBody>
        </p:sp>
        <p:sp>
          <p:nvSpPr>
            <p:cNvPr id="122933" name="Text Box 74"/>
            <p:cNvSpPr txBox="1">
              <a:spLocks noChangeArrowheads="1"/>
            </p:cNvSpPr>
            <p:nvPr/>
          </p:nvSpPr>
          <p:spPr bwMode="auto">
            <a:xfrm>
              <a:off x="2599" y="1388"/>
              <a:ext cx="60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kumimoji="1" lang="en-US" altLang="zh-CN" sz="1600" b="1">
                  <a:solidFill>
                    <a:srgbClr val="000000"/>
                  </a:solidFill>
                  <a:latin typeface="Times New Roman" panose="02020603050405020304" pitchFamily="18" charset="0"/>
                </a:rPr>
                <a:t>《 uses》</a:t>
              </a:r>
            </a:p>
          </p:txBody>
        </p:sp>
        <p:sp>
          <p:nvSpPr>
            <p:cNvPr id="122934" name="Text Box 75"/>
            <p:cNvSpPr txBox="1">
              <a:spLocks noChangeArrowheads="1"/>
            </p:cNvSpPr>
            <p:nvPr/>
          </p:nvSpPr>
          <p:spPr bwMode="auto">
            <a:xfrm>
              <a:off x="3566" y="1554"/>
              <a:ext cx="66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kumimoji="1" lang="en-US" altLang="zh-CN" sz="1600" b="1">
                  <a:solidFill>
                    <a:srgbClr val="000000"/>
                  </a:solidFill>
                  <a:latin typeface="Times New Roman" panose="02020603050405020304" pitchFamily="18" charset="0"/>
                </a:rPr>
                <a:t>《 uses》</a:t>
              </a:r>
            </a:p>
          </p:txBody>
        </p:sp>
        <p:sp>
          <p:nvSpPr>
            <p:cNvPr id="122935" name="Text Box 76"/>
            <p:cNvSpPr txBox="1">
              <a:spLocks noChangeArrowheads="1"/>
            </p:cNvSpPr>
            <p:nvPr/>
          </p:nvSpPr>
          <p:spPr bwMode="auto">
            <a:xfrm>
              <a:off x="3960" y="2027"/>
              <a:ext cx="61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kumimoji="1" lang="en-US" altLang="zh-CN" sz="1600" b="1">
                  <a:solidFill>
                    <a:srgbClr val="000000"/>
                  </a:solidFill>
                  <a:latin typeface="Times New Roman" panose="02020603050405020304" pitchFamily="18" charset="0"/>
                </a:rPr>
                <a:t>《 uses》</a:t>
              </a:r>
            </a:p>
          </p:txBody>
        </p:sp>
        <p:sp>
          <p:nvSpPr>
            <p:cNvPr id="122936" name="Text Box 77"/>
            <p:cNvSpPr txBox="1">
              <a:spLocks noChangeArrowheads="1"/>
            </p:cNvSpPr>
            <p:nvPr/>
          </p:nvSpPr>
          <p:spPr bwMode="auto">
            <a:xfrm>
              <a:off x="1746" y="1525"/>
              <a:ext cx="6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kumimoji="1" lang="en-US" altLang="zh-CN" sz="1600" b="1">
                  <a:solidFill>
                    <a:srgbClr val="000000"/>
                  </a:solidFill>
                  <a:latin typeface="Times New Roman" panose="02020603050405020304" pitchFamily="18" charset="0"/>
                </a:rPr>
                <a:t>《 uses》</a:t>
              </a:r>
            </a:p>
          </p:txBody>
        </p:sp>
        <p:sp>
          <p:nvSpPr>
            <p:cNvPr id="122937" name="Text Box 78"/>
            <p:cNvSpPr txBox="1">
              <a:spLocks noChangeArrowheads="1"/>
            </p:cNvSpPr>
            <p:nvPr/>
          </p:nvSpPr>
          <p:spPr bwMode="auto">
            <a:xfrm>
              <a:off x="2573" y="1924"/>
              <a:ext cx="65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kumimoji="1" lang="en-US" altLang="zh-CN" sz="1600" b="1">
                  <a:solidFill>
                    <a:srgbClr val="000000"/>
                  </a:solidFill>
                  <a:latin typeface="Times New Roman" panose="02020603050405020304" pitchFamily="18" charset="0"/>
                </a:rPr>
                <a:t>《 uses》</a:t>
              </a:r>
            </a:p>
          </p:txBody>
        </p:sp>
        <p:sp>
          <p:nvSpPr>
            <p:cNvPr id="122938" name="Text Box 79"/>
            <p:cNvSpPr txBox="1">
              <a:spLocks noChangeArrowheads="1"/>
            </p:cNvSpPr>
            <p:nvPr/>
          </p:nvSpPr>
          <p:spPr bwMode="auto">
            <a:xfrm>
              <a:off x="1130" y="2079"/>
              <a:ext cx="61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kumimoji="1" lang="en-US" altLang="zh-CN" sz="1600" b="1">
                  <a:solidFill>
                    <a:srgbClr val="000000"/>
                  </a:solidFill>
                  <a:latin typeface="Times New Roman" panose="02020603050405020304" pitchFamily="18" charset="0"/>
                </a:rPr>
                <a:t>《 uses》</a:t>
              </a:r>
            </a:p>
          </p:txBody>
        </p:sp>
        <p:sp>
          <p:nvSpPr>
            <p:cNvPr id="122939" name="Text Box 80"/>
            <p:cNvSpPr txBox="1">
              <a:spLocks noChangeArrowheads="1"/>
            </p:cNvSpPr>
            <p:nvPr/>
          </p:nvSpPr>
          <p:spPr bwMode="auto">
            <a:xfrm>
              <a:off x="1977" y="2176"/>
              <a:ext cx="63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ClrTx/>
                <a:buFontTx/>
                <a:buNone/>
              </a:pPr>
              <a:r>
                <a:rPr kumimoji="1" lang="en-US" altLang="zh-CN" sz="1600" b="1">
                  <a:solidFill>
                    <a:srgbClr val="000000"/>
                  </a:solidFill>
                  <a:latin typeface="Times New Roman" panose="02020603050405020304" pitchFamily="18" charset="0"/>
                </a:rPr>
                <a:t>《 uses》</a:t>
              </a:r>
            </a:p>
          </p:txBody>
        </p:sp>
        <p:sp>
          <p:nvSpPr>
            <p:cNvPr id="122940" name="AutoShape 81"/>
            <p:cNvSpPr>
              <a:spLocks noChangeArrowheads="1"/>
            </p:cNvSpPr>
            <p:nvPr/>
          </p:nvSpPr>
          <p:spPr bwMode="auto">
            <a:xfrm rot="16200000" flipH="1">
              <a:off x="1515" y="678"/>
              <a:ext cx="96" cy="99"/>
            </a:xfrm>
            <a:prstGeom prst="triangle">
              <a:avLst>
                <a:gd name="adj" fmla="val 5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22941" name="AutoShape 82"/>
            <p:cNvSpPr>
              <a:spLocks noChangeArrowheads="1"/>
            </p:cNvSpPr>
            <p:nvPr/>
          </p:nvSpPr>
          <p:spPr bwMode="auto">
            <a:xfrm rot="2491101" flipH="1">
              <a:off x="2040" y="873"/>
              <a:ext cx="90" cy="105"/>
            </a:xfrm>
            <a:prstGeom prst="triangle">
              <a:avLst>
                <a:gd name="adj" fmla="val 5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22942" name="AutoShape 83"/>
            <p:cNvSpPr>
              <a:spLocks noChangeArrowheads="1"/>
            </p:cNvSpPr>
            <p:nvPr/>
          </p:nvSpPr>
          <p:spPr bwMode="auto">
            <a:xfrm rot="2533393" flipH="1">
              <a:off x="2335" y="1488"/>
              <a:ext cx="90" cy="105"/>
            </a:xfrm>
            <a:prstGeom prst="triangle">
              <a:avLst>
                <a:gd name="adj" fmla="val 5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22943" name="AutoShape 84"/>
            <p:cNvSpPr>
              <a:spLocks noChangeArrowheads="1"/>
            </p:cNvSpPr>
            <p:nvPr/>
          </p:nvSpPr>
          <p:spPr bwMode="auto">
            <a:xfrm rot="10800000" flipH="1">
              <a:off x="2370" y="1076"/>
              <a:ext cx="86" cy="96"/>
            </a:xfrm>
            <a:prstGeom prst="triangle">
              <a:avLst>
                <a:gd name="adj" fmla="val 5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22944" name="AutoShape 85"/>
            <p:cNvSpPr>
              <a:spLocks noChangeArrowheads="1"/>
            </p:cNvSpPr>
            <p:nvPr/>
          </p:nvSpPr>
          <p:spPr bwMode="auto">
            <a:xfrm rot="10800000" flipH="1" flipV="1">
              <a:off x="2006" y="2084"/>
              <a:ext cx="86" cy="96"/>
            </a:xfrm>
            <a:prstGeom prst="triangle">
              <a:avLst>
                <a:gd name="adj" fmla="val 5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grpSp>
          <p:nvGrpSpPr>
            <p:cNvPr id="122945" name="Group 86"/>
            <p:cNvGrpSpPr>
              <a:grpSpLocks/>
            </p:cNvGrpSpPr>
            <p:nvPr/>
          </p:nvGrpSpPr>
          <p:grpSpPr bwMode="auto">
            <a:xfrm>
              <a:off x="2772" y="1320"/>
              <a:ext cx="444" cy="84"/>
              <a:chOff x="2826" y="1320"/>
              <a:chExt cx="432" cy="84"/>
            </a:xfrm>
          </p:grpSpPr>
          <p:sp>
            <p:nvSpPr>
              <p:cNvPr id="122951" name="Line 87"/>
              <p:cNvSpPr>
                <a:spLocks noChangeShapeType="1"/>
              </p:cNvSpPr>
              <p:nvPr/>
            </p:nvSpPr>
            <p:spPr bwMode="auto">
              <a:xfrm>
                <a:off x="2826" y="1362"/>
                <a:ext cx="336" cy="0"/>
              </a:xfrm>
              <a:prstGeom prst="line">
                <a:avLst/>
              </a:prstGeom>
              <a:noFill/>
              <a:ln w="63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52" name="AutoShape 88"/>
              <p:cNvSpPr>
                <a:spLocks noChangeArrowheads="1"/>
              </p:cNvSpPr>
              <p:nvPr/>
            </p:nvSpPr>
            <p:spPr bwMode="auto">
              <a:xfrm rot="16200000" flipV="1">
                <a:off x="3168" y="1314"/>
                <a:ext cx="84" cy="96"/>
              </a:xfrm>
              <a:prstGeom prst="triangle">
                <a:avLst>
                  <a:gd name="adj" fmla="val 5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grpSp>
        <p:sp>
          <p:nvSpPr>
            <p:cNvPr id="122946" name="AutoShape 89"/>
            <p:cNvSpPr>
              <a:spLocks noChangeArrowheads="1"/>
            </p:cNvSpPr>
            <p:nvPr/>
          </p:nvSpPr>
          <p:spPr bwMode="auto">
            <a:xfrm rot="2533393" flipH="1">
              <a:off x="1768" y="2058"/>
              <a:ext cx="90" cy="105"/>
            </a:xfrm>
            <a:prstGeom prst="triangle">
              <a:avLst>
                <a:gd name="adj" fmla="val 5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122947" name="AutoShape 90"/>
            <p:cNvSpPr>
              <a:spLocks noChangeArrowheads="1"/>
            </p:cNvSpPr>
            <p:nvPr/>
          </p:nvSpPr>
          <p:spPr bwMode="auto">
            <a:xfrm rot="10036081">
              <a:off x="3641" y="1728"/>
              <a:ext cx="90" cy="105"/>
            </a:xfrm>
            <a:prstGeom prst="triangle">
              <a:avLst>
                <a:gd name="adj" fmla="val 5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grpSp>
          <p:nvGrpSpPr>
            <p:cNvPr id="122948" name="Group 91"/>
            <p:cNvGrpSpPr>
              <a:grpSpLocks/>
            </p:cNvGrpSpPr>
            <p:nvPr/>
          </p:nvGrpSpPr>
          <p:grpSpPr bwMode="auto">
            <a:xfrm>
              <a:off x="3154" y="2512"/>
              <a:ext cx="376" cy="376"/>
              <a:chOff x="2358" y="1928"/>
              <a:chExt cx="366" cy="376"/>
            </a:xfrm>
          </p:grpSpPr>
          <p:sp>
            <p:nvSpPr>
              <p:cNvPr id="122949" name="Line 92"/>
              <p:cNvSpPr>
                <a:spLocks noChangeShapeType="1"/>
              </p:cNvSpPr>
              <p:nvPr/>
            </p:nvSpPr>
            <p:spPr bwMode="auto">
              <a:xfrm flipH="1" flipV="1">
                <a:off x="2436" y="2016"/>
                <a:ext cx="288" cy="28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950" name="AutoShape 93"/>
              <p:cNvSpPr>
                <a:spLocks noChangeArrowheads="1"/>
              </p:cNvSpPr>
              <p:nvPr/>
            </p:nvSpPr>
            <p:spPr bwMode="auto">
              <a:xfrm rot="-2662934">
                <a:off x="2358" y="1928"/>
                <a:ext cx="80" cy="104"/>
              </a:xfrm>
              <a:prstGeom prst="triangle">
                <a:avLst>
                  <a:gd name="adj" fmla="val 50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grpSp>
      </p:grpSp>
      <p:sp>
        <p:nvSpPr>
          <p:cNvPr id="98" name="文本框 97"/>
          <p:cNvSpPr txBox="1"/>
          <p:nvPr/>
        </p:nvSpPr>
        <p:spPr>
          <a:xfrm>
            <a:off x="482322" y="32179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实例分析：医院病房监护系统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981282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4B1783C3-6D2E-4541-9676-B879FE71C896}" type="slidenum">
              <a:rPr lang="zh-CN" altLang="en-US"/>
              <a:pPr>
                <a:defRPr/>
              </a:pPr>
              <a:t>116</a:t>
            </a:fld>
            <a:endParaRPr lang="en-US" altLang="zh-CN"/>
          </a:p>
        </p:txBody>
      </p:sp>
      <p:sp>
        <p:nvSpPr>
          <p:cNvPr id="123910" name="Rectangle 3"/>
          <p:cNvSpPr>
            <a:spLocks noGrp="1" noChangeArrowheads="1"/>
          </p:cNvSpPr>
          <p:nvPr>
            <p:ph type="body" idx="1"/>
          </p:nvPr>
        </p:nvSpPr>
        <p:spPr>
          <a:xfrm>
            <a:off x="617135" y="1192579"/>
            <a:ext cx="11199725" cy="4351338"/>
          </a:xfrm>
        </p:spPr>
        <p:txBody>
          <a:bodyPr/>
          <a:lstStyle/>
          <a:p>
            <a:pPr marL="0" indent="0" eaLnBrk="1" hangingPunct="1">
              <a:buNone/>
            </a:pPr>
            <a:r>
              <a:rPr lang="zh-CN" altLang="en-US" sz="2400" b="1" dirty="0">
                <a:solidFill>
                  <a:srgbClr val="FF0000"/>
                </a:solidFill>
                <a:latin typeface="华文楷体" panose="02010600040101010101" pitchFamily="2" charset="-122"/>
                <a:ea typeface="华文楷体" panose="02010600040101010101" pitchFamily="2" charset="-122"/>
              </a:rPr>
              <a:t>会议管理实例分析－需求</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eaLnBrk="1" hangingPunct="1"/>
            <a:r>
              <a:rPr lang="zh-CN" altLang="en-US" sz="2400" dirty="0" smtClean="0">
                <a:latin typeface="华文楷体" panose="02010600040101010101" pitchFamily="2" charset="-122"/>
                <a:ea typeface="华文楷体" panose="02010600040101010101" pitchFamily="2" charset="-122"/>
              </a:rPr>
              <a:t>会议</a:t>
            </a:r>
            <a:r>
              <a:rPr lang="zh-CN" altLang="en-US" sz="2400" dirty="0">
                <a:latin typeface="华文楷体" panose="02010600040101010101" pitchFamily="2" charset="-122"/>
                <a:ea typeface="华文楷体" panose="02010600040101010101" pitchFamily="2" charset="-122"/>
              </a:rPr>
              <a:t>是保证行政管理实施的手段，会议管理包括会议类别设置、会议室设置、会议申请、会议审核、会议通知、会议纪要、会议查询、会议归档。</a:t>
            </a:r>
          </a:p>
          <a:p>
            <a:pPr eaLnBrk="1" hangingPunct="1"/>
            <a:r>
              <a:rPr lang="zh-CN" altLang="en-US" sz="2400" dirty="0">
                <a:latin typeface="华文楷体" panose="02010600040101010101" pitchFamily="2" charset="-122"/>
                <a:ea typeface="华文楷体" panose="02010600040101010101" pitchFamily="2" charset="-122"/>
              </a:rPr>
              <a:t>会议类型设置是进行会议管理的基础，需要保存的信息包括：会议性质名称、备注，并可对会议类型设置进行修改和删除。会议室设置需要保存的信息包括：会议室名称、容纳人数、会议室资源、使用情况、说明，并可对会议室设置进行修改、删除以及查看使用情况。会议申请是由会议申请人草拟的会议安排，输入信息包括：会议性质、会议议题、预算、会议附件（有附件上传功能）、主持人、记录人员、参加人员、会议地点、会议室、会议开始时间、会议结束时间、会议内容、审批人。可以将会议申请暂存、也可发给审批人或者放弃该申请。</a:t>
            </a:r>
          </a:p>
        </p:txBody>
      </p:sp>
      <p:sp>
        <p:nvSpPr>
          <p:cNvPr id="7" name="文本框 6"/>
          <p:cNvSpPr txBox="1"/>
          <p:nvPr/>
        </p:nvSpPr>
        <p:spPr>
          <a:xfrm>
            <a:off x="482322" y="32179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实例分析：会议管理系统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76884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7B636F7-FC96-40BD-ACE2-5EC06AE1E1B7}" type="slidenum">
              <a:rPr lang="zh-CN" altLang="en-US"/>
              <a:pPr>
                <a:defRPr/>
              </a:pPr>
              <a:t>117</a:t>
            </a:fld>
            <a:endParaRPr lang="en-US" altLang="zh-CN"/>
          </a:p>
        </p:txBody>
      </p:sp>
      <p:sp>
        <p:nvSpPr>
          <p:cNvPr id="124934" name="Rectangle 3"/>
          <p:cNvSpPr>
            <a:spLocks noGrp="1" noChangeArrowheads="1"/>
          </p:cNvSpPr>
          <p:nvPr>
            <p:ph type="body" idx="1"/>
          </p:nvPr>
        </p:nvSpPr>
        <p:spPr>
          <a:xfrm>
            <a:off x="453852" y="1082047"/>
            <a:ext cx="11312768" cy="4351338"/>
          </a:xfrm>
        </p:spPr>
        <p:txBody>
          <a:bodyPr/>
          <a:lstStyle/>
          <a:p>
            <a:pPr eaLnBrk="1" hangingPunct="1"/>
            <a:r>
              <a:rPr lang="zh-CN" altLang="en-US" sz="2600" dirty="0">
                <a:latin typeface="华文楷体" panose="02010600040101010101" pitchFamily="2" charset="-122"/>
                <a:ea typeface="华文楷体" panose="02010600040101010101" pitchFamily="2" charset="-122"/>
              </a:rPr>
              <a:t>会议审核是办公室领导在阅读完申请后签署的修改意见，审核后可以发给办理人，让其发会议通知，或退回给会议申请人，由其发通知，接着由会议起草人起草会议纪要，内容包括：会议名称、纪要内容、附件（有附件上传功能）、记录员、管理员。会议纪要可以提交给会议申请人，由申请人归档或者直接保存。</a:t>
            </a:r>
          </a:p>
          <a:p>
            <a:pPr eaLnBrk="1" hangingPunct="1"/>
            <a:r>
              <a:rPr lang="zh-CN" altLang="en-US" sz="2600" dirty="0">
                <a:latin typeface="华文楷体" panose="02010600040101010101" pitchFamily="2" charset="-122"/>
                <a:ea typeface="华文楷体" panose="02010600040101010101" pitchFamily="2" charset="-122"/>
              </a:rPr>
              <a:t>会议查询包括：已开会仪查询、待开会议查询、会议纪要查询。待开会议查询显示信息包括：会议议题、主持人、地点、时间、与会人员，并可实现分页显示、删除、修改和结束会议。已开会议查询的显示信息和待开会议显示信息相同，可以对其进行删除。会议要的查询信息包括：会议名称、会议议题、主持人、开会时间、开会地点、与会人员，可以对会议纪要进行删除和修改和归档</a:t>
            </a:r>
            <a:r>
              <a:rPr lang="zh-CN" altLang="en-US" sz="2600" dirty="0" smtClean="0">
                <a:latin typeface="华文楷体" panose="02010600040101010101" pitchFamily="2" charset="-122"/>
                <a:ea typeface="华文楷体" panose="02010600040101010101" pitchFamily="2" charset="-122"/>
              </a:rPr>
              <a:t>。</a:t>
            </a:r>
            <a:endParaRPr lang="zh-CN" altLang="en-US" sz="2600" dirty="0">
              <a:latin typeface="华文楷体" panose="02010600040101010101" pitchFamily="2" charset="-122"/>
              <a:ea typeface="华文楷体" panose="02010600040101010101" pitchFamily="2" charset="-122"/>
            </a:endParaRPr>
          </a:p>
        </p:txBody>
      </p:sp>
      <p:sp>
        <p:nvSpPr>
          <p:cNvPr id="8" name="文本框 7"/>
          <p:cNvSpPr txBox="1"/>
          <p:nvPr/>
        </p:nvSpPr>
        <p:spPr>
          <a:xfrm>
            <a:off x="453852" y="29332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实例分析：会议管理系统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163454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279D26E1-3AD0-4E71-AD0E-4711BD0E3F54}" type="slidenum">
              <a:rPr lang="zh-CN" altLang="en-US"/>
              <a:pPr>
                <a:defRPr/>
              </a:pPr>
              <a:t>118</a:t>
            </a:fld>
            <a:endParaRPr lang="en-US" altLang="zh-CN"/>
          </a:p>
        </p:txBody>
      </p:sp>
      <p:sp>
        <p:nvSpPr>
          <p:cNvPr id="125958" name="Rectangle 3"/>
          <p:cNvSpPr>
            <a:spLocks noGrp="1" noChangeArrowheads="1"/>
          </p:cNvSpPr>
          <p:nvPr>
            <p:ph type="body" idx="1"/>
          </p:nvPr>
        </p:nvSpPr>
        <p:spPr>
          <a:xfrm>
            <a:off x="617135" y="1152385"/>
            <a:ext cx="10998759" cy="4351338"/>
          </a:xfrm>
        </p:spPr>
        <p:txBody>
          <a:bodyPr/>
          <a:lstStyle/>
          <a:p>
            <a:pPr marL="0" indent="0" eaLnBrk="1" hangingPunct="1">
              <a:buNone/>
            </a:pPr>
            <a:r>
              <a:rPr lang="zh-CN" altLang="en-US" dirty="0">
                <a:latin typeface="华文楷体" panose="02010600040101010101" pitchFamily="2" charset="-122"/>
                <a:ea typeface="华文楷体" panose="02010600040101010101" pitchFamily="2" charset="-122"/>
              </a:rPr>
              <a:t>步骤</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－识别参与者</a:t>
            </a:r>
            <a:endParaRPr lang="en-US" altLang="zh-CN" dirty="0" smtClean="0">
              <a:solidFill>
                <a:srgbClr val="CC0000"/>
              </a:solidFill>
              <a:latin typeface="华文楷体" panose="02010600040101010101" pitchFamily="2" charset="-122"/>
              <a:ea typeface="华文楷体" panose="02010600040101010101" pitchFamily="2" charset="-122"/>
            </a:endParaRPr>
          </a:p>
          <a:p>
            <a:pPr eaLnBrk="1" hangingPunct="1"/>
            <a:r>
              <a:rPr lang="en-US" altLang="zh-CN" dirty="0" smtClean="0">
                <a:solidFill>
                  <a:srgbClr val="CC0000"/>
                </a:solidFill>
                <a:latin typeface="华文楷体" panose="02010600040101010101" pitchFamily="2" charset="-122"/>
                <a:ea typeface="华文楷体" panose="02010600040101010101" pitchFamily="2" charset="-122"/>
              </a:rPr>
              <a:t>1.</a:t>
            </a:r>
            <a:r>
              <a:rPr lang="zh-CN" altLang="en-US" dirty="0" smtClean="0">
                <a:solidFill>
                  <a:srgbClr val="CC0000"/>
                </a:solidFill>
                <a:latin typeface="华文楷体" panose="02010600040101010101" pitchFamily="2" charset="-122"/>
                <a:ea typeface="华文楷体" panose="02010600040101010101" pitchFamily="2" charset="-122"/>
              </a:rPr>
              <a:t>角色识别</a:t>
            </a:r>
            <a:r>
              <a:rPr lang="en-US" altLang="zh-CN" dirty="0" smtClean="0">
                <a:solidFill>
                  <a:srgbClr val="CC0000"/>
                </a:solidFill>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这是整个用例建模的第一步，那些人和事物能成为角色，首先要它是否要使用未来的系统，和系统发生交互行为，再者要看它使用未来的统是否对它来说具有经济价值，最后还要确定未来的系统是否要实现此需求特性。经过识别，确定一下系统角色：</a:t>
            </a:r>
            <a:r>
              <a:rPr lang="zh-CN" altLang="en-US" dirty="0" smtClean="0">
                <a:solidFill>
                  <a:srgbClr val="990033"/>
                </a:solidFill>
                <a:latin typeface="华文楷体" panose="02010600040101010101" pitchFamily="2" charset="-122"/>
                <a:ea typeface="华文楷体" panose="02010600040101010101" pitchFamily="2" charset="-122"/>
              </a:rPr>
              <a:t>会议申请者，办公室主任，会议办理者，纪要起草人，参会者。</a:t>
            </a:r>
          </a:p>
        </p:txBody>
      </p:sp>
      <p:sp>
        <p:nvSpPr>
          <p:cNvPr id="7" name="文本框 6"/>
          <p:cNvSpPr txBox="1"/>
          <p:nvPr/>
        </p:nvSpPr>
        <p:spPr>
          <a:xfrm>
            <a:off x="453852" y="29332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实例分析：会议管理系统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7149372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DEB02536-3E3D-45CD-9B5E-F14E1E3FD1AA}" type="slidenum">
              <a:rPr lang="zh-CN" altLang="en-US"/>
              <a:pPr>
                <a:defRPr/>
              </a:pPr>
              <a:t>119</a:t>
            </a:fld>
            <a:endParaRPr lang="en-US" altLang="zh-CN"/>
          </a:p>
        </p:txBody>
      </p:sp>
      <p:sp>
        <p:nvSpPr>
          <p:cNvPr id="126982" name="Rectangle 3"/>
          <p:cNvSpPr>
            <a:spLocks noGrp="1" noChangeArrowheads="1"/>
          </p:cNvSpPr>
          <p:nvPr>
            <p:ph type="body" idx="1"/>
          </p:nvPr>
        </p:nvSpPr>
        <p:spPr>
          <a:xfrm>
            <a:off x="586991" y="1132289"/>
            <a:ext cx="11149484" cy="4351338"/>
          </a:xfrm>
        </p:spPr>
        <p:txBody>
          <a:bodyPr/>
          <a:lstStyle/>
          <a:p>
            <a:pPr marL="0" indent="0" eaLnBrk="1" hangingPunct="1">
              <a:buNone/>
            </a:pPr>
            <a:r>
              <a:rPr lang="zh-CN" altLang="en-US" dirty="0">
                <a:latin typeface="华文楷体" panose="02010600040101010101" pitchFamily="2" charset="-122"/>
                <a:ea typeface="华文楷体" panose="02010600040101010101" pitchFamily="2" charset="-122"/>
              </a:rPr>
              <a:t>步骤</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－识别用例</a:t>
            </a:r>
            <a:endParaRPr lang="en-US" altLang="zh-CN" dirty="0" smtClean="0">
              <a:solidFill>
                <a:srgbClr val="CC0000"/>
              </a:solidFill>
              <a:latin typeface="华文楷体" panose="02010600040101010101" pitchFamily="2" charset="-122"/>
              <a:ea typeface="华文楷体" panose="02010600040101010101" pitchFamily="2" charset="-122"/>
            </a:endParaRPr>
          </a:p>
          <a:p>
            <a:pPr eaLnBrk="1" hangingPunct="1"/>
            <a:r>
              <a:rPr lang="en-US" altLang="zh-CN" dirty="0" smtClean="0">
                <a:solidFill>
                  <a:srgbClr val="CC0000"/>
                </a:solidFill>
                <a:latin typeface="华文楷体" panose="02010600040101010101" pitchFamily="2" charset="-122"/>
                <a:ea typeface="华文楷体" panose="02010600040101010101" pitchFamily="2" charset="-122"/>
              </a:rPr>
              <a:t>2.</a:t>
            </a:r>
            <a:r>
              <a:rPr lang="zh-CN" altLang="en-US" dirty="0" smtClean="0">
                <a:solidFill>
                  <a:srgbClr val="CC0000"/>
                </a:solidFill>
                <a:latin typeface="华文楷体" panose="02010600040101010101" pitchFamily="2" charset="-122"/>
                <a:ea typeface="华文楷体" panose="02010600040101010101" pitchFamily="2" charset="-122"/>
              </a:rPr>
              <a:t>用例：</a:t>
            </a:r>
            <a:r>
              <a:rPr lang="zh-CN" altLang="en-US" dirty="0" smtClean="0">
                <a:latin typeface="华文楷体" panose="02010600040101010101" pitchFamily="2" charset="-122"/>
                <a:ea typeface="华文楷体" panose="02010600040101010101" pitchFamily="2" charset="-122"/>
              </a:rPr>
              <a:t>在确定了系统角色以后，每一角色使用系统完成什么样的业务，就是用例，系统用例具有概括性和目标性，经过识别，确认一下系统用例</a:t>
            </a:r>
            <a:r>
              <a:rPr lang="zh-CN" altLang="en-US" dirty="0" smtClean="0">
                <a:solidFill>
                  <a:srgbClr val="990033"/>
                </a:solidFill>
                <a:latin typeface="华文楷体" panose="02010600040101010101" pitchFamily="2" charset="-122"/>
                <a:ea typeface="华文楷体" panose="02010600040101010101" pitchFamily="2" charset="-122"/>
              </a:rPr>
              <a:t>：管理会议申请，获取会议纪要，管理会议纪要，分配会议室资源，发送会议信息，获取会议信息。</a:t>
            </a:r>
          </a:p>
        </p:txBody>
      </p:sp>
      <p:sp>
        <p:nvSpPr>
          <p:cNvPr id="7" name="文本框 6"/>
          <p:cNvSpPr txBox="1"/>
          <p:nvPr/>
        </p:nvSpPr>
        <p:spPr>
          <a:xfrm>
            <a:off x="453852" y="29332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实例分析：会议管理系统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4384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97E296AC-C0C0-40F8-874B-F6793FAF9499}" type="slidenum">
              <a:rPr lang="zh-CN" altLang="en-US"/>
              <a:pPr>
                <a:defRPr/>
              </a:pPr>
              <a:t>12</a:t>
            </a:fld>
            <a:endParaRPr lang="en-US" altLang="zh-CN"/>
          </a:p>
        </p:txBody>
      </p:sp>
      <p:sp>
        <p:nvSpPr>
          <p:cNvPr id="15366" name="Rectangle 3"/>
          <p:cNvSpPr>
            <a:spLocks noGrp="1" noChangeArrowheads="1"/>
          </p:cNvSpPr>
          <p:nvPr>
            <p:ph type="body" idx="1"/>
          </p:nvPr>
        </p:nvSpPr>
        <p:spPr>
          <a:xfrm>
            <a:off x="552661" y="1198214"/>
            <a:ext cx="11254151" cy="4519612"/>
          </a:xfrm>
        </p:spPr>
        <p:txBody>
          <a:bodyPr/>
          <a:lstStyle/>
          <a:p>
            <a:pPr marL="0" indent="0" algn="just" eaLnBrk="1" hangingPunct="1">
              <a:lnSpc>
                <a:spcPct val="110000"/>
              </a:lnSpc>
              <a:spcBef>
                <a:spcPts val="0"/>
              </a:spcBef>
              <a:spcAft>
                <a:spcPts val="600"/>
              </a:spcAft>
              <a:buNone/>
            </a:pPr>
            <a:r>
              <a:rPr lang="zh-CN" altLang="zh-CN"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是一种建模语言</a:t>
            </a:r>
            <a:endParaRPr lang="en-US" altLang="zh-CN" dirty="0" smtClean="0">
              <a:latin typeface="华文楷体" panose="02010600040101010101" pitchFamily="2" charset="-122"/>
              <a:ea typeface="华文楷体" panose="02010600040101010101" pitchFamily="2" charset="-122"/>
            </a:endParaRPr>
          </a:p>
          <a:p>
            <a:pPr algn="just" eaLnBrk="1" hangingPunct="1">
              <a:lnSpc>
                <a:spcPct val="110000"/>
              </a:lnSpc>
              <a:spcBef>
                <a:spcPts val="0"/>
              </a:spcBef>
              <a:spcAft>
                <a:spcPts val="600"/>
              </a:spcAft>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建模</a:t>
            </a:r>
            <a:r>
              <a:rPr lang="zh-CN" altLang="en-US" dirty="0">
                <a:latin typeface="华文楷体" panose="02010600040101010101" pitchFamily="2" charset="-122"/>
                <a:ea typeface="华文楷体" panose="02010600040101010101" pitchFamily="2" charset="-122"/>
              </a:rPr>
              <a:t>方法 </a:t>
            </a:r>
            <a:r>
              <a:rPr lang="en-US" altLang="zh-CN" dirty="0">
                <a:latin typeface="华文楷体" panose="02010600040101010101" pitchFamily="2" charset="-122"/>
                <a:ea typeface="华文楷体" panose="02010600040101010101" pitchFamily="2" charset="-122"/>
              </a:rPr>
              <a:t>= </a:t>
            </a:r>
            <a:r>
              <a:rPr lang="zh-CN" altLang="en-US" dirty="0">
                <a:solidFill>
                  <a:srgbClr val="FF3300"/>
                </a:solidFill>
                <a:latin typeface="华文楷体" panose="02010600040101010101" pitchFamily="2" charset="-122"/>
                <a:ea typeface="华文楷体" panose="02010600040101010101" pitchFamily="2" charset="-122"/>
              </a:rPr>
              <a:t>建模语言</a:t>
            </a:r>
            <a:r>
              <a:rPr lang="zh-CN" altLang="en-US"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 </a:t>
            </a:r>
            <a:r>
              <a:rPr lang="zh-CN" altLang="en-US" dirty="0">
                <a:solidFill>
                  <a:srgbClr val="FF3300"/>
                </a:solidFill>
                <a:latin typeface="华文楷体" panose="02010600040101010101" pitchFamily="2" charset="-122"/>
                <a:ea typeface="华文楷体" panose="02010600040101010101" pitchFamily="2" charset="-122"/>
              </a:rPr>
              <a:t>建模过程</a:t>
            </a:r>
            <a:r>
              <a:rPr lang="zh-CN" altLang="en-US" dirty="0">
                <a:latin typeface="华文楷体" panose="02010600040101010101" pitchFamily="2" charset="-122"/>
                <a:ea typeface="华文楷体" panose="02010600040101010101" pitchFamily="2" charset="-122"/>
              </a:rPr>
              <a:t>。建模语言定义了用于表示设计的符号</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通常是图形符号</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；建模过程描述进行设计所需要遵循的步骤。</a:t>
            </a:r>
          </a:p>
          <a:p>
            <a:pPr algn="just" eaLnBrk="1" hangingPunct="1">
              <a:lnSpc>
                <a:spcPct val="110000"/>
              </a:lnSpc>
              <a:spcBef>
                <a:spcPts val="0"/>
              </a:spcBef>
              <a:spcAft>
                <a:spcPts val="600"/>
              </a:spcAft>
              <a:buFont typeface="Monotype Sorts" pitchFamily="2" charset="2"/>
              <a:buChar char="u"/>
            </a:pPr>
            <a:r>
              <a:rPr lang="zh-CN" altLang="en-US" dirty="0">
                <a:solidFill>
                  <a:srgbClr val="FF3300"/>
                </a:solidFill>
                <a:latin typeface="华文楷体" panose="02010600040101010101" pitchFamily="2" charset="-122"/>
                <a:ea typeface="华文楷体" panose="02010600040101010101" pitchFamily="2" charset="-122"/>
              </a:rPr>
              <a:t>标准建模语言</a:t>
            </a:r>
            <a:r>
              <a:rPr lang="en-US" altLang="zh-CN" dirty="0">
                <a:solidFill>
                  <a:srgbClr val="FF3300"/>
                </a:solidFill>
                <a:latin typeface="华文楷体" panose="02010600040101010101" pitchFamily="2" charset="-122"/>
                <a:ea typeface="华文楷体" panose="02010600040101010101" pitchFamily="2" charset="-122"/>
              </a:rPr>
              <a:t>UML</a:t>
            </a:r>
            <a:r>
              <a:rPr lang="zh-CN" altLang="en-US" dirty="0">
                <a:solidFill>
                  <a:srgbClr val="FF3300"/>
                </a:solidFill>
                <a:latin typeface="华文楷体" panose="02010600040101010101" pitchFamily="2" charset="-122"/>
                <a:ea typeface="华文楷体" panose="02010600040101010101" pitchFamily="2" charset="-122"/>
              </a:rPr>
              <a:t>是一种建模语言，而不是一种方法</a:t>
            </a:r>
            <a:r>
              <a:rPr lang="zh-CN" altLang="en-US" dirty="0">
                <a:latin typeface="华文楷体" panose="02010600040101010101" pitchFamily="2" charset="-122"/>
                <a:ea typeface="华文楷体" panose="02010600040101010101" pitchFamily="2" charset="-122"/>
              </a:rPr>
              <a:t>，它统一了面向对象建模的基本概念、术语及其图形符号，为人们建立了便于交流的共同语言。</a:t>
            </a:r>
          </a:p>
          <a:p>
            <a:pPr algn="just" eaLnBrk="1" hangingPunct="1">
              <a:lnSpc>
                <a:spcPct val="110000"/>
              </a:lnSpc>
              <a:spcBef>
                <a:spcPts val="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建模能力：建模方法 </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领域知识 </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实践</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什么是</a:t>
            </a:r>
            <a:r>
              <a:rPr lang="en-US" altLang="zh-CN" sz="3200" b="1" dirty="0" smtClean="0">
                <a:solidFill>
                  <a:schemeClr val="accent1"/>
                </a:solidFill>
                <a:latin typeface="微软雅黑" panose="020B0503020204020204" pitchFamily="34" charset="-122"/>
                <a:ea typeface="微软雅黑" panose="020B0503020204020204" pitchFamily="34" charset="-122"/>
              </a:rPr>
              <a:t>UML?</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859016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17782EED-EBAA-470E-8A16-2BD7DC88ADA2}" type="slidenum">
              <a:rPr lang="zh-CN" altLang="en-US"/>
              <a:pPr>
                <a:defRPr/>
              </a:pPr>
              <a:t>120</a:t>
            </a:fld>
            <a:endParaRPr lang="en-US" altLang="zh-CN"/>
          </a:p>
        </p:txBody>
      </p:sp>
      <p:sp>
        <p:nvSpPr>
          <p:cNvPr id="128006" name="Rectangle 3"/>
          <p:cNvSpPr>
            <a:spLocks noGrp="1" noChangeArrowheads="1"/>
          </p:cNvSpPr>
          <p:nvPr>
            <p:ph type="body" idx="1"/>
          </p:nvPr>
        </p:nvSpPr>
        <p:spPr>
          <a:xfrm>
            <a:off x="453851" y="1152386"/>
            <a:ext cx="11131897" cy="4351338"/>
          </a:xfrm>
        </p:spPr>
        <p:txBody>
          <a:bodyPr/>
          <a:lstStyle/>
          <a:p>
            <a:pPr marL="0" indent="0" eaLnBrk="1" hangingPunct="1">
              <a:buNone/>
            </a:pPr>
            <a:r>
              <a:rPr lang="zh-CN" altLang="en-US" dirty="0">
                <a:latin typeface="华文楷体" panose="02010600040101010101" pitchFamily="2" charset="-122"/>
                <a:ea typeface="华文楷体" panose="02010600040101010101" pitchFamily="2" charset="-122"/>
              </a:rPr>
              <a:t>步骤</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－关系</a:t>
            </a:r>
            <a:endParaRPr lang="en-US" altLang="zh-CN" dirty="0" smtClean="0">
              <a:solidFill>
                <a:srgbClr val="CC0000"/>
              </a:solidFill>
              <a:latin typeface="华文楷体" panose="02010600040101010101" pitchFamily="2" charset="-122"/>
              <a:ea typeface="华文楷体" panose="02010600040101010101" pitchFamily="2" charset="-122"/>
            </a:endParaRPr>
          </a:p>
          <a:p>
            <a:pPr eaLnBrk="1" hangingPunct="1"/>
            <a:r>
              <a:rPr lang="en-US" altLang="zh-CN" dirty="0" smtClean="0">
                <a:solidFill>
                  <a:srgbClr val="CC0000"/>
                </a:solidFill>
                <a:latin typeface="华文楷体" panose="02010600040101010101" pitchFamily="2" charset="-122"/>
                <a:ea typeface="华文楷体" panose="02010600040101010101" pitchFamily="2" charset="-122"/>
              </a:rPr>
              <a:t>3.</a:t>
            </a:r>
            <a:r>
              <a:rPr lang="zh-CN" altLang="en-US" dirty="0" smtClean="0">
                <a:solidFill>
                  <a:srgbClr val="CC0000"/>
                </a:solidFill>
                <a:latin typeface="华文楷体" panose="02010600040101010101" pitchFamily="2" charset="-122"/>
                <a:ea typeface="华文楷体" panose="02010600040101010101" pitchFamily="2" charset="-122"/>
              </a:rPr>
              <a:t>关系：</a:t>
            </a:r>
            <a:r>
              <a:rPr lang="zh-CN" altLang="en-US" dirty="0" smtClean="0">
                <a:latin typeface="华文楷体" panose="02010600040101010101" pitchFamily="2" charset="-122"/>
                <a:ea typeface="华文楷体" panose="02010600040101010101" pitchFamily="2" charset="-122"/>
              </a:rPr>
              <a:t>在系统用例图中，主要识别角色和系统用例间的关系以及角色与角色之间的关系，根据用例的发起者不同，把角色和用例间的关联（通信）关系分为单向管理和双向关联，单向关联有：</a:t>
            </a:r>
            <a:r>
              <a:rPr lang="zh-CN" altLang="en-US" dirty="0" smtClean="0">
                <a:solidFill>
                  <a:srgbClr val="990033"/>
                </a:solidFill>
                <a:latin typeface="华文楷体" panose="02010600040101010101" pitchFamily="2" charset="-122"/>
                <a:ea typeface="华文楷体" panose="02010600040101010101" pitchFamily="2" charset="-122"/>
              </a:rPr>
              <a:t>会议申请人和编辑会议申请，会议纪要起草人和编辑会议纪要，会议办理者和发送会议通知</a:t>
            </a:r>
            <a:r>
              <a:rPr lang="zh-CN" altLang="en-US" dirty="0" smtClean="0">
                <a:latin typeface="华文楷体" panose="02010600040101010101" pitchFamily="2" charset="-122"/>
                <a:ea typeface="华文楷体" panose="02010600040101010101" pitchFamily="2" charset="-122"/>
              </a:rPr>
              <a:t>；双向关联有：</a:t>
            </a:r>
            <a:r>
              <a:rPr lang="zh-CN" altLang="en-US" dirty="0" smtClean="0">
                <a:solidFill>
                  <a:srgbClr val="990033"/>
                </a:solidFill>
                <a:latin typeface="华文楷体" panose="02010600040101010101" pitchFamily="2" charset="-122"/>
                <a:ea typeface="华文楷体" panose="02010600040101010101" pitchFamily="2" charset="-122"/>
              </a:rPr>
              <a:t>办公室主任和分配会议室资源，参会者和获取会议信息。</a:t>
            </a:r>
          </a:p>
        </p:txBody>
      </p:sp>
      <p:sp>
        <p:nvSpPr>
          <p:cNvPr id="7" name="文本框 6"/>
          <p:cNvSpPr txBox="1"/>
          <p:nvPr/>
        </p:nvSpPr>
        <p:spPr>
          <a:xfrm>
            <a:off x="453852" y="29332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实例分析：会议管理系统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2315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82F6F339-6D8A-406E-B352-B3FAB57EC6BD}" type="slidenum">
              <a:rPr lang="zh-CN" altLang="en-US"/>
              <a:pPr>
                <a:defRPr/>
              </a:pPr>
              <a:t>121</a:t>
            </a:fld>
            <a:endParaRPr lang="en-US" altLang="zh-CN"/>
          </a:p>
        </p:txBody>
      </p:sp>
      <p:sp>
        <p:nvSpPr>
          <p:cNvPr id="129030" name="Rectangle 3"/>
          <p:cNvSpPr>
            <a:spLocks noGrp="1" noChangeArrowheads="1"/>
          </p:cNvSpPr>
          <p:nvPr>
            <p:ph type="body" idx="1"/>
          </p:nvPr>
        </p:nvSpPr>
        <p:spPr>
          <a:xfrm>
            <a:off x="627185" y="1172482"/>
            <a:ext cx="10998758" cy="4351338"/>
          </a:xfrm>
        </p:spPr>
        <p:txBody>
          <a:bodyPr/>
          <a:lstStyle/>
          <a:p>
            <a:pPr marL="0" indent="0" eaLnBrk="1" hangingPunct="1">
              <a:buNone/>
            </a:pPr>
            <a:r>
              <a:rPr lang="zh-CN" altLang="en-US" dirty="0">
                <a:latin typeface="华文楷体" panose="02010600040101010101" pitchFamily="2" charset="-122"/>
                <a:ea typeface="华文楷体" panose="02010600040101010101" pitchFamily="2" charset="-122"/>
              </a:rPr>
              <a:t>步骤</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－总结系统需求</a:t>
            </a:r>
            <a:endParaRPr lang="en-US" altLang="zh-CN" dirty="0" smtClean="0">
              <a:solidFill>
                <a:srgbClr val="CC0000"/>
              </a:solidFill>
              <a:latin typeface="华文楷体" panose="02010600040101010101" pitchFamily="2" charset="-122"/>
              <a:ea typeface="华文楷体" panose="02010600040101010101" pitchFamily="2" charset="-122"/>
            </a:endParaRPr>
          </a:p>
          <a:p>
            <a:pPr eaLnBrk="1" hangingPunct="1"/>
            <a:r>
              <a:rPr lang="en-US" altLang="zh-CN" dirty="0" smtClean="0">
                <a:solidFill>
                  <a:srgbClr val="CC0000"/>
                </a:solidFill>
                <a:latin typeface="华文楷体" panose="02010600040101010101" pitchFamily="2" charset="-122"/>
                <a:ea typeface="华文楷体" panose="02010600040101010101" pitchFamily="2" charset="-122"/>
              </a:rPr>
              <a:t>4.</a:t>
            </a:r>
            <a:r>
              <a:rPr lang="zh-CN" altLang="en-US" dirty="0" smtClean="0">
                <a:solidFill>
                  <a:srgbClr val="CC0000"/>
                </a:solidFill>
                <a:latin typeface="华文楷体" panose="02010600040101010101" pitchFamily="2" charset="-122"/>
                <a:ea typeface="华文楷体" panose="02010600040101010101" pitchFamily="2" charset="-122"/>
              </a:rPr>
              <a:t>系统：</a:t>
            </a:r>
            <a:r>
              <a:rPr lang="zh-CN" altLang="en-US" dirty="0" smtClean="0">
                <a:latin typeface="华文楷体" panose="02010600040101010101" pitchFamily="2" charset="-122"/>
                <a:ea typeface="华文楷体" panose="02010600040101010101" pitchFamily="2" charset="-122"/>
              </a:rPr>
              <a:t>经过前面分析，未来系统将要实现的需求特征包含：</a:t>
            </a:r>
            <a:r>
              <a:rPr lang="zh-CN" altLang="en-US" dirty="0" smtClean="0">
                <a:solidFill>
                  <a:srgbClr val="990033"/>
                </a:solidFill>
                <a:latin typeface="华文楷体" panose="02010600040101010101" pitchFamily="2" charset="-122"/>
                <a:ea typeface="华文楷体" panose="02010600040101010101" pitchFamily="2" charset="-122"/>
              </a:rPr>
              <a:t>编辑会议申请、编辑会议纪要、获取会议通知、分配会议室资源、发送会议通知</a:t>
            </a:r>
            <a:r>
              <a:rPr lang="zh-CN" altLang="en-US" dirty="0" smtClean="0">
                <a:latin typeface="华文楷体" panose="02010600040101010101" pitchFamily="2" charset="-122"/>
                <a:ea typeface="华文楷体" panose="02010600040101010101" pitchFamily="2" charset="-122"/>
              </a:rPr>
              <a:t>，这些元素属于系统内，其余在系统外，属于系统环境。</a:t>
            </a:r>
          </a:p>
        </p:txBody>
      </p:sp>
      <p:sp>
        <p:nvSpPr>
          <p:cNvPr id="7" name="文本框 6"/>
          <p:cNvSpPr txBox="1"/>
          <p:nvPr/>
        </p:nvSpPr>
        <p:spPr>
          <a:xfrm>
            <a:off x="453852" y="29332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实例分析：会议管理系统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3616286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D70C3DAB-CFAE-400D-A9B8-51E2D0B7F73F}" type="slidenum">
              <a:rPr lang="zh-CN" altLang="en-US"/>
              <a:pPr>
                <a:defRPr/>
              </a:pPr>
              <a:t>122</a:t>
            </a:fld>
            <a:endParaRPr lang="en-US" altLang="zh-CN"/>
          </a:p>
        </p:txBody>
      </p:sp>
      <p:sp>
        <p:nvSpPr>
          <p:cNvPr id="130053" name="Rectangle 2"/>
          <p:cNvSpPr>
            <a:spLocks noGrp="1" noChangeArrowheads="1"/>
          </p:cNvSpPr>
          <p:nvPr>
            <p:ph type="title"/>
          </p:nvPr>
        </p:nvSpPr>
        <p:spPr>
          <a:xfrm>
            <a:off x="838200" y="689083"/>
            <a:ext cx="10515600" cy="1325563"/>
          </a:xfrm>
        </p:spPr>
        <p:txBody>
          <a:bodyPr/>
          <a:lstStyle/>
          <a:p>
            <a:pPr eaLnBrk="1" hangingPunct="1"/>
            <a:r>
              <a:rPr lang="zh-CN" altLang="en-US" sz="2800" dirty="0">
                <a:latin typeface="华文楷体" panose="02010600040101010101" pitchFamily="2" charset="-122"/>
                <a:ea typeface="华文楷体" panose="02010600040101010101" pitchFamily="2" charset="-122"/>
              </a:rPr>
              <a:t>步骤</a:t>
            </a:r>
            <a:r>
              <a:rPr lang="en-US" altLang="zh-CN" sz="2800" dirty="0">
                <a:latin typeface="华文楷体" panose="02010600040101010101" pitchFamily="2" charset="-122"/>
                <a:ea typeface="华文楷体" panose="02010600040101010101" pitchFamily="2" charset="-122"/>
              </a:rPr>
              <a:t>5</a:t>
            </a:r>
            <a:r>
              <a:rPr lang="zh-CN" altLang="en-US" sz="2800" dirty="0">
                <a:latin typeface="华文楷体" panose="02010600040101010101" pitchFamily="2" charset="-122"/>
                <a:ea typeface="华文楷体" panose="02010600040101010101" pitchFamily="2" charset="-122"/>
              </a:rPr>
              <a:t>－顶层用例图</a:t>
            </a:r>
          </a:p>
        </p:txBody>
      </p:sp>
      <p:pic>
        <p:nvPicPr>
          <p:cNvPr id="130054"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p:pic>
      <p:sp>
        <p:nvSpPr>
          <p:cNvPr id="7" name="文本框 6"/>
          <p:cNvSpPr txBox="1"/>
          <p:nvPr/>
        </p:nvSpPr>
        <p:spPr>
          <a:xfrm>
            <a:off x="453852" y="29332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实例分析：会议管理系统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10050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9808" y="976314"/>
            <a:ext cx="7277100" cy="251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页脚占位符 4"/>
          <p:cNvSpPr>
            <a:spLocks noGrp="1"/>
          </p:cNvSpPr>
          <p:nvPr>
            <p:ph type="ftr" sz="quarter" idx="11"/>
          </p:nvPr>
        </p:nvSpPr>
        <p:spPr/>
        <p:txBody>
          <a:bodyPr/>
          <a:lstStyle/>
          <a:p>
            <a:pPr>
              <a:defRPr/>
            </a:pPr>
            <a:r>
              <a:rPr lang="zh-CN" altLang="en-US"/>
              <a:t>软 件 工 程</a:t>
            </a:r>
            <a:endParaRPr lang="en-US" altLang="zh-CN"/>
          </a:p>
        </p:txBody>
      </p:sp>
      <p:sp>
        <p:nvSpPr>
          <p:cNvPr id="7" name="灯片编号占位符 5"/>
          <p:cNvSpPr>
            <a:spLocks noGrp="1"/>
          </p:cNvSpPr>
          <p:nvPr>
            <p:ph type="sldNum" sz="quarter" idx="12"/>
          </p:nvPr>
        </p:nvSpPr>
        <p:spPr/>
        <p:txBody>
          <a:bodyPr/>
          <a:lstStyle/>
          <a:p>
            <a:pPr>
              <a:defRPr/>
            </a:pPr>
            <a:fld id="{A36F3EDA-9E78-47D0-B55E-A1B512BAD5DA}" type="slidenum">
              <a:rPr lang="zh-CN" altLang="en-US"/>
              <a:pPr>
                <a:defRPr/>
              </a:pPr>
              <a:t>123</a:t>
            </a:fld>
            <a:endParaRPr lang="en-US" altLang="zh-CN"/>
          </a:p>
        </p:txBody>
      </p:sp>
      <p:sp>
        <p:nvSpPr>
          <p:cNvPr id="131077" name="Rectangle 2"/>
          <p:cNvSpPr>
            <a:spLocks noGrp="1" noChangeArrowheads="1"/>
          </p:cNvSpPr>
          <p:nvPr>
            <p:ph type="title"/>
          </p:nvPr>
        </p:nvSpPr>
        <p:spPr>
          <a:xfrm>
            <a:off x="767861" y="531921"/>
            <a:ext cx="10515600" cy="1325563"/>
          </a:xfrm>
        </p:spPr>
        <p:txBody>
          <a:bodyPr/>
          <a:lstStyle/>
          <a:p>
            <a:pPr eaLnBrk="1" hangingPunct="1"/>
            <a:r>
              <a:rPr lang="zh-CN" altLang="en-US" sz="2800" dirty="0">
                <a:ea typeface="宋体" panose="02010600030101010101" pitchFamily="2" charset="-122"/>
              </a:rPr>
              <a:t>步骤</a:t>
            </a:r>
            <a:r>
              <a:rPr lang="en-US" altLang="zh-CN" sz="2800" dirty="0">
                <a:ea typeface="宋体" panose="02010600030101010101" pitchFamily="2" charset="-122"/>
              </a:rPr>
              <a:t>6</a:t>
            </a:r>
            <a:r>
              <a:rPr lang="zh-CN" altLang="en-US" sz="2800" dirty="0">
                <a:ea typeface="宋体" panose="02010600030101010101" pitchFamily="2" charset="-122"/>
              </a:rPr>
              <a:t>－细化</a:t>
            </a:r>
          </a:p>
        </p:txBody>
      </p:sp>
      <p:pic>
        <p:nvPicPr>
          <p:cNvPr id="13107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0463" y="3646488"/>
            <a:ext cx="7054850"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453852" y="29332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实例分析：会议管理系统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974775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10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6406" y="878103"/>
            <a:ext cx="7600950" cy="508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灯片编号占位符 5"/>
          <p:cNvSpPr>
            <a:spLocks noGrp="1"/>
          </p:cNvSpPr>
          <p:nvPr>
            <p:ph type="sldNum" sz="quarter" idx="12"/>
          </p:nvPr>
        </p:nvSpPr>
        <p:spPr/>
        <p:txBody>
          <a:bodyPr/>
          <a:lstStyle/>
          <a:p>
            <a:pPr>
              <a:defRPr/>
            </a:pPr>
            <a:fld id="{E003C3B4-6644-409C-803B-0D6DE015DE6D}" type="slidenum">
              <a:rPr lang="zh-CN" altLang="en-US"/>
              <a:pPr>
                <a:defRPr/>
              </a:pPr>
              <a:t>124</a:t>
            </a:fld>
            <a:endParaRPr lang="en-US" altLang="zh-CN"/>
          </a:p>
        </p:txBody>
      </p:sp>
      <p:sp>
        <p:nvSpPr>
          <p:cNvPr id="132101" name="Rectangle 2"/>
          <p:cNvSpPr>
            <a:spLocks noGrp="1" noChangeArrowheads="1"/>
          </p:cNvSpPr>
          <p:nvPr>
            <p:ph type="title"/>
          </p:nvPr>
        </p:nvSpPr>
        <p:spPr>
          <a:xfrm>
            <a:off x="822325" y="516984"/>
            <a:ext cx="10515600" cy="1325563"/>
          </a:xfrm>
        </p:spPr>
        <p:txBody>
          <a:bodyPr/>
          <a:lstStyle/>
          <a:p>
            <a:pPr eaLnBrk="1" hangingPunct="1"/>
            <a:r>
              <a:rPr lang="zh-CN" altLang="en-US" sz="2800" dirty="0">
                <a:latin typeface="华文楷体" panose="02010600040101010101" pitchFamily="2" charset="-122"/>
                <a:ea typeface="华文楷体" panose="02010600040101010101" pitchFamily="2" charset="-122"/>
              </a:rPr>
              <a:t>步骤</a:t>
            </a:r>
            <a:r>
              <a:rPr lang="en-US" altLang="zh-CN" sz="2800" dirty="0">
                <a:latin typeface="华文楷体" panose="02010600040101010101" pitchFamily="2" charset="-122"/>
                <a:ea typeface="华文楷体" panose="02010600040101010101" pitchFamily="2" charset="-122"/>
              </a:rPr>
              <a:t>6</a:t>
            </a:r>
            <a:r>
              <a:rPr lang="zh-CN" altLang="en-US" sz="2800" dirty="0">
                <a:latin typeface="华文楷体" panose="02010600040101010101" pitchFamily="2" charset="-122"/>
                <a:ea typeface="华文楷体" panose="02010600040101010101" pitchFamily="2" charset="-122"/>
              </a:rPr>
              <a:t>－细化</a:t>
            </a:r>
          </a:p>
        </p:txBody>
      </p:sp>
      <p:sp>
        <p:nvSpPr>
          <p:cNvPr id="8" name="文本框 7"/>
          <p:cNvSpPr txBox="1"/>
          <p:nvPr/>
        </p:nvSpPr>
        <p:spPr>
          <a:xfrm>
            <a:off x="453852" y="29332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实例分析：会议管理系统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8359263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E5366371-2F1C-4698-AF7C-7966AB2DBDEB}" type="slidenum">
              <a:rPr lang="zh-CN" altLang="en-US"/>
              <a:pPr>
                <a:defRPr/>
              </a:pPr>
              <a:t>125</a:t>
            </a:fld>
            <a:endParaRPr lang="en-US" altLang="zh-CN"/>
          </a:p>
        </p:txBody>
      </p:sp>
      <p:sp>
        <p:nvSpPr>
          <p:cNvPr id="133125" name="Rectangle 2"/>
          <p:cNvSpPr>
            <a:spLocks noGrp="1" noChangeArrowheads="1"/>
          </p:cNvSpPr>
          <p:nvPr>
            <p:ph type="title"/>
          </p:nvPr>
        </p:nvSpPr>
        <p:spPr>
          <a:xfrm>
            <a:off x="838200" y="483608"/>
            <a:ext cx="10515600" cy="1325563"/>
          </a:xfrm>
        </p:spPr>
        <p:txBody>
          <a:bodyPr/>
          <a:lstStyle/>
          <a:p>
            <a:pPr eaLnBrk="1" hangingPunct="1"/>
            <a:r>
              <a:rPr lang="zh-CN" altLang="en-US" sz="2800" dirty="0">
                <a:latin typeface="华文楷体" panose="02010600040101010101" pitchFamily="2" charset="-122"/>
                <a:ea typeface="华文楷体" panose="02010600040101010101" pitchFamily="2" charset="-122"/>
              </a:rPr>
              <a:t>步骤</a:t>
            </a:r>
            <a:r>
              <a:rPr lang="en-US" altLang="zh-CN" sz="2800" dirty="0">
                <a:latin typeface="华文楷体" panose="02010600040101010101" pitchFamily="2" charset="-122"/>
                <a:ea typeface="华文楷体" panose="02010600040101010101" pitchFamily="2" charset="-122"/>
              </a:rPr>
              <a:t>6</a:t>
            </a:r>
            <a:r>
              <a:rPr lang="zh-CN" altLang="en-US" sz="2800" dirty="0">
                <a:latin typeface="华文楷体" panose="02010600040101010101" pitchFamily="2" charset="-122"/>
                <a:ea typeface="华文楷体" panose="02010600040101010101" pitchFamily="2" charset="-122"/>
              </a:rPr>
              <a:t>－细化</a:t>
            </a:r>
          </a:p>
        </p:txBody>
      </p:sp>
      <p:pic>
        <p:nvPicPr>
          <p:cNvPr id="13312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9278" y="1386514"/>
            <a:ext cx="8519424" cy="4441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7"/>
          <p:cNvSpPr txBox="1"/>
          <p:nvPr/>
        </p:nvSpPr>
        <p:spPr>
          <a:xfrm>
            <a:off x="453852" y="29332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实例分析：会议管理系统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149516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34A23DC5-4A44-417C-A97C-F8C7541B85DE}" type="slidenum">
              <a:rPr lang="zh-CN" altLang="en-US"/>
              <a:pPr>
                <a:defRPr/>
              </a:pPr>
              <a:t>126</a:t>
            </a:fld>
            <a:endParaRPr lang="en-US" altLang="zh-CN"/>
          </a:p>
        </p:txBody>
      </p:sp>
      <p:sp>
        <p:nvSpPr>
          <p:cNvPr id="134150" name="Rectangle 3"/>
          <p:cNvSpPr>
            <a:spLocks noGrp="1" noChangeArrowheads="1"/>
          </p:cNvSpPr>
          <p:nvPr>
            <p:ph type="body" idx="1"/>
          </p:nvPr>
        </p:nvSpPr>
        <p:spPr>
          <a:xfrm>
            <a:off x="453852" y="1112192"/>
            <a:ext cx="11151994" cy="4351338"/>
          </a:xfrm>
        </p:spPr>
        <p:txBody>
          <a:bodyPr/>
          <a:lstStyle/>
          <a:p>
            <a:pPr marL="0" indent="0" eaLnBrk="1" hangingPunct="1">
              <a:buNone/>
            </a:pPr>
            <a:r>
              <a:rPr lang="zh-CN" altLang="en-US" dirty="0">
                <a:latin typeface="华文楷体" panose="02010600040101010101" pitchFamily="2" charset="-122"/>
                <a:ea typeface="华文楷体" panose="02010600040101010101" pitchFamily="2" charset="-122"/>
              </a:rPr>
              <a:t>步骤</a:t>
            </a:r>
            <a:r>
              <a:rPr lang="en-US" altLang="zh-CN" dirty="0">
                <a:latin typeface="华文楷体" panose="02010600040101010101" pitchFamily="2" charset="-122"/>
                <a:ea typeface="华文楷体" panose="02010600040101010101" pitchFamily="2" charset="-122"/>
              </a:rPr>
              <a:t>7</a:t>
            </a:r>
            <a:r>
              <a:rPr lang="zh-CN" altLang="en-US" dirty="0">
                <a:latin typeface="华文楷体" panose="02010600040101010101" pitchFamily="2" charset="-122"/>
                <a:ea typeface="华文楷体" panose="02010600040101010101" pitchFamily="2" charset="-122"/>
              </a:rPr>
              <a:t>－用例说明文档</a:t>
            </a:r>
            <a:endParaRPr lang="en-US" altLang="zh-CN" dirty="0" smtClean="0">
              <a:latin typeface="华文楷体" panose="02010600040101010101" pitchFamily="2" charset="-122"/>
              <a:ea typeface="华文楷体" panose="02010600040101010101" pitchFamily="2" charset="-122"/>
            </a:endParaRPr>
          </a:p>
          <a:p>
            <a:pPr eaLnBrk="1" hangingPunct="1"/>
            <a:r>
              <a:rPr lang="zh-CN" altLang="en-US" dirty="0" smtClean="0">
                <a:latin typeface="华文楷体" panose="02010600040101010101" pitchFamily="2" charset="-122"/>
                <a:ea typeface="华文楷体" panose="02010600040101010101" pitchFamily="2" charset="-122"/>
              </a:rPr>
              <a:t>用例</a:t>
            </a:r>
            <a:r>
              <a:rPr lang="zh-CN" altLang="en-US" dirty="0">
                <a:latin typeface="华文楷体" panose="02010600040101010101" pitchFamily="2" charset="-122"/>
                <a:ea typeface="华文楷体" panose="02010600040101010101" pitchFamily="2" charset="-122"/>
              </a:rPr>
              <a:t>模型充分反映了角色和系统之间的关系，作为角色和系统之间交互的模型，显然缺乏行为细节描述，因此，需要一份书面的说明文档，象写契约一样，把双方的都要遵守的规则都写进去，用来描述用例的模板很多，没有统一规范，下面就一些常用描述元素做以概括介绍：</a:t>
            </a:r>
          </a:p>
          <a:p>
            <a:pPr eaLnBrk="1" hangingPunct="1"/>
            <a:r>
              <a:rPr lang="zh-CN" altLang="en-US" dirty="0">
                <a:solidFill>
                  <a:srgbClr val="CC0000"/>
                </a:solidFill>
                <a:latin typeface="华文楷体" panose="02010600040101010101" pitchFamily="2" charset="-122"/>
                <a:ea typeface="华文楷体" panose="02010600040101010101" pitchFamily="2" charset="-122"/>
              </a:rPr>
              <a:t>（</a:t>
            </a:r>
            <a:r>
              <a:rPr lang="en-US" altLang="zh-CN" dirty="0">
                <a:solidFill>
                  <a:srgbClr val="CC0000"/>
                </a:solidFill>
                <a:latin typeface="华文楷体" panose="02010600040101010101" pitchFamily="2" charset="-122"/>
                <a:ea typeface="华文楷体" panose="02010600040101010101" pitchFamily="2" charset="-122"/>
              </a:rPr>
              <a:t>1</a:t>
            </a:r>
            <a:r>
              <a:rPr lang="zh-CN" altLang="en-US" dirty="0">
                <a:solidFill>
                  <a:srgbClr val="CC0000"/>
                </a:solidFill>
                <a:latin typeface="华文楷体" panose="02010600040101010101" pitchFamily="2" charset="-122"/>
                <a:ea typeface="华文楷体" panose="02010600040101010101" pitchFamily="2" charset="-122"/>
              </a:rPr>
              <a:t>）前置条件：</a:t>
            </a:r>
            <a:r>
              <a:rPr lang="zh-CN" altLang="en-US" dirty="0">
                <a:latin typeface="华文楷体" panose="02010600040101010101" pitchFamily="2" charset="-122"/>
                <a:ea typeface="华文楷体" panose="02010600040101010101" pitchFamily="2" charset="-122"/>
              </a:rPr>
              <a:t>用例执行前必须满足的条件，如果不满足条件，用例不被执行，一般与系统的上下文环境和参数限定有关</a:t>
            </a:r>
            <a:r>
              <a:rPr lang="en-US" altLang="zh-CN" dirty="0">
                <a:latin typeface="华文楷体" panose="02010600040101010101" pitchFamily="2" charset="-122"/>
                <a:ea typeface="华文楷体" panose="02010600040101010101" pitchFamily="2" charset="-122"/>
              </a:rPr>
              <a:t>.</a:t>
            </a:r>
          </a:p>
          <a:p>
            <a:pPr eaLnBrk="1" hangingPunct="1"/>
            <a:r>
              <a:rPr lang="zh-CN" altLang="en-US" dirty="0">
                <a:solidFill>
                  <a:srgbClr val="CC0000"/>
                </a:solidFill>
                <a:latin typeface="华文楷体" panose="02010600040101010101" pitchFamily="2" charset="-122"/>
                <a:ea typeface="华文楷体" panose="02010600040101010101" pitchFamily="2" charset="-122"/>
              </a:rPr>
              <a:t>（</a:t>
            </a:r>
            <a:r>
              <a:rPr lang="en-US" altLang="zh-CN" dirty="0">
                <a:solidFill>
                  <a:srgbClr val="CC0000"/>
                </a:solidFill>
                <a:latin typeface="华文楷体" panose="02010600040101010101" pitchFamily="2" charset="-122"/>
                <a:ea typeface="华文楷体" panose="02010600040101010101" pitchFamily="2" charset="-122"/>
              </a:rPr>
              <a:t>2</a:t>
            </a:r>
            <a:r>
              <a:rPr lang="zh-CN" altLang="en-US" dirty="0">
                <a:solidFill>
                  <a:srgbClr val="CC0000"/>
                </a:solidFill>
                <a:latin typeface="华文楷体" panose="02010600040101010101" pitchFamily="2" charset="-122"/>
                <a:ea typeface="华文楷体" panose="02010600040101010101" pitchFamily="2" charset="-122"/>
              </a:rPr>
              <a:t>）后置条件：</a:t>
            </a:r>
            <a:r>
              <a:rPr lang="zh-CN" altLang="en-US" dirty="0">
                <a:latin typeface="华文楷体" panose="02010600040101010101" pitchFamily="2" charset="-122"/>
                <a:ea typeface="华文楷体" panose="02010600040101010101" pitchFamily="2" charset="-122"/>
              </a:rPr>
              <a:t>在用例结束时，系统必须所处的状态，以防止用例执行的结果不确定，影响后续用例的执行。</a:t>
            </a:r>
          </a:p>
        </p:txBody>
      </p:sp>
      <p:sp>
        <p:nvSpPr>
          <p:cNvPr id="7" name="文本框 6"/>
          <p:cNvSpPr txBox="1"/>
          <p:nvPr/>
        </p:nvSpPr>
        <p:spPr>
          <a:xfrm>
            <a:off x="453852" y="29332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实例分析：会议管理系统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383908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97C11974-CD67-46BF-AB61-E237765C194E}" type="slidenum">
              <a:rPr lang="zh-CN" altLang="en-US"/>
              <a:pPr>
                <a:defRPr/>
              </a:pPr>
              <a:t>127</a:t>
            </a:fld>
            <a:endParaRPr lang="en-US" altLang="zh-CN"/>
          </a:p>
        </p:txBody>
      </p:sp>
      <p:sp>
        <p:nvSpPr>
          <p:cNvPr id="135174" name="Rectangle 3"/>
          <p:cNvSpPr>
            <a:spLocks noGrp="1" noChangeArrowheads="1"/>
          </p:cNvSpPr>
          <p:nvPr>
            <p:ph type="body" idx="1"/>
          </p:nvPr>
        </p:nvSpPr>
        <p:spPr>
          <a:xfrm>
            <a:off x="453852" y="1172482"/>
            <a:ext cx="11252478" cy="4351338"/>
          </a:xfrm>
        </p:spPr>
        <p:txBody>
          <a:bodyPr/>
          <a:lstStyle/>
          <a:p>
            <a:pPr eaLnBrk="1" hangingPunct="1"/>
            <a:r>
              <a:rPr lang="zh-CN" altLang="en-US" dirty="0" smtClean="0">
                <a:solidFill>
                  <a:srgbClr val="CC0000"/>
                </a:solidFill>
                <a:latin typeface="华文楷体" panose="02010600040101010101" pitchFamily="2" charset="-122"/>
                <a:ea typeface="华文楷体" panose="02010600040101010101" pitchFamily="2" charset="-122"/>
              </a:rPr>
              <a:t>（</a:t>
            </a:r>
            <a:r>
              <a:rPr lang="en-US" altLang="zh-CN" dirty="0" smtClean="0">
                <a:solidFill>
                  <a:srgbClr val="CC0000"/>
                </a:solidFill>
                <a:latin typeface="华文楷体" panose="02010600040101010101" pitchFamily="2" charset="-122"/>
                <a:ea typeface="华文楷体" panose="02010600040101010101" pitchFamily="2" charset="-122"/>
              </a:rPr>
              <a:t>3</a:t>
            </a:r>
            <a:r>
              <a:rPr lang="zh-CN" altLang="en-US" dirty="0" smtClean="0">
                <a:solidFill>
                  <a:srgbClr val="CC0000"/>
                </a:solidFill>
                <a:latin typeface="华文楷体" panose="02010600040101010101" pitchFamily="2" charset="-122"/>
                <a:ea typeface="华文楷体" panose="02010600040101010101" pitchFamily="2" charset="-122"/>
              </a:rPr>
              <a:t>）基本事件流：</a:t>
            </a:r>
            <a:r>
              <a:rPr lang="zh-CN" altLang="en-US" dirty="0" smtClean="0">
                <a:latin typeface="华文楷体" panose="02010600040101010101" pitchFamily="2" charset="-122"/>
                <a:ea typeface="华文楷体" panose="02010600040101010101" pitchFamily="2" charset="-122"/>
              </a:rPr>
              <a:t>路径是从用户角度来描述系统的使用，它关注系统干什么，而不关怎样干。基本事件流是用例中最常发生的路径。</a:t>
            </a:r>
          </a:p>
          <a:p>
            <a:pPr eaLnBrk="1" hangingPunct="1"/>
            <a:r>
              <a:rPr lang="zh-CN" altLang="en-US" dirty="0" smtClean="0">
                <a:solidFill>
                  <a:srgbClr val="CC0000"/>
                </a:solidFill>
                <a:latin typeface="华文楷体" panose="02010600040101010101" pitchFamily="2" charset="-122"/>
                <a:ea typeface="华文楷体" panose="02010600040101010101" pitchFamily="2" charset="-122"/>
              </a:rPr>
              <a:t>（</a:t>
            </a:r>
            <a:r>
              <a:rPr lang="en-US" altLang="zh-CN" dirty="0" smtClean="0">
                <a:solidFill>
                  <a:srgbClr val="CC0000"/>
                </a:solidFill>
                <a:latin typeface="华文楷体" panose="02010600040101010101" pitchFamily="2" charset="-122"/>
                <a:ea typeface="华文楷体" panose="02010600040101010101" pitchFamily="2" charset="-122"/>
              </a:rPr>
              <a:t>4</a:t>
            </a:r>
            <a:r>
              <a:rPr lang="zh-CN" altLang="en-US" dirty="0" smtClean="0">
                <a:solidFill>
                  <a:srgbClr val="CC0000"/>
                </a:solidFill>
                <a:latin typeface="华文楷体" panose="02010600040101010101" pitchFamily="2" charset="-122"/>
                <a:ea typeface="华文楷体" panose="02010600040101010101" pitchFamily="2" charset="-122"/>
              </a:rPr>
              <a:t>）可选事件流：</a:t>
            </a:r>
            <a:r>
              <a:rPr lang="zh-CN" altLang="en-US" dirty="0" smtClean="0">
                <a:latin typeface="华文楷体" panose="02010600040101010101" pitchFamily="2" charset="-122"/>
                <a:ea typeface="华文楷体" panose="02010600040101010101" pitchFamily="2" charset="-122"/>
              </a:rPr>
              <a:t>是系统合法的路径，但不是经常发生的路径。</a:t>
            </a:r>
          </a:p>
          <a:p>
            <a:pPr eaLnBrk="1" hangingPunct="1"/>
            <a:r>
              <a:rPr lang="zh-CN" altLang="en-US" dirty="0" smtClean="0">
                <a:solidFill>
                  <a:srgbClr val="CC0000"/>
                </a:solidFill>
                <a:latin typeface="华文楷体" panose="02010600040101010101" pitchFamily="2" charset="-122"/>
                <a:ea typeface="华文楷体" panose="02010600040101010101" pitchFamily="2" charset="-122"/>
              </a:rPr>
              <a:t>（</a:t>
            </a:r>
            <a:r>
              <a:rPr lang="en-US" altLang="zh-CN" dirty="0" smtClean="0">
                <a:solidFill>
                  <a:srgbClr val="CC0000"/>
                </a:solidFill>
                <a:latin typeface="华文楷体" panose="02010600040101010101" pitchFamily="2" charset="-122"/>
                <a:ea typeface="华文楷体" panose="02010600040101010101" pitchFamily="2" charset="-122"/>
              </a:rPr>
              <a:t>5</a:t>
            </a:r>
            <a:r>
              <a:rPr lang="zh-CN" altLang="en-US" dirty="0" smtClean="0">
                <a:solidFill>
                  <a:srgbClr val="CC0000"/>
                </a:solidFill>
                <a:latin typeface="华文楷体" panose="02010600040101010101" pitchFamily="2" charset="-122"/>
                <a:ea typeface="华文楷体" panose="02010600040101010101" pitchFamily="2" charset="-122"/>
              </a:rPr>
              <a:t>）异常事件流：</a:t>
            </a:r>
            <a:r>
              <a:rPr lang="zh-CN" altLang="en-US" dirty="0" smtClean="0">
                <a:latin typeface="华文楷体" panose="02010600040101010101" pitchFamily="2" charset="-122"/>
                <a:ea typeface="华文楷体" panose="02010600040101010101" pitchFamily="2" charset="-122"/>
              </a:rPr>
              <a:t>指未来系统要捕获错误的路径。</a:t>
            </a:r>
          </a:p>
          <a:p>
            <a:pPr eaLnBrk="1" hangingPunct="1"/>
            <a:r>
              <a:rPr lang="zh-CN" altLang="en-US" dirty="0" smtClean="0">
                <a:solidFill>
                  <a:srgbClr val="CC0000"/>
                </a:solidFill>
                <a:latin typeface="华文楷体" panose="02010600040101010101" pitchFamily="2" charset="-122"/>
                <a:ea typeface="华文楷体" panose="02010600040101010101" pitchFamily="2" charset="-122"/>
              </a:rPr>
              <a:t>（</a:t>
            </a:r>
            <a:r>
              <a:rPr lang="en-US" altLang="zh-CN" dirty="0" smtClean="0">
                <a:solidFill>
                  <a:srgbClr val="CC0000"/>
                </a:solidFill>
                <a:latin typeface="华文楷体" panose="02010600040101010101" pitchFamily="2" charset="-122"/>
                <a:ea typeface="华文楷体" panose="02010600040101010101" pitchFamily="2" charset="-122"/>
              </a:rPr>
              <a:t>6</a:t>
            </a:r>
            <a:r>
              <a:rPr lang="zh-CN" altLang="en-US" dirty="0" smtClean="0">
                <a:solidFill>
                  <a:srgbClr val="CC0000"/>
                </a:solidFill>
                <a:latin typeface="华文楷体" panose="02010600040101010101" pitchFamily="2" charset="-122"/>
                <a:ea typeface="华文楷体" panose="02010600040101010101" pitchFamily="2" charset="-122"/>
              </a:rPr>
              <a:t>）参与者</a:t>
            </a:r>
            <a:r>
              <a:rPr lang="en-US" altLang="zh-CN" dirty="0" smtClean="0">
                <a:solidFill>
                  <a:srgbClr val="CC0000"/>
                </a:solidFill>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触发用例的角色、系统、时间。</a:t>
            </a:r>
          </a:p>
          <a:p>
            <a:pPr eaLnBrk="1" hangingPunct="1"/>
            <a:r>
              <a:rPr lang="zh-CN" altLang="en-US" dirty="0" smtClean="0">
                <a:solidFill>
                  <a:srgbClr val="CC0000"/>
                </a:solidFill>
                <a:latin typeface="华文楷体" panose="02010600040101010101" pitchFamily="2" charset="-122"/>
                <a:ea typeface="华文楷体" panose="02010600040101010101" pitchFamily="2" charset="-122"/>
              </a:rPr>
              <a:t>（</a:t>
            </a:r>
            <a:r>
              <a:rPr lang="en-US" altLang="zh-CN" dirty="0" smtClean="0">
                <a:solidFill>
                  <a:srgbClr val="CC0000"/>
                </a:solidFill>
                <a:latin typeface="华文楷体" panose="02010600040101010101" pitchFamily="2" charset="-122"/>
                <a:ea typeface="华文楷体" panose="02010600040101010101" pitchFamily="2" charset="-122"/>
              </a:rPr>
              <a:t>7</a:t>
            </a:r>
            <a:r>
              <a:rPr lang="zh-CN" altLang="en-US" dirty="0" smtClean="0">
                <a:solidFill>
                  <a:srgbClr val="CC0000"/>
                </a:solidFill>
                <a:latin typeface="华文楷体" panose="02010600040101010101" pitchFamily="2" charset="-122"/>
                <a:ea typeface="华文楷体" panose="02010600040101010101" pitchFamily="2" charset="-122"/>
              </a:rPr>
              <a:t>）用例名称：</a:t>
            </a:r>
            <a:r>
              <a:rPr lang="zh-CN" altLang="en-US" dirty="0" smtClean="0">
                <a:latin typeface="华文楷体" panose="02010600040101010101" pitchFamily="2" charset="-122"/>
                <a:ea typeface="华文楷体" panose="02010600040101010101" pitchFamily="2" charset="-122"/>
              </a:rPr>
              <a:t>就是用例图中用例名。</a:t>
            </a:r>
            <a:endParaRPr lang="en-US" altLang="zh-CN" dirty="0" smtClean="0">
              <a:latin typeface="华文楷体" panose="02010600040101010101" pitchFamily="2" charset="-122"/>
              <a:ea typeface="华文楷体" panose="02010600040101010101" pitchFamily="2" charset="-122"/>
            </a:endParaRPr>
          </a:p>
        </p:txBody>
      </p:sp>
      <p:sp>
        <p:nvSpPr>
          <p:cNvPr id="7" name="文本框 6"/>
          <p:cNvSpPr txBox="1"/>
          <p:nvPr/>
        </p:nvSpPr>
        <p:spPr>
          <a:xfrm>
            <a:off x="453852" y="29332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实例分析：会议管理系统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23210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36BAB4F-5F59-4F52-BB74-4447B599449D}" type="slidenum">
              <a:rPr lang="zh-CN" altLang="en-US"/>
              <a:pPr>
                <a:defRPr/>
              </a:pPr>
              <a:t>128</a:t>
            </a:fld>
            <a:endParaRPr lang="en-US" altLang="zh-CN"/>
          </a:p>
        </p:txBody>
      </p:sp>
      <p:sp>
        <p:nvSpPr>
          <p:cNvPr id="136198" name="Rectangle 3"/>
          <p:cNvSpPr>
            <a:spLocks noGrp="1" noChangeArrowheads="1"/>
          </p:cNvSpPr>
          <p:nvPr>
            <p:ph type="body" idx="1"/>
          </p:nvPr>
        </p:nvSpPr>
        <p:spPr>
          <a:xfrm>
            <a:off x="637231" y="991612"/>
            <a:ext cx="11229871" cy="4351338"/>
          </a:xfrm>
        </p:spPr>
        <p:txBody>
          <a:bodyPr/>
          <a:lstStyle/>
          <a:p>
            <a:pPr eaLnBrk="1" hangingPunct="1">
              <a:lnSpc>
                <a:spcPct val="90000"/>
              </a:lnSpc>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）用例名称：起草会议申请</a:t>
            </a:r>
          </a:p>
          <a:p>
            <a:pPr eaLnBrk="1" hangingPunct="1">
              <a:lnSpc>
                <a:spcPct val="90000"/>
              </a:lnSpc>
            </a:pPr>
            <a:r>
              <a:rPr lang="zh-CN" altLang="en-US" dirty="0">
                <a:latin typeface="华文楷体" panose="02010600040101010101" pitchFamily="2" charset="-122"/>
                <a:ea typeface="华文楷体" panose="02010600040101010101" pitchFamily="2" charset="-122"/>
              </a:rPr>
              <a:t>参与者：会议申请人。</a:t>
            </a:r>
          </a:p>
          <a:p>
            <a:pPr eaLnBrk="1" hangingPunct="1">
              <a:lnSpc>
                <a:spcPct val="90000"/>
              </a:lnSpc>
            </a:pPr>
            <a:r>
              <a:rPr lang="zh-CN" altLang="en-US" dirty="0">
                <a:latin typeface="华文楷体" panose="02010600040101010101" pitchFamily="2" charset="-122"/>
                <a:ea typeface="华文楷体" panose="02010600040101010101" pitchFamily="2" charset="-122"/>
              </a:rPr>
              <a:t>前置条件：会议申请人有条件通过网络访问系统并已成功地登录系统。</a:t>
            </a:r>
          </a:p>
          <a:p>
            <a:pPr eaLnBrk="1" hangingPunct="1">
              <a:lnSpc>
                <a:spcPct val="90000"/>
              </a:lnSpc>
            </a:pPr>
            <a:r>
              <a:rPr lang="zh-CN" altLang="en-US" dirty="0">
                <a:latin typeface="华文楷体" panose="02010600040101010101" pitchFamily="2" charset="-122"/>
                <a:ea typeface="华文楷体" panose="02010600040101010101" pitchFamily="2" charset="-122"/>
              </a:rPr>
              <a:t>后置条件：系统保存一份新的会议申请。</a:t>
            </a:r>
          </a:p>
          <a:p>
            <a:pPr eaLnBrk="1" hangingPunct="1">
              <a:lnSpc>
                <a:spcPct val="90000"/>
              </a:lnSpc>
            </a:pPr>
            <a:r>
              <a:rPr lang="zh-CN" altLang="en-US" dirty="0">
                <a:latin typeface="华文楷体" panose="02010600040101010101" pitchFamily="2" charset="-122"/>
                <a:ea typeface="华文楷体" panose="02010600040101010101" pitchFamily="2" charset="-122"/>
              </a:rPr>
              <a:t>基本事件流：</a:t>
            </a:r>
          </a:p>
          <a:p>
            <a:pPr lvl="1" eaLnBrk="1" hangingPunct="1">
              <a:lnSpc>
                <a:spcPct val="90000"/>
              </a:lnSpc>
            </a:pP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用户通过网络登录后成功访问系统。</a:t>
            </a:r>
          </a:p>
          <a:p>
            <a:pPr lvl="1" eaLnBrk="1" hangingPunct="1">
              <a:lnSpc>
                <a:spcPct val="90000"/>
              </a:lnSpc>
            </a:pP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用户选择会议管理后，再选择浏览会议信息。</a:t>
            </a:r>
          </a:p>
          <a:p>
            <a:pPr lvl="1" eaLnBrk="1" hangingPunct="1">
              <a:lnSpc>
                <a:spcPct val="90000"/>
              </a:lnSpc>
            </a:pP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浏览结束后用户选择查看暂存会议申请。</a:t>
            </a:r>
          </a:p>
          <a:p>
            <a:pPr lvl="1" eaLnBrk="1" hangingPunct="1">
              <a:lnSpc>
                <a:spcPct val="90000"/>
              </a:lnSpc>
            </a:pP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在确认无合适的会议申请后，用户选择起草会议申请。</a:t>
            </a:r>
          </a:p>
          <a:p>
            <a:pPr lvl="1" eaLnBrk="1" hangingPunct="1">
              <a:lnSpc>
                <a:spcPct val="90000"/>
              </a:lnSpc>
            </a:pP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用户输入会议申请的相关信息。</a:t>
            </a:r>
          </a:p>
          <a:p>
            <a:pPr lvl="1" eaLnBrk="1" hangingPunct="1">
              <a:lnSpc>
                <a:spcPct val="90000"/>
              </a:lnSpc>
            </a:pPr>
            <a:r>
              <a:rPr lang="en-US" altLang="zh-CN" dirty="0">
                <a:latin typeface="华文楷体" panose="02010600040101010101" pitchFamily="2" charset="-122"/>
                <a:ea typeface="华文楷体" panose="02010600040101010101" pitchFamily="2" charset="-122"/>
              </a:rPr>
              <a:t>6.</a:t>
            </a:r>
            <a:r>
              <a:rPr lang="zh-CN" altLang="en-US" dirty="0">
                <a:latin typeface="华文楷体" panose="02010600040101010101" pitchFamily="2" charset="-122"/>
                <a:ea typeface="华文楷体" panose="02010600040101010101" pitchFamily="2" charset="-122"/>
              </a:rPr>
              <a:t>会议申请经过校验后提交办公室主任。</a:t>
            </a:r>
          </a:p>
        </p:txBody>
      </p:sp>
      <p:sp>
        <p:nvSpPr>
          <p:cNvPr id="7" name="文本框 6"/>
          <p:cNvSpPr txBox="1"/>
          <p:nvPr/>
        </p:nvSpPr>
        <p:spPr>
          <a:xfrm>
            <a:off x="453852" y="29332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实例分析：会议管理系统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252048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3CE0A15-2C16-4B5E-8CD0-DD34BD6898E2}" type="slidenum">
              <a:rPr lang="zh-CN" altLang="en-US"/>
              <a:pPr>
                <a:defRPr/>
              </a:pPr>
              <a:t>129</a:t>
            </a:fld>
            <a:endParaRPr lang="en-US" altLang="zh-CN"/>
          </a:p>
        </p:txBody>
      </p:sp>
      <p:sp>
        <p:nvSpPr>
          <p:cNvPr id="137222" name="Rectangle 3"/>
          <p:cNvSpPr>
            <a:spLocks noGrp="1" noChangeArrowheads="1"/>
          </p:cNvSpPr>
          <p:nvPr>
            <p:ph type="body" idx="1"/>
          </p:nvPr>
        </p:nvSpPr>
        <p:spPr>
          <a:xfrm>
            <a:off x="453852" y="1162433"/>
            <a:ext cx="10515600" cy="4351338"/>
          </a:xfrm>
        </p:spPr>
        <p:txBody>
          <a:bodyPr/>
          <a:lstStyle/>
          <a:p>
            <a:pPr eaLnBrk="1" hangingPunct="1"/>
            <a:r>
              <a:rPr lang="zh-CN" altLang="en-US" dirty="0" smtClean="0">
                <a:latin typeface="华文楷体" panose="02010600040101010101" pitchFamily="2" charset="-122"/>
                <a:ea typeface="华文楷体" panose="02010600040101010101" pitchFamily="2" charset="-122"/>
              </a:rPr>
              <a:t>可选事件流：</a:t>
            </a:r>
          </a:p>
          <a:p>
            <a:pPr lvl="1" eaLnBrk="1" hangingPunct="1"/>
            <a:r>
              <a:rPr lang="en-US" altLang="zh-CN" dirty="0" smtClean="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用户发现有可用的暂存申请可以修改，系统进入修改会议用例界面。</a:t>
            </a:r>
          </a:p>
          <a:p>
            <a:pPr lvl="1" eaLnBrk="1" hangingPunct="1"/>
            <a:r>
              <a:rPr lang="en-US" altLang="zh-CN" dirty="0" smtClean="0">
                <a:latin typeface="华文楷体" panose="02010600040101010101" pitchFamily="2" charset="-122"/>
                <a:ea typeface="华文楷体" panose="02010600040101010101" pitchFamily="2" charset="-122"/>
              </a:rPr>
              <a:t>2.</a:t>
            </a:r>
            <a:r>
              <a:rPr lang="zh-CN" altLang="en-US" dirty="0" smtClean="0">
                <a:latin typeface="华文楷体" panose="02010600040101010101" pitchFamily="2" charset="-122"/>
                <a:ea typeface="华文楷体" panose="02010600040101010101" pitchFamily="2" charset="-122"/>
              </a:rPr>
              <a:t>新起草的会议申请被暂存。</a:t>
            </a:r>
          </a:p>
          <a:p>
            <a:pPr eaLnBrk="1" hangingPunct="1"/>
            <a:r>
              <a:rPr lang="zh-CN" altLang="en-US" dirty="0" smtClean="0">
                <a:latin typeface="华文楷体" panose="02010600040101010101" pitchFamily="2" charset="-122"/>
                <a:ea typeface="华文楷体" panose="02010600040101010101" pitchFamily="2" charset="-122"/>
              </a:rPr>
              <a:t>异常事件流：</a:t>
            </a:r>
          </a:p>
          <a:p>
            <a:pPr lvl="1" eaLnBrk="1" hangingPunct="1"/>
            <a:r>
              <a:rPr lang="en-US" altLang="zh-CN" dirty="0" smtClean="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会议室已被预定，给出错误信息提示。</a:t>
            </a:r>
          </a:p>
          <a:p>
            <a:pPr lvl="1" eaLnBrk="1" hangingPunct="1"/>
            <a:r>
              <a:rPr lang="en-US" altLang="zh-CN" dirty="0" smtClean="0">
                <a:latin typeface="华文楷体" panose="02010600040101010101" pitchFamily="2" charset="-122"/>
                <a:ea typeface="华文楷体" panose="02010600040101010101" pitchFamily="2" charset="-122"/>
              </a:rPr>
              <a:t>2.</a:t>
            </a:r>
            <a:r>
              <a:rPr lang="zh-CN" altLang="en-US" dirty="0" smtClean="0">
                <a:latin typeface="华文楷体" panose="02010600040101010101" pitchFamily="2" charset="-122"/>
                <a:ea typeface="华文楷体" panose="02010600040101010101" pitchFamily="2" charset="-122"/>
              </a:rPr>
              <a:t>会议信息校验失败，给出错误信息提示。</a:t>
            </a:r>
          </a:p>
        </p:txBody>
      </p:sp>
      <p:sp>
        <p:nvSpPr>
          <p:cNvPr id="7" name="文本框 6"/>
          <p:cNvSpPr txBox="1"/>
          <p:nvPr/>
        </p:nvSpPr>
        <p:spPr>
          <a:xfrm>
            <a:off x="453852" y="29332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实例分析：会议管理系统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80126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342AF27-A235-4777-BEB1-1E218E39C3A7}" type="slidenum">
              <a:rPr lang="zh-CN" altLang="en-US"/>
              <a:pPr>
                <a:defRPr/>
              </a:pPr>
              <a:t>13</a:t>
            </a:fld>
            <a:endParaRPr lang="en-US" altLang="zh-CN"/>
          </a:p>
        </p:txBody>
      </p:sp>
      <p:sp>
        <p:nvSpPr>
          <p:cNvPr id="16390" name="Rectangle 3"/>
          <p:cNvSpPr>
            <a:spLocks noGrp="1" noChangeArrowheads="1"/>
          </p:cNvSpPr>
          <p:nvPr>
            <p:ph type="body" idx="1"/>
          </p:nvPr>
        </p:nvSpPr>
        <p:spPr>
          <a:xfrm>
            <a:off x="552661" y="1276141"/>
            <a:ext cx="11213959" cy="5200859"/>
          </a:xfrm>
        </p:spPr>
        <p:txBody>
          <a:bodyPr/>
          <a:lstStyle/>
          <a:p>
            <a:pPr marL="0" indent="0" algn="just" eaLnBrk="1" hangingPunct="1">
              <a:lnSpc>
                <a:spcPct val="110000"/>
              </a:lnSpc>
              <a:spcBef>
                <a:spcPts val="0"/>
              </a:spcBef>
              <a:spcAft>
                <a:spcPts val="1200"/>
              </a:spcAft>
              <a:buNone/>
            </a:pPr>
            <a:r>
              <a:rPr lang="zh-CN" altLang="zh-CN" dirty="0">
                <a:solidFill>
                  <a:srgbClr val="FF0000"/>
                </a:solidFill>
                <a:latin typeface="华文楷体" panose="02010600040101010101" pitchFamily="2" charset="-122"/>
                <a:ea typeface="华文楷体" panose="02010600040101010101" pitchFamily="2" charset="-122"/>
              </a:rPr>
              <a:t> </a:t>
            </a:r>
            <a:r>
              <a:rPr lang="en-US" altLang="zh-CN" dirty="0">
                <a:solidFill>
                  <a:srgbClr val="FF0000"/>
                </a:solidFill>
                <a:latin typeface="华文楷体" panose="02010600040101010101" pitchFamily="2" charset="-122"/>
                <a:ea typeface="华文楷体" panose="02010600040101010101" pitchFamily="2" charset="-122"/>
              </a:rPr>
              <a:t>UML</a:t>
            </a:r>
            <a:r>
              <a:rPr lang="zh-CN" altLang="en-US" dirty="0">
                <a:solidFill>
                  <a:srgbClr val="FF0000"/>
                </a:solidFill>
                <a:latin typeface="华文楷体" panose="02010600040101010101" pitchFamily="2" charset="-122"/>
                <a:ea typeface="华文楷体" panose="02010600040101010101" pitchFamily="2" charset="-122"/>
              </a:rPr>
              <a:t>的主要特点</a:t>
            </a:r>
            <a:endParaRPr lang="en-US" altLang="zh-CN" dirty="0" smtClean="0">
              <a:solidFill>
                <a:srgbClr val="FF0000"/>
              </a:solidFill>
              <a:latin typeface="华文楷体" panose="02010600040101010101" pitchFamily="2" charset="-122"/>
              <a:ea typeface="华文楷体" panose="02010600040101010101" pitchFamily="2" charset="-122"/>
            </a:endParaRPr>
          </a:p>
          <a:p>
            <a:pPr algn="just" eaLnBrk="1" hangingPunct="1">
              <a:lnSpc>
                <a:spcPct val="110000"/>
              </a:lnSpc>
              <a:spcBef>
                <a:spcPts val="0"/>
              </a:spcBef>
              <a:spcAft>
                <a:spcPts val="1200"/>
              </a:spcAft>
              <a:buFont typeface="Monotype Sorts" pitchFamily="2" charset="2"/>
              <a:buChar char="u"/>
            </a:pPr>
            <a:r>
              <a:rPr lang="en-US" altLang="zh-CN" dirty="0" smtClean="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统一了</a:t>
            </a:r>
            <a:r>
              <a:rPr lang="en-US" altLang="zh-CN" dirty="0" err="1">
                <a:latin typeface="华文楷体" panose="02010600040101010101" pitchFamily="2" charset="-122"/>
                <a:ea typeface="华文楷体" panose="02010600040101010101" pitchFamily="2" charset="-122"/>
              </a:rPr>
              <a:t>Booch</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OMT</a:t>
            </a:r>
            <a:r>
              <a:rPr lang="zh-CN" altLang="en-US" dirty="0">
                <a:latin typeface="华文楷体" panose="02010600040101010101" pitchFamily="2" charset="-122"/>
                <a:ea typeface="华文楷体" panose="02010600040101010101" pitchFamily="2" charset="-122"/>
              </a:rPr>
              <a:t>和</a:t>
            </a:r>
            <a:r>
              <a:rPr lang="en-US" altLang="zh-CN" dirty="0">
                <a:latin typeface="华文楷体" panose="02010600040101010101" pitchFamily="2" charset="-122"/>
                <a:ea typeface="华文楷体" panose="02010600040101010101" pitchFamily="2" charset="-122"/>
              </a:rPr>
              <a:t>OOSE</a:t>
            </a:r>
            <a:r>
              <a:rPr lang="zh-CN" altLang="en-US" dirty="0">
                <a:latin typeface="华文楷体" panose="02010600040101010101" pitchFamily="2" charset="-122"/>
                <a:ea typeface="华文楷体" panose="02010600040101010101" pitchFamily="2" charset="-122"/>
              </a:rPr>
              <a:t>等方法中的基本概念：用例图从</a:t>
            </a:r>
            <a:r>
              <a:rPr lang="en-US" altLang="zh-CN" dirty="0">
                <a:latin typeface="华文楷体" panose="02010600040101010101" pitchFamily="2" charset="-122"/>
                <a:ea typeface="华文楷体" panose="02010600040101010101" pitchFamily="2" charset="-122"/>
              </a:rPr>
              <a:t>OOSE</a:t>
            </a:r>
            <a:r>
              <a:rPr lang="zh-CN" altLang="en-US" dirty="0">
                <a:latin typeface="华文楷体" panose="02010600040101010101" pitchFamily="2" charset="-122"/>
                <a:ea typeface="华文楷体" panose="02010600040101010101" pitchFamily="2" charset="-122"/>
              </a:rPr>
              <a:t>来；类图从</a:t>
            </a:r>
            <a:r>
              <a:rPr lang="en-US" altLang="zh-CN" dirty="0">
                <a:latin typeface="华文楷体" panose="02010600040101010101" pitchFamily="2" charset="-122"/>
                <a:ea typeface="华文楷体" panose="02010600040101010101" pitchFamily="2" charset="-122"/>
              </a:rPr>
              <a:t>OMT</a:t>
            </a:r>
            <a:r>
              <a:rPr lang="zh-CN" altLang="en-US" dirty="0">
                <a:latin typeface="华文楷体" panose="02010600040101010101" pitchFamily="2" charset="-122"/>
                <a:ea typeface="华文楷体" panose="02010600040101010101" pitchFamily="2" charset="-122"/>
              </a:rPr>
              <a:t>和</a:t>
            </a:r>
            <a:r>
              <a:rPr lang="en-US" altLang="zh-CN" dirty="0" err="1">
                <a:latin typeface="华文楷体" panose="02010600040101010101" pitchFamily="2" charset="-122"/>
                <a:ea typeface="华文楷体" panose="02010600040101010101" pitchFamily="2" charset="-122"/>
              </a:rPr>
              <a:t>Booch</a:t>
            </a:r>
            <a:r>
              <a:rPr lang="zh-CN" altLang="en-US" dirty="0">
                <a:latin typeface="华文楷体" panose="02010600040101010101" pitchFamily="2" charset="-122"/>
                <a:ea typeface="华文楷体" panose="02010600040101010101" pitchFamily="2" charset="-122"/>
              </a:rPr>
              <a:t>等方法来；实现图</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构件图和配置图</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从</a:t>
            </a:r>
            <a:r>
              <a:rPr lang="en-US" altLang="zh-CN" dirty="0" err="1">
                <a:latin typeface="华文楷体" panose="02010600040101010101" pitchFamily="2" charset="-122"/>
                <a:ea typeface="华文楷体" panose="02010600040101010101" pitchFamily="2" charset="-122"/>
              </a:rPr>
              <a:t>Booch</a:t>
            </a:r>
            <a:r>
              <a:rPr lang="zh-CN" altLang="en-US" dirty="0">
                <a:latin typeface="华文楷体" panose="02010600040101010101" pitchFamily="2" charset="-122"/>
                <a:ea typeface="华文楷体" panose="02010600040101010101" pitchFamily="2" charset="-122"/>
              </a:rPr>
              <a:t>的模块图和过程图来。</a:t>
            </a:r>
          </a:p>
          <a:p>
            <a:pPr algn="just" eaLnBrk="1" hangingPunct="1">
              <a:lnSpc>
                <a:spcPct val="110000"/>
              </a:lnSpc>
              <a:spcBef>
                <a:spcPts val="0"/>
              </a:spcBef>
              <a:spcAft>
                <a:spcPts val="1200"/>
              </a:spcAft>
              <a:buFont typeface="Monotype Sorts" pitchFamily="2" charset="2"/>
              <a:buChar char="u"/>
            </a:pP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吸取了</a:t>
            </a:r>
            <a:r>
              <a:rPr lang="en-US" altLang="zh-CN" dirty="0">
                <a:latin typeface="华文楷体" panose="02010600040101010101" pitchFamily="2" charset="-122"/>
                <a:ea typeface="华文楷体" panose="02010600040101010101" pitchFamily="2" charset="-122"/>
              </a:rPr>
              <a:t>OO</a:t>
            </a:r>
            <a:r>
              <a:rPr lang="zh-CN" altLang="en-US" dirty="0">
                <a:latin typeface="华文楷体" panose="02010600040101010101" pitchFamily="2" charset="-122"/>
                <a:ea typeface="华文楷体" panose="02010600040101010101" pitchFamily="2" charset="-122"/>
              </a:rPr>
              <a:t>技术领域各流派的长处：状态图从 </a:t>
            </a:r>
            <a:r>
              <a:rPr lang="en-US" altLang="zh-CN" dirty="0" err="1">
                <a:latin typeface="华文楷体" panose="02010600040101010101" pitchFamily="2" charset="-122"/>
                <a:ea typeface="华文楷体" panose="02010600040101010101" pitchFamily="2" charset="-122"/>
              </a:rPr>
              <a:t>Harel</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而来；活动图从工作流图而来；合作图从</a:t>
            </a:r>
            <a:r>
              <a:rPr lang="en-US" altLang="zh-CN" dirty="0" err="1">
                <a:latin typeface="华文楷体" panose="02010600040101010101" pitchFamily="2" charset="-122"/>
                <a:ea typeface="华文楷体" panose="02010600040101010101" pitchFamily="2" charset="-122"/>
              </a:rPr>
              <a:t>Booch</a:t>
            </a:r>
            <a:r>
              <a:rPr lang="zh-CN" altLang="en-US" dirty="0">
                <a:latin typeface="华文楷体" panose="02010600040101010101" pitchFamily="2" charset="-122"/>
                <a:ea typeface="华文楷体" panose="02010600040101010101" pitchFamily="2" charset="-122"/>
              </a:rPr>
              <a:t>的对象图和</a:t>
            </a:r>
            <a:r>
              <a:rPr lang="en-US" altLang="zh-CN" dirty="0">
                <a:latin typeface="华文楷体" panose="02010600040101010101" pitchFamily="2" charset="-122"/>
                <a:ea typeface="华文楷体" panose="02010600040101010101" pitchFamily="2" charset="-122"/>
              </a:rPr>
              <a:t>Fusion</a:t>
            </a:r>
            <a:r>
              <a:rPr lang="zh-CN" altLang="en-US" dirty="0">
                <a:latin typeface="华文楷体" panose="02010600040101010101" pitchFamily="2" charset="-122"/>
                <a:ea typeface="华文楷体" panose="02010600040101010101" pitchFamily="2" charset="-122"/>
              </a:rPr>
              <a:t>的对象交互作用图等而来；等等。</a:t>
            </a:r>
          </a:p>
          <a:p>
            <a:pPr algn="just" eaLnBrk="1" hangingPunct="1">
              <a:lnSpc>
                <a:spcPct val="110000"/>
              </a:lnSpc>
              <a:spcBef>
                <a:spcPts val="0"/>
              </a:spcBef>
              <a:spcAft>
                <a:spcPts val="12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在演变过程中</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提出了一些新的概念。</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什么是</a:t>
            </a:r>
            <a:r>
              <a:rPr lang="en-US" altLang="zh-CN" sz="3200" b="1" dirty="0" smtClean="0">
                <a:solidFill>
                  <a:schemeClr val="accent1"/>
                </a:solidFill>
                <a:latin typeface="微软雅黑" panose="020B0503020204020204" pitchFamily="34" charset="-122"/>
                <a:ea typeface="微软雅黑" panose="020B0503020204020204" pitchFamily="34" charset="-122"/>
              </a:rPr>
              <a:t>UML?</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6093083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9C6E40BB-9C1E-4BC1-B1DF-FAC6547EC440}" type="slidenum">
              <a:rPr lang="zh-CN" altLang="en-US"/>
              <a:pPr>
                <a:defRPr/>
              </a:pPr>
              <a:t>130</a:t>
            </a:fld>
            <a:endParaRPr lang="en-US" altLang="zh-CN"/>
          </a:p>
        </p:txBody>
      </p:sp>
      <p:sp>
        <p:nvSpPr>
          <p:cNvPr id="138246" name="Rectangle 3"/>
          <p:cNvSpPr>
            <a:spLocks noGrp="1" noChangeArrowheads="1"/>
          </p:cNvSpPr>
          <p:nvPr>
            <p:ph type="body" idx="1"/>
          </p:nvPr>
        </p:nvSpPr>
        <p:spPr>
          <a:xfrm>
            <a:off x="586989" y="1172482"/>
            <a:ext cx="10868131" cy="4351338"/>
          </a:xfrm>
        </p:spPr>
        <p:txBody>
          <a:bodyPr/>
          <a:lstStyle/>
          <a:p>
            <a:pPr eaLnBrk="1" hangingPunct="1">
              <a:lnSpc>
                <a:spcPct val="90000"/>
              </a:lnSpc>
              <a:spcAft>
                <a:spcPct val="30000"/>
              </a:spcAft>
            </a:pP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1</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UML</a:t>
            </a:r>
            <a:r>
              <a:rPr lang="zh-CN" altLang="en-US" dirty="0" smtClean="0">
                <a:latin typeface="华文楷体" panose="02010600040101010101" pitchFamily="2" charset="-122"/>
                <a:ea typeface="华文楷体" panose="02010600040101010101" pitchFamily="2" charset="-122"/>
              </a:rPr>
              <a:t>中的</a:t>
            </a:r>
            <a:r>
              <a:rPr lang="en-US" altLang="zh-CN" dirty="0" smtClean="0">
                <a:latin typeface="华文楷体" panose="02010600040101010101" pitchFamily="2" charset="-122"/>
                <a:ea typeface="华文楷体" panose="02010600040101010101" pitchFamily="2" charset="-122"/>
              </a:rPr>
              <a:t>4+1</a:t>
            </a:r>
            <a:r>
              <a:rPr lang="zh-CN" altLang="en-US" dirty="0" smtClean="0">
                <a:latin typeface="华文楷体" panose="02010600040101010101" pitchFamily="2" charset="-122"/>
                <a:ea typeface="华文楷体" panose="02010600040101010101" pitchFamily="2" charset="-122"/>
              </a:rPr>
              <a:t>视图及各种图形的作用</a:t>
            </a:r>
            <a:endParaRPr lang="en-US" altLang="zh-CN" dirty="0" smtClean="0">
              <a:latin typeface="华文楷体" panose="02010600040101010101" pitchFamily="2" charset="-122"/>
              <a:ea typeface="华文楷体" panose="02010600040101010101" pitchFamily="2" charset="-122"/>
            </a:endParaRPr>
          </a:p>
          <a:p>
            <a:pPr eaLnBrk="1" hangingPunct="1">
              <a:lnSpc>
                <a:spcPct val="90000"/>
              </a:lnSpc>
              <a:spcAft>
                <a:spcPct val="30000"/>
              </a:spcAft>
            </a:pP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2</a:t>
            </a:r>
            <a:r>
              <a:rPr lang="zh-CN" altLang="en-US" dirty="0" smtClean="0">
                <a:latin typeface="华文楷体" panose="02010600040101010101" pitchFamily="2" charset="-122"/>
                <a:ea typeface="华文楷体" panose="02010600040101010101" pitchFamily="2" charset="-122"/>
              </a:rPr>
              <a:t>）掌握如何利用用例图对软件的需求进行建模。</a:t>
            </a:r>
          </a:p>
          <a:p>
            <a:pPr eaLnBrk="1" hangingPunct="1">
              <a:lnSpc>
                <a:spcPct val="90000"/>
              </a:lnSpc>
              <a:spcAft>
                <a:spcPct val="30000"/>
              </a:spcAft>
            </a:pP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3</a:t>
            </a:r>
            <a:r>
              <a:rPr lang="zh-CN" altLang="en-US" dirty="0" smtClean="0">
                <a:latin typeface="华文楷体" panose="02010600040101010101" pitchFamily="2" charset="-122"/>
                <a:ea typeface="华文楷体" panose="02010600040101010101" pitchFamily="2" charset="-122"/>
              </a:rPr>
              <a:t>）用例图的三个组成部分：执行者、系统边界和用例。</a:t>
            </a:r>
          </a:p>
          <a:p>
            <a:pPr eaLnBrk="1" hangingPunct="1">
              <a:lnSpc>
                <a:spcPct val="90000"/>
              </a:lnSpc>
              <a:spcAft>
                <a:spcPct val="30000"/>
              </a:spcAft>
            </a:pP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4</a:t>
            </a:r>
            <a:r>
              <a:rPr lang="zh-CN" altLang="en-US" dirty="0" smtClean="0">
                <a:latin typeface="华文楷体" panose="02010600040101010101" pitchFamily="2" charset="-122"/>
                <a:ea typeface="华文楷体" panose="02010600040101010101" pitchFamily="2" charset="-122"/>
              </a:rPr>
              <a:t>）用例之间的各种关系，特别是包含与扩展。</a:t>
            </a:r>
          </a:p>
          <a:p>
            <a:pPr eaLnBrk="1" hangingPunct="1">
              <a:lnSpc>
                <a:spcPct val="90000"/>
              </a:lnSpc>
              <a:spcAft>
                <a:spcPct val="30000"/>
              </a:spcAft>
            </a:pP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5</a:t>
            </a:r>
            <a:r>
              <a:rPr lang="zh-CN" altLang="en-US" dirty="0" smtClean="0">
                <a:latin typeface="华文楷体" panose="02010600040101010101" pitchFamily="2" charset="-122"/>
                <a:ea typeface="华文楷体" panose="02010600040101010101" pitchFamily="2" charset="-122"/>
              </a:rPr>
              <a:t>）执行者之间的关系。</a:t>
            </a:r>
          </a:p>
          <a:p>
            <a:pPr eaLnBrk="1" hangingPunct="1">
              <a:lnSpc>
                <a:spcPct val="90000"/>
              </a:lnSpc>
              <a:spcAft>
                <a:spcPct val="30000"/>
              </a:spcAft>
            </a:pP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6</a:t>
            </a:r>
            <a:r>
              <a:rPr lang="zh-CN" altLang="en-US" dirty="0" smtClean="0">
                <a:latin typeface="华文楷体" panose="02010600040101010101" pitchFamily="2" charset="-122"/>
                <a:ea typeface="华文楷体" panose="02010600040101010101" pitchFamily="2" charset="-122"/>
              </a:rPr>
              <a:t>）掌握构造用例图的一般步骤。</a:t>
            </a:r>
            <a:endParaRPr lang="zh-CN" altLang="en-US" sz="3600" dirty="0">
              <a:latin typeface="华文楷体" panose="02010600040101010101" pitchFamily="2" charset="-122"/>
              <a:ea typeface="华文楷体" panose="02010600040101010101" pitchFamily="2" charset="-122"/>
            </a:endParaRPr>
          </a:p>
        </p:txBody>
      </p:sp>
      <p:sp>
        <p:nvSpPr>
          <p:cNvPr id="7" name="文本框 11"/>
          <p:cNvSpPr txBox="1"/>
          <p:nvPr/>
        </p:nvSpPr>
        <p:spPr>
          <a:xfrm>
            <a:off x="401212" y="317212"/>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本章总结</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8717301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6E83A501-8263-42F0-8840-B30B1FBDDE8F}" type="slidenum">
              <a:rPr lang="zh-CN" altLang="en-US"/>
              <a:pPr>
                <a:defRPr/>
              </a:pPr>
              <a:t>14</a:t>
            </a:fld>
            <a:endParaRPr lang="en-US" altLang="zh-CN"/>
          </a:p>
        </p:txBody>
      </p:sp>
      <p:sp>
        <p:nvSpPr>
          <p:cNvPr id="17414" name="Rectangle 3"/>
          <p:cNvSpPr>
            <a:spLocks noGrp="1" noChangeArrowheads="1"/>
          </p:cNvSpPr>
          <p:nvPr>
            <p:ph type="body" idx="1"/>
          </p:nvPr>
        </p:nvSpPr>
        <p:spPr>
          <a:xfrm>
            <a:off x="552661" y="1235948"/>
            <a:ext cx="11093379" cy="4941016"/>
          </a:xfrm>
        </p:spPr>
        <p:txBody>
          <a:bodyPr/>
          <a:lstStyle/>
          <a:p>
            <a:pPr marL="0" indent="0" algn="just" eaLnBrk="1" hangingPunct="1">
              <a:lnSpc>
                <a:spcPct val="110000"/>
              </a:lnSpc>
              <a:spcBef>
                <a:spcPts val="0"/>
              </a:spcBef>
              <a:spcAft>
                <a:spcPts val="1200"/>
              </a:spcAft>
              <a:buNone/>
            </a:pP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的</a:t>
            </a:r>
            <a:r>
              <a:rPr lang="zh-CN" altLang="en-US" dirty="0" smtClean="0">
                <a:latin typeface="华文楷体" panose="02010600040101010101" pitchFamily="2" charset="-122"/>
                <a:ea typeface="华文楷体" panose="02010600040101010101" pitchFamily="2" charset="-122"/>
              </a:rPr>
              <a:t>目标</a:t>
            </a:r>
            <a:endParaRPr lang="en-US" altLang="zh-CN" dirty="0" smtClean="0">
              <a:latin typeface="华文楷体" panose="02010600040101010101" pitchFamily="2" charset="-122"/>
              <a:ea typeface="华文楷体" panose="02010600040101010101" pitchFamily="2" charset="-122"/>
            </a:endParaRPr>
          </a:p>
          <a:p>
            <a:pPr algn="just" eaLnBrk="1" hangingPunct="1">
              <a:lnSpc>
                <a:spcPct val="110000"/>
              </a:lnSpc>
              <a:spcBef>
                <a:spcPts val="0"/>
              </a:spcBef>
              <a:spcAft>
                <a:spcPts val="1200"/>
              </a:spcAft>
              <a:buFont typeface="Monotype Sorts" pitchFamily="2" charset="2"/>
              <a:buChar char="u"/>
            </a:pPr>
            <a:r>
              <a:rPr lang="zh-CN" altLang="en-US" dirty="0" smtClean="0">
                <a:solidFill>
                  <a:srgbClr val="FF3300"/>
                </a:solidFill>
                <a:latin typeface="华文楷体" panose="02010600040101010101" pitchFamily="2" charset="-122"/>
                <a:ea typeface="华文楷体" panose="02010600040101010101" pitchFamily="2" charset="-122"/>
              </a:rPr>
              <a:t>最</a:t>
            </a:r>
            <a:r>
              <a:rPr lang="zh-CN" altLang="en-US" dirty="0">
                <a:solidFill>
                  <a:srgbClr val="FF3300"/>
                </a:solidFill>
                <a:latin typeface="华文楷体" panose="02010600040101010101" pitchFamily="2" charset="-122"/>
                <a:ea typeface="华文楷体" panose="02010600040101010101" pitchFamily="2" charset="-122"/>
              </a:rPr>
              <a:t>重要目标</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是所有建模人员可以使用的通用建模语言。它包含主流建模方法的概念，从而可以替代现有的软件分析和设计方法，比如：</a:t>
            </a:r>
            <a:r>
              <a:rPr lang="en-US" altLang="zh-CN" dirty="0" smtClean="0">
                <a:latin typeface="华文楷体" panose="02010600040101010101" pitchFamily="2" charset="-122"/>
                <a:ea typeface="华文楷体" panose="02010600040101010101" pitchFamily="2" charset="-122"/>
              </a:rPr>
              <a:t>OMT</a:t>
            </a:r>
            <a:r>
              <a:rPr lang="zh-CN" altLang="en-US" dirty="0" smtClean="0">
                <a:latin typeface="华文楷体" panose="02010600040101010101" pitchFamily="2" charset="-122"/>
                <a:ea typeface="华文楷体" panose="02010600040101010101" pitchFamily="2" charset="-122"/>
              </a:rPr>
              <a:t>，</a:t>
            </a:r>
            <a:r>
              <a:rPr lang="en-US" altLang="zh-CN" dirty="0" err="1" smtClean="0">
                <a:latin typeface="华文楷体" panose="02010600040101010101" pitchFamily="2" charset="-122"/>
                <a:ea typeface="华文楷体" panose="02010600040101010101" pitchFamily="2" charset="-122"/>
              </a:rPr>
              <a:t>Booch</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OOSE</a:t>
            </a:r>
            <a:r>
              <a:rPr lang="zh-CN" altLang="en-US" dirty="0">
                <a:latin typeface="华文楷体" panose="02010600040101010101" pitchFamily="2" charset="-122"/>
                <a:ea typeface="华文楷体" panose="02010600040101010101" pitchFamily="2" charset="-122"/>
              </a:rPr>
              <a:t>等</a:t>
            </a:r>
            <a:r>
              <a:rPr lang="zh-CN" altLang="en-US" dirty="0" smtClean="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a:p>
            <a:pPr algn="just" eaLnBrk="1" hangingPunct="1">
              <a:lnSpc>
                <a:spcPct val="110000"/>
              </a:lnSpc>
              <a:spcBef>
                <a:spcPts val="0"/>
              </a:spcBef>
              <a:spcAft>
                <a:spcPts val="1200"/>
              </a:spcAft>
              <a:buFont typeface="Monotype Sorts" pitchFamily="2" charset="2"/>
              <a:buChar char="u"/>
            </a:pP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不是完整的开发方法，它不包括逐步的开发流程，但它提供所有必要的概念，具备足够的表达能力。</a:t>
            </a:r>
          </a:p>
          <a:p>
            <a:pPr algn="just" eaLnBrk="1" hangingPunct="1">
              <a:lnSpc>
                <a:spcPct val="110000"/>
              </a:lnSpc>
              <a:spcBef>
                <a:spcPts val="0"/>
              </a:spcBef>
              <a:spcAft>
                <a:spcPts val="1200"/>
              </a:spcAft>
              <a:buFont typeface="Monotype Sorts" pitchFamily="2" charset="2"/>
              <a:buChar char="u"/>
            </a:pP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的</a:t>
            </a:r>
            <a:r>
              <a:rPr lang="zh-CN" altLang="en-US" dirty="0">
                <a:solidFill>
                  <a:srgbClr val="FF3300"/>
                </a:solidFill>
                <a:latin typeface="华文楷体" panose="02010600040101010101" pitchFamily="2" charset="-122"/>
                <a:ea typeface="华文楷体" panose="02010600040101010101" pitchFamily="2" charset="-122"/>
              </a:rPr>
              <a:t>另一个目标</a:t>
            </a:r>
            <a:r>
              <a:rPr lang="zh-CN" altLang="en-US" dirty="0">
                <a:latin typeface="华文楷体" panose="02010600040101010101" pitchFamily="2" charset="-122"/>
                <a:ea typeface="华文楷体" panose="02010600040101010101" pitchFamily="2" charset="-122"/>
              </a:rPr>
              <a:t>是：能尽量简洁地表达系统的模型。</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什么是</a:t>
            </a:r>
            <a:r>
              <a:rPr lang="en-US" altLang="zh-CN" sz="3200" b="1" dirty="0" smtClean="0">
                <a:solidFill>
                  <a:schemeClr val="accent1"/>
                </a:solidFill>
                <a:latin typeface="微软雅黑" panose="020B0503020204020204" pitchFamily="34" charset="-122"/>
                <a:ea typeface="微软雅黑" panose="020B0503020204020204" pitchFamily="34" charset="-122"/>
              </a:rPr>
              <a:t>UML?</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3169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65382A19-12F4-4A69-91FD-8255050231AD}" type="slidenum">
              <a:rPr lang="zh-CN" altLang="en-US"/>
              <a:pPr>
                <a:defRPr/>
              </a:pPr>
              <a:t>15</a:t>
            </a:fld>
            <a:endParaRPr lang="en-US" altLang="zh-CN"/>
          </a:p>
        </p:txBody>
      </p:sp>
      <p:sp>
        <p:nvSpPr>
          <p:cNvPr id="18437" name="Rectangle 2"/>
          <p:cNvSpPr>
            <a:spLocks noGrp="1" noChangeArrowheads="1"/>
          </p:cNvSpPr>
          <p:nvPr>
            <p:ph type="body" idx="1"/>
          </p:nvPr>
        </p:nvSpPr>
        <p:spPr>
          <a:xfrm>
            <a:off x="552660" y="1221956"/>
            <a:ext cx="11200561" cy="5221288"/>
          </a:xfrm>
        </p:spPr>
        <p:txBody>
          <a:bodyPr/>
          <a:lstStyle/>
          <a:p>
            <a:pPr marL="0" indent="0" eaLnBrk="1" hangingPunct="1">
              <a:lnSpc>
                <a:spcPct val="110000"/>
              </a:lnSpc>
              <a:spcBef>
                <a:spcPts val="0"/>
              </a:spcBef>
              <a:spcAft>
                <a:spcPts val="600"/>
              </a:spcAft>
              <a:buNone/>
            </a:pPr>
            <a:r>
              <a:rPr lang="zh-CN" altLang="en-US" dirty="0">
                <a:latin typeface="华文楷体" panose="02010600040101010101" pitchFamily="2" charset="-122"/>
                <a:ea typeface="华文楷体" panose="02010600040101010101" pitchFamily="2" charset="-122"/>
              </a:rPr>
              <a:t>其他目标</a:t>
            </a:r>
            <a:endParaRPr lang="en-US" altLang="zh-CN" dirty="0" smtClean="0">
              <a:latin typeface="华文楷体" panose="02010600040101010101" pitchFamily="2" charset="-122"/>
              <a:ea typeface="华文楷体" panose="02010600040101010101" pitchFamily="2" charset="-122"/>
            </a:endParaRPr>
          </a:p>
          <a:p>
            <a:pPr eaLnBrk="1" hangingPunct="1">
              <a:lnSpc>
                <a:spcPct val="110000"/>
              </a:lnSpc>
              <a:spcBef>
                <a:spcPts val="0"/>
              </a:spcBef>
              <a:spcAft>
                <a:spcPts val="600"/>
              </a:spcAft>
            </a:pPr>
            <a:r>
              <a:rPr lang="en-US" altLang="zh-CN" dirty="0" smtClean="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．易于使用，表达能力强，进行可视化建模；</a:t>
            </a:r>
          </a:p>
          <a:p>
            <a:pPr eaLnBrk="1" hangingPunct="1">
              <a:lnSpc>
                <a:spcPct val="110000"/>
              </a:lnSpc>
              <a:spcBef>
                <a:spcPts val="0"/>
              </a:spcBef>
              <a:spcAft>
                <a:spcPts val="600"/>
              </a:spcAft>
            </a:pP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．与具体的软件开发过程无关，可应用于任何软件开发的过程；</a:t>
            </a:r>
          </a:p>
          <a:p>
            <a:pPr eaLnBrk="1" hangingPunct="1">
              <a:lnSpc>
                <a:spcPct val="110000"/>
              </a:lnSpc>
              <a:spcBef>
                <a:spcPts val="0"/>
              </a:spcBef>
              <a:spcAft>
                <a:spcPts val="600"/>
              </a:spcAft>
            </a:pP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．简单、可扩展。扩展无需对核心概念进行修改；</a:t>
            </a:r>
          </a:p>
          <a:p>
            <a:pPr eaLnBrk="1" hangingPunct="1">
              <a:lnSpc>
                <a:spcPct val="110000"/>
              </a:lnSpc>
              <a:spcBef>
                <a:spcPts val="0"/>
              </a:spcBef>
              <a:spcAft>
                <a:spcPts val="600"/>
              </a:spcAft>
            </a:pP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．为面向对象的设计和开发过程中涌现出的高级概念（例如协作、框架、组件）提供支持；</a:t>
            </a:r>
          </a:p>
          <a:p>
            <a:pPr eaLnBrk="1" hangingPunct="1">
              <a:lnSpc>
                <a:spcPct val="110000"/>
              </a:lnSpc>
              <a:spcBef>
                <a:spcPts val="0"/>
              </a:spcBef>
              <a:spcAft>
                <a:spcPts val="600"/>
              </a:spcAft>
            </a:pP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．吸收当代最好的软件工程实践经验；</a:t>
            </a:r>
          </a:p>
          <a:p>
            <a:pPr eaLnBrk="1" hangingPunct="1">
              <a:lnSpc>
                <a:spcPct val="110000"/>
              </a:lnSpc>
              <a:spcBef>
                <a:spcPts val="0"/>
              </a:spcBef>
              <a:spcAft>
                <a:spcPts val="600"/>
              </a:spcAft>
            </a:pPr>
            <a:r>
              <a:rPr lang="en-US" altLang="zh-CN" dirty="0">
                <a:latin typeface="华文楷体" panose="02010600040101010101" pitchFamily="2" charset="-122"/>
                <a:ea typeface="华文楷体" panose="02010600040101010101" pitchFamily="2" charset="-122"/>
              </a:rPr>
              <a:t>6</a:t>
            </a:r>
            <a:r>
              <a:rPr lang="zh-CN" altLang="en-US" dirty="0">
                <a:latin typeface="华文楷体" panose="02010600040101010101" pitchFamily="2" charset="-122"/>
                <a:ea typeface="华文楷体" panose="02010600040101010101" pitchFamily="2" charset="-122"/>
              </a:rPr>
              <a:t>．可升级，具有广阔的适用性和可用性；</a:t>
            </a:r>
          </a:p>
          <a:p>
            <a:pPr eaLnBrk="1" hangingPunct="1">
              <a:lnSpc>
                <a:spcPct val="110000"/>
              </a:lnSpc>
              <a:spcBef>
                <a:spcPts val="0"/>
              </a:spcBef>
              <a:spcAft>
                <a:spcPts val="600"/>
              </a:spcAft>
            </a:pPr>
            <a:r>
              <a:rPr lang="en-US" altLang="zh-CN" dirty="0">
                <a:latin typeface="华文楷体" panose="02010600040101010101" pitchFamily="2" charset="-122"/>
                <a:ea typeface="华文楷体" panose="02010600040101010101" pitchFamily="2" charset="-122"/>
              </a:rPr>
              <a:t>7</a:t>
            </a:r>
            <a:r>
              <a:rPr lang="zh-CN" altLang="en-US" dirty="0">
                <a:latin typeface="华文楷体" panose="02010600040101010101" pitchFamily="2" charset="-122"/>
                <a:ea typeface="华文楷体" panose="02010600040101010101" pitchFamily="2" charset="-122"/>
              </a:rPr>
              <a:t>．有利于面向对象工具的市场成长。</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什么是</a:t>
            </a:r>
            <a:r>
              <a:rPr lang="en-US" altLang="zh-CN" sz="3200" b="1" dirty="0" smtClean="0">
                <a:solidFill>
                  <a:schemeClr val="accent1"/>
                </a:solidFill>
                <a:latin typeface="微软雅黑" panose="020B0503020204020204" pitchFamily="34" charset="-122"/>
                <a:ea typeface="微软雅黑" panose="020B0503020204020204" pitchFamily="34" charset="-122"/>
              </a:rPr>
              <a:t>UML?</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93274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413E9A2-F38D-4663-9264-1ED9FBEED5AC}" type="slidenum">
              <a:rPr lang="zh-CN" altLang="en-US"/>
              <a:pPr>
                <a:defRPr/>
              </a:pPr>
              <a:t>16</a:t>
            </a:fld>
            <a:endParaRPr lang="en-US" altLang="zh-CN"/>
          </a:p>
        </p:txBody>
      </p:sp>
      <p:sp>
        <p:nvSpPr>
          <p:cNvPr id="19462" name="Rectangle 3"/>
          <p:cNvSpPr>
            <a:spLocks noGrp="1" noChangeArrowheads="1"/>
          </p:cNvSpPr>
          <p:nvPr>
            <p:ph type="body" idx="1"/>
          </p:nvPr>
        </p:nvSpPr>
        <p:spPr>
          <a:xfrm>
            <a:off x="552661" y="1195754"/>
            <a:ext cx="11012992" cy="4981209"/>
          </a:xfrm>
        </p:spPr>
        <p:txBody>
          <a:bodyPr/>
          <a:lstStyle/>
          <a:p>
            <a:pPr eaLnBrk="1" hangingPunct="1">
              <a:lnSpc>
                <a:spcPct val="110000"/>
              </a:lnSpc>
              <a:spcBef>
                <a:spcPts val="0"/>
              </a:spcBef>
              <a:spcAft>
                <a:spcPts val="600"/>
              </a:spcAft>
              <a:buFont typeface="Wingdings" panose="05000000000000000000" pitchFamily="2" charset="2"/>
              <a:buNone/>
            </a:pP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语言包含三方面内容：</a:t>
            </a:r>
            <a:r>
              <a:rPr lang="zh-CN" altLang="en-US" dirty="0" smtClean="0">
                <a:latin typeface="华文楷体" panose="02010600040101010101" pitchFamily="2" charset="-122"/>
                <a:ea typeface="华文楷体" panose="02010600040101010101" pitchFamily="2" charset="-122"/>
              </a:rPr>
              <a:t>   </a:t>
            </a:r>
            <a:endParaRPr lang="en-US" altLang="zh-CN" dirty="0" smtClean="0">
              <a:latin typeface="华文楷体" panose="02010600040101010101" pitchFamily="2" charset="-122"/>
              <a:ea typeface="华文楷体" panose="02010600040101010101" pitchFamily="2" charset="-122"/>
            </a:endParaRPr>
          </a:p>
          <a:p>
            <a:pPr eaLnBrk="1" hangingPunct="1">
              <a:lnSpc>
                <a:spcPct val="110000"/>
              </a:lnSpc>
              <a:spcBef>
                <a:spcPts val="0"/>
              </a:spcBef>
              <a:spcAft>
                <a:spcPts val="600"/>
              </a:spcAft>
              <a:buFont typeface="Wingdings" panose="05000000000000000000" pitchFamily="2" charset="2"/>
              <a:buNone/>
            </a:pPr>
            <a:r>
              <a:rPr lang="en-US" altLang="zh-CN" dirty="0" smtClean="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a:t>
            </a:r>
            <a:r>
              <a:rPr lang="en-US" altLang="zh-CN" dirty="0">
                <a:solidFill>
                  <a:srgbClr val="FF3300"/>
                </a:solidFill>
                <a:latin typeface="华文楷体" panose="02010600040101010101" pitchFamily="2" charset="-122"/>
                <a:ea typeface="华文楷体" panose="02010600040101010101" pitchFamily="2" charset="-122"/>
              </a:rPr>
              <a:t>UML</a:t>
            </a:r>
            <a:r>
              <a:rPr lang="zh-CN" altLang="en-US" dirty="0">
                <a:solidFill>
                  <a:srgbClr val="FF3300"/>
                </a:solidFill>
                <a:latin typeface="华文楷体" panose="02010600040101010101" pitchFamily="2" charset="-122"/>
                <a:ea typeface="华文楷体" panose="02010600040101010101" pitchFamily="2" charset="-122"/>
              </a:rPr>
              <a:t>基本图素</a:t>
            </a:r>
            <a:r>
              <a:rPr lang="zh-CN" altLang="en-US" dirty="0">
                <a:latin typeface="华文楷体" panose="02010600040101010101" pitchFamily="2" charset="-122"/>
                <a:ea typeface="华文楷体" panose="02010600040101010101" pitchFamily="2" charset="-122"/>
              </a:rPr>
              <a:t>：它是构成</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模型图的基本元素。例如类、对象、包、接口、组件等。</a:t>
            </a:r>
          </a:p>
          <a:p>
            <a:pPr eaLnBrk="1" hangingPunct="1">
              <a:lnSpc>
                <a:spcPct val="110000"/>
              </a:lnSpc>
              <a:spcBef>
                <a:spcPts val="0"/>
              </a:spcBef>
              <a:spcAft>
                <a:spcPts val="600"/>
              </a:spcAft>
              <a:buFont typeface="Wingdings" panose="05000000000000000000" pitchFamily="2" charset="2"/>
              <a:buNone/>
            </a:pPr>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a:t>
            </a:r>
            <a:r>
              <a:rPr lang="en-US" altLang="zh-CN" dirty="0">
                <a:solidFill>
                  <a:srgbClr val="FF3300"/>
                </a:solidFill>
                <a:latin typeface="华文楷体" panose="02010600040101010101" pitchFamily="2" charset="-122"/>
                <a:ea typeface="华文楷体" panose="02010600040101010101" pitchFamily="2" charset="-122"/>
              </a:rPr>
              <a:t>UML</a:t>
            </a:r>
            <a:r>
              <a:rPr lang="zh-CN" altLang="en-US" dirty="0">
                <a:solidFill>
                  <a:srgbClr val="FF3300"/>
                </a:solidFill>
                <a:latin typeface="华文楷体" panose="02010600040101010101" pitchFamily="2" charset="-122"/>
                <a:ea typeface="华文楷体" panose="02010600040101010101" pitchFamily="2" charset="-122"/>
              </a:rPr>
              <a:t>模型图</a:t>
            </a:r>
            <a:r>
              <a:rPr lang="zh-CN" altLang="en-US" dirty="0">
                <a:latin typeface="华文楷体" panose="02010600040101010101" pitchFamily="2" charset="-122"/>
                <a:ea typeface="华文楷体" panose="02010600040101010101" pitchFamily="2" charset="-122"/>
              </a:rPr>
              <a:t>：它由</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基本图素按照</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建模规则构成。例如用例图、类图、对象图、</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等。</a:t>
            </a:r>
          </a:p>
          <a:p>
            <a:pPr eaLnBrk="1" hangingPunct="1">
              <a:lnSpc>
                <a:spcPct val="110000"/>
              </a:lnSpc>
              <a:spcBef>
                <a:spcPts val="0"/>
              </a:spcBef>
              <a:spcAft>
                <a:spcPts val="600"/>
              </a:spcAft>
            </a:pP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a:t>
            </a:r>
            <a:r>
              <a:rPr lang="en-US" altLang="zh-CN" dirty="0">
                <a:solidFill>
                  <a:srgbClr val="FF3300"/>
                </a:solidFill>
                <a:latin typeface="华文楷体" panose="02010600040101010101" pitchFamily="2" charset="-122"/>
                <a:ea typeface="华文楷体" panose="02010600040101010101" pitchFamily="2" charset="-122"/>
              </a:rPr>
              <a:t>UML</a:t>
            </a:r>
            <a:r>
              <a:rPr lang="zh-CN" altLang="en-US" dirty="0">
                <a:solidFill>
                  <a:srgbClr val="FF3300"/>
                </a:solidFill>
                <a:latin typeface="华文楷体" panose="02010600040101010101" pitchFamily="2" charset="-122"/>
                <a:ea typeface="华文楷体" panose="02010600040101010101" pitchFamily="2" charset="-122"/>
              </a:rPr>
              <a:t>建模规则</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模型图必须按特定的规则有机地组合而成</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从而构成一个有机的、完整的</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模型图（</a:t>
            </a:r>
            <a:r>
              <a:rPr lang="en-US" altLang="zh-CN" dirty="0">
                <a:latin typeface="华文楷体" panose="02010600040101010101" pitchFamily="2" charset="-122"/>
                <a:ea typeface="华文楷体" panose="02010600040101010101" pitchFamily="2" charset="-122"/>
              </a:rPr>
              <a:t>well-formed UML diagram</a:t>
            </a:r>
            <a:r>
              <a:rPr lang="zh-CN" altLang="en-US" dirty="0">
                <a:latin typeface="华文楷体" panose="02010600040101010101" pitchFamily="2" charset="-122"/>
                <a:ea typeface="华文楷体" panose="02010600040101010101" pitchFamily="2" charset="-122"/>
              </a:rPr>
              <a:t>）。</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什么是</a:t>
            </a:r>
            <a:r>
              <a:rPr lang="en-US" altLang="zh-CN" sz="3200" b="1" dirty="0" smtClean="0">
                <a:solidFill>
                  <a:schemeClr val="accent1"/>
                </a:solidFill>
                <a:latin typeface="微软雅黑" panose="020B0503020204020204" pitchFamily="34" charset="-122"/>
                <a:ea typeface="微软雅黑" panose="020B0503020204020204" pitchFamily="34" charset="-122"/>
              </a:rPr>
              <a:t>UML?</a:t>
            </a:r>
            <a:r>
              <a:rPr lang="zh-CN" altLang="en-US" sz="3200" b="1" dirty="0" smtClean="0">
                <a:solidFill>
                  <a:schemeClr val="accent1"/>
                </a:solidFill>
                <a:latin typeface="微软雅黑" panose="020B0503020204020204" pitchFamily="34" charset="-122"/>
                <a:ea typeface="微软雅黑" panose="020B0503020204020204" pitchFamily="34" charset="-122"/>
              </a:rPr>
              <a:t>：</a:t>
            </a:r>
            <a:r>
              <a:rPr lang="en-US" altLang="zh-CN" sz="3200" b="1" dirty="0" smtClean="0">
                <a:solidFill>
                  <a:schemeClr val="accent1"/>
                </a:solidFill>
                <a:latin typeface="微软雅黑" panose="020B0503020204020204" pitchFamily="34" charset="-122"/>
                <a:ea typeface="微软雅黑" panose="020B0503020204020204" pitchFamily="34" charset="-122"/>
              </a:rPr>
              <a:t>UML</a:t>
            </a:r>
            <a:r>
              <a:rPr lang="zh-CN" altLang="en-US" sz="3200" b="1" dirty="0" smtClean="0">
                <a:solidFill>
                  <a:schemeClr val="accent1"/>
                </a:solidFill>
                <a:latin typeface="微软雅黑" panose="020B0503020204020204" pitchFamily="34" charset="-122"/>
                <a:ea typeface="微软雅黑" panose="020B0503020204020204" pitchFamily="34" charset="-122"/>
              </a:rPr>
              <a:t>的构成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56134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C16774E-3135-4EA3-B449-DC4DC963E101}" type="slidenum">
              <a:rPr lang="zh-CN" altLang="en-US"/>
              <a:pPr>
                <a:defRPr/>
              </a:pPr>
              <a:t>17</a:t>
            </a:fld>
            <a:endParaRPr lang="en-US" altLang="zh-CN"/>
          </a:p>
        </p:txBody>
      </p:sp>
      <p:sp>
        <p:nvSpPr>
          <p:cNvPr id="20486" name="Rectangle 3"/>
          <p:cNvSpPr>
            <a:spLocks noGrp="1" noChangeArrowheads="1"/>
          </p:cNvSpPr>
          <p:nvPr>
            <p:ph type="body" idx="1"/>
          </p:nvPr>
        </p:nvSpPr>
        <p:spPr>
          <a:xfrm>
            <a:off x="552661" y="1316334"/>
            <a:ext cx="11053185" cy="4860629"/>
          </a:xfrm>
          <a:noFill/>
          <a:ln cap="flat">
            <a:noFill/>
            <a:miter lim="800000"/>
            <a:headEnd/>
            <a:tailEnd/>
          </a:ln>
        </p:spPr>
        <p:txBody>
          <a:bodyPr/>
          <a:lstStyle/>
          <a:p>
            <a:pPr algn="just" eaLnBrk="1" hangingPunct="1">
              <a:lnSpc>
                <a:spcPct val="110000"/>
              </a:lnSpc>
              <a:spcBef>
                <a:spcPts val="0"/>
              </a:spcBef>
              <a:spcAft>
                <a:spcPts val="600"/>
              </a:spcAft>
              <a:buFont typeface="Monotype Sorts" pitchFamily="2" charset="2"/>
              <a:buChar char="u"/>
            </a:pPr>
            <a:r>
              <a:rPr lang="en-US" altLang="zh-CN" sz="3200" dirty="0">
                <a:latin typeface="华文楷体" panose="02010600040101010101" pitchFamily="2" charset="-122"/>
                <a:ea typeface="华文楷体" panose="02010600040101010101" pitchFamily="2" charset="-122"/>
              </a:rPr>
              <a:t>UML</a:t>
            </a:r>
            <a:r>
              <a:rPr lang="zh-CN" altLang="en-US" sz="3200" dirty="0">
                <a:latin typeface="华文楷体" panose="02010600040101010101" pitchFamily="2" charset="-122"/>
                <a:ea typeface="华文楷体" panose="02010600040101010101" pitchFamily="2" charset="-122"/>
              </a:rPr>
              <a:t>将软件的体系结构分解为五个不同的侧面，称为</a:t>
            </a:r>
            <a:r>
              <a:rPr lang="en-US" altLang="zh-CN" sz="3200" dirty="0">
                <a:latin typeface="华文楷体" panose="02010600040101010101" pitchFamily="2" charset="-122"/>
                <a:ea typeface="华文楷体" panose="02010600040101010101" pitchFamily="2" charset="-122"/>
              </a:rPr>
              <a:t>4</a:t>
            </a:r>
            <a:r>
              <a:rPr lang="zh-CN" altLang="en-US" sz="3200" dirty="0">
                <a:latin typeface="华文楷体" panose="02010600040101010101" pitchFamily="2" charset="-122"/>
                <a:ea typeface="华文楷体" panose="02010600040101010101" pitchFamily="2" charset="-122"/>
              </a:rPr>
              <a:t>＋</a:t>
            </a:r>
            <a:r>
              <a:rPr lang="en-US" altLang="zh-CN" sz="3200" dirty="0">
                <a:latin typeface="华文楷体" panose="02010600040101010101" pitchFamily="2" charset="-122"/>
                <a:ea typeface="华文楷体" panose="02010600040101010101" pitchFamily="2" charset="-122"/>
              </a:rPr>
              <a:t>1</a:t>
            </a:r>
            <a:r>
              <a:rPr lang="zh-CN" altLang="en-US" sz="3200" dirty="0">
                <a:latin typeface="华文楷体" panose="02010600040101010101" pitchFamily="2" charset="-122"/>
                <a:ea typeface="华文楷体" panose="02010600040101010101" pitchFamily="2" charset="-122"/>
              </a:rPr>
              <a:t>视图</a:t>
            </a:r>
            <a:r>
              <a:rPr lang="en-US" altLang="zh-CN" sz="3200" dirty="0">
                <a:latin typeface="华文楷体" panose="02010600040101010101" pitchFamily="2" charset="-122"/>
                <a:ea typeface="华文楷体" panose="02010600040101010101" pitchFamily="2" charset="-122"/>
              </a:rPr>
              <a:t>(view)</a:t>
            </a:r>
            <a:r>
              <a:rPr lang="zh-CN" altLang="en-US" sz="3200" dirty="0">
                <a:latin typeface="华文楷体" panose="02010600040101010101" pitchFamily="2" charset="-122"/>
                <a:ea typeface="华文楷体" panose="02010600040101010101" pitchFamily="2" charset="-122"/>
              </a:rPr>
              <a:t>。分别是：</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smtClean="0">
                <a:solidFill>
                  <a:srgbClr val="FF3300"/>
                </a:solidFill>
                <a:latin typeface="华文楷体" panose="02010600040101010101" pitchFamily="2" charset="-122"/>
                <a:ea typeface="华文楷体" panose="02010600040101010101" pitchFamily="2" charset="-122"/>
              </a:rPr>
              <a:t>用例视图（</a:t>
            </a:r>
            <a:r>
              <a:rPr lang="en-US" altLang="zh-CN" sz="2800" dirty="0" smtClean="0">
                <a:solidFill>
                  <a:srgbClr val="FF3300"/>
                </a:solidFill>
                <a:latin typeface="华文楷体" panose="02010600040101010101" pitchFamily="2" charset="-122"/>
                <a:ea typeface="华文楷体" panose="02010600040101010101" pitchFamily="2" charset="-122"/>
              </a:rPr>
              <a:t>Use case view</a:t>
            </a:r>
            <a:r>
              <a:rPr lang="zh-CN" altLang="en-US" sz="2800" dirty="0" smtClean="0">
                <a:solidFill>
                  <a:srgbClr val="FF3300"/>
                </a:solidFill>
                <a:latin typeface="华文楷体" panose="02010600040101010101" pitchFamily="2" charset="-122"/>
                <a:ea typeface="华文楷体" panose="02010600040101010101" pitchFamily="2" charset="-122"/>
              </a:rPr>
              <a:t>）</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smtClean="0">
                <a:solidFill>
                  <a:srgbClr val="FF3300"/>
                </a:solidFill>
                <a:latin typeface="华文楷体" panose="02010600040101010101" pitchFamily="2" charset="-122"/>
                <a:ea typeface="华文楷体" panose="02010600040101010101" pitchFamily="2" charset="-122"/>
              </a:rPr>
              <a:t>设计视图</a:t>
            </a:r>
            <a:r>
              <a:rPr lang="en-US" altLang="zh-CN" sz="2800" dirty="0" smtClean="0">
                <a:solidFill>
                  <a:srgbClr val="FF3300"/>
                </a:solidFill>
                <a:latin typeface="华文楷体" panose="02010600040101010101" pitchFamily="2" charset="-122"/>
                <a:ea typeface="华文楷体" panose="02010600040101010101" pitchFamily="2" charset="-122"/>
              </a:rPr>
              <a:t>(design view)</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smtClean="0">
                <a:solidFill>
                  <a:srgbClr val="FF3300"/>
                </a:solidFill>
                <a:latin typeface="华文楷体" panose="02010600040101010101" pitchFamily="2" charset="-122"/>
                <a:ea typeface="华文楷体" panose="02010600040101010101" pitchFamily="2" charset="-122"/>
              </a:rPr>
              <a:t>进程视图（</a:t>
            </a:r>
            <a:r>
              <a:rPr lang="en-US" altLang="zh-CN" sz="2800" dirty="0" smtClean="0">
                <a:solidFill>
                  <a:srgbClr val="FF3300"/>
                </a:solidFill>
                <a:latin typeface="华文楷体" panose="02010600040101010101" pitchFamily="2" charset="-122"/>
                <a:ea typeface="华文楷体" panose="02010600040101010101" pitchFamily="2" charset="-122"/>
              </a:rPr>
              <a:t>process view</a:t>
            </a:r>
            <a:r>
              <a:rPr lang="zh-CN" altLang="en-US" sz="2800" dirty="0" smtClean="0">
                <a:solidFill>
                  <a:srgbClr val="FF3300"/>
                </a:solidFill>
                <a:latin typeface="华文楷体" panose="02010600040101010101" pitchFamily="2" charset="-122"/>
                <a:ea typeface="华文楷体" panose="02010600040101010101" pitchFamily="2" charset="-122"/>
              </a:rPr>
              <a:t>）</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smtClean="0">
                <a:solidFill>
                  <a:srgbClr val="FF3300"/>
                </a:solidFill>
                <a:latin typeface="华文楷体" panose="02010600040101010101" pitchFamily="2" charset="-122"/>
                <a:ea typeface="华文楷体" panose="02010600040101010101" pitchFamily="2" charset="-122"/>
              </a:rPr>
              <a:t>实现视图</a:t>
            </a:r>
            <a:r>
              <a:rPr lang="en-US" altLang="zh-CN" sz="2800" dirty="0" smtClean="0">
                <a:solidFill>
                  <a:srgbClr val="FF3300"/>
                </a:solidFill>
                <a:latin typeface="华文楷体" panose="02010600040101010101" pitchFamily="2" charset="-122"/>
                <a:ea typeface="华文楷体" panose="02010600040101010101" pitchFamily="2" charset="-122"/>
              </a:rPr>
              <a:t>(implementation view)</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smtClean="0">
                <a:solidFill>
                  <a:srgbClr val="FF3300"/>
                </a:solidFill>
                <a:latin typeface="华文楷体" panose="02010600040101010101" pitchFamily="2" charset="-122"/>
                <a:ea typeface="华文楷体" panose="02010600040101010101" pitchFamily="2" charset="-122"/>
              </a:rPr>
              <a:t>分布视图</a:t>
            </a:r>
            <a:r>
              <a:rPr lang="en-US" altLang="zh-CN" sz="2800" dirty="0" smtClean="0">
                <a:solidFill>
                  <a:srgbClr val="FF3300"/>
                </a:solidFill>
                <a:latin typeface="华文楷体" panose="02010600040101010101" pitchFamily="2" charset="-122"/>
                <a:ea typeface="华文楷体" panose="02010600040101010101" pitchFamily="2" charset="-122"/>
              </a:rPr>
              <a:t>(deployment view)</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smtClean="0">
                <a:latin typeface="华文楷体" panose="02010600040101010101" pitchFamily="2" charset="-122"/>
                <a:ea typeface="华文楷体" panose="02010600040101010101" pitchFamily="2" charset="-122"/>
              </a:rPr>
              <a:t>设计视图和进程视图又可被统一称为逻辑视图</a:t>
            </a:r>
            <a:r>
              <a:rPr lang="en-US" altLang="zh-CN" sz="2800" dirty="0" smtClean="0">
                <a:latin typeface="华文楷体" panose="02010600040101010101" pitchFamily="2" charset="-122"/>
                <a:ea typeface="华文楷体" panose="02010600040101010101" pitchFamily="2" charset="-122"/>
              </a:rPr>
              <a:t>(logical view)</a:t>
            </a:r>
            <a:r>
              <a:rPr lang="zh-CN" altLang="en-US" sz="2800" dirty="0" smtClean="0">
                <a:latin typeface="华文楷体" panose="02010600040101010101" pitchFamily="2" charset="-122"/>
                <a:ea typeface="华文楷体" panose="02010600040101010101" pitchFamily="2" charset="-122"/>
              </a:rPr>
              <a:t>。</a:t>
            </a:r>
            <a:endParaRPr lang="zh-CN" altLang="en-US" sz="2800" dirty="0">
              <a:latin typeface="华文楷体" panose="02010600040101010101" pitchFamily="2" charset="-122"/>
              <a:ea typeface="华文楷体" panose="02010600040101010101" pitchFamily="2" charset="-122"/>
            </a:endParaRP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什么是</a:t>
            </a:r>
            <a:r>
              <a:rPr lang="en-US" altLang="zh-CN" sz="3200" b="1" dirty="0" smtClean="0">
                <a:solidFill>
                  <a:schemeClr val="accent1"/>
                </a:solidFill>
                <a:latin typeface="微软雅黑" panose="020B0503020204020204" pitchFamily="34" charset="-122"/>
                <a:ea typeface="微软雅黑" panose="020B0503020204020204" pitchFamily="34" charset="-122"/>
              </a:rPr>
              <a:t>UML?</a:t>
            </a:r>
            <a:r>
              <a:rPr lang="zh-CN" altLang="en-US" sz="3200" b="1" dirty="0" smtClean="0">
                <a:solidFill>
                  <a:schemeClr val="accent1"/>
                </a:solidFill>
                <a:latin typeface="微软雅黑" panose="020B0503020204020204" pitchFamily="34" charset="-122"/>
                <a:ea typeface="微软雅黑" panose="020B0503020204020204" pitchFamily="34" charset="-122"/>
              </a:rPr>
              <a:t>：体系结构的视图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567932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p:txBody>
          <a:bodyPr/>
          <a:lstStyle/>
          <a:p>
            <a:pPr>
              <a:defRPr/>
            </a:pPr>
            <a:fld id="{66D4F21C-24CA-48B6-BEE2-448C856B0D5E}" type="slidenum">
              <a:rPr lang="zh-CN" altLang="en-US"/>
              <a:pPr>
                <a:defRPr/>
              </a:pPr>
              <a:t>18</a:t>
            </a:fld>
            <a:endParaRPr lang="en-US" altLang="zh-CN"/>
          </a:p>
        </p:txBody>
      </p:sp>
      <p:grpSp>
        <p:nvGrpSpPr>
          <p:cNvPr id="21511" name="Group 4"/>
          <p:cNvGrpSpPr>
            <a:grpSpLocks/>
          </p:cNvGrpSpPr>
          <p:nvPr/>
        </p:nvGrpSpPr>
        <p:grpSpPr bwMode="auto">
          <a:xfrm>
            <a:off x="4149725" y="2093913"/>
            <a:ext cx="3894138" cy="3759200"/>
            <a:chOff x="0" y="1682"/>
            <a:chExt cx="2453" cy="2368"/>
          </a:xfrm>
        </p:grpSpPr>
        <p:sp>
          <p:nvSpPr>
            <p:cNvPr id="21523" name="Rectangle 5"/>
            <p:cNvSpPr>
              <a:spLocks noChangeArrowheads="1"/>
            </p:cNvSpPr>
            <p:nvPr/>
          </p:nvSpPr>
          <p:spPr bwMode="auto">
            <a:xfrm>
              <a:off x="0" y="1682"/>
              <a:ext cx="245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21524" name="Rectangle 6"/>
            <p:cNvSpPr>
              <a:spLocks noChangeArrowheads="1"/>
            </p:cNvSpPr>
            <p:nvPr/>
          </p:nvSpPr>
          <p:spPr bwMode="auto">
            <a:xfrm>
              <a:off x="0" y="1682"/>
              <a:ext cx="2453" cy="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a:spcBef>
                  <a:spcPct val="0"/>
                </a:spcBef>
                <a:buClrTx/>
                <a:buFontTx/>
                <a:buNone/>
              </a:pPr>
              <a:r>
                <a:rPr kumimoji="1" lang="zh-CN" altLang="en-US" sz="1600" dirty="0">
                  <a:latin typeface="Times New Roman" panose="02020603050405020304" pitchFamily="18" charset="0"/>
                  <a:ea typeface="楷体_GB2312" pitchFamily="49" charset="-122"/>
                </a:rPr>
                <a:t> </a:t>
              </a:r>
            </a:p>
            <a:p>
              <a:pPr algn="r">
                <a:spcBef>
                  <a:spcPct val="0"/>
                </a:spcBef>
                <a:buClrTx/>
                <a:buFontTx/>
                <a:buNone/>
              </a:pPr>
              <a:r>
                <a:rPr kumimoji="1" lang="zh-CN" altLang="en-US" sz="1600" dirty="0">
                  <a:latin typeface="Times New Roman" panose="02020603050405020304" pitchFamily="18" charset="0"/>
                  <a:ea typeface="楷体_GB2312" pitchFamily="49" charset="-122"/>
                </a:rPr>
                <a:t> </a:t>
              </a:r>
            </a:p>
            <a:p>
              <a:pPr algn="r">
                <a:spcBef>
                  <a:spcPct val="0"/>
                </a:spcBef>
                <a:buClrTx/>
                <a:buFontTx/>
                <a:buNone/>
              </a:pPr>
              <a:r>
                <a:rPr kumimoji="1" lang="zh-CN" altLang="en-US" sz="1600" dirty="0">
                  <a:latin typeface="Times New Roman" panose="02020603050405020304" pitchFamily="18" charset="0"/>
                  <a:ea typeface="楷体_GB2312" pitchFamily="49" charset="-122"/>
                </a:rPr>
                <a:t> </a:t>
              </a:r>
            </a:p>
            <a:p>
              <a:pPr algn="r">
                <a:spcBef>
                  <a:spcPct val="0"/>
                </a:spcBef>
                <a:buClrTx/>
                <a:buFontTx/>
                <a:buNone/>
              </a:pPr>
              <a:r>
                <a:rPr kumimoji="1" lang="zh-CN" altLang="en-US" sz="1600" dirty="0">
                  <a:latin typeface="Times New Roman" panose="02020603050405020304" pitchFamily="18" charset="0"/>
                  <a:ea typeface="楷体_GB2312" pitchFamily="49" charset="-122"/>
                </a:rPr>
                <a:t> </a:t>
              </a:r>
            </a:p>
            <a:p>
              <a:pPr algn="r">
                <a:spcBef>
                  <a:spcPct val="0"/>
                </a:spcBef>
                <a:buClrTx/>
                <a:buFontTx/>
                <a:buNone/>
              </a:pPr>
              <a:r>
                <a:rPr kumimoji="1" lang="zh-CN" altLang="en-US" sz="1600" dirty="0">
                  <a:latin typeface="Times New Roman" panose="02020603050405020304" pitchFamily="18" charset="0"/>
                  <a:ea typeface="楷体_GB2312" pitchFamily="49" charset="-122"/>
                </a:rPr>
                <a:t> </a:t>
              </a:r>
            </a:p>
            <a:p>
              <a:pPr algn="r">
                <a:spcBef>
                  <a:spcPct val="0"/>
                </a:spcBef>
                <a:buClrTx/>
                <a:buFontTx/>
                <a:buNone/>
              </a:pPr>
              <a:r>
                <a:rPr kumimoji="1" lang="zh-CN" altLang="en-US" sz="1600" dirty="0">
                  <a:latin typeface="Times New Roman" panose="02020603050405020304" pitchFamily="18" charset="0"/>
                  <a:ea typeface="楷体_GB2312" pitchFamily="49" charset="-122"/>
                </a:rPr>
                <a:t> </a:t>
              </a:r>
            </a:p>
            <a:p>
              <a:pPr algn="r">
                <a:spcBef>
                  <a:spcPct val="0"/>
                </a:spcBef>
                <a:buClrTx/>
                <a:buFontTx/>
                <a:buNone/>
              </a:pPr>
              <a:r>
                <a:rPr kumimoji="1" lang="zh-CN" altLang="en-US" sz="1600" dirty="0">
                  <a:latin typeface="Times New Roman" panose="02020603050405020304" pitchFamily="18" charset="0"/>
                  <a:ea typeface="楷体_GB2312" pitchFamily="49" charset="-122"/>
                </a:rPr>
                <a:t> </a:t>
              </a:r>
            </a:p>
            <a:p>
              <a:pPr algn="r">
                <a:spcBef>
                  <a:spcPct val="0"/>
                </a:spcBef>
                <a:buClrTx/>
                <a:buFontTx/>
                <a:buNone/>
              </a:pPr>
              <a:r>
                <a:rPr kumimoji="1" lang="zh-CN" altLang="en-US" sz="1600" dirty="0">
                  <a:latin typeface="Times New Roman" panose="02020603050405020304" pitchFamily="18" charset="0"/>
                  <a:ea typeface="楷体_GB2312" pitchFamily="49" charset="-122"/>
                </a:rPr>
                <a:t> </a:t>
              </a:r>
            </a:p>
            <a:p>
              <a:pPr algn="r">
                <a:spcBef>
                  <a:spcPct val="0"/>
                </a:spcBef>
                <a:buClrTx/>
                <a:buFontTx/>
                <a:buNone/>
              </a:pPr>
              <a:r>
                <a:rPr kumimoji="1" lang="zh-CN" altLang="en-US" sz="1600" dirty="0">
                  <a:latin typeface="Times New Roman" panose="02020603050405020304" pitchFamily="18" charset="0"/>
                  <a:ea typeface="楷体_GB2312" pitchFamily="49" charset="-122"/>
                </a:rPr>
                <a:t> </a:t>
              </a:r>
            </a:p>
            <a:p>
              <a:pPr algn="r">
                <a:spcBef>
                  <a:spcPct val="0"/>
                </a:spcBef>
                <a:buClrTx/>
                <a:buFontTx/>
                <a:buNone/>
              </a:pPr>
              <a:r>
                <a:rPr kumimoji="1" lang="zh-CN" altLang="en-US" sz="1600" dirty="0">
                  <a:latin typeface="Times New Roman" panose="02020603050405020304" pitchFamily="18" charset="0"/>
                  <a:ea typeface="楷体_GB2312" pitchFamily="49" charset="-122"/>
                </a:rPr>
                <a:t> </a:t>
              </a:r>
            </a:p>
            <a:p>
              <a:pPr algn="r">
                <a:spcBef>
                  <a:spcPct val="0"/>
                </a:spcBef>
                <a:buClrTx/>
                <a:buFontTx/>
                <a:buNone/>
              </a:pPr>
              <a:r>
                <a:rPr kumimoji="1" lang="zh-CN" altLang="en-US" sz="1600" dirty="0">
                  <a:latin typeface="Times New Roman" panose="02020603050405020304" pitchFamily="18" charset="0"/>
                  <a:ea typeface="楷体_GB2312" pitchFamily="49" charset="-122"/>
                </a:rPr>
                <a:t> </a:t>
              </a:r>
            </a:p>
            <a:p>
              <a:pPr algn="r">
                <a:spcBef>
                  <a:spcPct val="0"/>
                </a:spcBef>
                <a:buClrTx/>
                <a:buFontTx/>
                <a:buNone/>
              </a:pPr>
              <a:r>
                <a:rPr kumimoji="1" lang="zh-CN" altLang="en-US" sz="1600" dirty="0">
                  <a:latin typeface="Times New Roman" panose="02020603050405020304" pitchFamily="18" charset="0"/>
                  <a:ea typeface="楷体_GB2312" pitchFamily="49" charset="-122"/>
                </a:rPr>
                <a:t> </a:t>
              </a:r>
            </a:p>
            <a:p>
              <a:pPr algn="r">
                <a:spcBef>
                  <a:spcPct val="0"/>
                </a:spcBef>
                <a:buClrTx/>
                <a:buFontTx/>
                <a:buNone/>
              </a:pPr>
              <a:r>
                <a:rPr kumimoji="1" lang="zh-CN" altLang="en-US" sz="1600" dirty="0">
                  <a:latin typeface="Times New Roman" panose="02020603050405020304" pitchFamily="18" charset="0"/>
                  <a:ea typeface="楷体_GB2312" pitchFamily="49" charset="-122"/>
                </a:rPr>
                <a:t> </a:t>
              </a:r>
            </a:p>
            <a:p>
              <a:pPr algn="r">
                <a:spcBef>
                  <a:spcPct val="0"/>
                </a:spcBef>
                <a:buClrTx/>
                <a:buFontTx/>
                <a:buNone/>
              </a:pPr>
              <a:r>
                <a:rPr kumimoji="1" lang="zh-CN" altLang="en-US" sz="1600" dirty="0">
                  <a:latin typeface="Times New Roman" panose="02020603050405020304" pitchFamily="18" charset="0"/>
                  <a:ea typeface="楷体_GB2312" pitchFamily="49" charset="-122"/>
                </a:rPr>
                <a:t> </a:t>
              </a:r>
            </a:p>
            <a:p>
              <a:pPr>
                <a:spcBef>
                  <a:spcPct val="0"/>
                </a:spcBef>
                <a:buClrTx/>
                <a:buFontTx/>
                <a:buNone/>
              </a:pPr>
              <a:endParaRPr kumimoji="1" lang="zh-CN" altLang="en-US" sz="1600" dirty="0">
                <a:latin typeface="Times New Roman" panose="02020603050405020304" pitchFamily="18" charset="0"/>
                <a:ea typeface="楷体_GB2312" pitchFamily="49" charset="-122"/>
              </a:endParaRPr>
            </a:p>
          </p:txBody>
        </p:sp>
      </p:grpSp>
      <p:grpSp>
        <p:nvGrpSpPr>
          <p:cNvPr id="21512" name="Group 7"/>
          <p:cNvGrpSpPr>
            <a:grpSpLocks/>
          </p:cNvGrpSpPr>
          <p:nvPr/>
        </p:nvGrpSpPr>
        <p:grpSpPr bwMode="auto">
          <a:xfrm>
            <a:off x="1889091" y="1195755"/>
            <a:ext cx="9164096" cy="5112972"/>
            <a:chOff x="2516" y="284"/>
            <a:chExt cx="6300" cy="4411"/>
          </a:xfrm>
        </p:grpSpPr>
        <p:sp>
          <p:nvSpPr>
            <p:cNvPr id="21513" name="Text Box 8"/>
            <p:cNvSpPr txBox="1">
              <a:spLocks noChangeArrowheads="1"/>
            </p:cNvSpPr>
            <p:nvPr/>
          </p:nvSpPr>
          <p:spPr bwMode="auto">
            <a:xfrm>
              <a:off x="3269" y="755"/>
              <a:ext cx="1620" cy="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en-US" sz="2000" b="1">
                <a:latin typeface="Times New Roman" panose="02020603050405020304" pitchFamily="18" charset="0"/>
                <a:ea typeface="楷体_GB2312" pitchFamily="49" charset="-122"/>
              </a:endParaRPr>
            </a:p>
            <a:p>
              <a:pPr algn="ctr">
                <a:spcBef>
                  <a:spcPct val="0"/>
                </a:spcBef>
                <a:buClrTx/>
                <a:buFontTx/>
                <a:buNone/>
              </a:pPr>
              <a:r>
                <a:rPr lang="zh-CN" altLang="en-US" sz="2000" b="1">
                  <a:latin typeface="Times New Roman" panose="02020603050405020304" pitchFamily="18" charset="0"/>
                  <a:ea typeface="楷体_GB2312" pitchFamily="49" charset="-122"/>
                </a:rPr>
                <a:t>逻辑视图</a:t>
              </a:r>
            </a:p>
          </p:txBody>
        </p:sp>
        <p:sp>
          <p:nvSpPr>
            <p:cNvPr id="21514" name="Text Box 9"/>
            <p:cNvSpPr txBox="1">
              <a:spLocks noChangeArrowheads="1"/>
            </p:cNvSpPr>
            <p:nvPr/>
          </p:nvSpPr>
          <p:spPr bwMode="auto">
            <a:xfrm>
              <a:off x="5792" y="755"/>
              <a:ext cx="1620" cy="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en-US" sz="2000" b="1">
                <a:latin typeface="Times New Roman" panose="02020603050405020304" pitchFamily="18" charset="0"/>
                <a:ea typeface="楷体_GB2312" pitchFamily="49" charset="-122"/>
              </a:endParaRPr>
            </a:p>
            <a:p>
              <a:pPr algn="ctr">
                <a:spcBef>
                  <a:spcPct val="0"/>
                </a:spcBef>
                <a:buClrTx/>
                <a:buFontTx/>
                <a:buNone/>
              </a:pPr>
              <a:r>
                <a:rPr lang="zh-CN" altLang="en-US" sz="2000" b="1">
                  <a:latin typeface="Times New Roman" panose="02020603050405020304" pitchFamily="18" charset="0"/>
                  <a:ea typeface="楷体_GB2312" pitchFamily="49" charset="-122"/>
                </a:rPr>
                <a:t>实现视图</a:t>
              </a:r>
            </a:p>
          </p:txBody>
        </p:sp>
        <p:sp>
          <p:nvSpPr>
            <p:cNvPr id="21515" name="Text Box 10"/>
            <p:cNvSpPr txBox="1">
              <a:spLocks noChangeArrowheads="1"/>
            </p:cNvSpPr>
            <p:nvPr/>
          </p:nvSpPr>
          <p:spPr bwMode="auto">
            <a:xfrm>
              <a:off x="3269" y="2315"/>
              <a:ext cx="1620" cy="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en-US" sz="2000" b="1">
                <a:latin typeface="Times New Roman" panose="02020603050405020304" pitchFamily="18" charset="0"/>
                <a:ea typeface="楷体_GB2312" pitchFamily="49" charset="-122"/>
              </a:endParaRPr>
            </a:p>
            <a:p>
              <a:pPr algn="ctr">
                <a:spcBef>
                  <a:spcPct val="0"/>
                </a:spcBef>
                <a:buClrTx/>
                <a:buFontTx/>
                <a:buNone/>
              </a:pPr>
              <a:r>
                <a:rPr lang="zh-CN" altLang="en-US" sz="2000" b="1">
                  <a:latin typeface="Times New Roman" panose="02020603050405020304" pitchFamily="18" charset="0"/>
                  <a:ea typeface="楷体_GB2312" pitchFamily="49" charset="-122"/>
                </a:rPr>
                <a:t>进程视图</a:t>
              </a:r>
            </a:p>
          </p:txBody>
        </p:sp>
        <p:sp>
          <p:nvSpPr>
            <p:cNvPr id="21516" name="Text Box 11"/>
            <p:cNvSpPr txBox="1">
              <a:spLocks noChangeArrowheads="1"/>
            </p:cNvSpPr>
            <p:nvPr/>
          </p:nvSpPr>
          <p:spPr bwMode="auto">
            <a:xfrm>
              <a:off x="5792" y="2315"/>
              <a:ext cx="1620" cy="9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en-US" sz="2000" b="1">
                <a:latin typeface="Times New Roman" panose="02020603050405020304" pitchFamily="18" charset="0"/>
                <a:ea typeface="楷体_GB2312" pitchFamily="49" charset="-122"/>
              </a:endParaRPr>
            </a:p>
            <a:p>
              <a:pPr algn="ctr">
                <a:spcBef>
                  <a:spcPct val="0"/>
                </a:spcBef>
                <a:buClrTx/>
                <a:buFontTx/>
                <a:buNone/>
              </a:pPr>
              <a:r>
                <a:rPr lang="zh-CN" altLang="en-US" sz="2000" b="1">
                  <a:latin typeface="Times New Roman" panose="02020603050405020304" pitchFamily="18" charset="0"/>
                  <a:ea typeface="楷体_GB2312" pitchFamily="49" charset="-122"/>
                </a:rPr>
                <a:t>部署视图</a:t>
              </a:r>
            </a:p>
          </p:txBody>
        </p:sp>
        <p:sp>
          <p:nvSpPr>
            <p:cNvPr id="21517" name="Oval 12"/>
            <p:cNvSpPr>
              <a:spLocks noChangeArrowheads="1"/>
            </p:cNvSpPr>
            <p:nvPr/>
          </p:nvSpPr>
          <p:spPr bwMode="auto">
            <a:xfrm>
              <a:off x="4352" y="1380"/>
              <a:ext cx="1800" cy="1248"/>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endParaRPr lang="zh-CN" altLang="en-US" sz="2000" b="1">
                <a:latin typeface="Times New Roman" panose="02020603050405020304" pitchFamily="18" charset="0"/>
                <a:ea typeface="楷体_GB2312" pitchFamily="49" charset="-122"/>
              </a:endParaRPr>
            </a:p>
            <a:p>
              <a:pPr algn="ctr">
                <a:spcBef>
                  <a:spcPct val="0"/>
                </a:spcBef>
                <a:buClrTx/>
                <a:buFontTx/>
                <a:buNone/>
              </a:pPr>
              <a:r>
                <a:rPr lang="zh-CN" altLang="en-US" sz="2000" b="1">
                  <a:latin typeface="Times New Roman" panose="02020603050405020304" pitchFamily="18" charset="0"/>
                  <a:ea typeface="楷体_GB2312" pitchFamily="49" charset="-122"/>
                </a:rPr>
                <a:t>用例视图</a:t>
              </a:r>
            </a:p>
          </p:txBody>
        </p:sp>
        <p:sp>
          <p:nvSpPr>
            <p:cNvPr id="21518" name="Text Box 13"/>
            <p:cNvSpPr txBox="1">
              <a:spLocks noChangeArrowheads="1"/>
            </p:cNvSpPr>
            <p:nvPr/>
          </p:nvSpPr>
          <p:spPr bwMode="auto">
            <a:xfrm>
              <a:off x="2555" y="1852"/>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r>
                <a:rPr lang="zh-CN" altLang="en-US" sz="2000" b="1">
                  <a:latin typeface="Times New Roman" panose="02020603050405020304" pitchFamily="18" charset="0"/>
                  <a:ea typeface="楷体_GB2312" pitchFamily="49" charset="-122"/>
                </a:rPr>
                <a:t>动态行为</a:t>
              </a:r>
            </a:p>
          </p:txBody>
        </p:sp>
        <p:sp>
          <p:nvSpPr>
            <p:cNvPr id="21519" name="Text Box 14"/>
            <p:cNvSpPr txBox="1">
              <a:spLocks noChangeArrowheads="1"/>
            </p:cNvSpPr>
            <p:nvPr/>
          </p:nvSpPr>
          <p:spPr bwMode="auto">
            <a:xfrm>
              <a:off x="2804" y="284"/>
              <a:ext cx="270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r>
                <a:rPr lang="zh-CN" altLang="en-US" sz="2000" b="1">
                  <a:latin typeface="Times New Roman" panose="02020603050405020304" pitchFamily="18" charset="0"/>
                  <a:ea typeface="楷体_GB2312" pitchFamily="49" charset="-122"/>
                </a:rPr>
                <a:t>设计词汇、功能描述</a:t>
              </a:r>
            </a:p>
          </p:txBody>
        </p:sp>
        <p:sp>
          <p:nvSpPr>
            <p:cNvPr id="21520" name="Text Box 15"/>
            <p:cNvSpPr txBox="1">
              <a:spLocks noChangeArrowheads="1"/>
            </p:cNvSpPr>
            <p:nvPr/>
          </p:nvSpPr>
          <p:spPr bwMode="auto">
            <a:xfrm>
              <a:off x="7376" y="297"/>
              <a:ext cx="1440"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r>
                <a:rPr lang="zh-CN" altLang="en-US" sz="2000" b="1">
                  <a:latin typeface="Times New Roman" panose="02020603050405020304" pitchFamily="18" charset="0"/>
                  <a:ea typeface="楷体_GB2312" pitchFamily="49" charset="-122"/>
                </a:rPr>
                <a:t>系统组装、配置管理</a:t>
              </a:r>
            </a:p>
          </p:txBody>
        </p:sp>
        <p:sp>
          <p:nvSpPr>
            <p:cNvPr id="21521" name="Text Box 16"/>
            <p:cNvSpPr txBox="1">
              <a:spLocks noChangeArrowheads="1"/>
            </p:cNvSpPr>
            <p:nvPr/>
          </p:nvSpPr>
          <p:spPr bwMode="auto">
            <a:xfrm>
              <a:off x="2516" y="3255"/>
              <a:ext cx="1440"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r>
                <a:rPr lang="zh-CN" altLang="en-US" sz="2000" b="1" dirty="0">
                  <a:latin typeface="Times New Roman" panose="02020603050405020304" pitchFamily="18" charset="0"/>
                  <a:ea typeface="楷体_GB2312" pitchFamily="49" charset="-122"/>
                </a:rPr>
                <a:t>性能、稳定性、吞吐率</a:t>
              </a:r>
            </a:p>
          </p:txBody>
        </p:sp>
        <p:sp>
          <p:nvSpPr>
            <p:cNvPr id="21522" name="Text Box 17"/>
            <p:cNvSpPr txBox="1">
              <a:spLocks noChangeArrowheads="1"/>
            </p:cNvSpPr>
            <p:nvPr/>
          </p:nvSpPr>
          <p:spPr bwMode="auto">
            <a:xfrm>
              <a:off x="7376" y="3100"/>
              <a:ext cx="1440" cy="1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r>
                <a:rPr lang="zh-CN" altLang="en-US" sz="2000" b="1">
                  <a:latin typeface="Times New Roman" panose="02020603050405020304" pitchFamily="18" charset="0"/>
                  <a:ea typeface="楷体_GB2312" pitchFamily="49" charset="-122"/>
                </a:rPr>
                <a:t>系统拓扑、分布、分发、安装</a:t>
              </a:r>
            </a:p>
          </p:txBody>
        </p:sp>
      </p:grpSp>
      <p:sp>
        <p:nvSpPr>
          <p:cNvPr id="21" name="文本框 11"/>
          <p:cNvSpPr txBox="1"/>
          <p:nvPr/>
        </p:nvSpPr>
        <p:spPr>
          <a:xfrm>
            <a:off x="552661" y="374989"/>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4+1</a:t>
            </a:r>
            <a:r>
              <a:rPr lang="zh-CN" altLang="en-US" sz="3200" b="1" dirty="0" smtClean="0">
                <a:solidFill>
                  <a:schemeClr val="accent1"/>
                </a:solidFill>
                <a:latin typeface="微软雅黑" panose="020B0503020204020204" pitchFamily="34" charset="-122"/>
                <a:ea typeface="微软雅黑" panose="020B0503020204020204" pitchFamily="34" charset="-122"/>
              </a:rPr>
              <a:t>视图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0258245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75934B0-F29C-4C1C-8DD5-025B121967E5}" type="slidenum">
              <a:rPr lang="zh-CN" altLang="en-US"/>
              <a:pPr>
                <a:defRPr/>
              </a:pPr>
              <a:t>19</a:t>
            </a:fld>
            <a:endParaRPr lang="en-US" altLang="zh-CN"/>
          </a:p>
        </p:txBody>
      </p:sp>
      <p:sp>
        <p:nvSpPr>
          <p:cNvPr id="22534" name="Rectangle 3"/>
          <p:cNvSpPr>
            <a:spLocks noGrp="1" noChangeArrowheads="1"/>
          </p:cNvSpPr>
          <p:nvPr>
            <p:ph type="body" idx="1"/>
          </p:nvPr>
        </p:nvSpPr>
        <p:spPr>
          <a:xfrm>
            <a:off x="552661" y="1392382"/>
            <a:ext cx="11168283" cy="4784581"/>
          </a:xfrm>
          <a:noFill/>
          <a:ln cap="flat">
            <a:noFill/>
            <a:miter lim="800000"/>
            <a:headEnd/>
            <a:tailEnd/>
          </a:ln>
        </p:spPr>
        <p:txBody>
          <a:bodyPr/>
          <a:lstStyle/>
          <a:p>
            <a:pPr algn="just" eaLnBrk="1" hangingPunct="1">
              <a:lnSpc>
                <a:spcPct val="90000"/>
              </a:lnSpc>
              <a:spcBef>
                <a:spcPct val="35000"/>
              </a:spcBef>
              <a:spcAft>
                <a:spcPct val="300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每个视图分别关注软件开发的某一侧面</a:t>
            </a:r>
          </a:p>
          <a:p>
            <a:pPr algn="just" eaLnBrk="1" hangingPunct="1">
              <a:lnSpc>
                <a:spcPct val="90000"/>
              </a:lnSpc>
              <a:spcBef>
                <a:spcPct val="35000"/>
              </a:spcBef>
              <a:spcAft>
                <a:spcPct val="300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视图由一种或多种</a:t>
            </a:r>
            <a:r>
              <a:rPr lang="zh-CN" altLang="en-US" dirty="0">
                <a:solidFill>
                  <a:srgbClr val="FF3300"/>
                </a:solidFill>
                <a:latin typeface="华文楷体" panose="02010600040101010101" pitchFamily="2" charset="-122"/>
                <a:ea typeface="华文楷体" panose="02010600040101010101" pitchFamily="2" charset="-122"/>
              </a:rPr>
              <a:t>模型图</a:t>
            </a:r>
            <a:r>
              <a:rPr lang="en-US" altLang="zh-CN" dirty="0">
                <a:latin typeface="华文楷体" panose="02010600040101010101" pitchFamily="2" charset="-122"/>
                <a:ea typeface="华文楷体" panose="02010600040101010101" pitchFamily="2" charset="-122"/>
              </a:rPr>
              <a:t>(diagram)</a:t>
            </a:r>
            <a:r>
              <a:rPr lang="zh-CN" altLang="en-US" dirty="0">
                <a:latin typeface="华文楷体" panose="02010600040101010101" pitchFamily="2" charset="-122"/>
                <a:ea typeface="华文楷体" panose="02010600040101010101" pitchFamily="2" charset="-122"/>
              </a:rPr>
              <a:t>构成</a:t>
            </a:r>
          </a:p>
          <a:p>
            <a:pPr algn="just" eaLnBrk="1" hangingPunct="1">
              <a:lnSpc>
                <a:spcPct val="90000"/>
              </a:lnSpc>
              <a:spcBef>
                <a:spcPct val="35000"/>
              </a:spcBef>
              <a:spcAft>
                <a:spcPct val="300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模型图描述了</a:t>
            </a:r>
          </a:p>
          <a:p>
            <a:pPr lvl="1" algn="just" eaLnBrk="1" hangingPunct="1">
              <a:lnSpc>
                <a:spcPct val="90000"/>
              </a:lnSpc>
              <a:spcBef>
                <a:spcPct val="35000"/>
              </a:spcBef>
              <a:spcAft>
                <a:spcPct val="15000"/>
              </a:spcAft>
              <a:buClr>
                <a:schemeClr val="hlink"/>
              </a:buClr>
              <a:buFont typeface="Monotype Sorts" pitchFamily="2" charset="2"/>
              <a:buChar char="u"/>
            </a:pPr>
            <a:r>
              <a:rPr lang="zh-CN" altLang="en-US" dirty="0" smtClean="0">
                <a:solidFill>
                  <a:srgbClr val="FF3300"/>
                </a:solidFill>
                <a:latin typeface="华文楷体" panose="02010600040101010101" pitchFamily="2" charset="-122"/>
                <a:ea typeface="华文楷体" panose="02010600040101010101" pitchFamily="2" charset="-122"/>
              </a:rPr>
              <a:t>构成相应视图的基本模型元素（</a:t>
            </a:r>
            <a:r>
              <a:rPr lang="en-US" altLang="zh-CN" dirty="0" smtClean="0">
                <a:solidFill>
                  <a:srgbClr val="FF3300"/>
                </a:solidFill>
                <a:latin typeface="华文楷体" panose="02010600040101010101" pitchFamily="2" charset="-122"/>
                <a:ea typeface="华文楷体" panose="02010600040101010101" pitchFamily="2" charset="-122"/>
              </a:rPr>
              <a:t>element</a:t>
            </a:r>
            <a:r>
              <a:rPr lang="zh-CN" altLang="en-US" dirty="0" smtClean="0">
                <a:solidFill>
                  <a:srgbClr val="FF3300"/>
                </a:solidFill>
                <a:latin typeface="华文楷体" panose="02010600040101010101" pitchFamily="2" charset="-122"/>
                <a:ea typeface="华文楷体" panose="02010600040101010101" pitchFamily="2" charset="-122"/>
              </a:rPr>
              <a:t>）</a:t>
            </a:r>
          </a:p>
          <a:p>
            <a:pPr lvl="1" algn="just" eaLnBrk="1" hangingPunct="1">
              <a:lnSpc>
                <a:spcPct val="90000"/>
              </a:lnSpc>
              <a:spcBef>
                <a:spcPct val="35000"/>
              </a:spcBef>
              <a:spcAft>
                <a:spcPct val="15000"/>
              </a:spcAft>
              <a:buClr>
                <a:schemeClr val="hlink"/>
              </a:buClr>
              <a:buFont typeface="Monotype Sorts" pitchFamily="2" charset="2"/>
              <a:buChar char="u"/>
            </a:pPr>
            <a:r>
              <a:rPr lang="zh-CN" altLang="en-US" dirty="0" smtClean="0">
                <a:solidFill>
                  <a:srgbClr val="FF3300"/>
                </a:solidFill>
                <a:latin typeface="华文楷体" panose="02010600040101010101" pitchFamily="2" charset="-122"/>
                <a:ea typeface="华文楷体" panose="02010600040101010101" pitchFamily="2" charset="-122"/>
              </a:rPr>
              <a:t>及它们之间的相互关系。</a:t>
            </a:r>
          </a:p>
          <a:p>
            <a:pPr algn="just" eaLnBrk="1" hangingPunct="1">
              <a:lnSpc>
                <a:spcPct val="90000"/>
              </a:lnSpc>
              <a:spcBef>
                <a:spcPct val="35000"/>
              </a:spcBef>
              <a:spcAft>
                <a:spcPct val="15000"/>
              </a:spcAft>
              <a:buFont typeface="Monotype Sorts" pitchFamily="2" charset="2"/>
              <a:buChar char="u"/>
            </a:pPr>
            <a:endParaRPr lang="zh-CN" altLang="en-US" dirty="0">
              <a:latin typeface="华文楷体" panose="02010600040101010101" pitchFamily="2" charset="-122"/>
              <a:ea typeface="华文楷体" panose="02010600040101010101" pitchFamily="2" charset="-122"/>
            </a:endParaRPr>
          </a:p>
        </p:txBody>
      </p:sp>
      <p:sp>
        <p:nvSpPr>
          <p:cNvPr id="7" name="文本框 11"/>
          <p:cNvSpPr txBox="1"/>
          <p:nvPr/>
        </p:nvSpPr>
        <p:spPr>
          <a:xfrm>
            <a:off x="552661" y="374989"/>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4+1</a:t>
            </a:r>
            <a:r>
              <a:rPr lang="zh-CN" altLang="en-US" sz="3200" b="1" dirty="0" smtClean="0">
                <a:solidFill>
                  <a:schemeClr val="accent1"/>
                </a:solidFill>
                <a:latin typeface="微软雅黑" panose="020B0503020204020204" pitchFamily="34" charset="-122"/>
                <a:ea typeface="微软雅黑" panose="020B0503020204020204" pitchFamily="34" charset="-122"/>
              </a:rPr>
              <a:t>视图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090017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 name="组合 44"/>
          <p:cNvGrpSpPr/>
          <p:nvPr/>
        </p:nvGrpSpPr>
        <p:grpSpPr>
          <a:xfrm>
            <a:off x="1471158" y="2636982"/>
            <a:ext cx="4110492" cy="600404"/>
            <a:chOff x="2442708" y="2890647"/>
            <a:chExt cx="4110492" cy="600404"/>
          </a:xfrm>
        </p:grpSpPr>
        <p:sp>
          <p:nvSpPr>
            <p:cNvPr id="139" name="MH_Others_4"/>
            <p:cNvSpPr/>
            <p:nvPr>
              <p:custDataLst>
                <p:tags r:id="rId17"/>
              </p:custDataLst>
            </p:nvPr>
          </p:nvSpPr>
          <p:spPr>
            <a:xfrm>
              <a:off x="2442708" y="2996380"/>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0" name="MH_Number_2"/>
            <p:cNvSpPr/>
            <p:nvPr>
              <p:custDataLst>
                <p:tags r:id="rId18"/>
              </p:custDataLst>
            </p:nvPr>
          </p:nvSpPr>
          <p:spPr>
            <a:xfrm>
              <a:off x="2737983" y="2996380"/>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1</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1" name="MH_Entry_2"/>
            <p:cNvSpPr txBox="1">
              <a:spLocks noChangeArrowheads="1"/>
            </p:cNvSpPr>
            <p:nvPr>
              <p:custDataLst>
                <p:tags r:id="rId19"/>
              </p:custDataLst>
            </p:nvPr>
          </p:nvSpPr>
          <p:spPr bwMode="auto">
            <a:xfrm>
              <a:off x="3126922" y="2890647"/>
              <a:ext cx="342627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lnSpc>
                  <a:spcPct val="90000"/>
                </a:lnSpc>
              </a:pPr>
              <a:r>
                <a:rPr lang="en-US" altLang="zh-CN" sz="2400" dirty="0" smtClean="0">
                  <a:latin typeface="微软雅黑" panose="020B0503020204020204" pitchFamily="34" charset="-122"/>
                </a:rPr>
                <a:t>UML</a:t>
              </a:r>
              <a:r>
                <a:rPr lang="zh-CN" altLang="en-US" sz="2400" dirty="0" smtClean="0">
                  <a:latin typeface="微软雅黑" panose="020B0503020204020204" pitchFamily="34" charset="-122"/>
                </a:rPr>
                <a:t>历史</a:t>
              </a:r>
              <a:endParaRPr lang="en-US" altLang="zh-CN" sz="2400" dirty="0">
                <a:latin typeface="微软雅黑" panose="020B0503020204020204" pitchFamily="34" charset="-122"/>
              </a:endParaRPr>
            </a:p>
          </p:txBody>
        </p:sp>
      </p:grpSp>
      <p:grpSp>
        <p:nvGrpSpPr>
          <p:cNvPr id="46" name="组合 45"/>
          <p:cNvGrpSpPr/>
          <p:nvPr/>
        </p:nvGrpSpPr>
        <p:grpSpPr>
          <a:xfrm>
            <a:off x="1471158" y="3554643"/>
            <a:ext cx="4129542" cy="600404"/>
            <a:chOff x="2442708" y="3763858"/>
            <a:chExt cx="4129542" cy="600404"/>
          </a:xfrm>
        </p:grpSpPr>
        <p:sp>
          <p:nvSpPr>
            <p:cNvPr id="147" name="MH_Others_6"/>
            <p:cNvSpPr/>
            <p:nvPr>
              <p:custDataLst>
                <p:tags r:id="rId14"/>
              </p:custDataLst>
            </p:nvPr>
          </p:nvSpPr>
          <p:spPr>
            <a:xfrm>
              <a:off x="2442708" y="3869591"/>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8" name="MH_Number_4"/>
            <p:cNvSpPr/>
            <p:nvPr>
              <p:custDataLst>
                <p:tags r:id="rId15"/>
              </p:custDataLst>
            </p:nvPr>
          </p:nvSpPr>
          <p:spPr>
            <a:xfrm>
              <a:off x="2737983" y="3869591"/>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2</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9" name="MH_Entry_4"/>
            <p:cNvSpPr txBox="1">
              <a:spLocks noChangeArrowheads="1"/>
            </p:cNvSpPr>
            <p:nvPr>
              <p:custDataLst>
                <p:tags r:id="rId16"/>
              </p:custDataLst>
            </p:nvPr>
          </p:nvSpPr>
          <p:spPr bwMode="auto">
            <a:xfrm>
              <a:off x="3126922" y="3763858"/>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微软雅黑" panose="020B0503020204020204" pitchFamily="34" charset="-122"/>
                </a:rPr>
                <a:t>什么是</a:t>
              </a:r>
              <a:r>
                <a:rPr lang="en-US" altLang="zh-CN" sz="2400" dirty="0" smtClean="0">
                  <a:latin typeface="微软雅黑" panose="020B0503020204020204" pitchFamily="34" charset="-122"/>
                </a:rPr>
                <a:t>UML</a:t>
              </a:r>
              <a:endParaRPr lang="zh-CN" altLang="en-US" sz="2400" dirty="0">
                <a:latin typeface="微软雅黑" panose="020B0503020204020204" pitchFamily="34" charset="-122"/>
              </a:endParaRPr>
            </a:p>
          </p:txBody>
        </p:sp>
      </p:grpSp>
      <p:grpSp>
        <p:nvGrpSpPr>
          <p:cNvPr id="47" name="组合 46"/>
          <p:cNvGrpSpPr/>
          <p:nvPr/>
        </p:nvGrpSpPr>
        <p:grpSpPr>
          <a:xfrm>
            <a:off x="1471158" y="4472304"/>
            <a:ext cx="4129542" cy="600404"/>
            <a:chOff x="2442708" y="4637069"/>
            <a:chExt cx="4129542" cy="600404"/>
          </a:xfrm>
        </p:grpSpPr>
        <p:sp>
          <p:nvSpPr>
            <p:cNvPr id="155" name="MH_Others_8"/>
            <p:cNvSpPr/>
            <p:nvPr>
              <p:custDataLst>
                <p:tags r:id="rId11"/>
              </p:custDataLst>
            </p:nvPr>
          </p:nvSpPr>
          <p:spPr>
            <a:xfrm>
              <a:off x="2442708" y="4742802"/>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56" name="MH_Number_6"/>
            <p:cNvSpPr/>
            <p:nvPr>
              <p:custDataLst>
                <p:tags r:id="rId12"/>
              </p:custDataLst>
            </p:nvPr>
          </p:nvSpPr>
          <p:spPr>
            <a:xfrm>
              <a:off x="2737983" y="4742802"/>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3</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57" name="MH_Entry_6"/>
            <p:cNvSpPr txBox="1">
              <a:spLocks noChangeArrowheads="1"/>
            </p:cNvSpPr>
            <p:nvPr>
              <p:custDataLst>
                <p:tags r:id="rId13"/>
              </p:custDataLst>
            </p:nvPr>
          </p:nvSpPr>
          <p:spPr bwMode="auto">
            <a:xfrm>
              <a:off x="3126922" y="4637069"/>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mn-ea"/>
                  <a:ea typeface="+mn-ea"/>
                </a:rPr>
                <a:t>用例模型和用例图</a:t>
              </a:r>
              <a:endParaRPr lang="zh-CN" altLang="en-GB" sz="2400" dirty="0">
                <a:latin typeface="+mn-ea"/>
                <a:ea typeface="+mn-ea"/>
              </a:endParaRPr>
            </a:p>
          </p:txBody>
        </p:sp>
      </p:grpSp>
      <p:sp>
        <p:nvSpPr>
          <p:cNvPr id="40" name="TextBox 39"/>
          <p:cNvSpPr txBox="1"/>
          <p:nvPr/>
        </p:nvSpPr>
        <p:spPr>
          <a:xfrm>
            <a:off x="1276350" y="647700"/>
            <a:ext cx="2457450" cy="923330"/>
          </a:xfrm>
          <a:prstGeom prst="rect">
            <a:avLst/>
          </a:prstGeom>
          <a:noFill/>
        </p:spPr>
        <p:txBody>
          <a:bodyPr wrap="square" rtlCol="0">
            <a:spAutoFit/>
          </a:bodyPr>
          <a:lstStyle/>
          <a:p>
            <a:r>
              <a:rPr lang="zh-CN" altLang="en-US" sz="5400" b="1" dirty="0" smtClean="0">
                <a:solidFill>
                  <a:schemeClr val="accent1"/>
                </a:solidFill>
                <a:latin typeface="微软雅黑" panose="020B0503020204020204" pitchFamily="34" charset="-122"/>
                <a:ea typeface="微软雅黑" panose="020B0503020204020204" pitchFamily="34" charset="-122"/>
              </a:rPr>
              <a:t>目 录</a:t>
            </a:r>
            <a:endParaRPr lang="zh-CN" altLang="en-US" sz="5400" b="1" dirty="0">
              <a:solidFill>
                <a:schemeClr val="accent1"/>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1276350" y="1466850"/>
            <a:ext cx="2457450" cy="707886"/>
          </a:xfrm>
          <a:prstGeom prst="rect">
            <a:avLst/>
          </a:prstGeom>
          <a:noFill/>
        </p:spPr>
        <p:txBody>
          <a:bodyPr wrap="square" rtlCol="0">
            <a:spAutoFit/>
          </a:bodyPr>
          <a:lstStyle/>
          <a:p>
            <a:r>
              <a:rPr lang="en-US" altLang="zh-CN" sz="4000" dirty="0" smtClean="0">
                <a:solidFill>
                  <a:schemeClr val="bg1">
                    <a:lumMod val="75000"/>
                  </a:schemeClr>
                </a:solidFill>
              </a:rPr>
              <a:t>CONTENTS</a:t>
            </a:r>
            <a:endParaRPr lang="zh-CN" altLang="en-US" sz="4000" dirty="0">
              <a:solidFill>
                <a:schemeClr val="bg1">
                  <a:lumMod val="75000"/>
                </a:schemeClr>
              </a:solidFill>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2</a:t>
            </a:fld>
            <a:endParaRPr lang="zh-CN" altLang="en-US"/>
          </a:p>
        </p:txBody>
      </p:sp>
      <p:grpSp>
        <p:nvGrpSpPr>
          <p:cNvPr id="17" name="组合 16"/>
          <p:cNvGrpSpPr/>
          <p:nvPr/>
        </p:nvGrpSpPr>
        <p:grpSpPr>
          <a:xfrm>
            <a:off x="6631977" y="2531249"/>
            <a:ext cx="4110492" cy="600404"/>
            <a:chOff x="2442708" y="2890647"/>
            <a:chExt cx="4110492" cy="600404"/>
          </a:xfrm>
        </p:grpSpPr>
        <p:sp>
          <p:nvSpPr>
            <p:cNvPr id="18" name="MH_Others_4"/>
            <p:cNvSpPr/>
            <p:nvPr>
              <p:custDataLst>
                <p:tags r:id="rId8"/>
              </p:custDataLst>
            </p:nvPr>
          </p:nvSpPr>
          <p:spPr>
            <a:xfrm>
              <a:off x="2442708" y="2996380"/>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9" name="MH_Number_2"/>
            <p:cNvSpPr/>
            <p:nvPr>
              <p:custDataLst>
                <p:tags r:id="rId9"/>
              </p:custDataLst>
            </p:nvPr>
          </p:nvSpPr>
          <p:spPr>
            <a:xfrm>
              <a:off x="2737983" y="2996380"/>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4</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20" name="MH_Entry_2"/>
            <p:cNvSpPr txBox="1">
              <a:spLocks noChangeArrowheads="1"/>
            </p:cNvSpPr>
            <p:nvPr>
              <p:custDataLst>
                <p:tags r:id="rId10"/>
              </p:custDataLst>
            </p:nvPr>
          </p:nvSpPr>
          <p:spPr bwMode="auto">
            <a:xfrm>
              <a:off x="3126922" y="2890647"/>
              <a:ext cx="342627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lnSpc>
                  <a:spcPct val="90000"/>
                </a:lnSpc>
              </a:pPr>
              <a:r>
                <a:rPr lang="zh-CN" altLang="en-US" sz="2400" dirty="0" smtClean="0">
                  <a:latin typeface="微软雅黑" panose="020B0503020204020204" pitchFamily="34" charset="-122"/>
                </a:rPr>
                <a:t>建立用例模型</a:t>
              </a:r>
              <a:endParaRPr lang="en-US" altLang="zh-CN" sz="2400" dirty="0">
                <a:latin typeface="微软雅黑" panose="020B0503020204020204" pitchFamily="34" charset="-122"/>
              </a:endParaRPr>
            </a:p>
          </p:txBody>
        </p:sp>
      </p:grpSp>
      <p:grpSp>
        <p:nvGrpSpPr>
          <p:cNvPr id="21" name="组合 20"/>
          <p:cNvGrpSpPr/>
          <p:nvPr/>
        </p:nvGrpSpPr>
        <p:grpSpPr>
          <a:xfrm>
            <a:off x="6631977" y="3448910"/>
            <a:ext cx="4129542" cy="600404"/>
            <a:chOff x="2442708" y="3763858"/>
            <a:chExt cx="4129542" cy="600404"/>
          </a:xfrm>
        </p:grpSpPr>
        <p:sp>
          <p:nvSpPr>
            <p:cNvPr id="22" name="MH_Others_6"/>
            <p:cNvSpPr/>
            <p:nvPr>
              <p:custDataLst>
                <p:tags r:id="rId5"/>
              </p:custDataLst>
            </p:nvPr>
          </p:nvSpPr>
          <p:spPr>
            <a:xfrm>
              <a:off x="2442708" y="3869591"/>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23" name="MH_Number_4"/>
            <p:cNvSpPr/>
            <p:nvPr>
              <p:custDataLst>
                <p:tags r:id="rId6"/>
              </p:custDataLst>
            </p:nvPr>
          </p:nvSpPr>
          <p:spPr>
            <a:xfrm>
              <a:off x="2737983" y="3869591"/>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5</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24" name="MH_Entry_4"/>
            <p:cNvSpPr txBox="1">
              <a:spLocks noChangeArrowheads="1"/>
            </p:cNvSpPr>
            <p:nvPr>
              <p:custDataLst>
                <p:tags r:id="rId7"/>
              </p:custDataLst>
            </p:nvPr>
          </p:nvSpPr>
          <p:spPr bwMode="auto">
            <a:xfrm>
              <a:off x="3126922" y="3763858"/>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微软雅黑" panose="020B0503020204020204" pitchFamily="34" charset="-122"/>
                </a:rPr>
                <a:t>实例分析</a:t>
              </a:r>
              <a:endParaRPr lang="zh-CN" altLang="en-US" sz="2400" dirty="0">
                <a:latin typeface="微软雅黑" panose="020B0503020204020204" pitchFamily="34" charset="-122"/>
              </a:endParaRPr>
            </a:p>
          </p:txBody>
        </p:sp>
      </p:grpSp>
      <p:grpSp>
        <p:nvGrpSpPr>
          <p:cNvPr id="25" name="组合 24"/>
          <p:cNvGrpSpPr/>
          <p:nvPr/>
        </p:nvGrpSpPr>
        <p:grpSpPr>
          <a:xfrm>
            <a:off x="6631977" y="4366571"/>
            <a:ext cx="4129542" cy="600404"/>
            <a:chOff x="2442708" y="4637069"/>
            <a:chExt cx="4129542" cy="600404"/>
          </a:xfrm>
        </p:grpSpPr>
        <p:sp>
          <p:nvSpPr>
            <p:cNvPr id="26" name="MH_Others_8"/>
            <p:cNvSpPr/>
            <p:nvPr>
              <p:custDataLst>
                <p:tags r:id="rId2"/>
              </p:custDataLst>
            </p:nvPr>
          </p:nvSpPr>
          <p:spPr>
            <a:xfrm>
              <a:off x="2442708" y="4742802"/>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27" name="MH_Number_6"/>
            <p:cNvSpPr/>
            <p:nvPr>
              <p:custDataLst>
                <p:tags r:id="rId3"/>
              </p:custDataLst>
            </p:nvPr>
          </p:nvSpPr>
          <p:spPr>
            <a:xfrm>
              <a:off x="2737983" y="4742802"/>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6</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28" name="MH_Entry_6"/>
            <p:cNvSpPr txBox="1">
              <a:spLocks noChangeArrowheads="1"/>
            </p:cNvSpPr>
            <p:nvPr>
              <p:custDataLst>
                <p:tags r:id="rId4"/>
              </p:custDataLst>
            </p:nvPr>
          </p:nvSpPr>
          <p:spPr bwMode="auto">
            <a:xfrm>
              <a:off x="3126922" y="4637069"/>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US" sz="2400" dirty="0" smtClean="0">
                  <a:latin typeface="+mn-ea"/>
                  <a:ea typeface="+mn-ea"/>
                </a:rPr>
                <a:t>用例模型和用例图</a:t>
              </a:r>
              <a:endParaRPr lang="zh-CN" altLang="en-GB" sz="2400" dirty="0">
                <a:latin typeface="+mn-ea"/>
                <a:ea typeface="+mn-ea"/>
              </a:endParaRPr>
            </a:p>
          </p:txBody>
        </p:sp>
      </p:gr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1B4E06E-0FA3-4103-8379-5C9CD1C173A3}" type="slidenum">
              <a:rPr lang="zh-CN" altLang="en-US"/>
              <a:pPr>
                <a:defRPr/>
              </a:pPr>
              <a:t>20</a:t>
            </a:fld>
            <a:endParaRPr lang="en-US" altLang="zh-CN"/>
          </a:p>
        </p:txBody>
      </p:sp>
      <p:sp>
        <p:nvSpPr>
          <p:cNvPr id="23558" name="Rectangle 3"/>
          <p:cNvSpPr>
            <a:spLocks noGrp="1" noChangeArrowheads="1"/>
          </p:cNvSpPr>
          <p:nvPr>
            <p:ph type="body" idx="1"/>
          </p:nvPr>
        </p:nvSpPr>
        <p:spPr>
          <a:xfrm>
            <a:off x="405245" y="1153391"/>
            <a:ext cx="11378046" cy="4571396"/>
          </a:xfrm>
          <a:noFill/>
          <a:ln cap="flat">
            <a:noFill/>
            <a:miter lim="800000"/>
            <a:headEnd/>
            <a:tailEnd/>
          </a:ln>
        </p:spPr>
        <p:txBody>
          <a:bodyPr/>
          <a:lstStyle/>
          <a:p>
            <a:pPr algn="just" eaLnBrk="1" hangingPunct="1">
              <a:lnSpc>
                <a:spcPct val="110000"/>
              </a:lnSpc>
              <a:spcBef>
                <a:spcPts val="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用例视图用来支持软件系统的需求分析，它定义系统的边界，关注的是系统的外部功能的描述。</a:t>
            </a:r>
          </a:p>
          <a:p>
            <a:pPr algn="just" eaLnBrk="1" hangingPunct="1">
              <a:lnSpc>
                <a:spcPct val="110000"/>
              </a:lnSpc>
              <a:spcBef>
                <a:spcPts val="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它从系统的使用者的角度，描述系统的外部的</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a:solidFill>
                  <a:srgbClr val="FF3300"/>
                </a:solidFill>
                <a:latin typeface="华文楷体" panose="02010600040101010101" pitchFamily="2" charset="-122"/>
                <a:ea typeface="华文楷体" panose="02010600040101010101" pitchFamily="2" charset="-122"/>
              </a:rPr>
              <a:t>静态的功能</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a:solidFill>
                  <a:srgbClr val="FF3300"/>
                </a:solidFill>
                <a:latin typeface="华文楷体" panose="02010600040101010101" pitchFamily="2" charset="-122"/>
                <a:ea typeface="华文楷体" panose="02010600040101010101" pitchFamily="2" charset="-122"/>
              </a:rPr>
              <a:t>动态行为</a:t>
            </a:r>
          </a:p>
          <a:p>
            <a:pPr algn="just" eaLnBrk="1" hangingPunct="1">
              <a:lnSpc>
                <a:spcPct val="110000"/>
              </a:lnSpc>
              <a:spcBef>
                <a:spcPts val="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系统的动态功能由</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以下模型图描述：</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a:solidFill>
                  <a:srgbClr val="FF3300"/>
                </a:solidFill>
                <a:latin typeface="华文楷体" panose="02010600040101010101" pitchFamily="2" charset="-122"/>
                <a:ea typeface="华文楷体" panose="02010600040101010101" pitchFamily="2" charset="-122"/>
              </a:rPr>
              <a:t>交互图</a:t>
            </a:r>
            <a:r>
              <a:rPr lang="en-US" altLang="zh-CN" sz="2800" dirty="0">
                <a:solidFill>
                  <a:srgbClr val="FF3300"/>
                </a:solidFill>
                <a:latin typeface="华文楷体" panose="02010600040101010101" pitchFamily="2" charset="-122"/>
                <a:ea typeface="华文楷体" panose="02010600040101010101" pitchFamily="2" charset="-122"/>
              </a:rPr>
              <a:t>(interaction diagram)</a:t>
            </a:r>
            <a:r>
              <a:rPr lang="zh-CN" altLang="en-US" sz="2800" dirty="0">
                <a:solidFill>
                  <a:srgbClr val="FF3300"/>
                </a:solidFill>
                <a:latin typeface="华文楷体" panose="02010600040101010101" pitchFamily="2" charset="-122"/>
                <a:ea typeface="华文楷体" panose="02010600040101010101" pitchFamily="2" charset="-122"/>
              </a:rPr>
              <a:t>，包括顺序图和协作图。</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a:solidFill>
                  <a:srgbClr val="FF3300"/>
                </a:solidFill>
                <a:latin typeface="华文楷体" panose="02010600040101010101" pitchFamily="2" charset="-122"/>
                <a:ea typeface="华文楷体" panose="02010600040101010101" pitchFamily="2" charset="-122"/>
              </a:rPr>
              <a:t>状态图</a:t>
            </a:r>
            <a:r>
              <a:rPr lang="en-US" altLang="zh-CN" sz="2800" dirty="0">
                <a:solidFill>
                  <a:srgbClr val="FF3300"/>
                </a:solidFill>
                <a:latin typeface="华文楷体" panose="02010600040101010101" pitchFamily="2" charset="-122"/>
                <a:ea typeface="华文楷体" panose="02010600040101010101" pitchFamily="2" charset="-122"/>
              </a:rPr>
              <a:t>(state-chart diagram)</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a:solidFill>
                  <a:srgbClr val="FF3300"/>
                </a:solidFill>
                <a:latin typeface="华文楷体" panose="02010600040101010101" pitchFamily="2" charset="-122"/>
                <a:ea typeface="华文楷体" panose="02010600040101010101" pitchFamily="2" charset="-122"/>
              </a:rPr>
              <a:t>活动图</a:t>
            </a:r>
            <a:r>
              <a:rPr lang="en-US" altLang="zh-CN" sz="2800" dirty="0">
                <a:solidFill>
                  <a:srgbClr val="FF3300"/>
                </a:solidFill>
                <a:latin typeface="华文楷体" panose="02010600040101010101" pitchFamily="2" charset="-122"/>
                <a:ea typeface="华文楷体" panose="02010600040101010101" pitchFamily="2" charset="-122"/>
              </a:rPr>
              <a:t>(activity diagram</a:t>
            </a:r>
            <a:r>
              <a:rPr lang="en-US" altLang="zh-CN" sz="2800" dirty="0" smtClean="0">
                <a:solidFill>
                  <a:srgbClr val="FF3300"/>
                </a:solidFill>
                <a:latin typeface="华文楷体" panose="02010600040101010101" pitchFamily="2" charset="-122"/>
                <a:ea typeface="华文楷体" panose="02010600040101010101" pitchFamily="2" charset="-122"/>
              </a:rPr>
              <a:t>)</a:t>
            </a:r>
            <a:endParaRPr lang="zh-CN" altLang="en-US" sz="2800" dirty="0">
              <a:solidFill>
                <a:srgbClr val="FF3300"/>
              </a:solidFill>
              <a:latin typeface="华文楷体" panose="02010600040101010101" pitchFamily="2" charset="-122"/>
              <a:ea typeface="华文楷体" panose="02010600040101010101" pitchFamily="2" charset="-122"/>
            </a:endParaRP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用例视图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961268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8D5A0780-BAAA-437A-BFFD-43A11DE584D6}" type="slidenum">
              <a:rPr lang="zh-CN" altLang="en-US"/>
              <a:pPr>
                <a:defRPr/>
              </a:pPr>
              <a:t>21</a:t>
            </a:fld>
            <a:endParaRPr lang="en-US" altLang="zh-CN"/>
          </a:p>
        </p:txBody>
      </p:sp>
      <p:sp>
        <p:nvSpPr>
          <p:cNvPr id="24582" name="Rectangle 3"/>
          <p:cNvSpPr>
            <a:spLocks noGrp="1" noChangeArrowheads="1"/>
          </p:cNvSpPr>
          <p:nvPr>
            <p:ph type="body" idx="1"/>
          </p:nvPr>
        </p:nvSpPr>
        <p:spPr>
          <a:xfrm>
            <a:off x="467591" y="1226127"/>
            <a:ext cx="11378045" cy="4950836"/>
          </a:xfrm>
          <a:noFill/>
          <a:ln cap="flat">
            <a:noFill/>
            <a:miter lim="800000"/>
            <a:headEnd/>
            <a:tailEnd/>
          </a:ln>
        </p:spPr>
        <p:txBody>
          <a:bodyPr/>
          <a:lstStyle/>
          <a:p>
            <a:pPr algn="just" eaLnBrk="1" hangingPunct="1">
              <a:lnSpc>
                <a:spcPct val="110000"/>
              </a:lnSpc>
              <a:spcBef>
                <a:spcPts val="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逻辑视图定义系统的实现逻辑</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描述为实现用例图描述的功能，在对软件系统进行设计时</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所产生的设计概念，设计概念又称为软件系统的设计词汇 </a:t>
            </a:r>
            <a:r>
              <a:rPr lang="en-US" altLang="zh-CN" dirty="0">
                <a:latin typeface="华文楷体" panose="02010600040101010101" pitchFamily="2" charset="-122"/>
                <a:ea typeface="华文楷体" panose="02010600040101010101" pitchFamily="2" charset="-122"/>
              </a:rPr>
              <a:t>(vocabulary)</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algn="just" eaLnBrk="1" hangingPunct="1">
              <a:lnSpc>
                <a:spcPct val="110000"/>
              </a:lnSpc>
              <a:spcBef>
                <a:spcPts val="0"/>
              </a:spcBef>
              <a:spcAft>
                <a:spcPts val="600"/>
              </a:spcAft>
              <a:buFont typeface="Monotype Sorts" pitchFamily="2" charset="2"/>
              <a:buChar char="u"/>
            </a:pPr>
            <a:endParaRPr lang="zh-CN" altLang="en-US" dirty="0">
              <a:latin typeface="华文楷体" panose="02010600040101010101" pitchFamily="2" charset="-122"/>
              <a:ea typeface="华文楷体" panose="02010600040101010101" pitchFamily="2" charset="-122"/>
            </a:endParaRPr>
          </a:p>
          <a:p>
            <a:pPr algn="just" eaLnBrk="1" hangingPunct="1">
              <a:lnSpc>
                <a:spcPct val="110000"/>
              </a:lnSpc>
              <a:spcBef>
                <a:spcPts val="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逻辑视图定义了</a:t>
            </a:r>
            <a:r>
              <a:rPr lang="en-US" altLang="zh-CN" dirty="0">
                <a:latin typeface="华文楷体" panose="02010600040101010101" pitchFamily="2" charset="-122"/>
                <a:ea typeface="华文楷体" panose="02010600040101010101" pitchFamily="2" charset="-122"/>
              </a:rPr>
              <a:t>:</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smtClean="0">
                <a:solidFill>
                  <a:srgbClr val="FF3300"/>
                </a:solidFill>
                <a:latin typeface="华文楷体" panose="02010600040101010101" pitchFamily="2" charset="-122"/>
                <a:ea typeface="华文楷体" panose="02010600040101010101" pitchFamily="2" charset="-122"/>
              </a:rPr>
              <a:t>设计词汇的逻辑结构</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smtClean="0">
                <a:solidFill>
                  <a:srgbClr val="FF3300"/>
                </a:solidFill>
                <a:latin typeface="华文楷体" panose="02010600040101010101" pitchFamily="2" charset="-122"/>
                <a:ea typeface="华文楷体" panose="02010600040101010101" pitchFamily="2" charset="-122"/>
              </a:rPr>
              <a:t>存在于它们之间的语义联系</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smtClean="0">
                <a:solidFill>
                  <a:srgbClr val="FF3300"/>
                </a:solidFill>
                <a:latin typeface="华文楷体" panose="02010600040101010101" pitchFamily="2" charset="-122"/>
                <a:ea typeface="华文楷体" panose="02010600040101010101" pitchFamily="2" charset="-122"/>
              </a:rPr>
              <a:t>设计词汇包括系统的类</a:t>
            </a:r>
            <a:r>
              <a:rPr lang="en-US" altLang="zh-CN" sz="2800" dirty="0" smtClean="0">
                <a:solidFill>
                  <a:srgbClr val="FF3300"/>
                </a:solidFill>
                <a:latin typeface="华文楷体" panose="02010600040101010101" pitchFamily="2" charset="-122"/>
                <a:ea typeface="华文楷体" panose="02010600040101010101" pitchFamily="2" charset="-122"/>
              </a:rPr>
              <a:t>/</a:t>
            </a:r>
            <a:r>
              <a:rPr lang="zh-CN" altLang="en-US" sz="2800" dirty="0" smtClean="0">
                <a:solidFill>
                  <a:srgbClr val="FF3300"/>
                </a:solidFill>
                <a:latin typeface="华文楷体" panose="02010600040101010101" pitchFamily="2" charset="-122"/>
                <a:ea typeface="华文楷体" panose="02010600040101010101" pitchFamily="2" charset="-122"/>
              </a:rPr>
              <a:t>协同</a:t>
            </a:r>
            <a:r>
              <a:rPr lang="en-US" altLang="zh-CN" sz="2800" dirty="0" smtClean="0">
                <a:solidFill>
                  <a:srgbClr val="FF3300"/>
                </a:solidFill>
                <a:latin typeface="华文楷体" panose="02010600040101010101" pitchFamily="2" charset="-122"/>
                <a:ea typeface="华文楷体" panose="02010600040101010101" pitchFamily="2" charset="-122"/>
              </a:rPr>
              <a:t>/</a:t>
            </a:r>
            <a:r>
              <a:rPr lang="zh-CN" altLang="en-US" sz="2800" dirty="0" smtClean="0">
                <a:solidFill>
                  <a:srgbClr val="FF3300"/>
                </a:solidFill>
                <a:latin typeface="华文楷体" panose="02010600040101010101" pitchFamily="2" charset="-122"/>
                <a:ea typeface="华文楷体" panose="02010600040101010101" pitchFamily="2" charset="-122"/>
              </a:rPr>
              <a:t>接口及其关系</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逻辑视图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08395413"/>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08355AD-D16A-44D8-9594-880BAD433ADD}" type="slidenum">
              <a:rPr lang="zh-CN" altLang="en-US"/>
              <a:pPr>
                <a:defRPr/>
              </a:pPr>
              <a:t>22</a:t>
            </a:fld>
            <a:endParaRPr lang="en-US" altLang="zh-CN"/>
          </a:p>
        </p:txBody>
      </p:sp>
      <p:sp>
        <p:nvSpPr>
          <p:cNvPr id="25606" name="Rectangle 3"/>
          <p:cNvSpPr>
            <a:spLocks noGrp="1" noChangeArrowheads="1"/>
          </p:cNvSpPr>
          <p:nvPr>
            <p:ph type="body" idx="1"/>
          </p:nvPr>
        </p:nvSpPr>
        <p:spPr>
          <a:xfrm>
            <a:off x="322118" y="1298864"/>
            <a:ext cx="11471564" cy="4878099"/>
          </a:xfrm>
        </p:spPr>
        <p:txBody>
          <a:bodyPr/>
          <a:lstStyle/>
          <a:p>
            <a:pPr algn="just" eaLnBrk="1" hangingPunct="1">
              <a:lnSpc>
                <a:spcPct val="110000"/>
              </a:lnSpc>
              <a:spcBef>
                <a:spcPts val="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对逻辑视图的描述在原则上与软件系统的实现平台无关。 它相当于电子产品生产中的电原理图。逻辑视图包含的模型图有： </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smtClean="0">
                <a:solidFill>
                  <a:srgbClr val="FF3300"/>
                </a:solidFill>
                <a:latin typeface="华文楷体" panose="02010600040101010101" pitchFamily="2" charset="-122"/>
                <a:ea typeface="华文楷体" panose="02010600040101010101" pitchFamily="2" charset="-122"/>
              </a:rPr>
              <a:t>类图（</a:t>
            </a:r>
            <a:r>
              <a:rPr lang="en-US" altLang="zh-CN" sz="2800" dirty="0" smtClean="0">
                <a:solidFill>
                  <a:srgbClr val="FF3300"/>
                </a:solidFill>
                <a:latin typeface="华文楷体" panose="02010600040101010101" pitchFamily="2" charset="-122"/>
                <a:ea typeface="华文楷体" panose="02010600040101010101" pitchFamily="2" charset="-122"/>
              </a:rPr>
              <a:t>class diagrams</a:t>
            </a:r>
            <a:r>
              <a:rPr lang="zh-CN" altLang="en-US" sz="2800" dirty="0" smtClean="0">
                <a:solidFill>
                  <a:srgbClr val="FF3300"/>
                </a:solidFill>
                <a:latin typeface="华文楷体" panose="02010600040101010101" pitchFamily="2" charset="-122"/>
                <a:ea typeface="华文楷体" panose="02010600040101010101" pitchFamily="2" charset="-122"/>
              </a:rPr>
              <a:t>）</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smtClean="0">
                <a:solidFill>
                  <a:srgbClr val="FF3300"/>
                </a:solidFill>
                <a:latin typeface="华文楷体" panose="02010600040101010101" pitchFamily="2" charset="-122"/>
                <a:ea typeface="华文楷体" panose="02010600040101010101" pitchFamily="2" charset="-122"/>
              </a:rPr>
              <a:t>对象图（</a:t>
            </a:r>
            <a:r>
              <a:rPr lang="en-US" altLang="zh-CN" sz="2800" dirty="0" smtClean="0">
                <a:solidFill>
                  <a:srgbClr val="FF3300"/>
                </a:solidFill>
                <a:latin typeface="华文楷体" panose="02010600040101010101" pitchFamily="2" charset="-122"/>
                <a:ea typeface="华文楷体" panose="02010600040101010101" pitchFamily="2" charset="-122"/>
              </a:rPr>
              <a:t>object diagrams</a:t>
            </a:r>
            <a:r>
              <a:rPr lang="zh-CN" altLang="en-US" sz="2800" dirty="0" smtClean="0">
                <a:solidFill>
                  <a:srgbClr val="FF3300"/>
                </a:solidFill>
                <a:latin typeface="华文楷体" panose="02010600040101010101" pitchFamily="2" charset="-122"/>
                <a:ea typeface="华文楷体" panose="02010600040101010101" pitchFamily="2" charset="-122"/>
              </a:rPr>
              <a:t>）</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smtClean="0">
                <a:solidFill>
                  <a:srgbClr val="FF3300"/>
                </a:solidFill>
                <a:latin typeface="华文楷体" panose="02010600040101010101" pitchFamily="2" charset="-122"/>
                <a:ea typeface="华文楷体" panose="02010600040101010101" pitchFamily="2" charset="-122"/>
              </a:rPr>
              <a:t>交互图（</a:t>
            </a:r>
            <a:r>
              <a:rPr lang="en-US" altLang="zh-CN" sz="2800" dirty="0" smtClean="0">
                <a:solidFill>
                  <a:srgbClr val="FF3300"/>
                </a:solidFill>
                <a:latin typeface="华文楷体" panose="02010600040101010101" pitchFamily="2" charset="-122"/>
                <a:ea typeface="华文楷体" panose="02010600040101010101" pitchFamily="2" charset="-122"/>
              </a:rPr>
              <a:t>interaction diagrams</a:t>
            </a:r>
            <a:r>
              <a:rPr lang="zh-CN" altLang="en-US" sz="2800" dirty="0" smtClean="0">
                <a:solidFill>
                  <a:srgbClr val="FF3300"/>
                </a:solidFill>
                <a:latin typeface="华文楷体" panose="02010600040101010101" pitchFamily="2" charset="-122"/>
                <a:ea typeface="华文楷体" panose="02010600040101010101" pitchFamily="2" charset="-122"/>
              </a:rPr>
              <a:t>）</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smtClean="0">
                <a:solidFill>
                  <a:srgbClr val="FF3300"/>
                </a:solidFill>
                <a:latin typeface="华文楷体" panose="02010600040101010101" pitchFamily="2" charset="-122"/>
                <a:ea typeface="华文楷体" panose="02010600040101010101" pitchFamily="2" charset="-122"/>
              </a:rPr>
              <a:t>状态图（</a:t>
            </a:r>
            <a:r>
              <a:rPr lang="en-US" altLang="zh-CN" sz="2800" dirty="0" smtClean="0">
                <a:solidFill>
                  <a:srgbClr val="FF3300"/>
                </a:solidFill>
                <a:latin typeface="华文楷体" panose="02010600040101010101" pitchFamily="2" charset="-122"/>
                <a:ea typeface="华文楷体" panose="02010600040101010101" pitchFamily="2" charset="-122"/>
              </a:rPr>
              <a:t>state-chart diagrams</a:t>
            </a:r>
            <a:r>
              <a:rPr lang="zh-CN" altLang="en-US" sz="2800" dirty="0" smtClean="0">
                <a:solidFill>
                  <a:srgbClr val="FF3300"/>
                </a:solidFill>
                <a:latin typeface="华文楷体" panose="02010600040101010101" pitchFamily="2" charset="-122"/>
                <a:ea typeface="华文楷体" panose="02010600040101010101" pitchFamily="2" charset="-122"/>
              </a:rPr>
              <a:t>）</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smtClean="0">
                <a:solidFill>
                  <a:srgbClr val="FF3300"/>
                </a:solidFill>
                <a:latin typeface="华文楷体" panose="02010600040101010101" pitchFamily="2" charset="-122"/>
                <a:ea typeface="华文楷体" panose="02010600040101010101" pitchFamily="2" charset="-122"/>
              </a:rPr>
              <a:t>活动图（</a:t>
            </a:r>
            <a:r>
              <a:rPr lang="en-US" altLang="zh-CN" sz="2800" dirty="0" smtClean="0">
                <a:solidFill>
                  <a:srgbClr val="FF3300"/>
                </a:solidFill>
                <a:latin typeface="华文楷体" panose="02010600040101010101" pitchFamily="2" charset="-122"/>
                <a:ea typeface="华文楷体" panose="02010600040101010101" pitchFamily="2" charset="-122"/>
              </a:rPr>
              <a:t>activity diagrams</a:t>
            </a:r>
            <a:r>
              <a:rPr lang="zh-CN" altLang="en-US" sz="2800" dirty="0" smtClean="0">
                <a:solidFill>
                  <a:srgbClr val="FF3300"/>
                </a:solidFill>
                <a:latin typeface="华文楷体" panose="02010600040101010101" pitchFamily="2" charset="-122"/>
                <a:ea typeface="华文楷体" panose="02010600040101010101" pitchFamily="2" charset="-122"/>
              </a:rPr>
              <a:t>） </a:t>
            </a:r>
            <a:endParaRPr lang="zh-CN" altLang="en-US" dirty="0" smtClean="0">
              <a:ea typeface="宋体" panose="02010600030101010101" pitchFamily="2" charset="-122"/>
            </a:endParaRP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逻辑视图（</a:t>
            </a:r>
            <a:r>
              <a:rPr lang="en-US" altLang="zh-CN" sz="3200" b="1" dirty="0" smtClean="0">
                <a:solidFill>
                  <a:schemeClr val="accent1"/>
                </a:solidFill>
                <a:latin typeface="微软雅黑" panose="020B0503020204020204" pitchFamily="34" charset="-122"/>
                <a:ea typeface="微软雅黑" panose="020B0503020204020204" pitchFamily="34" charset="-122"/>
              </a:rPr>
              <a:t>Logical View</a:t>
            </a:r>
            <a:r>
              <a:rPr lang="zh-CN" altLang="en-US" sz="3200" b="1" dirty="0" smtClean="0">
                <a:solidFill>
                  <a:schemeClr val="accent1"/>
                </a:solidFill>
                <a:latin typeface="微软雅黑" panose="020B0503020204020204" pitchFamily="34" charset="-122"/>
                <a:ea typeface="微软雅黑" panose="020B0503020204020204" pitchFamily="34" charset="-122"/>
              </a:rPr>
              <a:t>）</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94481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1E9DB3A-FA25-4E02-8691-ECEE196710FD}" type="slidenum">
              <a:rPr lang="zh-CN" altLang="en-US"/>
              <a:pPr>
                <a:defRPr/>
              </a:pPr>
              <a:t>23</a:t>
            </a:fld>
            <a:endParaRPr lang="en-US" altLang="zh-CN"/>
          </a:p>
        </p:txBody>
      </p:sp>
      <p:sp>
        <p:nvSpPr>
          <p:cNvPr id="26630" name="Rectangle 3"/>
          <p:cNvSpPr>
            <a:spLocks noGrp="1" noChangeArrowheads="1"/>
          </p:cNvSpPr>
          <p:nvPr>
            <p:ph type="body" idx="1"/>
          </p:nvPr>
        </p:nvSpPr>
        <p:spPr>
          <a:xfrm>
            <a:off x="467591" y="1215736"/>
            <a:ext cx="11724409" cy="5148553"/>
          </a:xfrm>
          <a:noFill/>
          <a:ln cap="flat">
            <a:noFill/>
            <a:miter lim="800000"/>
            <a:headEnd/>
            <a:tailEnd/>
          </a:ln>
        </p:spPr>
        <p:txBody>
          <a:bodyPr/>
          <a:lstStyle/>
          <a:p>
            <a:pPr algn="just" eaLnBrk="1" hangingPunct="1">
              <a:lnSpc>
                <a:spcPct val="110000"/>
              </a:lnSpc>
              <a:spcBef>
                <a:spcPct val="35000"/>
              </a:spcBef>
              <a:spcAft>
                <a:spcPct val="30000"/>
              </a:spcAft>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当系统的逻辑结构在逻辑视图里被定义之后， 需要定义逻辑结构的物理实现。这包括：</a:t>
            </a:r>
          </a:p>
          <a:p>
            <a:pPr lvl="1" algn="just" eaLnBrk="1" hangingPunct="1">
              <a:lnSpc>
                <a:spcPct val="110000"/>
              </a:lnSpc>
              <a:spcBef>
                <a:spcPct val="35000"/>
              </a:spcBef>
              <a:spcAft>
                <a:spcPct val="30000"/>
              </a:spcAft>
              <a:buClr>
                <a:schemeClr val="hlink"/>
              </a:buClr>
              <a:buFont typeface="Monotype Sorts" pitchFamily="2" charset="2"/>
              <a:buChar char="u"/>
            </a:pPr>
            <a:r>
              <a:rPr lang="zh-CN" altLang="en-US" sz="2800" dirty="0">
                <a:solidFill>
                  <a:srgbClr val="FF3300"/>
                </a:solidFill>
                <a:latin typeface="华文楷体" panose="02010600040101010101" pitchFamily="2" charset="-122"/>
                <a:ea typeface="华文楷体" panose="02010600040101010101" pitchFamily="2" charset="-122"/>
              </a:rPr>
              <a:t>设计元素对应的源代码文件</a:t>
            </a:r>
          </a:p>
          <a:p>
            <a:pPr lvl="1" algn="just" eaLnBrk="1" hangingPunct="1">
              <a:lnSpc>
                <a:spcPct val="110000"/>
              </a:lnSpc>
              <a:spcBef>
                <a:spcPct val="35000"/>
              </a:spcBef>
              <a:spcAft>
                <a:spcPct val="30000"/>
              </a:spcAft>
              <a:buClr>
                <a:schemeClr val="hlink"/>
              </a:buClr>
              <a:buFont typeface="Monotype Sorts" pitchFamily="2" charset="2"/>
              <a:buChar char="u"/>
            </a:pPr>
            <a:r>
              <a:rPr lang="zh-CN" altLang="en-US" sz="2800" dirty="0">
                <a:solidFill>
                  <a:srgbClr val="FF3300"/>
                </a:solidFill>
                <a:latin typeface="华文楷体" panose="02010600040101010101" pitchFamily="2" charset="-122"/>
                <a:ea typeface="华文楷体" panose="02010600040101010101" pitchFamily="2" charset="-122"/>
              </a:rPr>
              <a:t>各物理文件之间的关系、存放路径，等等</a:t>
            </a:r>
          </a:p>
          <a:p>
            <a:pPr algn="just" eaLnBrk="1" hangingPunct="1">
              <a:lnSpc>
                <a:spcPct val="110000"/>
              </a:lnSpc>
              <a:spcBef>
                <a:spcPct val="35000"/>
              </a:spcBef>
              <a:spcAft>
                <a:spcPct val="30000"/>
              </a:spcAft>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实现视图就是定义这些内容的地方，它当于电子产品的印刷电路板的布线图</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实现视图（</a:t>
            </a:r>
            <a:r>
              <a:rPr lang="en-US" altLang="zh-CN" sz="3200" b="1" dirty="0" smtClean="0">
                <a:solidFill>
                  <a:schemeClr val="accent1"/>
                </a:solidFill>
                <a:latin typeface="微软雅黑" panose="020B0503020204020204" pitchFamily="34" charset="-122"/>
                <a:ea typeface="微软雅黑" panose="020B0503020204020204" pitchFamily="34" charset="-122"/>
              </a:rPr>
              <a:t>Implementation View</a:t>
            </a:r>
            <a:r>
              <a:rPr lang="zh-CN" altLang="en-US" sz="3200" b="1" dirty="0" smtClean="0">
                <a:solidFill>
                  <a:schemeClr val="accent1"/>
                </a:solidFill>
                <a:latin typeface="微软雅黑" panose="020B0503020204020204" pitchFamily="34" charset="-122"/>
                <a:ea typeface="微软雅黑" panose="020B0503020204020204" pitchFamily="34" charset="-122"/>
              </a:rPr>
              <a:t>）</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4902439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9FE9692A-404F-4A2E-B430-AE3A70F607DD}" type="slidenum">
              <a:rPr lang="zh-CN" altLang="en-US"/>
              <a:pPr>
                <a:defRPr/>
              </a:pPr>
              <a:t>24</a:t>
            </a:fld>
            <a:endParaRPr lang="en-US" altLang="zh-CN"/>
          </a:p>
        </p:txBody>
      </p:sp>
      <p:sp>
        <p:nvSpPr>
          <p:cNvPr id="27653" name="Rectangle 2"/>
          <p:cNvSpPr>
            <a:spLocks noGrp="1" noChangeArrowheads="1"/>
          </p:cNvSpPr>
          <p:nvPr>
            <p:ph type="body" idx="1"/>
          </p:nvPr>
        </p:nvSpPr>
        <p:spPr>
          <a:xfrm>
            <a:off x="384463" y="1278082"/>
            <a:ext cx="11398827" cy="4898881"/>
          </a:xfrm>
        </p:spPr>
        <p:txBody>
          <a:bodyPr/>
          <a:lstStyle/>
          <a:p>
            <a:pPr algn="just" eaLnBrk="1" hangingPunct="1">
              <a:lnSpc>
                <a:spcPct val="110000"/>
              </a:lnSpc>
              <a:spcBef>
                <a:spcPts val="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实现视图描述组成一个软件系统的各个</a:t>
            </a:r>
            <a:r>
              <a:rPr lang="zh-CN" altLang="en-US" dirty="0">
                <a:solidFill>
                  <a:srgbClr val="FF3300"/>
                </a:solidFill>
                <a:latin typeface="华文楷体" panose="02010600040101010101" pitchFamily="2" charset="-122"/>
                <a:ea typeface="华文楷体" panose="02010600040101010101" pitchFamily="2" charset="-122"/>
              </a:rPr>
              <a:t>物理部件</a:t>
            </a:r>
            <a:r>
              <a:rPr lang="zh-CN" altLang="en-US" dirty="0">
                <a:latin typeface="华文楷体" panose="02010600040101010101" pitchFamily="2" charset="-122"/>
                <a:ea typeface="华文楷体" panose="02010600040101010101" pitchFamily="2" charset="-122"/>
              </a:rPr>
              <a:t>，这些部件以各种方式组合起来，（如： 不同的源代码经过编译，构成一个可执行系统； 或者不同的软件组件配置成为一个可执行系统；以及不同的网页文件，以特定的目录结构，组成一个网站，等等） 构成了一个可实际运行的系统。</a:t>
            </a:r>
          </a:p>
          <a:p>
            <a:pPr algn="just" eaLnBrk="1" hangingPunct="1">
              <a:lnSpc>
                <a:spcPct val="110000"/>
              </a:lnSpc>
              <a:spcBef>
                <a:spcPts val="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实现视图包含的模型图有</a:t>
            </a:r>
            <a:r>
              <a:rPr lang="en-US" altLang="zh-CN" dirty="0">
                <a:latin typeface="华文楷体" panose="02010600040101010101" pitchFamily="2" charset="-122"/>
                <a:ea typeface="华文楷体" panose="02010600040101010101" pitchFamily="2" charset="-122"/>
              </a:rPr>
              <a:t>:</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a:solidFill>
                  <a:srgbClr val="FF3300"/>
                </a:solidFill>
                <a:latin typeface="华文楷体" panose="02010600040101010101" pitchFamily="2" charset="-122"/>
                <a:ea typeface="华文楷体" panose="02010600040101010101" pitchFamily="2" charset="-122"/>
              </a:rPr>
              <a:t>部件图（</a:t>
            </a:r>
            <a:r>
              <a:rPr lang="en-US" altLang="zh-CN" sz="2800" dirty="0">
                <a:solidFill>
                  <a:srgbClr val="FF3300"/>
                </a:solidFill>
                <a:latin typeface="华文楷体" panose="02010600040101010101" pitchFamily="2" charset="-122"/>
                <a:ea typeface="华文楷体" panose="02010600040101010101" pitchFamily="2" charset="-122"/>
              </a:rPr>
              <a:t>Component diagram</a:t>
            </a:r>
            <a:r>
              <a:rPr lang="zh-CN" altLang="en-US" sz="2800" dirty="0">
                <a:solidFill>
                  <a:srgbClr val="FF3300"/>
                </a:solidFill>
                <a:latin typeface="华文楷体" panose="02010600040101010101" pitchFamily="2" charset="-122"/>
                <a:ea typeface="华文楷体" panose="02010600040101010101" pitchFamily="2" charset="-122"/>
              </a:rPr>
              <a:t>）</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a:solidFill>
                  <a:srgbClr val="FF3300"/>
                </a:solidFill>
                <a:latin typeface="华文楷体" panose="02010600040101010101" pitchFamily="2" charset="-122"/>
                <a:ea typeface="华文楷体" panose="02010600040101010101" pitchFamily="2" charset="-122"/>
              </a:rPr>
              <a:t>交互图（</a:t>
            </a:r>
            <a:r>
              <a:rPr lang="en-US" altLang="zh-CN" sz="2800" dirty="0">
                <a:solidFill>
                  <a:srgbClr val="FF3300"/>
                </a:solidFill>
                <a:latin typeface="华文楷体" panose="02010600040101010101" pitchFamily="2" charset="-122"/>
                <a:ea typeface="华文楷体" panose="02010600040101010101" pitchFamily="2" charset="-122"/>
              </a:rPr>
              <a:t>Interaction Diagram</a:t>
            </a:r>
            <a:r>
              <a:rPr lang="zh-CN" altLang="en-US" sz="2800" dirty="0">
                <a:solidFill>
                  <a:srgbClr val="FF3300"/>
                </a:solidFill>
                <a:latin typeface="华文楷体" panose="02010600040101010101" pitchFamily="2" charset="-122"/>
                <a:ea typeface="华文楷体" panose="02010600040101010101" pitchFamily="2" charset="-122"/>
              </a:rPr>
              <a:t>）</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a:solidFill>
                  <a:srgbClr val="FF3300"/>
                </a:solidFill>
                <a:latin typeface="华文楷体" panose="02010600040101010101" pitchFamily="2" charset="-122"/>
                <a:ea typeface="华文楷体" panose="02010600040101010101" pitchFamily="2" charset="-122"/>
              </a:rPr>
              <a:t>状态图（</a:t>
            </a:r>
            <a:r>
              <a:rPr lang="en-US" altLang="zh-CN" sz="2800" dirty="0">
                <a:solidFill>
                  <a:srgbClr val="FF3300"/>
                </a:solidFill>
                <a:latin typeface="华文楷体" panose="02010600040101010101" pitchFamily="2" charset="-122"/>
                <a:ea typeface="华文楷体" panose="02010600040101010101" pitchFamily="2" charset="-122"/>
              </a:rPr>
              <a:t>state-chart diagram</a:t>
            </a:r>
            <a:r>
              <a:rPr lang="zh-CN" altLang="en-US" sz="2800" dirty="0">
                <a:solidFill>
                  <a:srgbClr val="FF3300"/>
                </a:solidFill>
                <a:latin typeface="华文楷体" panose="02010600040101010101" pitchFamily="2" charset="-122"/>
                <a:ea typeface="华文楷体" panose="02010600040101010101" pitchFamily="2" charset="-122"/>
              </a:rPr>
              <a:t>）</a:t>
            </a:r>
          </a:p>
          <a:p>
            <a:pPr lvl="1" algn="just" eaLnBrk="1" hangingPunct="1">
              <a:lnSpc>
                <a:spcPct val="110000"/>
              </a:lnSpc>
              <a:spcBef>
                <a:spcPts val="0"/>
              </a:spcBef>
              <a:spcAft>
                <a:spcPts val="600"/>
              </a:spcAft>
              <a:buClr>
                <a:schemeClr val="hlink"/>
              </a:buClr>
              <a:buFont typeface="Monotype Sorts" pitchFamily="2" charset="2"/>
              <a:buChar char="u"/>
            </a:pPr>
            <a:r>
              <a:rPr lang="zh-CN" altLang="en-US" sz="2800" dirty="0">
                <a:solidFill>
                  <a:srgbClr val="FF3300"/>
                </a:solidFill>
                <a:latin typeface="华文楷体" panose="02010600040101010101" pitchFamily="2" charset="-122"/>
                <a:ea typeface="华文楷体" panose="02010600040101010101" pitchFamily="2" charset="-122"/>
              </a:rPr>
              <a:t>活动图（</a:t>
            </a:r>
            <a:r>
              <a:rPr lang="en-US" altLang="zh-CN" sz="2800" dirty="0">
                <a:solidFill>
                  <a:srgbClr val="FF3300"/>
                </a:solidFill>
                <a:latin typeface="华文楷体" panose="02010600040101010101" pitchFamily="2" charset="-122"/>
                <a:ea typeface="华文楷体" panose="02010600040101010101" pitchFamily="2" charset="-122"/>
              </a:rPr>
              <a:t>activity diagram</a:t>
            </a:r>
            <a:r>
              <a:rPr lang="zh-CN" altLang="en-US" sz="2800" dirty="0">
                <a:solidFill>
                  <a:srgbClr val="FF3300"/>
                </a:solidFill>
                <a:latin typeface="华文楷体" panose="02010600040101010101" pitchFamily="2" charset="-122"/>
                <a:ea typeface="华文楷体" panose="02010600040101010101" pitchFamily="2" charset="-122"/>
              </a:rPr>
              <a:t>）</a:t>
            </a:r>
            <a:endParaRPr lang="zh-CN" altLang="en-US" sz="2800" dirty="0">
              <a:latin typeface="华文楷体" panose="02010600040101010101" pitchFamily="2" charset="-122"/>
              <a:ea typeface="华文楷体" panose="02010600040101010101" pitchFamily="2" charset="-122"/>
            </a:endParaRP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实现视图（</a:t>
            </a:r>
            <a:r>
              <a:rPr lang="en-US" altLang="zh-CN" sz="3200" b="1" dirty="0" smtClean="0">
                <a:solidFill>
                  <a:schemeClr val="accent1"/>
                </a:solidFill>
                <a:latin typeface="微软雅黑" panose="020B0503020204020204" pitchFamily="34" charset="-122"/>
                <a:ea typeface="微软雅黑" panose="020B0503020204020204" pitchFamily="34" charset="-122"/>
              </a:rPr>
              <a:t>Implementation View</a:t>
            </a:r>
            <a:r>
              <a:rPr lang="zh-CN" altLang="en-US" sz="3200" b="1" dirty="0" smtClean="0">
                <a:solidFill>
                  <a:schemeClr val="accent1"/>
                </a:solidFill>
                <a:latin typeface="微软雅黑" panose="020B0503020204020204" pitchFamily="34" charset="-122"/>
                <a:ea typeface="微软雅黑" panose="020B0503020204020204" pitchFamily="34" charset="-122"/>
              </a:rPr>
              <a:t>）</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644094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622109F-D9C1-41C1-84A2-54E55B153A4D}" type="slidenum">
              <a:rPr lang="zh-CN" altLang="en-US"/>
              <a:pPr>
                <a:defRPr/>
              </a:pPr>
              <a:t>25</a:t>
            </a:fld>
            <a:endParaRPr lang="en-US" altLang="zh-CN"/>
          </a:p>
        </p:txBody>
      </p:sp>
      <p:sp>
        <p:nvSpPr>
          <p:cNvPr id="28678" name="Rectangle 3"/>
          <p:cNvSpPr>
            <a:spLocks noGrp="1" noChangeArrowheads="1"/>
          </p:cNvSpPr>
          <p:nvPr>
            <p:ph type="body" idx="1"/>
          </p:nvPr>
        </p:nvSpPr>
        <p:spPr>
          <a:xfrm>
            <a:off x="552661" y="1288473"/>
            <a:ext cx="11230630" cy="4888490"/>
          </a:xfrm>
          <a:noFill/>
          <a:ln cap="flat">
            <a:noFill/>
            <a:miter lim="800000"/>
            <a:headEnd/>
            <a:tailEnd/>
          </a:ln>
        </p:spPr>
        <p:txBody>
          <a:bodyPr/>
          <a:lstStyle/>
          <a:p>
            <a:pPr algn="just" eaLnBrk="1" hangingPunct="1">
              <a:lnSpc>
                <a:spcPct val="110000"/>
              </a:lnSpc>
              <a:spcBef>
                <a:spcPts val="0"/>
              </a:spcBef>
              <a:spcAft>
                <a:spcPts val="6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软件产品将运行在计算机硬件系统上</a:t>
            </a:r>
            <a:r>
              <a:rPr lang="en-US" altLang="zh-CN" dirty="0">
                <a:latin typeface="华文楷体" panose="02010600040101010101" pitchFamily="2" charset="-122"/>
                <a:ea typeface="华文楷体" panose="02010600040101010101" pitchFamily="2" charset="-122"/>
              </a:rPr>
              <a:t>, </a:t>
            </a:r>
            <a:r>
              <a:rPr lang="zh-CN" altLang="en-US" dirty="0">
                <a:latin typeface="华文楷体" panose="02010600040101010101" pitchFamily="2" charset="-122"/>
                <a:ea typeface="华文楷体" panose="02010600040101010101" pitchFamily="2" charset="-122"/>
              </a:rPr>
              <a:t>如果软件产品是面向网络的应用系统，则有可能同时运行在多个计算机上。</a:t>
            </a:r>
          </a:p>
          <a:p>
            <a:pPr algn="just" eaLnBrk="1" hangingPunct="1">
              <a:lnSpc>
                <a:spcPct val="110000"/>
              </a:lnSpc>
              <a:spcBef>
                <a:spcPts val="0"/>
              </a:spcBef>
              <a:spcAft>
                <a:spcPts val="600"/>
              </a:spcAft>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部署视图</a:t>
            </a:r>
            <a:r>
              <a:rPr lang="zh-CN" altLang="en-US" dirty="0">
                <a:latin typeface="华文楷体" panose="02010600040101010101" pitchFamily="2" charset="-122"/>
                <a:ea typeface="华文楷体" panose="02010600040101010101" pitchFamily="2" charset="-122"/>
              </a:rPr>
              <a:t>用来描述软件产品在计算机硬件系统和网络上的安装、分发（</a:t>
            </a:r>
            <a:r>
              <a:rPr lang="en-US" altLang="zh-CN" dirty="0">
                <a:latin typeface="华文楷体" panose="02010600040101010101" pitchFamily="2" charset="-122"/>
                <a:ea typeface="华文楷体" panose="02010600040101010101" pitchFamily="2" charset="-122"/>
              </a:rPr>
              <a:t>delivery</a:t>
            </a:r>
            <a:r>
              <a:rPr lang="zh-CN" altLang="en-US" dirty="0">
                <a:latin typeface="华文楷体" panose="02010600040101010101" pitchFamily="2" charset="-122"/>
                <a:ea typeface="华文楷体" panose="02010600040101010101" pitchFamily="2" charset="-122"/>
              </a:rPr>
              <a:t>）、分布（</a:t>
            </a:r>
            <a:r>
              <a:rPr lang="en-US" altLang="zh-CN" dirty="0">
                <a:latin typeface="华文楷体" panose="02010600040101010101" pitchFamily="2" charset="-122"/>
                <a:ea typeface="华文楷体" panose="02010600040101010101" pitchFamily="2" charset="-122"/>
              </a:rPr>
              <a:t>distribution</a:t>
            </a:r>
            <a:r>
              <a:rPr lang="zh-CN" altLang="en-US" dirty="0">
                <a:latin typeface="华文楷体" panose="02010600040101010101" pitchFamily="2" charset="-122"/>
                <a:ea typeface="华文楷体" panose="02010600040101010101" pitchFamily="2" charset="-122"/>
              </a:rPr>
              <a:t>）</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部署视图（</a:t>
            </a:r>
            <a:r>
              <a:rPr lang="en-US" altLang="zh-CN" sz="3200" b="1" dirty="0" smtClean="0">
                <a:solidFill>
                  <a:schemeClr val="accent1"/>
                </a:solidFill>
                <a:latin typeface="微软雅黑" panose="020B0503020204020204" pitchFamily="34" charset="-122"/>
                <a:ea typeface="微软雅黑" panose="020B0503020204020204" pitchFamily="34" charset="-122"/>
              </a:rPr>
              <a:t>Deployment View</a:t>
            </a:r>
            <a:r>
              <a:rPr lang="zh-CN" altLang="en-US" sz="3200" b="1" dirty="0" smtClean="0">
                <a:solidFill>
                  <a:schemeClr val="accent1"/>
                </a:solidFill>
                <a:latin typeface="微软雅黑" panose="020B0503020204020204" pitchFamily="34" charset="-122"/>
                <a:ea typeface="微软雅黑" panose="020B0503020204020204" pitchFamily="34" charset="-122"/>
              </a:rPr>
              <a:t>）</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056676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5CD2C2E-CB55-4A12-A3BD-D98A83FDF5CC}" type="slidenum">
              <a:rPr lang="zh-CN" altLang="en-US"/>
              <a:pPr>
                <a:defRPr/>
              </a:pPr>
              <a:t>26</a:t>
            </a:fld>
            <a:endParaRPr lang="en-US" altLang="zh-CN"/>
          </a:p>
        </p:txBody>
      </p:sp>
      <p:sp>
        <p:nvSpPr>
          <p:cNvPr id="29702" name="Rectangle 3"/>
          <p:cNvSpPr>
            <a:spLocks noGrp="1" noChangeArrowheads="1"/>
          </p:cNvSpPr>
          <p:nvPr>
            <p:ph type="body" idx="1"/>
          </p:nvPr>
        </p:nvSpPr>
        <p:spPr>
          <a:xfrm>
            <a:off x="477982" y="1454727"/>
            <a:ext cx="11336482" cy="4722236"/>
          </a:xfrm>
        </p:spPr>
        <p:txBody>
          <a:bodyPr/>
          <a:lstStyle/>
          <a:p>
            <a:pPr algn="just" eaLnBrk="1" hangingPunct="1">
              <a:lnSpc>
                <a:spcPct val="110000"/>
              </a:lnSpc>
              <a:spcBef>
                <a:spcPct val="35000"/>
              </a:spcBef>
              <a:spcAft>
                <a:spcPct val="30000"/>
              </a:spcAft>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在部署视图中，系统的静态特性用部署图（</a:t>
            </a:r>
            <a:r>
              <a:rPr lang="en-US" altLang="zh-CN" dirty="0" smtClean="0">
                <a:latin typeface="华文楷体" panose="02010600040101010101" pitchFamily="2" charset="-122"/>
                <a:ea typeface="华文楷体" panose="02010600040101010101" pitchFamily="2" charset="-122"/>
              </a:rPr>
              <a:t>deployment diagram</a:t>
            </a:r>
            <a:r>
              <a:rPr lang="zh-CN" altLang="en-US" dirty="0" smtClean="0">
                <a:latin typeface="华文楷体" panose="02010600040101010101" pitchFamily="2" charset="-122"/>
                <a:ea typeface="华文楷体" panose="02010600040101010101" pitchFamily="2" charset="-122"/>
              </a:rPr>
              <a:t>）描述</a:t>
            </a:r>
          </a:p>
          <a:p>
            <a:pPr algn="just" eaLnBrk="1" hangingPunct="1">
              <a:lnSpc>
                <a:spcPct val="110000"/>
              </a:lnSpc>
              <a:spcBef>
                <a:spcPct val="35000"/>
              </a:spcBef>
              <a:spcAft>
                <a:spcPct val="30000"/>
              </a:spcAft>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动态特性的描述用</a:t>
            </a:r>
          </a:p>
          <a:p>
            <a:pPr lvl="1" algn="just" eaLnBrk="1" hangingPunct="1">
              <a:lnSpc>
                <a:spcPct val="110000"/>
              </a:lnSpc>
              <a:spcBef>
                <a:spcPct val="35000"/>
              </a:spcBef>
              <a:spcAft>
                <a:spcPct val="30000"/>
              </a:spcAft>
              <a:buClr>
                <a:schemeClr val="hlink"/>
              </a:buClr>
              <a:buFont typeface="Monotype Sorts" pitchFamily="2" charset="2"/>
              <a:buChar char="u"/>
            </a:pPr>
            <a:r>
              <a:rPr lang="zh-CN" altLang="en-US" sz="3200" dirty="0">
                <a:solidFill>
                  <a:srgbClr val="FF3300"/>
                </a:solidFill>
                <a:latin typeface="华文楷体" panose="02010600040101010101" pitchFamily="2" charset="-122"/>
                <a:ea typeface="华文楷体" panose="02010600040101010101" pitchFamily="2" charset="-122"/>
              </a:rPr>
              <a:t>交互图（</a:t>
            </a:r>
            <a:r>
              <a:rPr lang="en-US" altLang="zh-CN" sz="3200" dirty="0">
                <a:solidFill>
                  <a:srgbClr val="FF3300"/>
                </a:solidFill>
                <a:latin typeface="华文楷体" panose="02010600040101010101" pitchFamily="2" charset="-122"/>
                <a:ea typeface="华文楷体" panose="02010600040101010101" pitchFamily="2" charset="-122"/>
              </a:rPr>
              <a:t>interaction diagram</a:t>
            </a:r>
            <a:r>
              <a:rPr lang="zh-CN" altLang="en-US" sz="3200" dirty="0">
                <a:solidFill>
                  <a:srgbClr val="FF3300"/>
                </a:solidFill>
                <a:latin typeface="华文楷体" panose="02010600040101010101" pitchFamily="2" charset="-122"/>
                <a:ea typeface="华文楷体" panose="02010600040101010101" pitchFamily="2" charset="-122"/>
              </a:rPr>
              <a:t>）</a:t>
            </a:r>
          </a:p>
          <a:p>
            <a:pPr lvl="1" algn="just" eaLnBrk="1" hangingPunct="1">
              <a:lnSpc>
                <a:spcPct val="110000"/>
              </a:lnSpc>
              <a:spcBef>
                <a:spcPct val="35000"/>
              </a:spcBef>
              <a:spcAft>
                <a:spcPct val="30000"/>
              </a:spcAft>
              <a:buClr>
                <a:schemeClr val="hlink"/>
              </a:buClr>
              <a:buFont typeface="Monotype Sorts" pitchFamily="2" charset="2"/>
              <a:buChar char="u"/>
            </a:pPr>
            <a:r>
              <a:rPr lang="zh-CN" altLang="en-US" sz="3200" dirty="0">
                <a:solidFill>
                  <a:srgbClr val="FF3300"/>
                </a:solidFill>
                <a:latin typeface="华文楷体" panose="02010600040101010101" pitchFamily="2" charset="-122"/>
                <a:ea typeface="华文楷体" panose="02010600040101010101" pitchFamily="2" charset="-122"/>
              </a:rPr>
              <a:t>状态图（</a:t>
            </a:r>
            <a:r>
              <a:rPr lang="en-US" altLang="zh-CN" sz="3200" dirty="0">
                <a:solidFill>
                  <a:srgbClr val="FF3300"/>
                </a:solidFill>
                <a:latin typeface="华文楷体" panose="02010600040101010101" pitchFamily="2" charset="-122"/>
                <a:ea typeface="华文楷体" panose="02010600040101010101" pitchFamily="2" charset="-122"/>
              </a:rPr>
              <a:t>state-chart diagram</a:t>
            </a:r>
            <a:r>
              <a:rPr lang="zh-CN" altLang="en-US" sz="3200" dirty="0">
                <a:solidFill>
                  <a:srgbClr val="FF3300"/>
                </a:solidFill>
                <a:latin typeface="华文楷体" panose="02010600040101010101" pitchFamily="2" charset="-122"/>
                <a:ea typeface="华文楷体" panose="02010600040101010101" pitchFamily="2" charset="-122"/>
              </a:rPr>
              <a:t>）</a:t>
            </a:r>
          </a:p>
          <a:p>
            <a:pPr lvl="1" algn="just" eaLnBrk="1" hangingPunct="1">
              <a:lnSpc>
                <a:spcPct val="110000"/>
              </a:lnSpc>
              <a:spcBef>
                <a:spcPct val="35000"/>
              </a:spcBef>
              <a:spcAft>
                <a:spcPct val="30000"/>
              </a:spcAft>
              <a:buClr>
                <a:schemeClr val="hlink"/>
              </a:buClr>
              <a:buFont typeface="Monotype Sorts" pitchFamily="2" charset="2"/>
              <a:buChar char="u"/>
            </a:pPr>
            <a:r>
              <a:rPr lang="zh-CN" altLang="en-US" sz="3200" dirty="0">
                <a:solidFill>
                  <a:srgbClr val="FF3300"/>
                </a:solidFill>
                <a:latin typeface="华文楷体" panose="02010600040101010101" pitchFamily="2" charset="-122"/>
                <a:ea typeface="华文楷体" panose="02010600040101010101" pitchFamily="2" charset="-122"/>
              </a:rPr>
              <a:t>活动图（</a:t>
            </a:r>
            <a:r>
              <a:rPr lang="en-US" altLang="zh-CN" sz="3200" dirty="0">
                <a:solidFill>
                  <a:srgbClr val="FF3300"/>
                </a:solidFill>
                <a:latin typeface="华文楷体" panose="02010600040101010101" pitchFamily="2" charset="-122"/>
                <a:ea typeface="华文楷体" panose="02010600040101010101" pitchFamily="2" charset="-122"/>
              </a:rPr>
              <a:t>activity diagram</a:t>
            </a:r>
            <a:r>
              <a:rPr lang="zh-CN" altLang="en-US" sz="3200" dirty="0">
                <a:solidFill>
                  <a:srgbClr val="FF3300"/>
                </a:solidFill>
                <a:latin typeface="华文楷体" panose="02010600040101010101" pitchFamily="2" charset="-122"/>
                <a:ea typeface="华文楷体" panose="02010600040101010101" pitchFamily="2" charset="-122"/>
              </a:rPr>
              <a:t>）</a:t>
            </a:r>
            <a:endParaRPr lang="zh-CN" altLang="en-US" dirty="0" smtClean="0">
              <a:ea typeface="宋体" panose="02010600030101010101" pitchFamily="2" charset="-122"/>
            </a:endParaRP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部署视图（</a:t>
            </a:r>
            <a:r>
              <a:rPr lang="en-US" altLang="zh-CN" sz="3200" b="1" dirty="0" smtClean="0">
                <a:solidFill>
                  <a:schemeClr val="accent1"/>
                </a:solidFill>
                <a:latin typeface="微软雅黑" panose="020B0503020204020204" pitchFamily="34" charset="-122"/>
                <a:ea typeface="微软雅黑" panose="020B0503020204020204" pitchFamily="34" charset="-122"/>
              </a:rPr>
              <a:t>Deployment View</a:t>
            </a:r>
            <a:r>
              <a:rPr lang="zh-CN" altLang="en-US" sz="3200" b="1" dirty="0" smtClean="0">
                <a:solidFill>
                  <a:schemeClr val="accent1"/>
                </a:solidFill>
                <a:latin typeface="微软雅黑" panose="020B0503020204020204" pitchFamily="34" charset="-122"/>
                <a:ea typeface="微软雅黑" panose="020B0503020204020204" pitchFamily="34" charset="-122"/>
              </a:rPr>
              <a:t>）</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9147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3A084ECF-E644-4190-B814-1B50023387AD}" type="slidenum">
              <a:rPr lang="zh-CN" altLang="en-US"/>
              <a:pPr>
                <a:defRPr/>
              </a:pPr>
              <a:t>27</a:t>
            </a:fld>
            <a:endParaRPr lang="en-US" altLang="zh-CN"/>
          </a:p>
        </p:txBody>
      </p:sp>
      <p:sp>
        <p:nvSpPr>
          <p:cNvPr id="30726" name="Rectangle 3"/>
          <p:cNvSpPr>
            <a:spLocks noGrp="1" noChangeArrowheads="1"/>
          </p:cNvSpPr>
          <p:nvPr>
            <p:ph type="body" idx="1"/>
          </p:nvPr>
        </p:nvSpPr>
        <p:spPr>
          <a:xfrm>
            <a:off x="467591" y="1184564"/>
            <a:ext cx="11336482" cy="4992399"/>
          </a:xfrm>
          <a:noFill/>
          <a:ln cap="flat">
            <a:noFill/>
            <a:miter lim="800000"/>
            <a:headEnd/>
            <a:tailEnd/>
          </a:ln>
        </p:spPr>
        <p:txBody>
          <a:bodyPr/>
          <a:lstStyle/>
          <a:p>
            <a:pPr eaLnBrk="1" hangingPunct="1">
              <a:lnSpc>
                <a:spcPct val="110000"/>
              </a:lnSpc>
              <a:spcAft>
                <a:spcPts val="0"/>
              </a:spcAft>
            </a:pPr>
            <a:r>
              <a:rPr lang="en-US" altLang="zh-CN" dirty="0">
                <a:latin typeface="华文楷体" panose="02010600040101010101" pitchFamily="2" charset="-122"/>
                <a:ea typeface="华文楷体" panose="02010600040101010101" pitchFamily="2" charset="-122"/>
              </a:rPr>
              <a:t>9</a:t>
            </a:r>
            <a:r>
              <a:rPr lang="zh-CN" altLang="en-US" dirty="0">
                <a:latin typeface="华文楷体" panose="02010600040101010101" pitchFamily="2" charset="-122"/>
                <a:ea typeface="华文楷体" panose="02010600040101010101" pitchFamily="2" charset="-122"/>
              </a:rPr>
              <a:t>种</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模型图。它们是</a:t>
            </a:r>
            <a:r>
              <a:rPr lang="en-US" altLang="zh-CN" dirty="0">
                <a:latin typeface="华文楷体" panose="02010600040101010101" pitchFamily="2" charset="-122"/>
                <a:ea typeface="华文楷体" panose="02010600040101010101" pitchFamily="2" charset="-122"/>
              </a:rPr>
              <a:t>:</a:t>
            </a:r>
          </a:p>
          <a:p>
            <a:pPr lvl="1" eaLnBrk="1" hangingPunct="1">
              <a:lnSpc>
                <a:spcPct val="110000"/>
              </a:lnSpc>
              <a:spcAft>
                <a:spcPts val="0"/>
              </a:spcAft>
              <a:buClr>
                <a:schemeClr val="hlink"/>
              </a:buClr>
              <a:buSzPct val="110000"/>
            </a:pPr>
            <a:r>
              <a:rPr lang="zh-CN" altLang="en-US" sz="2800" dirty="0" smtClean="0">
                <a:latin typeface="华文楷体" panose="02010600040101010101" pitchFamily="2" charset="-122"/>
                <a:ea typeface="华文楷体" panose="02010600040101010101" pitchFamily="2" charset="-122"/>
              </a:rPr>
              <a:t>类图</a:t>
            </a:r>
          </a:p>
          <a:p>
            <a:pPr lvl="1" eaLnBrk="1" hangingPunct="1">
              <a:lnSpc>
                <a:spcPct val="110000"/>
              </a:lnSpc>
              <a:spcAft>
                <a:spcPts val="0"/>
              </a:spcAft>
              <a:buClr>
                <a:schemeClr val="hlink"/>
              </a:buClr>
              <a:buSzPct val="110000"/>
            </a:pPr>
            <a:r>
              <a:rPr lang="zh-CN" altLang="en-US" sz="2800" dirty="0" smtClean="0">
                <a:latin typeface="华文楷体" panose="02010600040101010101" pitchFamily="2" charset="-122"/>
                <a:ea typeface="华文楷体" panose="02010600040101010101" pitchFamily="2" charset="-122"/>
              </a:rPr>
              <a:t>对象图</a:t>
            </a:r>
          </a:p>
          <a:p>
            <a:pPr lvl="1" eaLnBrk="1" hangingPunct="1">
              <a:lnSpc>
                <a:spcPct val="110000"/>
              </a:lnSpc>
              <a:spcAft>
                <a:spcPts val="0"/>
              </a:spcAft>
              <a:buClr>
                <a:schemeClr val="hlink"/>
              </a:buClr>
              <a:buSzPct val="110000"/>
            </a:pPr>
            <a:r>
              <a:rPr lang="zh-CN" altLang="en-US" sz="2800" dirty="0" smtClean="0">
                <a:latin typeface="华文楷体" panose="02010600040101010101" pitchFamily="2" charset="-122"/>
                <a:ea typeface="华文楷体" panose="02010600040101010101" pitchFamily="2" charset="-122"/>
              </a:rPr>
              <a:t>用例图</a:t>
            </a:r>
          </a:p>
          <a:p>
            <a:pPr lvl="1" eaLnBrk="1" hangingPunct="1">
              <a:lnSpc>
                <a:spcPct val="110000"/>
              </a:lnSpc>
              <a:spcAft>
                <a:spcPts val="0"/>
              </a:spcAft>
              <a:buClr>
                <a:schemeClr val="hlink"/>
              </a:buClr>
              <a:buSzPct val="110000"/>
            </a:pPr>
            <a:r>
              <a:rPr lang="zh-CN" altLang="en-US" sz="2800" dirty="0" smtClean="0">
                <a:latin typeface="华文楷体" panose="02010600040101010101" pitchFamily="2" charset="-122"/>
                <a:ea typeface="华文楷体" panose="02010600040101010101" pitchFamily="2" charset="-122"/>
              </a:rPr>
              <a:t>序列图</a:t>
            </a:r>
          </a:p>
          <a:p>
            <a:pPr lvl="1" eaLnBrk="1" hangingPunct="1">
              <a:lnSpc>
                <a:spcPct val="110000"/>
              </a:lnSpc>
              <a:spcAft>
                <a:spcPts val="0"/>
              </a:spcAft>
              <a:buClr>
                <a:schemeClr val="hlink"/>
              </a:buClr>
              <a:buSzPct val="110000"/>
            </a:pPr>
            <a:r>
              <a:rPr lang="zh-CN" altLang="en-US" sz="2800" dirty="0" smtClean="0">
                <a:latin typeface="华文楷体" panose="02010600040101010101" pitchFamily="2" charset="-122"/>
                <a:ea typeface="华文楷体" panose="02010600040101010101" pitchFamily="2" charset="-122"/>
              </a:rPr>
              <a:t>协同图</a:t>
            </a:r>
          </a:p>
          <a:p>
            <a:pPr lvl="1" eaLnBrk="1" hangingPunct="1">
              <a:lnSpc>
                <a:spcPct val="110000"/>
              </a:lnSpc>
              <a:spcAft>
                <a:spcPts val="0"/>
              </a:spcAft>
              <a:buClr>
                <a:schemeClr val="hlink"/>
              </a:buClr>
              <a:buSzPct val="110000"/>
            </a:pPr>
            <a:r>
              <a:rPr lang="zh-CN" altLang="en-US" sz="2800" dirty="0" smtClean="0">
                <a:latin typeface="华文楷体" panose="02010600040101010101" pitchFamily="2" charset="-122"/>
                <a:ea typeface="华文楷体" panose="02010600040101010101" pitchFamily="2" charset="-122"/>
              </a:rPr>
              <a:t>状态图</a:t>
            </a:r>
          </a:p>
          <a:p>
            <a:pPr lvl="1" eaLnBrk="1" hangingPunct="1">
              <a:lnSpc>
                <a:spcPct val="110000"/>
              </a:lnSpc>
              <a:spcAft>
                <a:spcPts val="0"/>
              </a:spcAft>
              <a:buClr>
                <a:schemeClr val="hlink"/>
              </a:buClr>
              <a:buSzPct val="110000"/>
            </a:pPr>
            <a:r>
              <a:rPr lang="zh-CN" altLang="en-US" sz="2800" dirty="0" smtClean="0">
                <a:latin typeface="华文楷体" panose="02010600040101010101" pitchFamily="2" charset="-122"/>
                <a:ea typeface="华文楷体" panose="02010600040101010101" pitchFamily="2" charset="-122"/>
              </a:rPr>
              <a:t>活动图</a:t>
            </a:r>
          </a:p>
          <a:p>
            <a:pPr lvl="1" eaLnBrk="1" hangingPunct="1">
              <a:lnSpc>
                <a:spcPct val="110000"/>
              </a:lnSpc>
              <a:spcAft>
                <a:spcPts val="0"/>
              </a:spcAft>
              <a:buClr>
                <a:schemeClr val="hlink"/>
              </a:buClr>
              <a:buSzPct val="110000"/>
            </a:pPr>
            <a:r>
              <a:rPr lang="zh-CN" altLang="en-US" sz="2800" dirty="0" smtClean="0">
                <a:latin typeface="华文楷体" panose="02010600040101010101" pitchFamily="2" charset="-122"/>
                <a:ea typeface="华文楷体" panose="02010600040101010101" pitchFamily="2" charset="-122"/>
              </a:rPr>
              <a:t>组件图</a:t>
            </a:r>
          </a:p>
          <a:p>
            <a:pPr lvl="1" eaLnBrk="1" hangingPunct="1">
              <a:lnSpc>
                <a:spcPct val="110000"/>
              </a:lnSpc>
              <a:spcAft>
                <a:spcPts val="0"/>
              </a:spcAft>
              <a:buClr>
                <a:schemeClr val="hlink"/>
              </a:buClr>
              <a:buSzPct val="110000"/>
            </a:pPr>
            <a:r>
              <a:rPr lang="zh-CN" altLang="en-US" sz="2800" dirty="0" smtClean="0">
                <a:latin typeface="华文楷体" panose="02010600040101010101" pitchFamily="2" charset="-122"/>
                <a:ea typeface="华文楷体" panose="02010600040101010101" pitchFamily="2" charset="-122"/>
              </a:rPr>
              <a:t>分布图</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9</a:t>
            </a:r>
            <a:r>
              <a:rPr lang="zh-CN" altLang="en-US" sz="3200" b="1" dirty="0" smtClean="0">
                <a:solidFill>
                  <a:schemeClr val="accent1"/>
                </a:solidFill>
                <a:latin typeface="微软雅黑" panose="020B0503020204020204" pitchFamily="34" charset="-122"/>
                <a:ea typeface="微软雅黑" panose="020B0503020204020204" pitchFamily="34" charset="-122"/>
              </a:rPr>
              <a:t>种</a:t>
            </a:r>
            <a:r>
              <a:rPr lang="en-US" altLang="zh-CN" sz="3200" b="1" dirty="0" smtClean="0">
                <a:solidFill>
                  <a:schemeClr val="accent1"/>
                </a:solidFill>
                <a:latin typeface="微软雅黑" panose="020B0503020204020204" pitchFamily="34" charset="-122"/>
                <a:ea typeface="微软雅黑" panose="020B0503020204020204" pitchFamily="34" charset="-122"/>
              </a:rPr>
              <a:t>UML</a:t>
            </a:r>
            <a:r>
              <a:rPr lang="zh-CN" altLang="en-US" sz="3200" b="1" dirty="0" smtClean="0">
                <a:solidFill>
                  <a:schemeClr val="accent1"/>
                </a:solidFill>
                <a:latin typeface="微软雅黑" panose="020B0503020204020204" pitchFamily="34" charset="-122"/>
                <a:ea typeface="微软雅黑" panose="020B0503020204020204" pitchFamily="34" charset="-122"/>
              </a:rPr>
              <a:t>模型图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891275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03</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用例模型和用例图</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28</a:t>
            </a:fld>
            <a:endParaRPr lang="zh-CN" altLang="en-US"/>
          </a:p>
        </p:txBody>
      </p:sp>
    </p:spTree>
    <p:custDataLst>
      <p:tags r:id="rId1"/>
    </p:custDataLst>
    <p:extLst>
      <p:ext uri="{BB962C8B-B14F-4D97-AF65-F5344CB8AC3E}">
        <p14:creationId xmlns:p14="http://schemas.microsoft.com/office/powerpoint/2010/main" val="101465936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E76020F6-EE21-4E37-916A-975A556E7D66}" type="slidenum">
              <a:rPr lang="zh-CN" altLang="en-US"/>
              <a:pPr>
                <a:defRPr/>
              </a:pPr>
              <a:t>29</a:t>
            </a:fld>
            <a:endParaRPr lang="en-US" altLang="zh-CN"/>
          </a:p>
        </p:txBody>
      </p:sp>
      <p:sp>
        <p:nvSpPr>
          <p:cNvPr id="31750" name="Rectangle 3"/>
          <p:cNvSpPr>
            <a:spLocks noGrp="1" noChangeArrowheads="1"/>
          </p:cNvSpPr>
          <p:nvPr>
            <p:ph type="body" idx="1"/>
          </p:nvPr>
        </p:nvSpPr>
        <p:spPr>
          <a:xfrm>
            <a:off x="813079" y="1437751"/>
            <a:ext cx="6400800" cy="4191000"/>
          </a:xfrm>
        </p:spPr>
        <p:txBody>
          <a:bodyPr/>
          <a:lstStyle/>
          <a:p>
            <a:pPr algn="just" eaLnBrk="1" hangingPunct="1">
              <a:spcBef>
                <a:spcPct val="10000"/>
              </a:spcBef>
              <a:spcAft>
                <a:spcPct val="45000"/>
              </a:spcAft>
              <a:buFont typeface="Monotype Sorts" pitchFamily="2" charset="2"/>
              <a:buChar char="u"/>
            </a:pPr>
            <a:r>
              <a:rPr lang="zh-CN" altLang="en-US" b="1" dirty="0" smtClean="0">
                <a:latin typeface="华文楷体" panose="02010600040101010101" pitchFamily="2" charset="-122"/>
                <a:ea typeface="华文楷体" panose="02010600040101010101" pitchFamily="2" charset="-122"/>
              </a:rPr>
              <a:t>用例模型概述；</a:t>
            </a:r>
          </a:p>
          <a:p>
            <a:pPr algn="just" eaLnBrk="1" hangingPunct="1">
              <a:spcBef>
                <a:spcPct val="10000"/>
              </a:spcBef>
              <a:spcAft>
                <a:spcPct val="45000"/>
              </a:spcAft>
              <a:buFont typeface="Monotype Sorts" pitchFamily="2" charset="2"/>
              <a:buChar char="u"/>
            </a:pPr>
            <a:r>
              <a:rPr lang="zh-CN" altLang="en-US" b="1" dirty="0" smtClean="0">
                <a:latin typeface="华文楷体" panose="02010600040101010101" pitchFamily="2" charset="-122"/>
                <a:ea typeface="华文楷体" panose="02010600040101010101" pitchFamily="2" charset="-122"/>
              </a:rPr>
              <a:t>用例图；</a:t>
            </a:r>
          </a:p>
          <a:p>
            <a:pPr algn="just" eaLnBrk="1" hangingPunct="1">
              <a:spcBef>
                <a:spcPct val="10000"/>
              </a:spcBef>
              <a:spcAft>
                <a:spcPct val="45000"/>
              </a:spcAft>
              <a:buFont typeface="Monotype Sorts" pitchFamily="2" charset="2"/>
              <a:buChar char="u"/>
            </a:pPr>
            <a:r>
              <a:rPr lang="zh-CN" altLang="en-US" b="1" dirty="0" smtClean="0">
                <a:latin typeface="华文楷体" panose="02010600040101010101" pitchFamily="2" charset="-122"/>
                <a:ea typeface="华文楷体" panose="02010600040101010101" pitchFamily="2" charset="-122"/>
              </a:rPr>
              <a:t>建立用例模型的主要工作；</a:t>
            </a:r>
          </a:p>
          <a:p>
            <a:pPr algn="just" eaLnBrk="1" hangingPunct="1">
              <a:spcBef>
                <a:spcPct val="10000"/>
              </a:spcBef>
              <a:spcAft>
                <a:spcPct val="45000"/>
              </a:spcAft>
              <a:buFont typeface="Monotype Sorts" pitchFamily="2" charset="2"/>
              <a:buChar char="u"/>
            </a:pPr>
            <a:r>
              <a:rPr lang="zh-CN" altLang="en-US" b="1" dirty="0" smtClean="0">
                <a:latin typeface="华文楷体" panose="02010600040101010101" pitchFamily="2" charset="-122"/>
                <a:ea typeface="华文楷体" panose="02010600040101010101" pitchFamily="2" charset="-122"/>
              </a:rPr>
              <a:t>用例模型</a:t>
            </a:r>
            <a:r>
              <a:rPr lang="en-US" altLang="zh-CN" b="1" dirty="0" smtClean="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用例图</a:t>
            </a:r>
            <a:r>
              <a:rPr lang="en-US" altLang="zh-CN" b="1" dirty="0" smtClean="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的建造；</a:t>
            </a:r>
          </a:p>
          <a:p>
            <a:pPr algn="just" eaLnBrk="1" hangingPunct="1">
              <a:spcBef>
                <a:spcPct val="10000"/>
              </a:spcBef>
              <a:spcAft>
                <a:spcPct val="45000"/>
              </a:spcAft>
              <a:buFont typeface="Monotype Sorts" pitchFamily="2" charset="2"/>
              <a:buChar char="u"/>
            </a:pPr>
            <a:r>
              <a:rPr lang="zh-CN" altLang="en-US" b="1" dirty="0" smtClean="0">
                <a:latin typeface="华文楷体" panose="02010600040101010101" pitchFamily="2" charset="-122"/>
                <a:ea typeface="华文楷体" panose="02010600040101010101" pitchFamily="2" charset="-122"/>
              </a:rPr>
              <a:t>小  结。</a:t>
            </a:r>
          </a:p>
        </p:txBody>
      </p:sp>
      <p:sp>
        <p:nvSpPr>
          <p:cNvPr id="5"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用例模型和用例图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7" name="Rectangle 3"/>
          <p:cNvSpPr txBox="1">
            <a:spLocks noChangeArrowheads="1"/>
          </p:cNvSpPr>
          <p:nvPr/>
        </p:nvSpPr>
        <p:spPr bwMode="auto">
          <a:xfrm>
            <a:off x="6817806" y="1353178"/>
            <a:ext cx="6553200" cy="3886200"/>
          </a:xfrm>
          <a:prstGeom prst="rect">
            <a:avLst/>
          </a:prstGeom>
          <a:noFill/>
          <a:ln w="9525">
            <a:noFill/>
            <a:miter lim="800000"/>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5000"/>
              </a:spcBef>
              <a:spcAft>
                <a:spcPct val="50000"/>
              </a:spcAft>
              <a:buFont typeface="Monotype Sorts" pitchFamily="2" charset="2"/>
              <a:buChar char="u"/>
            </a:pPr>
            <a:r>
              <a:rPr lang="zh-CN" altLang="en-US" b="1" smtClean="0">
                <a:latin typeface="华文楷体" panose="02010600040101010101" pitchFamily="2" charset="-122"/>
                <a:ea typeface="华文楷体" panose="02010600040101010101" pitchFamily="2" charset="-122"/>
              </a:rPr>
              <a:t>什么是用例？</a:t>
            </a:r>
          </a:p>
          <a:p>
            <a:pPr>
              <a:spcBef>
                <a:spcPct val="5000"/>
              </a:spcBef>
              <a:spcAft>
                <a:spcPct val="50000"/>
              </a:spcAft>
              <a:buFont typeface="Monotype Sorts" pitchFamily="2" charset="2"/>
              <a:buChar char="u"/>
            </a:pPr>
            <a:r>
              <a:rPr lang="zh-CN" altLang="en-US" b="1" smtClean="0">
                <a:latin typeface="华文楷体" panose="02010600040101010101" pitchFamily="2" charset="-122"/>
                <a:ea typeface="华文楷体" panose="02010600040101010101" pitchFamily="2" charset="-122"/>
              </a:rPr>
              <a:t>用例模型的意义；</a:t>
            </a:r>
          </a:p>
          <a:p>
            <a:pPr>
              <a:spcBef>
                <a:spcPct val="5000"/>
              </a:spcBef>
              <a:spcAft>
                <a:spcPct val="50000"/>
              </a:spcAft>
              <a:buFont typeface="Monotype Sorts" pitchFamily="2" charset="2"/>
              <a:buChar char="u"/>
            </a:pPr>
            <a:r>
              <a:rPr lang="zh-CN" altLang="en-US" b="1" noProof="1" smtClean="0">
                <a:latin typeface="华文楷体" panose="02010600040101010101" pitchFamily="2" charset="-122"/>
                <a:ea typeface="华文楷体" panose="02010600040101010101" pitchFamily="2" charset="-122"/>
              </a:rPr>
              <a:t>用例分析的目的；</a:t>
            </a:r>
          </a:p>
          <a:p>
            <a:pPr>
              <a:spcBef>
                <a:spcPct val="5000"/>
              </a:spcBef>
              <a:spcAft>
                <a:spcPct val="50000"/>
              </a:spcAft>
              <a:buFont typeface="Monotype Sorts" pitchFamily="2" charset="2"/>
              <a:buChar char="u"/>
            </a:pPr>
            <a:r>
              <a:rPr lang="zh-CN" altLang="en-US" b="1" noProof="1" smtClean="0">
                <a:latin typeface="华文楷体" panose="02010600040101010101" pitchFamily="2" charset="-122"/>
                <a:ea typeface="华文楷体" panose="02010600040101010101" pitchFamily="2" charset="-122"/>
              </a:rPr>
              <a:t>用例的</a:t>
            </a:r>
            <a:r>
              <a:rPr lang="zh-CN" altLang="en-US" b="1" smtClean="0">
                <a:latin typeface="华文楷体" panose="02010600040101010101" pitchFamily="2" charset="-122"/>
                <a:ea typeface="华文楷体" panose="02010600040101010101" pitchFamily="2" charset="-122"/>
              </a:rPr>
              <a:t>属性；</a:t>
            </a:r>
          </a:p>
          <a:p>
            <a:pPr>
              <a:spcBef>
                <a:spcPct val="5000"/>
              </a:spcBef>
              <a:spcAft>
                <a:spcPct val="50000"/>
              </a:spcAft>
              <a:buFont typeface="Monotype Sorts" pitchFamily="2" charset="2"/>
              <a:buChar char="u"/>
            </a:pPr>
            <a:r>
              <a:rPr lang="zh-CN" altLang="en-US" b="1" smtClean="0">
                <a:latin typeface="华文楷体" panose="02010600040101010101" pitchFamily="2" charset="-122"/>
                <a:ea typeface="华文楷体" panose="02010600040101010101" pitchFamily="2" charset="-122"/>
              </a:rPr>
              <a:t>对用例图关心的人员</a:t>
            </a:r>
            <a:r>
              <a:rPr lang="zh-CN" altLang="en-US" smtClean="0">
                <a:ea typeface="宋体" panose="02010600030101010101" pitchFamily="2" charset="-122"/>
              </a:rPr>
              <a:t>。</a:t>
            </a:r>
            <a:endParaRPr lang="zh-CN" altLang="en-US" dirty="0" smtClean="0">
              <a:ea typeface="宋体" panose="02010600030101010101" pitchFamily="2" charset="-122"/>
            </a:endParaRPr>
          </a:p>
        </p:txBody>
      </p:sp>
    </p:spTree>
    <p:extLst>
      <p:ext uri="{BB962C8B-B14F-4D97-AF65-F5344CB8AC3E}">
        <p14:creationId xmlns:p14="http://schemas.microsoft.com/office/powerpoint/2010/main" val="3027846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D37F3234-00C1-419B-86FB-939A69D76D9E}" type="slidenum">
              <a:rPr lang="zh-CN" altLang="en-US"/>
              <a:pPr>
                <a:defRPr/>
              </a:pPr>
              <a:t>3</a:t>
            </a:fld>
            <a:endParaRPr lang="en-US" altLang="zh-CN"/>
          </a:p>
        </p:txBody>
      </p:sp>
      <p:sp>
        <p:nvSpPr>
          <p:cNvPr id="6149" name="Rectangle 2"/>
          <p:cNvSpPr>
            <a:spLocks noGrp="1" noChangeArrowheads="1"/>
          </p:cNvSpPr>
          <p:nvPr>
            <p:ph type="title"/>
          </p:nvPr>
        </p:nvSpPr>
        <p:spPr/>
        <p:txBody>
          <a:bodyPr/>
          <a:lstStyle/>
          <a:p>
            <a:pPr eaLnBrk="1" hangingPunct="1"/>
            <a:r>
              <a:rPr lang="zh-CN" altLang="en-US" sz="4000" dirty="0" smtClean="0">
                <a:ea typeface="宋体" panose="02010600030101010101" pitchFamily="2" charset="-122"/>
              </a:rPr>
              <a:t>本章需要掌握的知识点</a:t>
            </a:r>
          </a:p>
        </p:txBody>
      </p:sp>
      <p:sp>
        <p:nvSpPr>
          <p:cNvPr id="6150" name="Rectangle 3"/>
          <p:cNvSpPr>
            <a:spLocks noGrp="1" noChangeArrowheads="1"/>
          </p:cNvSpPr>
          <p:nvPr>
            <p:ph type="body" idx="1"/>
          </p:nvPr>
        </p:nvSpPr>
        <p:spPr>
          <a:xfrm>
            <a:off x="757813" y="1554319"/>
            <a:ext cx="10515600" cy="4351338"/>
          </a:xfrm>
        </p:spPr>
        <p:txBody>
          <a:bodyPr/>
          <a:lstStyle/>
          <a:p>
            <a:pPr eaLnBrk="1" hangingPunct="1">
              <a:lnSpc>
                <a:spcPct val="110000"/>
              </a:lnSpc>
              <a:spcBef>
                <a:spcPts val="0"/>
              </a:spcBef>
              <a:spcAft>
                <a:spcPts val="6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简介及历史</a:t>
            </a:r>
            <a:endParaRPr lang="en-US" altLang="zh-CN" dirty="0">
              <a:latin typeface="华文楷体" panose="02010600040101010101" pitchFamily="2" charset="-122"/>
              <a:ea typeface="华文楷体" panose="02010600040101010101" pitchFamily="2" charset="-122"/>
            </a:endParaRPr>
          </a:p>
          <a:p>
            <a:pPr eaLnBrk="1" hangingPunct="1">
              <a:lnSpc>
                <a:spcPct val="110000"/>
              </a:lnSpc>
              <a:spcBef>
                <a:spcPts val="0"/>
              </a:spcBef>
              <a:spcAft>
                <a:spcPts val="6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中的</a:t>
            </a:r>
            <a:r>
              <a:rPr lang="en-US" altLang="zh-CN" dirty="0">
                <a:latin typeface="华文楷体" panose="02010600040101010101" pitchFamily="2" charset="-122"/>
                <a:ea typeface="华文楷体" panose="02010600040101010101" pitchFamily="2" charset="-122"/>
              </a:rPr>
              <a:t>4+1</a:t>
            </a:r>
            <a:r>
              <a:rPr lang="zh-CN" altLang="en-US" dirty="0">
                <a:latin typeface="华文楷体" panose="02010600040101010101" pitchFamily="2" charset="-122"/>
                <a:ea typeface="华文楷体" panose="02010600040101010101" pitchFamily="2" charset="-122"/>
              </a:rPr>
              <a:t>视图</a:t>
            </a:r>
            <a:endParaRPr lang="en-US" altLang="zh-CN" dirty="0">
              <a:latin typeface="华文楷体" panose="02010600040101010101" pitchFamily="2" charset="-122"/>
              <a:ea typeface="华文楷体" panose="02010600040101010101" pitchFamily="2" charset="-122"/>
            </a:endParaRPr>
          </a:p>
          <a:p>
            <a:pPr eaLnBrk="1" hangingPunct="1">
              <a:lnSpc>
                <a:spcPct val="110000"/>
              </a:lnSpc>
              <a:spcBef>
                <a:spcPts val="0"/>
              </a:spcBef>
              <a:spcAft>
                <a:spcPts val="6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中的各种图形</a:t>
            </a:r>
            <a:endParaRPr lang="en-US" altLang="zh-CN" dirty="0">
              <a:latin typeface="华文楷体" panose="02010600040101010101" pitchFamily="2" charset="-122"/>
              <a:ea typeface="华文楷体" panose="02010600040101010101" pitchFamily="2" charset="-122"/>
            </a:endParaRPr>
          </a:p>
          <a:p>
            <a:pPr eaLnBrk="1" hangingPunct="1">
              <a:lnSpc>
                <a:spcPct val="110000"/>
              </a:lnSpc>
              <a:spcBef>
                <a:spcPts val="0"/>
              </a:spcBef>
              <a:spcAft>
                <a:spcPts val="6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）掌握如何利用用例图对软件的需求进行建模。</a:t>
            </a:r>
          </a:p>
          <a:p>
            <a:pPr eaLnBrk="1" hangingPunct="1">
              <a:lnSpc>
                <a:spcPct val="110000"/>
              </a:lnSpc>
              <a:spcBef>
                <a:spcPts val="0"/>
              </a:spcBef>
              <a:spcAft>
                <a:spcPts val="6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5</a:t>
            </a:r>
            <a:r>
              <a:rPr lang="zh-CN" altLang="en-US" dirty="0">
                <a:latin typeface="华文楷体" panose="02010600040101010101" pitchFamily="2" charset="-122"/>
                <a:ea typeface="华文楷体" panose="02010600040101010101" pitchFamily="2" charset="-122"/>
              </a:rPr>
              <a:t>）用例图的三个组成部分：执行者、系统边界和用例。</a:t>
            </a:r>
          </a:p>
          <a:p>
            <a:pPr eaLnBrk="1" hangingPunct="1">
              <a:lnSpc>
                <a:spcPct val="110000"/>
              </a:lnSpc>
              <a:spcBef>
                <a:spcPts val="0"/>
              </a:spcBef>
              <a:spcAft>
                <a:spcPts val="6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6</a:t>
            </a:r>
            <a:r>
              <a:rPr lang="zh-CN" altLang="en-US" dirty="0">
                <a:latin typeface="华文楷体" panose="02010600040101010101" pitchFamily="2" charset="-122"/>
                <a:ea typeface="华文楷体" panose="02010600040101010101" pitchFamily="2" charset="-122"/>
              </a:rPr>
              <a:t>）用例之间的各种关系，特别是包含与扩展。</a:t>
            </a:r>
          </a:p>
          <a:p>
            <a:pPr eaLnBrk="1" hangingPunct="1">
              <a:lnSpc>
                <a:spcPct val="110000"/>
              </a:lnSpc>
              <a:spcBef>
                <a:spcPts val="0"/>
              </a:spcBef>
              <a:spcAft>
                <a:spcPts val="6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7</a:t>
            </a:r>
            <a:r>
              <a:rPr lang="zh-CN" altLang="en-US" dirty="0">
                <a:latin typeface="华文楷体" panose="02010600040101010101" pitchFamily="2" charset="-122"/>
                <a:ea typeface="华文楷体" panose="02010600040101010101" pitchFamily="2" charset="-122"/>
              </a:rPr>
              <a:t>）执行者之间的关系。</a:t>
            </a:r>
          </a:p>
          <a:p>
            <a:pPr eaLnBrk="1" hangingPunct="1">
              <a:lnSpc>
                <a:spcPct val="110000"/>
              </a:lnSpc>
              <a:spcBef>
                <a:spcPts val="0"/>
              </a:spcBef>
              <a:spcAft>
                <a:spcPts val="600"/>
              </a:spcAft>
            </a:pP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8</a:t>
            </a:r>
            <a:r>
              <a:rPr lang="zh-CN" altLang="en-US" dirty="0">
                <a:latin typeface="华文楷体" panose="02010600040101010101" pitchFamily="2" charset="-122"/>
                <a:ea typeface="华文楷体" panose="02010600040101010101" pitchFamily="2" charset="-122"/>
              </a:rPr>
              <a:t>）掌握构造用例图的一般步骤。</a:t>
            </a:r>
            <a:endParaRPr lang="zh-CN" alt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86271559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84DEB2F9-8F82-40C9-A98C-6ED283FB14F6}" type="slidenum">
              <a:rPr lang="zh-CN" altLang="en-US"/>
              <a:pPr>
                <a:defRPr/>
              </a:pPr>
              <a:t>30</a:t>
            </a:fld>
            <a:endParaRPr lang="en-US" altLang="zh-CN"/>
          </a:p>
        </p:txBody>
      </p:sp>
      <p:sp>
        <p:nvSpPr>
          <p:cNvPr id="33798" name="Rectangle 3"/>
          <p:cNvSpPr>
            <a:spLocks noGrp="1" noChangeArrowheads="1"/>
          </p:cNvSpPr>
          <p:nvPr>
            <p:ph type="body" idx="1"/>
          </p:nvPr>
        </p:nvSpPr>
        <p:spPr>
          <a:xfrm>
            <a:off x="552661" y="1276141"/>
            <a:ext cx="11213959" cy="4362659"/>
          </a:xfrm>
        </p:spPr>
        <p:txBody>
          <a:bodyPr/>
          <a:lstStyle/>
          <a:p>
            <a:pPr eaLnBrk="1" hangingPunct="1">
              <a:lnSpc>
                <a:spcPct val="110000"/>
              </a:lnSpc>
              <a:spcAft>
                <a:spcPts val="600"/>
              </a:spcAft>
            </a:pPr>
            <a:r>
              <a:rPr lang="zh-CN" altLang="en-US" b="1" dirty="0" smtClean="0">
                <a:latin typeface="华文楷体" panose="02010600040101010101" pitchFamily="2" charset="-122"/>
                <a:ea typeface="华文楷体" panose="02010600040101010101" pitchFamily="2" charset="-122"/>
              </a:rPr>
              <a:t>确定需求：</a:t>
            </a:r>
          </a:p>
          <a:p>
            <a:pPr lvl="1" eaLnBrk="1" hangingPunct="1">
              <a:lnSpc>
                <a:spcPct val="110000"/>
              </a:lnSpc>
              <a:spcAft>
                <a:spcPts val="600"/>
              </a:spcAft>
            </a:pPr>
            <a:r>
              <a:rPr lang="zh-CN" altLang="en-US" sz="2800" b="1" dirty="0">
                <a:latin typeface="华文楷体" panose="02010600040101010101" pitchFamily="2" charset="-122"/>
                <a:ea typeface="华文楷体" panose="02010600040101010101" pitchFamily="2" charset="-122"/>
              </a:rPr>
              <a:t>软件开发中的一个致命的问题</a:t>
            </a:r>
          </a:p>
          <a:p>
            <a:pPr lvl="1" eaLnBrk="1" hangingPunct="1">
              <a:lnSpc>
                <a:spcPct val="110000"/>
              </a:lnSpc>
              <a:spcAft>
                <a:spcPts val="600"/>
              </a:spcAft>
            </a:pPr>
            <a:r>
              <a:rPr lang="zh-CN" altLang="en-US" sz="2800" b="1" dirty="0">
                <a:latin typeface="华文楷体" panose="02010600040101010101" pitchFamily="2" charset="-122"/>
                <a:ea typeface="华文楷体" panose="02010600040101010101" pitchFamily="2" charset="-122"/>
              </a:rPr>
              <a:t>为此，各有关方面需要大量的交流，以增进对需求的了解。</a:t>
            </a:r>
          </a:p>
          <a:p>
            <a:pPr lvl="1" eaLnBrk="1" hangingPunct="1">
              <a:lnSpc>
                <a:spcPct val="110000"/>
              </a:lnSpc>
              <a:spcAft>
                <a:spcPts val="600"/>
              </a:spcAft>
            </a:pPr>
            <a:r>
              <a:rPr lang="zh-CN" altLang="en-US" sz="2800" b="1" dirty="0">
                <a:latin typeface="华文楷体" panose="02010600040101010101" pitchFamily="2" charset="-122"/>
                <a:ea typeface="华文楷体" panose="02010600040101010101" pitchFamily="2" charset="-122"/>
              </a:rPr>
              <a:t>然而，对各方所关心的事情的描述却都是粗糙的（</a:t>
            </a:r>
            <a:r>
              <a:rPr lang="zh-CN" altLang="en-US" sz="2800" b="1" dirty="0">
                <a:solidFill>
                  <a:srgbClr val="CC0000"/>
                </a:solidFill>
                <a:latin typeface="华文楷体" panose="02010600040101010101" pitchFamily="2" charset="-122"/>
                <a:ea typeface="华文楷体" panose="02010600040101010101" pitchFamily="2" charset="-122"/>
              </a:rPr>
              <a:t>非形式化</a:t>
            </a:r>
            <a:r>
              <a:rPr lang="zh-CN" altLang="en-US" sz="2800" b="1" dirty="0">
                <a:latin typeface="华文楷体" panose="02010600040101010101" pitchFamily="2" charset="-122"/>
                <a:ea typeface="华文楷体" panose="02010600040101010101" pitchFamily="2" charset="-122"/>
              </a:rPr>
              <a:t>）、口头的或是一些杂乱的草稿，没有文档</a:t>
            </a:r>
          </a:p>
          <a:p>
            <a:pPr eaLnBrk="1" hangingPunct="1">
              <a:lnSpc>
                <a:spcPct val="110000"/>
              </a:lnSpc>
              <a:spcAft>
                <a:spcPts val="600"/>
              </a:spcAft>
            </a:pPr>
            <a:r>
              <a:rPr lang="zh-CN" altLang="en-US" b="1" dirty="0" smtClean="0">
                <a:latin typeface="华文楷体" panose="02010600040101010101" pitchFamily="2" charset="-122"/>
                <a:ea typeface="华文楷体" panose="02010600040101010101" pitchFamily="2" charset="-122"/>
              </a:rPr>
              <a:t>怎样描述用户所关心的事情？</a:t>
            </a:r>
          </a:p>
          <a:p>
            <a:pPr lvl="1" eaLnBrk="1" hangingPunct="1">
              <a:lnSpc>
                <a:spcPct val="110000"/>
              </a:lnSpc>
              <a:spcAft>
                <a:spcPts val="600"/>
              </a:spcAft>
            </a:pPr>
            <a:r>
              <a:rPr lang="zh-CN" altLang="en-US" sz="2800" b="1" dirty="0">
                <a:latin typeface="华文楷体" panose="02010600040101010101" pitchFamily="2" charset="-122"/>
                <a:ea typeface="华文楷体" panose="02010600040101010101" pitchFamily="2" charset="-122"/>
              </a:rPr>
              <a:t>用例是对（用户）所关心的事情的描述。</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什么是用例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0465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C114282B-0586-442E-9B5B-D607F1C682CF}" type="slidenum">
              <a:rPr lang="zh-CN" altLang="en-US"/>
              <a:pPr>
                <a:defRPr/>
              </a:pPr>
              <a:t>31</a:t>
            </a:fld>
            <a:endParaRPr lang="en-US" altLang="zh-CN"/>
          </a:p>
        </p:txBody>
      </p:sp>
      <p:sp>
        <p:nvSpPr>
          <p:cNvPr id="34822" name="Rectangle 3"/>
          <p:cNvSpPr>
            <a:spLocks noGrp="1" noChangeArrowheads="1"/>
          </p:cNvSpPr>
          <p:nvPr>
            <p:ph type="body" idx="1"/>
          </p:nvPr>
        </p:nvSpPr>
        <p:spPr>
          <a:xfrm>
            <a:off x="552661" y="1266092"/>
            <a:ext cx="10992895" cy="5018821"/>
          </a:xfrm>
        </p:spPr>
        <p:txBody>
          <a:bodyPr/>
          <a:lstStyle/>
          <a:p>
            <a:pPr eaLnBrk="1" hangingPunct="1">
              <a:lnSpc>
                <a:spcPct val="110000"/>
              </a:lnSpc>
              <a:spcAft>
                <a:spcPts val="600"/>
              </a:spcAft>
            </a:pPr>
            <a:r>
              <a:rPr lang="zh-CN" altLang="en-US" b="1" dirty="0" smtClean="0">
                <a:latin typeface="华文楷体" panose="02010600040101010101" pitchFamily="2" charset="-122"/>
                <a:ea typeface="华文楷体" panose="02010600040101010101" pitchFamily="2" charset="-122"/>
              </a:rPr>
              <a:t>场景：用户与系统之间的一个交互过程，即为实现这次交互所要经历的一系列步骤</a:t>
            </a:r>
          </a:p>
          <a:p>
            <a:pPr lvl="1" eaLnBrk="1" hangingPunct="1">
              <a:lnSpc>
                <a:spcPct val="110000"/>
              </a:lnSpc>
              <a:spcAft>
                <a:spcPts val="600"/>
              </a:spcAft>
            </a:pPr>
            <a:r>
              <a:rPr lang="zh-CN" altLang="en-US" sz="2800" b="1" dirty="0">
                <a:latin typeface="华文楷体" panose="02010600040101010101" pitchFamily="2" charset="-122"/>
                <a:ea typeface="华文楷体" panose="02010600040101010101" pitchFamily="2" charset="-122"/>
              </a:rPr>
              <a:t>例：一个基于</a:t>
            </a:r>
            <a:r>
              <a:rPr lang="en-US" altLang="zh-CN" sz="2800" b="1" dirty="0">
                <a:latin typeface="华文楷体" panose="02010600040101010101" pitchFamily="2" charset="-122"/>
                <a:ea typeface="华文楷体" panose="02010600040101010101" pitchFamily="2" charset="-122"/>
              </a:rPr>
              <a:t>Web</a:t>
            </a:r>
            <a:r>
              <a:rPr lang="zh-CN" altLang="en-US" sz="2800" b="1" dirty="0">
                <a:latin typeface="华文楷体" panose="02010600040101010101" pitchFamily="2" charset="-122"/>
                <a:ea typeface="华文楷体" panose="02010600040101010101" pitchFamily="2" charset="-122"/>
              </a:rPr>
              <a:t>的在线购物站点的购物场景：</a:t>
            </a:r>
          </a:p>
          <a:p>
            <a:pPr lvl="2" eaLnBrk="1" hangingPunct="1">
              <a:lnSpc>
                <a:spcPct val="110000"/>
              </a:lnSpc>
              <a:spcAft>
                <a:spcPts val="600"/>
              </a:spcAft>
              <a:buClr>
                <a:schemeClr val="accent1"/>
              </a:buClr>
              <a:buFont typeface="Wingdings" panose="05000000000000000000" pitchFamily="2" charset="2"/>
              <a:buChar char="§"/>
            </a:pPr>
            <a:r>
              <a:rPr lang="zh-CN" altLang="en-US" sz="2800" b="1" dirty="0">
                <a:solidFill>
                  <a:srgbClr val="FF3300"/>
                </a:solidFill>
                <a:latin typeface="华文楷体" panose="02010600040101010101" pitchFamily="2" charset="-122"/>
                <a:ea typeface="华文楷体" panose="02010600040101010101" pitchFamily="2" charset="-122"/>
              </a:rPr>
              <a:t>主场景</a:t>
            </a:r>
            <a:r>
              <a:rPr lang="zh-CN" altLang="en-US" sz="2800" b="1" dirty="0">
                <a:latin typeface="华文楷体" panose="02010600040101010101" pitchFamily="2" charset="-122"/>
                <a:ea typeface="华文楷体" panose="02010600040101010101" pitchFamily="2" charset="-122"/>
              </a:rPr>
              <a:t>：顾客浏览了货单并将感兴趣的物品添加的购物筐中。如决定购买，则说明要购买的物品，提供信用卡信息并确认购物清单。系统将检查信用卡的合法性并确认销售结果。给客户发出确认电子邮件</a:t>
            </a:r>
          </a:p>
          <a:p>
            <a:pPr lvl="2" eaLnBrk="1" hangingPunct="1">
              <a:lnSpc>
                <a:spcPct val="110000"/>
              </a:lnSpc>
              <a:spcAft>
                <a:spcPts val="600"/>
              </a:spcAft>
              <a:buClr>
                <a:schemeClr val="accent1"/>
              </a:buClr>
              <a:buFont typeface="Wingdings" panose="05000000000000000000" pitchFamily="2" charset="2"/>
              <a:buChar char="§"/>
            </a:pPr>
            <a:r>
              <a:rPr lang="zh-CN" altLang="en-US" sz="2800" b="1" dirty="0">
                <a:solidFill>
                  <a:srgbClr val="FF3300"/>
                </a:solidFill>
                <a:latin typeface="华文楷体" panose="02010600040101010101" pitchFamily="2" charset="-122"/>
                <a:ea typeface="华文楷体" panose="02010600040101010101" pitchFamily="2" charset="-122"/>
              </a:rPr>
              <a:t>备选场景</a:t>
            </a:r>
            <a:r>
              <a:rPr lang="zh-CN" altLang="en-US" sz="2800" b="1" dirty="0">
                <a:latin typeface="华文楷体" panose="02010600040101010101" pitchFamily="2" charset="-122"/>
                <a:ea typeface="华文楷体" panose="02010600040101010101" pitchFamily="2" charset="-122"/>
              </a:rPr>
              <a:t>：信用卡失效</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场景</a:t>
            </a:r>
            <a:r>
              <a:rPr lang="en-US" altLang="zh-CN" sz="3200" b="1" dirty="0" smtClean="0">
                <a:solidFill>
                  <a:schemeClr val="accent1"/>
                </a:solidFill>
                <a:latin typeface="微软雅黑" panose="020B0503020204020204" pitchFamily="34" charset="-122"/>
                <a:ea typeface="微软雅黑" panose="020B0503020204020204" pitchFamily="34" charset="-122"/>
              </a:rPr>
              <a:t>Scenario</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71440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22BAA107-6558-4174-9AE8-20CF5DE2F954}" type="slidenum">
              <a:rPr lang="zh-CN" altLang="en-US"/>
              <a:pPr>
                <a:defRPr/>
              </a:pPr>
              <a:t>32</a:t>
            </a:fld>
            <a:endParaRPr lang="en-US" altLang="zh-CN"/>
          </a:p>
        </p:txBody>
      </p:sp>
      <p:sp>
        <p:nvSpPr>
          <p:cNvPr id="35846" name="Rectangle 3"/>
          <p:cNvSpPr>
            <a:spLocks noGrp="1" noChangeArrowheads="1"/>
          </p:cNvSpPr>
          <p:nvPr>
            <p:ph type="body" idx="1"/>
          </p:nvPr>
        </p:nvSpPr>
        <p:spPr>
          <a:xfrm>
            <a:off x="422031" y="1085222"/>
            <a:ext cx="10931769" cy="5239378"/>
          </a:xfrm>
        </p:spPr>
        <p:txBody>
          <a:bodyPr/>
          <a:lstStyle/>
          <a:p>
            <a:pPr eaLnBrk="1" hangingPunct="1">
              <a:lnSpc>
                <a:spcPct val="110000"/>
              </a:lnSpc>
              <a:spcAft>
                <a:spcPts val="300"/>
              </a:spcAft>
            </a:pPr>
            <a:r>
              <a:rPr lang="zh-CN" altLang="en-US" sz="2400" b="1" dirty="0">
                <a:latin typeface="华文楷体" panose="02010600040101010101" pitchFamily="2" charset="-122"/>
                <a:ea typeface="华文楷体" panose="02010600040101010101" pitchFamily="2" charset="-122"/>
              </a:rPr>
              <a:t>用例：一组场景，用以共同描述用户的某个特定的目标。</a:t>
            </a:r>
          </a:p>
          <a:p>
            <a:pPr eaLnBrk="1" hangingPunct="1">
              <a:lnSpc>
                <a:spcPct val="110000"/>
              </a:lnSpc>
              <a:spcAft>
                <a:spcPts val="300"/>
              </a:spcAft>
            </a:pPr>
            <a:r>
              <a:rPr lang="zh-CN" altLang="en-US" sz="2400" b="1" dirty="0">
                <a:latin typeface="华文楷体" panose="02010600040101010101" pitchFamily="2" charset="-122"/>
                <a:ea typeface="华文楷体" panose="02010600040101010101" pitchFamily="2" charset="-122"/>
              </a:rPr>
              <a:t>例：购买商品用例</a:t>
            </a:r>
          </a:p>
          <a:p>
            <a:pPr lvl="1" eaLnBrk="1" hangingPunct="1">
              <a:lnSpc>
                <a:spcPct val="110000"/>
              </a:lnSpc>
              <a:spcAft>
                <a:spcPts val="300"/>
              </a:spcAft>
            </a:pPr>
            <a:r>
              <a:rPr lang="zh-CN" altLang="en-US" b="1" dirty="0">
                <a:latin typeface="华文楷体" panose="02010600040101010101" pitchFamily="2" charset="-122"/>
                <a:ea typeface="华文楷体" panose="02010600040101010101" pitchFamily="2" charset="-122"/>
              </a:rPr>
              <a:t>主场景：</a:t>
            </a:r>
          </a:p>
          <a:p>
            <a:pPr lvl="2" eaLnBrk="1" hangingPunct="1">
              <a:lnSpc>
                <a:spcPct val="110000"/>
              </a:lnSpc>
              <a:spcAft>
                <a:spcPts val="300"/>
              </a:spcAft>
              <a:buClr>
                <a:schemeClr val="accent1"/>
              </a:buClr>
              <a:buFont typeface="Wingdings" panose="05000000000000000000" pitchFamily="2" charset="2"/>
              <a:buChar char="§"/>
            </a:pPr>
            <a:r>
              <a:rPr lang="zh-CN" altLang="en-US" sz="2400" b="1" dirty="0">
                <a:latin typeface="华文楷体" panose="02010600040101010101" pitchFamily="2" charset="-122"/>
                <a:ea typeface="华文楷体" panose="02010600040101010101" pitchFamily="2" charset="-122"/>
              </a:rPr>
              <a:t>顾客浏览货单并选择要买的商品</a:t>
            </a:r>
          </a:p>
          <a:p>
            <a:pPr lvl="2" eaLnBrk="1" hangingPunct="1">
              <a:lnSpc>
                <a:spcPct val="110000"/>
              </a:lnSpc>
              <a:spcAft>
                <a:spcPts val="300"/>
              </a:spcAft>
              <a:buClr>
                <a:schemeClr val="accent1"/>
              </a:buClr>
              <a:buFont typeface="Wingdings" panose="05000000000000000000" pitchFamily="2" charset="2"/>
              <a:buChar char="§"/>
            </a:pPr>
            <a:r>
              <a:rPr lang="zh-CN" altLang="en-US" sz="2400" b="1" dirty="0">
                <a:latin typeface="华文楷体" panose="02010600040101010101" pitchFamily="2" charset="-122"/>
                <a:ea typeface="华文楷体" panose="02010600040101010101" pitchFamily="2" charset="-122"/>
              </a:rPr>
              <a:t>顾客来付款</a:t>
            </a:r>
          </a:p>
          <a:p>
            <a:pPr lvl="2" eaLnBrk="1" hangingPunct="1">
              <a:lnSpc>
                <a:spcPct val="110000"/>
              </a:lnSpc>
              <a:spcAft>
                <a:spcPts val="300"/>
              </a:spcAft>
              <a:buClr>
                <a:schemeClr val="accent1"/>
              </a:buClr>
              <a:buFont typeface="Wingdings" panose="05000000000000000000" pitchFamily="2" charset="2"/>
              <a:buChar char="§"/>
            </a:pPr>
            <a:r>
              <a:rPr lang="zh-CN" altLang="en-US" sz="2400" b="1" dirty="0">
                <a:latin typeface="华文楷体" panose="02010600040101010101" pitchFamily="2" charset="-122"/>
                <a:ea typeface="华文楷体" panose="02010600040101010101" pitchFamily="2" charset="-122"/>
              </a:rPr>
              <a:t>顾客填写采购信息（地址、隔天或</a:t>
            </a:r>
            <a:r>
              <a:rPr lang="en-US" altLang="zh-CN" sz="2400" b="1" dirty="0">
                <a:latin typeface="华文楷体" panose="02010600040101010101" pitchFamily="2" charset="-122"/>
                <a:ea typeface="华文楷体" panose="02010600040101010101" pitchFamily="2" charset="-122"/>
              </a:rPr>
              <a:t>3</a:t>
            </a:r>
            <a:r>
              <a:rPr lang="zh-CN" altLang="en-US" sz="2400" b="1" dirty="0">
                <a:latin typeface="华文楷体" panose="02010600040101010101" pitchFamily="2" charset="-122"/>
                <a:ea typeface="华文楷体" panose="02010600040101010101" pitchFamily="2" charset="-122"/>
              </a:rPr>
              <a:t>天送货）</a:t>
            </a:r>
          </a:p>
          <a:p>
            <a:pPr lvl="2" eaLnBrk="1" hangingPunct="1">
              <a:lnSpc>
                <a:spcPct val="110000"/>
              </a:lnSpc>
              <a:spcAft>
                <a:spcPts val="300"/>
              </a:spcAft>
              <a:buClr>
                <a:schemeClr val="accent1"/>
              </a:buClr>
              <a:buFont typeface="Wingdings" panose="05000000000000000000" pitchFamily="2" charset="2"/>
              <a:buChar char="§"/>
            </a:pPr>
            <a:r>
              <a:rPr lang="zh-CN" altLang="en-US" sz="2400" b="1" dirty="0">
                <a:latin typeface="华文楷体" panose="02010600040101010101" pitchFamily="2" charset="-122"/>
                <a:ea typeface="华文楷体" panose="02010600040101010101" pitchFamily="2" charset="-122"/>
              </a:rPr>
              <a:t>系统显示价目信息</a:t>
            </a:r>
          </a:p>
          <a:p>
            <a:pPr lvl="2" eaLnBrk="1" hangingPunct="1">
              <a:lnSpc>
                <a:spcPct val="110000"/>
              </a:lnSpc>
              <a:spcAft>
                <a:spcPts val="300"/>
              </a:spcAft>
              <a:buClr>
                <a:schemeClr val="accent1"/>
              </a:buClr>
              <a:buFont typeface="Wingdings" panose="05000000000000000000" pitchFamily="2" charset="2"/>
              <a:buChar char="§"/>
            </a:pPr>
            <a:r>
              <a:rPr lang="zh-CN" altLang="en-US" sz="2400" b="1" dirty="0">
                <a:latin typeface="华文楷体" panose="02010600040101010101" pitchFamily="2" charset="-122"/>
                <a:ea typeface="华文楷体" panose="02010600040101010101" pitchFamily="2" charset="-122"/>
              </a:rPr>
              <a:t>顾客填写信用卡信息</a:t>
            </a:r>
          </a:p>
          <a:p>
            <a:pPr lvl="2" eaLnBrk="1" hangingPunct="1">
              <a:lnSpc>
                <a:spcPct val="110000"/>
              </a:lnSpc>
              <a:spcAft>
                <a:spcPts val="300"/>
              </a:spcAft>
              <a:buClr>
                <a:schemeClr val="accent1"/>
              </a:buClr>
              <a:buFont typeface="Wingdings" panose="05000000000000000000" pitchFamily="2" charset="2"/>
              <a:buChar char="§"/>
            </a:pPr>
            <a:r>
              <a:rPr lang="zh-CN" altLang="en-US" sz="2400" b="1" dirty="0">
                <a:latin typeface="华文楷体" panose="02010600040101010101" pitchFamily="2" charset="-122"/>
                <a:ea typeface="华文楷体" panose="02010600040101010101" pitchFamily="2" charset="-122"/>
              </a:rPr>
              <a:t>系统检查信用卡的合法性</a:t>
            </a:r>
          </a:p>
          <a:p>
            <a:pPr lvl="2" eaLnBrk="1" hangingPunct="1">
              <a:lnSpc>
                <a:spcPct val="110000"/>
              </a:lnSpc>
              <a:spcAft>
                <a:spcPts val="300"/>
              </a:spcAft>
              <a:buClr>
                <a:schemeClr val="accent1"/>
              </a:buClr>
              <a:buFont typeface="Wingdings" panose="05000000000000000000" pitchFamily="2" charset="2"/>
              <a:buChar char="§"/>
            </a:pPr>
            <a:r>
              <a:rPr lang="zh-CN" altLang="en-US" sz="2400" b="1" dirty="0">
                <a:latin typeface="华文楷体" panose="02010600040101010101" pitchFamily="2" charset="-122"/>
                <a:ea typeface="华文楷体" panose="02010600040101010101" pitchFamily="2" charset="-122"/>
              </a:rPr>
              <a:t>系统确认销售</a:t>
            </a:r>
          </a:p>
          <a:p>
            <a:pPr lvl="2" eaLnBrk="1" hangingPunct="1">
              <a:lnSpc>
                <a:spcPct val="110000"/>
              </a:lnSpc>
              <a:spcAft>
                <a:spcPts val="300"/>
              </a:spcAft>
              <a:buClr>
                <a:schemeClr val="accent1"/>
              </a:buClr>
              <a:buFont typeface="Wingdings" panose="05000000000000000000" pitchFamily="2" charset="2"/>
              <a:buChar char="§"/>
            </a:pPr>
            <a:r>
              <a:rPr lang="zh-CN" altLang="en-US" sz="2400" b="1" dirty="0">
                <a:latin typeface="华文楷体" panose="02010600040101010101" pitchFamily="2" charset="-122"/>
                <a:ea typeface="华文楷体" panose="02010600040101010101" pitchFamily="2" charset="-122"/>
              </a:rPr>
              <a:t>系统给客户发出确认电子邮件</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 </a:t>
            </a:r>
            <a:r>
              <a:rPr lang="en-US" altLang="zh-CN" sz="3200" b="1" dirty="0" smtClean="0">
                <a:solidFill>
                  <a:schemeClr val="accent1"/>
                </a:solidFill>
                <a:latin typeface="微软雅黑" panose="020B0503020204020204" pitchFamily="34" charset="-122"/>
                <a:ea typeface="微软雅黑" panose="020B0503020204020204" pitchFamily="34" charset="-122"/>
              </a:rPr>
              <a:t>Use Cases</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5502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E247E171-0923-4B4D-B06D-19B8461E1A04}" type="slidenum">
              <a:rPr lang="zh-CN" altLang="en-US"/>
              <a:pPr>
                <a:defRPr/>
              </a:pPr>
              <a:t>33</a:t>
            </a:fld>
            <a:endParaRPr lang="en-US" altLang="zh-CN"/>
          </a:p>
        </p:txBody>
      </p:sp>
      <p:sp>
        <p:nvSpPr>
          <p:cNvPr id="36870" name="Rectangle 3"/>
          <p:cNvSpPr>
            <a:spLocks noGrp="1" noChangeArrowheads="1"/>
          </p:cNvSpPr>
          <p:nvPr>
            <p:ph type="body" idx="1"/>
          </p:nvPr>
        </p:nvSpPr>
        <p:spPr>
          <a:xfrm>
            <a:off x="703385" y="1165609"/>
            <a:ext cx="10650415" cy="5011354"/>
          </a:xfrm>
        </p:spPr>
        <p:txBody>
          <a:bodyPr/>
          <a:lstStyle/>
          <a:p>
            <a:pPr>
              <a:lnSpc>
                <a:spcPct val="110000"/>
              </a:lnSpc>
              <a:spcAft>
                <a:spcPts val="1200"/>
              </a:spcAft>
            </a:pPr>
            <a:r>
              <a:rPr lang="zh-CN" altLang="en-US" b="1" dirty="0">
                <a:latin typeface="华文楷体" panose="02010600040101010101" pitchFamily="2" charset="-122"/>
                <a:ea typeface="华文楷体" panose="02010600040101010101" pitchFamily="2" charset="-122"/>
              </a:rPr>
              <a:t>候选场景：信用卡失效</a:t>
            </a:r>
          </a:p>
          <a:p>
            <a:pPr lvl="1">
              <a:lnSpc>
                <a:spcPct val="110000"/>
              </a:lnSpc>
              <a:spcAft>
                <a:spcPts val="1200"/>
              </a:spcAft>
              <a:buClr>
                <a:schemeClr val="accent1"/>
              </a:buClr>
              <a:buFont typeface="Wingdings" panose="05000000000000000000" pitchFamily="2" charset="2"/>
              <a:buChar char="§"/>
            </a:pPr>
            <a:r>
              <a:rPr lang="zh-CN" altLang="en-US" sz="2800" b="1" dirty="0">
                <a:latin typeface="华文楷体" panose="02010600040101010101" pitchFamily="2" charset="-122"/>
                <a:ea typeface="华文楷体" panose="02010600040101010101" pitchFamily="2" charset="-122"/>
              </a:rPr>
              <a:t>第</a:t>
            </a:r>
            <a:r>
              <a:rPr lang="en-US" altLang="zh-CN" sz="2800" b="1" dirty="0">
                <a:latin typeface="华文楷体" panose="02010600040101010101" pitchFamily="2" charset="-122"/>
                <a:ea typeface="华文楷体" panose="02010600040101010101" pitchFamily="2" charset="-122"/>
              </a:rPr>
              <a:t>6</a:t>
            </a:r>
            <a:r>
              <a:rPr lang="zh-CN" altLang="en-US" sz="2800" b="1" dirty="0">
                <a:latin typeface="华文楷体" panose="02010600040101010101" pitchFamily="2" charset="-122"/>
                <a:ea typeface="华文楷体" panose="02010600040101010101" pitchFamily="2" charset="-122"/>
              </a:rPr>
              <a:t>步，系统检查信用卡失败。允许客户重新执行第</a:t>
            </a:r>
            <a:r>
              <a:rPr lang="en-US" altLang="zh-CN" sz="2800" b="1" dirty="0">
                <a:latin typeface="华文楷体" panose="02010600040101010101" pitchFamily="2" charset="-122"/>
                <a:ea typeface="华文楷体" panose="02010600040101010101" pitchFamily="2" charset="-122"/>
              </a:rPr>
              <a:t>5</a:t>
            </a:r>
            <a:r>
              <a:rPr lang="zh-CN" altLang="en-US" sz="2800" b="1" dirty="0">
                <a:latin typeface="华文楷体" panose="02010600040101010101" pitchFamily="2" charset="-122"/>
                <a:ea typeface="华文楷体" panose="02010600040101010101" pitchFamily="2" charset="-122"/>
              </a:rPr>
              <a:t>步</a:t>
            </a:r>
          </a:p>
          <a:p>
            <a:pPr>
              <a:lnSpc>
                <a:spcPct val="110000"/>
              </a:lnSpc>
              <a:spcAft>
                <a:spcPts val="1200"/>
              </a:spcAft>
            </a:pPr>
            <a:r>
              <a:rPr lang="zh-CN" altLang="en-US" b="1" dirty="0">
                <a:latin typeface="华文楷体" panose="02010600040101010101" pitchFamily="2" charset="-122"/>
                <a:ea typeface="华文楷体" panose="02010600040101010101" pitchFamily="2" charset="-122"/>
              </a:rPr>
              <a:t>候选场景：固定客户</a:t>
            </a:r>
          </a:p>
          <a:p>
            <a:pPr lvl="1">
              <a:lnSpc>
                <a:spcPct val="110000"/>
              </a:lnSpc>
              <a:spcAft>
                <a:spcPts val="1200"/>
              </a:spcAft>
              <a:buClr>
                <a:schemeClr val="accent1"/>
              </a:buClr>
              <a:buFont typeface="Wingdings" panose="05000000000000000000" pitchFamily="2" charset="2"/>
              <a:buChar char="§"/>
            </a:pPr>
            <a:r>
              <a:rPr lang="en-US" altLang="zh-CN" sz="2800" b="1" dirty="0">
                <a:latin typeface="华文楷体" panose="02010600040101010101" pitchFamily="2" charset="-122"/>
                <a:ea typeface="华文楷体" panose="02010600040101010101" pitchFamily="2" charset="-122"/>
              </a:rPr>
              <a:t>3a. </a:t>
            </a:r>
            <a:r>
              <a:rPr lang="zh-CN" altLang="en-US" sz="2800" b="1" dirty="0">
                <a:latin typeface="华文楷体" panose="02010600040101010101" pitchFamily="2" charset="-122"/>
                <a:ea typeface="华文楷体" panose="02010600040101010101" pitchFamily="2" charset="-122"/>
              </a:rPr>
              <a:t>系统显示当前购物信息、价格信息、信用卡的最后四位数字</a:t>
            </a:r>
          </a:p>
          <a:p>
            <a:pPr lvl="1">
              <a:lnSpc>
                <a:spcPct val="110000"/>
              </a:lnSpc>
              <a:spcAft>
                <a:spcPts val="1200"/>
              </a:spcAft>
              <a:buClr>
                <a:schemeClr val="accent1"/>
              </a:buClr>
              <a:buFont typeface="Wingdings" panose="05000000000000000000" pitchFamily="2" charset="2"/>
              <a:buChar char="§"/>
            </a:pPr>
            <a:r>
              <a:rPr lang="en-US" altLang="zh-CN" sz="2800" b="1" dirty="0">
                <a:latin typeface="华文楷体" panose="02010600040101010101" pitchFamily="2" charset="-122"/>
                <a:ea typeface="华文楷体" panose="02010600040101010101" pitchFamily="2" charset="-122"/>
              </a:rPr>
              <a:t>3b. </a:t>
            </a:r>
            <a:r>
              <a:rPr lang="zh-CN" altLang="en-US" sz="2800" b="1" dirty="0">
                <a:latin typeface="华文楷体" panose="02010600040101010101" pitchFamily="2" charset="-122"/>
                <a:ea typeface="华文楷体" panose="02010600040101010101" pitchFamily="2" charset="-122"/>
              </a:rPr>
              <a:t>顾客接受或修改这些隐含值。转至主场景的第</a:t>
            </a:r>
            <a:r>
              <a:rPr lang="en-US" altLang="zh-CN" sz="2800" b="1" dirty="0">
                <a:latin typeface="华文楷体" panose="02010600040101010101" pitchFamily="2" charset="-122"/>
                <a:ea typeface="华文楷体" panose="02010600040101010101" pitchFamily="2" charset="-122"/>
              </a:rPr>
              <a:t>6</a:t>
            </a:r>
            <a:r>
              <a:rPr lang="zh-CN" altLang="en-US" sz="2800" b="1" dirty="0">
                <a:latin typeface="华文楷体" panose="02010600040101010101" pitchFamily="2" charset="-122"/>
                <a:ea typeface="华文楷体" panose="02010600040101010101" pitchFamily="2" charset="-122"/>
              </a:rPr>
              <a:t>步</a:t>
            </a:r>
          </a:p>
          <a:p>
            <a:pPr eaLnBrk="1" hangingPunct="1">
              <a:lnSpc>
                <a:spcPct val="110000"/>
              </a:lnSpc>
              <a:spcAft>
                <a:spcPts val="1200"/>
              </a:spcAft>
            </a:pPr>
            <a:endParaRPr lang="zh-CN" altLang="en-US" b="1" dirty="0" smtClean="0">
              <a:latin typeface="华文楷体" panose="02010600040101010101" pitchFamily="2" charset="-122"/>
              <a:ea typeface="华文楷体" panose="02010600040101010101" pitchFamily="2" charset="-122"/>
            </a:endParaRP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候选场景</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226556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2FBA670-7BAF-4E0E-9980-9C34A45B4A9F}" type="slidenum">
              <a:rPr lang="zh-CN" altLang="en-US"/>
              <a:pPr>
                <a:defRPr/>
              </a:pPr>
              <a:t>34</a:t>
            </a:fld>
            <a:endParaRPr lang="en-US" altLang="zh-CN"/>
          </a:p>
        </p:txBody>
      </p:sp>
      <p:sp>
        <p:nvSpPr>
          <p:cNvPr id="37894" name="Rectangle 3"/>
          <p:cNvSpPr>
            <a:spLocks noGrp="1" noChangeArrowheads="1"/>
          </p:cNvSpPr>
          <p:nvPr>
            <p:ph type="body" idx="1"/>
          </p:nvPr>
        </p:nvSpPr>
        <p:spPr>
          <a:xfrm>
            <a:off x="552661" y="1235947"/>
            <a:ext cx="11203910" cy="4783853"/>
          </a:xfrm>
        </p:spPr>
        <p:txBody>
          <a:bodyPr/>
          <a:lstStyle/>
          <a:p>
            <a:pPr eaLnBrk="1" hangingPunct="1">
              <a:lnSpc>
                <a:spcPct val="110000"/>
              </a:lnSpc>
              <a:spcBef>
                <a:spcPts val="0"/>
              </a:spcBef>
              <a:spcAft>
                <a:spcPts val="1200"/>
              </a:spcAft>
            </a:pPr>
            <a:r>
              <a:rPr lang="zh-CN" altLang="en-US" b="1" dirty="0" smtClean="0">
                <a:latin typeface="华文楷体" panose="02010600040101010101" pitchFamily="2" charset="-122"/>
                <a:ea typeface="华文楷体" panose="02010600040101010101" pitchFamily="2" charset="-122"/>
              </a:rPr>
              <a:t>用例模型对软件开发方法的研究具有重要意义：</a:t>
            </a:r>
            <a:r>
              <a:rPr lang="zh-CN" altLang="en-US" b="1" dirty="0" smtClean="0">
                <a:solidFill>
                  <a:srgbClr val="FF3300"/>
                </a:solidFill>
                <a:latin typeface="华文楷体" panose="02010600040101010101" pitchFamily="2" charset="-122"/>
                <a:ea typeface="华文楷体" panose="02010600040101010101" pitchFamily="2" charset="-122"/>
              </a:rPr>
              <a:t>任何方法的首要问题是了解需求</a:t>
            </a:r>
            <a:r>
              <a:rPr lang="zh-CN" altLang="en-US" b="1" dirty="0" smtClean="0">
                <a:latin typeface="华文楷体" panose="02010600040101010101" pitchFamily="2" charset="-122"/>
                <a:ea typeface="华文楷体" panose="02010600040101010101" pitchFamily="2" charset="-122"/>
              </a:rPr>
              <a:t>，而分析典型用例是用户和开发者一起了解需求、剖析需求和跟踪需求的有效工具。</a:t>
            </a:r>
          </a:p>
          <a:p>
            <a:pPr eaLnBrk="1" hangingPunct="1">
              <a:lnSpc>
                <a:spcPct val="110000"/>
              </a:lnSpc>
              <a:spcBef>
                <a:spcPts val="0"/>
              </a:spcBef>
              <a:spcAft>
                <a:spcPts val="1200"/>
              </a:spcAft>
            </a:pPr>
            <a:r>
              <a:rPr lang="en-US" altLang="zh-CN" b="1" dirty="0" smtClean="0">
                <a:latin typeface="华文楷体" panose="02010600040101010101" pitchFamily="2" charset="-122"/>
                <a:ea typeface="华文楷体" panose="02010600040101010101" pitchFamily="2" charset="-122"/>
              </a:rPr>
              <a:t>Jacobson</a:t>
            </a:r>
            <a:r>
              <a:rPr lang="zh-CN" altLang="en-US" b="1" dirty="0" smtClean="0">
                <a:latin typeface="华文楷体" panose="02010600040101010101" pitchFamily="2" charset="-122"/>
                <a:ea typeface="华文楷体" panose="02010600040101010101" pitchFamily="2" charset="-122"/>
              </a:rPr>
              <a:t>首先提出</a:t>
            </a:r>
            <a:r>
              <a:rPr lang="zh-CN" altLang="en-US" b="1" dirty="0" smtClean="0">
                <a:solidFill>
                  <a:srgbClr val="FF3300"/>
                </a:solidFill>
                <a:latin typeface="华文楷体" panose="02010600040101010101" pitchFamily="2" charset="-122"/>
                <a:ea typeface="华文楷体" panose="02010600040101010101" pitchFamily="2" charset="-122"/>
              </a:rPr>
              <a:t>用例分析</a:t>
            </a:r>
            <a:r>
              <a:rPr lang="zh-CN" altLang="en-US" b="1" dirty="0" smtClean="0">
                <a:latin typeface="华文楷体" panose="02010600040101010101" pitchFamily="2" charset="-122"/>
                <a:ea typeface="华文楷体" panose="02010600040101010101" pitchFamily="2" charset="-122"/>
              </a:rPr>
              <a:t>方法，对用例的使用进行了扩展，将其作用提高到项目设计和项目开发基本要素的高度，是面向对象技术进入第二代的标志。</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用例模型的意义</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796406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quarter" idx="10"/>
          </p:nvPr>
        </p:nvSpPr>
        <p:spPr/>
        <p:txBody>
          <a:bodyPr/>
          <a:lstStyle/>
          <a:p>
            <a:pPr>
              <a:defRPr/>
            </a:pPr>
            <a:r>
              <a:rPr lang="zh-CN" altLang="en-US"/>
              <a:t>华 南 理 工 大 学</a:t>
            </a:r>
          </a:p>
        </p:txBody>
      </p:sp>
      <p:sp>
        <p:nvSpPr>
          <p:cNvPr id="5" name="页脚占位符 4"/>
          <p:cNvSpPr>
            <a:spLocks noGrp="1"/>
          </p:cNvSpPr>
          <p:nvPr>
            <p:ph type="ftr" sz="quarter" idx="11"/>
          </p:nvPr>
        </p:nvSpPr>
        <p:spPr/>
        <p:txBody>
          <a:bodyPr/>
          <a:lstStyle/>
          <a:p>
            <a:pPr>
              <a:defRPr/>
            </a:pPr>
            <a:r>
              <a:rPr lang="zh-CN" altLang="en-US"/>
              <a:t>软 件 工 程</a:t>
            </a:r>
            <a:endParaRPr lang="en-US" altLang="zh-CN"/>
          </a:p>
        </p:txBody>
      </p:sp>
      <p:sp>
        <p:nvSpPr>
          <p:cNvPr id="6" name="灯片编号占位符 5"/>
          <p:cNvSpPr>
            <a:spLocks noGrp="1"/>
          </p:cNvSpPr>
          <p:nvPr>
            <p:ph type="sldNum" sz="quarter" idx="12"/>
          </p:nvPr>
        </p:nvSpPr>
        <p:spPr/>
        <p:txBody>
          <a:bodyPr/>
          <a:lstStyle/>
          <a:p>
            <a:pPr>
              <a:defRPr/>
            </a:pPr>
            <a:fld id="{FDF9D9C4-C0E9-490F-A250-18756A003568}" type="slidenum">
              <a:rPr lang="zh-CN" altLang="en-US"/>
              <a:pPr>
                <a:defRPr/>
              </a:pPr>
              <a:t>35</a:t>
            </a:fld>
            <a:endParaRPr lang="en-US" altLang="zh-CN"/>
          </a:p>
        </p:txBody>
      </p:sp>
      <p:sp>
        <p:nvSpPr>
          <p:cNvPr id="38918" name="Rectangle 3"/>
          <p:cNvSpPr>
            <a:spLocks noGrp="1" noChangeArrowheads="1"/>
          </p:cNvSpPr>
          <p:nvPr>
            <p:ph type="body" idx="1"/>
          </p:nvPr>
        </p:nvSpPr>
        <p:spPr>
          <a:xfrm>
            <a:off x="552661" y="1447800"/>
            <a:ext cx="11224007" cy="4648200"/>
          </a:xfrm>
        </p:spPr>
        <p:txBody>
          <a:bodyPr/>
          <a:lstStyle/>
          <a:p>
            <a:pPr eaLnBrk="1" hangingPunct="1">
              <a:lnSpc>
                <a:spcPct val="110000"/>
              </a:lnSpc>
              <a:spcBef>
                <a:spcPts val="0"/>
              </a:spcBef>
              <a:spcAft>
                <a:spcPts val="600"/>
              </a:spcAft>
            </a:pPr>
            <a:r>
              <a:rPr lang="en-US" altLang="zh-CN" b="1" dirty="0" smtClean="0">
                <a:solidFill>
                  <a:srgbClr val="FF3300"/>
                </a:solidFill>
                <a:latin typeface="华文楷体" panose="02010600040101010101" pitchFamily="2" charset="-122"/>
                <a:ea typeface="华文楷体" panose="02010600040101010101" pitchFamily="2" charset="-122"/>
              </a:rPr>
              <a:t>1. </a:t>
            </a:r>
            <a:r>
              <a:rPr lang="zh-CN" altLang="en-US" b="1" dirty="0" smtClean="0">
                <a:solidFill>
                  <a:srgbClr val="FF3300"/>
                </a:solidFill>
                <a:latin typeface="华文楷体" panose="02010600040101010101" pitchFamily="2" charset="-122"/>
                <a:ea typeface="华文楷体" panose="02010600040101010101" pitchFamily="2" charset="-122"/>
              </a:rPr>
              <a:t>描述和决定系统的功能需求</a:t>
            </a:r>
            <a:r>
              <a:rPr lang="zh-CN" altLang="en-US" b="1" dirty="0" smtClean="0">
                <a:latin typeface="华文楷体" panose="02010600040101010101" pitchFamily="2" charset="-122"/>
                <a:ea typeface="华文楷体" panose="02010600040101010101" pitchFamily="2" charset="-122"/>
              </a:rPr>
              <a:t>，帮助客户和软件开发人员形成一致意见。</a:t>
            </a:r>
          </a:p>
          <a:p>
            <a:pPr eaLnBrk="1" hangingPunct="1">
              <a:lnSpc>
                <a:spcPct val="110000"/>
              </a:lnSpc>
              <a:spcBef>
                <a:spcPts val="0"/>
              </a:spcBef>
              <a:spcAft>
                <a:spcPts val="600"/>
              </a:spcAft>
            </a:pPr>
            <a:r>
              <a:rPr lang="en-US" altLang="zh-CN" b="1" dirty="0" smtClean="0">
                <a:solidFill>
                  <a:srgbClr val="FF3300"/>
                </a:solidFill>
                <a:latin typeface="华文楷体" panose="02010600040101010101" pitchFamily="2" charset="-122"/>
                <a:ea typeface="华文楷体" panose="02010600040101010101" pitchFamily="2" charset="-122"/>
              </a:rPr>
              <a:t>2. </a:t>
            </a:r>
            <a:r>
              <a:rPr lang="zh-CN" altLang="en-US" b="1" dirty="0" smtClean="0">
                <a:solidFill>
                  <a:srgbClr val="FF3300"/>
                </a:solidFill>
                <a:latin typeface="华文楷体" panose="02010600040101010101" pitchFamily="2" charset="-122"/>
                <a:ea typeface="华文楷体" panose="02010600040101010101" pitchFamily="2" charset="-122"/>
              </a:rPr>
              <a:t>给出系统应该做什么且与内容一致的可视化描述</a:t>
            </a:r>
            <a:r>
              <a:rPr lang="zh-CN" altLang="en-US" b="1" dirty="0" smtClean="0">
                <a:latin typeface="华文楷体" panose="02010600040101010101" pitchFamily="2" charset="-122"/>
                <a:ea typeface="华文楷体" panose="02010600040101010101" pitchFamily="2" charset="-122"/>
              </a:rPr>
              <a:t>，使之成为在开发全过程中研讨系统需求和进行系统设计的依据。</a:t>
            </a:r>
          </a:p>
          <a:p>
            <a:pPr eaLnBrk="1" hangingPunct="1">
              <a:lnSpc>
                <a:spcPct val="110000"/>
              </a:lnSpc>
              <a:spcBef>
                <a:spcPts val="0"/>
              </a:spcBef>
              <a:spcAft>
                <a:spcPts val="600"/>
              </a:spcAft>
            </a:pPr>
            <a:r>
              <a:rPr lang="en-US" altLang="zh-CN" b="1" dirty="0" smtClean="0">
                <a:solidFill>
                  <a:srgbClr val="FF3300"/>
                </a:solidFill>
                <a:latin typeface="华文楷体" panose="02010600040101010101" pitchFamily="2" charset="-122"/>
                <a:ea typeface="华文楷体" panose="02010600040101010101" pitchFamily="2" charset="-122"/>
              </a:rPr>
              <a:t>3. </a:t>
            </a:r>
            <a:r>
              <a:rPr lang="zh-CN" altLang="en-US" b="1" dirty="0" smtClean="0">
                <a:solidFill>
                  <a:srgbClr val="FF3300"/>
                </a:solidFill>
                <a:latin typeface="华文楷体" panose="02010600040101010101" pitchFamily="2" charset="-122"/>
                <a:ea typeface="华文楷体" panose="02010600040101010101" pitchFamily="2" charset="-122"/>
              </a:rPr>
              <a:t>在软件测试阶段作为系统测试的基础</a:t>
            </a:r>
            <a:r>
              <a:rPr lang="zh-CN" altLang="en-US" b="1" dirty="0" smtClean="0">
                <a:latin typeface="华文楷体" panose="02010600040101010101" pitchFamily="2" charset="-122"/>
                <a:ea typeface="华文楷体" panose="02010600040101010101" pitchFamily="2" charset="-122"/>
              </a:rPr>
              <a:t>。建立系统实现的各个对象类和系统操作与功能需求之间的可追踪关系。</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用例分析的目的</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79497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D3951A66-2E96-4A96-8C25-7E06410EA359}" type="slidenum">
              <a:rPr lang="zh-CN" altLang="en-US"/>
              <a:pPr>
                <a:defRPr/>
              </a:pPr>
              <a:t>36</a:t>
            </a:fld>
            <a:endParaRPr lang="en-US" altLang="zh-CN"/>
          </a:p>
        </p:txBody>
      </p:sp>
      <p:sp>
        <p:nvSpPr>
          <p:cNvPr id="39942" name="Rectangle 3"/>
          <p:cNvSpPr>
            <a:spLocks noGrp="1" noChangeArrowheads="1"/>
          </p:cNvSpPr>
          <p:nvPr>
            <p:ph type="body" idx="1"/>
          </p:nvPr>
        </p:nvSpPr>
        <p:spPr>
          <a:xfrm>
            <a:off x="994789" y="3113281"/>
            <a:ext cx="10500525" cy="2346325"/>
          </a:xfrm>
        </p:spPr>
        <p:txBody>
          <a:bodyPr/>
          <a:lstStyle/>
          <a:p>
            <a:pPr eaLnBrk="1" hangingPunct="1">
              <a:spcAft>
                <a:spcPct val="30000"/>
              </a:spcAft>
            </a:pPr>
            <a:r>
              <a:rPr lang="zh-CN" altLang="en-US" b="1" dirty="0" smtClean="0">
                <a:latin typeface="华文楷体" panose="02010600040101010101" pitchFamily="2" charset="-122"/>
                <a:ea typeface="华文楷体" panose="02010600040101010101" pitchFamily="2" charset="-122"/>
              </a:rPr>
              <a:t>用例描述了用户提出的一些可见需求；</a:t>
            </a:r>
          </a:p>
          <a:p>
            <a:pPr eaLnBrk="1" hangingPunct="1">
              <a:spcAft>
                <a:spcPct val="30000"/>
              </a:spcAft>
            </a:pPr>
            <a:r>
              <a:rPr lang="zh-CN" altLang="en-US" b="1" dirty="0" smtClean="0">
                <a:latin typeface="华文楷体" panose="02010600040101010101" pitchFamily="2" charset="-122"/>
                <a:ea typeface="华文楷体" panose="02010600040101010101" pitchFamily="2" charset="-122"/>
              </a:rPr>
              <a:t>用例可大可小</a:t>
            </a:r>
          </a:p>
          <a:p>
            <a:pPr lvl="1" eaLnBrk="1" hangingPunct="1">
              <a:spcAft>
                <a:spcPct val="30000"/>
              </a:spcAft>
              <a:buClr>
                <a:schemeClr val="hlink"/>
              </a:buClr>
              <a:buFont typeface="Wingdings" panose="05000000000000000000" pitchFamily="2" charset="2"/>
              <a:buChar char="v"/>
            </a:pPr>
            <a:r>
              <a:rPr lang="zh-CN" altLang="en-US" sz="2800" b="1" dirty="0">
                <a:latin typeface="华文楷体" panose="02010600040101010101" pitchFamily="2" charset="-122"/>
                <a:ea typeface="华文楷体" panose="02010600040101010101" pitchFamily="2" charset="-122"/>
              </a:rPr>
              <a:t>例：</a:t>
            </a:r>
            <a:r>
              <a:rPr lang="en-US" altLang="zh-CN" sz="2800" b="1" dirty="0">
                <a:latin typeface="华文楷体" panose="02010600040101010101" pitchFamily="2" charset="-122"/>
                <a:ea typeface="华文楷体" panose="02010600040101010101" pitchFamily="2" charset="-122"/>
              </a:rPr>
              <a:t>10</a:t>
            </a:r>
            <a:r>
              <a:rPr lang="zh-CN" altLang="en-US" sz="2800" b="1" dirty="0">
                <a:latin typeface="华文楷体" panose="02010600040101010101" pitchFamily="2" charset="-122"/>
                <a:ea typeface="华文楷体" panose="02010600040101010101" pitchFamily="2" charset="-122"/>
              </a:rPr>
              <a:t>人年的项目，</a:t>
            </a:r>
            <a:r>
              <a:rPr lang="en-US" altLang="zh-CN" sz="2800" b="1" dirty="0">
                <a:latin typeface="华文楷体" panose="02010600040101010101" pitchFamily="2" charset="-122"/>
                <a:ea typeface="华文楷体" panose="02010600040101010101" pitchFamily="2" charset="-122"/>
              </a:rPr>
              <a:t>20-100</a:t>
            </a:r>
            <a:r>
              <a:rPr lang="zh-CN" altLang="en-US" sz="2800" b="1" dirty="0">
                <a:latin typeface="华文楷体" panose="02010600040101010101" pitchFamily="2" charset="-122"/>
                <a:ea typeface="华文楷体" panose="02010600040101010101" pitchFamily="2" charset="-122"/>
              </a:rPr>
              <a:t>个用例</a:t>
            </a:r>
          </a:p>
          <a:p>
            <a:pPr eaLnBrk="1" hangingPunct="1">
              <a:spcAft>
                <a:spcPct val="30000"/>
              </a:spcAft>
            </a:pPr>
            <a:r>
              <a:rPr lang="zh-CN" altLang="en-US" b="1" dirty="0" smtClean="0">
                <a:latin typeface="华文楷体" panose="02010600040101010101" pitchFamily="2" charset="-122"/>
                <a:ea typeface="华文楷体" panose="02010600040101010101" pitchFamily="2" charset="-122"/>
              </a:rPr>
              <a:t>用例对应一个具体的用户目标</a:t>
            </a:r>
          </a:p>
        </p:txBody>
      </p:sp>
      <p:sp>
        <p:nvSpPr>
          <p:cNvPr id="39943" name="Rectangle 4"/>
          <p:cNvSpPr>
            <a:spLocks noChangeArrowheads="1"/>
          </p:cNvSpPr>
          <p:nvPr/>
        </p:nvSpPr>
        <p:spPr bwMode="auto">
          <a:xfrm>
            <a:off x="482321" y="1341438"/>
            <a:ext cx="1127425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61" tIns="46030" rIns="92061" bIns="46030"/>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lgn="just">
              <a:lnSpc>
                <a:spcPct val="110000"/>
              </a:lnSpc>
              <a:spcBef>
                <a:spcPts val="0"/>
              </a:spcBef>
              <a:spcAft>
                <a:spcPts val="600"/>
              </a:spcAft>
              <a:buNone/>
            </a:pPr>
            <a:r>
              <a:rPr lang="zh-CN" altLang="en-US" sz="2800" b="1" dirty="0">
                <a:latin typeface="华文楷体" panose="02010600040101010101" pitchFamily="2" charset="-122"/>
                <a:ea typeface="华文楷体" panose="02010600040101010101" pitchFamily="2" charset="-122"/>
              </a:rPr>
              <a:t>从本质上讲，一个用例是用户与计算机之间为达到某个目的的一次</a:t>
            </a:r>
            <a:r>
              <a:rPr lang="zh-CN" altLang="en-US" sz="2800" b="1" dirty="0">
                <a:solidFill>
                  <a:srgbClr val="FF3300"/>
                </a:solidFill>
                <a:latin typeface="华文楷体" panose="02010600040101010101" pitchFamily="2" charset="-122"/>
                <a:ea typeface="华文楷体" panose="02010600040101010101" pitchFamily="2" charset="-122"/>
              </a:rPr>
              <a:t>典型交互</a:t>
            </a:r>
            <a:r>
              <a:rPr lang="zh-CN" altLang="en-US" sz="2800" b="1" dirty="0">
                <a:latin typeface="华文楷体" panose="02010600040101010101" pitchFamily="2" charset="-122"/>
                <a:ea typeface="华文楷体" panose="02010600040101010101" pitchFamily="2" charset="-122"/>
              </a:rPr>
              <a:t>。以字处理程序为例，“将某些正文置为黑体”和“创建一个索引”便是两个典型的用例。从这两个例子中可以了解用例的一些特点：</a:t>
            </a:r>
          </a:p>
        </p:txBody>
      </p:sp>
      <p:sp>
        <p:nvSpPr>
          <p:cNvPr id="8"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用例的一些特点</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18131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E25DD02A-BBA9-4C06-87CD-6AC301D34087}" type="slidenum">
              <a:rPr lang="zh-CN" altLang="en-US"/>
              <a:pPr>
                <a:defRPr/>
              </a:pPr>
              <a:t>37</a:t>
            </a:fld>
            <a:endParaRPr lang="en-US" altLang="zh-CN"/>
          </a:p>
        </p:txBody>
      </p:sp>
      <p:sp>
        <p:nvSpPr>
          <p:cNvPr id="40966" name="Rectangle 3"/>
          <p:cNvSpPr>
            <a:spLocks noGrp="1" noChangeArrowheads="1"/>
          </p:cNvSpPr>
          <p:nvPr>
            <p:ph type="body" idx="1"/>
          </p:nvPr>
        </p:nvSpPr>
        <p:spPr>
          <a:xfrm>
            <a:off x="552661" y="1327150"/>
            <a:ext cx="11033088" cy="5029200"/>
          </a:xfrm>
        </p:spPr>
        <p:txBody>
          <a:bodyPr/>
          <a:lstStyle/>
          <a:p>
            <a:pPr marL="0" indent="0" algn="just">
              <a:spcBef>
                <a:spcPts val="0"/>
              </a:spcBef>
              <a:spcAft>
                <a:spcPts val="1200"/>
              </a:spcAft>
              <a:buNone/>
            </a:pPr>
            <a:r>
              <a:rPr lang="zh-CN" altLang="en-US" b="1" dirty="0" smtClean="0">
                <a:solidFill>
                  <a:srgbClr val="FF3300"/>
                </a:solidFill>
                <a:latin typeface="华文楷体" panose="02010600040101010101" pitchFamily="2" charset="-122"/>
                <a:ea typeface="华文楷体" panose="02010600040101010101" pitchFamily="2" charset="-122"/>
              </a:rPr>
              <a:t>客户</a:t>
            </a:r>
            <a:r>
              <a:rPr lang="zh-CN" altLang="en-US" b="1" dirty="0" smtClean="0">
                <a:latin typeface="华文楷体" panose="02010600040101010101" pitchFamily="2" charset="-122"/>
                <a:ea typeface="华文楷体" panose="02010600040101010101" pitchFamily="2" charset="-122"/>
              </a:rPr>
              <a:t>：他关心如何使用系统的功能；充当模型中的哪一个角色；如何调整模型可以更好地适应他们的愿望。</a:t>
            </a:r>
          </a:p>
          <a:p>
            <a:pPr marL="0" indent="0" algn="just">
              <a:spcBef>
                <a:spcPts val="0"/>
              </a:spcBef>
              <a:spcAft>
                <a:spcPts val="1200"/>
              </a:spcAft>
              <a:buNone/>
            </a:pPr>
            <a:r>
              <a:rPr lang="zh-CN" altLang="en-US" b="1" dirty="0" smtClean="0">
                <a:solidFill>
                  <a:srgbClr val="FF3300"/>
                </a:solidFill>
                <a:latin typeface="华文楷体" panose="02010600040101010101" pitchFamily="2" charset="-122"/>
                <a:ea typeface="华文楷体" panose="02010600040101010101" pitchFamily="2" charset="-122"/>
              </a:rPr>
              <a:t>开发人员</a:t>
            </a:r>
            <a:r>
              <a:rPr lang="zh-CN" altLang="en-US" b="1" dirty="0" smtClean="0">
                <a:latin typeface="华文楷体" panose="02010600040101010101" pitchFamily="2" charset="-122"/>
                <a:ea typeface="华文楷体" panose="02010600040101010101" pitchFamily="2" charset="-122"/>
              </a:rPr>
              <a:t>：他需要理解系统的功能，以作为今后工作的基础和依据；在系统集成测试期间，可以使用这些用例测试系统。</a:t>
            </a:r>
          </a:p>
          <a:p>
            <a:pPr marL="0" indent="0" algn="just">
              <a:spcBef>
                <a:spcPts val="0"/>
              </a:spcBef>
              <a:spcAft>
                <a:spcPts val="1200"/>
              </a:spcAft>
              <a:buNone/>
            </a:pPr>
            <a:r>
              <a:rPr lang="zh-CN" altLang="en-US" b="1" dirty="0" smtClean="0">
                <a:solidFill>
                  <a:srgbClr val="FF3300"/>
                </a:solidFill>
                <a:latin typeface="华文楷体" panose="02010600040101010101" pitchFamily="2" charset="-122"/>
                <a:ea typeface="华文楷体" panose="02010600040101010101" pitchFamily="2" charset="-122"/>
              </a:rPr>
              <a:t>其他人员</a:t>
            </a:r>
            <a:r>
              <a:rPr lang="zh-CN" altLang="en-US" b="1" dirty="0" smtClean="0">
                <a:latin typeface="华文楷体" panose="02010600040101010101" pitchFamily="2" charset="-122"/>
                <a:ea typeface="华文楷体" panose="02010600040101010101" pitchFamily="2" charset="-122"/>
              </a:rPr>
              <a:t>：销售人员，技术支持人员，文档编写人员等也关心用例图。</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对用例模型关心的人员</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16277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5"/>
          <p:cNvSpPr>
            <a:spLocks noGrp="1"/>
          </p:cNvSpPr>
          <p:nvPr>
            <p:ph type="sldNum" sz="quarter" idx="12"/>
          </p:nvPr>
        </p:nvSpPr>
        <p:spPr/>
        <p:txBody>
          <a:bodyPr/>
          <a:lstStyle/>
          <a:p>
            <a:pPr>
              <a:defRPr/>
            </a:pPr>
            <a:fld id="{C85D6DD6-B281-44B3-BEBC-CFDE088D5147}" type="slidenum">
              <a:rPr lang="zh-CN" altLang="en-US"/>
              <a:pPr>
                <a:defRPr/>
              </a:pPr>
              <a:t>38</a:t>
            </a:fld>
            <a:endParaRPr lang="en-US" altLang="zh-CN"/>
          </a:p>
        </p:txBody>
      </p:sp>
      <p:sp>
        <p:nvSpPr>
          <p:cNvPr id="41989" name="Rectangle 3"/>
          <p:cNvSpPr>
            <a:spLocks noGrp="1" noChangeArrowheads="1"/>
          </p:cNvSpPr>
          <p:nvPr>
            <p:ph type="body" idx="1"/>
          </p:nvPr>
        </p:nvSpPr>
        <p:spPr>
          <a:xfrm>
            <a:off x="483996" y="1263769"/>
            <a:ext cx="11224007" cy="4351338"/>
          </a:xfrm>
        </p:spPr>
        <p:txBody>
          <a:bodyPr/>
          <a:lstStyle/>
          <a:p>
            <a:pPr eaLnBrk="1" hangingPunct="1"/>
            <a:r>
              <a:rPr lang="zh-CN" altLang="en-US" b="1" dirty="0" smtClean="0">
                <a:latin typeface="华文楷体" panose="02010600040101010101" pitchFamily="2" charset="-122"/>
                <a:ea typeface="华文楷体" panose="02010600040101010101" pitchFamily="2" charset="-122"/>
              </a:rPr>
              <a:t>用例用于描述系统的功能，这个功能是外部使用者看到的系统功能，不反映功能的实现方式</a:t>
            </a:r>
          </a:p>
        </p:txBody>
      </p:sp>
      <p:sp>
        <p:nvSpPr>
          <p:cNvPr id="41990" name="AutoShape 5"/>
          <p:cNvSpPr>
            <a:spLocks noChangeArrowheads="1"/>
          </p:cNvSpPr>
          <p:nvPr/>
        </p:nvSpPr>
        <p:spPr bwMode="auto">
          <a:xfrm>
            <a:off x="8616950" y="3141664"/>
            <a:ext cx="1657350" cy="1800225"/>
          </a:xfrm>
          <a:prstGeom prst="cloudCallout">
            <a:avLst>
              <a:gd name="adj1" fmla="val -88792"/>
              <a:gd name="adj2" fmla="val 10759"/>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en-US" sz="1800"/>
          </a:p>
        </p:txBody>
      </p:sp>
      <p:grpSp>
        <p:nvGrpSpPr>
          <p:cNvPr id="41991" name="Group 6"/>
          <p:cNvGrpSpPr>
            <a:grpSpLocks/>
          </p:cNvGrpSpPr>
          <p:nvPr/>
        </p:nvGrpSpPr>
        <p:grpSpPr bwMode="auto">
          <a:xfrm>
            <a:off x="2566989" y="2509839"/>
            <a:ext cx="5616575" cy="3367087"/>
            <a:chOff x="657" y="1480"/>
            <a:chExt cx="3538" cy="2121"/>
          </a:xfrm>
        </p:grpSpPr>
        <p:pic>
          <p:nvPicPr>
            <p:cNvPr id="41993" name="Picture 7" descr="MCj0195970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2478"/>
              <a:ext cx="998"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4" name="Line 8"/>
            <p:cNvSpPr>
              <a:spLocks noChangeShapeType="1"/>
            </p:cNvSpPr>
            <p:nvPr/>
          </p:nvSpPr>
          <p:spPr bwMode="auto">
            <a:xfrm flipV="1">
              <a:off x="1746" y="2795"/>
              <a:ext cx="998" cy="0"/>
            </a:xfrm>
            <a:prstGeom prst="line">
              <a:avLst/>
            </a:prstGeom>
            <a:noFill/>
            <a:ln w="76200">
              <a:solidFill>
                <a:srgbClr val="008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995" name="Text Box 9"/>
            <p:cNvSpPr txBox="1">
              <a:spLocks noChangeArrowheads="1"/>
            </p:cNvSpPr>
            <p:nvPr/>
          </p:nvSpPr>
          <p:spPr bwMode="auto">
            <a:xfrm>
              <a:off x="3061" y="1480"/>
              <a:ext cx="11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zh-CN" altLang="en-US" sz="2800" b="1">
                  <a:solidFill>
                    <a:srgbClr val="FF9900"/>
                  </a:solidFill>
                  <a:ea typeface="黑体" panose="02010609060101010101" pitchFamily="49" charset="-122"/>
                </a:rPr>
                <a:t>储蓄系统</a:t>
              </a:r>
            </a:p>
          </p:txBody>
        </p:sp>
        <p:sp>
          <p:nvSpPr>
            <p:cNvPr id="41996" name="Rectangle 10"/>
            <p:cNvSpPr>
              <a:spLocks noChangeArrowheads="1"/>
            </p:cNvSpPr>
            <p:nvPr/>
          </p:nvSpPr>
          <p:spPr bwMode="auto">
            <a:xfrm>
              <a:off x="2853" y="1949"/>
              <a:ext cx="24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zh-CN" sz="2800" b="1">
                  <a:solidFill>
                    <a:srgbClr val="FF9900"/>
                  </a:solidFill>
                </a:rPr>
                <a:t>√</a:t>
              </a:r>
            </a:p>
          </p:txBody>
        </p:sp>
        <p:sp>
          <p:nvSpPr>
            <p:cNvPr id="41997" name="Rectangle 11"/>
            <p:cNvSpPr>
              <a:spLocks noChangeArrowheads="1"/>
            </p:cNvSpPr>
            <p:nvPr/>
          </p:nvSpPr>
          <p:spPr bwMode="auto">
            <a:xfrm>
              <a:off x="2872" y="2372"/>
              <a:ext cx="24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zh-CN" sz="2800" b="1">
                  <a:solidFill>
                    <a:srgbClr val="FF9900"/>
                  </a:solidFill>
                </a:rPr>
                <a:t>√</a:t>
              </a:r>
            </a:p>
          </p:txBody>
        </p:sp>
        <p:sp>
          <p:nvSpPr>
            <p:cNvPr id="41998" name="Rectangle 12"/>
            <p:cNvSpPr>
              <a:spLocks noChangeArrowheads="1"/>
            </p:cNvSpPr>
            <p:nvPr/>
          </p:nvSpPr>
          <p:spPr bwMode="auto">
            <a:xfrm>
              <a:off x="2883" y="2839"/>
              <a:ext cx="24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zh-CN" sz="2800" b="1">
                  <a:solidFill>
                    <a:srgbClr val="FF9900"/>
                  </a:solidFill>
                </a:rPr>
                <a:t>√</a:t>
              </a:r>
            </a:p>
          </p:txBody>
        </p:sp>
        <p:grpSp>
          <p:nvGrpSpPr>
            <p:cNvPr id="41999" name="Group 13"/>
            <p:cNvGrpSpPr>
              <a:grpSpLocks/>
            </p:cNvGrpSpPr>
            <p:nvPr/>
          </p:nvGrpSpPr>
          <p:grpSpPr bwMode="auto">
            <a:xfrm>
              <a:off x="3198" y="1933"/>
              <a:ext cx="907" cy="408"/>
              <a:chOff x="4150" y="2795"/>
              <a:chExt cx="907" cy="576"/>
            </a:xfrm>
          </p:grpSpPr>
          <p:sp>
            <p:nvSpPr>
              <p:cNvPr id="42009" name="Oval 14"/>
              <p:cNvSpPr>
                <a:spLocks noChangeArrowheads="1"/>
              </p:cNvSpPr>
              <p:nvPr/>
            </p:nvSpPr>
            <p:spPr bwMode="auto">
              <a:xfrm>
                <a:off x="4150" y="2795"/>
                <a:ext cx="907" cy="576"/>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2010" name="Text Box 15"/>
              <p:cNvSpPr txBox="1">
                <a:spLocks noChangeArrowheads="1"/>
              </p:cNvSpPr>
              <p:nvPr/>
            </p:nvSpPr>
            <p:spPr bwMode="auto">
              <a:xfrm>
                <a:off x="4308" y="2887"/>
                <a:ext cx="681"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zh-CN" altLang="en-US" sz="2800" b="1">
                    <a:ea typeface="黑体" panose="02010609060101010101" pitchFamily="49" charset="-122"/>
                  </a:rPr>
                  <a:t>开户</a:t>
                </a:r>
              </a:p>
            </p:txBody>
          </p:sp>
        </p:grpSp>
        <p:grpSp>
          <p:nvGrpSpPr>
            <p:cNvPr id="42000" name="Group 16"/>
            <p:cNvGrpSpPr>
              <a:grpSpLocks/>
            </p:cNvGrpSpPr>
            <p:nvPr/>
          </p:nvGrpSpPr>
          <p:grpSpPr bwMode="auto">
            <a:xfrm>
              <a:off x="3198" y="2387"/>
              <a:ext cx="907" cy="384"/>
              <a:chOff x="4150" y="2795"/>
              <a:chExt cx="907" cy="611"/>
            </a:xfrm>
          </p:grpSpPr>
          <p:sp>
            <p:nvSpPr>
              <p:cNvPr id="42007" name="Oval 17"/>
              <p:cNvSpPr>
                <a:spLocks noChangeArrowheads="1"/>
              </p:cNvSpPr>
              <p:nvPr/>
            </p:nvSpPr>
            <p:spPr bwMode="auto">
              <a:xfrm>
                <a:off x="4150" y="2795"/>
                <a:ext cx="907" cy="576"/>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2008" name="Text Box 18"/>
              <p:cNvSpPr txBox="1">
                <a:spLocks noChangeArrowheads="1"/>
              </p:cNvSpPr>
              <p:nvPr/>
            </p:nvSpPr>
            <p:spPr bwMode="auto">
              <a:xfrm>
                <a:off x="4308" y="2886"/>
                <a:ext cx="681"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zh-CN" altLang="en-US" sz="2800" b="1">
                    <a:ea typeface="黑体" panose="02010609060101010101" pitchFamily="49" charset="-122"/>
                  </a:rPr>
                  <a:t>存款</a:t>
                </a:r>
              </a:p>
            </p:txBody>
          </p:sp>
        </p:grpSp>
        <p:grpSp>
          <p:nvGrpSpPr>
            <p:cNvPr id="42001" name="Group 19"/>
            <p:cNvGrpSpPr>
              <a:grpSpLocks/>
            </p:cNvGrpSpPr>
            <p:nvPr/>
          </p:nvGrpSpPr>
          <p:grpSpPr bwMode="auto">
            <a:xfrm>
              <a:off x="3198" y="2800"/>
              <a:ext cx="907" cy="384"/>
              <a:chOff x="4150" y="2795"/>
              <a:chExt cx="907" cy="609"/>
            </a:xfrm>
          </p:grpSpPr>
          <p:sp>
            <p:nvSpPr>
              <p:cNvPr id="42005" name="Oval 20"/>
              <p:cNvSpPr>
                <a:spLocks noChangeArrowheads="1"/>
              </p:cNvSpPr>
              <p:nvPr/>
            </p:nvSpPr>
            <p:spPr bwMode="auto">
              <a:xfrm>
                <a:off x="4150" y="2795"/>
                <a:ext cx="907" cy="576"/>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2006" name="Text Box 21"/>
              <p:cNvSpPr txBox="1">
                <a:spLocks noChangeArrowheads="1"/>
              </p:cNvSpPr>
              <p:nvPr/>
            </p:nvSpPr>
            <p:spPr bwMode="auto">
              <a:xfrm>
                <a:off x="4308" y="2885"/>
                <a:ext cx="681"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zh-CN" altLang="en-US" sz="2800" b="1">
                    <a:ea typeface="黑体" panose="02010609060101010101" pitchFamily="49" charset="-122"/>
                  </a:rPr>
                  <a:t>取款</a:t>
                </a:r>
              </a:p>
            </p:txBody>
          </p:sp>
        </p:grpSp>
        <p:grpSp>
          <p:nvGrpSpPr>
            <p:cNvPr id="42002" name="Group 22"/>
            <p:cNvGrpSpPr>
              <a:grpSpLocks/>
            </p:cNvGrpSpPr>
            <p:nvPr/>
          </p:nvGrpSpPr>
          <p:grpSpPr bwMode="auto">
            <a:xfrm>
              <a:off x="3198" y="3217"/>
              <a:ext cx="907" cy="384"/>
              <a:chOff x="4150" y="2795"/>
              <a:chExt cx="907" cy="609"/>
            </a:xfrm>
          </p:grpSpPr>
          <p:sp>
            <p:nvSpPr>
              <p:cNvPr id="42003" name="Oval 23"/>
              <p:cNvSpPr>
                <a:spLocks noChangeArrowheads="1"/>
              </p:cNvSpPr>
              <p:nvPr/>
            </p:nvSpPr>
            <p:spPr bwMode="auto">
              <a:xfrm>
                <a:off x="4150" y="2795"/>
                <a:ext cx="907" cy="576"/>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2004" name="Text Box 24"/>
              <p:cNvSpPr txBox="1">
                <a:spLocks noChangeArrowheads="1"/>
              </p:cNvSpPr>
              <p:nvPr/>
            </p:nvSpPr>
            <p:spPr bwMode="auto">
              <a:xfrm>
                <a:off x="4308" y="2885"/>
                <a:ext cx="681"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zh-CN" altLang="en-US" sz="2800" b="1">
                    <a:ea typeface="黑体" panose="02010609060101010101" pitchFamily="49" charset="-122"/>
                  </a:rPr>
                  <a:t>转帐</a:t>
                </a:r>
              </a:p>
            </p:txBody>
          </p:sp>
        </p:grpSp>
      </p:grpSp>
      <p:sp>
        <p:nvSpPr>
          <p:cNvPr id="41992" name="Rectangle 25"/>
          <p:cNvSpPr>
            <a:spLocks noChangeArrowheads="1"/>
          </p:cNvSpPr>
          <p:nvPr/>
        </p:nvSpPr>
        <p:spPr bwMode="auto">
          <a:xfrm>
            <a:off x="2279650" y="620713"/>
            <a:ext cx="6764338" cy="70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zh-CN" altLang="en-US" b="1">
                <a:solidFill>
                  <a:schemeClr val="bg1"/>
                </a:solidFill>
                <a:latin typeface="Verdana" panose="020B0604030504040204" pitchFamily="34" charset="0"/>
              </a:rPr>
              <a:t>用例的特点</a:t>
            </a:r>
            <a:r>
              <a:rPr lang="en-US" altLang="zh-CN" b="1">
                <a:solidFill>
                  <a:schemeClr val="bg1"/>
                </a:solidFill>
                <a:latin typeface="Verdana" panose="020B0604030504040204" pitchFamily="34" charset="0"/>
              </a:rPr>
              <a:t>(1)</a:t>
            </a:r>
          </a:p>
        </p:txBody>
      </p:sp>
      <p:sp>
        <p:nvSpPr>
          <p:cNvPr id="2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用例的特点</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2389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pPr>
              <a:defRPr/>
            </a:pPr>
            <a:fld id="{A4F44C9B-761F-446C-AFFC-FDE840DB954F}" type="slidenum">
              <a:rPr lang="zh-CN" altLang="en-US"/>
              <a:pPr>
                <a:defRPr/>
              </a:pPr>
              <a:t>39</a:t>
            </a:fld>
            <a:endParaRPr lang="en-US" altLang="zh-CN"/>
          </a:p>
        </p:txBody>
      </p:sp>
      <p:sp>
        <p:nvSpPr>
          <p:cNvPr id="43014" name="Rectangle 3"/>
          <p:cNvSpPr>
            <a:spLocks noGrp="1" noChangeArrowheads="1"/>
          </p:cNvSpPr>
          <p:nvPr>
            <p:ph type="body" idx="1"/>
          </p:nvPr>
        </p:nvSpPr>
        <p:spPr>
          <a:xfrm>
            <a:off x="552661" y="1158202"/>
            <a:ext cx="10515600" cy="4351338"/>
          </a:xfrm>
        </p:spPr>
        <p:txBody>
          <a:bodyPr/>
          <a:lstStyle/>
          <a:p>
            <a:pPr marL="0" eaLnBrk="1" hangingPunct="1">
              <a:buFont typeface="Wingdings" panose="05000000000000000000" pitchFamily="2" charset="2"/>
              <a:buNone/>
            </a:pPr>
            <a:r>
              <a:rPr lang="zh-CN" altLang="en-US" b="1" dirty="0" smtClean="0">
                <a:latin typeface="华文楷体" panose="02010600040101010101" pitchFamily="2" charset="-122"/>
                <a:ea typeface="华文楷体" panose="02010600040101010101" pitchFamily="2" charset="-122"/>
              </a:rPr>
              <a:t>用例</a:t>
            </a:r>
            <a:r>
              <a:rPr lang="zh-CN" altLang="en-US" b="1" dirty="0">
                <a:latin typeface="华文楷体" panose="02010600040101010101" pitchFamily="2" charset="-122"/>
                <a:ea typeface="华文楷体" panose="02010600040101010101" pitchFamily="2" charset="-122"/>
              </a:rPr>
              <a:t>描述用户提出的一些可见需求，对应一个具体的用户目标。  </a:t>
            </a:r>
          </a:p>
          <a:p>
            <a:pPr eaLnBrk="1" hangingPunct="1"/>
            <a:endParaRPr lang="zh-CN" altLang="en-US" dirty="0" smtClean="0">
              <a:latin typeface="华文楷体" panose="02010600040101010101" pitchFamily="2" charset="-122"/>
              <a:ea typeface="华文楷体" panose="02010600040101010101" pitchFamily="2" charset="-122"/>
            </a:endParaRPr>
          </a:p>
        </p:txBody>
      </p:sp>
      <p:sp>
        <p:nvSpPr>
          <p:cNvPr id="43015" name="AutoShape 5"/>
          <p:cNvSpPr>
            <a:spLocks/>
          </p:cNvSpPr>
          <p:nvPr/>
        </p:nvSpPr>
        <p:spPr bwMode="auto">
          <a:xfrm>
            <a:off x="6024564" y="3308425"/>
            <a:ext cx="71437" cy="2087563"/>
          </a:xfrm>
          <a:prstGeom prst="leftBrace">
            <a:avLst>
              <a:gd name="adj1" fmla="val 243520"/>
              <a:gd name="adj2" fmla="val 50000"/>
            </a:avLst>
          </a:prstGeom>
          <a:noFill/>
          <a:ln w="50800">
            <a:solidFill>
              <a:srgbClr val="FFCC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endParaRPr lang="zh-CN" altLang="en-US" sz="1800">
              <a:solidFill>
                <a:srgbClr val="00CCFF"/>
              </a:solidFill>
            </a:endParaRPr>
          </a:p>
        </p:txBody>
      </p:sp>
      <p:sp>
        <p:nvSpPr>
          <p:cNvPr id="43016" name="Rectangle 6"/>
          <p:cNvSpPr>
            <a:spLocks noChangeArrowheads="1"/>
          </p:cNvSpPr>
          <p:nvPr/>
        </p:nvSpPr>
        <p:spPr bwMode="auto">
          <a:xfrm>
            <a:off x="6088063" y="5021337"/>
            <a:ext cx="3818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zh-CN" sz="2800" b="1">
                <a:solidFill>
                  <a:srgbClr val="FF9900"/>
                </a:solidFill>
              </a:rPr>
              <a:t>√</a:t>
            </a:r>
          </a:p>
        </p:txBody>
      </p:sp>
      <p:sp>
        <p:nvSpPr>
          <p:cNvPr id="43017" name="Rectangle 7"/>
          <p:cNvSpPr>
            <a:spLocks noChangeArrowheads="1"/>
          </p:cNvSpPr>
          <p:nvPr/>
        </p:nvSpPr>
        <p:spPr bwMode="auto">
          <a:xfrm>
            <a:off x="6816725" y="5794450"/>
            <a:ext cx="4940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zh-CN" sz="2400" b="1">
                <a:solidFill>
                  <a:srgbClr val="FF9900"/>
                </a:solidFill>
              </a:rPr>
              <a:t>×</a:t>
            </a:r>
          </a:p>
        </p:txBody>
      </p:sp>
      <p:grpSp>
        <p:nvGrpSpPr>
          <p:cNvPr id="43018" name="Group 8"/>
          <p:cNvGrpSpPr>
            <a:grpSpLocks/>
          </p:cNvGrpSpPr>
          <p:nvPr/>
        </p:nvGrpSpPr>
        <p:grpSpPr bwMode="auto">
          <a:xfrm>
            <a:off x="2566989" y="2228924"/>
            <a:ext cx="5616575" cy="3367088"/>
            <a:chOff x="657" y="1480"/>
            <a:chExt cx="3538" cy="2121"/>
          </a:xfrm>
        </p:grpSpPr>
        <p:pic>
          <p:nvPicPr>
            <p:cNvPr id="43021" name="Picture 9" descr="MCj0195970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7" y="2478"/>
              <a:ext cx="998"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2" name="Line 10"/>
            <p:cNvSpPr>
              <a:spLocks noChangeShapeType="1"/>
            </p:cNvSpPr>
            <p:nvPr/>
          </p:nvSpPr>
          <p:spPr bwMode="auto">
            <a:xfrm flipV="1">
              <a:off x="1746" y="2795"/>
              <a:ext cx="998" cy="0"/>
            </a:xfrm>
            <a:prstGeom prst="line">
              <a:avLst/>
            </a:prstGeom>
            <a:noFill/>
            <a:ln w="76200">
              <a:solidFill>
                <a:srgbClr val="008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023" name="Text Box 11"/>
            <p:cNvSpPr txBox="1">
              <a:spLocks noChangeArrowheads="1"/>
            </p:cNvSpPr>
            <p:nvPr/>
          </p:nvSpPr>
          <p:spPr bwMode="auto">
            <a:xfrm>
              <a:off x="3061" y="1480"/>
              <a:ext cx="113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zh-CN" altLang="en-US" sz="2800" b="1">
                  <a:solidFill>
                    <a:srgbClr val="FF9900"/>
                  </a:solidFill>
                  <a:ea typeface="黑体" panose="02010609060101010101" pitchFamily="49" charset="-122"/>
                </a:rPr>
                <a:t>储蓄系统</a:t>
              </a:r>
            </a:p>
          </p:txBody>
        </p:sp>
        <p:sp>
          <p:nvSpPr>
            <p:cNvPr id="43024" name="Rectangle 12"/>
            <p:cNvSpPr>
              <a:spLocks noChangeArrowheads="1"/>
            </p:cNvSpPr>
            <p:nvPr/>
          </p:nvSpPr>
          <p:spPr bwMode="auto">
            <a:xfrm>
              <a:off x="2853" y="1949"/>
              <a:ext cx="24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zh-CN" sz="2800" b="1">
                  <a:solidFill>
                    <a:srgbClr val="FF9900"/>
                  </a:solidFill>
                </a:rPr>
                <a:t>√</a:t>
              </a:r>
            </a:p>
          </p:txBody>
        </p:sp>
        <p:sp>
          <p:nvSpPr>
            <p:cNvPr id="43025" name="Rectangle 13"/>
            <p:cNvSpPr>
              <a:spLocks noChangeArrowheads="1"/>
            </p:cNvSpPr>
            <p:nvPr/>
          </p:nvSpPr>
          <p:spPr bwMode="auto">
            <a:xfrm>
              <a:off x="2872" y="2372"/>
              <a:ext cx="24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zh-CN" sz="2800" b="1">
                  <a:solidFill>
                    <a:srgbClr val="FF9900"/>
                  </a:solidFill>
                </a:rPr>
                <a:t>√</a:t>
              </a:r>
            </a:p>
          </p:txBody>
        </p:sp>
        <p:sp>
          <p:nvSpPr>
            <p:cNvPr id="43026" name="Rectangle 14"/>
            <p:cNvSpPr>
              <a:spLocks noChangeArrowheads="1"/>
            </p:cNvSpPr>
            <p:nvPr/>
          </p:nvSpPr>
          <p:spPr bwMode="auto">
            <a:xfrm>
              <a:off x="2883" y="2839"/>
              <a:ext cx="24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zh-CN" sz="2800" b="1">
                  <a:solidFill>
                    <a:srgbClr val="FF9900"/>
                  </a:solidFill>
                </a:rPr>
                <a:t>√</a:t>
              </a:r>
            </a:p>
          </p:txBody>
        </p:sp>
        <p:grpSp>
          <p:nvGrpSpPr>
            <p:cNvPr id="43027" name="Group 15"/>
            <p:cNvGrpSpPr>
              <a:grpSpLocks/>
            </p:cNvGrpSpPr>
            <p:nvPr/>
          </p:nvGrpSpPr>
          <p:grpSpPr bwMode="auto">
            <a:xfrm>
              <a:off x="3198" y="1933"/>
              <a:ext cx="907" cy="408"/>
              <a:chOff x="4150" y="2795"/>
              <a:chExt cx="907" cy="576"/>
            </a:xfrm>
          </p:grpSpPr>
          <p:sp>
            <p:nvSpPr>
              <p:cNvPr id="43037" name="Oval 16"/>
              <p:cNvSpPr>
                <a:spLocks noChangeArrowheads="1"/>
              </p:cNvSpPr>
              <p:nvPr/>
            </p:nvSpPr>
            <p:spPr bwMode="auto">
              <a:xfrm>
                <a:off x="4150" y="2795"/>
                <a:ext cx="907" cy="576"/>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3038" name="Text Box 17"/>
              <p:cNvSpPr txBox="1">
                <a:spLocks noChangeArrowheads="1"/>
              </p:cNvSpPr>
              <p:nvPr/>
            </p:nvSpPr>
            <p:spPr bwMode="auto">
              <a:xfrm>
                <a:off x="4308" y="2887"/>
                <a:ext cx="681" cy="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zh-CN" altLang="en-US" sz="2800" b="1">
                    <a:ea typeface="黑体" panose="02010609060101010101" pitchFamily="49" charset="-122"/>
                  </a:rPr>
                  <a:t>开户</a:t>
                </a:r>
              </a:p>
            </p:txBody>
          </p:sp>
        </p:grpSp>
        <p:grpSp>
          <p:nvGrpSpPr>
            <p:cNvPr id="43028" name="Group 18"/>
            <p:cNvGrpSpPr>
              <a:grpSpLocks/>
            </p:cNvGrpSpPr>
            <p:nvPr/>
          </p:nvGrpSpPr>
          <p:grpSpPr bwMode="auto">
            <a:xfrm>
              <a:off x="3198" y="2387"/>
              <a:ext cx="907" cy="384"/>
              <a:chOff x="4150" y="2795"/>
              <a:chExt cx="907" cy="611"/>
            </a:xfrm>
          </p:grpSpPr>
          <p:sp>
            <p:nvSpPr>
              <p:cNvPr id="43035" name="Oval 19"/>
              <p:cNvSpPr>
                <a:spLocks noChangeArrowheads="1"/>
              </p:cNvSpPr>
              <p:nvPr/>
            </p:nvSpPr>
            <p:spPr bwMode="auto">
              <a:xfrm>
                <a:off x="4150" y="2795"/>
                <a:ext cx="907" cy="576"/>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3036" name="Text Box 20"/>
              <p:cNvSpPr txBox="1">
                <a:spLocks noChangeArrowheads="1"/>
              </p:cNvSpPr>
              <p:nvPr/>
            </p:nvSpPr>
            <p:spPr bwMode="auto">
              <a:xfrm>
                <a:off x="4308" y="2886"/>
                <a:ext cx="681" cy="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zh-CN" altLang="en-US" sz="2800" b="1">
                    <a:ea typeface="黑体" panose="02010609060101010101" pitchFamily="49" charset="-122"/>
                  </a:rPr>
                  <a:t>存款</a:t>
                </a:r>
              </a:p>
            </p:txBody>
          </p:sp>
        </p:grpSp>
        <p:grpSp>
          <p:nvGrpSpPr>
            <p:cNvPr id="43029" name="Group 21"/>
            <p:cNvGrpSpPr>
              <a:grpSpLocks/>
            </p:cNvGrpSpPr>
            <p:nvPr/>
          </p:nvGrpSpPr>
          <p:grpSpPr bwMode="auto">
            <a:xfrm>
              <a:off x="3198" y="2800"/>
              <a:ext cx="907" cy="384"/>
              <a:chOff x="4150" y="2795"/>
              <a:chExt cx="907" cy="609"/>
            </a:xfrm>
          </p:grpSpPr>
          <p:sp>
            <p:nvSpPr>
              <p:cNvPr id="43033" name="Oval 22"/>
              <p:cNvSpPr>
                <a:spLocks noChangeArrowheads="1"/>
              </p:cNvSpPr>
              <p:nvPr/>
            </p:nvSpPr>
            <p:spPr bwMode="auto">
              <a:xfrm>
                <a:off x="4150" y="2795"/>
                <a:ext cx="907" cy="576"/>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3034" name="Text Box 23"/>
              <p:cNvSpPr txBox="1">
                <a:spLocks noChangeArrowheads="1"/>
              </p:cNvSpPr>
              <p:nvPr/>
            </p:nvSpPr>
            <p:spPr bwMode="auto">
              <a:xfrm>
                <a:off x="4308" y="2885"/>
                <a:ext cx="681"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zh-CN" altLang="en-US" sz="2800" b="1">
                    <a:ea typeface="黑体" panose="02010609060101010101" pitchFamily="49" charset="-122"/>
                  </a:rPr>
                  <a:t>取款</a:t>
                </a:r>
              </a:p>
            </p:txBody>
          </p:sp>
        </p:grpSp>
        <p:grpSp>
          <p:nvGrpSpPr>
            <p:cNvPr id="43030" name="Group 24"/>
            <p:cNvGrpSpPr>
              <a:grpSpLocks/>
            </p:cNvGrpSpPr>
            <p:nvPr/>
          </p:nvGrpSpPr>
          <p:grpSpPr bwMode="auto">
            <a:xfrm>
              <a:off x="3198" y="3217"/>
              <a:ext cx="907" cy="384"/>
              <a:chOff x="4150" y="2795"/>
              <a:chExt cx="907" cy="609"/>
            </a:xfrm>
          </p:grpSpPr>
          <p:sp>
            <p:nvSpPr>
              <p:cNvPr id="43031" name="Oval 25"/>
              <p:cNvSpPr>
                <a:spLocks noChangeArrowheads="1"/>
              </p:cNvSpPr>
              <p:nvPr/>
            </p:nvSpPr>
            <p:spPr bwMode="auto">
              <a:xfrm>
                <a:off x="4150" y="2795"/>
                <a:ext cx="907" cy="576"/>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3032" name="Text Box 26"/>
              <p:cNvSpPr txBox="1">
                <a:spLocks noChangeArrowheads="1"/>
              </p:cNvSpPr>
              <p:nvPr/>
            </p:nvSpPr>
            <p:spPr bwMode="auto">
              <a:xfrm>
                <a:off x="4308" y="2885"/>
                <a:ext cx="681" cy="5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zh-CN" altLang="en-US" sz="2800" b="1">
                    <a:ea typeface="黑体" panose="02010609060101010101" pitchFamily="49" charset="-122"/>
                  </a:rPr>
                  <a:t>转帐</a:t>
                </a:r>
              </a:p>
            </p:txBody>
          </p:sp>
        </p:grpSp>
      </p:grpSp>
      <p:sp>
        <p:nvSpPr>
          <p:cNvPr id="43019" name="Oval 27"/>
          <p:cNvSpPr>
            <a:spLocks noChangeArrowheads="1"/>
          </p:cNvSpPr>
          <p:nvPr/>
        </p:nvSpPr>
        <p:spPr bwMode="auto">
          <a:xfrm>
            <a:off x="7464426" y="5684912"/>
            <a:ext cx="2016125" cy="6477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3020" name="Text Box 28"/>
          <p:cNvSpPr txBox="1">
            <a:spLocks noChangeArrowheads="1"/>
          </p:cNvSpPr>
          <p:nvPr/>
        </p:nvSpPr>
        <p:spPr bwMode="auto">
          <a:xfrm>
            <a:off x="7715250" y="5775399"/>
            <a:ext cx="1620838"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zh-CN" altLang="en-US" sz="2800" b="1">
                <a:ea typeface="黑体" panose="02010609060101010101" pitchFamily="49" charset="-122"/>
              </a:rPr>
              <a:t>数据上传</a:t>
            </a:r>
          </a:p>
        </p:txBody>
      </p:sp>
      <p:sp>
        <p:nvSpPr>
          <p:cNvPr id="31"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用例的特点</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74483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01</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en-US" altLang="zh-CN" sz="3600" b="1" dirty="0" smtClean="0">
                <a:latin typeface="微软雅黑" panose="020B0503020204020204" pitchFamily="34" charset="-122"/>
                <a:ea typeface="微软雅黑" panose="020B0503020204020204" pitchFamily="34" charset="-122"/>
              </a:rPr>
              <a:t>UML</a:t>
            </a:r>
            <a:r>
              <a:rPr lang="zh-CN" altLang="en-US" sz="3600" b="1" dirty="0" smtClean="0">
                <a:latin typeface="微软雅黑" panose="020B0503020204020204" pitchFamily="34" charset="-122"/>
                <a:ea typeface="微软雅黑" panose="020B0503020204020204" pitchFamily="34" charset="-122"/>
              </a:rPr>
              <a:t>历史</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4</a:t>
            </a:fld>
            <a:endParaRPr lang="zh-CN" altLang="en-US"/>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a:spLocks noGrp="1"/>
          </p:cNvSpPr>
          <p:nvPr>
            <p:ph type="sldNum" sz="quarter" idx="12"/>
          </p:nvPr>
        </p:nvSpPr>
        <p:spPr/>
        <p:txBody>
          <a:bodyPr/>
          <a:lstStyle/>
          <a:p>
            <a:pPr>
              <a:defRPr/>
            </a:pPr>
            <a:fld id="{B76C4CB5-5C0E-4FE7-9237-BE0CC6949419}" type="slidenum">
              <a:rPr lang="zh-CN" altLang="en-US"/>
              <a:pPr>
                <a:defRPr/>
              </a:pPr>
              <a:t>40</a:t>
            </a:fld>
            <a:endParaRPr lang="en-US" altLang="zh-CN" dirty="0"/>
          </a:p>
        </p:txBody>
      </p:sp>
      <p:sp>
        <p:nvSpPr>
          <p:cNvPr id="44038" name="Rectangle 3"/>
          <p:cNvSpPr>
            <a:spLocks noGrp="1" noChangeArrowheads="1"/>
          </p:cNvSpPr>
          <p:nvPr>
            <p:ph type="body" idx="1"/>
          </p:nvPr>
        </p:nvSpPr>
        <p:spPr>
          <a:xfrm>
            <a:off x="406120" y="1324769"/>
            <a:ext cx="11139436" cy="4351338"/>
          </a:xfrm>
        </p:spPr>
        <p:txBody>
          <a:bodyPr/>
          <a:lstStyle/>
          <a:p>
            <a:pPr marL="0" eaLnBrk="1" hangingPunct="1">
              <a:buFont typeface="Wingdings" panose="05000000000000000000" pitchFamily="2" charset="2"/>
              <a:buNone/>
            </a:pPr>
            <a:r>
              <a:rPr lang="zh-CN" altLang="en-US" b="1" dirty="0" smtClean="0">
                <a:latin typeface="华文楷体" panose="02010600040101010101" pitchFamily="2" charset="-122"/>
                <a:ea typeface="华文楷体" panose="02010600040101010101" pitchFamily="2" charset="-122"/>
              </a:rPr>
              <a:t>用例</a:t>
            </a:r>
            <a:r>
              <a:rPr lang="zh-CN" altLang="en-US" b="1" dirty="0">
                <a:latin typeface="华文楷体" panose="02010600040101010101" pitchFamily="2" charset="-122"/>
                <a:ea typeface="华文楷体" panose="02010600040101010101" pitchFamily="2" charset="-122"/>
              </a:rPr>
              <a:t>反映系统与用户的一次</a:t>
            </a:r>
            <a:r>
              <a:rPr lang="zh-CN" altLang="en-US" b="1" dirty="0">
                <a:solidFill>
                  <a:srgbClr val="FF0000"/>
                </a:solidFill>
                <a:latin typeface="华文楷体" panose="02010600040101010101" pitchFamily="2" charset="-122"/>
                <a:ea typeface="华文楷体" panose="02010600040101010101" pitchFamily="2" charset="-122"/>
              </a:rPr>
              <a:t>交互过程</a:t>
            </a:r>
            <a:r>
              <a:rPr lang="zh-CN" altLang="en-US" b="1" dirty="0">
                <a:latin typeface="华文楷体" panose="02010600040101010101" pitchFamily="2" charset="-122"/>
                <a:ea typeface="华文楷体" panose="02010600040101010101" pitchFamily="2" charset="-122"/>
              </a:rPr>
              <a:t>，应该具有交互的信息的传递。  </a:t>
            </a:r>
          </a:p>
          <a:p>
            <a:pPr eaLnBrk="1" hangingPunct="1"/>
            <a:endParaRPr lang="zh-CN" altLang="en-US" dirty="0" smtClean="0">
              <a:latin typeface="华文楷体" panose="02010600040101010101" pitchFamily="2" charset="-122"/>
              <a:ea typeface="华文楷体" panose="02010600040101010101" pitchFamily="2" charset="-122"/>
            </a:endParaRPr>
          </a:p>
        </p:txBody>
      </p:sp>
      <p:pic>
        <p:nvPicPr>
          <p:cNvPr id="44039" name="Picture 5" descr="MCj01959700000[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95551" y="3213100"/>
            <a:ext cx="1584325"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0" name="Line 6"/>
          <p:cNvSpPr>
            <a:spLocks noChangeShapeType="1"/>
          </p:cNvSpPr>
          <p:nvPr/>
        </p:nvSpPr>
        <p:spPr bwMode="auto">
          <a:xfrm flipV="1">
            <a:off x="4367213" y="3933825"/>
            <a:ext cx="3529012" cy="0"/>
          </a:xfrm>
          <a:prstGeom prst="line">
            <a:avLst/>
          </a:prstGeom>
          <a:noFill/>
          <a:ln w="76200">
            <a:solidFill>
              <a:srgbClr val="008000"/>
            </a:solidFill>
            <a:round/>
            <a:headEnd/>
            <a:tailEnd type="stealth"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1" name="Text Box 7"/>
          <p:cNvSpPr txBox="1">
            <a:spLocks noChangeArrowheads="1"/>
          </p:cNvSpPr>
          <p:nvPr/>
        </p:nvSpPr>
        <p:spPr bwMode="auto">
          <a:xfrm>
            <a:off x="4583113" y="3500438"/>
            <a:ext cx="26654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zh-CN" altLang="en-US" sz="1800" b="1"/>
              <a:t>帐户，密码，金额数</a:t>
            </a:r>
          </a:p>
        </p:txBody>
      </p:sp>
      <p:sp>
        <p:nvSpPr>
          <p:cNvPr id="44042" name="Line 8"/>
          <p:cNvSpPr>
            <a:spLocks noChangeShapeType="1"/>
          </p:cNvSpPr>
          <p:nvPr/>
        </p:nvSpPr>
        <p:spPr bwMode="auto">
          <a:xfrm>
            <a:off x="7104063" y="3716338"/>
            <a:ext cx="431800" cy="0"/>
          </a:xfrm>
          <a:prstGeom prst="line">
            <a:avLst/>
          </a:prstGeom>
          <a:noFill/>
          <a:ln w="317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43" name="Text Box 9"/>
          <p:cNvSpPr txBox="1">
            <a:spLocks noChangeArrowheads="1"/>
          </p:cNvSpPr>
          <p:nvPr/>
        </p:nvSpPr>
        <p:spPr bwMode="auto">
          <a:xfrm>
            <a:off x="5087938" y="4005263"/>
            <a:ext cx="26654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zh-CN" altLang="en-US" sz="1800" b="1"/>
              <a:t>确认信息，帐户余额</a:t>
            </a:r>
          </a:p>
        </p:txBody>
      </p:sp>
      <p:sp>
        <p:nvSpPr>
          <p:cNvPr id="44044" name="Line 10"/>
          <p:cNvSpPr>
            <a:spLocks noChangeShapeType="1"/>
          </p:cNvSpPr>
          <p:nvPr/>
        </p:nvSpPr>
        <p:spPr bwMode="auto">
          <a:xfrm flipH="1">
            <a:off x="4633914" y="4195763"/>
            <a:ext cx="433387" cy="0"/>
          </a:xfrm>
          <a:prstGeom prst="line">
            <a:avLst/>
          </a:prstGeom>
          <a:noFill/>
          <a:ln w="31750">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4045" name="Group 11"/>
          <p:cNvGrpSpPr>
            <a:grpSpLocks/>
          </p:cNvGrpSpPr>
          <p:nvPr/>
        </p:nvGrpSpPr>
        <p:grpSpPr bwMode="auto">
          <a:xfrm>
            <a:off x="7967663" y="3500438"/>
            <a:ext cx="1439862" cy="914400"/>
            <a:chOff x="4150" y="2795"/>
            <a:chExt cx="907" cy="576"/>
          </a:xfrm>
        </p:grpSpPr>
        <p:sp>
          <p:nvSpPr>
            <p:cNvPr id="44046" name="Oval 12"/>
            <p:cNvSpPr>
              <a:spLocks noChangeArrowheads="1"/>
            </p:cNvSpPr>
            <p:nvPr/>
          </p:nvSpPr>
          <p:spPr bwMode="auto">
            <a:xfrm>
              <a:off x="4150" y="2795"/>
              <a:ext cx="907" cy="576"/>
            </a:xfrm>
            <a:prstGeom prst="ellipse">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4047" name="Text Box 13"/>
            <p:cNvSpPr txBox="1">
              <a:spLocks noChangeArrowheads="1"/>
            </p:cNvSpPr>
            <p:nvPr/>
          </p:nvSpPr>
          <p:spPr bwMode="auto">
            <a:xfrm>
              <a:off x="4308" y="2886"/>
              <a:ext cx="6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zh-CN" altLang="en-US" sz="2800" b="1">
                  <a:ea typeface="黑体" panose="02010609060101010101" pitchFamily="49" charset="-122"/>
                </a:rPr>
                <a:t>取款</a:t>
              </a:r>
            </a:p>
          </p:txBody>
        </p:sp>
      </p:grpSp>
      <p:sp>
        <p:nvSpPr>
          <p:cNvPr id="16"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用例的特点</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636711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3C2D33E9-183D-4463-8235-0623B2B7DCA3}" type="slidenum">
              <a:rPr lang="zh-CN" altLang="en-US"/>
              <a:pPr>
                <a:defRPr/>
              </a:pPr>
              <a:t>41</a:t>
            </a:fld>
            <a:endParaRPr lang="en-US" altLang="zh-CN"/>
          </a:p>
        </p:txBody>
      </p:sp>
      <p:sp>
        <p:nvSpPr>
          <p:cNvPr id="45062" name="Rectangle 3"/>
          <p:cNvSpPr>
            <a:spLocks noGrp="1" noChangeArrowheads="1"/>
          </p:cNvSpPr>
          <p:nvPr>
            <p:ph type="body" idx="1"/>
          </p:nvPr>
        </p:nvSpPr>
        <p:spPr>
          <a:xfrm>
            <a:off x="838201" y="1426867"/>
            <a:ext cx="7527926" cy="3549948"/>
          </a:xfrm>
        </p:spPr>
        <p:txBody>
          <a:bodyPr/>
          <a:lstStyle/>
          <a:p>
            <a:pPr algn="just">
              <a:spcAft>
                <a:spcPts val="400"/>
              </a:spcAft>
              <a:buFont typeface="Monotype Sorts" pitchFamily="2" charset="2"/>
              <a:buChar char=" "/>
            </a:pPr>
            <a:r>
              <a:rPr lang="zh-CN" altLang="en-US" b="1" dirty="0" smtClean="0">
                <a:latin typeface="华文楷体" panose="02010600040101010101" pitchFamily="2" charset="-122"/>
                <a:ea typeface="华文楷体" panose="02010600040101010101" pitchFamily="2" charset="-122"/>
              </a:rPr>
              <a:t>用例图举例；</a:t>
            </a:r>
          </a:p>
          <a:p>
            <a:pPr algn="just">
              <a:spcAft>
                <a:spcPts val="400"/>
              </a:spcAft>
              <a:buFont typeface="Monotype Sorts" pitchFamily="2" charset="2"/>
              <a:buChar char=" "/>
            </a:pPr>
            <a:r>
              <a:rPr lang="zh-CN" altLang="en-US" b="1" dirty="0" smtClean="0">
                <a:latin typeface="华文楷体" panose="02010600040101010101" pitchFamily="2" charset="-122"/>
                <a:ea typeface="华文楷体" panose="02010600040101010101" pitchFamily="2" charset="-122"/>
              </a:rPr>
              <a:t>用例图中的图符；</a:t>
            </a:r>
          </a:p>
          <a:p>
            <a:pPr algn="just">
              <a:spcAft>
                <a:spcPts val="400"/>
              </a:spcAft>
              <a:buFont typeface="Monotype Sorts" pitchFamily="2" charset="2"/>
              <a:buChar char=" "/>
            </a:pPr>
            <a:r>
              <a:rPr lang="zh-CN" altLang="en-US" b="1" dirty="0" smtClean="0">
                <a:latin typeface="华文楷体" panose="02010600040101010101" pitchFamily="2" charset="-122"/>
                <a:ea typeface="华文楷体" panose="02010600040101010101" pitchFamily="2" charset="-122"/>
              </a:rPr>
              <a:t>用例图中的模型元素。</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706114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灯片编号占位符 5"/>
          <p:cNvSpPr>
            <a:spLocks noGrp="1"/>
          </p:cNvSpPr>
          <p:nvPr>
            <p:ph type="sldNum" sz="quarter" idx="12"/>
          </p:nvPr>
        </p:nvSpPr>
        <p:spPr/>
        <p:txBody>
          <a:bodyPr/>
          <a:lstStyle/>
          <a:p>
            <a:pPr>
              <a:defRPr/>
            </a:pPr>
            <a:fld id="{82FF5107-DA99-4400-B663-ECC21A0C331A}" type="slidenum">
              <a:rPr lang="zh-CN" altLang="en-US"/>
              <a:pPr>
                <a:defRPr/>
              </a:pPr>
              <a:t>42</a:t>
            </a:fld>
            <a:endParaRPr lang="en-US" altLang="zh-CN"/>
          </a:p>
        </p:txBody>
      </p:sp>
      <p:sp>
        <p:nvSpPr>
          <p:cNvPr id="46085" name="Rectangle 2"/>
          <p:cNvSpPr>
            <a:spLocks noGrp="1" noChangeArrowheads="1"/>
          </p:cNvSpPr>
          <p:nvPr>
            <p:ph type="title"/>
          </p:nvPr>
        </p:nvSpPr>
        <p:spPr>
          <a:xfrm>
            <a:off x="1992313" y="620713"/>
            <a:ext cx="7772400" cy="762000"/>
          </a:xfrm>
        </p:spPr>
        <p:txBody>
          <a:bodyPr/>
          <a:lstStyle/>
          <a:p>
            <a:pPr eaLnBrk="1" hangingPunct="1">
              <a:buFont typeface="Monotype Sorts" pitchFamily="2" charset="2"/>
              <a:buNone/>
            </a:pPr>
            <a:r>
              <a:rPr lang="zh-CN" altLang="en-US" sz="2800">
                <a:latin typeface="华文楷体" panose="02010600040101010101" pitchFamily="2" charset="-122"/>
                <a:ea typeface="华文楷体" panose="02010600040101010101" pitchFamily="2" charset="-122"/>
              </a:rPr>
              <a:t>  用例图举例（</a:t>
            </a:r>
            <a:r>
              <a:rPr lang="en-US" altLang="zh-CN" sz="2800">
                <a:latin typeface="华文楷体" panose="02010600040101010101" pitchFamily="2" charset="-122"/>
                <a:ea typeface="华文楷体" panose="02010600040101010101" pitchFamily="2" charset="-122"/>
              </a:rPr>
              <a:t>UML1.1</a:t>
            </a:r>
            <a:r>
              <a:rPr lang="zh-CN" altLang="en-US" sz="2800">
                <a:latin typeface="华文楷体" panose="02010600040101010101" pitchFamily="2" charset="-122"/>
                <a:ea typeface="华文楷体" panose="02010600040101010101" pitchFamily="2" charset="-122"/>
              </a:rPr>
              <a:t>）</a:t>
            </a:r>
            <a:endParaRPr lang="zh-CN" altLang="en-US" smtClean="0">
              <a:latin typeface="华文楷体" panose="02010600040101010101" pitchFamily="2" charset="-122"/>
              <a:ea typeface="华文楷体" panose="02010600040101010101" pitchFamily="2" charset="-122"/>
            </a:endParaRPr>
          </a:p>
        </p:txBody>
      </p:sp>
      <p:grpSp>
        <p:nvGrpSpPr>
          <p:cNvPr id="46086" name="Group 3"/>
          <p:cNvGrpSpPr>
            <a:grpSpLocks/>
          </p:cNvGrpSpPr>
          <p:nvPr/>
        </p:nvGrpSpPr>
        <p:grpSpPr bwMode="auto">
          <a:xfrm>
            <a:off x="1628776" y="1600200"/>
            <a:ext cx="8658225" cy="4724400"/>
            <a:chOff x="66" y="1008"/>
            <a:chExt cx="5454" cy="2976"/>
          </a:xfrm>
        </p:grpSpPr>
        <p:sp>
          <p:nvSpPr>
            <p:cNvPr id="46087" name="Rectangle 4"/>
            <p:cNvSpPr>
              <a:spLocks noChangeArrowheads="1"/>
            </p:cNvSpPr>
            <p:nvPr/>
          </p:nvSpPr>
          <p:spPr bwMode="auto">
            <a:xfrm>
              <a:off x="2838" y="2131"/>
              <a:ext cx="718" cy="22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b="1">
                  <a:latin typeface="Times New Roman" panose="02020603050405020304" pitchFamily="18" charset="0"/>
                </a:rPr>
                <a:t>《</a:t>
              </a:r>
              <a:r>
                <a:rPr lang="zh-CN" altLang="en-US" sz="2000" b="1">
                  <a:latin typeface="Times New Roman" panose="02020603050405020304" pitchFamily="18" charset="0"/>
                </a:rPr>
                <a:t>使用</a:t>
              </a:r>
              <a:r>
                <a:rPr lang="en-US" altLang="zh-CN" sz="2000" b="1">
                  <a:latin typeface="Times New Roman" panose="02020603050405020304" pitchFamily="18" charset="0"/>
                </a:rPr>
                <a:t>》</a:t>
              </a:r>
            </a:p>
          </p:txBody>
        </p:sp>
        <p:sp>
          <p:nvSpPr>
            <p:cNvPr id="46088" name="Line 5"/>
            <p:cNvSpPr>
              <a:spLocks noChangeShapeType="1"/>
            </p:cNvSpPr>
            <p:nvPr/>
          </p:nvSpPr>
          <p:spPr bwMode="auto">
            <a:xfrm flipV="1">
              <a:off x="1197" y="1229"/>
              <a:ext cx="786" cy="147"/>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089" name="Rectangle 6"/>
            <p:cNvSpPr>
              <a:spLocks noChangeArrowheads="1"/>
            </p:cNvSpPr>
            <p:nvPr/>
          </p:nvSpPr>
          <p:spPr bwMode="auto">
            <a:xfrm>
              <a:off x="491" y="1660"/>
              <a:ext cx="1118" cy="211"/>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2000" b="1">
                  <a:latin typeface="Times New Roman" panose="02020603050405020304" pitchFamily="18" charset="0"/>
                </a:rPr>
                <a:t>贸易经理</a:t>
              </a:r>
              <a:endParaRPr lang="zh-CN" altLang="en-US" sz="900">
                <a:latin typeface="Times New Roman" panose="02020603050405020304" pitchFamily="18" charset="0"/>
              </a:endParaRPr>
            </a:p>
          </p:txBody>
        </p:sp>
        <p:grpSp>
          <p:nvGrpSpPr>
            <p:cNvPr id="46090" name="Group 7"/>
            <p:cNvGrpSpPr>
              <a:grpSpLocks/>
            </p:cNvGrpSpPr>
            <p:nvPr/>
          </p:nvGrpSpPr>
          <p:grpSpPr bwMode="auto">
            <a:xfrm>
              <a:off x="918" y="1170"/>
              <a:ext cx="264" cy="468"/>
              <a:chOff x="3497" y="8121"/>
              <a:chExt cx="280" cy="512"/>
            </a:xfrm>
          </p:grpSpPr>
          <p:sp>
            <p:nvSpPr>
              <p:cNvPr id="46144" name="Oval 8"/>
              <p:cNvSpPr>
                <a:spLocks noChangeArrowheads="1"/>
              </p:cNvSpPr>
              <p:nvPr/>
            </p:nvSpPr>
            <p:spPr bwMode="auto">
              <a:xfrm>
                <a:off x="3567" y="8121"/>
                <a:ext cx="140" cy="140"/>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6145" name="Line 9"/>
              <p:cNvSpPr>
                <a:spLocks noChangeShapeType="1"/>
              </p:cNvSpPr>
              <p:nvPr/>
            </p:nvSpPr>
            <p:spPr bwMode="auto">
              <a:xfrm>
                <a:off x="3497" y="8361"/>
                <a:ext cx="28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146" name="Line 10"/>
              <p:cNvSpPr>
                <a:spLocks noChangeShapeType="1"/>
              </p:cNvSpPr>
              <p:nvPr/>
            </p:nvSpPr>
            <p:spPr bwMode="auto">
              <a:xfrm rot="5400000">
                <a:off x="3507" y="8391"/>
                <a:ext cx="26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147" name="Line 11"/>
              <p:cNvSpPr>
                <a:spLocks noChangeShapeType="1"/>
              </p:cNvSpPr>
              <p:nvPr/>
            </p:nvSpPr>
            <p:spPr bwMode="auto">
              <a:xfrm flipH="1">
                <a:off x="3500" y="8501"/>
                <a:ext cx="137" cy="13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148" name="Line 12"/>
              <p:cNvSpPr>
                <a:spLocks noChangeShapeType="1"/>
              </p:cNvSpPr>
              <p:nvPr/>
            </p:nvSpPr>
            <p:spPr bwMode="auto">
              <a:xfrm>
                <a:off x="3640" y="8513"/>
                <a:ext cx="112" cy="12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grpSp>
        <p:sp>
          <p:nvSpPr>
            <p:cNvPr id="46091" name="Oval 13"/>
            <p:cNvSpPr>
              <a:spLocks noChangeArrowheads="1"/>
            </p:cNvSpPr>
            <p:nvPr/>
          </p:nvSpPr>
          <p:spPr bwMode="auto">
            <a:xfrm>
              <a:off x="1990" y="1040"/>
              <a:ext cx="1015" cy="363"/>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kumimoji="1" lang="zh-CN" altLang="en-US" sz="2400">
                <a:latin typeface="Times New Roman" panose="02020603050405020304" pitchFamily="18" charset="0"/>
              </a:endParaRPr>
            </a:p>
          </p:txBody>
        </p:sp>
        <p:sp>
          <p:nvSpPr>
            <p:cNvPr id="46092" name="Text Box 14"/>
            <p:cNvSpPr txBox="1">
              <a:spLocks noChangeArrowheads="1"/>
            </p:cNvSpPr>
            <p:nvPr/>
          </p:nvSpPr>
          <p:spPr bwMode="auto">
            <a:xfrm>
              <a:off x="2117" y="1111"/>
              <a:ext cx="748" cy="21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r>
                <a:rPr lang="zh-CN" altLang="en-US" sz="2000" b="1">
                  <a:latin typeface="Times New Roman" panose="02020603050405020304" pitchFamily="18" charset="0"/>
                </a:rPr>
                <a:t>设置边界</a:t>
              </a:r>
              <a:endParaRPr lang="zh-CN" altLang="en-US" sz="900">
                <a:latin typeface="Times New Roman" panose="02020603050405020304" pitchFamily="18" charset="0"/>
              </a:endParaRPr>
            </a:p>
            <a:p>
              <a:pPr algn="just">
                <a:spcBef>
                  <a:spcPct val="0"/>
                </a:spcBef>
                <a:buClrTx/>
                <a:buFontTx/>
                <a:buNone/>
              </a:pPr>
              <a:endParaRPr lang="zh-CN" altLang="en-US" sz="1000">
                <a:latin typeface="Times New Roman" panose="02020603050405020304" pitchFamily="18" charset="0"/>
              </a:endParaRPr>
            </a:p>
          </p:txBody>
        </p:sp>
        <p:sp>
          <p:nvSpPr>
            <p:cNvPr id="46093" name="Line 15"/>
            <p:cNvSpPr>
              <a:spLocks noChangeShapeType="1"/>
            </p:cNvSpPr>
            <p:nvPr/>
          </p:nvSpPr>
          <p:spPr bwMode="auto">
            <a:xfrm>
              <a:off x="4300" y="1238"/>
              <a:ext cx="605" cy="1"/>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094" name="Oval 16"/>
            <p:cNvSpPr>
              <a:spLocks noChangeArrowheads="1"/>
            </p:cNvSpPr>
            <p:nvPr/>
          </p:nvSpPr>
          <p:spPr bwMode="auto">
            <a:xfrm>
              <a:off x="3293" y="1040"/>
              <a:ext cx="1015" cy="363"/>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kumimoji="1" lang="zh-CN" altLang="en-US" sz="2400">
                <a:latin typeface="Times New Roman" panose="02020603050405020304" pitchFamily="18" charset="0"/>
              </a:endParaRPr>
            </a:p>
          </p:txBody>
        </p:sp>
        <p:sp>
          <p:nvSpPr>
            <p:cNvPr id="46095" name="Text Box 17"/>
            <p:cNvSpPr txBox="1">
              <a:spLocks noChangeArrowheads="1"/>
            </p:cNvSpPr>
            <p:nvPr/>
          </p:nvSpPr>
          <p:spPr bwMode="auto">
            <a:xfrm>
              <a:off x="3419" y="1111"/>
              <a:ext cx="749" cy="21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ClrTx/>
                <a:buFontTx/>
                <a:buNone/>
              </a:pPr>
              <a:r>
                <a:rPr lang="zh-CN" altLang="en-US" sz="2000" b="1">
                  <a:latin typeface="Times New Roman" panose="02020603050405020304" pitchFamily="18" charset="0"/>
                </a:rPr>
                <a:t>更新帐目</a:t>
              </a:r>
              <a:endParaRPr lang="zh-CN" altLang="en-US" sz="900">
                <a:latin typeface="Times New Roman" panose="02020603050405020304" pitchFamily="18" charset="0"/>
              </a:endParaRPr>
            </a:p>
            <a:p>
              <a:pPr algn="just">
                <a:spcBef>
                  <a:spcPct val="0"/>
                </a:spcBef>
                <a:buClrTx/>
                <a:buFontTx/>
                <a:buNone/>
              </a:pPr>
              <a:endParaRPr lang="zh-CN" altLang="en-US" sz="1000">
                <a:latin typeface="Times New Roman" panose="02020603050405020304" pitchFamily="18" charset="0"/>
              </a:endParaRPr>
            </a:p>
          </p:txBody>
        </p:sp>
        <p:sp>
          <p:nvSpPr>
            <p:cNvPr id="46096" name="Rectangle 18"/>
            <p:cNvSpPr>
              <a:spLocks noChangeArrowheads="1"/>
            </p:cNvSpPr>
            <p:nvPr/>
          </p:nvSpPr>
          <p:spPr bwMode="auto">
            <a:xfrm>
              <a:off x="4651" y="1488"/>
              <a:ext cx="869" cy="22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2000" b="1">
                  <a:latin typeface="Times New Roman" panose="02020603050405020304" pitchFamily="18" charset="0"/>
                </a:rPr>
                <a:t>记帐系统</a:t>
              </a:r>
              <a:endParaRPr lang="zh-CN" altLang="en-US" sz="900">
                <a:latin typeface="Times New Roman" panose="02020603050405020304" pitchFamily="18" charset="0"/>
              </a:endParaRPr>
            </a:p>
          </p:txBody>
        </p:sp>
        <p:grpSp>
          <p:nvGrpSpPr>
            <p:cNvPr id="46097" name="Group 19"/>
            <p:cNvGrpSpPr>
              <a:grpSpLocks/>
            </p:cNvGrpSpPr>
            <p:nvPr/>
          </p:nvGrpSpPr>
          <p:grpSpPr bwMode="auto">
            <a:xfrm>
              <a:off x="4954" y="1008"/>
              <a:ext cx="263" cy="467"/>
              <a:chOff x="3497" y="8121"/>
              <a:chExt cx="280" cy="512"/>
            </a:xfrm>
          </p:grpSpPr>
          <p:sp>
            <p:nvSpPr>
              <p:cNvPr id="46139" name="Oval 20"/>
              <p:cNvSpPr>
                <a:spLocks noChangeArrowheads="1"/>
              </p:cNvSpPr>
              <p:nvPr/>
            </p:nvSpPr>
            <p:spPr bwMode="auto">
              <a:xfrm>
                <a:off x="3567" y="8121"/>
                <a:ext cx="140" cy="140"/>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6140" name="Line 21"/>
              <p:cNvSpPr>
                <a:spLocks noChangeShapeType="1"/>
              </p:cNvSpPr>
              <p:nvPr/>
            </p:nvSpPr>
            <p:spPr bwMode="auto">
              <a:xfrm>
                <a:off x="3497" y="8361"/>
                <a:ext cx="28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141" name="Line 22"/>
              <p:cNvSpPr>
                <a:spLocks noChangeShapeType="1"/>
              </p:cNvSpPr>
              <p:nvPr/>
            </p:nvSpPr>
            <p:spPr bwMode="auto">
              <a:xfrm rot="5400000">
                <a:off x="3507" y="8391"/>
                <a:ext cx="26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142" name="Line 23"/>
              <p:cNvSpPr>
                <a:spLocks noChangeShapeType="1"/>
              </p:cNvSpPr>
              <p:nvPr/>
            </p:nvSpPr>
            <p:spPr bwMode="auto">
              <a:xfrm flipH="1">
                <a:off x="3500" y="8501"/>
                <a:ext cx="137" cy="13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143" name="Line 24"/>
              <p:cNvSpPr>
                <a:spLocks noChangeShapeType="1"/>
              </p:cNvSpPr>
              <p:nvPr/>
            </p:nvSpPr>
            <p:spPr bwMode="auto">
              <a:xfrm>
                <a:off x="3640" y="8513"/>
                <a:ext cx="112" cy="12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grpSp>
        <p:sp>
          <p:nvSpPr>
            <p:cNvPr id="46098" name="Line 25"/>
            <p:cNvSpPr>
              <a:spLocks noChangeShapeType="1"/>
            </p:cNvSpPr>
            <p:nvPr/>
          </p:nvSpPr>
          <p:spPr bwMode="auto">
            <a:xfrm flipH="1">
              <a:off x="1422" y="1933"/>
              <a:ext cx="574" cy="479"/>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099" name="Line 26"/>
            <p:cNvSpPr>
              <a:spLocks noChangeShapeType="1"/>
            </p:cNvSpPr>
            <p:nvPr/>
          </p:nvSpPr>
          <p:spPr bwMode="auto">
            <a:xfrm>
              <a:off x="1422" y="2411"/>
              <a:ext cx="608" cy="1"/>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100" name="Line 27"/>
            <p:cNvSpPr>
              <a:spLocks noChangeShapeType="1"/>
            </p:cNvSpPr>
            <p:nvPr/>
          </p:nvSpPr>
          <p:spPr bwMode="auto">
            <a:xfrm>
              <a:off x="1422" y="2411"/>
              <a:ext cx="591" cy="47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101" name="Rectangle 28"/>
            <p:cNvSpPr>
              <a:spLocks noChangeArrowheads="1"/>
            </p:cNvSpPr>
            <p:nvPr/>
          </p:nvSpPr>
          <p:spPr bwMode="auto">
            <a:xfrm>
              <a:off x="1713" y="3230"/>
              <a:ext cx="767" cy="18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b="1">
                  <a:latin typeface="Times New Roman" panose="02020603050405020304" pitchFamily="18" charset="0"/>
                </a:rPr>
                <a:t>《</a:t>
              </a:r>
              <a:r>
                <a:rPr lang="zh-CN" altLang="en-US" sz="2000" b="1">
                  <a:latin typeface="Times New Roman" panose="02020603050405020304" pitchFamily="18" charset="0"/>
                </a:rPr>
                <a:t>扩展</a:t>
              </a:r>
              <a:r>
                <a:rPr lang="en-US" altLang="zh-CN" sz="2000" b="1">
                  <a:latin typeface="Times New Roman" panose="02020603050405020304" pitchFamily="18" charset="0"/>
                </a:rPr>
                <a:t>》</a:t>
              </a:r>
              <a:endParaRPr lang="en-US" altLang="zh-CN" sz="800">
                <a:latin typeface="Times New Roman" panose="02020603050405020304" pitchFamily="18" charset="0"/>
              </a:endParaRPr>
            </a:p>
          </p:txBody>
        </p:sp>
        <p:sp>
          <p:nvSpPr>
            <p:cNvPr id="46102" name="Line 29"/>
            <p:cNvSpPr>
              <a:spLocks noChangeShapeType="1"/>
            </p:cNvSpPr>
            <p:nvPr/>
          </p:nvSpPr>
          <p:spPr bwMode="auto">
            <a:xfrm flipV="1">
              <a:off x="1236" y="3627"/>
              <a:ext cx="747" cy="95"/>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103" name="Rectangle 30"/>
            <p:cNvSpPr>
              <a:spLocks noChangeArrowheads="1"/>
            </p:cNvSpPr>
            <p:nvPr/>
          </p:nvSpPr>
          <p:spPr bwMode="auto">
            <a:xfrm>
              <a:off x="740" y="3627"/>
              <a:ext cx="528" cy="21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2000" b="1" i="1">
                  <a:latin typeface="Times New Roman" panose="02020603050405020304" pitchFamily="18" charset="0"/>
                </a:rPr>
                <a:t>用例</a:t>
              </a:r>
              <a:endParaRPr lang="zh-CN" altLang="en-US" sz="900" i="1">
                <a:latin typeface="Times New Roman" panose="02020603050405020304" pitchFamily="18" charset="0"/>
              </a:endParaRPr>
            </a:p>
          </p:txBody>
        </p:sp>
        <p:sp>
          <p:nvSpPr>
            <p:cNvPr id="46104" name="Line 31"/>
            <p:cNvSpPr>
              <a:spLocks noChangeShapeType="1"/>
            </p:cNvSpPr>
            <p:nvPr/>
          </p:nvSpPr>
          <p:spPr bwMode="auto">
            <a:xfrm flipV="1">
              <a:off x="487" y="2446"/>
              <a:ext cx="575" cy="381"/>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105" name="Rectangle 32"/>
            <p:cNvSpPr>
              <a:spLocks noChangeArrowheads="1"/>
            </p:cNvSpPr>
            <p:nvPr/>
          </p:nvSpPr>
          <p:spPr bwMode="auto">
            <a:xfrm>
              <a:off x="66" y="2882"/>
              <a:ext cx="670" cy="304"/>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2000" b="1" i="1">
                  <a:latin typeface="Times New Roman" panose="02020603050405020304" pitchFamily="18" charset="0"/>
                </a:rPr>
                <a:t>执行者</a:t>
              </a:r>
              <a:endParaRPr lang="zh-CN" altLang="en-US" sz="900" i="1">
                <a:latin typeface="Times New Roman" panose="02020603050405020304" pitchFamily="18" charset="0"/>
              </a:endParaRPr>
            </a:p>
          </p:txBody>
        </p:sp>
        <p:sp>
          <p:nvSpPr>
            <p:cNvPr id="46106" name="Line 33"/>
            <p:cNvSpPr>
              <a:spLocks noChangeShapeType="1"/>
            </p:cNvSpPr>
            <p:nvPr/>
          </p:nvSpPr>
          <p:spPr bwMode="auto">
            <a:xfrm>
              <a:off x="3013" y="2428"/>
              <a:ext cx="789" cy="307"/>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107" name="Line 34"/>
            <p:cNvSpPr>
              <a:spLocks noChangeShapeType="1"/>
            </p:cNvSpPr>
            <p:nvPr/>
          </p:nvSpPr>
          <p:spPr bwMode="auto">
            <a:xfrm flipV="1">
              <a:off x="3028" y="2741"/>
              <a:ext cx="774" cy="15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108" name="Rectangle 35"/>
            <p:cNvSpPr>
              <a:spLocks noChangeArrowheads="1"/>
            </p:cNvSpPr>
            <p:nvPr/>
          </p:nvSpPr>
          <p:spPr bwMode="auto">
            <a:xfrm>
              <a:off x="3141" y="1782"/>
              <a:ext cx="760" cy="22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b="1">
                  <a:latin typeface="Times New Roman" panose="02020603050405020304" pitchFamily="18" charset="0"/>
                </a:rPr>
                <a:t>《</a:t>
              </a:r>
              <a:r>
                <a:rPr lang="zh-CN" altLang="en-US" sz="2000" b="1">
                  <a:latin typeface="Times New Roman" panose="02020603050405020304" pitchFamily="18" charset="0"/>
                </a:rPr>
                <a:t>使用</a:t>
              </a:r>
              <a:r>
                <a:rPr lang="en-US" altLang="zh-CN" sz="2000" b="1">
                  <a:latin typeface="Times New Roman" panose="02020603050405020304" pitchFamily="18" charset="0"/>
                </a:rPr>
                <a:t>》</a:t>
              </a:r>
              <a:endParaRPr lang="en-US" altLang="zh-CN" sz="800">
                <a:latin typeface="Times New Roman" panose="02020603050405020304" pitchFamily="18" charset="0"/>
              </a:endParaRPr>
            </a:p>
          </p:txBody>
        </p:sp>
        <p:sp>
          <p:nvSpPr>
            <p:cNvPr id="46109" name="Oval 36"/>
            <p:cNvSpPr>
              <a:spLocks noChangeArrowheads="1"/>
            </p:cNvSpPr>
            <p:nvPr/>
          </p:nvSpPr>
          <p:spPr bwMode="auto">
            <a:xfrm>
              <a:off x="1990" y="1734"/>
              <a:ext cx="1015" cy="363"/>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kumimoji="1" lang="zh-CN" altLang="en-US" sz="2400">
                <a:latin typeface="Times New Roman" panose="02020603050405020304" pitchFamily="18" charset="0"/>
              </a:endParaRPr>
            </a:p>
          </p:txBody>
        </p:sp>
        <p:sp>
          <p:nvSpPr>
            <p:cNvPr id="46110" name="Text Box 37"/>
            <p:cNvSpPr txBox="1">
              <a:spLocks noChangeArrowheads="1"/>
            </p:cNvSpPr>
            <p:nvPr/>
          </p:nvSpPr>
          <p:spPr bwMode="auto">
            <a:xfrm>
              <a:off x="2117" y="1806"/>
              <a:ext cx="748" cy="21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r>
                <a:rPr lang="zh-CN" altLang="en-US" sz="2000" b="1" dirty="0">
                  <a:latin typeface="Times New Roman" panose="02020603050405020304" pitchFamily="18" charset="0"/>
                </a:rPr>
                <a:t>风险分析</a:t>
              </a:r>
              <a:endParaRPr lang="zh-CN" altLang="en-US" sz="900" dirty="0">
                <a:latin typeface="Times New Roman" panose="02020603050405020304" pitchFamily="18" charset="0"/>
              </a:endParaRPr>
            </a:p>
            <a:p>
              <a:pPr algn="just">
                <a:spcBef>
                  <a:spcPct val="0"/>
                </a:spcBef>
                <a:buClrTx/>
                <a:buFontTx/>
                <a:buNone/>
              </a:pPr>
              <a:endParaRPr lang="zh-CN" altLang="en-US" sz="1000" dirty="0">
                <a:latin typeface="Times New Roman" panose="02020603050405020304" pitchFamily="18" charset="0"/>
              </a:endParaRPr>
            </a:p>
          </p:txBody>
        </p:sp>
        <p:sp>
          <p:nvSpPr>
            <p:cNvPr id="46111" name="Oval 38"/>
            <p:cNvSpPr>
              <a:spLocks noChangeArrowheads="1"/>
            </p:cNvSpPr>
            <p:nvPr/>
          </p:nvSpPr>
          <p:spPr bwMode="auto">
            <a:xfrm>
              <a:off x="1990" y="2213"/>
              <a:ext cx="1015" cy="363"/>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kumimoji="1" lang="zh-CN" altLang="en-US" sz="2400">
                <a:latin typeface="Times New Roman" panose="02020603050405020304" pitchFamily="18" charset="0"/>
              </a:endParaRPr>
            </a:p>
          </p:txBody>
        </p:sp>
        <p:sp>
          <p:nvSpPr>
            <p:cNvPr id="46112" name="Text Box 39"/>
            <p:cNvSpPr txBox="1">
              <a:spLocks noChangeArrowheads="1"/>
            </p:cNvSpPr>
            <p:nvPr/>
          </p:nvSpPr>
          <p:spPr bwMode="auto">
            <a:xfrm>
              <a:off x="2117" y="2285"/>
              <a:ext cx="748" cy="21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r>
                <a:rPr lang="zh-CN" altLang="en-US" sz="2000" b="1">
                  <a:latin typeface="Times New Roman" panose="02020603050405020304" pitchFamily="18" charset="0"/>
                </a:rPr>
                <a:t>交易估价</a:t>
              </a:r>
              <a:endParaRPr lang="zh-CN" altLang="en-US" sz="900">
                <a:latin typeface="Times New Roman" panose="02020603050405020304" pitchFamily="18" charset="0"/>
              </a:endParaRPr>
            </a:p>
            <a:p>
              <a:pPr algn="just">
                <a:spcBef>
                  <a:spcPct val="0"/>
                </a:spcBef>
                <a:buClrTx/>
                <a:buFontTx/>
                <a:buNone/>
              </a:pPr>
              <a:endParaRPr lang="zh-CN" altLang="en-US" sz="1000">
                <a:latin typeface="Times New Roman" panose="02020603050405020304" pitchFamily="18" charset="0"/>
              </a:endParaRPr>
            </a:p>
          </p:txBody>
        </p:sp>
        <p:sp>
          <p:nvSpPr>
            <p:cNvPr id="46113" name="Oval 40"/>
            <p:cNvSpPr>
              <a:spLocks noChangeArrowheads="1"/>
            </p:cNvSpPr>
            <p:nvPr/>
          </p:nvSpPr>
          <p:spPr bwMode="auto">
            <a:xfrm>
              <a:off x="1990" y="2693"/>
              <a:ext cx="1015" cy="363"/>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kumimoji="1" lang="zh-CN" altLang="en-US" sz="2400">
                <a:latin typeface="Times New Roman" panose="02020603050405020304" pitchFamily="18" charset="0"/>
              </a:endParaRPr>
            </a:p>
          </p:txBody>
        </p:sp>
        <p:sp>
          <p:nvSpPr>
            <p:cNvPr id="46114" name="Text Box 41"/>
            <p:cNvSpPr txBox="1">
              <a:spLocks noChangeArrowheads="1"/>
            </p:cNvSpPr>
            <p:nvPr/>
          </p:nvSpPr>
          <p:spPr bwMode="auto">
            <a:xfrm>
              <a:off x="2117" y="2764"/>
              <a:ext cx="748" cy="21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2000" b="1">
                  <a:latin typeface="Times New Roman" panose="02020603050405020304" pitchFamily="18" charset="0"/>
                </a:rPr>
                <a:t>进行交易</a:t>
              </a:r>
            </a:p>
            <a:p>
              <a:pPr>
                <a:spcBef>
                  <a:spcPct val="0"/>
                </a:spcBef>
                <a:buClrTx/>
                <a:buFontTx/>
                <a:buNone/>
              </a:pPr>
              <a:endParaRPr lang="zh-CN" altLang="en-US" sz="900">
                <a:latin typeface="Times New Roman" panose="02020603050405020304" pitchFamily="18" charset="0"/>
              </a:endParaRPr>
            </a:p>
            <a:p>
              <a:pPr algn="just">
                <a:spcBef>
                  <a:spcPct val="0"/>
                </a:spcBef>
                <a:buClrTx/>
                <a:buFontTx/>
                <a:buNone/>
              </a:pPr>
              <a:endParaRPr lang="zh-CN" altLang="en-US" sz="1000">
                <a:latin typeface="Times New Roman" panose="02020603050405020304" pitchFamily="18" charset="0"/>
              </a:endParaRPr>
            </a:p>
          </p:txBody>
        </p:sp>
        <p:sp>
          <p:nvSpPr>
            <p:cNvPr id="46115" name="Oval 42"/>
            <p:cNvSpPr>
              <a:spLocks noChangeArrowheads="1"/>
            </p:cNvSpPr>
            <p:nvPr/>
          </p:nvSpPr>
          <p:spPr bwMode="auto">
            <a:xfrm>
              <a:off x="1990" y="3433"/>
              <a:ext cx="1610" cy="551"/>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kumimoji="1" lang="zh-CN" altLang="en-US" sz="2400">
                <a:latin typeface="Times New Roman" panose="02020603050405020304" pitchFamily="18" charset="0"/>
              </a:endParaRPr>
            </a:p>
          </p:txBody>
        </p:sp>
        <p:sp>
          <p:nvSpPr>
            <p:cNvPr id="46116" name="Text Box 43"/>
            <p:cNvSpPr txBox="1">
              <a:spLocks noChangeArrowheads="1"/>
            </p:cNvSpPr>
            <p:nvPr/>
          </p:nvSpPr>
          <p:spPr bwMode="auto">
            <a:xfrm>
              <a:off x="2117" y="3505"/>
              <a:ext cx="1243" cy="38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r>
                <a:rPr lang="zh-CN" altLang="en-US" sz="2000" b="1">
                  <a:latin typeface="Times New Roman" panose="02020603050405020304" pitchFamily="18" charset="0"/>
                </a:rPr>
                <a:t>超越边界</a:t>
              </a:r>
            </a:p>
            <a:p>
              <a:pPr algn="just">
                <a:spcBef>
                  <a:spcPct val="0"/>
                </a:spcBef>
                <a:buClrTx/>
                <a:buFontTx/>
                <a:buNone/>
              </a:pPr>
              <a:r>
                <a:rPr lang="en-US" altLang="zh-CN" sz="2000" b="1">
                  <a:latin typeface="Times New Roman" panose="02020603050405020304" pitchFamily="18" charset="0"/>
                </a:rPr>
                <a:t>-</a:t>
              </a:r>
              <a:r>
                <a:rPr lang="zh-CN" altLang="en-US" sz="1800" b="1">
                  <a:latin typeface="Times New Roman" panose="02020603050405020304" pitchFamily="18" charset="0"/>
                </a:rPr>
                <a:t>扩展点：大交易量</a:t>
              </a:r>
              <a:endParaRPr lang="zh-CN" altLang="en-US" sz="900">
                <a:latin typeface="Times New Roman" panose="02020603050405020304" pitchFamily="18" charset="0"/>
              </a:endParaRPr>
            </a:p>
            <a:p>
              <a:pPr algn="just">
                <a:spcBef>
                  <a:spcPct val="0"/>
                </a:spcBef>
                <a:buClrTx/>
                <a:buFontTx/>
                <a:buNone/>
              </a:pPr>
              <a:endParaRPr lang="zh-CN" altLang="en-US" sz="1000">
                <a:latin typeface="Times New Roman" panose="02020603050405020304" pitchFamily="18" charset="0"/>
              </a:endParaRPr>
            </a:p>
          </p:txBody>
        </p:sp>
        <p:sp>
          <p:nvSpPr>
            <p:cNvPr id="46117" name="Oval 44"/>
            <p:cNvSpPr>
              <a:spLocks noChangeArrowheads="1"/>
            </p:cNvSpPr>
            <p:nvPr/>
          </p:nvSpPr>
          <p:spPr bwMode="auto">
            <a:xfrm>
              <a:off x="3897" y="1952"/>
              <a:ext cx="1015" cy="363"/>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kumimoji="1" lang="zh-CN" altLang="en-US" sz="2400">
                <a:latin typeface="Times New Roman" panose="02020603050405020304" pitchFamily="18" charset="0"/>
              </a:endParaRPr>
            </a:p>
          </p:txBody>
        </p:sp>
        <p:sp>
          <p:nvSpPr>
            <p:cNvPr id="46118" name="Text Box 45"/>
            <p:cNvSpPr txBox="1">
              <a:spLocks noChangeArrowheads="1"/>
            </p:cNvSpPr>
            <p:nvPr/>
          </p:nvSpPr>
          <p:spPr bwMode="auto">
            <a:xfrm>
              <a:off x="4024" y="2024"/>
              <a:ext cx="748" cy="218"/>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2000" b="1">
                  <a:latin typeface="Times New Roman" panose="02020603050405020304" pitchFamily="18" charset="0"/>
                </a:rPr>
                <a:t>评  价</a:t>
              </a:r>
              <a:endParaRPr lang="zh-CN" altLang="en-US" sz="900">
                <a:latin typeface="Times New Roman" panose="02020603050405020304" pitchFamily="18" charset="0"/>
              </a:endParaRPr>
            </a:p>
            <a:p>
              <a:pPr algn="just">
                <a:spcBef>
                  <a:spcPct val="0"/>
                </a:spcBef>
                <a:buClrTx/>
                <a:buFontTx/>
                <a:buNone/>
              </a:pPr>
              <a:endParaRPr lang="zh-CN" altLang="en-US" sz="1000">
                <a:latin typeface="Times New Roman" panose="02020603050405020304" pitchFamily="18" charset="0"/>
              </a:endParaRPr>
            </a:p>
          </p:txBody>
        </p:sp>
        <p:sp>
          <p:nvSpPr>
            <p:cNvPr id="46119" name="Rectangle 46"/>
            <p:cNvSpPr>
              <a:spLocks noChangeArrowheads="1"/>
            </p:cNvSpPr>
            <p:nvPr/>
          </p:nvSpPr>
          <p:spPr bwMode="auto">
            <a:xfrm>
              <a:off x="908" y="2683"/>
              <a:ext cx="684" cy="306"/>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2000" b="1">
                  <a:latin typeface="Times New Roman" panose="02020603050405020304" pitchFamily="18" charset="0"/>
                </a:rPr>
                <a:t>营销人员</a:t>
              </a:r>
              <a:endParaRPr lang="zh-CN" altLang="en-US" sz="900">
                <a:latin typeface="Times New Roman" panose="02020603050405020304" pitchFamily="18" charset="0"/>
              </a:endParaRPr>
            </a:p>
          </p:txBody>
        </p:sp>
        <p:grpSp>
          <p:nvGrpSpPr>
            <p:cNvPr id="46120" name="Group 47"/>
            <p:cNvGrpSpPr>
              <a:grpSpLocks/>
            </p:cNvGrpSpPr>
            <p:nvPr/>
          </p:nvGrpSpPr>
          <p:grpSpPr bwMode="auto">
            <a:xfrm>
              <a:off x="1118" y="2204"/>
              <a:ext cx="263" cy="468"/>
              <a:chOff x="3497" y="8121"/>
              <a:chExt cx="280" cy="512"/>
            </a:xfrm>
          </p:grpSpPr>
          <p:sp>
            <p:nvSpPr>
              <p:cNvPr id="46134" name="Oval 48"/>
              <p:cNvSpPr>
                <a:spLocks noChangeArrowheads="1"/>
              </p:cNvSpPr>
              <p:nvPr/>
            </p:nvSpPr>
            <p:spPr bwMode="auto">
              <a:xfrm>
                <a:off x="3567" y="8121"/>
                <a:ext cx="140" cy="140"/>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6135" name="Line 49"/>
              <p:cNvSpPr>
                <a:spLocks noChangeShapeType="1"/>
              </p:cNvSpPr>
              <p:nvPr/>
            </p:nvSpPr>
            <p:spPr bwMode="auto">
              <a:xfrm>
                <a:off x="3497" y="8361"/>
                <a:ext cx="28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136" name="Line 50"/>
              <p:cNvSpPr>
                <a:spLocks noChangeShapeType="1"/>
              </p:cNvSpPr>
              <p:nvPr/>
            </p:nvSpPr>
            <p:spPr bwMode="auto">
              <a:xfrm rot="5400000">
                <a:off x="3507" y="8391"/>
                <a:ext cx="26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137" name="Line 51"/>
              <p:cNvSpPr>
                <a:spLocks noChangeShapeType="1"/>
              </p:cNvSpPr>
              <p:nvPr/>
            </p:nvSpPr>
            <p:spPr bwMode="auto">
              <a:xfrm flipH="1">
                <a:off x="3500" y="8501"/>
                <a:ext cx="137" cy="13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138" name="Line 52"/>
              <p:cNvSpPr>
                <a:spLocks noChangeShapeType="1"/>
              </p:cNvSpPr>
              <p:nvPr/>
            </p:nvSpPr>
            <p:spPr bwMode="auto">
              <a:xfrm>
                <a:off x="3640" y="8513"/>
                <a:ext cx="112" cy="12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grpSp>
        <p:sp>
          <p:nvSpPr>
            <p:cNvPr id="46121" name="Rectangle 53"/>
            <p:cNvSpPr>
              <a:spLocks noChangeArrowheads="1"/>
            </p:cNvSpPr>
            <p:nvPr/>
          </p:nvSpPr>
          <p:spPr bwMode="auto">
            <a:xfrm>
              <a:off x="3525" y="3015"/>
              <a:ext cx="930" cy="25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2000" b="1">
                  <a:latin typeface="Times New Roman" panose="02020603050405020304" pitchFamily="18" charset="0"/>
                </a:rPr>
                <a:t>销售人员</a:t>
              </a:r>
              <a:endParaRPr lang="zh-CN" altLang="en-US" sz="900">
                <a:latin typeface="Times New Roman" panose="02020603050405020304" pitchFamily="18" charset="0"/>
              </a:endParaRPr>
            </a:p>
          </p:txBody>
        </p:sp>
        <p:grpSp>
          <p:nvGrpSpPr>
            <p:cNvPr id="46122" name="Group 54"/>
            <p:cNvGrpSpPr>
              <a:grpSpLocks/>
            </p:cNvGrpSpPr>
            <p:nvPr/>
          </p:nvGrpSpPr>
          <p:grpSpPr bwMode="auto">
            <a:xfrm>
              <a:off x="3859" y="2533"/>
              <a:ext cx="263" cy="467"/>
              <a:chOff x="3497" y="8121"/>
              <a:chExt cx="280" cy="512"/>
            </a:xfrm>
          </p:grpSpPr>
          <p:sp>
            <p:nvSpPr>
              <p:cNvPr id="46129" name="Oval 55"/>
              <p:cNvSpPr>
                <a:spLocks noChangeArrowheads="1"/>
              </p:cNvSpPr>
              <p:nvPr/>
            </p:nvSpPr>
            <p:spPr bwMode="auto">
              <a:xfrm>
                <a:off x="3567" y="8121"/>
                <a:ext cx="140" cy="140"/>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6130" name="Line 56"/>
              <p:cNvSpPr>
                <a:spLocks noChangeShapeType="1"/>
              </p:cNvSpPr>
              <p:nvPr/>
            </p:nvSpPr>
            <p:spPr bwMode="auto">
              <a:xfrm>
                <a:off x="3497" y="8361"/>
                <a:ext cx="28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131" name="Line 57"/>
              <p:cNvSpPr>
                <a:spLocks noChangeShapeType="1"/>
              </p:cNvSpPr>
              <p:nvPr/>
            </p:nvSpPr>
            <p:spPr bwMode="auto">
              <a:xfrm rot="5400000">
                <a:off x="3507" y="8391"/>
                <a:ext cx="26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132" name="Line 58"/>
              <p:cNvSpPr>
                <a:spLocks noChangeShapeType="1"/>
              </p:cNvSpPr>
              <p:nvPr/>
            </p:nvSpPr>
            <p:spPr bwMode="auto">
              <a:xfrm flipH="1">
                <a:off x="3500" y="8501"/>
                <a:ext cx="137" cy="13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133" name="Line 59"/>
              <p:cNvSpPr>
                <a:spLocks noChangeShapeType="1"/>
              </p:cNvSpPr>
              <p:nvPr/>
            </p:nvSpPr>
            <p:spPr bwMode="auto">
              <a:xfrm>
                <a:off x="3640" y="8513"/>
                <a:ext cx="112" cy="12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grpSp>
        <p:sp>
          <p:nvSpPr>
            <p:cNvPr id="46123" name="AutoShape 60"/>
            <p:cNvSpPr>
              <a:spLocks noChangeArrowheads="1"/>
            </p:cNvSpPr>
            <p:nvPr/>
          </p:nvSpPr>
          <p:spPr bwMode="auto">
            <a:xfrm>
              <a:off x="2433" y="3099"/>
              <a:ext cx="122" cy="108"/>
            </a:xfrm>
            <a:prstGeom prst="triangle">
              <a:avLst>
                <a:gd name="adj" fmla="val 50000"/>
              </a:avLst>
            </a:prstGeom>
            <a:noFill/>
            <a:ln w="5715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6124" name="Line 61"/>
            <p:cNvSpPr>
              <a:spLocks noChangeShapeType="1"/>
            </p:cNvSpPr>
            <p:nvPr/>
          </p:nvSpPr>
          <p:spPr bwMode="auto">
            <a:xfrm>
              <a:off x="2495" y="3207"/>
              <a:ext cx="0" cy="241"/>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125" name="AutoShape 62"/>
            <p:cNvSpPr>
              <a:spLocks noChangeArrowheads="1"/>
            </p:cNvSpPr>
            <p:nvPr/>
          </p:nvSpPr>
          <p:spPr bwMode="auto">
            <a:xfrm rot="6268591">
              <a:off x="3743" y="2027"/>
              <a:ext cx="114" cy="116"/>
            </a:xfrm>
            <a:prstGeom prst="triangle">
              <a:avLst>
                <a:gd name="adj" fmla="val 50000"/>
              </a:avLst>
            </a:prstGeom>
            <a:noFill/>
            <a:ln w="5715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6126" name="Line 63"/>
            <p:cNvSpPr>
              <a:spLocks noChangeShapeType="1"/>
            </p:cNvSpPr>
            <p:nvPr/>
          </p:nvSpPr>
          <p:spPr bwMode="auto">
            <a:xfrm rot="6268591">
              <a:off x="3377" y="1604"/>
              <a:ext cx="0" cy="76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6127" name="AutoShape 64"/>
            <p:cNvSpPr>
              <a:spLocks noChangeArrowheads="1"/>
            </p:cNvSpPr>
            <p:nvPr/>
          </p:nvSpPr>
          <p:spPr bwMode="auto">
            <a:xfrm rot="4417681">
              <a:off x="3753" y="2144"/>
              <a:ext cx="114" cy="116"/>
            </a:xfrm>
            <a:prstGeom prst="triangle">
              <a:avLst>
                <a:gd name="adj" fmla="val 50000"/>
              </a:avLst>
            </a:prstGeom>
            <a:noFill/>
            <a:ln w="5715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6128" name="Line 65"/>
            <p:cNvSpPr>
              <a:spLocks noChangeShapeType="1"/>
            </p:cNvSpPr>
            <p:nvPr/>
          </p:nvSpPr>
          <p:spPr bwMode="auto">
            <a:xfrm rot="4417681">
              <a:off x="3390" y="1937"/>
              <a:ext cx="0" cy="76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grpSp>
      <p:sp>
        <p:nvSpPr>
          <p:cNvPr id="69"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252871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灯片编号占位符 5"/>
          <p:cNvSpPr>
            <a:spLocks noGrp="1"/>
          </p:cNvSpPr>
          <p:nvPr>
            <p:ph type="sldNum" sz="quarter" idx="12"/>
          </p:nvPr>
        </p:nvSpPr>
        <p:spPr/>
        <p:txBody>
          <a:bodyPr/>
          <a:lstStyle/>
          <a:p>
            <a:pPr>
              <a:defRPr/>
            </a:pPr>
            <a:fld id="{FF2CE0BE-C8EE-4F31-BC3C-54604CAF407C}" type="slidenum">
              <a:rPr lang="zh-CN" altLang="en-US"/>
              <a:pPr>
                <a:defRPr/>
              </a:pPr>
              <a:t>43</a:t>
            </a:fld>
            <a:endParaRPr lang="en-US" altLang="zh-CN"/>
          </a:p>
        </p:txBody>
      </p:sp>
      <p:sp>
        <p:nvSpPr>
          <p:cNvPr id="47109" name="Rectangle 2"/>
          <p:cNvSpPr>
            <a:spLocks noGrp="1" noChangeArrowheads="1"/>
          </p:cNvSpPr>
          <p:nvPr>
            <p:ph type="title"/>
          </p:nvPr>
        </p:nvSpPr>
        <p:spPr>
          <a:xfrm>
            <a:off x="838200" y="577509"/>
            <a:ext cx="10515600" cy="1325563"/>
          </a:xfrm>
        </p:spPr>
        <p:txBody>
          <a:bodyPr/>
          <a:lstStyle/>
          <a:p>
            <a:pPr eaLnBrk="1" hangingPunct="1"/>
            <a:r>
              <a:rPr lang="zh-CN" altLang="en-US" sz="2800" dirty="0">
                <a:latin typeface="华文楷体" panose="02010600040101010101" pitchFamily="2" charset="-122"/>
                <a:ea typeface="华文楷体" panose="02010600040101010101" pitchFamily="2" charset="-122"/>
              </a:rPr>
              <a:t>用例图举例（</a:t>
            </a:r>
            <a:r>
              <a:rPr lang="en-US" altLang="zh-CN" sz="2800" dirty="0">
                <a:latin typeface="华文楷体" panose="02010600040101010101" pitchFamily="2" charset="-122"/>
                <a:ea typeface="华文楷体" panose="02010600040101010101" pitchFamily="2" charset="-122"/>
              </a:rPr>
              <a:t>UML1.3</a:t>
            </a:r>
            <a:r>
              <a:rPr lang="zh-CN" altLang="en-US" sz="2800" dirty="0">
                <a:latin typeface="华文楷体" panose="02010600040101010101" pitchFamily="2" charset="-122"/>
                <a:ea typeface="华文楷体" panose="02010600040101010101" pitchFamily="2" charset="-122"/>
              </a:rPr>
              <a:t>）</a:t>
            </a:r>
          </a:p>
        </p:txBody>
      </p:sp>
      <p:sp>
        <p:nvSpPr>
          <p:cNvPr id="47110" name="Rectangle 3"/>
          <p:cNvSpPr>
            <a:spLocks noChangeArrowheads="1"/>
          </p:cNvSpPr>
          <p:nvPr/>
        </p:nvSpPr>
        <p:spPr bwMode="auto">
          <a:xfrm>
            <a:off x="6029326" y="3382963"/>
            <a:ext cx="1139825" cy="3619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b="1">
                <a:latin typeface="Times New Roman" panose="02020603050405020304" pitchFamily="18" charset="0"/>
              </a:rPr>
              <a:t>《</a:t>
            </a:r>
            <a:r>
              <a:rPr lang="zh-CN" altLang="en-US" sz="2000" b="1">
                <a:latin typeface="Times New Roman" panose="02020603050405020304" pitchFamily="18" charset="0"/>
              </a:rPr>
              <a:t>包含</a:t>
            </a:r>
            <a:r>
              <a:rPr lang="en-US" altLang="zh-CN" sz="2000" b="1">
                <a:latin typeface="Times New Roman" panose="02020603050405020304" pitchFamily="18" charset="0"/>
              </a:rPr>
              <a:t>》</a:t>
            </a:r>
          </a:p>
        </p:txBody>
      </p:sp>
      <p:sp>
        <p:nvSpPr>
          <p:cNvPr id="47111" name="Line 4"/>
          <p:cNvSpPr>
            <a:spLocks noChangeShapeType="1"/>
          </p:cNvSpPr>
          <p:nvPr/>
        </p:nvSpPr>
        <p:spPr bwMode="auto">
          <a:xfrm flipV="1">
            <a:off x="3424239" y="1951038"/>
            <a:ext cx="1247775" cy="233362"/>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7112" name="Rectangle 5"/>
          <p:cNvSpPr>
            <a:spLocks noChangeArrowheads="1"/>
          </p:cNvSpPr>
          <p:nvPr/>
        </p:nvSpPr>
        <p:spPr bwMode="auto">
          <a:xfrm>
            <a:off x="2303464" y="2635251"/>
            <a:ext cx="1774825" cy="3349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2000" b="1">
                <a:latin typeface="Times New Roman" panose="02020603050405020304" pitchFamily="18" charset="0"/>
              </a:rPr>
              <a:t>贸易经理</a:t>
            </a:r>
            <a:endParaRPr lang="zh-CN" altLang="en-US" sz="900">
              <a:latin typeface="Times New Roman" panose="02020603050405020304" pitchFamily="18" charset="0"/>
            </a:endParaRPr>
          </a:p>
        </p:txBody>
      </p:sp>
      <p:grpSp>
        <p:nvGrpSpPr>
          <p:cNvPr id="47113" name="Group 6"/>
          <p:cNvGrpSpPr>
            <a:grpSpLocks/>
          </p:cNvGrpSpPr>
          <p:nvPr/>
        </p:nvGrpSpPr>
        <p:grpSpPr bwMode="auto">
          <a:xfrm>
            <a:off x="2981325" y="1857375"/>
            <a:ext cx="419100" cy="742950"/>
            <a:chOff x="3497" y="8121"/>
            <a:chExt cx="280" cy="512"/>
          </a:xfrm>
        </p:grpSpPr>
        <p:sp>
          <p:nvSpPr>
            <p:cNvPr id="47172" name="Oval 7"/>
            <p:cNvSpPr>
              <a:spLocks noChangeArrowheads="1"/>
            </p:cNvSpPr>
            <p:nvPr/>
          </p:nvSpPr>
          <p:spPr bwMode="auto">
            <a:xfrm>
              <a:off x="3567" y="8121"/>
              <a:ext cx="140" cy="140"/>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7173" name="Line 8"/>
            <p:cNvSpPr>
              <a:spLocks noChangeShapeType="1"/>
            </p:cNvSpPr>
            <p:nvPr/>
          </p:nvSpPr>
          <p:spPr bwMode="auto">
            <a:xfrm>
              <a:off x="3497" y="8361"/>
              <a:ext cx="28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7174" name="Line 9"/>
            <p:cNvSpPr>
              <a:spLocks noChangeShapeType="1"/>
            </p:cNvSpPr>
            <p:nvPr/>
          </p:nvSpPr>
          <p:spPr bwMode="auto">
            <a:xfrm rot="5400000">
              <a:off x="3507" y="8391"/>
              <a:ext cx="26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7175" name="Line 10"/>
            <p:cNvSpPr>
              <a:spLocks noChangeShapeType="1"/>
            </p:cNvSpPr>
            <p:nvPr/>
          </p:nvSpPr>
          <p:spPr bwMode="auto">
            <a:xfrm flipH="1">
              <a:off x="3500" y="8501"/>
              <a:ext cx="137" cy="13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7176" name="Line 11"/>
            <p:cNvSpPr>
              <a:spLocks noChangeShapeType="1"/>
            </p:cNvSpPr>
            <p:nvPr/>
          </p:nvSpPr>
          <p:spPr bwMode="auto">
            <a:xfrm>
              <a:off x="3640" y="8513"/>
              <a:ext cx="112" cy="12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grpSp>
      <p:sp>
        <p:nvSpPr>
          <p:cNvPr id="47114" name="Oval 12"/>
          <p:cNvSpPr>
            <a:spLocks noChangeArrowheads="1"/>
          </p:cNvSpPr>
          <p:nvPr/>
        </p:nvSpPr>
        <p:spPr bwMode="auto">
          <a:xfrm>
            <a:off x="4683126" y="1651001"/>
            <a:ext cx="1611313" cy="576263"/>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kumimoji="1" lang="zh-CN" altLang="en-US" sz="2400">
              <a:latin typeface="Times New Roman" panose="02020603050405020304" pitchFamily="18" charset="0"/>
            </a:endParaRPr>
          </a:p>
        </p:txBody>
      </p:sp>
      <p:sp>
        <p:nvSpPr>
          <p:cNvPr id="47115" name="Text Box 13"/>
          <p:cNvSpPr txBox="1">
            <a:spLocks noChangeArrowheads="1"/>
          </p:cNvSpPr>
          <p:nvPr/>
        </p:nvSpPr>
        <p:spPr bwMode="auto">
          <a:xfrm>
            <a:off x="4884738" y="1763714"/>
            <a:ext cx="1187450" cy="3460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r>
              <a:rPr lang="zh-CN" altLang="en-US" sz="2000" b="1">
                <a:latin typeface="Times New Roman" panose="02020603050405020304" pitchFamily="18" charset="0"/>
              </a:rPr>
              <a:t>设置边界</a:t>
            </a:r>
            <a:endParaRPr lang="zh-CN" altLang="en-US" sz="900">
              <a:latin typeface="Times New Roman" panose="02020603050405020304" pitchFamily="18" charset="0"/>
            </a:endParaRPr>
          </a:p>
          <a:p>
            <a:pPr algn="just">
              <a:spcBef>
                <a:spcPct val="0"/>
              </a:spcBef>
              <a:buClrTx/>
              <a:buFontTx/>
              <a:buNone/>
            </a:pPr>
            <a:endParaRPr lang="zh-CN" altLang="en-US" sz="1000">
              <a:latin typeface="Times New Roman" panose="02020603050405020304" pitchFamily="18" charset="0"/>
            </a:endParaRPr>
          </a:p>
        </p:txBody>
      </p:sp>
      <p:sp>
        <p:nvSpPr>
          <p:cNvPr id="47116" name="Line 14"/>
          <p:cNvSpPr>
            <a:spLocks noChangeShapeType="1"/>
          </p:cNvSpPr>
          <p:nvPr/>
        </p:nvSpPr>
        <p:spPr bwMode="auto">
          <a:xfrm>
            <a:off x="8350250" y="1965325"/>
            <a:ext cx="960438" cy="1588"/>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7117" name="Oval 15"/>
          <p:cNvSpPr>
            <a:spLocks noChangeArrowheads="1"/>
          </p:cNvSpPr>
          <p:nvPr/>
        </p:nvSpPr>
        <p:spPr bwMode="auto">
          <a:xfrm>
            <a:off x="6751638" y="1651001"/>
            <a:ext cx="1611312" cy="576263"/>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kumimoji="1" lang="zh-CN" altLang="en-US" sz="2400">
              <a:latin typeface="Times New Roman" panose="02020603050405020304" pitchFamily="18" charset="0"/>
            </a:endParaRPr>
          </a:p>
        </p:txBody>
      </p:sp>
      <p:sp>
        <p:nvSpPr>
          <p:cNvPr id="47118" name="Text Box 16"/>
          <p:cNvSpPr txBox="1">
            <a:spLocks noChangeArrowheads="1"/>
          </p:cNvSpPr>
          <p:nvPr/>
        </p:nvSpPr>
        <p:spPr bwMode="auto">
          <a:xfrm>
            <a:off x="6951664" y="1763714"/>
            <a:ext cx="1189037" cy="3460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5000"/>
              </a:lnSpc>
              <a:spcBef>
                <a:spcPct val="0"/>
              </a:spcBef>
              <a:buClrTx/>
              <a:buFontTx/>
              <a:buNone/>
            </a:pPr>
            <a:r>
              <a:rPr lang="zh-CN" altLang="en-US" sz="2000" b="1">
                <a:latin typeface="Times New Roman" panose="02020603050405020304" pitchFamily="18" charset="0"/>
              </a:rPr>
              <a:t>更新帐目</a:t>
            </a:r>
            <a:endParaRPr lang="zh-CN" altLang="en-US" sz="900">
              <a:latin typeface="Times New Roman" panose="02020603050405020304" pitchFamily="18" charset="0"/>
            </a:endParaRPr>
          </a:p>
          <a:p>
            <a:pPr algn="just">
              <a:spcBef>
                <a:spcPct val="0"/>
              </a:spcBef>
              <a:buClrTx/>
              <a:buFontTx/>
              <a:buNone/>
            </a:pPr>
            <a:endParaRPr lang="zh-CN" altLang="en-US" sz="1000">
              <a:latin typeface="Times New Roman" panose="02020603050405020304" pitchFamily="18" charset="0"/>
            </a:endParaRPr>
          </a:p>
        </p:txBody>
      </p:sp>
      <p:sp>
        <p:nvSpPr>
          <p:cNvPr id="47119" name="Rectangle 17"/>
          <p:cNvSpPr>
            <a:spLocks noChangeArrowheads="1"/>
          </p:cNvSpPr>
          <p:nvPr/>
        </p:nvSpPr>
        <p:spPr bwMode="auto">
          <a:xfrm>
            <a:off x="8907464" y="2362200"/>
            <a:ext cx="1379537" cy="3492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2000" b="1">
                <a:latin typeface="Times New Roman" panose="02020603050405020304" pitchFamily="18" charset="0"/>
              </a:rPr>
              <a:t>记帐系统</a:t>
            </a:r>
            <a:endParaRPr lang="zh-CN" altLang="en-US" sz="900">
              <a:latin typeface="Times New Roman" panose="02020603050405020304" pitchFamily="18" charset="0"/>
            </a:endParaRPr>
          </a:p>
        </p:txBody>
      </p:sp>
      <p:grpSp>
        <p:nvGrpSpPr>
          <p:cNvPr id="47120" name="Group 18"/>
          <p:cNvGrpSpPr>
            <a:grpSpLocks/>
          </p:cNvGrpSpPr>
          <p:nvPr/>
        </p:nvGrpSpPr>
        <p:grpSpPr bwMode="auto">
          <a:xfrm>
            <a:off x="9388476" y="1600201"/>
            <a:ext cx="417513" cy="741363"/>
            <a:chOff x="3497" y="8121"/>
            <a:chExt cx="280" cy="512"/>
          </a:xfrm>
        </p:grpSpPr>
        <p:sp>
          <p:nvSpPr>
            <p:cNvPr id="47167" name="Oval 19"/>
            <p:cNvSpPr>
              <a:spLocks noChangeArrowheads="1"/>
            </p:cNvSpPr>
            <p:nvPr/>
          </p:nvSpPr>
          <p:spPr bwMode="auto">
            <a:xfrm>
              <a:off x="3567" y="8121"/>
              <a:ext cx="140" cy="140"/>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7168" name="Line 20"/>
            <p:cNvSpPr>
              <a:spLocks noChangeShapeType="1"/>
            </p:cNvSpPr>
            <p:nvPr/>
          </p:nvSpPr>
          <p:spPr bwMode="auto">
            <a:xfrm>
              <a:off x="3497" y="8361"/>
              <a:ext cx="28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7169" name="Line 21"/>
            <p:cNvSpPr>
              <a:spLocks noChangeShapeType="1"/>
            </p:cNvSpPr>
            <p:nvPr/>
          </p:nvSpPr>
          <p:spPr bwMode="auto">
            <a:xfrm rot="5400000">
              <a:off x="3507" y="8391"/>
              <a:ext cx="26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7170" name="Line 22"/>
            <p:cNvSpPr>
              <a:spLocks noChangeShapeType="1"/>
            </p:cNvSpPr>
            <p:nvPr/>
          </p:nvSpPr>
          <p:spPr bwMode="auto">
            <a:xfrm flipH="1">
              <a:off x="3500" y="8501"/>
              <a:ext cx="137" cy="13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7171" name="Line 23"/>
            <p:cNvSpPr>
              <a:spLocks noChangeShapeType="1"/>
            </p:cNvSpPr>
            <p:nvPr/>
          </p:nvSpPr>
          <p:spPr bwMode="auto">
            <a:xfrm>
              <a:off x="3640" y="8513"/>
              <a:ext cx="112" cy="12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grpSp>
      <p:sp>
        <p:nvSpPr>
          <p:cNvPr id="47121" name="Line 24"/>
          <p:cNvSpPr>
            <a:spLocks noChangeShapeType="1"/>
          </p:cNvSpPr>
          <p:nvPr/>
        </p:nvSpPr>
        <p:spPr bwMode="auto">
          <a:xfrm flipH="1">
            <a:off x="3781426" y="3068638"/>
            <a:ext cx="911225" cy="760412"/>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7122" name="Line 25"/>
          <p:cNvSpPr>
            <a:spLocks noChangeShapeType="1"/>
          </p:cNvSpPr>
          <p:nvPr/>
        </p:nvSpPr>
        <p:spPr bwMode="auto">
          <a:xfrm>
            <a:off x="3781425" y="3827464"/>
            <a:ext cx="965200" cy="1587"/>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7123" name="Line 26"/>
          <p:cNvSpPr>
            <a:spLocks noChangeShapeType="1"/>
          </p:cNvSpPr>
          <p:nvPr/>
        </p:nvSpPr>
        <p:spPr bwMode="auto">
          <a:xfrm>
            <a:off x="3781426" y="3827464"/>
            <a:ext cx="938213" cy="746125"/>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7124" name="Rectangle 27"/>
          <p:cNvSpPr>
            <a:spLocks noChangeArrowheads="1"/>
          </p:cNvSpPr>
          <p:nvPr/>
        </p:nvSpPr>
        <p:spPr bwMode="auto">
          <a:xfrm>
            <a:off x="3352801" y="5181601"/>
            <a:ext cx="1217613" cy="2968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2000" b="1" i="1">
                <a:latin typeface="Times New Roman" panose="02020603050405020304" pitchFamily="18" charset="0"/>
              </a:rPr>
              <a:t>泛化</a:t>
            </a:r>
            <a:endParaRPr lang="zh-CN" altLang="en-US" sz="800" i="1">
              <a:latin typeface="Times New Roman" panose="02020603050405020304" pitchFamily="18" charset="0"/>
            </a:endParaRPr>
          </a:p>
        </p:txBody>
      </p:sp>
      <p:sp>
        <p:nvSpPr>
          <p:cNvPr id="47125" name="Line 28"/>
          <p:cNvSpPr>
            <a:spLocks noChangeShapeType="1"/>
          </p:cNvSpPr>
          <p:nvPr/>
        </p:nvSpPr>
        <p:spPr bwMode="auto">
          <a:xfrm flipV="1">
            <a:off x="3486151" y="5757863"/>
            <a:ext cx="1185863" cy="150812"/>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7126" name="Rectangle 29"/>
          <p:cNvSpPr>
            <a:spLocks noChangeArrowheads="1"/>
          </p:cNvSpPr>
          <p:nvPr/>
        </p:nvSpPr>
        <p:spPr bwMode="auto">
          <a:xfrm>
            <a:off x="2698750" y="5757864"/>
            <a:ext cx="838200" cy="3381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2000" b="1" i="1">
                <a:latin typeface="Times New Roman" panose="02020603050405020304" pitchFamily="18" charset="0"/>
              </a:rPr>
              <a:t>用例</a:t>
            </a:r>
            <a:endParaRPr lang="zh-CN" altLang="en-US" sz="900" i="1">
              <a:latin typeface="Times New Roman" panose="02020603050405020304" pitchFamily="18" charset="0"/>
            </a:endParaRPr>
          </a:p>
        </p:txBody>
      </p:sp>
      <p:sp>
        <p:nvSpPr>
          <p:cNvPr id="47127" name="Line 30"/>
          <p:cNvSpPr>
            <a:spLocks noChangeShapeType="1"/>
          </p:cNvSpPr>
          <p:nvPr/>
        </p:nvSpPr>
        <p:spPr bwMode="auto">
          <a:xfrm flipV="1">
            <a:off x="2297113" y="3883025"/>
            <a:ext cx="912812" cy="604838"/>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7128" name="Rectangle 31"/>
          <p:cNvSpPr>
            <a:spLocks noChangeArrowheads="1"/>
          </p:cNvSpPr>
          <p:nvPr/>
        </p:nvSpPr>
        <p:spPr bwMode="auto">
          <a:xfrm>
            <a:off x="1628776" y="4575175"/>
            <a:ext cx="1063625" cy="4826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2000" b="1" i="1">
                <a:latin typeface="Times New Roman" panose="02020603050405020304" pitchFamily="18" charset="0"/>
              </a:rPr>
              <a:t>执行者</a:t>
            </a:r>
            <a:endParaRPr lang="zh-CN" altLang="en-US" sz="900" i="1">
              <a:latin typeface="Times New Roman" panose="02020603050405020304" pitchFamily="18" charset="0"/>
            </a:endParaRPr>
          </a:p>
        </p:txBody>
      </p:sp>
      <p:sp>
        <p:nvSpPr>
          <p:cNvPr id="47129" name="Line 32"/>
          <p:cNvSpPr>
            <a:spLocks noChangeShapeType="1"/>
          </p:cNvSpPr>
          <p:nvPr/>
        </p:nvSpPr>
        <p:spPr bwMode="auto">
          <a:xfrm>
            <a:off x="6307139" y="3854451"/>
            <a:ext cx="1252537" cy="487363"/>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7130" name="Line 33"/>
          <p:cNvSpPr>
            <a:spLocks noChangeShapeType="1"/>
          </p:cNvSpPr>
          <p:nvPr/>
        </p:nvSpPr>
        <p:spPr bwMode="auto">
          <a:xfrm flipV="1">
            <a:off x="6330951" y="4351339"/>
            <a:ext cx="1228725" cy="238125"/>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7131" name="Rectangle 34"/>
          <p:cNvSpPr>
            <a:spLocks noChangeArrowheads="1"/>
          </p:cNvSpPr>
          <p:nvPr/>
        </p:nvSpPr>
        <p:spPr bwMode="auto">
          <a:xfrm>
            <a:off x="6510338" y="2828925"/>
            <a:ext cx="1206500" cy="3619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b="1">
                <a:latin typeface="Times New Roman" panose="02020603050405020304" pitchFamily="18" charset="0"/>
              </a:rPr>
              <a:t>《</a:t>
            </a:r>
            <a:r>
              <a:rPr lang="zh-CN" altLang="en-US" sz="2000" b="1">
                <a:latin typeface="Times New Roman" panose="02020603050405020304" pitchFamily="18" charset="0"/>
              </a:rPr>
              <a:t>包含</a:t>
            </a:r>
            <a:r>
              <a:rPr lang="en-US" altLang="zh-CN" sz="2000" b="1">
                <a:latin typeface="Times New Roman" panose="02020603050405020304" pitchFamily="18" charset="0"/>
              </a:rPr>
              <a:t>》</a:t>
            </a:r>
            <a:endParaRPr lang="en-US" altLang="zh-CN" sz="800">
              <a:latin typeface="Times New Roman" panose="02020603050405020304" pitchFamily="18" charset="0"/>
            </a:endParaRPr>
          </a:p>
        </p:txBody>
      </p:sp>
      <p:sp>
        <p:nvSpPr>
          <p:cNvPr id="47132" name="Oval 35"/>
          <p:cNvSpPr>
            <a:spLocks noChangeArrowheads="1"/>
          </p:cNvSpPr>
          <p:nvPr/>
        </p:nvSpPr>
        <p:spPr bwMode="auto">
          <a:xfrm>
            <a:off x="4683126" y="2752726"/>
            <a:ext cx="1611313" cy="576263"/>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kumimoji="1" lang="zh-CN" altLang="en-US" sz="2400">
              <a:latin typeface="Times New Roman" panose="02020603050405020304" pitchFamily="18" charset="0"/>
            </a:endParaRPr>
          </a:p>
        </p:txBody>
      </p:sp>
      <p:sp>
        <p:nvSpPr>
          <p:cNvPr id="47133" name="Text Box 36"/>
          <p:cNvSpPr txBox="1">
            <a:spLocks noChangeArrowheads="1"/>
          </p:cNvSpPr>
          <p:nvPr/>
        </p:nvSpPr>
        <p:spPr bwMode="auto">
          <a:xfrm>
            <a:off x="4884738" y="2867026"/>
            <a:ext cx="1187450" cy="3460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r>
              <a:rPr lang="zh-CN" altLang="en-US" sz="2000" b="1">
                <a:latin typeface="Times New Roman" panose="02020603050405020304" pitchFamily="18" charset="0"/>
              </a:rPr>
              <a:t>风险分析</a:t>
            </a:r>
            <a:endParaRPr lang="zh-CN" altLang="en-US" sz="900">
              <a:latin typeface="Times New Roman" panose="02020603050405020304" pitchFamily="18" charset="0"/>
            </a:endParaRPr>
          </a:p>
          <a:p>
            <a:pPr algn="just">
              <a:spcBef>
                <a:spcPct val="0"/>
              </a:spcBef>
              <a:buClrTx/>
              <a:buFontTx/>
              <a:buNone/>
            </a:pPr>
            <a:endParaRPr lang="zh-CN" altLang="en-US" sz="1000">
              <a:latin typeface="Times New Roman" panose="02020603050405020304" pitchFamily="18" charset="0"/>
            </a:endParaRPr>
          </a:p>
        </p:txBody>
      </p:sp>
      <p:sp>
        <p:nvSpPr>
          <p:cNvPr id="47134" name="Oval 37"/>
          <p:cNvSpPr>
            <a:spLocks noChangeArrowheads="1"/>
          </p:cNvSpPr>
          <p:nvPr/>
        </p:nvSpPr>
        <p:spPr bwMode="auto">
          <a:xfrm>
            <a:off x="4683126" y="3513138"/>
            <a:ext cx="1611313" cy="576262"/>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kumimoji="1" lang="zh-CN" altLang="en-US" sz="2400">
              <a:latin typeface="Times New Roman" panose="02020603050405020304" pitchFamily="18" charset="0"/>
            </a:endParaRPr>
          </a:p>
        </p:txBody>
      </p:sp>
      <p:sp>
        <p:nvSpPr>
          <p:cNvPr id="47135" name="Text Box 38"/>
          <p:cNvSpPr txBox="1">
            <a:spLocks noChangeArrowheads="1"/>
          </p:cNvSpPr>
          <p:nvPr/>
        </p:nvSpPr>
        <p:spPr bwMode="auto">
          <a:xfrm>
            <a:off x="4884738" y="3627439"/>
            <a:ext cx="1187450" cy="3460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r>
              <a:rPr lang="zh-CN" altLang="en-US" sz="2000" b="1">
                <a:latin typeface="Times New Roman" panose="02020603050405020304" pitchFamily="18" charset="0"/>
              </a:rPr>
              <a:t>交易估价</a:t>
            </a:r>
            <a:endParaRPr lang="zh-CN" altLang="en-US" sz="900">
              <a:latin typeface="Times New Roman" panose="02020603050405020304" pitchFamily="18" charset="0"/>
            </a:endParaRPr>
          </a:p>
          <a:p>
            <a:pPr algn="just">
              <a:spcBef>
                <a:spcPct val="0"/>
              </a:spcBef>
              <a:buClrTx/>
              <a:buFontTx/>
              <a:buNone/>
            </a:pPr>
            <a:endParaRPr lang="zh-CN" altLang="en-US" sz="1000">
              <a:latin typeface="Times New Roman" panose="02020603050405020304" pitchFamily="18" charset="0"/>
            </a:endParaRPr>
          </a:p>
        </p:txBody>
      </p:sp>
      <p:sp>
        <p:nvSpPr>
          <p:cNvPr id="47136" name="Oval 39"/>
          <p:cNvSpPr>
            <a:spLocks noChangeArrowheads="1"/>
          </p:cNvSpPr>
          <p:nvPr/>
        </p:nvSpPr>
        <p:spPr bwMode="auto">
          <a:xfrm>
            <a:off x="4683126" y="4275138"/>
            <a:ext cx="1611313" cy="576262"/>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kumimoji="1" lang="zh-CN" altLang="en-US" sz="2400">
              <a:latin typeface="Times New Roman" panose="02020603050405020304" pitchFamily="18" charset="0"/>
            </a:endParaRPr>
          </a:p>
        </p:txBody>
      </p:sp>
      <p:sp>
        <p:nvSpPr>
          <p:cNvPr id="47137" name="Text Box 40"/>
          <p:cNvSpPr txBox="1">
            <a:spLocks noChangeArrowheads="1"/>
          </p:cNvSpPr>
          <p:nvPr/>
        </p:nvSpPr>
        <p:spPr bwMode="auto">
          <a:xfrm>
            <a:off x="4884738" y="4387851"/>
            <a:ext cx="1187450" cy="3460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zh-CN" altLang="en-US" sz="2000" b="1">
                <a:latin typeface="Times New Roman" panose="02020603050405020304" pitchFamily="18" charset="0"/>
              </a:rPr>
              <a:t>进行交易</a:t>
            </a:r>
          </a:p>
          <a:p>
            <a:pPr>
              <a:spcBef>
                <a:spcPct val="0"/>
              </a:spcBef>
              <a:buClrTx/>
              <a:buFontTx/>
              <a:buNone/>
            </a:pPr>
            <a:endParaRPr lang="zh-CN" altLang="en-US" sz="900">
              <a:latin typeface="Times New Roman" panose="02020603050405020304" pitchFamily="18" charset="0"/>
            </a:endParaRPr>
          </a:p>
          <a:p>
            <a:pPr algn="just">
              <a:spcBef>
                <a:spcPct val="0"/>
              </a:spcBef>
              <a:buClrTx/>
              <a:buFontTx/>
              <a:buNone/>
            </a:pPr>
            <a:endParaRPr lang="zh-CN" altLang="en-US" sz="1000">
              <a:latin typeface="Times New Roman" panose="02020603050405020304" pitchFamily="18" charset="0"/>
            </a:endParaRPr>
          </a:p>
        </p:txBody>
      </p:sp>
      <p:sp>
        <p:nvSpPr>
          <p:cNvPr id="47138" name="Oval 41"/>
          <p:cNvSpPr>
            <a:spLocks noChangeArrowheads="1"/>
          </p:cNvSpPr>
          <p:nvPr/>
        </p:nvSpPr>
        <p:spPr bwMode="auto">
          <a:xfrm>
            <a:off x="4683126" y="5449888"/>
            <a:ext cx="2555875" cy="874712"/>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kumimoji="1" lang="zh-CN" altLang="en-US" sz="2400">
              <a:latin typeface="Times New Roman" panose="02020603050405020304" pitchFamily="18" charset="0"/>
            </a:endParaRPr>
          </a:p>
        </p:txBody>
      </p:sp>
      <p:sp>
        <p:nvSpPr>
          <p:cNvPr id="47139" name="Text Box 42"/>
          <p:cNvSpPr txBox="1">
            <a:spLocks noChangeArrowheads="1"/>
          </p:cNvSpPr>
          <p:nvPr/>
        </p:nvSpPr>
        <p:spPr bwMode="auto">
          <a:xfrm>
            <a:off x="4884738" y="5564188"/>
            <a:ext cx="1973262" cy="60801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r>
              <a:rPr lang="zh-CN" altLang="en-US" sz="2000" b="1">
                <a:latin typeface="Times New Roman" panose="02020603050405020304" pitchFamily="18" charset="0"/>
              </a:rPr>
              <a:t>超越边界</a:t>
            </a:r>
          </a:p>
          <a:p>
            <a:pPr algn="just">
              <a:spcBef>
                <a:spcPct val="0"/>
              </a:spcBef>
              <a:buClrTx/>
              <a:buFontTx/>
              <a:buNone/>
            </a:pPr>
            <a:endParaRPr lang="zh-CN" altLang="en-US" sz="900">
              <a:latin typeface="Times New Roman" panose="02020603050405020304" pitchFamily="18" charset="0"/>
            </a:endParaRPr>
          </a:p>
          <a:p>
            <a:pPr algn="just">
              <a:spcBef>
                <a:spcPct val="0"/>
              </a:spcBef>
              <a:buClrTx/>
              <a:buFontTx/>
              <a:buNone/>
            </a:pPr>
            <a:endParaRPr lang="zh-CN" altLang="en-US" sz="1000">
              <a:latin typeface="Times New Roman" panose="02020603050405020304" pitchFamily="18" charset="0"/>
            </a:endParaRPr>
          </a:p>
        </p:txBody>
      </p:sp>
      <p:sp>
        <p:nvSpPr>
          <p:cNvPr id="47140" name="Oval 43"/>
          <p:cNvSpPr>
            <a:spLocks noChangeArrowheads="1"/>
          </p:cNvSpPr>
          <p:nvPr/>
        </p:nvSpPr>
        <p:spPr bwMode="auto">
          <a:xfrm>
            <a:off x="7710488" y="3098801"/>
            <a:ext cx="1611312" cy="576263"/>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endParaRPr kumimoji="1" lang="zh-CN" altLang="en-US" sz="2400">
              <a:latin typeface="Times New Roman" panose="02020603050405020304" pitchFamily="18" charset="0"/>
            </a:endParaRPr>
          </a:p>
        </p:txBody>
      </p:sp>
      <p:sp>
        <p:nvSpPr>
          <p:cNvPr id="47141" name="Text Box 44"/>
          <p:cNvSpPr txBox="1">
            <a:spLocks noChangeArrowheads="1"/>
          </p:cNvSpPr>
          <p:nvPr/>
        </p:nvSpPr>
        <p:spPr bwMode="auto">
          <a:xfrm>
            <a:off x="7912100" y="3213101"/>
            <a:ext cx="1187450" cy="3460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2000" b="1">
                <a:latin typeface="Times New Roman" panose="02020603050405020304" pitchFamily="18" charset="0"/>
              </a:rPr>
              <a:t>评  价</a:t>
            </a:r>
            <a:endParaRPr lang="zh-CN" altLang="en-US" sz="900">
              <a:latin typeface="Times New Roman" panose="02020603050405020304" pitchFamily="18" charset="0"/>
            </a:endParaRPr>
          </a:p>
          <a:p>
            <a:pPr algn="just">
              <a:spcBef>
                <a:spcPct val="0"/>
              </a:spcBef>
              <a:buClrTx/>
              <a:buFontTx/>
              <a:buNone/>
            </a:pPr>
            <a:endParaRPr lang="zh-CN" altLang="en-US" sz="1000">
              <a:latin typeface="Times New Roman" panose="02020603050405020304" pitchFamily="18" charset="0"/>
            </a:endParaRPr>
          </a:p>
        </p:txBody>
      </p:sp>
      <p:sp>
        <p:nvSpPr>
          <p:cNvPr id="47142" name="Rectangle 45"/>
          <p:cNvSpPr>
            <a:spLocks noChangeArrowheads="1"/>
          </p:cNvSpPr>
          <p:nvPr/>
        </p:nvSpPr>
        <p:spPr bwMode="auto">
          <a:xfrm>
            <a:off x="2965450" y="4259264"/>
            <a:ext cx="1085850" cy="48577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2000" b="1">
                <a:latin typeface="Times New Roman" panose="02020603050405020304" pitchFamily="18" charset="0"/>
              </a:rPr>
              <a:t>营销人员</a:t>
            </a:r>
            <a:endParaRPr lang="zh-CN" altLang="en-US" sz="900">
              <a:latin typeface="Times New Roman" panose="02020603050405020304" pitchFamily="18" charset="0"/>
            </a:endParaRPr>
          </a:p>
        </p:txBody>
      </p:sp>
      <p:grpSp>
        <p:nvGrpSpPr>
          <p:cNvPr id="47143" name="Group 46"/>
          <p:cNvGrpSpPr>
            <a:grpSpLocks/>
          </p:cNvGrpSpPr>
          <p:nvPr/>
        </p:nvGrpSpPr>
        <p:grpSpPr bwMode="auto">
          <a:xfrm>
            <a:off x="3298826" y="3498850"/>
            <a:ext cx="417513" cy="742950"/>
            <a:chOff x="3497" y="8121"/>
            <a:chExt cx="280" cy="512"/>
          </a:xfrm>
        </p:grpSpPr>
        <p:sp>
          <p:nvSpPr>
            <p:cNvPr id="47162" name="Oval 47"/>
            <p:cNvSpPr>
              <a:spLocks noChangeArrowheads="1"/>
            </p:cNvSpPr>
            <p:nvPr/>
          </p:nvSpPr>
          <p:spPr bwMode="auto">
            <a:xfrm>
              <a:off x="3567" y="8121"/>
              <a:ext cx="140" cy="140"/>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7163" name="Line 48"/>
            <p:cNvSpPr>
              <a:spLocks noChangeShapeType="1"/>
            </p:cNvSpPr>
            <p:nvPr/>
          </p:nvSpPr>
          <p:spPr bwMode="auto">
            <a:xfrm>
              <a:off x="3497" y="8361"/>
              <a:ext cx="28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7164" name="Line 49"/>
            <p:cNvSpPr>
              <a:spLocks noChangeShapeType="1"/>
            </p:cNvSpPr>
            <p:nvPr/>
          </p:nvSpPr>
          <p:spPr bwMode="auto">
            <a:xfrm rot="5400000">
              <a:off x="3507" y="8391"/>
              <a:ext cx="26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7165" name="Line 50"/>
            <p:cNvSpPr>
              <a:spLocks noChangeShapeType="1"/>
            </p:cNvSpPr>
            <p:nvPr/>
          </p:nvSpPr>
          <p:spPr bwMode="auto">
            <a:xfrm flipH="1">
              <a:off x="3500" y="8501"/>
              <a:ext cx="137" cy="13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7166" name="Line 51"/>
            <p:cNvSpPr>
              <a:spLocks noChangeShapeType="1"/>
            </p:cNvSpPr>
            <p:nvPr/>
          </p:nvSpPr>
          <p:spPr bwMode="auto">
            <a:xfrm>
              <a:off x="3640" y="8513"/>
              <a:ext cx="112" cy="12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grpSp>
      <p:sp>
        <p:nvSpPr>
          <p:cNvPr id="47144" name="Rectangle 52"/>
          <p:cNvSpPr>
            <a:spLocks noChangeArrowheads="1"/>
          </p:cNvSpPr>
          <p:nvPr/>
        </p:nvSpPr>
        <p:spPr bwMode="auto">
          <a:xfrm>
            <a:off x="7119939" y="4786313"/>
            <a:ext cx="1476375" cy="411162"/>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2000" b="1">
                <a:latin typeface="Times New Roman" panose="02020603050405020304" pitchFamily="18" charset="0"/>
              </a:rPr>
              <a:t>销售人员</a:t>
            </a:r>
            <a:endParaRPr lang="zh-CN" altLang="en-US" sz="900">
              <a:latin typeface="Times New Roman" panose="02020603050405020304" pitchFamily="18" charset="0"/>
            </a:endParaRPr>
          </a:p>
        </p:txBody>
      </p:sp>
      <p:grpSp>
        <p:nvGrpSpPr>
          <p:cNvPr id="47145" name="Group 53"/>
          <p:cNvGrpSpPr>
            <a:grpSpLocks/>
          </p:cNvGrpSpPr>
          <p:nvPr/>
        </p:nvGrpSpPr>
        <p:grpSpPr bwMode="auto">
          <a:xfrm>
            <a:off x="7650163" y="4021138"/>
            <a:ext cx="417512" cy="741362"/>
            <a:chOff x="3497" y="8121"/>
            <a:chExt cx="280" cy="512"/>
          </a:xfrm>
        </p:grpSpPr>
        <p:sp>
          <p:nvSpPr>
            <p:cNvPr id="47157" name="Oval 54"/>
            <p:cNvSpPr>
              <a:spLocks noChangeArrowheads="1"/>
            </p:cNvSpPr>
            <p:nvPr/>
          </p:nvSpPr>
          <p:spPr bwMode="auto">
            <a:xfrm>
              <a:off x="3567" y="8121"/>
              <a:ext cx="140" cy="140"/>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7158" name="Line 55"/>
            <p:cNvSpPr>
              <a:spLocks noChangeShapeType="1"/>
            </p:cNvSpPr>
            <p:nvPr/>
          </p:nvSpPr>
          <p:spPr bwMode="auto">
            <a:xfrm>
              <a:off x="3497" y="8361"/>
              <a:ext cx="28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7159" name="Line 56"/>
            <p:cNvSpPr>
              <a:spLocks noChangeShapeType="1"/>
            </p:cNvSpPr>
            <p:nvPr/>
          </p:nvSpPr>
          <p:spPr bwMode="auto">
            <a:xfrm rot="5400000">
              <a:off x="3507" y="8391"/>
              <a:ext cx="26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7160" name="Line 57"/>
            <p:cNvSpPr>
              <a:spLocks noChangeShapeType="1"/>
            </p:cNvSpPr>
            <p:nvPr/>
          </p:nvSpPr>
          <p:spPr bwMode="auto">
            <a:xfrm flipH="1">
              <a:off x="3500" y="8501"/>
              <a:ext cx="137" cy="13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7161" name="Line 58"/>
            <p:cNvSpPr>
              <a:spLocks noChangeShapeType="1"/>
            </p:cNvSpPr>
            <p:nvPr/>
          </p:nvSpPr>
          <p:spPr bwMode="auto">
            <a:xfrm>
              <a:off x="3640" y="8513"/>
              <a:ext cx="112" cy="12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grpSp>
      <p:sp>
        <p:nvSpPr>
          <p:cNvPr id="47146" name="AutoShape 59"/>
          <p:cNvSpPr>
            <a:spLocks noChangeArrowheads="1"/>
          </p:cNvSpPr>
          <p:nvPr/>
        </p:nvSpPr>
        <p:spPr bwMode="auto">
          <a:xfrm>
            <a:off x="5386389" y="4919663"/>
            <a:ext cx="193675" cy="171450"/>
          </a:xfrm>
          <a:prstGeom prst="triangle">
            <a:avLst>
              <a:gd name="adj" fmla="val 50000"/>
            </a:avLst>
          </a:prstGeom>
          <a:noFill/>
          <a:ln w="5715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7147" name="Line 60"/>
          <p:cNvSpPr>
            <a:spLocks noChangeShapeType="1"/>
          </p:cNvSpPr>
          <p:nvPr/>
        </p:nvSpPr>
        <p:spPr bwMode="auto">
          <a:xfrm>
            <a:off x="5484813" y="5091114"/>
            <a:ext cx="0" cy="382587"/>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sp>
        <p:nvSpPr>
          <p:cNvPr id="47148" name="Line 61"/>
          <p:cNvSpPr>
            <a:spLocks noChangeShapeType="1"/>
          </p:cNvSpPr>
          <p:nvPr/>
        </p:nvSpPr>
        <p:spPr bwMode="auto">
          <a:xfrm flipV="1">
            <a:off x="4191001" y="5029201"/>
            <a:ext cx="1185863" cy="150813"/>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2653" tIns="12653" rIns="12653" bIns="12653"/>
          <a:lstStyle/>
          <a:p>
            <a:endParaRPr lang="zh-CN" altLang="en-US"/>
          </a:p>
        </p:txBody>
      </p:sp>
      <p:grpSp>
        <p:nvGrpSpPr>
          <p:cNvPr id="47149" name="Group 62"/>
          <p:cNvGrpSpPr>
            <a:grpSpLocks/>
          </p:cNvGrpSpPr>
          <p:nvPr/>
        </p:nvGrpSpPr>
        <p:grpSpPr bwMode="auto">
          <a:xfrm rot="732028" flipV="1">
            <a:off x="6259513" y="3040063"/>
            <a:ext cx="1447800" cy="228600"/>
            <a:chOff x="3482" y="1277"/>
            <a:chExt cx="1078" cy="163"/>
          </a:xfrm>
        </p:grpSpPr>
        <p:sp>
          <p:nvSpPr>
            <p:cNvPr id="47154" name="Freeform 63"/>
            <p:cNvSpPr>
              <a:spLocks/>
            </p:cNvSpPr>
            <p:nvPr/>
          </p:nvSpPr>
          <p:spPr bwMode="auto">
            <a:xfrm>
              <a:off x="3482" y="1363"/>
              <a:ext cx="1027" cy="9"/>
            </a:xfrm>
            <a:custGeom>
              <a:avLst/>
              <a:gdLst>
                <a:gd name="T0" fmla="*/ 0 w 1027"/>
                <a:gd name="T1" fmla="*/ 9 h 9"/>
                <a:gd name="T2" fmla="*/ 1027 w 1027"/>
                <a:gd name="T3" fmla="*/ 0 h 9"/>
                <a:gd name="T4" fmla="*/ 0 60000 65536"/>
                <a:gd name="T5" fmla="*/ 0 60000 65536"/>
              </a:gdLst>
              <a:ahLst/>
              <a:cxnLst>
                <a:cxn ang="T4">
                  <a:pos x="T0" y="T1"/>
                </a:cxn>
                <a:cxn ang="T5">
                  <a:pos x="T2" y="T3"/>
                </a:cxn>
              </a:cxnLst>
              <a:rect l="0" t="0" r="r" b="b"/>
              <a:pathLst>
                <a:path w="1027" h="9">
                  <a:moveTo>
                    <a:pt x="0" y="9"/>
                  </a:moveTo>
                  <a:lnTo>
                    <a:pt x="1027" y="0"/>
                  </a:lnTo>
                </a:path>
              </a:pathLst>
            </a:custGeom>
            <a:noFill/>
            <a:ln w="57150" cap="flat">
              <a:solidFill>
                <a:schemeClr val="tx1"/>
              </a:solidFill>
              <a:prstDash val="dash"/>
              <a:round/>
              <a:headEnd/>
              <a:tailEnd type="non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p>
              <a:endParaRPr lang="zh-CN" altLang="en-US"/>
            </a:p>
          </p:txBody>
        </p:sp>
        <p:sp>
          <p:nvSpPr>
            <p:cNvPr id="47155" name="Freeform 64"/>
            <p:cNvSpPr>
              <a:spLocks/>
            </p:cNvSpPr>
            <p:nvPr/>
          </p:nvSpPr>
          <p:spPr bwMode="auto">
            <a:xfrm>
              <a:off x="4406" y="1277"/>
              <a:ext cx="154" cy="67"/>
            </a:xfrm>
            <a:custGeom>
              <a:avLst/>
              <a:gdLst>
                <a:gd name="T0" fmla="*/ 0 w 154"/>
                <a:gd name="T1" fmla="*/ 0 h 67"/>
                <a:gd name="T2" fmla="*/ 154 w 154"/>
                <a:gd name="T3" fmla="*/ 67 h 67"/>
                <a:gd name="T4" fmla="*/ 0 60000 65536"/>
                <a:gd name="T5" fmla="*/ 0 60000 65536"/>
              </a:gdLst>
              <a:ahLst/>
              <a:cxnLst>
                <a:cxn ang="T4">
                  <a:pos x="T0" y="T1"/>
                </a:cxn>
                <a:cxn ang="T5">
                  <a:pos x="T2" y="T3"/>
                </a:cxn>
              </a:cxnLst>
              <a:rect l="0" t="0" r="r" b="b"/>
              <a:pathLst>
                <a:path w="154" h="67">
                  <a:moveTo>
                    <a:pt x="0" y="0"/>
                  </a:moveTo>
                  <a:lnTo>
                    <a:pt x="154" y="67"/>
                  </a:lnTo>
                </a:path>
              </a:pathLst>
            </a:custGeom>
            <a:noFill/>
            <a:ln w="5715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6" name="Line 65"/>
            <p:cNvSpPr>
              <a:spLocks noChangeShapeType="1"/>
            </p:cNvSpPr>
            <p:nvPr/>
          </p:nvSpPr>
          <p:spPr bwMode="auto">
            <a:xfrm flipV="1">
              <a:off x="4416" y="1344"/>
              <a:ext cx="144" cy="96"/>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7150" name="Group 66"/>
          <p:cNvGrpSpPr>
            <a:grpSpLocks/>
          </p:cNvGrpSpPr>
          <p:nvPr/>
        </p:nvGrpSpPr>
        <p:grpSpPr bwMode="auto">
          <a:xfrm rot="-629488">
            <a:off x="6318250" y="3446463"/>
            <a:ext cx="1524000" cy="334962"/>
            <a:chOff x="3482" y="1277"/>
            <a:chExt cx="1078" cy="163"/>
          </a:xfrm>
        </p:grpSpPr>
        <p:sp>
          <p:nvSpPr>
            <p:cNvPr id="47151" name="Freeform 67"/>
            <p:cNvSpPr>
              <a:spLocks/>
            </p:cNvSpPr>
            <p:nvPr/>
          </p:nvSpPr>
          <p:spPr bwMode="auto">
            <a:xfrm>
              <a:off x="3482" y="1363"/>
              <a:ext cx="1027" cy="9"/>
            </a:xfrm>
            <a:custGeom>
              <a:avLst/>
              <a:gdLst>
                <a:gd name="T0" fmla="*/ 0 w 1027"/>
                <a:gd name="T1" fmla="*/ 9 h 9"/>
                <a:gd name="T2" fmla="*/ 1027 w 1027"/>
                <a:gd name="T3" fmla="*/ 0 h 9"/>
                <a:gd name="T4" fmla="*/ 0 60000 65536"/>
                <a:gd name="T5" fmla="*/ 0 60000 65536"/>
              </a:gdLst>
              <a:ahLst/>
              <a:cxnLst>
                <a:cxn ang="T4">
                  <a:pos x="T0" y="T1"/>
                </a:cxn>
                <a:cxn ang="T5">
                  <a:pos x="T2" y="T3"/>
                </a:cxn>
              </a:cxnLst>
              <a:rect l="0" t="0" r="r" b="b"/>
              <a:pathLst>
                <a:path w="1027" h="9">
                  <a:moveTo>
                    <a:pt x="0" y="9"/>
                  </a:moveTo>
                  <a:lnTo>
                    <a:pt x="1027" y="0"/>
                  </a:lnTo>
                </a:path>
              </a:pathLst>
            </a:custGeom>
            <a:noFill/>
            <a:ln w="57150" cap="flat">
              <a:solidFill>
                <a:schemeClr val="tx1"/>
              </a:solidFill>
              <a:prstDash val="dash"/>
              <a:round/>
              <a:headEnd/>
              <a:tailEnd type="non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p>
              <a:endParaRPr lang="zh-CN" altLang="en-US"/>
            </a:p>
          </p:txBody>
        </p:sp>
        <p:sp>
          <p:nvSpPr>
            <p:cNvPr id="47152" name="Freeform 68"/>
            <p:cNvSpPr>
              <a:spLocks/>
            </p:cNvSpPr>
            <p:nvPr/>
          </p:nvSpPr>
          <p:spPr bwMode="auto">
            <a:xfrm>
              <a:off x="4406" y="1277"/>
              <a:ext cx="154" cy="67"/>
            </a:xfrm>
            <a:custGeom>
              <a:avLst/>
              <a:gdLst>
                <a:gd name="T0" fmla="*/ 0 w 154"/>
                <a:gd name="T1" fmla="*/ 0 h 67"/>
                <a:gd name="T2" fmla="*/ 154 w 154"/>
                <a:gd name="T3" fmla="*/ 67 h 67"/>
                <a:gd name="T4" fmla="*/ 0 60000 65536"/>
                <a:gd name="T5" fmla="*/ 0 60000 65536"/>
              </a:gdLst>
              <a:ahLst/>
              <a:cxnLst>
                <a:cxn ang="T4">
                  <a:pos x="T0" y="T1"/>
                </a:cxn>
                <a:cxn ang="T5">
                  <a:pos x="T2" y="T3"/>
                </a:cxn>
              </a:cxnLst>
              <a:rect l="0" t="0" r="r" b="b"/>
              <a:pathLst>
                <a:path w="154" h="67">
                  <a:moveTo>
                    <a:pt x="0" y="0"/>
                  </a:moveTo>
                  <a:lnTo>
                    <a:pt x="154" y="67"/>
                  </a:lnTo>
                </a:path>
              </a:pathLst>
            </a:custGeom>
            <a:noFill/>
            <a:ln w="5715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153" name="Line 69"/>
            <p:cNvSpPr>
              <a:spLocks noChangeShapeType="1"/>
            </p:cNvSpPr>
            <p:nvPr/>
          </p:nvSpPr>
          <p:spPr bwMode="auto">
            <a:xfrm flipV="1">
              <a:off x="4416" y="1344"/>
              <a:ext cx="144" cy="96"/>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73"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25286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5"/>
          <p:cNvSpPr>
            <a:spLocks noGrp="1"/>
          </p:cNvSpPr>
          <p:nvPr>
            <p:ph type="sldNum" sz="quarter" idx="12"/>
          </p:nvPr>
        </p:nvSpPr>
        <p:spPr/>
        <p:txBody>
          <a:bodyPr/>
          <a:lstStyle/>
          <a:p>
            <a:pPr>
              <a:defRPr/>
            </a:pPr>
            <a:fld id="{1B913882-D594-46AC-8F77-F132983CE5F9}" type="slidenum">
              <a:rPr lang="zh-CN" altLang="en-US"/>
              <a:pPr>
                <a:defRPr/>
              </a:pPr>
              <a:t>44</a:t>
            </a:fld>
            <a:endParaRPr lang="en-US" altLang="zh-CN"/>
          </a:p>
        </p:txBody>
      </p:sp>
      <p:sp>
        <p:nvSpPr>
          <p:cNvPr id="48133" name="Rectangle 2"/>
          <p:cNvSpPr>
            <a:spLocks noGrp="1" noChangeArrowheads="1"/>
          </p:cNvSpPr>
          <p:nvPr>
            <p:ph type="title"/>
          </p:nvPr>
        </p:nvSpPr>
        <p:spPr>
          <a:xfrm>
            <a:off x="2135188" y="692150"/>
            <a:ext cx="7772400" cy="533400"/>
          </a:xfrm>
        </p:spPr>
        <p:txBody>
          <a:bodyPr/>
          <a:lstStyle/>
          <a:p>
            <a:pPr eaLnBrk="1" hangingPunct="1">
              <a:buFont typeface="Monotype Sorts" pitchFamily="2" charset="2"/>
              <a:buNone/>
            </a:pPr>
            <a:r>
              <a:rPr lang="zh-CN" altLang="en-US" sz="2800" dirty="0">
                <a:latin typeface="华文楷体" panose="02010600040101010101" pitchFamily="2" charset="-122"/>
                <a:ea typeface="华文楷体" panose="02010600040101010101" pitchFamily="2" charset="-122"/>
              </a:rPr>
              <a:t>  用例图中的图符（</a:t>
            </a:r>
            <a:r>
              <a:rPr lang="en-US" altLang="zh-CN" sz="2800" dirty="0">
                <a:latin typeface="华文楷体" panose="02010600040101010101" pitchFamily="2" charset="-122"/>
                <a:ea typeface="华文楷体" panose="02010600040101010101" pitchFamily="2" charset="-122"/>
              </a:rPr>
              <a:t>UML1.3</a:t>
            </a:r>
            <a:r>
              <a:rPr lang="zh-CN" altLang="en-US" sz="2800" dirty="0">
                <a:latin typeface="华文楷体" panose="02010600040101010101" pitchFamily="2" charset="-122"/>
                <a:ea typeface="华文楷体" panose="02010600040101010101" pitchFamily="2" charset="-122"/>
              </a:rPr>
              <a:t>）</a:t>
            </a:r>
            <a:endParaRPr lang="zh-CN" altLang="en-US" dirty="0" smtClean="0">
              <a:latin typeface="华文楷体" panose="02010600040101010101" pitchFamily="2" charset="-122"/>
              <a:ea typeface="华文楷体" panose="02010600040101010101" pitchFamily="2" charset="-122"/>
            </a:endParaRPr>
          </a:p>
        </p:txBody>
      </p:sp>
      <p:sp>
        <p:nvSpPr>
          <p:cNvPr id="48134" name="Oval 3"/>
          <p:cNvSpPr>
            <a:spLocks noChangeArrowheads="1"/>
          </p:cNvSpPr>
          <p:nvPr/>
        </p:nvSpPr>
        <p:spPr bwMode="auto">
          <a:xfrm>
            <a:off x="4073526" y="2962276"/>
            <a:ext cx="233363" cy="231775"/>
          </a:xfrm>
          <a:prstGeom prst="ellipse">
            <a:avLst/>
          </a:prstGeom>
          <a:noFill/>
          <a:ln w="571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8135" name="Line 4"/>
          <p:cNvSpPr>
            <a:spLocks noChangeShapeType="1"/>
          </p:cNvSpPr>
          <p:nvPr/>
        </p:nvSpPr>
        <p:spPr bwMode="auto">
          <a:xfrm>
            <a:off x="3956051" y="3360738"/>
            <a:ext cx="46672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p>
            <a:endParaRPr lang="zh-CN" altLang="en-US"/>
          </a:p>
        </p:txBody>
      </p:sp>
      <p:sp>
        <p:nvSpPr>
          <p:cNvPr id="48136" name="Line 5"/>
          <p:cNvSpPr>
            <a:spLocks noChangeShapeType="1"/>
          </p:cNvSpPr>
          <p:nvPr/>
        </p:nvSpPr>
        <p:spPr bwMode="auto">
          <a:xfrm rot="5400000">
            <a:off x="3971926" y="3411538"/>
            <a:ext cx="43497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p>
            <a:endParaRPr lang="zh-CN" altLang="en-US"/>
          </a:p>
        </p:txBody>
      </p:sp>
      <p:sp>
        <p:nvSpPr>
          <p:cNvPr id="48137" name="Line 6"/>
          <p:cNvSpPr>
            <a:spLocks noChangeShapeType="1"/>
          </p:cNvSpPr>
          <p:nvPr/>
        </p:nvSpPr>
        <p:spPr bwMode="auto">
          <a:xfrm flipH="1">
            <a:off x="3960813" y="3592513"/>
            <a:ext cx="228600" cy="22066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p>
            <a:endParaRPr lang="zh-CN" altLang="en-US"/>
          </a:p>
        </p:txBody>
      </p:sp>
      <p:sp>
        <p:nvSpPr>
          <p:cNvPr id="48138" name="Line 7"/>
          <p:cNvSpPr>
            <a:spLocks noChangeShapeType="1"/>
          </p:cNvSpPr>
          <p:nvPr/>
        </p:nvSpPr>
        <p:spPr bwMode="auto">
          <a:xfrm>
            <a:off x="4194176" y="3613151"/>
            <a:ext cx="187325" cy="20002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p>
            <a:endParaRPr lang="zh-CN" altLang="en-US"/>
          </a:p>
        </p:txBody>
      </p:sp>
      <p:sp>
        <p:nvSpPr>
          <p:cNvPr id="48139" name="Text Box 8"/>
          <p:cNvSpPr txBox="1">
            <a:spLocks noChangeArrowheads="1"/>
          </p:cNvSpPr>
          <p:nvPr/>
        </p:nvSpPr>
        <p:spPr bwMode="auto">
          <a:xfrm>
            <a:off x="3646489" y="3865563"/>
            <a:ext cx="1087437" cy="500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2200" b="1">
                <a:latin typeface="Times New Roman" panose="02020603050405020304" pitchFamily="18" charset="0"/>
              </a:rPr>
              <a:t>执行者</a:t>
            </a:r>
            <a:endParaRPr lang="zh-CN" altLang="zh-CN" sz="2400">
              <a:latin typeface="Times New Roman" panose="02020603050405020304" pitchFamily="18" charset="0"/>
            </a:endParaRPr>
          </a:p>
        </p:txBody>
      </p:sp>
      <p:sp>
        <p:nvSpPr>
          <p:cNvPr id="48140" name="Rectangle 9"/>
          <p:cNvSpPr>
            <a:spLocks noChangeArrowheads="1"/>
          </p:cNvSpPr>
          <p:nvPr/>
        </p:nvSpPr>
        <p:spPr bwMode="auto">
          <a:xfrm>
            <a:off x="3440114" y="4573589"/>
            <a:ext cx="1501775" cy="695325"/>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ts val="400"/>
              </a:spcBef>
              <a:buClrTx/>
              <a:buNone/>
            </a:pPr>
            <a:endParaRPr lang="zh-CN" altLang="en-US" sz="900">
              <a:latin typeface="Times New Roman" panose="02020603050405020304" pitchFamily="18" charset="0"/>
            </a:endParaRPr>
          </a:p>
        </p:txBody>
      </p:sp>
      <p:sp>
        <p:nvSpPr>
          <p:cNvPr id="48141" name="Text Box 10"/>
          <p:cNvSpPr txBox="1">
            <a:spLocks noChangeArrowheads="1"/>
          </p:cNvSpPr>
          <p:nvPr/>
        </p:nvSpPr>
        <p:spPr bwMode="auto">
          <a:xfrm>
            <a:off x="3602039" y="4649788"/>
            <a:ext cx="1177925"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120000"/>
              </a:lnSpc>
              <a:spcBef>
                <a:spcPct val="0"/>
              </a:spcBef>
              <a:buClrTx/>
              <a:buFontTx/>
              <a:buNone/>
            </a:pPr>
            <a:r>
              <a:rPr lang="zh-CN" altLang="en-US" sz="2200" b="1">
                <a:latin typeface="Times New Roman" panose="02020603050405020304" pitchFamily="18" charset="0"/>
              </a:rPr>
              <a:t>系统</a:t>
            </a:r>
            <a:endParaRPr lang="zh-CN" altLang="zh-CN" sz="2400">
              <a:latin typeface="Times New Roman" panose="02020603050405020304" pitchFamily="18" charset="0"/>
            </a:endParaRPr>
          </a:p>
        </p:txBody>
      </p:sp>
      <p:sp>
        <p:nvSpPr>
          <p:cNvPr id="48142" name="Oval 11"/>
          <p:cNvSpPr>
            <a:spLocks noChangeArrowheads="1"/>
          </p:cNvSpPr>
          <p:nvPr/>
        </p:nvSpPr>
        <p:spPr bwMode="auto">
          <a:xfrm>
            <a:off x="3297239" y="1981200"/>
            <a:ext cx="1785937" cy="654050"/>
          </a:xfrm>
          <a:prstGeom prst="ellipse">
            <a:avLst/>
          </a:prstGeom>
          <a:noFill/>
          <a:ln w="5715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8143" name="Text Box 12"/>
          <p:cNvSpPr txBox="1">
            <a:spLocks noChangeArrowheads="1"/>
          </p:cNvSpPr>
          <p:nvPr/>
        </p:nvSpPr>
        <p:spPr bwMode="auto">
          <a:xfrm>
            <a:off x="3600450" y="2132013"/>
            <a:ext cx="1181100"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90000"/>
              </a:lnSpc>
              <a:spcBef>
                <a:spcPct val="0"/>
              </a:spcBef>
              <a:buClrTx/>
              <a:buFontTx/>
              <a:buNone/>
            </a:pPr>
            <a:r>
              <a:rPr lang="zh-CN" altLang="en-US" sz="2200" b="1">
                <a:latin typeface="Times New Roman" panose="02020603050405020304" pitchFamily="18" charset="0"/>
              </a:rPr>
              <a:t>用例</a:t>
            </a:r>
            <a:endParaRPr lang="zh-CN" altLang="zh-CN" sz="2400">
              <a:latin typeface="Times New Roman" panose="02020603050405020304" pitchFamily="18" charset="0"/>
            </a:endParaRPr>
          </a:p>
        </p:txBody>
      </p:sp>
      <p:sp>
        <p:nvSpPr>
          <p:cNvPr id="48144" name="Line 13"/>
          <p:cNvSpPr>
            <a:spLocks noChangeShapeType="1"/>
          </p:cNvSpPr>
          <p:nvPr/>
        </p:nvSpPr>
        <p:spPr bwMode="auto">
          <a:xfrm>
            <a:off x="3409951" y="5645150"/>
            <a:ext cx="1560513"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p>
            <a:endParaRPr lang="zh-CN" altLang="en-US"/>
          </a:p>
        </p:txBody>
      </p:sp>
      <p:sp>
        <p:nvSpPr>
          <p:cNvPr id="48145" name="Text Box 14"/>
          <p:cNvSpPr txBox="1">
            <a:spLocks noChangeArrowheads="1"/>
          </p:cNvSpPr>
          <p:nvPr/>
        </p:nvSpPr>
        <p:spPr bwMode="auto">
          <a:xfrm>
            <a:off x="3644900" y="5749926"/>
            <a:ext cx="1023938"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50000"/>
              </a:spcBef>
              <a:buClrTx/>
              <a:buFontTx/>
              <a:buNone/>
            </a:pPr>
            <a:r>
              <a:rPr lang="zh-CN" altLang="en-US" sz="2200" b="1">
                <a:latin typeface="Times New Roman" panose="02020603050405020304" pitchFamily="18" charset="0"/>
              </a:rPr>
              <a:t>关联</a:t>
            </a:r>
            <a:endParaRPr lang="zh-CN" altLang="en-US" sz="2400">
              <a:latin typeface="Times New Roman" panose="02020603050405020304" pitchFamily="18" charset="0"/>
            </a:endParaRPr>
          </a:p>
        </p:txBody>
      </p:sp>
      <p:sp>
        <p:nvSpPr>
          <p:cNvPr id="48146" name="Line 15"/>
          <p:cNvSpPr>
            <a:spLocks noChangeShapeType="1"/>
          </p:cNvSpPr>
          <p:nvPr/>
        </p:nvSpPr>
        <p:spPr bwMode="auto">
          <a:xfrm>
            <a:off x="7083425" y="5570538"/>
            <a:ext cx="1493838" cy="0"/>
          </a:xfrm>
          <a:prstGeom prst="line">
            <a:avLst/>
          </a:prstGeom>
          <a:noFill/>
          <a:ln w="5715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p>
            <a:endParaRPr lang="zh-CN" altLang="en-US"/>
          </a:p>
        </p:txBody>
      </p:sp>
      <p:sp>
        <p:nvSpPr>
          <p:cNvPr id="48147" name="Text Box 16"/>
          <p:cNvSpPr txBox="1">
            <a:spLocks noChangeArrowheads="1"/>
          </p:cNvSpPr>
          <p:nvPr/>
        </p:nvSpPr>
        <p:spPr bwMode="auto">
          <a:xfrm>
            <a:off x="7005639" y="3317875"/>
            <a:ext cx="1493837"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200" b="1">
                <a:latin typeface="Times New Roman" panose="02020603050405020304" pitchFamily="18" charset="0"/>
              </a:rPr>
              <a:t>《</a:t>
            </a:r>
            <a:r>
              <a:rPr lang="zh-CN" altLang="en-US" sz="2200" b="1">
                <a:latin typeface="Times New Roman" panose="02020603050405020304" pitchFamily="18" charset="0"/>
              </a:rPr>
              <a:t>扩展</a:t>
            </a:r>
            <a:r>
              <a:rPr lang="en-US" altLang="zh-CN" sz="2200" b="1">
                <a:latin typeface="Times New Roman" panose="02020603050405020304" pitchFamily="18" charset="0"/>
              </a:rPr>
              <a:t>》</a:t>
            </a:r>
            <a:endParaRPr lang="zh-CN" altLang="zh-CN" sz="2200" b="1">
              <a:latin typeface="Times New Roman" panose="02020603050405020304" pitchFamily="18" charset="0"/>
            </a:endParaRPr>
          </a:p>
        </p:txBody>
      </p:sp>
      <p:sp>
        <p:nvSpPr>
          <p:cNvPr id="48148" name="AutoShape 17"/>
          <p:cNvSpPr>
            <a:spLocks noChangeArrowheads="1"/>
          </p:cNvSpPr>
          <p:nvPr/>
        </p:nvSpPr>
        <p:spPr bwMode="auto">
          <a:xfrm>
            <a:off x="8264525" y="4217989"/>
            <a:ext cx="336550" cy="217487"/>
          </a:xfrm>
          <a:prstGeom prst="rtTriangle">
            <a:avLst/>
          </a:prstGeom>
          <a:noFill/>
          <a:ln w="571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8149" name="Line 18"/>
          <p:cNvSpPr>
            <a:spLocks noChangeShapeType="1"/>
          </p:cNvSpPr>
          <p:nvPr/>
        </p:nvSpPr>
        <p:spPr bwMode="auto">
          <a:xfrm>
            <a:off x="7051675" y="4217988"/>
            <a:ext cx="121285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p>
            <a:endParaRPr lang="zh-CN" altLang="en-US"/>
          </a:p>
        </p:txBody>
      </p:sp>
      <p:sp>
        <p:nvSpPr>
          <p:cNvPr id="48150" name="Line 19"/>
          <p:cNvSpPr>
            <a:spLocks noChangeShapeType="1"/>
          </p:cNvSpPr>
          <p:nvPr/>
        </p:nvSpPr>
        <p:spPr bwMode="auto">
          <a:xfrm>
            <a:off x="7051675" y="4965700"/>
            <a:ext cx="156845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p>
            <a:endParaRPr lang="zh-CN" altLang="en-US"/>
          </a:p>
        </p:txBody>
      </p:sp>
      <p:sp>
        <p:nvSpPr>
          <p:cNvPr id="48151" name="Line 20"/>
          <p:cNvSpPr>
            <a:spLocks noChangeShapeType="1"/>
          </p:cNvSpPr>
          <p:nvPr/>
        </p:nvSpPr>
        <p:spPr bwMode="auto">
          <a:xfrm>
            <a:off x="8601075" y="4459288"/>
            <a:ext cx="0" cy="5080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p>
            <a:endParaRPr lang="zh-CN" altLang="en-US"/>
          </a:p>
        </p:txBody>
      </p:sp>
      <p:sp>
        <p:nvSpPr>
          <p:cNvPr id="48152" name="Line 21"/>
          <p:cNvSpPr>
            <a:spLocks noChangeShapeType="1"/>
          </p:cNvSpPr>
          <p:nvPr/>
        </p:nvSpPr>
        <p:spPr bwMode="auto">
          <a:xfrm>
            <a:off x="7043738" y="4216401"/>
            <a:ext cx="0" cy="760413"/>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p>
            <a:endParaRPr lang="zh-CN" altLang="en-US"/>
          </a:p>
        </p:txBody>
      </p:sp>
      <p:sp>
        <p:nvSpPr>
          <p:cNvPr id="48153" name="Text Box 22"/>
          <p:cNvSpPr txBox="1">
            <a:spLocks noChangeArrowheads="1"/>
          </p:cNvSpPr>
          <p:nvPr/>
        </p:nvSpPr>
        <p:spPr bwMode="auto">
          <a:xfrm>
            <a:off x="7162801" y="4298950"/>
            <a:ext cx="1179513" cy="527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lnSpc>
                <a:spcPct val="120000"/>
              </a:lnSpc>
              <a:spcBef>
                <a:spcPct val="0"/>
              </a:spcBef>
              <a:buClrTx/>
              <a:buFontTx/>
              <a:buNone/>
            </a:pPr>
            <a:r>
              <a:rPr lang="zh-CN" altLang="en-US" sz="2200" b="1">
                <a:latin typeface="Times New Roman" panose="02020603050405020304" pitchFamily="18" charset="0"/>
              </a:rPr>
              <a:t>注释体</a:t>
            </a:r>
            <a:endParaRPr lang="zh-CN" altLang="zh-CN" sz="2400">
              <a:latin typeface="Times New Roman" panose="02020603050405020304" pitchFamily="18" charset="0"/>
            </a:endParaRPr>
          </a:p>
        </p:txBody>
      </p:sp>
      <p:sp>
        <p:nvSpPr>
          <p:cNvPr id="48154" name="Text Box 23"/>
          <p:cNvSpPr txBox="1">
            <a:spLocks noChangeArrowheads="1"/>
          </p:cNvSpPr>
          <p:nvPr/>
        </p:nvSpPr>
        <p:spPr bwMode="auto">
          <a:xfrm>
            <a:off x="7083425" y="5721350"/>
            <a:ext cx="1493838" cy="450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2200" b="1">
                <a:latin typeface="Times New Roman" panose="02020603050405020304" pitchFamily="18" charset="0"/>
              </a:rPr>
              <a:t>注释连接</a:t>
            </a:r>
            <a:endParaRPr lang="zh-CN" altLang="zh-CN" sz="2400">
              <a:latin typeface="Times New Roman" panose="02020603050405020304" pitchFamily="18" charset="0"/>
            </a:endParaRPr>
          </a:p>
        </p:txBody>
      </p:sp>
      <p:sp>
        <p:nvSpPr>
          <p:cNvPr id="48155" name="Text Box 24"/>
          <p:cNvSpPr txBox="1">
            <a:spLocks noChangeArrowheads="1"/>
          </p:cNvSpPr>
          <p:nvPr/>
        </p:nvSpPr>
        <p:spPr bwMode="auto">
          <a:xfrm>
            <a:off x="7086600" y="1752600"/>
            <a:ext cx="12170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kumimoji="1" lang="en-US" altLang="zh-CN" sz="2000" b="1">
                <a:latin typeface="Times New Roman" panose="02020603050405020304" pitchFamily="18" charset="0"/>
              </a:rPr>
              <a:t>《</a:t>
            </a:r>
            <a:r>
              <a:rPr kumimoji="1" lang="zh-CN" altLang="en-US" sz="2000" b="1">
                <a:latin typeface="Times New Roman" panose="02020603050405020304" pitchFamily="18" charset="0"/>
              </a:rPr>
              <a:t>包含</a:t>
            </a:r>
            <a:r>
              <a:rPr kumimoji="1" lang="en-US" altLang="zh-CN" sz="2000" b="1">
                <a:latin typeface="Times New Roman" panose="02020603050405020304" pitchFamily="18" charset="0"/>
              </a:rPr>
              <a:t>》</a:t>
            </a:r>
          </a:p>
        </p:txBody>
      </p:sp>
      <p:sp>
        <p:nvSpPr>
          <p:cNvPr id="48156" name="Freeform 25"/>
          <p:cNvSpPr>
            <a:spLocks/>
          </p:cNvSpPr>
          <p:nvPr/>
        </p:nvSpPr>
        <p:spPr bwMode="auto">
          <a:xfrm>
            <a:off x="7051676" y="2163764"/>
            <a:ext cx="1630363" cy="14287"/>
          </a:xfrm>
          <a:custGeom>
            <a:avLst/>
            <a:gdLst>
              <a:gd name="T0" fmla="*/ 0 w 1027"/>
              <a:gd name="T1" fmla="*/ 22679819 h 9"/>
              <a:gd name="T2" fmla="*/ 2147483646 w 1027"/>
              <a:gd name="T3" fmla="*/ 0 h 9"/>
              <a:gd name="T4" fmla="*/ 0 60000 65536"/>
              <a:gd name="T5" fmla="*/ 0 60000 65536"/>
            </a:gdLst>
            <a:ahLst/>
            <a:cxnLst>
              <a:cxn ang="T4">
                <a:pos x="T0" y="T1"/>
              </a:cxn>
              <a:cxn ang="T5">
                <a:pos x="T2" y="T3"/>
              </a:cxn>
            </a:cxnLst>
            <a:rect l="0" t="0" r="r" b="b"/>
            <a:pathLst>
              <a:path w="1027" h="9">
                <a:moveTo>
                  <a:pt x="0" y="9"/>
                </a:moveTo>
                <a:lnTo>
                  <a:pt x="1027" y="0"/>
                </a:lnTo>
              </a:path>
            </a:pathLst>
          </a:custGeom>
          <a:noFill/>
          <a:ln w="57150" cap="flat">
            <a:solidFill>
              <a:schemeClr val="tx1"/>
            </a:solidFill>
            <a:prstDash val="dash"/>
            <a:round/>
            <a:headEnd/>
            <a:tailEnd type="non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p>
            <a:endParaRPr lang="zh-CN" altLang="en-US"/>
          </a:p>
        </p:txBody>
      </p:sp>
      <p:sp>
        <p:nvSpPr>
          <p:cNvPr id="48157" name="Freeform 26"/>
          <p:cNvSpPr>
            <a:spLocks/>
          </p:cNvSpPr>
          <p:nvPr/>
        </p:nvSpPr>
        <p:spPr bwMode="auto">
          <a:xfrm>
            <a:off x="8518526" y="2027238"/>
            <a:ext cx="244475" cy="106362"/>
          </a:xfrm>
          <a:custGeom>
            <a:avLst/>
            <a:gdLst>
              <a:gd name="T0" fmla="*/ 0 w 154"/>
              <a:gd name="T1" fmla="*/ 0 h 67"/>
              <a:gd name="T2" fmla="*/ 388104063 w 154"/>
              <a:gd name="T3" fmla="*/ 168848881 h 67"/>
              <a:gd name="T4" fmla="*/ 0 60000 65536"/>
              <a:gd name="T5" fmla="*/ 0 60000 65536"/>
            </a:gdLst>
            <a:ahLst/>
            <a:cxnLst>
              <a:cxn ang="T4">
                <a:pos x="T0" y="T1"/>
              </a:cxn>
              <a:cxn ang="T5">
                <a:pos x="T2" y="T3"/>
              </a:cxn>
            </a:cxnLst>
            <a:rect l="0" t="0" r="r" b="b"/>
            <a:pathLst>
              <a:path w="154" h="67">
                <a:moveTo>
                  <a:pt x="0" y="0"/>
                </a:moveTo>
                <a:lnTo>
                  <a:pt x="154" y="67"/>
                </a:lnTo>
              </a:path>
            </a:pathLst>
          </a:custGeom>
          <a:noFill/>
          <a:ln w="5715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58" name="Line 27"/>
          <p:cNvSpPr>
            <a:spLocks noChangeShapeType="1"/>
          </p:cNvSpPr>
          <p:nvPr/>
        </p:nvSpPr>
        <p:spPr bwMode="auto">
          <a:xfrm flipV="1">
            <a:off x="8534400" y="2133600"/>
            <a:ext cx="228600" cy="1524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8159" name="Group 28"/>
          <p:cNvGrpSpPr>
            <a:grpSpLocks/>
          </p:cNvGrpSpPr>
          <p:nvPr/>
        </p:nvGrpSpPr>
        <p:grpSpPr bwMode="auto">
          <a:xfrm>
            <a:off x="7086601" y="3048001"/>
            <a:ext cx="1711325" cy="258763"/>
            <a:chOff x="3482" y="1277"/>
            <a:chExt cx="1078" cy="163"/>
          </a:xfrm>
        </p:grpSpPr>
        <p:sp>
          <p:nvSpPr>
            <p:cNvPr id="48164" name="Freeform 29"/>
            <p:cNvSpPr>
              <a:spLocks/>
            </p:cNvSpPr>
            <p:nvPr/>
          </p:nvSpPr>
          <p:spPr bwMode="auto">
            <a:xfrm>
              <a:off x="3482" y="1363"/>
              <a:ext cx="1027" cy="9"/>
            </a:xfrm>
            <a:custGeom>
              <a:avLst/>
              <a:gdLst>
                <a:gd name="T0" fmla="*/ 0 w 1027"/>
                <a:gd name="T1" fmla="*/ 9 h 9"/>
                <a:gd name="T2" fmla="*/ 1027 w 1027"/>
                <a:gd name="T3" fmla="*/ 0 h 9"/>
                <a:gd name="T4" fmla="*/ 0 60000 65536"/>
                <a:gd name="T5" fmla="*/ 0 60000 65536"/>
              </a:gdLst>
              <a:ahLst/>
              <a:cxnLst>
                <a:cxn ang="T4">
                  <a:pos x="T0" y="T1"/>
                </a:cxn>
                <a:cxn ang="T5">
                  <a:pos x="T2" y="T3"/>
                </a:cxn>
              </a:cxnLst>
              <a:rect l="0" t="0" r="r" b="b"/>
              <a:pathLst>
                <a:path w="1027" h="9">
                  <a:moveTo>
                    <a:pt x="0" y="9"/>
                  </a:moveTo>
                  <a:lnTo>
                    <a:pt x="1027" y="0"/>
                  </a:lnTo>
                </a:path>
              </a:pathLst>
            </a:custGeom>
            <a:noFill/>
            <a:ln w="57150" cap="flat">
              <a:solidFill>
                <a:schemeClr val="tx1"/>
              </a:solidFill>
              <a:prstDash val="dash"/>
              <a:round/>
              <a:headEnd/>
              <a:tailEnd type="non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p>
              <a:endParaRPr lang="zh-CN" altLang="en-US"/>
            </a:p>
          </p:txBody>
        </p:sp>
        <p:sp>
          <p:nvSpPr>
            <p:cNvPr id="48165" name="Freeform 30"/>
            <p:cNvSpPr>
              <a:spLocks/>
            </p:cNvSpPr>
            <p:nvPr/>
          </p:nvSpPr>
          <p:spPr bwMode="auto">
            <a:xfrm>
              <a:off x="4406" y="1277"/>
              <a:ext cx="154" cy="67"/>
            </a:xfrm>
            <a:custGeom>
              <a:avLst/>
              <a:gdLst>
                <a:gd name="T0" fmla="*/ 0 w 154"/>
                <a:gd name="T1" fmla="*/ 0 h 67"/>
                <a:gd name="T2" fmla="*/ 154 w 154"/>
                <a:gd name="T3" fmla="*/ 67 h 67"/>
                <a:gd name="T4" fmla="*/ 0 60000 65536"/>
                <a:gd name="T5" fmla="*/ 0 60000 65536"/>
              </a:gdLst>
              <a:ahLst/>
              <a:cxnLst>
                <a:cxn ang="T4">
                  <a:pos x="T0" y="T1"/>
                </a:cxn>
                <a:cxn ang="T5">
                  <a:pos x="T2" y="T3"/>
                </a:cxn>
              </a:cxnLst>
              <a:rect l="0" t="0" r="r" b="b"/>
              <a:pathLst>
                <a:path w="154" h="67">
                  <a:moveTo>
                    <a:pt x="0" y="0"/>
                  </a:moveTo>
                  <a:lnTo>
                    <a:pt x="154" y="67"/>
                  </a:lnTo>
                </a:path>
              </a:pathLst>
            </a:custGeom>
            <a:noFill/>
            <a:ln w="5715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6" name="Line 31"/>
            <p:cNvSpPr>
              <a:spLocks noChangeShapeType="1"/>
            </p:cNvSpPr>
            <p:nvPr/>
          </p:nvSpPr>
          <p:spPr bwMode="auto">
            <a:xfrm flipV="1">
              <a:off x="4416" y="1344"/>
              <a:ext cx="144" cy="96"/>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8160" name="Group 32"/>
          <p:cNvGrpSpPr>
            <a:grpSpLocks/>
          </p:cNvGrpSpPr>
          <p:nvPr/>
        </p:nvGrpSpPr>
        <p:grpSpPr bwMode="auto">
          <a:xfrm>
            <a:off x="7062789" y="2590800"/>
            <a:ext cx="1730375" cy="457200"/>
            <a:chOff x="3489" y="1632"/>
            <a:chExt cx="1090" cy="288"/>
          </a:xfrm>
        </p:grpSpPr>
        <p:sp>
          <p:nvSpPr>
            <p:cNvPr id="48161" name="AutoShape 33"/>
            <p:cNvSpPr>
              <a:spLocks noChangeArrowheads="1"/>
            </p:cNvSpPr>
            <p:nvPr/>
          </p:nvSpPr>
          <p:spPr bwMode="auto">
            <a:xfrm rot="5367632">
              <a:off x="4435" y="1632"/>
              <a:ext cx="144" cy="144"/>
            </a:xfrm>
            <a:prstGeom prst="triangle">
              <a:avLst>
                <a:gd name="adj" fmla="val 43750"/>
              </a:avLst>
            </a:prstGeom>
            <a:noFill/>
            <a:ln w="381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48162" name="Freeform 34"/>
            <p:cNvSpPr>
              <a:spLocks/>
            </p:cNvSpPr>
            <p:nvPr/>
          </p:nvSpPr>
          <p:spPr bwMode="auto">
            <a:xfrm>
              <a:off x="3489" y="1697"/>
              <a:ext cx="951" cy="9"/>
            </a:xfrm>
            <a:custGeom>
              <a:avLst/>
              <a:gdLst>
                <a:gd name="T0" fmla="*/ 0 w 951"/>
                <a:gd name="T1" fmla="*/ 0 h 9"/>
                <a:gd name="T2" fmla="*/ 951 w 951"/>
                <a:gd name="T3" fmla="*/ 9 h 9"/>
                <a:gd name="T4" fmla="*/ 0 60000 65536"/>
                <a:gd name="T5" fmla="*/ 0 60000 65536"/>
              </a:gdLst>
              <a:ahLst/>
              <a:cxnLst>
                <a:cxn ang="T4">
                  <a:pos x="T0" y="T1"/>
                </a:cxn>
                <a:cxn ang="T5">
                  <a:pos x="T2" y="T3"/>
                </a:cxn>
              </a:cxnLst>
              <a:rect l="0" t="0" r="r" b="b"/>
              <a:pathLst>
                <a:path w="951" h="9">
                  <a:moveTo>
                    <a:pt x="0" y="0"/>
                  </a:moveTo>
                  <a:lnTo>
                    <a:pt x="951" y="9"/>
                  </a:lnTo>
                </a:path>
              </a:pathLst>
            </a:custGeom>
            <a:noFill/>
            <a:ln w="3810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163" name="Text Box 35"/>
            <p:cNvSpPr txBox="1">
              <a:spLocks noChangeArrowheads="1"/>
            </p:cNvSpPr>
            <p:nvPr/>
          </p:nvSpPr>
          <p:spPr bwMode="auto">
            <a:xfrm>
              <a:off x="3744" y="1632"/>
              <a:ext cx="5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kumimoji="1" lang="zh-CN" altLang="en-US" sz="2400">
                  <a:latin typeface="Times New Roman" panose="02020603050405020304" pitchFamily="18" charset="0"/>
                </a:rPr>
                <a:t>泛化</a:t>
              </a:r>
              <a:endParaRPr kumimoji="1" lang="zh-CN" altLang="en-US" sz="3600">
                <a:latin typeface="Times New Roman" panose="02020603050405020304" pitchFamily="18" charset="0"/>
              </a:endParaRPr>
            </a:p>
          </p:txBody>
        </p:sp>
      </p:grpSp>
      <p:sp>
        <p:nvSpPr>
          <p:cNvPr id="39"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034197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0993CCB-A421-4898-8934-7E0F604903A4}" type="slidenum">
              <a:rPr lang="zh-CN" altLang="en-US"/>
              <a:pPr>
                <a:defRPr/>
              </a:pPr>
              <a:t>45</a:t>
            </a:fld>
            <a:endParaRPr lang="en-US" altLang="zh-CN"/>
          </a:p>
        </p:txBody>
      </p:sp>
      <p:sp>
        <p:nvSpPr>
          <p:cNvPr id="49158" name="Rectangle 3"/>
          <p:cNvSpPr>
            <a:spLocks noGrp="1" noChangeArrowheads="1"/>
          </p:cNvSpPr>
          <p:nvPr>
            <p:ph type="body" idx="1"/>
          </p:nvPr>
        </p:nvSpPr>
        <p:spPr>
          <a:xfrm>
            <a:off x="552661" y="1235947"/>
            <a:ext cx="11113475" cy="4393329"/>
          </a:xfrm>
        </p:spPr>
        <p:txBody>
          <a:bodyPr/>
          <a:lstStyle/>
          <a:p>
            <a:pPr eaLnBrk="1" hangingPunct="1">
              <a:spcAft>
                <a:spcPct val="30000"/>
              </a:spcAft>
            </a:pPr>
            <a:r>
              <a:rPr lang="zh-CN" altLang="en-US" dirty="0" smtClean="0">
                <a:latin typeface="华文楷体" panose="02010600040101010101" pitchFamily="2" charset="-122"/>
                <a:ea typeface="华文楷体" panose="02010600040101010101" pitchFamily="2" charset="-122"/>
              </a:rPr>
              <a:t>用例图中的模型元素：</a:t>
            </a:r>
            <a:r>
              <a:rPr lang="zh-CN" altLang="en-US" dirty="0" smtClean="0">
                <a:solidFill>
                  <a:srgbClr val="FF0000"/>
                </a:solidFill>
                <a:latin typeface="华文楷体" panose="02010600040101010101" pitchFamily="2" charset="-122"/>
                <a:ea typeface="华文楷体" panose="02010600040101010101" pitchFamily="2" charset="-122"/>
              </a:rPr>
              <a:t>系统边界、执行者和用例</a:t>
            </a:r>
            <a:endParaRPr lang="en-US" altLang="zh-CN" dirty="0" smtClean="0">
              <a:solidFill>
                <a:srgbClr val="FF0000"/>
              </a:solidFill>
              <a:latin typeface="华文楷体" panose="02010600040101010101" pitchFamily="2" charset="-122"/>
              <a:ea typeface="华文楷体" panose="02010600040101010101" pitchFamily="2" charset="-122"/>
            </a:endParaRPr>
          </a:p>
          <a:p>
            <a:pPr eaLnBrk="1" hangingPunct="1">
              <a:spcAft>
                <a:spcPct val="30000"/>
              </a:spcAft>
            </a:pPr>
            <a:r>
              <a:rPr lang="zh-CN" altLang="en-US" dirty="0" smtClean="0">
                <a:solidFill>
                  <a:srgbClr val="FF3300"/>
                </a:solidFill>
                <a:latin typeface="华文楷体" panose="02010600040101010101" pitchFamily="2" charset="-122"/>
                <a:ea typeface="华文楷体" panose="02010600040101010101" pitchFamily="2" charset="-122"/>
              </a:rPr>
              <a:t>系统边界</a:t>
            </a:r>
            <a:r>
              <a:rPr lang="zh-CN"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一个提供“用例”所需要的功能的“黑盒   子”。系统的外部特性由系统的功能来定义；整个系统的功能用一组用例来描述。</a:t>
            </a:r>
          </a:p>
          <a:p>
            <a:pPr eaLnBrk="1" hangingPunct="1">
              <a:spcAft>
                <a:spcPct val="30000"/>
              </a:spcAft>
            </a:pPr>
            <a:r>
              <a:rPr lang="zh-CN" altLang="en-US" dirty="0" smtClean="0">
                <a:solidFill>
                  <a:srgbClr val="FF3300"/>
                </a:solidFill>
                <a:latin typeface="华文楷体" panose="02010600040101010101" pitchFamily="2" charset="-122"/>
                <a:ea typeface="华文楷体" panose="02010600040101010101" pitchFamily="2" charset="-122"/>
              </a:rPr>
              <a:t>执行者</a:t>
            </a:r>
            <a:r>
              <a:rPr lang="zh-CN"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需要使用系统的任何外部实体</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例如：人、其它系统或外部设备等</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a:t>
            </a:r>
          </a:p>
          <a:p>
            <a:pPr eaLnBrk="1" hangingPunct="1">
              <a:spcAft>
                <a:spcPct val="30000"/>
              </a:spcAft>
            </a:pPr>
            <a:r>
              <a:rPr lang="zh-CN" altLang="en-US" dirty="0" smtClean="0">
                <a:solidFill>
                  <a:srgbClr val="FF3300"/>
                </a:solidFill>
                <a:latin typeface="华文楷体" panose="02010600040101010101" pitchFamily="2" charset="-122"/>
                <a:ea typeface="华文楷体" panose="02010600040101010101" pitchFamily="2" charset="-122"/>
              </a:rPr>
              <a:t>用例</a:t>
            </a:r>
            <a:r>
              <a:rPr lang="zh-CN"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用客户或用户的语言和词汇来描述的系统的一个完整功能。</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702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6EE7F42A-9FBA-4BBF-AD21-C4C279C65663}" type="slidenum">
              <a:rPr lang="zh-CN" altLang="en-US"/>
              <a:pPr>
                <a:defRPr/>
              </a:pPr>
              <a:t>46</a:t>
            </a:fld>
            <a:endParaRPr lang="en-US" altLang="zh-CN"/>
          </a:p>
        </p:txBody>
      </p:sp>
      <p:sp>
        <p:nvSpPr>
          <p:cNvPr id="50182" name="Rectangle 3"/>
          <p:cNvSpPr>
            <a:spLocks noGrp="1" noChangeArrowheads="1"/>
          </p:cNvSpPr>
          <p:nvPr>
            <p:ph type="body" idx="1"/>
          </p:nvPr>
        </p:nvSpPr>
        <p:spPr>
          <a:xfrm>
            <a:off x="552661" y="1286189"/>
            <a:ext cx="11193861" cy="4124011"/>
          </a:xfrm>
        </p:spPr>
        <p:txBody>
          <a:bodyPr/>
          <a:lstStyle/>
          <a:p>
            <a:pPr marL="0" indent="0" eaLnBrk="1" hangingPunct="1">
              <a:lnSpc>
                <a:spcPct val="90000"/>
              </a:lnSpc>
              <a:spcAft>
                <a:spcPct val="30000"/>
              </a:spcAft>
              <a:buNone/>
            </a:pPr>
            <a:r>
              <a:rPr lang="zh-CN" altLang="en-US" dirty="0" smtClean="0">
                <a:latin typeface="华文楷体" panose="02010600040101010101" pitchFamily="2" charset="-122"/>
                <a:ea typeface="华文楷体" panose="02010600040101010101" pitchFamily="2" charset="-122"/>
              </a:rPr>
              <a:t>用</a:t>
            </a:r>
            <a:r>
              <a:rPr lang="zh-CN" altLang="en-US" dirty="0">
                <a:latin typeface="华文楷体" panose="02010600040101010101" pitchFamily="2" charset="-122"/>
                <a:ea typeface="华文楷体" panose="02010600040101010101" pitchFamily="2" charset="-122"/>
              </a:rPr>
              <a:t>例图中的模型元素</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续</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a:t>
            </a:r>
            <a:r>
              <a:rPr lang="zh-CN" altLang="en-US" dirty="0">
                <a:solidFill>
                  <a:srgbClr val="FF0000"/>
                </a:solidFill>
                <a:latin typeface="华文楷体" panose="02010600040101010101" pitchFamily="2" charset="-122"/>
                <a:ea typeface="华文楷体" panose="02010600040101010101" pitchFamily="2" charset="-122"/>
              </a:rPr>
              <a:t>关联、使用和 扩展</a:t>
            </a:r>
            <a:endParaRPr lang="en-US" altLang="zh-CN" dirty="0" smtClean="0">
              <a:solidFill>
                <a:srgbClr val="FF0000"/>
              </a:solidFill>
              <a:latin typeface="华文楷体" panose="02010600040101010101" pitchFamily="2" charset="-122"/>
              <a:ea typeface="华文楷体" panose="02010600040101010101" pitchFamily="2" charset="-122"/>
            </a:endParaRPr>
          </a:p>
          <a:p>
            <a:pPr eaLnBrk="1" hangingPunct="1">
              <a:lnSpc>
                <a:spcPct val="90000"/>
              </a:lnSpc>
              <a:spcAft>
                <a:spcPct val="30000"/>
              </a:spcAft>
            </a:pPr>
            <a:r>
              <a:rPr lang="zh-CN" altLang="en-US" dirty="0" smtClean="0">
                <a:solidFill>
                  <a:srgbClr val="FF3300"/>
                </a:solidFill>
                <a:latin typeface="华文楷体" panose="02010600040101010101" pitchFamily="2" charset="-122"/>
                <a:ea typeface="华文楷体" panose="02010600040101010101" pitchFamily="2" charset="-122"/>
              </a:rPr>
              <a:t>关联</a:t>
            </a:r>
            <a:r>
              <a:rPr lang="zh-CN" altLang="en-US" dirty="0" smtClean="0">
                <a:latin typeface="华文楷体" panose="02010600040101010101" pitchFamily="2" charset="-122"/>
                <a:ea typeface="华文楷体" panose="02010600040101010101" pitchFamily="2" charset="-122"/>
              </a:rPr>
              <a:t>：</a:t>
            </a:r>
            <a:r>
              <a:rPr lang="zh-CN" altLang="en-US" dirty="0" smtClean="0">
                <a:solidFill>
                  <a:srgbClr val="FF3300"/>
                </a:solidFill>
                <a:latin typeface="华文楷体" panose="02010600040101010101" pitchFamily="2" charset="-122"/>
                <a:ea typeface="华文楷体" panose="02010600040101010101" pitchFamily="2" charset="-122"/>
              </a:rPr>
              <a:t>连接执行者和用例</a:t>
            </a:r>
            <a:r>
              <a:rPr lang="zh-CN" altLang="en-US" dirty="0" smtClean="0">
                <a:latin typeface="华文楷体" panose="02010600040101010101" pitchFamily="2" charset="-122"/>
                <a:ea typeface="华文楷体" panose="02010600040101010101" pitchFamily="2" charset="-122"/>
              </a:rPr>
              <a:t>，表示该执行者所代表的系统外部实体与该用例所描述的系统需求有    关。这是执行者和用例之间的唯一合法连接。</a:t>
            </a:r>
          </a:p>
          <a:p>
            <a:pPr eaLnBrk="1" hangingPunct="1">
              <a:lnSpc>
                <a:spcPct val="90000"/>
              </a:lnSpc>
              <a:spcAft>
                <a:spcPct val="30000"/>
              </a:spcAft>
            </a:pPr>
            <a:r>
              <a:rPr lang="zh-CN" altLang="en-US" dirty="0" smtClean="0">
                <a:solidFill>
                  <a:srgbClr val="FF3300"/>
                </a:solidFill>
                <a:latin typeface="华文楷体" panose="02010600040101010101" pitchFamily="2" charset="-122"/>
                <a:ea typeface="华文楷体" panose="02010600040101010101" pitchFamily="2" charset="-122"/>
              </a:rPr>
              <a:t>包含</a:t>
            </a:r>
            <a:r>
              <a:rPr lang="zh-CN" altLang="en-US" dirty="0" smtClean="0">
                <a:latin typeface="华文楷体" panose="02010600040101010101" pitchFamily="2" charset="-122"/>
                <a:ea typeface="华文楷体" panose="02010600040101010101" pitchFamily="2" charset="-122"/>
              </a:rPr>
              <a:t>：由用例</a:t>
            </a:r>
            <a:r>
              <a:rPr lang="en-US" altLang="zh-CN" dirty="0" smtClean="0">
                <a:latin typeface="华文楷体" panose="02010600040101010101" pitchFamily="2" charset="-122"/>
                <a:ea typeface="华文楷体" panose="02010600040101010101" pitchFamily="2" charset="-122"/>
              </a:rPr>
              <a:t>A</a:t>
            </a:r>
            <a:r>
              <a:rPr lang="zh-CN" altLang="en-US" dirty="0" smtClean="0">
                <a:latin typeface="华文楷体" panose="02010600040101010101" pitchFamily="2" charset="-122"/>
                <a:ea typeface="华文楷体" panose="02010600040101010101" pitchFamily="2" charset="-122"/>
              </a:rPr>
              <a:t>连向用例</a:t>
            </a:r>
            <a:r>
              <a:rPr lang="en-US" altLang="zh-CN" dirty="0" smtClean="0">
                <a:latin typeface="华文楷体" panose="02010600040101010101" pitchFamily="2" charset="-122"/>
                <a:ea typeface="华文楷体" panose="02010600040101010101" pitchFamily="2" charset="-122"/>
              </a:rPr>
              <a:t>B</a:t>
            </a:r>
            <a:r>
              <a:rPr lang="zh-CN" altLang="en-US" dirty="0" smtClean="0">
                <a:latin typeface="华文楷体" panose="02010600040101010101" pitchFamily="2" charset="-122"/>
                <a:ea typeface="华文楷体" panose="02010600040101010101" pitchFamily="2" charset="-122"/>
              </a:rPr>
              <a:t>，表示用例</a:t>
            </a:r>
            <a:r>
              <a:rPr lang="en-US" altLang="zh-CN" dirty="0" smtClean="0">
                <a:latin typeface="华文楷体" panose="02010600040101010101" pitchFamily="2" charset="-122"/>
                <a:ea typeface="华文楷体" panose="02010600040101010101" pitchFamily="2" charset="-122"/>
              </a:rPr>
              <a:t>A</a:t>
            </a:r>
            <a:r>
              <a:rPr lang="zh-CN" altLang="en-US" dirty="0" smtClean="0">
                <a:latin typeface="华文楷体" panose="02010600040101010101" pitchFamily="2" charset="-122"/>
                <a:ea typeface="华文楷体" panose="02010600040101010101" pitchFamily="2" charset="-122"/>
              </a:rPr>
              <a:t>中使用了用例</a:t>
            </a:r>
            <a:r>
              <a:rPr lang="en-US" altLang="zh-CN" dirty="0" smtClean="0">
                <a:latin typeface="华文楷体" panose="02010600040101010101" pitchFamily="2" charset="-122"/>
                <a:ea typeface="华文楷体" panose="02010600040101010101" pitchFamily="2" charset="-122"/>
              </a:rPr>
              <a:t>B</a:t>
            </a:r>
            <a:r>
              <a:rPr lang="zh-CN" altLang="en-US" dirty="0" smtClean="0">
                <a:latin typeface="华文楷体" panose="02010600040101010101" pitchFamily="2" charset="-122"/>
                <a:ea typeface="华文楷体" panose="02010600040101010101" pitchFamily="2" charset="-122"/>
              </a:rPr>
              <a:t>中的行为或功能。</a:t>
            </a:r>
          </a:p>
          <a:p>
            <a:pPr eaLnBrk="1" hangingPunct="1">
              <a:lnSpc>
                <a:spcPct val="90000"/>
              </a:lnSpc>
              <a:spcAft>
                <a:spcPct val="30000"/>
              </a:spcAft>
            </a:pPr>
            <a:r>
              <a:rPr lang="zh-CN" altLang="en-US" dirty="0" smtClean="0">
                <a:solidFill>
                  <a:srgbClr val="FF3300"/>
                </a:solidFill>
                <a:latin typeface="华文楷体" panose="02010600040101010101" pitchFamily="2" charset="-122"/>
                <a:ea typeface="华文楷体" panose="02010600040101010101" pitchFamily="2" charset="-122"/>
              </a:rPr>
              <a:t>扩展</a:t>
            </a:r>
            <a:r>
              <a:rPr lang="zh-CN" altLang="en-US" dirty="0" smtClean="0">
                <a:latin typeface="华文楷体" panose="02010600040101010101" pitchFamily="2" charset="-122"/>
                <a:ea typeface="华文楷体" panose="02010600040101010101" pitchFamily="2" charset="-122"/>
              </a:rPr>
              <a:t>：由用例 </a:t>
            </a:r>
            <a:r>
              <a:rPr lang="en-US" altLang="zh-CN" dirty="0" smtClean="0">
                <a:latin typeface="华文楷体" panose="02010600040101010101" pitchFamily="2" charset="-122"/>
                <a:ea typeface="华文楷体" panose="02010600040101010101" pitchFamily="2" charset="-122"/>
              </a:rPr>
              <a:t>A</a:t>
            </a:r>
            <a:r>
              <a:rPr lang="zh-CN" altLang="en-US" dirty="0" smtClean="0">
                <a:latin typeface="华文楷体" panose="02010600040101010101" pitchFamily="2" charset="-122"/>
                <a:ea typeface="华文楷体" panose="02010600040101010101" pitchFamily="2" charset="-122"/>
              </a:rPr>
              <a:t>连向用例 </a:t>
            </a:r>
            <a:r>
              <a:rPr lang="en-US" altLang="zh-CN" dirty="0" smtClean="0">
                <a:latin typeface="华文楷体" panose="02010600040101010101" pitchFamily="2" charset="-122"/>
                <a:ea typeface="华文楷体" panose="02010600040101010101" pitchFamily="2" charset="-122"/>
              </a:rPr>
              <a:t>B</a:t>
            </a:r>
            <a:r>
              <a:rPr lang="zh-CN" altLang="en-US" dirty="0" smtClean="0">
                <a:latin typeface="华文楷体" panose="02010600040101010101" pitchFamily="2" charset="-122"/>
                <a:ea typeface="华文楷体" panose="02010600040101010101" pitchFamily="2" charset="-122"/>
              </a:rPr>
              <a:t>，表示用例</a:t>
            </a:r>
            <a:r>
              <a:rPr lang="en-US" altLang="zh-CN" dirty="0" smtClean="0">
                <a:latin typeface="华文楷体" panose="02010600040101010101" pitchFamily="2" charset="-122"/>
                <a:ea typeface="华文楷体" panose="02010600040101010101" pitchFamily="2" charset="-122"/>
              </a:rPr>
              <a:t>B</a:t>
            </a:r>
            <a:r>
              <a:rPr lang="zh-CN" altLang="en-US" dirty="0" smtClean="0">
                <a:latin typeface="华文楷体" panose="02010600040101010101" pitchFamily="2" charset="-122"/>
                <a:ea typeface="华文楷体" panose="02010600040101010101" pitchFamily="2" charset="-122"/>
              </a:rPr>
              <a:t>描述了一项基本需求，而用例</a:t>
            </a:r>
            <a:r>
              <a:rPr lang="en-US" altLang="zh-CN" dirty="0" smtClean="0">
                <a:latin typeface="华文楷体" panose="02010600040101010101" pitchFamily="2" charset="-122"/>
                <a:ea typeface="华文楷体" panose="02010600040101010101" pitchFamily="2" charset="-122"/>
              </a:rPr>
              <a:t>A</a:t>
            </a:r>
            <a:r>
              <a:rPr lang="zh-CN" altLang="en-US" dirty="0" smtClean="0">
                <a:latin typeface="华文楷体" panose="02010600040101010101" pitchFamily="2" charset="-122"/>
                <a:ea typeface="华文楷体" panose="02010600040101010101" pitchFamily="2" charset="-122"/>
              </a:rPr>
              <a:t>则描述了该基本需求的特殊情况，即一种扩展。</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75824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CE6D653-0336-408F-A656-3E819ABA91E1}" type="slidenum">
              <a:rPr lang="zh-CN" altLang="en-US"/>
              <a:pPr>
                <a:defRPr/>
              </a:pPr>
              <a:t>47</a:t>
            </a:fld>
            <a:endParaRPr lang="en-US" altLang="zh-CN"/>
          </a:p>
        </p:txBody>
      </p:sp>
      <p:sp>
        <p:nvSpPr>
          <p:cNvPr id="51206" name="Rectangle 3"/>
          <p:cNvSpPr>
            <a:spLocks noGrp="1" noChangeArrowheads="1"/>
          </p:cNvSpPr>
          <p:nvPr>
            <p:ph type="body" idx="1"/>
          </p:nvPr>
        </p:nvSpPr>
        <p:spPr>
          <a:xfrm>
            <a:off x="552661" y="1341438"/>
            <a:ext cx="11073282" cy="4392612"/>
          </a:xfrm>
        </p:spPr>
        <p:txBody>
          <a:bodyPr/>
          <a:lstStyle/>
          <a:p>
            <a:pPr eaLnBrk="1" hangingPunct="1">
              <a:buFont typeface="Wingdings" panose="05000000000000000000" pitchFamily="2" charset="2"/>
              <a:buNone/>
            </a:pPr>
            <a:r>
              <a:rPr lang="zh-CN" altLang="en-US" b="1" dirty="0" smtClean="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1. </a:t>
            </a:r>
            <a:r>
              <a:rPr lang="zh-CN" altLang="en-US" b="1" dirty="0" smtClean="0">
                <a:latin typeface="华文楷体" panose="02010600040101010101" pitchFamily="2" charset="-122"/>
                <a:ea typeface="华文楷体" panose="02010600040101010101" pitchFamily="2" charset="-122"/>
              </a:rPr>
              <a:t>参与者的概念</a:t>
            </a:r>
          </a:p>
          <a:p>
            <a:pPr eaLnBrk="1" hangingPunct="1">
              <a:buFont typeface="Wingdings" panose="05000000000000000000" pitchFamily="2" charset="2"/>
              <a:buNone/>
            </a:pPr>
            <a:r>
              <a:rPr lang="zh-CN" altLang="en-US" b="1" dirty="0" smtClean="0">
                <a:latin typeface="华文楷体" panose="02010600040101010101" pitchFamily="2" charset="-122"/>
                <a:ea typeface="华文楷体" panose="02010600040101010101" pitchFamily="2" charset="-122"/>
              </a:rPr>
              <a:t>       </a:t>
            </a:r>
            <a:r>
              <a:rPr lang="zh-CN" altLang="en-US" b="1" dirty="0" smtClean="0">
                <a:solidFill>
                  <a:srgbClr val="FF3300"/>
                </a:solidFill>
                <a:latin typeface="华文楷体" panose="02010600040101010101" pitchFamily="2" charset="-122"/>
                <a:ea typeface="华文楷体" panose="02010600040101010101" pitchFamily="2" charset="-122"/>
              </a:rPr>
              <a:t>参与者（</a:t>
            </a:r>
            <a:r>
              <a:rPr lang="en-US" altLang="zh-CN" b="1" dirty="0" smtClean="0">
                <a:solidFill>
                  <a:srgbClr val="FF3300"/>
                </a:solidFill>
                <a:latin typeface="华文楷体" panose="02010600040101010101" pitchFamily="2" charset="-122"/>
                <a:ea typeface="华文楷体" panose="02010600040101010101" pitchFamily="2" charset="-122"/>
              </a:rPr>
              <a:t>actor</a:t>
            </a:r>
            <a:r>
              <a:rPr lang="zh-CN" altLang="en-US" b="1" dirty="0" smtClean="0">
                <a:solidFill>
                  <a:srgbClr val="FF3300"/>
                </a:solidFill>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是外部需要与系统交互的事物。也被称为活动者或执行者。</a:t>
            </a:r>
          </a:p>
          <a:p>
            <a:pPr eaLnBrk="1" hangingPunct="1">
              <a:buFont typeface="Wingdings" panose="05000000000000000000" pitchFamily="2" charset="2"/>
              <a:buNone/>
            </a:pPr>
            <a:r>
              <a:rPr lang="zh-CN" altLang="en-US" b="1" dirty="0" smtClean="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2.</a:t>
            </a:r>
            <a:r>
              <a:rPr lang="zh-CN" altLang="en-US" b="1" dirty="0" smtClean="0">
                <a:latin typeface="华文楷体" panose="02010600040101010101" pitchFamily="2" charset="-122"/>
                <a:ea typeface="华文楷体" panose="02010600040101010101" pitchFamily="2" charset="-122"/>
              </a:rPr>
              <a:t>参与者的三种类型  </a:t>
            </a:r>
          </a:p>
          <a:p>
            <a:pPr eaLnBrk="1" hangingPunct="1">
              <a:buFont typeface="Wingdings" panose="05000000000000000000" pitchFamily="2" charset="2"/>
              <a:buNone/>
            </a:pPr>
            <a:r>
              <a:rPr lang="zh-CN" altLang="en-US" b="1" dirty="0" smtClean="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①. </a:t>
            </a:r>
            <a:r>
              <a:rPr lang="zh-CN" altLang="en-US" b="1" dirty="0" smtClean="0">
                <a:solidFill>
                  <a:srgbClr val="FF3300"/>
                </a:solidFill>
                <a:latin typeface="华文楷体" panose="02010600040101010101" pitchFamily="2" charset="-122"/>
                <a:ea typeface="华文楷体" panose="02010600040101010101" pitchFamily="2" charset="-122"/>
              </a:rPr>
              <a:t>人</a:t>
            </a:r>
            <a:r>
              <a:rPr lang="zh-CN" altLang="en-US" b="1" dirty="0" smtClean="0">
                <a:latin typeface="华文楷体" panose="02010600040101010101" pitchFamily="2" charset="-122"/>
                <a:ea typeface="华文楷体" panose="02010600040101010101" pitchFamily="2" charset="-122"/>
              </a:rPr>
              <a:t>：客户，读者，库管员</a:t>
            </a:r>
          </a:p>
          <a:p>
            <a:pPr eaLnBrk="1" hangingPunct="1">
              <a:buFont typeface="Wingdings" panose="05000000000000000000" pitchFamily="2" charset="2"/>
              <a:buNone/>
            </a:pPr>
            <a:r>
              <a:rPr lang="zh-CN" altLang="en-US" b="1" dirty="0" smtClean="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②. </a:t>
            </a:r>
            <a:r>
              <a:rPr lang="zh-CN" altLang="en-US" b="1" dirty="0" smtClean="0">
                <a:solidFill>
                  <a:srgbClr val="FF3300"/>
                </a:solidFill>
                <a:latin typeface="华文楷体" panose="02010600040101010101" pitchFamily="2" charset="-122"/>
                <a:ea typeface="华文楷体" panose="02010600040101010101" pitchFamily="2" charset="-122"/>
              </a:rPr>
              <a:t>设备</a:t>
            </a:r>
            <a:r>
              <a:rPr lang="zh-CN" altLang="en-US" b="1" dirty="0" smtClean="0">
                <a:latin typeface="华文楷体" panose="02010600040101010101" pitchFamily="2" charset="-122"/>
                <a:ea typeface="华文楷体" panose="02010600040101010101" pitchFamily="2" charset="-122"/>
              </a:rPr>
              <a:t>：计算机，磁盘，读卡机等</a:t>
            </a:r>
          </a:p>
          <a:p>
            <a:pPr eaLnBrk="1" hangingPunct="1">
              <a:buFont typeface="Wingdings" panose="05000000000000000000" pitchFamily="2" charset="2"/>
              <a:buNone/>
            </a:pPr>
            <a:r>
              <a:rPr lang="zh-CN" altLang="en-US" b="1" dirty="0" smtClean="0">
                <a:latin typeface="华文楷体" panose="02010600040101010101" pitchFamily="2" charset="-122"/>
                <a:ea typeface="华文楷体" panose="02010600040101010101" pitchFamily="2" charset="-122"/>
              </a:rPr>
              <a:t>      </a:t>
            </a:r>
            <a:r>
              <a:rPr lang="en-US" altLang="zh-CN" b="1" dirty="0" smtClean="0">
                <a:latin typeface="华文楷体" panose="02010600040101010101" pitchFamily="2" charset="-122"/>
                <a:ea typeface="华文楷体" panose="02010600040101010101" pitchFamily="2" charset="-122"/>
              </a:rPr>
              <a:t>③. </a:t>
            </a:r>
            <a:r>
              <a:rPr lang="zh-CN" altLang="en-US" b="1" dirty="0" smtClean="0">
                <a:solidFill>
                  <a:srgbClr val="FF3300"/>
                </a:solidFill>
                <a:latin typeface="华文楷体" panose="02010600040101010101" pitchFamily="2" charset="-122"/>
                <a:ea typeface="华文楷体" panose="02010600040101010101" pitchFamily="2" charset="-122"/>
              </a:rPr>
              <a:t>外部系统</a:t>
            </a:r>
            <a:r>
              <a:rPr lang="zh-CN" altLang="en-US" b="1" dirty="0" smtClean="0">
                <a:latin typeface="华文楷体" panose="02010600040101010101" pitchFamily="2" charset="-122"/>
                <a:ea typeface="华文楷体" panose="02010600040101010101" pitchFamily="2" charset="-122"/>
              </a:rPr>
              <a:t>：上层系统等  </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用例图：参与者</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98973654"/>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08F39B96-422B-4D57-8999-A1C5F4E1D350}" type="slidenum">
              <a:rPr lang="zh-CN" altLang="en-US"/>
              <a:pPr>
                <a:defRPr/>
              </a:pPr>
              <a:t>48</a:t>
            </a:fld>
            <a:endParaRPr lang="en-US" altLang="zh-CN"/>
          </a:p>
        </p:txBody>
      </p:sp>
      <p:sp>
        <p:nvSpPr>
          <p:cNvPr id="52229" name="Rectangle 2"/>
          <p:cNvSpPr>
            <a:spLocks noGrp="1" noChangeArrowheads="1"/>
          </p:cNvSpPr>
          <p:nvPr>
            <p:ph type="body" idx="1"/>
          </p:nvPr>
        </p:nvSpPr>
        <p:spPr>
          <a:xfrm>
            <a:off x="1924173" y="1146987"/>
            <a:ext cx="7962900" cy="792162"/>
          </a:xfrm>
        </p:spPr>
        <p:txBody>
          <a:bodyPr/>
          <a:lstStyle/>
          <a:p>
            <a:pPr eaLnBrk="1" hangingPunct="1">
              <a:buFont typeface="Wingdings" panose="05000000000000000000" pitchFamily="2" charset="2"/>
              <a:buNone/>
            </a:pPr>
            <a:r>
              <a:rPr lang="zh-CN" altLang="en-US" b="1" dirty="0">
                <a:latin typeface="华文楷体" panose="02010600040101010101" pitchFamily="2" charset="-122"/>
                <a:ea typeface="华文楷体" panose="02010600040101010101" pitchFamily="2" charset="-122"/>
              </a:rPr>
              <a:t>参与者可以表示为下面三种形式。</a:t>
            </a:r>
          </a:p>
        </p:txBody>
      </p:sp>
      <p:pic>
        <p:nvPicPr>
          <p:cNvPr id="5223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143" y="2133600"/>
            <a:ext cx="10952704" cy="383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用例图：参与者</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6404734"/>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5"/>
          <p:cNvSpPr>
            <a:spLocks noGrp="1"/>
          </p:cNvSpPr>
          <p:nvPr>
            <p:ph type="sldNum" sz="quarter" idx="12"/>
          </p:nvPr>
        </p:nvSpPr>
        <p:spPr/>
        <p:txBody>
          <a:bodyPr/>
          <a:lstStyle/>
          <a:p>
            <a:pPr>
              <a:defRPr/>
            </a:pPr>
            <a:fld id="{EDD7E919-3DF0-4305-BCC0-0BFCF938A482}" type="slidenum">
              <a:rPr lang="zh-CN" altLang="en-US"/>
              <a:pPr>
                <a:defRPr/>
              </a:pPr>
              <a:t>49</a:t>
            </a:fld>
            <a:endParaRPr lang="en-US" altLang="zh-CN"/>
          </a:p>
        </p:txBody>
      </p:sp>
      <p:sp>
        <p:nvSpPr>
          <p:cNvPr id="53253" name="Rectangle 2"/>
          <p:cNvSpPr>
            <a:spLocks noGrp="1" noChangeArrowheads="1"/>
          </p:cNvSpPr>
          <p:nvPr>
            <p:ph type="body" idx="1"/>
          </p:nvPr>
        </p:nvSpPr>
        <p:spPr>
          <a:xfrm>
            <a:off x="586192" y="1253635"/>
            <a:ext cx="7962900" cy="865187"/>
          </a:xfrm>
        </p:spPr>
        <p:txBody>
          <a:bodyPr/>
          <a:lstStyle/>
          <a:p>
            <a:pPr eaLnBrk="1" hangingPunct="1">
              <a:buFont typeface="Wingdings" panose="05000000000000000000" pitchFamily="2" charset="2"/>
              <a:buNone/>
            </a:pPr>
            <a:r>
              <a:rPr lang="zh-CN" altLang="en-US" b="1" dirty="0">
                <a:latin typeface="华文楷体" panose="02010600040101010101" pitchFamily="2" charset="-122"/>
                <a:ea typeface="华文楷体" panose="02010600040101010101" pitchFamily="2" charset="-122"/>
              </a:rPr>
              <a:t>参与者之间可以有泛化关系。</a:t>
            </a:r>
          </a:p>
        </p:txBody>
      </p:sp>
      <p:pic>
        <p:nvPicPr>
          <p:cNvPr id="5325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01" y="837219"/>
            <a:ext cx="4078374" cy="3312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6" name="Rectangle 5"/>
          <p:cNvSpPr>
            <a:spLocks noChangeArrowheads="1"/>
          </p:cNvSpPr>
          <p:nvPr/>
        </p:nvSpPr>
        <p:spPr bwMode="auto">
          <a:xfrm>
            <a:off x="552661" y="2060575"/>
            <a:ext cx="5892103" cy="2132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lnSpc>
                <a:spcPct val="110000"/>
              </a:lnSpc>
              <a:spcAft>
                <a:spcPts val="600"/>
              </a:spcAft>
              <a:buFont typeface="Wingdings" panose="05000000000000000000" pitchFamily="2" charset="2"/>
              <a:buNone/>
            </a:pPr>
            <a:r>
              <a:rPr lang="zh-CN" altLang="en-US" sz="2800" b="1" dirty="0">
                <a:latin typeface="华文楷体" panose="02010600040101010101" pitchFamily="2" charset="-122"/>
                <a:ea typeface="华文楷体" panose="02010600040101010101" pitchFamily="2" charset="-122"/>
              </a:rPr>
              <a:t>当几种执行者所扮演的角色可以被泛化时，可以定义一个更抽象的角色。</a:t>
            </a:r>
          </a:p>
          <a:p>
            <a:pPr marL="0" indent="0" eaLnBrk="1" hangingPunct="1">
              <a:lnSpc>
                <a:spcPct val="110000"/>
              </a:lnSpc>
              <a:spcAft>
                <a:spcPts val="600"/>
              </a:spcAft>
              <a:buFont typeface="Wingdings" panose="05000000000000000000" pitchFamily="2" charset="2"/>
              <a:buNone/>
            </a:pPr>
            <a:r>
              <a:rPr lang="zh-CN" altLang="en-US" sz="2800" b="1" dirty="0">
                <a:solidFill>
                  <a:srgbClr val="FF3300"/>
                </a:solidFill>
                <a:latin typeface="华文楷体" panose="02010600040101010101" pitchFamily="2" charset="-122"/>
                <a:ea typeface="华文楷体" panose="02010600040101010101" pitchFamily="2" charset="-122"/>
              </a:rPr>
              <a:t>执行者是一个类</a:t>
            </a:r>
            <a:r>
              <a:rPr lang="en-US" altLang="zh-CN" sz="2800" b="1" dirty="0">
                <a:solidFill>
                  <a:srgbClr val="FF3300"/>
                </a:solidFill>
                <a:latin typeface="华文楷体" panose="02010600040101010101" pitchFamily="2" charset="-122"/>
                <a:ea typeface="华文楷体" panose="02010600040101010101" pitchFamily="2" charset="-122"/>
              </a:rPr>
              <a:t>,</a:t>
            </a:r>
            <a:r>
              <a:rPr lang="zh-CN" altLang="en-US" sz="2800" b="1" dirty="0">
                <a:solidFill>
                  <a:srgbClr val="FF3300"/>
                </a:solidFill>
                <a:latin typeface="华文楷体" panose="02010600040101010101" pitchFamily="2" charset="-122"/>
                <a:ea typeface="华文楷体" panose="02010600040101010101" pitchFamily="2" charset="-122"/>
              </a:rPr>
              <a:t>代表一种角色</a:t>
            </a:r>
            <a:r>
              <a:rPr lang="en-US" altLang="zh-CN" sz="2800" b="1" dirty="0">
                <a:solidFill>
                  <a:srgbClr val="FF3300"/>
                </a:solidFill>
                <a:latin typeface="华文楷体" panose="02010600040101010101" pitchFamily="2" charset="-122"/>
                <a:ea typeface="华文楷体" panose="02010600040101010101" pitchFamily="2" charset="-122"/>
              </a:rPr>
              <a:t>,</a:t>
            </a:r>
            <a:r>
              <a:rPr lang="zh-CN" altLang="en-US" sz="2800" b="1" dirty="0">
                <a:solidFill>
                  <a:srgbClr val="FF3300"/>
                </a:solidFill>
                <a:latin typeface="华文楷体" panose="02010600040101010101" pitchFamily="2" charset="-122"/>
                <a:ea typeface="华文楷体" panose="02010600040101010101" pitchFamily="2" charset="-122"/>
              </a:rPr>
              <a:t>而不是具体某个人</a:t>
            </a:r>
          </a:p>
        </p:txBody>
      </p:sp>
      <p:grpSp>
        <p:nvGrpSpPr>
          <p:cNvPr id="53257" name="Group 6"/>
          <p:cNvGrpSpPr>
            <a:grpSpLocks/>
          </p:cNvGrpSpPr>
          <p:nvPr/>
        </p:nvGrpSpPr>
        <p:grpSpPr bwMode="auto">
          <a:xfrm>
            <a:off x="3480682" y="4259546"/>
            <a:ext cx="4226404" cy="2299226"/>
            <a:chOff x="2087" y="1344"/>
            <a:chExt cx="3902" cy="2518"/>
          </a:xfrm>
        </p:grpSpPr>
        <p:grpSp>
          <p:nvGrpSpPr>
            <p:cNvPr id="53258" name="Group 7"/>
            <p:cNvGrpSpPr>
              <a:grpSpLocks/>
            </p:cNvGrpSpPr>
            <p:nvPr/>
          </p:nvGrpSpPr>
          <p:grpSpPr bwMode="auto">
            <a:xfrm>
              <a:off x="2087" y="2591"/>
              <a:ext cx="1321" cy="1271"/>
              <a:chOff x="2183" y="2591"/>
              <a:chExt cx="1321" cy="1271"/>
            </a:xfrm>
          </p:grpSpPr>
          <p:sp>
            <p:nvSpPr>
              <p:cNvPr id="53281" name="Oval 8"/>
              <p:cNvSpPr>
                <a:spLocks noChangeArrowheads="1"/>
              </p:cNvSpPr>
              <p:nvPr/>
            </p:nvSpPr>
            <p:spPr bwMode="auto">
              <a:xfrm>
                <a:off x="2977" y="2591"/>
                <a:ext cx="143" cy="203"/>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96" tIns="45697" rIns="91396" bIns="45697"/>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53282" name="Line 9"/>
              <p:cNvSpPr>
                <a:spLocks noChangeShapeType="1"/>
              </p:cNvSpPr>
              <p:nvPr/>
            </p:nvSpPr>
            <p:spPr bwMode="auto">
              <a:xfrm>
                <a:off x="2905" y="2939"/>
                <a:ext cx="28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96" tIns="45697" rIns="91396" bIns="45697"/>
              <a:lstStyle/>
              <a:p>
                <a:endParaRPr lang="zh-CN" altLang="en-US"/>
              </a:p>
            </p:txBody>
          </p:sp>
          <p:sp>
            <p:nvSpPr>
              <p:cNvPr id="53283" name="Line 10"/>
              <p:cNvSpPr>
                <a:spLocks noChangeShapeType="1"/>
              </p:cNvSpPr>
              <p:nvPr/>
            </p:nvSpPr>
            <p:spPr bwMode="auto">
              <a:xfrm rot="5400000">
                <a:off x="2859" y="2983"/>
                <a:ext cx="377"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96" tIns="45697" rIns="91396" bIns="45697"/>
              <a:lstStyle/>
              <a:p>
                <a:endParaRPr lang="zh-CN" altLang="en-US"/>
              </a:p>
            </p:txBody>
          </p:sp>
          <p:sp>
            <p:nvSpPr>
              <p:cNvPr id="53284" name="Line 11"/>
              <p:cNvSpPr>
                <a:spLocks noChangeShapeType="1"/>
              </p:cNvSpPr>
              <p:nvPr/>
            </p:nvSpPr>
            <p:spPr bwMode="auto">
              <a:xfrm flipH="1">
                <a:off x="2908" y="3142"/>
                <a:ext cx="140" cy="191"/>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96" tIns="45697" rIns="91396" bIns="45697"/>
              <a:lstStyle/>
              <a:p>
                <a:endParaRPr lang="zh-CN" altLang="en-US"/>
              </a:p>
            </p:txBody>
          </p:sp>
          <p:sp>
            <p:nvSpPr>
              <p:cNvPr id="53285" name="Line 12"/>
              <p:cNvSpPr>
                <a:spLocks noChangeShapeType="1"/>
              </p:cNvSpPr>
              <p:nvPr/>
            </p:nvSpPr>
            <p:spPr bwMode="auto">
              <a:xfrm>
                <a:off x="3051" y="3159"/>
                <a:ext cx="114" cy="17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96" tIns="45697" rIns="91396" bIns="45697"/>
              <a:lstStyle/>
              <a:p>
                <a:endParaRPr lang="zh-CN" altLang="en-US"/>
              </a:p>
            </p:txBody>
          </p:sp>
          <p:sp>
            <p:nvSpPr>
              <p:cNvPr id="53286" name="Text Box 13"/>
              <p:cNvSpPr txBox="1">
                <a:spLocks noChangeArrowheads="1"/>
              </p:cNvSpPr>
              <p:nvPr/>
            </p:nvSpPr>
            <p:spPr bwMode="auto">
              <a:xfrm>
                <a:off x="2183" y="3359"/>
                <a:ext cx="1321"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6" tIns="45697" rIns="91396" bIns="45697"/>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r>
                  <a:rPr lang="zh-CN" altLang="en-US" sz="2400" b="1" dirty="0">
                    <a:latin typeface="Times New Roman" panose="02020603050405020304" pitchFamily="18" charset="0"/>
                  </a:rPr>
                  <a:t>门市客户</a:t>
                </a:r>
                <a:endParaRPr lang="zh-CN" altLang="en-US" sz="900" dirty="0">
                  <a:solidFill>
                    <a:schemeClr val="bg2"/>
                  </a:solidFill>
                  <a:latin typeface="Times New Roman" panose="02020603050405020304" pitchFamily="18" charset="0"/>
                </a:endParaRPr>
              </a:p>
            </p:txBody>
          </p:sp>
        </p:grpSp>
        <p:grpSp>
          <p:nvGrpSpPr>
            <p:cNvPr id="53259" name="Group 14"/>
            <p:cNvGrpSpPr>
              <a:grpSpLocks/>
            </p:cNvGrpSpPr>
            <p:nvPr/>
          </p:nvGrpSpPr>
          <p:grpSpPr bwMode="auto">
            <a:xfrm>
              <a:off x="4656" y="2591"/>
              <a:ext cx="1333" cy="1166"/>
              <a:chOff x="4560" y="2591"/>
              <a:chExt cx="1333" cy="1166"/>
            </a:xfrm>
          </p:grpSpPr>
          <p:sp>
            <p:nvSpPr>
              <p:cNvPr id="53275" name="Oval 15"/>
              <p:cNvSpPr>
                <a:spLocks noChangeArrowheads="1"/>
              </p:cNvSpPr>
              <p:nvPr/>
            </p:nvSpPr>
            <p:spPr bwMode="auto">
              <a:xfrm>
                <a:off x="4945" y="2591"/>
                <a:ext cx="143" cy="203"/>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96" tIns="45697" rIns="91396" bIns="45697"/>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53276" name="Line 16"/>
              <p:cNvSpPr>
                <a:spLocks noChangeShapeType="1"/>
              </p:cNvSpPr>
              <p:nvPr/>
            </p:nvSpPr>
            <p:spPr bwMode="auto">
              <a:xfrm>
                <a:off x="4873" y="2939"/>
                <a:ext cx="28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96" tIns="45697" rIns="91396" bIns="45697"/>
              <a:lstStyle/>
              <a:p>
                <a:endParaRPr lang="zh-CN" altLang="en-US"/>
              </a:p>
            </p:txBody>
          </p:sp>
          <p:sp>
            <p:nvSpPr>
              <p:cNvPr id="53277" name="Line 17"/>
              <p:cNvSpPr>
                <a:spLocks noChangeShapeType="1"/>
              </p:cNvSpPr>
              <p:nvPr/>
            </p:nvSpPr>
            <p:spPr bwMode="auto">
              <a:xfrm rot="5400000">
                <a:off x="4827" y="2983"/>
                <a:ext cx="377"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96" tIns="45697" rIns="91396" bIns="45697"/>
              <a:lstStyle/>
              <a:p>
                <a:endParaRPr lang="zh-CN" altLang="en-US"/>
              </a:p>
            </p:txBody>
          </p:sp>
          <p:sp>
            <p:nvSpPr>
              <p:cNvPr id="53278" name="Line 18"/>
              <p:cNvSpPr>
                <a:spLocks noChangeShapeType="1"/>
              </p:cNvSpPr>
              <p:nvPr/>
            </p:nvSpPr>
            <p:spPr bwMode="auto">
              <a:xfrm flipH="1">
                <a:off x="4876" y="3142"/>
                <a:ext cx="140" cy="191"/>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96" tIns="45697" rIns="91396" bIns="45697"/>
              <a:lstStyle/>
              <a:p>
                <a:endParaRPr lang="zh-CN" altLang="en-US"/>
              </a:p>
            </p:txBody>
          </p:sp>
          <p:sp>
            <p:nvSpPr>
              <p:cNvPr id="53279" name="Line 19"/>
              <p:cNvSpPr>
                <a:spLocks noChangeShapeType="1"/>
              </p:cNvSpPr>
              <p:nvPr/>
            </p:nvSpPr>
            <p:spPr bwMode="auto">
              <a:xfrm>
                <a:off x="5019" y="3159"/>
                <a:ext cx="114" cy="17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96" tIns="45697" rIns="91396" bIns="45697"/>
              <a:lstStyle/>
              <a:p>
                <a:endParaRPr lang="zh-CN" altLang="en-US"/>
              </a:p>
            </p:txBody>
          </p:sp>
          <p:sp>
            <p:nvSpPr>
              <p:cNvPr id="53280" name="Text Box 20"/>
              <p:cNvSpPr txBox="1">
                <a:spLocks noChangeArrowheads="1"/>
              </p:cNvSpPr>
              <p:nvPr/>
            </p:nvSpPr>
            <p:spPr bwMode="auto">
              <a:xfrm>
                <a:off x="4560" y="3362"/>
                <a:ext cx="1333"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6" tIns="45697" rIns="91396" bIns="45697"/>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spcBef>
                    <a:spcPct val="0"/>
                  </a:spcBef>
                  <a:buClrTx/>
                  <a:buFontTx/>
                  <a:buNone/>
                </a:pPr>
                <a:r>
                  <a:rPr lang="zh-CN" altLang="en-US" sz="2400" b="1" dirty="0">
                    <a:latin typeface="Times New Roman" panose="02020603050405020304" pitchFamily="18" charset="0"/>
                  </a:rPr>
                  <a:t>电话客户</a:t>
                </a:r>
                <a:endParaRPr lang="zh-CN" altLang="en-US" sz="900" dirty="0">
                  <a:solidFill>
                    <a:schemeClr val="bg2"/>
                  </a:solidFill>
                  <a:latin typeface="Times New Roman" panose="02020603050405020304" pitchFamily="18" charset="0"/>
                </a:endParaRPr>
              </a:p>
            </p:txBody>
          </p:sp>
        </p:grpSp>
        <p:grpSp>
          <p:nvGrpSpPr>
            <p:cNvPr id="53260" name="Group 21"/>
            <p:cNvGrpSpPr>
              <a:grpSpLocks/>
            </p:cNvGrpSpPr>
            <p:nvPr/>
          </p:nvGrpSpPr>
          <p:grpSpPr bwMode="auto">
            <a:xfrm>
              <a:off x="3744" y="1344"/>
              <a:ext cx="761" cy="1060"/>
              <a:chOff x="3744" y="1344"/>
              <a:chExt cx="761" cy="1060"/>
            </a:xfrm>
          </p:grpSpPr>
          <p:grpSp>
            <p:nvGrpSpPr>
              <p:cNvPr id="53268" name="Group 22"/>
              <p:cNvGrpSpPr>
                <a:grpSpLocks/>
              </p:cNvGrpSpPr>
              <p:nvPr/>
            </p:nvGrpSpPr>
            <p:grpSpPr bwMode="auto">
              <a:xfrm>
                <a:off x="3889" y="1344"/>
                <a:ext cx="286" cy="742"/>
                <a:chOff x="7614" y="3216"/>
                <a:chExt cx="280" cy="512"/>
              </a:xfrm>
            </p:grpSpPr>
            <p:sp>
              <p:nvSpPr>
                <p:cNvPr id="53270" name="Oval 23"/>
                <p:cNvSpPr>
                  <a:spLocks noChangeArrowheads="1"/>
                </p:cNvSpPr>
                <p:nvPr/>
              </p:nvSpPr>
              <p:spPr bwMode="auto">
                <a:xfrm>
                  <a:off x="7684" y="3216"/>
                  <a:ext cx="140" cy="140"/>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96" tIns="45697" rIns="91396" bIns="45697"/>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53271" name="Line 24"/>
                <p:cNvSpPr>
                  <a:spLocks noChangeShapeType="1"/>
                </p:cNvSpPr>
                <p:nvPr/>
              </p:nvSpPr>
              <p:spPr bwMode="auto">
                <a:xfrm>
                  <a:off x="7614" y="3456"/>
                  <a:ext cx="28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96" tIns="45697" rIns="91396" bIns="45697"/>
                <a:lstStyle/>
                <a:p>
                  <a:endParaRPr lang="zh-CN" altLang="en-US"/>
                </a:p>
              </p:txBody>
            </p:sp>
            <p:sp>
              <p:nvSpPr>
                <p:cNvPr id="53272" name="Line 25"/>
                <p:cNvSpPr>
                  <a:spLocks noChangeShapeType="1"/>
                </p:cNvSpPr>
                <p:nvPr/>
              </p:nvSpPr>
              <p:spPr bwMode="auto">
                <a:xfrm rot="5400000">
                  <a:off x="7624" y="3486"/>
                  <a:ext cx="26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96" tIns="45697" rIns="91396" bIns="45697"/>
                <a:lstStyle/>
                <a:p>
                  <a:endParaRPr lang="zh-CN" altLang="en-US"/>
                </a:p>
              </p:txBody>
            </p:sp>
            <p:sp>
              <p:nvSpPr>
                <p:cNvPr id="53273" name="Line 26"/>
                <p:cNvSpPr>
                  <a:spLocks noChangeShapeType="1"/>
                </p:cNvSpPr>
                <p:nvPr/>
              </p:nvSpPr>
              <p:spPr bwMode="auto">
                <a:xfrm flipH="1">
                  <a:off x="7617" y="3596"/>
                  <a:ext cx="137" cy="13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96" tIns="45697" rIns="91396" bIns="45697"/>
                <a:lstStyle/>
                <a:p>
                  <a:endParaRPr lang="zh-CN" altLang="en-US"/>
                </a:p>
              </p:txBody>
            </p:sp>
            <p:sp>
              <p:nvSpPr>
                <p:cNvPr id="53274" name="Line 27"/>
                <p:cNvSpPr>
                  <a:spLocks noChangeShapeType="1"/>
                </p:cNvSpPr>
                <p:nvPr/>
              </p:nvSpPr>
              <p:spPr bwMode="auto">
                <a:xfrm>
                  <a:off x="7757" y="3608"/>
                  <a:ext cx="112" cy="12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96" tIns="45697" rIns="91396" bIns="45697"/>
                <a:lstStyle/>
                <a:p>
                  <a:endParaRPr lang="zh-CN" altLang="en-US"/>
                </a:p>
              </p:txBody>
            </p:sp>
          </p:grpSp>
          <p:sp>
            <p:nvSpPr>
              <p:cNvPr id="53269" name="Text Box 28"/>
              <p:cNvSpPr txBox="1">
                <a:spLocks noChangeArrowheads="1"/>
              </p:cNvSpPr>
              <p:nvPr/>
            </p:nvSpPr>
            <p:spPr bwMode="auto">
              <a:xfrm>
                <a:off x="3744" y="2112"/>
                <a:ext cx="761" cy="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396" tIns="45697" rIns="91396" bIns="45697"/>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2400" b="1" dirty="0">
                    <a:latin typeface="Times New Roman" panose="02020603050405020304" pitchFamily="18" charset="0"/>
                  </a:rPr>
                  <a:t>客户</a:t>
                </a:r>
                <a:endParaRPr lang="zh-CN" altLang="en-US" sz="900" dirty="0">
                  <a:solidFill>
                    <a:schemeClr val="bg2"/>
                  </a:solidFill>
                  <a:latin typeface="Times New Roman" panose="02020603050405020304" pitchFamily="18" charset="0"/>
                </a:endParaRPr>
              </a:p>
            </p:txBody>
          </p:sp>
        </p:grpSp>
        <p:grpSp>
          <p:nvGrpSpPr>
            <p:cNvPr id="53261" name="Group 29"/>
            <p:cNvGrpSpPr>
              <a:grpSpLocks/>
            </p:cNvGrpSpPr>
            <p:nvPr/>
          </p:nvGrpSpPr>
          <p:grpSpPr bwMode="auto">
            <a:xfrm rot="5400000">
              <a:off x="3541" y="1377"/>
              <a:ext cx="960" cy="1515"/>
              <a:chOff x="3541" y="1377"/>
              <a:chExt cx="960" cy="1515"/>
            </a:xfrm>
          </p:grpSpPr>
          <p:grpSp>
            <p:nvGrpSpPr>
              <p:cNvPr id="53262" name="Group 30"/>
              <p:cNvGrpSpPr>
                <a:grpSpLocks/>
              </p:cNvGrpSpPr>
              <p:nvPr/>
            </p:nvGrpSpPr>
            <p:grpSpPr bwMode="auto">
              <a:xfrm rot="-2749651">
                <a:off x="3911" y="2303"/>
                <a:ext cx="219" cy="960"/>
                <a:chOff x="4848" y="624"/>
                <a:chExt cx="192" cy="1140"/>
              </a:xfrm>
            </p:grpSpPr>
            <p:sp>
              <p:nvSpPr>
                <p:cNvPr id="53266" name="AutoShape 31"/>
                <p:cNvSpPr>
                  <a:spLocks noChangeArrowheads="1"/>
                </p:cNvSpPr>
                <p:nvPr/>
              </p:nvSpPr>
              <p:spPr bwMode="auto">
                <a:xfrm>
                  <a:off x="4848" y="624"/>
                  <a:ext cx="192" cy="240"/>
                </a:xfrm>
                <a:prstGeom prst="triangle">
                  <a:avLst>
                    <a:gd name="adj" fmla="val 50000"/>
                  </a:avLst>
                </a:prstGeom>
                <a:noFill/>
                <a:ln w="57150">
                  <a:solidFill>
                    <a:schemeClr val="tx1"/>
                  </a:solidFill>
                  <a:miter lim="800000"/>
                  <a:headEnd type="none" w="sm" len="sm"/>
                  <a:tailEnd type="none" w="sm" len="sm"/>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53267" name="Line 32"/>
                <p:cNvSpPr>
                  <a:spLocks noChangeShapeType="1"/>
                </p:cNvSpPr>
                <p:nvPr/>
              </p:nvSpPr>
              <p:spPr bwMode="auto">
                <a:xfrm>
                  <a:off x="4944" y="864"/>
                  <a:ext cx="0" cy="9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lstStyle/>
                <a:p>
                  <a:endParaRPr lang="zh-CN" altLang="en-US"/>
                </a:p>
              </p:txBody>
            </p:sp>
          </p:grpSp>
          <p:grpSp>
            <p:nvGrpSpPr>
              <p:cNvPr id="53263" name="Group 33"/>
              <p:cNvGrpSpPr>
                <a:grpSpLocks/>
              </p:cNvGrpSpPr>
              <p:nvPr/>
            </p:nvGrpSpPr>
            <p:grpSpPr bwMode="auto">
              <a:xfrm rot="13549651" flipH="1">
                <a:off x="3911" y="1007"/>
                <a:ext cx="219" cy="960"/>
                <a:chOff x="4848" y="624"/>
                <a:chExt cx="192" cy="1140"/>
              </a:xfrm>
            </p:grpSpPr>
            <p:sp>
              <p:nvSpPr>
                <p:cNvPr id="53264" name="AutoShape 34"/>
                <p:cNvSpPr>
                  <a:spLocks noChangeArrowheads="1"/>
                </p:cNvSpPr>
                <p:nvPr/>
              </p:nvSpPr>
              <p:spPr bwMode="auto">
                <a:xfrm>
                  <a:off x="4848" y="624"/>
                  <a:ext cx="192" cy="240"/>
                </a:xfrm>
                <a:prstGeom prst="triangle">
                  <a:avLst>
                    <a:gd name="adj" fmla="val 50000"/>
                  </a:avLst>
                </a:prstGeom>
                <a:noFill/>
                <a:ln w="57150">
                  <a:solidFill>
                    <a:schemeClr val="tx1"/>
                  </a:solidFill>
                  <a:miter lim="800000"/>
                  <a:headEnd type="none" w="sm" len="sm"/>
                  <a:tailEnd type="none" w="sm" len="sm"/>
                </a:ln>
                <a:effectLst/>
                <a:extLst>
                  <a:ext uri="{909E8E84-426E-40DD-AFC4-6F175D3DCCD1}">
                    <a14:hiddenFill xmlns:a14="http://schemas.microsoft.com/office/drawing/2010/main">
                      <a:solidFill>
                        <a:schemeClr val="bg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53265" name="Line 35"/>
                <p:cNvSpPr>
                  <a:spLocks noChangeShapeType="1"/>
                </p:cNvSpPr>
                <p:nvPr/>
              </p:nvSpPr>
              <p:spPr bwMode="auto">
                <a:xfrm>
                  <a:off x="4944" y="864"/>
                  <a:ext cx="0" cy="9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396" tIns="45697" rIns="91396" bIns="45697"/>
                <a:lstStyle/>
                <a:p>
                  <a:endParaRPr lang="zh-CN" altLang="en-US"/>
                </a:p>
              </p:txBody>
            </p:sp>
          </p:grpSp>
        </p:grpSp>
      </p:grpSp>
      <p:sp>
        <p:nvSpPr>
          <p:cNvPr id="39"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用例图：参与者间的关系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60247733"/>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350C9E4B-996B-42AC-81DD-B914691A341A}" type="slidenum">
              <a:rPr lang="zh-CN" altLang="en-US"/>
              <a:pPr>
                <a:defRPr/>
              </a:pPr>
              <a:t>5</a:t>
            </a:fld>
            <a:endParaRPr lang="en-US" altLang="zh-CN"/>
          </a:p>
        </p:txBody>
      </p:sp>
      <p:sp>
        <p:nvSpPr>
          <p:cNvPr id="8198" name="Rectangle 3"/>
          <p:cNvSpPr>
            <a:spLocks noGrp="1" noChangeArrowheads="1"/>
          </p:cNvSpPr>
          <p:nvPr>
            <p:ph type="body" idx="1"/>
          </p:nvPr>
        </p:nvSpPr>
        <p:spPr>
          <a:xfrm>
            <a:off x="838199" y="1336431"/>
            <a:ext cx="10958565" cy="4840532"/>
          </a:xfrm>
        </p:spPr>
        <p:txBody>
          <a:bodyPr/>
          <a:lstStyle/>
          <a:p>
            <a:pPr eaLnBrk="1" hangingPunct="1">
              <a:lnSpc>
                <a:spcPct val="110000"/>
              </a:lnSpc>
              <a:spcAft>
                <a:spcPts val="1200"/>
              </a:spcAft>
            </a:pPr>
            <a:r>
              <a:rPr lang="zh-CN" altLang="en-US" dirty="0" smtClean="0">
                <a:latin typeface="华文楷体" panose="02010600040101010101" pitchFamily="2" charset="-122"/>
                <a:ea typeface="华文楷体" panose="02010600040101010101" pitchFamily="2" charset="-122"/>
              </a:rPr>
              <a:t>面向对象的分析与设计</a:t>
            </a:r>
            <a:r>
              <a:rPr lang="en-US" altLang="zh-CN" dirty="0" smtClean="0">
                <a:latin typeface="华文楷体" panose="02010600040101010101" pitchFamily="2" charset="-122"/>
                <a:ea typeface="华文楷体" panose="02010600040101010101" pitchFamily="2" charset="-122"/>
              </a:rPr>
              <a:t>(OOA</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D)</a:t>
            </a:r>
            <a:r>
              <a:rPr lang="zh-CN" altLang="en-US" dirty="0" smtClean="0">
                <a:latin typeface="华文楷体" panose="02010600040101010101" pitchFamily="2" charset="-122"/>
                <a:ea typeface="华文楷体" panose="02010600040101010101" pitchFamily="2" charset="-122"/>
              </a:rPr>
              <a:t>方法的发展在</a:t>
            </a:r>
            <a:r>
              <a:rPr lang="en-US" altLang="zh-CN" dirty="0" smtClean="0">
                <a:latin typeface="华文楷体" panose="02010600040101010101" pitchFamily="2" charset="-122"/>
                <a:ea typeface="华文楷体" panose="02010600040101010101" pitchFamily="2" charset="-122"/>
              </a:rPr>
              <a:t>80</a:t>
            </a:r>
            <a:r>
              <a:rPr lang="zh-CN" altLang="en-US" dirty="0" smtClean="0">
                <a:latin typeface="华文楷体" panose="02010600040101010101" pitchFamily="2" charset="-122"/>
                <a:ea typeface="华文楷体" panose="02010600040101010101" pitchFamily="2" charset="-122"/>
              </a:rPr>
              <a:t>年代末至</a:t>
            </a:r>
            <a:r>
              <a:rPr lang="en-US" altLang="zh-CN" dirty="0" smtClean="0">
                <a:latin typeface="华文楷体" panose="02010600040101010101" pitchFamily="2" charset="-122"/>
                <a:ea typeface="华文楷体" panose="02010600040101010101" pitchFamily="2" charset="-122"/>
              </a:rPr>
              <a:t>90</a:t>
            </a:r>
            <a:r>
              <a:rPr lang="zh-CN" altLang="en-US" dirty="0" smtClean="0">
                <a:latin typeface="华文楷体" panose="02010600040101010101" pitchFamily="2" charset="-122"/>
                <a:ea typeface="华文楷体" panose="02010600040101010101" pitchFamily="2" charset="-122"/>
              </a:rPr>
              <a:t>年代中出现了一个高潮</a:t>
            </a:r>
            <a:r>
              <a:rPr lang="en-US" altLang="zh-CN" dirty="0" smtClean="0">
                <a:latin typeface="华文楷体" panose="02010600040101010101" pitchFamily="2" charset="-122"/>
                <a:ea typeface="华文楷体" panose="02010600040101010101" pitchFamily="2" charset="-122"/>
              </a:rPr>
              <a:t>.</a:t>
            </a:r>
          </a:p>
          <a:p>
            <a:pPr eaLnBrk="1" hangingPunct="1">
              <a:lnSpc>
                <a:spcPct val="110000"/>
              </a:lnSpc>
              <a:spcAft>
                <a:spcPts val="1200"/>
              </a:spcAft>
            </a:pPr>
            <a:r>
              <a:rPr lang="en-US" altLang="zh-CN" dirty="0" smtClean="0">
                <a:latin typeface="华文楷体" panose="02010600040101010101" pitchFamily="2" charset="-122"/>
                <a:ea typeface="华文楷体" panose="02010600040101010101" pitchFamily="2" charset="-122"/>
              </a:rPr>
              <a:t>UML</a:t>
            </a:r>
            <a:r>
              <a:rPr lang="zh-CN" altLang="en-US" dirty="0" smtClean="0">
                <a:latin typeface="华文楷体" panose="02010600040101010101" pitchFamily="2" charset="-122"/>
                <a:ea typeface="华文楷体" panose="02010600040101010101" pitchFamily="2" charset="-122"/>
              </a:rPr>
              <a:t>是这个高潮的产物。它不仅统一了</a:t>
            </a:r>
            <a:r>
              <a:rPr lang="en-US" altLang="zh-CN" dirty="0" err="1" smtClean="0">
                <a:latin typeface="华文楷体" panose="02010600040101010101" pitchFamily="2" charset="-122"/>
                <a:ea typeface="华文楷体" panose="02010600040101010101" pitchFamily="2" charset="-122"/>
              </a:rPr>
              <a:t>Booch</a:t>
            </a:r>
            <a:r>
              <a:rPr lang="zh-CN" altLang="en-US" dirty="0" smtClean="0">
                <a:latin typeface="华文楷体" panose="02010600040101010101" pitchFamily="2" charset="-122"/>
                <a:ea typeface="华文楷体" panose="02010600040101010101" pitchFamily="2" charset="-122"/>
              </a:rPr>
              <a:t>、</a:t>
            </a:r>
            <a:r>
              <a:rPr lang="en-US" altLang="zh-CN" dirty="0" err="1" smtClean="0">
                <a:latin typeface="华文楷体" panose="02010600040101010101" pitchFamily="2" charset="-122"/>
                <a:ea typeface="华文楷体" panose="02010600040101010101" pitchFamily="2" charset="-122"/>
              </a:rPr>
              <a:t>Rumbaugh</a:t>
            </a:r>
            <a:r>
              <a:rPr lang="zh-CN" altLang="en-US"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Jacobson</a:t>
            </a:r>
            <a:r>
              <a:rPr lang="zh-CN" altLang="en-US" dirty="0" smtClean="0">
                <a:latin typeface="华文楷体" panose="02010600040101010101" pitchFamily="2" charset="-122"/>
                <a:ea typeface="华文楷体" panose="02010600040101010101" pitchFamily="2" charset="-122"/>
              </a:rPr>
              <a:t>的表示方法，而且对其作了进一步的发展，并最终统一为大众所接受的</a:t>
            </a:r>
            <a:r>
              <a:rPr lang="zh-CN" altLang="en-US" dirty="0" smtClean="0">
                <a:solidFill>
                  <a:srgbClr val="FF3300"/>
                </a:solidFill>
                <a:latin typeface="华文楷体" panose="02010600040101010101" pitchFamily="2" charset="-122"/>
                <a:ea typeface="华文楷体" panose="02010600040101010101" pitchFamily="2" charset="-122"/>
              </a:rPr>
              <a:t>标准建模语言</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eaLnBrk="1" hangingPunct="1">
              <a:lnSpc>
                <a:spcPct val="110000"/>
              </a:lnSpc>
              <a:spcAft>
                <a:spcPts val="1200"/>
              </a:spcAft>
            </a:pPr>
            <a:endParaRPr lang="zh-CN" altLang="en-US" dirty="0" smtClean="0">
              <a:latin typeface="华文楷体" panose="02010600040101010101" pitchFamily="2" charset="-122"/>
              <a:ea typeface="华文楷体" panose="02010600040101010101" pitchFamily="2" charset="-122"/>
            </a:endParaRPr>
          </a:p>
          <a:p>
            <a:pPr eaLnBrk="1" hangingPunct="1">
              <a:lnSpc>
                <a:spcPct val="110000"/>
              </a:lnSpc>
              <a:spcAft>
                <a:spcPts val="1200"/>
              </a:spcAft>
            </a:pPr>
            <a:endParaRPr lang="zh-CN" altLang="en-US" dirty="0" smtClean="0">
              <a:latin typeface="华文楷体" panose="02010600040101010101" pitchFamily="2" charset="-122"/>
              <a:ea typeface="华文楷体" panose="02010600040101010101" pitchFamily="2" charset="-122"/>
            </a:endParaRPr>
          </a:p>
        </p:txBody>
      </p:sp>
      <p:sp>
        <p:nvSpPr>
          <p:cNvPr id="7" name="文本框 11"/>
          <p:cNvSpPr txBox="1"/>
          <p:nvPr/>
        </p:nvSpPr>
        <p:spPr>
          <a:xfrm>
            <a:off x="552661" y="374989"/>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UML</a:t>
            </a:r>
            <a:r>
              <a:rPr lang="zh-CN" altLang="en-US" sz="3200" b="1" dirty="0" smtClean="0">
                <a:solidFill>
                  <a:schemeClr val="accent1"/>
                </a:solidFill>
                <a:latin typeface="微软雅黑" panose="020B0503020204020204" pitchFamily="34" charset="-122"/>
                <a:ea typeface="微软雅黑" panose="020B0503020204020204" pitchFamily="34" charset="-122"/>
              </a:rPr>
              <a:t>历史：</a:t>
            </a:r>
            <a:r>
              <a:rPr lang="en-US" altLang="zh-CN" sz="3200" b="1" dirty="0">
                <a:solidFill>
                  <a:schemeClr val="accent1"/>
                </a:solidFill>
                <a:latin typeface="微软雅黑" panose="020B0503020204020204" pitchFamily="34" charset="-122"/>
                <a:ea typeface="微软雅黑" panose="020B0503020204020204" pitchFamily="34" charset="-122"/>
              </a:rPr>
              <a:t>UML</a:t>
            </a:r>
            <a:r>
              <a:rPr lang="zh-CN" altLang="en-US" sz="3200" b="1" dirty="0">
                <a:solidFill>
                  <a:schemeClr val="accent1"/>
                </a:solidFill>
                <a:latin typeface="微软雅黑" panose="020B0503020204020204" pitchFamily="34" charset="-122"/>
                <a:ea typeface="微软雅黑" panose="020B0503020204020204" pitchFamily="34" charset="-122"/>
              </a:rPr>
              <a:t>产生与发展</a:t>
            </a:r>
          </a:p>
        </p:txBody>
      </p:sp>
    </p:spTree>
    <p:extLst>
      <p:ext uri="{BB962C8B-B14F-4D97-AF65-F5344CB8AC3E}">
        <p14:creationId xmlns:p14="http://schemas.microsoft.com/office/powerpoint/2010/main" val="19314591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5"/>
          <p:cNvSpPr>
            <a:spLocks noGrp="1"/>
          </p:cNvSpPr>
          <p:nvPr>
            <p:ph type="sldNum" sz="quarter" idx="12"/>
          </p:nvPr>
        </p:nvSpPr>
        <p:spPr/>
        <p:txBody>
          <a:bodyPr/>
          <a:lstStyle/>
          <a:p>
            <a:pPr>
              <a:defRPr/>
            </a:pPr>
            <a:fld id="{EDD7E919-3DF0-4305-BCC0-0BFCF938A482}" type="slidenum">
              <a:rPr lang="zh-CN" altLang="en-US"/>
              <a:pPr>
                <a:defRPr/>
              </a:pPr>
              <a:t>50</a:t>
            </a:fld>
            <a:endParaRPr lang="en-US" altLang="zh-CN"/>
          </a:p>
        </p:txBody>
      </p:sp>
      <p:sp>
        <p:nvSpPr>
          <p:cNvPr id="39"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用例图：参与者间的关系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40" name="Rectangle 3"/>
          <p:cNvSpPr txBox="1">
            <a:spLocks noChangeArrowheads="1"/>
          </p:cNvSpPr>
          <p:nvPr/>
        </p:nvSpPr>
        <p:spPr bwMode="auto">
          <a:xfrm>
            <a:off x="552661" y="1419226"/>
            <a:ext cx="6051339" cy="4879975"/>
          </a:xfrm>
          <a:prstGeom prst="rect">
            <a:avLst/>
          </a:prstGeom>
          <a:noFill/>
          <a:ln w="9525">
            <a:noFill/>
            <a:miter lim="800000"/>
          </a:ln>
        </p:spPr>
        <p:txBody>
          <a:bodyPr vert="horz" wrap="square" lIns="91440" tIns="45720" rIns="91440" bIns="45720" numCol="1" anchor="t" anchorCtr="0" compatLnSpc="1"/>
          <a:lstStyle>
            <a:lvl1pPr marL="228600" indent="-228600" algn="l" rtl="0" fontAlgn="base">
              <a:lnSpc>
                <a:spcPct val="11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110000"/>
              </a:lnSpc>
              <a:spcBef>
                <a:spcPts val="500"/>
              </a:spcBef>
              <a:spcAft>
                <a:spcPts val="60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110000"/>
              </a:lnSpc>
              <a:spcBef>
                <a:spcPts val="500"/>
              </a:spcBef>
              <a:spcAft>
                <a:spcPts val="60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110000"/>
              </a:lnSpc>
              <a:spcBef>
                <a:spcPts val="500"/>
              </a:spcBef>
              <a:spcAft>
                <a:spcPts val="60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110000"/>
              </a:lnSpc>
              <a:spcBef>
                <a:spcPts val="500"/>
              </a:spcBef>
              <a:spcAft>
                <a:spcPts val="60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ct val="30000"/>
              </a:spcAft>
            </a:pPr>
            <a:r>
              <a:rPr lang="zh-CN" altLang="en-US" smtClean="0">
                <a:latin typeface="华文楷体" panose="02010600040101010101" pitchFamily="2" charset="-122"/>
                <a:ea typeface="华文楷体" panose="02010600040101010101" pitchFamily="2" charset="-122"/>
              </a:rPr>
              <a:t>执行者的泛化：责任重叠</a:t>
            </a:r>
            <a:endParaRPr lang="en-US" altLang="zh-CN" smtClean="0">
              <a:latin typeface="华文楷体" panose="02010600040101010101" pitchFamily="2" charset="-122"/>
              <a:ea typeface="华文楷体" panose="02010600040101010101" pitchFamily="2" charset="-122"/>
            </a:endParaRPr>
          </a:p>
          <a:p>
            <a:pPr>
              <a:spcAft>
                <a:spcPct val="30000"/>
              </a:spcAft>
            </a:pPr>
            <a:r>
              <a:rPr lang="zh-CN" altLang="en-US" smtClean="0">
                <a:latin typeface="华文楷体" panose="02010600040101010101" pitchFamily="2" charset="-122"/>
                <a:ea typeface="华文楷体" panose="02010600040101010101" pitchFamily="2" charset="-122"/>
              </a:rPr>
              <a:t>执行者可以通过</a:t>
            </a:r>
            <a:r>
              <a:rPr lang="zh-CN" altLang="en-US" smtClean="0">
                <a:solidFill>
                  <a:srgbClr val="FF3300"/>
                </a:solidFill>
                <a:latin typeface="华文楷体" panose="02010600040101010101" pitchFamily="2" charset="-122"/>
                <a:ea typeface="华文楷体" panose="02010600040101010101" pitchFamily="2" charset="-122"/>
              </a:rPr>
              <a:t>泛化关系</a:t>
            </a:r>
            <a:r>
              <a:rPr lang="zh-CN" altLang="en-US" smtClean="0">
                <a:latin typeface="华文楷体" panose="02010600040101010101" pitchFamily="2" charset="-122"/>
                <a:ea typeface="华文楷体" panose="02010600040101010101" pitchFamily="2" charset="-122"/>
              </a:rPr>
              <a:t>来定义，在这种泛化关系中，一个执行者的抽象描述可以被一个或多个具体的执行者所共享</a:t>
            </a:r>
          </a:p>
          <a:p>
            <a:pPr lvl="1">
              <a:spcAft>
                <a:spcPct val="30000"/>
              </a:spcAft>
              <a:buClr>
                <a:schemeClr val="hlink"/>
              </a:buClr>
              <a:buFont typeface="Wingdings" panose="05000000000000000000" pitchFamily="2" charset="2"/>
              <a:buChar char="v"/>
            </a:pPr>
            <a:r>
              <a:rPr lang="zh-CN" altLang="en-US" sz="2800" smtClean="0">
                <a:latin typeface="华文楷体" panose="02010600040101010101" pitchFamily="2" charset="-122"/>
                <a:ea typeface="华文楷体" panose="02010600040101010101" pitchFamily="2" charset="-122"/>
              </a:rPr>
              <a:t>如系统中经理可以参加雇员的所有用例</a:t>
            </a:r>
            <a:endParaRPr lang="zh-CN" altLang="en-US" sz="2800" dirty="0" smtClean="0">
              <a:latin typeface="华文楷体" panose="02010600040101010101" pitchFamily="2" charset="-122"/>
              <a:ea typeface="华文楷体" panose="02010600040101010101" pitchFamily="2" charset="-122"/>
            </a:endParaRPr>
          </a:p>
        </p:txBody>
      </p:sp>
      <p:pic>
        <p:nvPicPr>
          <p:cNvPr id="4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7938" y="1125539"/>
            <a:ext cx="4310062"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08107255"/>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F478C383-037A-4D98-8694-FC44F24CE493}" type="slidenum">
              <a:rPr lang="zh-CN" altLang="en-US"/>
              <a:pPr>
                <a:defRPr/>
              </a:pPr>
              <a:t>51</a:t>
            </a:fld>
            <a:endParaRPr lang="en-US" altLang="zh-CN"/>
          </a:p>
        </p:txBody>
      </p:sp>
      <p:sp>
        <p:nvSpPr>
          <p:cNvPr id="55302" name="Rectangle 3"/>
          <p:cNvSpPr>
            <a:spLocks noGrp="1" noChangeArrowheads="1"/>
          </p:cNvSpPr>
          <p:nvPr>
            <p:ph type="body" idx="1"/>
          </p:nvPr>
        </p:nvSpPr>
        <p:spPr>
          <a:xfrm>
            <a:off x="959531" y="1278182"/>
            <a:ext cx="7962900" cy="3600450"/>
          </a:xfrm>
        </p:spPr>
        <p:txBody>
          <a:bodyPr/>
          <a:lstStyle/>
          <a:p>
            <a:pPr marL="571500" indent="-571500">
              <a:lnSpc>
                <a:spcPct val="140000"/>
              </a:lnSpc>
              <a:buNone/>
            </a:pPr>
            <a:r>
              <a:rPr lang="zh-CN" altLang="en-US" b="1" dirty="0">
                <a:latin typeface="华文楷体" panose="02010600040101010101" pitchFamily="2" charset="-122"/>
                <a:ea typeface="华文楷体" panose="02010600040101010101" pitchFamily="2" charset="-122"/>
              </a:rPr>
              <a:t>   用例之间可以具有以下几种关系：</a:t>
            </a:r>
          </a:p>
          <a:p>
            <a:pPr marL="571500" indent="-571500">
              <a:lnSpc>
                <a:spcPct val="140000"/>
              </a:lnSpc>
              <a:buFont typeface="Wingdings" panose="05000000000000000000" pitchFamily="2" charset="2"/>
              <a:buAutoNum type="arabicPeriod"/>
            </a:pPr>
            <a:r>
              <a:rPr lang="zh-CN" altLang="en-US" b="1" dirty="0">
                <a:latin typeface="华文楷体" panose="02010600040101010101" pitchFamily="2" charset="-122"/>
                <a:ea typeface="华文楷体" panose="02010600040101010101" pitchFamily="2" charset="-122"/>
              </a:rPr>
              <a:t>关联关系</a:t>
            </a:r>
          </a:p>
          <a:p>
            <a:pPr marL="571500" indent="-571500">
              <a:lnSpc>
                <a:spcPct val="140000"/>
              </a:lnSpc>
              <a:buFont typeface="Wingdings" panose="05000000000000000000" pitchFamily="2" charset="2"/>
              <a:buAutoNum type="arabicPeriod"/>
            </a:pPr>
            <a:r>
              <a:rPr lang="zh-CN" altLang="en-US" b="1" dirty="0">
                <a:latin typeface="华文楷体" panose="02010600040101010101" pitchFamily="2" charset="-122"/>
                <a:ea typeface="华文楷体" panose="02010600040101010101" pitchFamily="2" charset="-122"/>
              </a:rPr>
              <a:t>泛化关系</a:t>
            </a:r>
          </a:p>
          <a:p>
            <a:pPr marL="571500" indent="-571500">
              <a:lnSpc>
                <a:spcPct val="140000"/>
              </a:lnSpc>
              <a:buFont typeface="Wingdings" panose="05000000000000000000" pitchFamily="2" charset="2"/>
              <a:buAutoNum type="arabicPeriod"/>
            </a:pPr>
            <a:r>
              <a:rPr lang="zh-CN" altLang="en-US" b="1" dirty="0">
                <a:latin typeface="华文楷体" panose="02010600040101010101" pitchFamily="2" charset="-122"/>
                <a:ea typeface="华文楷体" panose="02010600040101010101" pitchFamily="2" charset="-122"/>
              </a:rPr>
              <a:t>包含关系 </a:t>
            </a:r>
          </a:p>
          <a:p>
            <a:pPr marL="571500" indent="-571500">
              <a:lnSpc>
                <a:spcPct val="140000"/>
              </a:lnSpc>
              <a:buFont typeface="Wingdings" panose="05000000000000000000" pitchFamily="2" charset="2"/>
              <a:buAutoNum type="arabicPeriod"/>
            </a:pPr>
            <a:r>
              <a:rPr lang="zh-CN" altLang="en-US" b="1" dirty="0">
                <a:latin typeface="华文楷体" panose="02010600040101010101" pitchFamily="2" charset="-122"/>
                <a:ea typeface="华文楷体" panose="02010600040101010101" pitchFamily="2" charset="-122"/>
              </a:rPr>
              <a:t>扩展关系</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用例图：用例间的关系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5737112"/>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674D6644-93BB-4554-9876-9756CF390481}" type="slidenum">
              <a:rPr lang="zh-CN" altLang="en-US"/>
              <a:pPr>
                <a:defRPr/>
              </a:pPr>
              <a:t>52</a:t>
            </a:fld>
            <a:endParaRPr lang="en-US" altLang="zh-CN"/>
          </a:p>
        </p:txBody>
      </p:sp>
      <p:sp>
        <p:nvSpPr>
          <p:cNvPr id="56325" name="Rectangle 2"/>
          <p:cNvSpPr>
            <a:spLocks noGrp="1" noChangeArrowheads="1"/>
          </p:cNvSpPr>
          <p:nvPr>
            <p:ph type="body" idx="1"/>
          </p:nvPr>
        </p:nvSpPr>
        <p:spPr>
          <a:xfrm>
            <a:off x="713432" y="1331915"/>
            <a:ext cx="11053187" cy="1944688"/>
          </a:xfrm>
        </p:spPr>
        <p:txBody>
          <a:bodyPr/>
          <a:lstStyle/>
          <a:p>
            <a:pPr eaLnBrk="1" hangingPunct="1">
              <a:lnSpc>
                <a:spcPct val="120000"/>
              </a:lnSpc>
              <a:buFont typeface="Wingdings" panose="05000000000000000000" pitchFamily="2" charset="2"/>
              <a:buNone/>
            </a:pPr>
            <a:r>
              <a:rPr lang="zh-CN" altLang="en-US" b="1" dirty="0">
                <a:latin typeface="华文楷体" panose="02010600040101010101" pitchFamily="2" charset="-122"/>
                <a:ea typeface="华文楷体" panose="02010600040101010101" pitchFamily="2" charset="-122"/>
              </a:rPr>
              <a:t>关联关系</a:t>
            </a:r>
          </a:p>
          <a:p>
            <a:pPr eaLnBrk="1" hangingPunct="1">
              <a:lnSpc>
                <a:spcPct val="120000"/>
              </a:lnSpc>
              <a:buFont typeface="Wingdings" panose="05000000000000000000" pitchFamily="2" charset="2"/>
              <a:buNone/>
            </a:pPr>
            <a:r>
              <a:rPr lang="zh-CN" altLang="en-US" b="1" dirty="0">
                <a:latin typeface="华文楷体" panose="02010600040101010101" pitchFamily="2" charset="-122"/>
                <a:ea typeface="华文楷体" panose="02010600040101010101" pitchFamily="2" charset="-122"/>
              </a:rPr>
              <a:t>       参与者与用例之间是关联关系，表示参与者与用例之间具有使用，交互信息的关联。</a:t>
            </a:r>
          </a:p>
        </p:txBody>
      </p:sp>
      <p:pic>
        <p:nvPicPr>
          <p:cNvPr id="5632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861" y="3573184"/>
            <a:ext cx="5061185" cy="207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用例图：参与者与用例间的关系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47527717"/>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06D1B4F7-C1BF-4C89-8C1F-97FAB9D3E8F5}" type="slidenum">
              <a:rPr lang="zh-CN" altLang="en-US"/>
              <a:pPr>
                <a:defRPr/>
              </a:pPr>
              <a:t>53</a:t>
            </a:fld>
            <a:endParaRPr lang="en-US" altLang="zh-CN"/>
          </a:p>
        </p:txBody>
      </p:sp>
      <p:sp>
        <p:nvSpPr>
          <p:cNvPr id="57349" name="Rectangle 2"/>
          <p:cNvSpPr>
            <a:spLocks noGrp="1" noChangeArrowheads="1"/>
          </p:cNvSpPr>
          <p:nvPr>
            <p:ph type="body" idx="1"/>
          </p:nvPr>
        </p:nvSpPr>
        <p:spPr>
          <a:xfrm>
            <a:off x="462225" y="1174824"/>
            <a:ext cx="10992896" cy="1943100"/>
          </a:xfrm>
        </p:spPr>
        <p:txBody>
          <a:bodyPr/>
          <a:lstStyle/>
          <a:p>
            <a:pPr eaLnBrk="1" hangingPunct="1">
              <a:lnSpc>
                <a:spcPct val="120000"/>
              </a:lnSpc>
              <a:buFont typeface="Wingdings" panose="05000000000000000000" pitchFamily="2" charset="2"/>
              <a:buNone/>
            </a:pPr>
            <a:r>
              <a:rPr lang="zh-CN" altLang="en-US" b="1" dirty="0">
                <a:latin typeface="华文楷体" panose="02010600040101010101" pitchFamily="2" charset="-122"/>
                <a:ea typeface="华文楷体" panose="02010600040101010101" pitchFamily="2" charset="-122"/>
              </a:rPr>
              <a:t>泛化关系</a:t>
            </a:r>
          </a:p>
          <a:p>
            <a:pPr eaLnBrk="1" hangingPunct="1">
              <a:lnSpc>
                <a:spcPct val="120000"/>
              </a:lnSpc>
              <a:buFont typeface="Wingdings" panose="05000000000000000000" pitchFamily="2" charset="2"/>
              <a:buNone/>
            </a:pPr>
            <a:r>
              <a:rPr lang="zh-CN" altLang="en-US" b="1" dirty="0">
                <a:latin typeface="华文楷体" panose="02010600040101010101" pitchFamily="2" charset="-122"/>
                <a:ea typeface="华文楷体" panose="02010600040101010101" pitchFamily="2" charset="-122"/>
              </a:rPr>
              <a:t>    参与者与参与者之间，用例与用例之间存在一般与特殊的关系。</a:t>
            </a:r>
          </a:p>
        </p:txBody>
      </p:sp>
      <p:pic>
        <p:nvPicPr>
          <p:cNvPr id="5735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811" y="2687491"/>
            <a:ext cx="3995527" cy="3710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8519" y="2742069"/>
            <a:ext cx="4078071" cy="3614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3" name="Picture 8" descr="5ada6773g70ffb515d783&amp;690">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7425" y="2957129"/>
            <a:ext cx="4414576" cy="3581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用例图：用例间的关系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8118043"/>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4DDB42B8-28CB-4D5B-BBF8-4CC88AEBA538}" type="slidenum">
              <a:rPr lang="zh-CN" altLang="en-US"/>
              <a:pPr>
                <a:defRPr/>
              </a:pPr>
              <a:t>54</a:t>
            </a:fld>
            <a:endParaRPr lang="en-US" altLang="zh-CN"/>
          </a:p>
        </p:txBody>
      </p:sp>
      <p:sp>
        <p:nvSpPr>
          <p:cNvPr id="58374" name="Rectangle 3"/>
          <p:cNvSpPr>
            <a:spLocks noGrp="1" noChangeArrowheads="1"/>
          </p:cNvSpPr>
          <p:nvPr>
            <p:ph type="body" idx="1"/>
          </p:nvPr>
        </p:nvSpPr>
        <p:spPr>
          <a:xfrm>
            <a:off x="552661" y="1082047"/>
            <a:ext cx="11083330" cy="4351338"/>
          </a:xfrm>
        </p:spPr>
        <p:txBody>
          <a:bodyPr/>
          <a:lstStyle/>
          <a:p>
            <a:pPr eaLnBrk="1" hangingPunct="1">
              <a:spcAft>
                <a:spcPct val="30000"/>
              </a:spcAft>
            </a:pPr>
            <a:r>
              <a:rPr lang="zh-CN" altLang="en-US" dirty="0">
                <a:latin typeface="华文楷体" panose="02010600040101010101" pitchFamily="2" charset="-122"/>
                <a:ea typeface="华文楷体" panose="02010600040101010101" pitchFamily="2" charset="-122"/>
              </a:rPr>
              <a:t>同一业务目的不同技术实现：</a:t>
            </a:r>
          </a:p>
          <a:p>
            <a:pPr lvl="1" eaLnBrk="1" hangingPunct="1">
              <a:spcAft>
                <a:spcPct val="30000"/>
              </a:spcAft>
              <a:buClr>
                <a:schemeClr val="hlink"/>
              </a:buClr>
              <a:buFont typeface="Wingdings" panose="05000000000000000000" pitchFamily="2" charset="2"/>
              <a:buChar char="v"/>
            </a:pPr>
            <a:r>
              <a:rPr lang="zh-CN" altLang="en-US" sz="2800" dirty="0" smtClean="0">
                <a:latin typeface="华文楷体" panose="02010600040101010101" pitchFamily="2" charset="-122"/>
                <a:ea typeface="华文楷体" panose="02010600040101010101" pitchFamily="2" charset="-122"/>
              </a:rPr>
              <a:t>一个用例可以特化另一个更普通用例（更普通用例泛化特殊用例）</a:t>
            </a:r>
          </a:p>
          <a:p>
            <a:pPr lvl="1" eaLnBrk="1" hangingPunct="1">
              <a:spcAft>
                <a:spcPct val="30000"/>
              </a:spcAft>
              <a:buClr>
                <a:schemeClr val="hlink"/>
              </a:buClr>
              <a:buFont typeface="Wingdings" panose="05000000000000000000" pitchFamily="2" charset="2"/>
              <a:buChar char="v"/>
            </a:pPr>
            <a:r>
              <a:rPr lang="en-US" altLang="zh-CN" sz="2800" dirty="0" smtClean="0">
                <a:latin typeface="华文楷体" panose="02010600040101010101" pitchFamily="2" charset="-122"/>
                <a:ea typeface="华文楷体" panose="02010600040101010101" pitchFamily="2" charset="-122"/>
              </a:rPr>
              <a:t>UML 1.5: </a:t>
            </a:r>
            <a:r>
              <a:rPr lang="zh-CN" altLang="en-US" sz="2800" dirty="0" smtClean="0">
                <a:latin typeface="华文楷体" panose="02010600040101010101" pitchFamily="2" charset="-122"/>
                <a:ea typeface="华文楷体" panose="02010600040101010101" pitchFamily="2" charset="-122"/>
              </a:rPr>
              <a:t>用例间的泛化关系表明子用例继承父用例中定义的所有属性、行为序列和扩展点，并且参与父用例中所有的关系</a:t>
            </a:r>
          </a:p>
        </p:txBody>
      </p:sp>
      <p:pic>
        <p:nvPicPr>
          <p:cNvPr id="5837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3938" y="3493164"/>
            <a:ext cx="5760776" cy="33648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用例图：用例间的泛化关系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1810050"/>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81F975B-8D6C-4B63-BE19-7EE624E1DA6D}" type="slidenum">
              <a:rPr lang="zh-CN" altLang="en-US"/>
              <a:pPr>
                <a:defRPr/>
              </a:pPr>
              <a:t>55</a:t>
            </a:fld>
            <a:endParaRPr lang="en-US" altLang="zh-CN"/>
          </a:p>
        </p:txBody>
      </p:sp>
      <p:sp>
        <p:nvSpPr>
          <p:cNvPr id="59398" name="Rectangle 3"/>
          <p:cNvSpPr>
            <a:spLocks noGrp="1" noChangeArrowheads="1"/>
          </p:cNvSpPr>
          <p:nvPr>
            <p:ph type="body" idx="1"/>
          </p:nvPr>
        </p:nvSpPr>
        <p:spPr>
          <a:xfrm>
            <a:off x="552661" y="1250950"/>
            <a:ext cx="11163717" cy="5105400"/>
          </a:xfrm>
        </p:spPr>
        <p:txBody>
          <a:bodyPr/>
          <a:lstStyle/>
          <a:p>
            <a:pPr marL="0" indent="0" algn="just" eaLnBrk="1" hangingPunct="1">
              <a:spcBef>
                <a:spcPct val="40000"/>
              </a:spcBef>
              <a:spcAft>
                <a:spcPct val="25000"/>
              </a:spcAft>
              <a:buNone/>
            </a:pPr>
            <a:r>
              <a:rPr lang="zh-CN" altLang="en-US" dirty="0" smtClean="0">
                <a:latin typeface="华文楷体" panose="02010600040101010101" pitchFamily="2" charset="-122"/>
                <a:ea typeface="华文楷体" panose="02010600040101010101" pitchFamily="2" charset="-122"/>
              </a:rPr>
              <a:t>包含</a:t>
            </a:r>
            <a:r>
              <a:rPr lang="zh-CN" altLang="en-US" dirty="0">
                <a:latin typeface="华文楷体" panose="02010600040101010101" pitchFamily="2" charset="-122"/>
                <a:ea typeface="华文楷体" panose="02010600040101010101" pitchFamily="2" charset="-122"/>
              </a:rPr>
              <a:t>关系的定义</a:t>
            </a:r>
            <a:endParaRPr lang="en-US" altLang="zh-CN" dirty="0" smtClean="0">
              <a:latin typeface="华文楷体" panose="02010600040101010101" pitchFamily="2" charset="-122"/>
              <a:ea typeface="华文楷体" panose="02010600040101010101" pitchFamily="2" charset="-122"/>
            </a:endParaRPr>
          </a:p>
          <a:p>
            <a:pPr algn="just" eaLnBrk="1" hangingPunct="1">
              <a:spcBef>
                <a:spcPct val="40000"/>
              </a:spcBef>
              <a:spcAft>
                <a:spcPct val="25000"/>
              </a:spcAft>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包含</a:t>
            </a:r>
            <a:r>
              <a:rPr lang="zh-CN" altLang="en-US" dirty="0">
                <a:latin typeface="华文楷体" panose="02010600040101010101" pitchFamily="2" charset="-122"/>
                <a:ea typeface="华文楷体" panose="02010600040101010101" pitchFamily="2" charset="-122"/>
              </a:rPr>
              <a:t>关系是一种</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因子化</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重组关系。</a:t>
            </a:r>
            <a:r>
              <a:rPr lang="zh-CN" altLang="en-US" dirty="0">
                <a:solidFill>
                  <a:srgbClr val="FF3300"/>
                </a:solidFill>
                <a:latin typeface="华文楷体" panose="02010600040101010101" pitchFamily="2" charset="-122"/>
                <a:ea typeface="华文楷体" panose="02010600040101010101" pitchFamily="2" charset="-122"/>
              </a:rPr>
              <a:t>当几个用例具有共同的行为时，这个共同行为可以抽象为一个公共用例。</a:t>
            </a:r>
          </a:p>
          <a:p>
            <a:pPr algn="just" eaLnBrk="1" hangingPunct="1">
              <a:spcBef>
                <a:spcPct val="40000"/>
              </a:spcBef>
              <a:spcAft>
                <a:spcPct val="250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一个特殊用例包含一个公共用例作为其</a:t>
            </a:r>
            <a:r>
              <a:rPr lang="zh-CN" altLang="en-US" dirty="0" smtClean="0">
                <a:latin typeface="华文楷体" panose="02010600040101010101" pitchFamily="2" charset="-122"/>
                <a:ea typeface="华文楷体" panose="02010600040101010101" pitchFamily="2" charset="-122"/>
              </a:rPr>
              <a:t>一部分时</a:t>
            </a:r>
            <a:r>
              <a:rPr lang="zh-CN" altLang="en-US" dirty="0">
                <a:latin typeface="华文楷体" panose="02010600040101010101" pitchFamily="2" charset="-122"/>
                <a:ea typeface="华文楷体" panose="02010600040101010101" pitchFamily="2" charset="-122"/>
              </a:rPr>
              <a:t>，将完全包含那个公共用例的行为，即整个公共用例被使用。</a:t>
            </a:r>
          </a:p>
          <a:p>
            <a:pPr algn="just" eaLnBrk="1" hangingPunct="1">
              <a:spcBef>
                <a:spcPct val="40000"/>
              </a:spcBef>
              <a:spcAft>
                <a:spcPct val="250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包含的可视化表示：由用例</a:t>
            </a:r>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连向用例</a:t>
            </a:r>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，表示用例</a:t>
            </a:r>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中包含了用例</a:t>
            </a:r>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中的行为或功能。</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用例图：包含关系的定义</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381590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E8840303-1228-4748-8813-C2BDA88EE60D}" type="slidenum">
              <a:rPr lang="zh-CN" altLang="en-US"/>
              <a:pPr>
                <a:defRPr/>
              </a:pPr>
              <a:t>56</a:t>
            </a:fld>
            <a:endParaRPr lang="en-US" altLang="zh-CN"/>
          </a:p>
        </p:txBody>
      </p:sp>
      <p:sp>
        <p:nvSpPr>
          <p:cNvPr id="60421" name="Rectangle 2"/>
          <p:cNvSpPr>
            <a:spLocks noGrp="1" noChangeArrowheads="1"/>
          </p:cNvSpPr>
          <p:nvPr>
            <p:ph type="body" idx="1"/>
          </p:nvPr>
        </p:nvSpPr>
        <p:spPr>
          <a:xfrm>
            <a:off x="552661" y="1111426"/>
            <a:ext cx="11304394" cy="2879725"/>
          </a:xfrm>
        </p:spPr>
        <p:txBody>
          <a:bodyPr/>
          <a:lstStyle/>
          <a:p>
            <a:pPr eaLnBrk="1" hangingPunct="1">
              <a:lnSpc>
                <a:spcPct val="120000"/>
              </a:lnSpc>
              <a:buFont typeface="Wingdings" panose="05000000000000000000" pitchFamily="2" charset="2"/>
              <a:buNone/>
            </a:pPr>
            <a:r>
              <a:rPr lang="zh-CN" altLang="en-US" b="1" dirty="0">
                <a:latin typeface="华文楷体" panose="02010600040101010101" pitchFamily="2" charset="-122"/>
                <a:ea typeface="华文楷体" panose="02010600040101010101" pitchFamily="2" charset="-122"/>
              </a:rPr>
              <a:t>包含关系</a:t>
            </a:r>
          </a:p>
          <a:p>
            <a:pPr eaLnBrk="1" hangingPunct="1">
              <a:lnSpc>
                <a:spcPct val="120000"/>
              </a:lnSpc>
              <a:buFont typeface="Wingdings" panose="05000000000000000000" pitchFamily="2" charset="2"/>
              <a:buNone/>
            </a:pPr>
            <a:r>
              <a:rPr lang="zh-CN" altLang="en-US" b="1" dirty="0">
                <a:latin typeface="华文楷体" panose="02010600040101010101" pitchFamily="2" charset="-122"/>
                <a:ea typeface="华文楷体" panose="02010600040101010101" pitchFamily="2" charset="-122"/>
              </a:rPr>
              <a:t>    两个用例之间，一个用例</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基本用例</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的行为包含了另外一个用例</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包含用例</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的行为。</a:t>
            </a:r>
          </a:p>
          <a:p>
            <a:pPr eaLnBrk="1" hangingPunct="1">
              <a:lnSpc>
                <a:spcPct val="120000"/>
              </a:lnSpc>
              <a:buFont typeface="Wingdings" panose="05000000000000000000" pitchFamily="2" charset="2"/>
              <a:buNone/>
            </a:pPr>
            <a:r>
              <a:rPr lang="zh-CN" altLang="en-US" b="1" dirty="0">
                <a:latin typeface="华文楷体" panose="02010600040101010101" pitchFamily="2" charset="-122"/>
                <a:ea typeface="华文楷体" panose="02010600040101010101" pitchFamily="2" charset="-122"/>
              </a:rPr>
              <a:t>    包含关系用依赖关系的</a:t>
            </a:r>
            <a:r>
              <a:rPr lang="en-US" altLang="zh-CN" b="1" dirty="0">
                <a:latin typeface="华文楷体" panose="02010600040101010101" pitchFamily="2" charset="-122"/>
                <a:ea typeface="华文楷体" panose="02010600040101010101" pitchFamily="2" charset="-122"/>
              </a:rPr>
              <a:t>&lt;&lt;include&gt;&gt;</a:t>
            </a:r>
            <a:r>
              <a:rPr lang="zh-CN" altLang="en-US" b="1" dirty="0">
                <a:latin typeface="华文楷体" panose="02010600040101010101" pitchFamily="2" charset="-122"/>
                <a:ea typeface="华文楷体" panose="02010600040101010101" pitchFamily="2" charset="-122"/>
              </a:rPr>
              <a:t>构造型来表示。</a:t>
            </a:r>
          </a:p>
        </p:txBody>
      </p:sp>
      <p:pic>
        <p:nvPicPr>
          <p:cNvPr id="6042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3297" y="3789363"/>
            <a:ext cx="6355303" cy="2941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用例图：包含关系的定义</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31953357"/>
      </p:ext>
    </p:extLst>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E0213402-1CD7-47EF-8DBB-5BBBB3EB18F4}" type="slidenum">
              <a:rPr lang="zh-CN" altLang="en-US"/>
              <a:pPr>
                <a:defRPr/>
              </a:pPr>
              <a:t>57</a:t>
            </a:fld>
            <a:endParaRPr lang="en-US" altLang="zh-CN"/>
          </a:p>
        </p:txBody>
      </p:sp>
      <p:sp>
        <p:nvSpPr>
          <p:cNvPr id="61446" name="Rectangle 3"/>
          <p:cNvSpPr>
            <a:spLocks noGrp="1" noChangeArrowheads="1"/>
          </p:cNvSpPr>
          <p:nvPr>
            <p:ph type="body" idx="1"/>
          </p:nvPr>
        </p:nvSpPr>
        <p:spPr>
          <a:xfrm>
            <a:off x="627185" y="1251276"/>
            <a:ext cx="10515600" cy="4351338"/>
          </a:xfrm>
        </p:spPr>
        <p:txBody>
          <a:bodyPr/>
          <a:lstStyle/>
          <a:p>
            <a:pPr eaLnBrk="1" hangingPunct="1"/>
            <a:r>
              <a:rPr lang="zh-CN" altLang="en-US" b="1" dirty="0" smtClean="0">
                <a:latin typeface="华文楷体" panose="02010600040101010101" pitchFamily="2" charset="-122"/>
                <a:ea typeface="华文楷体" panose="02010600040101010101" pitchFamily="2" charset="-122"/>
              </a:rPr>
              <a:t>某些步骤在多个用例重复出现，且单独形成用例。</a:t>
            </a:r>
          </a:p>
          <a:p>
            <a:pPr eaLnBrk="1" hangingPunct="1"/>
            <a:r>
              <a:rPr lang="zh-CN" altLang="en-US" b="1" dirty="0" smtClean="0">
                <a:latin typeface="华文楷体" panose="02010600040101010101" pitchFamily="2" charset="-122"/>
                <a:ea typeface="华文楷体" panose="02010600040101010101" pitchFamily="2" charset="-122"/>
              </a:rPr>
              <a:t>用例步骤较多时，可用</a:t>
            </a:r>
            <a:r>
              <a:rPr lang="en-US" altLang="zh-CN" b="1" dirty="0" smtClean="0">
                <a:latin typeface="华文楷体" panose="02010600040101010101" pitchFamily="2" charset="-122"/>
                <a:ea typeface="华文楷体" panose="02010600040101010101" pitchFamily="2" charset="-122"/>
              </a:rPr>
              <a:t>Include</a:t>
            </a:r>
            <a:r>
              <a:rPr lang="zh-CN" altLang="en-US" b="1" dirty="0" smtClean="0">
                <a:latin typeface="华文楷体" panose="02010600040101010101" pitchFamily="2" charset="-122"/>
                <a:ea typeface="华文楷体" panose="02010600040101010101" pitchFamily="2" charset="-122"/>
              </a:rPr>
              <a:t>简化（慎用）</a:t>
            </a:r>
          </a:p>
        </p:txBody>
      </p:sp>
      <p:pic>
        <p:nvPicPr>
          <p:cNvPr id="6144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661" y="3313830"/>
            <a:ext cx="10866603" cy="248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用例图：包含关系的定义</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1993577"/>
      </p:ext>
    </p:extLst>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393D005F-4C42-4173-A186-AF36E06683D1}" type="slidenum">
              <a:rPr lang="zh-CN" altLang="en-US"/>
              <a:pPr>
                <a:defRPr/>
              </a:pPr>
              <a:t>58</a:t>
            </a:fld>
            <a:endParaRPr lang="en-US" altLang="zh-CN"/>
          </a:p>
        </p:txBody>
      </p:sp>
      <p:pic>
        <p:nvPicPr>
          <p:cNvPr id="6247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4663" y="959764"/>
            <a:ext cx="8052480" cy="5062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471" name="Rectangle 4"/>
          <p:cNvSpPr>
            <a:spLocks noChangeArrowheads="1"/>
          </p:cNvSpPr>
          <p:nvPr/>
        </p:nvSpPr>
        <p:spPr bwMode="auto">
          <a:xfrm>
            <a:off x="3339646" y="5899150"/>
            <a:ext cx="4862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zh-CN" altLang="en-US" sz="2400" b="1" dirty="0">
                <a:solidFill>
                  <a:srgbClr val="FF3300"/>
                </a:solidFill>
              </a:rPr>
              <a:t>建议使用</a:t>
            </a:r>
            <a:r>
              <a:rPr lang="en-US" altLang="zh-CN" sz="2400" b="1" dirty="0">
                <a:solidFill>
                  <a:srgbClr val="FF3300"/>
                </a:solidFill>
              </a:rPr>
              <a:t>《uses》</a:t>
            </a:r>
            <a:r>
              <a:rPr lang="zh-CN" altLang="en-US" sz="2400" b="1" dirty="0">
                <a:solidFill>
                  <a:srgbClr val="FF3300"/>
                </a:solidFill>
              </a:rPr>
              <a:t>或</a:t>
            </a:r>
            <a:r>
              <a:rPr lang="en-US" altLang="zh-CN" sz="2400" b="1" dirty="0">
                <a:solidFill>
                  <a:srgbClr val="FF3300"/>
                </a:solidFill>
              </a:rPr>
              <a:t>《</a:t>
            </a:r>
            <a:r>
              <a:rPr lang="zh-CN" altLang="en-US" sz="2400" b="1" dirty="0">
                <a:solidFill>
                  <a:srgbClr val="FF3300"/>
                </a:solidFill>
              </a:rPr>
              <a:t>使用</a:t>
            </a:r>
            <a:r>
              <a:rPr lang="en-US" altLang="zh-CN" sz="2400" b="1" dirty="0">
                <a:solidFill>
                  <a:srgbClr val="FF3300"/>
                </a:solidFill>
              </a:rPr>
              <a:t>》</a:t>
            </a:r>
            <a:r>
              <a:rPr lang="zh-CN" altLang="en-US" sz="2400" b="1" dirty="0">
                <a:solidFill>
                  <a:srgbClr val="FF3300"/>
                </a:solidFill>
              </a:rPr>
              <a:t>关系</a:t>
            </a:r>
          </a:p>
        </p:txBody>
      </p:sp>
      <p:sp>
        <p:nvSpPr>
          <p:cNvPr id="8"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用例图：包含关系的不恰当用法</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79467309"/>
      </p:ext>
    </p:extLst>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4A95E91F-2BBC-4102-87DA-98FC35FFF677}" type="slidenum">
              <a:rPr lang="zh-CN" altLang="en-US"/>
              <a:pPr>
                <a:defRPr/>
              </a:pPr>
              <a:t>59</a:t>
            </a:fld>
            <a:endParaRPr lang="en-US" altLang="zh-CN"/>
          </a:p>
        </p:txBody>
      </p:sp>
      <p:sp>
        <p:nvSpPr>
          <p:cNvPr id="63494" name="Rectangle 3"/>
          <p:cNvSpPr>
            <a:spLocks noGrp="1" noChangeArrowheads="1"/>
          </p:cNvSpPr>
          <p:nvPr>
            <p:ph type="body" idx="1"/>
          </p:nvPr>
        </p:nvSpPr>
        <p:spPr>
          <a:xfrm>
            <a:off x="552660" y="1293062"/>
            <a:ext cx="11043138" cy="4351338"/>
          </a:xfrm>
        </p:spPr>
        <p:txBody>
          <a:bodyPr/>
          <a:lstStyle/>
          <a:p>
            <a:pPr eaLnBrk="1" hangingPunct="1"/>
            <a:r>
              <a:rPr lang="zh-CN" altLang="en-US" b="1" dirty="0">
                <a:latin typeface="华文楷体" panose="02010600040101010101" pitchFamily="2" charset="-122"/>
                <a:ea typeface="华文楷体" panose="02010600040101010101" pitchFamily="2" charset="-122"/>
              </a:rPr>
              <a:t>包含关系使用不当容易诱使人们进行攻能分解，从而导致对用例的</a:t>
            </a:r>
            <a:r>
              <a:rPr lang="zh-CN" altLang="en-US" b="1" dirty="0" smtClean="0">
                <a:latin typeface="华文楷体" panose="02010600040101010101" pitchFamily="2" charset="-122"/>
                <a:ea typeface="华文楷体" panose="02010600040101010101" pitchFamily="2" charset="-122"/>
              </a:rPr>
              <a:t>误用</a:t>
            </a:r>
            <a:endParaRPr lang="zh-CN" altLang="en-US" b="1" dirty="0">
              <a:latin typeface="华文楷体" panose="02010600040101010101" pitchFamily="2" charset="-122"/>
              <a:ea typeface="华文楷体" panose="02010600040101010101" pitchFamily="2" charset="-122"/>
            </a:endParaRPr>
          </a:p>
          <a:p>
            <a:pPr lvl="1" eaLnBrk="1" hangingPunct="1"/>
            <a:r>
              <a:rPr lang="en-US" altLang="zh-CN" sz="2800" b="1" dirty="0" smtClean="0">
                <a:latin typeface="华文楷体" panose="02010600040101010101" pitchFamily="2" charset="-122"/>
                <a:ea typeface="华文楷体" panose="02010600040101010101" pitchFamily="2" charset="-122"/>
              </a:rPr>
              <a:t>Jacobson</a:t>
            </a:r>
            <a:r>
              <a:rPr lang="zh-CN" altLang="en-US" sz="2800" b="1" dirty="0" smtClean="0">
                <a:latin typeface="华文楷体" panose="02010600040101010101" pitchFamily="2" charset="-122"/>
                <a:ea typeface="华文楷体" panose="02010600040101010101" pitchFamily="2" charset="-122"/>
              </a:rPr>
              <a:t>说，“事实上，今天一些人误用了用例，把它们用来描述功能（注：指功能分解式的分析）而不是对象，反过来又指责用例概念存在问题”</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用例图：包含关系的使用</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89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0189178-DAEE-4CF3-8C8D-2E3E8B5B7C19}" type="slidenum">
              <a:rPr lang="zh-CN" altLang="en-US"/>
              <a:pPr>
                <a:defRPr/>
              </a:pPr>
              <a:t>6</a:t>
            </a:fld>
            <a:endParaRPr lang="en-US" altLang="zh-CN"/>
          </a:p>
        </p:txBody>
      </p:sp>
      <p:sp>
        <p:nvSpPr>
          <p:cNvPr id="9222" name="Rectangle 3"/>
          <p:cNvSpPr>
            <a:spLocks noGrp="1" noChangeArrowheads="1"/>
          </p:cNvSpPr>
          <p:nvPr>
            <p:ph type="body" idx="1"/>
          </p:nvPr>
        </p:nvSpPr>
        <p:spPr>
          <a:xfrm>
            <a:off x="552661" y="1446963"/>
            <a:ext cx="11314442" cy="4496637"/>
          </a:xfrm>
        </p:spPr>
        <p:txBody>
          <a:bodyPr/>
          <a:lstStyle/>
          <a:p>
            <a:pPr marL="288925" indent="-288925">
              <a:lnSpc>
                <a:spcPct val="110000"/>
              </a:lnSpc>
              <a:spcAft>
                <a:spcPts val="1200"/>
              </a:spcAft>
            </a:pPr>
            <a:r>
              <a:rPr lang="en-US" altLang="zh-CN" dirty="0">
                <a:latin typeface="华文楷体" panose="02010600040101010101" pitchFamily="2" charset="-122"/>
                <a:ea typeface="华文楷体" panose="02010600040101010101" pitchFamily="2" charset="-122"/>
              </a:rPr>
              <a:t>70</a:t>
            </a:r>
            <a:r>
              <a:rPr lang="zh-CN" altLang="en-US" dirty="0">
                <a:latin typeface="华文楷体" panose="02010600040101010101" pitchFamily="2" charset="-122"/>
                <a:ea typeface="华文楷体" panose="02010600040101010101" pitchFamily="2" charset="-122"/>
              </a:rPr>
              <a:t>年代中期，公认的面向对象设计语言出现（</a:t>
            </a:r>
            <a:r>
              <a:rPr lang="en-US" altLang="zh-CN" dirty="0" err="1">
                <a:latin typeface="华文楷体" panose="02010600040101010101" pitchFamily="2" charset="-122"/>
                <a:ea typeface="华文楷体" panose="02010600040101010101" pitchFamily="2" charset="-122"/>
              </a:rPr>
              <a:t>SmallTalk</a:t>
            </a:r>
            <a:r>
              <a:rPr lang="zh-CN" altLang="en-US" dirty="0">
                <a:latin typeface="华文楷体" panose="02010600040101010101" pitchFamily="2" charset="-122"/>
                <a:ea typeface="华文楷体" panose="02010600040101010101" pitchFamily="2" charset="-122"/>
              </a:rPr>
              <a:t>）。</a:t>
            </a:r>
          </a:p>
          <a:p>
            <a:pPr marL="288925" indent="-288925">
              <a:lnSpc>
                <a:spcPct val="110000"/>
              </a:lnSpc>
              <a:spcAft>
                <a:spcPts val="1200"/>
              </a:spcAft>
            </a:pPr>
            <a:r>
              <a:rPr lang="zh-CN" altLang="en-US" dirty="0">
                <a:latin typeface="华文楷体" panose="02010600040101010101" pitchFamily="2" charset="-122"/>
                <a:ea typeface="华文楷体" panose="02010600040101010101" pitchFamily="2" charset="-122"/>
              </a:rPr>
              <a:t>从</a:t>
            </a:r>
            <a:r>
              <a:rPr lang="en-US" altLang="zh-CN" dirty="0">
                <a:latin typeface="华文楷体" panose="02010600040101010101" pitchFamily="2" charset="-122"/>
                <a:ea typeface="华文楷体" panose="02010600040101010101" pitchFamily="2" charset="-122"/>
              </a:rPr>
              <a:t>1989</a:t>
            </a:r>
            <a:r>
              <a:rPr lang="zh-CN" altLang="en-US" dirty="0">
                <a:latin typeface="华文楷体" panose="02010600040101010101" pitchFamily="2" charset="-122"/>
                <a:ea typeface="华文楷体" panose="02010600040101010101" pitchFamily="2" charset="-122"/>
              </a:rPr>
              <a:t>年到</a:t>
            </a:r>
            <a:r>
              <a:rPr lang="en-US" altLang="zh-CN" dirty="0">
                <a:latin typeface="华文楷体" panose="02010600040101010101" pitchFamily="2" charset="-122"/>
                <a:ea typeface="华文楷体" panose="02010600040101010101" pitchFamily="2" charset="-122"/>
              </a:rPr>
              <a:t>1994</a:t>
            </a:r>
            <a:r>
              <a:rPr lang="zh-CN" altLang="en-US" dirty="0">
                <a:latin typeface="华文楷体" panose="02010600040101010101" pitchFamily="2" charset="-122"/>
                <a:ea typeface="华文楷体" panose="02010600040101010101" pitchFamily="2" charset="-122"/>
              </a:rPr>
              <a:t>年，其数量从不到十种增加到了五十多种。</a:t>
            </a:r>
          </a:p>
          <a:p>
            <a:pPr marL="765175" lvl="1">
              <a:lnSpc>
                <a:spcPct val="110000"/>
              </a:lnSpc>
              <a:spcAft>
                <a:spcPts val="1200"/>
              </a:spcAft>
            </a:pPr>
            <a:r>
              <a:rPr lang="en-US" altLang="zh-CN" dirty="0" smtClean="0">
                <a:latin typeface="华文楷体" panose="02010600040101010101" pitchFamily="2" charset="-122"/>
                <a:ea typeface="华文楷体" panose="02010600040101010101" pitchFamily="2" charset="-122"/>
              </a:rPr>
              <a:t>Booch86,GOOD(</a:t>
            </a:r>
            <a:r>
              <a:rPr lang="zh-CN" altLang="en-US" dirty="0" smtClean="0">
                <a:latin typeface="华文楷体" panose="02010600040101010101" pitchFamily="2" charset="-122"/>
                <a:ea typeface="华文楷体" panose="02010600040101010101" pitchFamily="2" charset="-122"/>
              </a:rPr>
              <a:t>通用面向对象的开发），</a:t>
            </a:r>
            <a:r>
              <a:rPr lang="en-US" altLang="zh-CN" dirty="0" smtClean="0">
                <a:latin typeface="华文楷体" panose="02010600040101010101" pitchFamily="2" charset="-122"/>
                <a:ea typeface="华文楷体" panose="02010600040101010101" pitchFamily="2" charset="-122"/>
              </a:rPr>
              <a:t>HOOD(</a:t>
            </a:r>
            <a:r>
              <a:rPr lang="zh-CN" altLang="en-US" dirty="0" smtClean="0">
                <a:latin typeface="华文楷体" panose="02010600040101010101" pitchFamily="2" charset="-122"/>
                <a:ea typeface="华文楷体" panose="02010600040101010101" pitchFamily="2" charset="-122"/>
              </a:rPr>
              <a:t>层次式面向对象的设计）、</a:t>
            </a:r>
            <a:r>
              <a:rPr lang="en-US" altLang="zh-CN" dirty="0" smtClean="0">
                <a:latin typeface="华文楷体" panose="02010600040101010101" pitchFamily="2" charset="-122"/>
                <a:ea typeface="华文楷体" panose="02010600040101010101" pitchFamily="2" charset="-122"/>
              </a:rPr>
              <a:t>OOSD</a:t>
            </a:r>
            <a:r>
              <a:rPr lang="zh-CN" altLang="en-US" dirty="0" smtClean="0">
                <a:latin typeface="华文楷体" panose="02010600040101010101" pitchFamily="2" charset="-122"/>
                <a:ea typeface="华文楷体" panose="02010600040101010101" pitchFamily="2" charset="-122"/>
              </a:rPr>
              <a:t>（面向对象的结构设计）等一批</a:t>
            </a:r>
            <a:r>
              <a:rPr lang="en-US" altLang="zh-CN" dirty="0" smtClean="0">
                <a:latin typeface="华文楷体" panose="02010600040101010101" pitchFamily="2" charset="-122"/>
                <a:ea typeface="华文楷体" panose="02010600040101010101" pitchFamily="2" charset="-122"/>
              </a:rPr>
              <a:t>OOD</a:t>
            </a:r>
            <a:r>
              <a:rPr lang="zh-CN" altLang="en-US" dirty="0" smtClean="0">
                <a:latin typeface="华文楷体" panose="02010600040101010101" pitchFamily="2" charset="-122"/>
                <a:ea typeface="华文楷体" panose="02010600040101010101" pitchFamily="2" charset="-122"/>
              </a:rPr>
              <a:t>（面向对象的设计或面向对象的开发的缩写）</a:t>
            </a:r>
          </a:p>
          <a:p>
            <a:pPr marL="765175" lvl="1">
              <a:lnSpc>
                <a:spcPct val="110000"/>
              </a:lnSpc>
              <a:spcAft>
                <a:spcPts val="1200"/>
              </a:spcAft>
            </a:pPr>
            <a:r>
              <a:rPr lang="zh-CN" altLang="en-US" dirty="0" smtClean="0">
                <a:latin typeface="华文楷体" panose="02010600040101010101" pitchFamily="2" charset="-122"/>
                <a:ea typeface="华文楷体" panose="02010600040101010101" pitchFamily="2" charset="-122"/>
              </a:rPr>
              <a:t>截至</a:t>
            </a:r>
            <a:r>
              <a:rPr lang="en-US" altLang="zh-CN" dirty="0" smtClean="0">
                <a:latin typeface="华文楷体" panose="02010600040101010101" pitchFamily="2" charset="-122"/>
                <a:ea typeface="华文楷体" panose="02010600040101010101" pitchFamily="2" charset="-122"/>
              </a:rPr>
              <a:t>1994</a:t>
            </a:r>
            <a:r>
              <a:rPr lang="zh-CN" altLang="en-US" dirty="0" smtClean="0">
                <a:latin typeface="华文楷体" panose="02010600040101010101" pitchFamily="2" charset="-122"/>
                <a:ea typeface="华文楷体" panose="02010600040101010101" pitchFamily="2" charset="-122"/>
              </a:rPr>
              <a:t>年，公开发表并具有一定影响的</a:t>
            </a:r>
            <a:r>
              <a:rPr lang="en-US" altLang="zh-CN" dirty="0" smtClean="0">
                <a:latin typeface="华文楷体" panose="02010600040101010101" pitchFamily="2" charset="-122"/>
                <a:ea typeface="华文楷体" panose="02010600040101010101" pitchFamily="2" charset="-122"/>
              </a:rPr>
              <a:t>OOA&amp;D</a:t>
            </a:r>
            <a:r>
              <a:rPr lang="zh-CN" altLang="en-US" dirty="0" smtClean="0">
                <a:latin typeface="华文楷体" panose="02010600040101010101" pitchFamily="2" charset="-122"/>
                <a:ea typeface="华文楷体" panose="02010600040101010101" pitchFamily="2" charset="-122"/>
              </a:rPr>
              <a:t>方法已达</a:t>
            </a:r>
            <a:r>
              <a:rPr lang="en-US" altLang="zh-CN" dirty="0" smtClean="0">
                <a:latin typeface="华文楷体" panose="02010600040101010101" pitchFamily="2" charset="-122"/>
                <a:ea typeface="华文楷体" panose="02010600040101010101" pitchFamily="2" charset="-122"/>
              </a:rPr>
              <a:t>50</a:t>
            </a:r>
            <a:r>
              <a:rPr lang="zh-CN" altLang="en-US" dirty="0" smtClean="0">
                <a:latin typeface="华文楷体" panose="02010600040101010101" pitchFamily="2" charset="-122"/>
                <a:ea typeface="华文楷体" panose="02010600040101010101" pitchFamily="2" charset="-122"/>
              </a:rPr>
              <a:t>多种。</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UML</a:t>
            </a:r>
            <a:r>
              <a:rPr lang="zh-CN" altLang="en-US" sz="3200" b="1" dirty="0" smtClean="0">
                <a:solidFill>
                  <a:schemeClr val="accent1"/>
                </a:solidFill>
                <a:latin typeface="微软雅黑" panose="020B0503020204020204" pitchFamily="34" charset="-122"/>
                <a:ea typeface="微软雅黑" panose="020B0503020204020204" pitchFamily="34" charset="-122"/>
              </a:rPr>
              <a:t>历史：</a:t>
            </a:r>
            <a:r>
              <a:rPr lang="en-US" altLang="zh-CN" sz="3200" b="1" dirty="0">
                <a:solidFill>
                  <a:schemeClr val="accent1"/>
                </a:solidFill>
                <a:latin typeface="微软雅黑" panose="020B0503020204020204" pitchFamily="34" charset="-122"/>
                <a:ea typeface="微软雅黑" panose="020B0503020204020204" pitchFamily="34" charset="-122"/>
              </a:rPr>
              <a:t>UML</a:t>
            </a:r>
            <a:r>
              <a:rPr lang="zh-CN" altLang="en-US" sz="3200" b="1" dirty="0">
                <a:solidFill>
                  <a:schemeClr val="accent1"/>
                </a:solidFill>
                <a:latin typeface="微软雅黑" panose="020B0503020204020204" pitchFamily="34" charset="-122"/>
                <a:ea typeface="微软雅黑" panose="020B0503020204020204" pitchFamily="34" charset="-122"/>
              </a:rPr>
              <a:t>产生与发展</a:t>
            </a:r>
          </a:p>
        </p:txBody>
      </p:sp>
    </p:spTree>
    <p:extLst>
      <p:ext uri="{BB962C8B-B14F-4D97-AF65-F5344CB8AC3E}">
        <p14:creationId xmlns:p14="http://schemas.microsoft.com/office/powerpoint/2010/main" val="724583635"/>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FA9F48C-9841-4948-BF48-AA16EE1C267D}" type="slidenum">
              <a:rPr lang="zh-CN" altLang="en-US"/>
              <a:pPr>
                <a:defRPr/>
              </a:pPr>
              <a:t>60</a:t>
            </a:fld>
            <a:endParaRPr lang="en-US" altLang="zh-CN"/>
          </a:p>
        </p:txBody>
      </p:sp>
      <p:sp>
        <p:nvSpPr>
          <p:cNvPr id="64518" name="Rectangle 3"/>
          <p:cNvSpPr>
            <a:spLocks noGrp="1" noChangeArrowheads="1"/>
          </p:cNvSpPr>
          <p:nvPr>
            <p:ph type="body" idx="1"/>
          </p:nvPr>
        </p:nvSpPr>
        <p:spPr>
          <a:xfrm>
            <a:off x="552661" y="1178170"/>
            <a:ext cx="11103427" cy="4419600"/>
          </a:xfrm>
        </p:spPr>
        <p:txBody>
          <a:bodyPr/>
          <a:lstStyle/>
          <a:p>
            <a:pPr marL="0" indent="0" algn="just" eaLnBrk="1" hangingPunct="1">
              <a:spcBef>
                <a:spcPts val="0"/>
              </a:spcBef>
              <a:spcAft>
                <a:spcPts val="1200"/>
              </a:spcAft>
              <a:buNone/>
            </a:pPr>
            <a:r>
              <a:rPr lang="zh-CN" altLang="en-US" dirty="0" smtClean="0">
                <a:latin typeface="华文楷体" panose="02010600040101010101" pitchFamily="2" charset="-122"/>
                <a:ea typeface="华文楷体" panose="02010600040101010101" pitchFamily="2" charset="-122"/>
              </a:rPr>
              <a:t>扩展</a:t>
            </a:r>
            <a:r>
              <a:rPr lang="zh-CN" altLang="en-US" dirty="0">
                <a:latin typeface="华文楷体" panose="02010600040101010101" pitchFamily="2" charset="-122"/>
                <a:ea typeface="华文楷体" panose="02010600040101010101" pitchFamily="2" charset="-122"/>
              </a:rPr>
              <a:t>关系的</a:t>
            </a:r>
            <a:r>
              <a:rPr lang="zh-CN" altLang="en-US" dirty="0" smtClean="0">
                <a:latin typeface="华文楷体" panose="02010600040101010101" pitchFamily="2" charset="-122"/>
                <a:ea typeface="华文楷体" panose="02010600040101010101" pitchFamily="2" charset="-122"/>
              </a:rPr>
              <a:t>定义</a:t>
            </a:r>
            <a:endParaRPr lang="en-US" altLang="zh-CN" dirty="0" smtClean="0">
              <a:latin typeface="华文楷体" panose="02010600040101010101" pitchFamily="2" charset="-122"/>
              <a:ea typeface="华文楷体" panose="02010600040101010101" pitchFamily="2" charset="-122"/>
            </a:endParaRPr>
          </a:p>
          <a:p>
            <a:pPr algn="just" eaLnBrk="1" hangingPunct="1">
              <a:spcBef>
                <a:spcPts val="0"/>
              </a:spcBef>
              <a:spcAft>
                <a:spcPts val="1200"/>
              </a:spcAft>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扩展</a:t>
            </a:r>
            <a:r>
              <a:rPr lang="zh-CN" altLang="en-US" dirty="0">
                <a:latin typeface="华文楷体" panose="02010600040101010101" pitchFamily="2" charset="-122"/>
                <a:ea typeface="华文楷体" panose="02010600040101010101" pitchFamily="2" charset="-122"/>
              </a:rPr>
              <a:t>与包含相似，从几个用例中抽取公共行为并放入一个单独用例中作为基本用例，然后增加新的特殊情况作为其基本用例的扩展。</a:t>
            </a:r>
          </a:p>
          <a:p>
            <a:pPr algn="just" eaLnBrk="1" hangingPunct="1">
              <a:spcBef>
                <a:spcPts val="0"/>
              </a:spcBef>
              <a:spcAft>
                <a:spcPts val="12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在扩展情况下，一个给定的执行者将执行基本用例及其所有的扩展。对于包含关系，通常执行者不会和公共用例相关联。</a:t>
            </a:r>
          </a:p>
          <a:p>
            <a:pPr algn="just" eaLnBrk="1" hangingPunct="1">
              <a:spcBef>
                <a:spcPts val="0"/>
              </a:spcBef>
              <a:spcAft>
                <a:spcPts val="12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扩展的可视化表示：由用例</a:t>
            </a:r>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连向用例</a:t>
            </a:r>
            <a:r>
              <a:rPr lang="en-US" altLang="zh-CN" dirty="0">
                <a:latin typeface="华文楷体" panose="02010600040101010101" pitchFamily="2" charset="-122"/>
                <a:ea typeface="华文楷体" panose="02010600040101010101" pitchFamily="2" charset="-122"/>
              </a:rPr>
              <a:t>B, </a:t>
            </a:r>
            <a:r>
              <a:rPr lang="zh-CN" altLang="en-US" dirty="0">
                <a:latin typeface="华文楷体" panose="02010600040101010101" pitchFamily="2" charset="-122"/>
                <a:ea typeface="华文楷体" panose="02010600040101010101" pitchFamily="2" charset="-122"/>
              </a:rPr>
              <a:t>表示用例</a:t>
            </a:r>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描述了一项基本需求，而用例</a:t>
            </a:r>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则描述了该基本需求的特殊情况，即一种扩展。</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用例图：扩展关系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717081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F8BA8F3B-105A-444F-876D-7C9F2FD7F973}" type="slidenum">
              <a:rPr lang="zh-CN" altLang="en-US"/>
              <a:pPr>
                <a:defRPr/>
              </a:pPr>
              <a:t>61</a:t>
            </a:fld>
            <a:endParaRPr lang="en-US" altLang="zh-CN"/>
          </a:p>
        </p:txBody>
      </p:sp>
      <p:sp>
        <p:nvSpPr>
          <p:cNvPr id="65541" name="Rectangle 2"/>
          <p:cNvSpPr>
            <a:spLocks noGrp="1" noChangeArrowheads="1"/>
          </p:cNvSpPr>
          <p:nvPr>
            <p:ph type="body" idx="1"/>
          </p:nvPr>
        </p:nvSpPr>
        <p:spPr>
          <a:xfrm>
            <a:off x="629148" y="1177132"/>
            <a:ext cx="11067133" cy="2863850"/>
          </a:xfrm>
        </p:spPr>
        <p:txBody>
          <a:bodyPr/>
          <a:lstStyle/>
          <a:p>
            <a:pPr marL="0" indent="0" eaLnBrk="1" hangingPunct="1">
              <a:lnSpc>
                <a:spcPct val="110000"/>
              </a:lnSpc>
              <a:buFont typeface="Wingdings" panose="05000000000000000000" pitchFamily="2" charset="2"/>
              <a:buNone/>
            </a:pPr>
            <a:r>
              <a:rPr lang="zh-CN" altLang="en-US" dirty="0" smtClean="0">
                <a:latin typeface="华文楷体" panose="02010600040101010101" pitchFamily="2" charset="-122"/>
                <a:ea typeface="华文楷体" panose="02010600040101010101" pitchFamily="2" charset="-122"/>
              </a:rPr>
              <a:t>扩展</a:t>
            </a:r>
            <a:r>
              <a:rPr lang="zh-CN" altLang="en-US" dirty="0">
                <a:latin typeface="华文楷体" panose="02010600040101010101" pitchFamily="2" charset="-122"/>
                <a:ea typeface="华文楷体" panose="02010600040101010101" pitchFamily="2" charset="-122"/>
              </a:rPr>
              <a:t>关系表示基本用例在扩展点要增加新的行为或功能，以扩展到新用例。</a:t>
            </a:r>
          </a:p>
          <a:p>
            <a:pPr marL="0" indent="0" eaLnBrk="1" hangingPunct="1">
              <a:lnSpc>
                <a:spcPct val="110000"/>
              </a:lnSpc>
              <a:buFont typeface="Wingdings" panose="05000000000000000000" pitchFamily="2" charset="2"/>
              <a:buNone/>
            </a:pPr>
            <a:r>
              <a:rPr lang="zh-CN" altLang="en-US" dirty="0" smtClean="0">
                <a:latin typeface="华文楷体" panose="02010600040101010101" pitchFamily="2" charset="-122"/>
                <a:ea typeface="华文楷体" panose="02010600040101010101" pitchFamily="2" charset="-122"/>
              </a:rPr>
              <a:t>扩展</a:t>
            </a:r>
            <a:r>
              <a:rPr lang="zh-CN" altLang="en-US" dirty="0">
                <a:latin typeface="华文楷体" panose="02010600040101010101" pitchFamily="2" charset="-122"/>
                <a:ea typeface="华文楷体" panose="02010600040101010101" pitchFamily="2" charset="-122"/>
              </a:rPr>
              <a:t>关系用依赖关系的</a:t>
            </a:r>
            <a:r>
              <a:rPr lang="en-US" altLang="zh-CN" dirty="0">
                <a:latin typeface="华文楷体" panose="02010600040101010101" pitchFamily="2" charset="-122"/>
                <a:ea typeface="华文楷体" panose="02010600040101010101" pitchFamily="2" charset="-122"/>
              </a:rPr>
              <a:t>&lt;&lt;extend&gt;&gt;</a:t>
            </a:r>
            <a:r>
              <a:rPr lang="zh-CN" altLang="en-US" dirty="0">
                <a:latin typeface="华文楷体" panose="02010600040101010101" pitchFamily="2" charset="-122"/>
                <a:ea typeface="华文楷体" panose="02010600040101010101" pitchFamily="2" charset="-122"/>
              </a:rPr>
              <a:t>构造型来表示。</a:t>
            </a:r>
          </a:p>
        </p:txBody>
      </p:sp>
      <p:pic>
        <p:nvPicPr>
          <p:cNvPr id="6554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102" y="2928616"/>
            <a:ext cx="5541283" cy="3907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4" name="Rectangle 5"/>
          <p:cNvSpPr>
            <a:spLocks noChangeArrowheads="1"/>
          </p:cNvSpPr>
          <p:nvPr/>
        </p:nvSpPr>
        <p:spPr bwMode="auto">
          <a:xfrm>
            <a:off x="2057489" y="4431899"/>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zh-CN" altLang="en-US" sz="2400" dirty="0">
                <a:solidFill>
                  <a:srgbClr val="FF3300"/>
                </a:solidFill>
              </a:rPr>
              <a:t> </a:t>
            </a:r>
            <a:r>
              <a:rPr lang="zh-CN" altLang="en-US" sz="2400" b="1" dirty="0">
                <a:solidFill>
                  <a:srgbClr val="FF3300"/>
                </a:solidFill>
              </a:rPr>
              <a:t>第一种表示</a:t>
            </a:r>
          </a:p>
        </p:txBody>
      </p:sp>
      <p:sp>
        <p:nvSpPr>
          <p:cNvPr id="9"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用例图：扩展关系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50452158"/>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5"/>
          <p:cNvSpPr>
            <a:spLocks noGrp="1"/>
          </p:cNvSpPr>
          <p:nvPr>
            <p:ph type="sldNum" sz="quarter" idx="12"/>
          </p:nvPr>
        </p:nvSpPr>
        <p:spPr/>
        <p:txBody>
          <a:bodyPr/>
          <a:lstStyle/>
          <a:p>
            <a:pPr>
              <a:defRPr/>
            </a:pPr>
            <a:fld id="{7FB48D6E-08B5-4D90-B736-FA18FB1DF3AB}" type="slidenum">
              <a:rPr lang="zh-CN" altLang="en-US"/>
              <a:pPr>
                <a:defRPr/>
              </a:pPr>
              <a:t>62</a:t>
            </a:fld>
            <a:endParaRPr lang="en-US" altLang="zh-CN"/>
          </a:p>
        </p:txBody>
      </p:sp>
      <p:sp>
        <p:nvSpPr>
          <p:cNvPr id="66566" name="Rectangle 3"/>
          <p:cNvSpPr>
            <a:spLocks noGrp="1" noChangeArrowheads="1"/>
          </p:cNvSpPr>
          <p:nvPr>
            <p:ph type="body" idx="1"/>
          </p:nvPr>
        </p:nvSpPr>
        <p:spPr>
          <a:xfrm>
            <a:off x="552661" y="1212056"/>
            <a:ext cx="11254152" cy="4351338"/>
          </a:xfrm>
        </p:spPr>
        <p:txBody>
          <a:bodyPr/>
          <a:lstStyle/>
          <a:p>
            <a:pPr eaLnBrk="1" hangingPunct="1"/>
            <a:r>
              <a:rPr lang="zh-CN" altLang="en-US" dirty="0" smtClean="0">
                <a:latin typeface="华文楷体" panose="02010600040101010101" pitchFamily="2" charset="-122"/>
                <a:ea typeface="华文楷体" panose="02010600040101010101" pitchFamily="2" charset="-122"/>
              </a:rPr>
              <a:t>类似于泛化关系，但添加了一些新规则</a:t>
            </a:r>
          </a:p>
          <a:p>
            <a:pPr lvl="1" eaLnBrk="1" hangingPunct="1"/>
            <a:r>
              <a:rPr lang="zh-CN" altLang="en-US" sz="2800" dirty="0">
                <a:latin typeface="华文楷体" panose="02010600040101010101" pitchFamily="2" charset="-122"/>
                <a:ea typeface="华文楷体" panose="02010600040101010101" pitchFamily="2" charset="-122"/>
              </a:rPr>
              <a:t>扩展用例可以在基用例之上添加新的行为，但是基用例必须声明某些特定的“</a:t>
            </a:r>
            <a:r>
              <a:rPr lang="zh-CN" altLang="en-US" sz="2800" dirty="0">
                <a:solidFill>
                  <a:srgbClr val="FF3300"/>
                </a:solidFill>
                <a:latin typeface="华文楷体" panose="02010600040101010101" pitchFamily="2" charset="-122"/>
                <a:ea typeface="华文楷体" panose="02010600040101010101" pitchFamily="2" charset="-122"/>
              </a:rPr>
              <a:t>扩展点</a:t>
            </a:r>
            <a:r>
              <a:rPr lang="zh-CN" altLang="en-US" sz="2800" dirty="0">
                <a:latin typeface="华文楷体" panose="02010600040101010101" pitchFamily="2" charset="-122"/>
                <a:ea typeface="华文楷体" panose="02010600040101010101" pitchFamily="2" charset="-122"/>
              </a:rPr>
              <a:t>”，并且扩展用例只能在这些扩展点上扩展新的行为。</a:t>
            </a:r>
          </a:p>
        </p:txBody>
      </p:sp>
      <p:sp>
        <p:nvSpPr>
          <p:cNvPr id="66567" name="Oval 4"/>
          <p:cNvSpPr>
            <a:spLocks noChangeArrowheads="1"/>
          </p:cNvSpPr>
          <p:nvPr/>
        </p:nvSpPr>
        <p:spPr bwMode="auto">
          <a:xfrm>
            <a:off x="3755955" y="3710777"/>
            <a:ext cx="1752600" cy="838200"/>
          </a:xfrm>
          <a:prstGeom prst="ellipse">
            <a:avLst/>
          </a:prstGeom>
          <a:noFill/>
          <a:ln w="12700">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 typeface="Wingdings" panose="05000000000000000000" pitchFamily="2" charset="2"/>
              <a:buNone/>
            </a:pPr>
            <a:endParaRPr lang="zh-CN" altLang="en-US" sz="2400" b="1"/>
          </a:p>
        </p:txBody>
      </p:sp>
      <p:sp>
        <p:nvSpPr>
          <p:cNvPr id="66568" name="Oval 5"/>
          <p:cNvSpPr>
            <a:spLocks noChangeArrowheads="1"/>
          </p:cNvSpPr>
          <p:nvPr/>
        </p:nvSpPr>
        <p:spPr bwMode="auto">
          <a:xfrm>
            <a:off x="7369105" y="3329777"/>
            <a:ext cx="3048000" cy="1676400"/>
          </a:xfrm>
          <a:prstGeom prst="ellipse">
            <a:avLst/>
          </a:prstGeom>
          <a:noFill/>
          <a:ln w="12700" algn="ctr">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buFont typeface="Wingdings" panose="05000000000000000000" pitchFamily="2" charset="2"/>
              <a:buNone/>
            </a:pPr>
            <a:endParaRPr lang="zh-CN" altLang="en-US" sz="2400" b="1"/>
          </a:p>
        </p:txBody>
      </p:sp>
      <p:sp>
        <p:nvSpPr>
          <p:cNvPr id="66569" name="Text Box 6"/>
          <p:cNvSpPr txBox="1">
            <a:spLocks noChangeArrowheads="1"/>
          </p:cNvSpPr>
          <p:nvPr/>
        </p:nvSpPr>
        <p:spPr bwMode="auto">
          <a:xfrm>
            <a:off x="4187756" y="3928266"/>
            <a:ext cx="6953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kumimoji="1" lang="zh-CN" altLang="en-US" sz="2000" b="1">
                <a:solidFill>
                  <a:srgbClr val="000000"/>
                </a:solidFill>
                <a:latin typeface="Times New Roman" panose="02020603050405020304" pitchFamily="18" charset="0"/>
              </a:rPr>
              <a:t>罚款</a:t>
            </a:r>
          </a:p>
        </p:txBody>
      </p:sp>
      <p:sp>
        <p:nvSpPr>
          <p:cNvPr id="66570" name="Text Box 7"/>
          <p:cNvSpPr txBox="1">
            <a:spLocks noChangeArrowheads="1"/>
          </p:cNvSpPr>
          <p:nvPr/>
        </p:nvSpPr>
        <p:spPr bwMode="auto">
          <a:xfrm>
            <a:off x="8207305" y="3405978"/>
            <a:ext cx="10937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kumimoji="1" lang="zh-CN" altLang="en-US" sz="2000" b="1">
                <a:solidFill>
                  <a:srgbClr val="000000"/>
                </a:solidFill>
                <a:latin typeface="Times New Roman" panose="02020603050405020304" pitchFamily="18" charset="0"/>
              </a:rPr>
              <a:t>还书</a:t>
            </a:r>
          </a:p>
        </p:txBody>
      </p:sp>
      <p:sp>
        <p:nvSpPr>
          <p:cNvPr id="66571" name="Text Box 8"/>
          <p:cNvSpPr txBox="1">
            <a:spLocks noChangeArrowheads="1"/>
          </p:cNvSpPr>
          <p:nvPr/>
        </p:nvSpPr>
        <p:spPr bwMode="auto">
          <a:xfrm>
            <a:off x="8054905" y="3939378"/>
            <a:ext cx="12065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kumimoji="1" lang="zh-CN" altLang="en-US" sz="2000" b="1" dirty="0">
                <a:solidFill>
                  <a:srgbClr val="FF3300"/>
                </a:solidFill>
                <a:latin typeface="Times New Roman" panose="02020603050405020304" pitchFamily="18" charset="0"/>
              </a:rPr>
              <a:t>扩展点</a:t>
            </a:r>
            <a:r>
              <a:rPr kumimoji="1" lang="zh-CN" altLang="en-US" sz="2000" b="1" dirty="0">
                <a:solidFill>
                  <a:srgbClr val="000000"/>
                </a:solidFill>
                <a:latin typeface="Times New Roman" panose="02020603050405020304" pitchFamily="18" charset="0"/>
              </a:rPr>
              <a:t>：</a:t>
            </a:r>
          </a:p>
          <a:p>
            <a:pPr eaLnBrk="1" hangingPunct="1">
              <a:spcBef>
                <a:spcPct val="0"/>
              </a:spcBef>
              <a:buClrTx/>
              <a:buFontTx/>
              <a:buNone/>
            </a:pPr>
            <a:r>
              <a:rPr kumimoji="1" lang="zh-CN" altLang="en-US" sz="2000" b="1" dirty="0">
                <a:solidFill>
                  <a:srgbClr val="000000"/>
                </a:solidFill>
                <a:latin typeface="Times New Roman" panose="02020603050405020304" pitchFamily="18" charset="0"/>
              </a:rPr>
              <a:t>    书到期</a:t>
            </a:r>
          </a:p>
        </p:txBody>
      </p:sp>
      <p:sp>
        <p:nvSpPr>
          <p:cNvPr id="66572" name="Line 9"/>
          <p:cNvSpPr>
            <a:spLocks noChangeShapeType="1"/>
          </p:cNvSpPr>
          <p:nvPr/>
        </p:nvSpPr>
        <p:spPr bwMode="auto">
          <a:xfrm>
            <a:off x="7445305" y="3863177"/>
            <a:ext cx="2895600" cy="1588"/>
          </a:xfrm>
          <a:prstGeom prst="line">
            <a:avLst/>
          </a:prstGeom>
          <a:noFill/>
          <a:ln w="28575">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73" name="Text Box 10"/>
          <p:cNvSpPr txBox="1">
            <a:spLocks noChangeArrowheads="1"/>
          </p:cNvSpPr>
          <p:nvPr/>
        </p:nvSpPr>
        <p:spPr bwMode="auto">
          <a:xfrm>
            <a:off x="5540305" y="4320377"/>
            <a:ext cx="1676400" cy="522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200" b="1">
                <a:latin typeface="Times New Roman" panose="02020603050405020304" pitchFamily="18" charset="0"/>
              </a:rPr>
              <a:t>《extend》</a:t>
            </a:r>
            <a:endParaRPr lang="zh-CN" altLang="zh-CN" sz="2200" b="1">
              <a:latin typeface="Times New Roman" panose="02020603050405020304" pitchFamily="18" charset="0"/>
            </a:endParaRPr>
          </a:p>
        </p:txBody>
      </p:sp>
      <p:grpSp>
        <p:nvGrpSpPr>
          <p:cNvPr id="66574" name="Group 11"/>
          <p:cNvGrpSpPr>
            <a:grpSpLocks/>
          </p:cNvGrpSpPr>
          <p:nvPr/>
        </p:nvGrpSpPr>
        <p:grpSpPr bwMode="auto">
          <a:xfrm>
            <a:off x="5621269" y="4050503"/>
            <a:ext cx="1711325" cy="258763"/>
            <a:chOff x="3482" y="1277"/>
            <a:chExt cx="1078" cy="163"/>
          </a:xfrm>
        </p:grpSpPr>
        <p:sp>
          <p:nvSpPr>
            <p:cNvPr id="66578" name="Freeform 12"/>
            <p:cNvSpPr>
              <a:spLocks/>
            </p:cNvSpPr>
            <p:nvPr/>
          </p:nvSpPr>
          <p:spPr bwMode="auto">
            <a:xfrm>
              <a:off x="3482" y="1363"/>
              <a:ext cx="1027" cy="9"/>
            </a:xfrm>
            <a:custGeom>
              <a:avLst/>
              <a:gdLst>
                <a:gd name="T0" fmla="*/ 0 w 1027"/>
                <a:gd name="T1" fmla="*/ 9 h 9"/>
                <a:gd name="T2" fmla="*/ 1027 w 1027"/>
                <a:gd name="T3" fmla="*/ 0 h 9"/>
                <a:gd name="T4" fmla="*/ 0 60000 65536"/>
                <a:gd name="T5" fmla="*/ 0 60000 65536"/>
              </a:gdLst>
              <a:ahLst/>
              <a:cxnLst>
                <a:cxn ang="T4">
                  <a:pos x="T0" y="T1"/>
                </a:cxn>
                <a:cxn ang="T5">
                  <a:pos x="T2" y="T3"/>
                </a:cxn>
              </a:cxnLst>
              <a:rect l="0" t="0" r="r" b="b"/>
              <a:pathLst>
                <a:path w="1027" h="9">
                  <a:moveTo>
                    <a:pt x="0" y="9"/>
                  </a:moveTo>
                  <a:lnTo>
                    <a:pt x="1027" y="0"/>
                  </a:lnTo>
                </a:path>
              </a:pathLst>
            </a:custGeom>
            <a:noFill/>
            <a:ln w="57150" cap="flat">
              <a:solidFill>
                <a:schemeClr val="tx1"/>
              </a:solidFill>
              <a:prstDash val="dash"/>
              <a:round/>
              <a:headEnd/>
              <a:tailEnd type="non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305" tIns="45652" rIns="91305" bIns="45652"/>
            <a:lstStyle/>
            <a:p>
              <a:endParaRPr lang="zh-CN" altLang="en-US"/>
            </a:p>
          </p:txBody>
        </p:sp>
        <p:sp>
          <p:nvSpPr>
            <p:cNvPr id="66579" name="Freeform 13"/>
            <p:cNvSpPr>
              <a:spLocks/>
            </p:cNvSpPr>
            <p:nvPr/>
          </p:nvSpPr>
          <p:spPr bwMode="auto">
            <a:xfrm>
              <a:off x="4406" y="1277"/>
              <a:ext cx="154" cy="67"/>
            </a:xfrm>
            <a:custGeom>
              <a:avLst/>
              <a:gdLst>
                <a:gd name="T0" fmla="*/ 0 w 154"/>
                <a:gd name="T1" fmla="*/ 0 h 67"/>
                <a:gd name="T2" fmla="*/ 154 w 154"/>
                <a:gd name="T3" fmla="*/ 67 h 67"/>
                <a:gd name="T4" fmla="*/ 0 60000 65536"/>
                <a:gd name="T5" fmla="*/ 0 60000 65536"/>
              </a:gdLst>
              <a:ahLst/>
              <a:cxnLst>
                <a:cxn ang="T4">
                  <a:pos x="T0" y="T1"/>
                </a:cxn>
                <a:cxn ang="T5">
                  <a:pos x="T2" y="T3"/>
                </a:cxn>
              </a:cxnLst>
              <a:rect l="0" t="0" r="r" b="b"/>
              <a:pathLst>
                <a:path w="154" h="67">
                  <a:moveTo>
                    <a:pt x="0" y="0"/>
                  </a:moveTo>
                  <a:lnTo>
                    <a:pt x="154" y="67"/>
                  </a:lnTo>
                </a:path>
              </a:pathLst>
            </a:custGeom>
            <a:noFill/>
            <a:ln w="57150" cap="flat" cmpd="sng">
              <a:solidFill>
                <a:schemeClr val="tx1"/>
              </a:solidFill>
              <a:prstDash val="solid"/>
              <a:round/>
              <a:headEnd type="none" w="sm" len="sm"/>
              <a:tailEnd type="none" w="sm"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580" name="Line 14"/>
            <p:cNvSpPr>
              <a:spLocks noChangeShapeType="1"/>
            </p:cNvSpPr>
            <p:nvPr/>
          </p:nvSpPr>
          <p:spPr bwMode="auto">
            <a:xfrm flipV="1">
              <a:off x="4416" y="1344"/>
              <a:ext cx="144" cy="96"/>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6575" name="Rectangle 15"/>
          <p:cNvSpPr>
            <a:spLocks noChangeArrowheads="1"/>
          </p:cNvSpPr>
          <p:nvPr/>
        </p:nvSpPr>
        <p:spPr bwMode="auto">
          <a:xfrm>
            <a:off x="719138" y="4216400"/>
            <a:ext cx="1800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zh-CN" altLang="en-US" sz="2400" dirty="0">
                <a:solidFill>
                  <a:srgbClr val="FF3300"/>
                </a:solidFill>
              </a:rPr>
              <a:t> </a:t>
            </a:r>
            <a:r>
              <a:rPr lang="zh-CN" altLang="en-US" sz="2400" b="1" dirty="0">
                <a:solidFill>
                  <a:srgbClr val="FF3300"/>
                </a:solidFill>
              </a:rPr>
              <a:t>第二种表示</a:t>
            </a:r>
          </a:p>
        </p:txBody>
      </p:sp>
      <p:pic>
        <p:nvPicPr>
          <p:cNvPr id="66576" name="Picture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538" y="5154500"/>
            <a:ext cx="4208463" cy="969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577" name="Rectangle 17"/>
          <p:cNvSpPr>
            <a:spLocks noChangeArrowheads="1"/>
          </p:cNvSpPr>
          <p:nvPr/>
        </p:nvSpPr>
        <p:spPr bwMode="auto">
          <a:xfrm>
            <a:off x="5246617" y="5230845"/>
            <a:ext cx="5170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zh-CN" altLang="en-US" sz="2400" dirty="0">
                <a:solidFill>
                  <a:srgbClr val="FF3300"/>
                </a:solidFill>
              </a:rPr>
              <a:t> </a:t>
            </a:r>
            <a:r>
              <a:rPr lang="zh-CN" altLang="en-US" sz="2400" b="1" dirty="0">
                <a:solidFill>
                  <a:srgbClr val="FF3300"/>
                </a:solidFill>
              </a:rPr>
              <a:t>建议采用第二种表示，注意箭头指向</a:t>
            </a:r>
          </a:p>
        </p:txBody>
      </p:sp>
      <p:sp>
        <p:nvSpPr>
          <p:cNvPr id="21"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用例图：扩展关系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392033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9B346D12-10BA-4675-A3B3-DA80E5F93D19}" type="slidenum">
              <a:rPr lang="zh-CN" altLang="en-US"/>
              <a:pPr>
                <a:defRPr/>
              </a:pPr>
              <a:t>63</a:t>
            </a:fld>
            <a:endParaRPr lang="en-US" altLang="zh-CN"/>
          </a:p>
        </p:txBody>
      </p:sp>
      <p:sp>
        <p:nvSpPr>
          <p:cNvPr id="67590" name="Rectangle 3"/>
          <p:cNvSpPr>
            <a:spLocks noGrp="1" noChangeArrowheads="1"/>
          </p:cNvSpPr>
          <p:nvPr>
            <p:ph type="body" idx="1"/>
          </p:nvPr>
        </p:nvSpPr>
        <p:spPr>
          <a:xfrm>
            <a:off x="552661" y="1183635"/>
            <a:ext cx="10938467" cy="4351338"/>
          </a:xfrm>
        </p:spPr>
        <p:txBody>
          <a:bodyPr/>
          <a:lstStyle/>
          <a:p>
            <a:pPr eaLnBrk="1" hangingPunct="1"/>
            <a:r>
              <a:rPr lang="zh-CN" altLang="en-US" dirty="0" smtClean="0">
                <a:latin typeface="华文楷体" panose="02010600040101010101" pitchFamily="2" charset="-122"/>
                <a:ea typeface="华文楷体" panose="02010600040101010101" pitchFamily="2" charset="-122"/>
              </a:rPr>
              <a:t>扩展关系有一系列的扩展点名称，其个数与扩展用例中的片断数相等。每个扩展点必须在基用例中定义。</a:t>
            </a:r>
          </a:p>
          <a:p>
            <a:pPr eaLnBrk="1" hangingPunct="1"/>
            <a:r>
              <a:rPr lang="zh-CN" altLang="en-US" dirty="0" smtClean="0">
                <a:latin typeface="华文楷体" panose="02010600040101010101" pitchFamily="2" charset="-122"/>
                <a:ea typeface="华文楷体" panose="02010600040101010101" pitchFamily="2" charset="-122"/>
              </a:rPr>
              <a:t>使用扩展关系如下图：</a:t>
            </a:r>
          </a:p>
          <a:p>
            <a:pPr eaLnBrk="1" hangingPunct="1"/>
            <a:r>
              <a:rPr lang="zh-CN" altLang="en-US" dirty="0" smtClean="0">
                <a:latin typeface="华文楷体" panose="02010600040101010101" pitchFamily="2" charset="-122"/>
                <a:ea typeface="华文楷体" panose="02010600040101010101" pitchFamily="2" charset="-122"/>
              </a:rPr>
              <a:t> </a:t>
            </a:r>
          </a:p>
        </p:txBody>
      </p:sp>
      <p:pic>
        <p:nvPicPr>
          <p:cNvPr id="67591" name="Picture 4" descr="extend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4432" y="3232051"/>
            <a:ext cx="9677401" cy="3067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用例图：扩展关系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179611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E0C38206-61CB-4A8D-967B-278F2A02D45C}" type="slidenum">
              <a:rPr lang="zh-CN" altLang="en-US"/>
              <a:pPr>
                <a:defRPr/>
              </a:pPr>
              <a:t>64</a:t>
            </a:fld>
            <a:endParaRPr lang="en-US" altLang="zh-CN"/>
          </a:p>
        </p:txBody>
      </p:sp>
      <p:pic>
        <p:nvPicPr>
          <p:cNvPr id="68615" name="Picture 4" descr="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5" y="667376"/>
            <a:ext cx="5324475"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用例图：扩展关系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82033851"/>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B280E440-061C-492C-B94D-185BA72488CE}" type="slidenum">
              <a:rPr lang="zh-CN" altLang="en-US"/>
              <a:pPr>
                <a:defRPr/>
              </a:pPr>
              <a:t>65</a:t>
            </a:fld>
            <a:endParaRPr lang="en-US" altLang="zh-CN"/>
          </a:p>
        </p:txBody>
      </p:sp>
      <p:sp>
        <p:nvSpPr>
          <p:cNvPr id="69637" name="Rectangle 2"/>
          <p:cNvSpPr>
            <a:spLocks noGrp="1" noChangeArrowheads="1"/>
          </p:cNvSpPr>
          <p:nvPr>
            <p:ph type="title"/>
          </p:nvPr>
        </p:nvSpPr>
        <p:spPr>
          <a:xfrm>
            <a:off x="1933470" y="992188"/>
            <a:ext cx="5984631" cy="1325563"/>
          </a:xfrm>
        </p:spPr>
        <p:txBody>
          <a:bodyPr/>
          <a:lstStyle/>
          <a:p>
            <a:pPr eaLnBrk="1" hangingPunct="1"/>
            <a:r>
              <a:rPr lang="zh-CN" altLang="en-US" sz="3200" dirty="0" smtClean="0">
                <a:latin typeface="华文楷体" panose="02010600040101010101" pitchFamily="2" charset="-122"/>
                <a:ea typeface="华文楷体" panose="02010600040101010101" pitchFamily="2" charset="-122"/>
              </a:rPr>
              <a:t>扩展关系：不太恰当的用法</a:t>
            </a:r>
          </a:p>
        </p:txBody>
      </p:sp>
      <p:pic>
        <p:nvPicPr>
          <p:cNvPr id="6963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488" y="2196088"/>
            <a:ext cx="9569923" cy="3752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用例图：扩展关系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64522498"/>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FF0089F-3A19-42DA-BA9C-4F8C6E120A6F}" type="slidenum">
              <a:rPr lang="zh-CN" altLang="en-US"/>
              <a:pPr>
                <a:defRPr/>
              </a:pPr>
              <a:t>66</a:t>
            </a:fld>
            <a:endParaRPr lang="en-US" altLang="zh-CN"/>
          </a:p>
        </p:txBody>
      </p:sp>
      <p:sp>
        <p:nvSpPr>
          <p:cNvPr id="70662" name="Rectangle 3"/>
          <p:cNvSpPr>
            <a:spLocks noChangeArrowheads="1"/>
          </p:cNvSpPr>
          <p:nvPr/>
        </p:nvSpPr>
        <p:spPr bwMode="auto">
          <a:xfrm>
            <a:off x="472272" y="1372057"/>
            <a:ext cx="10881528"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61" tIns="46030" rIns="92061" bIns="46030"/>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lnSpc>
                <a:spcPct val="110000"/>
              </a:lnSpc>
              <a:spcBef>
                <a:spcPct val="65000"/>
              </a:spcBef>
              <a:buFont typeface="Monotype Sorts" pitchFamily="2" charset="2"/>
              <a:buChar char="u"/>
            </a:pPr>
            <a:r>
              <a:rPr lang="zh-CN" altLang="en-US" sz="2800" dirty="0">
                <a:latin typeface="华文楷体" panose="02010600040101010101" pitchFamily="2" charset="-122"/>
                <a:ea typeface="华文楷体" panose="02010600040101010101" pitchFamily="2" charset="-122"/>
              </a:rPr>
              <a:t>下列规则可用来判断应采用包含关系或扩展关系</a:t>
            </a:r>
          </a:p>
          <a:p>
            <a:pPr algn="just" eaLnBrk="1" hangingPunct="1">
              <a:lnSpc>
                <a:spcPct val="110000"/>
              </a:lnSpc>
              <a:spcBef>
                <a:spcPct val="65000"/>
              </a:spcBef>
              <a:buFont typeface="Monotype Sorts" pitchFamily="2" charset="2"/>
              <a:buChar char="u"/>
            </a:pPr>
            <a:r>
              <a:rPr lang="zh-CN" altLang="en-US" sz="2800" dirty="0">
                <a:latin typeface="华文楷体" panose="02010600040101010101" pitchFamily="2" charset="-122"/>
                <a:ea typeface="华文楷体" panose="02010600040101010101" pitchFamily="2" charset="-122"/>
              </a:rPr>
              <a:t>包含：</a:t>
            </a:r>
            <a:r>
              <a:rPr lang="zh-CN" altLang="en-US" sz="2800" dirty="0">
                <a:solidFill>
                  <a:srgbClr val="FF3300"/>
                </a:solidFill>
                <a:latin typeface="华文楷体" panose="02010600040101010101" pitchFamily="2" charset="-122"/>
                <a:ea typeface="华文楷体" panose="02010600040101010101" pitchFamily="2" charset="-122"/>
              </a:rPr>
              <a:t>当一个通用的用例可以成为几个特殊的用例的组成部分时用包含关系</a:t>
            </a:r>
            <a:r>
              <a:rPr lang="zh-CN" altLang="en-US" sz="2800" dirty="0">
                <a:latin typeface="华文楷体" panose="02010600040101010101" pitchFamily="2" charset="-122"/>
                <a:ea typeface="华文楷体" panose="02010600040101010101" pitchFamily="2" charset="-122"/>
              </a:rPr>
              <a:t>。因此，当在两个或更多的用例中出现重复描述而又想避免这种重复时，采用包含关系。</a:t>
            </a:r>
          </a:p>
          <a:p>
            <a:pPr algn="just" eaLnBrk="1" hangingPunct="1">
              <a:lnSpc>
                <a:spcPct val="110000"/>
              </a:lnSpc>
              <a:spcBef>
                <a:spcPct val="65000"/>
              </a:spcBef>
              <a:buFont typeface="Monotype Sorts" pitchFamily="2" charset="2"/>
              <a:buChar char="u"/>
            </a:pPr>
            <a:r>
              <a:rPr lang="zh-CN" altLang="en-US" sz="2800" dirty="0">
                <a:latin typeface="华文楷体" panose="02010600040101010101" pitchFamily="2" charset="-122"/>
                <a:ea typeface="华文楷体" panose="02010600040101010101" pitchFamily="2" charset="-122"/>
              </a:rPr>
              <a:t>扩展：</a:t>
            </a:r>
            <a:r>
              <a:rPr lang="zh-CN" altLang="en-US" sz="2800" dirty="0">
                <a:solidFill>
                  <a:srgbClr val="FF3300"/>
                </a:solidFill>
                <a:latin typeface="华文楷体" panose="02010600040101010101" pitchFamily="2" charset="-122"/>
                <a:ea typeface="华文楷体" panose="02010600040101010101" pitchFamily="2" charset="-122"/>
              </a:rPr>
              <a:t>当一个用例是另一个一般化用例的特例时，用扩展关系</a:t>
            </a:r>
            <a:r>
              <a:rPr lang="zh-CN" altLang="en-US" sz="2800" dirty="0">
                <a:latin typeface="华文楷体" panose="02010600040101010101" pitchFamily="2" charset="-122"/>
                <a:ea typeface="华文楷体" panose="02010600040101010101" pitchFamily="2" charset="-122"/>
              </a:rPr>
              <a:t>。因此，当描述一般行为的变化时，采用扩展关系。</a:t>
            </a:r>
          </a:p>
          <a:p>
            <a:pPr lvl="1" algn="just" eaLnBrk="1" hangingPunct="1">
              <a:lnSpc>
                <a:spcPct val="110000"/>
              </a:lnSpc>
              <a:spcBef>
                <a:spcPct val="65000"/>
              </a:spcBef>
              <a:buClr>
                <a:schemeClr val="hlink"/>
              </a:buClr>
              <a:buFont typeface="Monotype Sorts" pitchFamily="2" charset="2"/>
              <a:buChar char="u"/>
            </a:pPr>
            <a:r>
              <a:rPr lang="zh-CN" altLang="en-US" dirty="0">
                <a:latin typeface="华文楷体" panose="02010600040101010101" pitchFamily="2" charset="-122"/>
                <a:ea typeface="华文楷体" panose="02010600040101010101" pitchFamily="2" charset="-122"/>
              </a:rPr>
              <a:t>要说明扩展点</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用例图：包含与扩展关系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75756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5"/>
          <p:cNvSpPr>
            <a:spLocks noGrp="1"/>
          </p:cNvSpPr>
          <p:nvPr>
            <p:ph type="sldNum" sz="quarter" idx="12"/>
          </p:nvPr>
        </p:nvSpPr>
        <p:spPr/>
        <p:txBody>
          <a:bodyPr/>
          <a:lstStyle/>
          <a:p>
            <a:pPr>
              <a:defRPr/>
            </a:pPr>
            <a:fld id="{69FCD041-57D7-4D1D-B770-F7DC59AFB77A}" type="slidenum">
              <a:rPr lang="zh-CN" altLang="en-US"/>
              <a:pPr>
                <a:defRPr/>
              </a:pPr>
              <a:t>67</a:t>
            </a:fld>
            <a:endParaRPr lang="en-US" altLang="zh-CN"/>
          </a:p>
        </p:txBody>
      </p:sp>
      <p:sp>
        <p:nvSpPr>
          <p:cNvPr id="71686" name="Text Box 3"/>
          <p:cNvSpPr txBox="1">
            <a:spLocks noChangeArrowheads="1"/>
          </p:cNvSpPr>
          <p:nvPr/>
        </p:nvSpPr>
        <p:spPr bwMode="auto">
          <a:xfrm>
            <a:off x="3359150" y="3279775"/>
            <a:ext cx="252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en-US" altLang="zh-CN" sz="2400" b="1">
                <a:solidFill>
                  <a:srgbClr val="000000"/>
                </a:solidFill>
              </a:rPr>
              <a:t>A</a:t>
            </a:r>
            <a:r>
              <a:rPr lang="zh-CN" altLang="en-US" sz="2400" b="1">
                <a:solidFill>
                  <a:srgbClr val="000000"/>
                </a:solidFill>
              </a:rPr>
              <a:t>知道</a:t>
            </a:r>
            <a:r>
              <a:rPr lang="en-US" altLang="zh-CN" sz="2400" b="1">
                <a:solidFill>
                  <a:srgbClr val="000000"/>
                </a:solidFill>
              </a:rPr>
              <a:t>B</a:t>
            </a:r>
          </a:p>
        </p:txBody>
      </p:sp>
      <p:sp>
        <p:nvSpPr>
          <p:cNvPr id="71687" name="Text Box 4"/>
          <p:cNvSpPr txBox="1">
            <a:spLocks noChangeArrowheads="1"/>
          </p:cNvSpPr>
          <p:nvPr/>
        </p:nvSpPr>
        <p:spPr bwMode="auto">
          <a:xfrm>
            <a:off x="3786187" y="5653881"/>
            <a:ext cx="252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en-US" altLang="zh-CN" sz="2400" b="1">
                <a:solidFill>
                  <a:srgbClr val="000000"/>
                </a:solidFill>
              </a:rPr>
              <a:t>B</a:t>
            </a:r>
            <a:r>
              <a:rPr lang="zh-CN" altLang="en-US" sz="2400" b="1">
                <a:solidFill>
                  <a:srgbClr val="000000"/>
                </a:solidFill>
              </a:rPr>
              <a:t>知道</a:t>
            </a:r>
            <a:r>
              <a:rPr lang="en-US" altLang="zh-CN" sz="2400" b="1">
                <a:solidFill>
                  <a:srgbClr val="000000"/>
                </a:solidFill>
              </a:rPr>
              <a:t>A</a:t>
            </a:r>
          </a:p>
        </p:txBody>
      </p:sp>
      <p:sp>
        <p:nvSpPr>
          <p:cNvPr id="71688" name="AutoShape 5"/>
          <p:cNvSpPr>
            <a:spLocks noChangeArrowheads="1"/>
          </p:cNvSpPr>
          <p:nvPr/>
        </p:nvSpPr>
        <p:spPr bwMode="auto">
          <a:xfrm>
            <a:off x="5808663" y="1557338"/>
            <a:ext cx="4032250" cy="1001712"/>
          </a:xfrm>
          <a:prstGeom prst="cloudCallout">
            <a:avLst>
              <a:gd name="adj1" fmla="val -45551"/>
              <a:gd name="adj2" fmla="val 65847"/>
            </a:avLst>
          </a:prstGeom>
          <a:solidFill>
            <a:srgbClr val="CCFF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2400" b="1">
                <a:solidFill>
                  <a:srgbClr val="FF3300"/>
                </a:solidFill>
              </a:rPr>
              <a:t>什么时候该我上场呢？不知道！</a:t>
            </a:r>
          </a:p>
        </p:txBody>
      </p:sp>
      <p:sp>
        <p:nvSpPr>
          <p:cNvPr id="71689" name="AutoShape 6"/>
          <p:cNvSpPr>
            <a:spLocks noChangeArrowheads="1"/>
          </p:cNvSpPr>
          <p:nvPr/>
        </p:nvSpPr>
        <p:spPr bwMode="auto">
          <a:xfrm>
            <a:off x="6594475" y="4153694"/>
            <a:ext cx="4032250" cy="1001712"/>
          </a:xfrm>
          <a:prstGeom prst="cloudCallout">
            <a:avLst>
              <a:gd name="adj1" fmla="val -56023"/>
              <a:gd name="adj2" fmla="val 39542"/>
            </a:avLst>
          </a:prstGeom>
          <a:solidFill>
            <a:srgbClr val="CCFF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zh-CN" altLang="en-US" sz="2400" b="1">
                <a:solidFill>
                  <a:srgbClr val="FF3300"/>
                </a:solidFill>
              </a:rPr>
              <a:t>出现这种情况，就该我上场了！</a:t>
            </a:r>
          </a:p>
        </p:txBody>
      </p:sp>
      <p:grpSp>
        <p:nvGrpSpPr>
          <p:cNvPr id="71690" name="Group 7"/>
          <p:cNvGrpSpPr>
            <a:grpSpLocks noChangeAspect="1"/>
          </p:cNvGrpSpPr>
          <p:nvPr/>
        </p:nvGrpSpPr>
        <p:grpSpPr bwMode="auto">
          <a:xfrm>
            <a:off x="1905001" y="2362200"/>
            <a:ext cx="4860925" cy="1035050"/>
            <a:chOff x="249" y="1476"/>
            <a:chExt cx="3062" cy="652"/>
          </a:xfrm>
        </p:grpSpPr>
        <p:sp>
          <p:nvSpPr>
            <p:cNvPr id="71701" name="AutoShape 8"/>
            <p:cNvSpPr>
              <a:spLocks noChangeAspect="1" noChangeArrowheads="1" noTextEdit="1"/>
            </p:cNvSpPr>
            <p:nvPr/>
          </p:nvSpPr>
          <p:spPr bwMode="auto">
            <a:xfrm>
              <a:off x="249" y="1476"/>
              <a:ext cx="3062"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702" name="Oval 9"/>
            <p:cNvSpPr>
              <a:spLocks noChangeArrowheads="1"/>
            </p:cNvSpPr>
            <p:nvPr/>
          </p:nvSpPr>
          <p:spPr bwMode="auto">
            <a:xfrm>
              <a:off x="860" y="1571"/>
              <a:ext cx="497" cy="251"/>
            </a:xfrm>
            <a:prstGeom prst="ellipse">
              <a:avLst/>
            </a:prstGeom>
            <a:solidFill>
              <a:srgbClr val="FFFFCC"/>
            </a:solidFill>
            <a:ln w="0">
              <a:solidFill>
                <a:srgbClr val="990033"/>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71703" name="Rectangle 10"/>
            <p:cNvSpPr>
              <a:spLocks noChangeArrowheads="1"/>
            </p:cNvSpPr>
            <p:nvPr/>
          </p:nvSpPr>
          <p:spPr bwMode="auto">
            <a:xfrm>
              <a:off x="1101" y="1884"/>
              <a:ext cx="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kumimoji="1" lang="en-US" altLang="zh-CN" sz="1800" b="1">
                  <a:solidFill>
                    <a:srgbClr val="000000"/>
                  </a:solidFill>
                  <a:latin typeface="宋体" panose="02010600030101010101" pitchFamily="2" charset="-122"/>
                </a:rPr>
                <a:t>A</a:t>
              </a:r>
              <a:endParaRPr kumimoji="1" lang="en-US" altLang="zh-CN" b="1">
                <a:latin typeface="Times New Roman" panose="02020603050405020304" pitchFamily="18" charset="0"/>
              </a:endParaRPr>
            </a:p>
          </p:txBody>
        </p:sp>
        <p:sp>
          <p:nvSpPr>
            <p:cNvPr id="71704" name="Oval 11"/>
            <p:cNvSpPr>
              <a:spLocks noChangeArrowheads="1"/>
            </p:cNvSpPr>
            <p:nvPr/>
          </p:nvSpPr>
          <p:spPr bwMode="auto">
            <a:xfrm>
              <a:off x="2210" y="1571"/>
              <a:ext cx="497" cy="251"/>
            </a:xfrm>
            <a:prstGeom prst="ellipse">
              <a:avLst/>
            </a:prstGeom>
            <a:solidFill>
              <a:srgbClr val="FFFFCC"/>
            </a:solidFill>
            <a:ln w="0">
              <a:solidFill>
                <a:srgbClr val="990033"/>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71705" name="Rectangle 12"/>
            <p:cNvSpPr>
              <a:spLocks noChangeArrowheads="1"/>
            </p:cNvSpPr>
            <p:nvPr/>
          </p:nvSpPr>
          <p:spPr bwMode="auto">
            <a:xfrm>
              <a:off x="2444" y="1884"/>
              <a:ext cx="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kumimoji="1" lang="en-US" altLang="zh-CN" sz="1800" b="1">
                  <a:solidFill>
                    <a:srgbClr val="000000"/>
                  </a:solidFill>
                  <a:latin typeface="宋体" panose="02010600030101010101" pitchFamily="2" charset="-122"/>
                </a:rPr>
                <a:t>B</a:t>
              </a:r>
              <a:endParaRPr kumimoji="1" lang="en-US" altLang="zh-CN" b="1">
                <a:latin typeface="Times New Roman" panose="02020603050405020304" pitchFamily="18" charset="0"/>
              </a:endParaRPr>
            </a:p>
          </p:txBody>
        </p:sp>
        <p:sp>
          <p:nvSpPr>
            <p:cNvPr id="71706" name="Line 13"/>
            <p:cNvSpPr>
              <a:spLocks noChangeShapeType="1"/>
            </p:cNvSpPr>
            <p:nvPr/>
          </p:nvSpPr>
          <p:spPr bwMode="auto">
            <a:xfrm>
              <a:off x="1350" y="1693"/>
              <a:ext cx="853" cy="1"/>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7" name="Line 14"/>
            <p:cNvSpPr>
              <a:spLocks noChangeShapeType="1"/>
            </p:cNvSpPr>
            <p:nvPr/>
          </p:nvSpPr>
          <p:spPr bwMode="auto">
            <a:xfrm flipH="1">
              <a:off x="2125" y="1693"/>
              <a:ext cx="78" cy="28"/>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8" name="Line 15"/>
            <p:cNvSpPr>
              <a:spLocks noChangeShapeType="1"/>
            </p:cNvSpPr>
            <p:nvPr/>
          </p:nvSpPr>
          <p:spPr bwMode="auto">
            <a:xfrm flipH="1" flipV="1">
              <a:off x="2125" y="1659"/>
              <a:ext cx="78" cy="34"/>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9" name="Rectangle 16"/>
            <p:cNvSpPr>
              <a:spLocks noChangeArrowheads="1"/>
            </p:cNvSpPr>
            <p:nvPr/>
          </p:nvSpPr>
          <p:spPr bwMode="auto">
            <a:xfrm>
              <a:off x="1448" y="1503"/>
              <a:ext cx="71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kumimoji="1" lang="en-US" altLang="zh-CN" sz="1600" b="1">
                  <a:solidFill>
                    <a:srgbClr val="000000"/>
                  </a:solidFill>
                  <a:latin typeface="宋体" panose="02010600030101010101" pitchFamily="2" charset="-122"/>
                </a:rPr>
                <a:t>&lt;&lt;include&gt;&gt;</a:t>
              </a:r>
              <a:endParaRPr kumimoji="1" lang="en-US" altLang="zh-CN" sz="2800" b="1">
                <a:latin typeface="Times New Roman" panose="02020603050405020304" pitchFamily="18" charset="0"/>
              </a:endParaRPr>
            </a:p>
          </p:txBody>
        </p:sp>
      </p:grpSp>
      <p:grpSp>
        <p:nvGrpSpPr>
          <p:cNvPr id="71691" name="Group 17"/>
          <p:cNvGrpSpPr>
            <a:grpSpLocks noChangeAspect="1"/>
          </p:cNvGrpSpPr>
          <p:nvPr/>
        </p:nvGrpSpPr>
        <p:grpSpPr bwMode="auto">
          <a:xfrm>
            <a:off x="2300287" y="4790281"/>
            <a:ext cx="4870450" cy="990600"/>
            <a:chOff x="220" y="2610"/>
            <a:chExt cx="3068" cy="624"/>
          </a:xfrm>
        </p:grpSpPr>
        <p:sp>
          <p:nvSpPr>
            <p:cNvPr id="71692" name="AutoShape 18"/>
            <p:cNvSpPr>
              <a:spLocks noChangeAspect="1" noChangeArrowheads="1" noTextEdit="1"/>
            </p:cNvSpPr>
            <p:nvPr/>
          </p:nvSpPr>
          <p:spPr bwMode="auto">
            <a:xfrm>
              <a:off x="220" y="2610"/>
              <a:ext cx="306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693" name="Oval 19"/>
            <p:cNvSpPr>
              <a:spLocks noChangeArrowheads="1"/>
            </p:cNvSpPr>
            <p:nvPr/>
          </p:nvSpPr>
          <p:spPr bwMode="auto">
            <a:xfrm>
              <a:off x="831" y="2678"/>
              <a:ext cx="497" cy="244"/>
            </a:xfrm>
            <a:prstGeom prst="ellipse">
              <a:avLst/>
            </a:prstGeom>
            <a:solidFill>
              <a:srgbClr val="FFFFCC"/>
            </a:solidFill>
            <a:ln w="0">
              <a:solidFill>
                <a:srgbClr val="990033"/>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71694" name="Rectangle 20"/>
            <p:cNvSpPr>
              <a:spLocks noChangeArrowheads="1"/>
            </p:cNvSpPr>
            <p:nvPr/>
          </p:nvSpPr>
          <p:spPr bwMode="auto">
            <a:xfrm>
              <a:off x="1085" y="2983"/>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kumimoji="1" lang="en-US" altLang="zh-CN" sz="1600" b="1">
                  <a:solidFill>
                    <a:srgbClr val="000000"/>
                  </a:solidFill>
                  <a:latin typeface="宋体" panose="02010600030101010101" pitchFamily="2" charset="-122"/>
                </a:rPr>
                <a:t>A</a:t>
              </a:r>
              <a:endParaRPr kumimoji="1" lang="en-US" altLang="zh-CN" sz="2800" b="1">
                <a:latin typeface="Times New Roman" panose="02020603050405020304" pitchFamily="18" charset="0"/>
              </a:endParaRPr>
            </a:p>
          </p:txBody>
        </p:sp>
        <p:sp>
          <p:nvSpPr>
            <p:cNvPr id="71695" name="Oval 21"/>
            <p:cNvSpPr>
              <a:spLocks noChangeArrowheads="1"/>
            </p:cNvSpPr>
            <p:nvPr/>
          </p:nvSpPr>
          <p:spPr bwMode="auto">
            <a:xfrm>
              <a:off x="2187" y="2678"/>
              <a:ext cx="497" cy="244"/>
            </a:xfrm>
            <a:prstGeom prst="ellipse">
              <a:avLst/>
            </a:prstGeom>
            <a:solidFill>
              <a:srgbClr val="FFFFCC"/>
            </a:solidFill>
            <a:ln w="0">
              <a:solidFill>
                <a:srgbClr val="990033"/>
              </a:solidFill>
              <a:round/>
              <a:headEnd/>
              <a:tailEnd/>
            </a:ln>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anose="05000000000000000000" pitchFamily="2" charset="2"/>
                <a:buNone/>
              </a:pPr>
              <a:endParaRPr lang="zh-CN" altLang="en-US" sz="2400"/>
            </a:p>
          </p:txBody>
        </p:sp>
        <p:sp>
          <p:nvSpPr>
            <p:cNvPr id="71696" name="Rectangle 22"/>
            <p:cNvSpPr>
              <a:spLocks noChangeArrowheads="1"/>
            </p:cNvSpPr>
            <p:nvPr/>
          </p:nvSpPr>
          <p:spPr bwMode="auto">
            <a:xfrm>
              <a:off x="2434" y="2983"/>
              <a:ext cx="6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kumimoji="1" lang="en-US" altLang="zh-CN" sz="1600" b="1">
                  <a:solidFill>
                    <a:srgbClr val="000000"/>
                  </a:solidFill>
                  <a:latin typeface="宋体" panose="02010600030101010101" pitchFamily="2" charset="-122"/>
                </a:rPr>
                <a:t>B</a:t>
              </a:r>
              <a:endParaRPr kumimoji="1" lang="en-US" altLang="zh-CN" sz="2800" b="1">
                <a:latin typeface="Times New Roman" panose="02020603050405020304" pitchFamily="18" charset="0"/>
              </a:endParaRPr>
            </a:p>
          </p:txBody>
        </p:sp>
        <p:sp>
          <p:nvSpPr>
            <p:cNvPr id="71697" name="Line 23"/>
            <p:cNvSpPr>
              <a:spLocks noChangeShapeType="1"/>
            </p:cNvSpPr>
            <p:nvPr/>
          </p:nvSpPr>
          <p:spPr bwMode="auto">
            <a:xfrm flipH="1">
              <a:off x="1321" y="2793"/>
              <a:ext cx="859" cy="1"/>
            </a:xfrm>
            <a:prstGeom prst="line">
              <a:avLst/>
            </a:prstGeom>
            <a:noFill/>
            <a:ln w="0">
              <a:solidFill>
                <a:srgbClr val="990033"/>
              </a:solidFill>
              <a:prstDash val="sys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8" name="Line 24"/>
            <p:cNvSpPr>
              <a:spLocks noChangeShapeType="1"/>
            </p:cNvSpPr>
            <p:nvPr/>
          </p:nvSpPr>
          <p:spPr bwMode="auto">
            <a:xfrm>
              <a:off x="1321" y="2793"/>
              <a:ext cx="85" cy="34"/>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699" name="Line 25"/>
            <p:cNvSpPr>
              <a:spLocks noChangeShapeType="1"/>
            </p:cNvSpPr>
            <p:nvPr/>
          </p:nvSpPr>
          <p:spPr bwMode="auto">
            <a:xfrm flipV="1">
              <a:off x="1321" y="2766"/>
              <a:ext cx="85" cy="27"/>
            </a:xfrm>
            <a:prstGeom prst="line">
              <a:avLst/>
            </a:prstGeom>
            <a:noFill/>
            <a:ln w="0">
              <a:solidFill>
                <a:srgbClr val="990033"/>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1700" name="Rectangle 26"/>
            <p:cNvSpPr>
              <a:spLocks noChangeArrowheads="1"/>
            </p:cNvSpPr>
            <p:nvPr/>
          </p:nvSpPr>
          <p:spPr bwMode="auto">
            <a:xfrm>
              <a:off x="1489" y="2637"/>
              <a:ext cx="65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kumimoji="1" lang="en-US" altLang="zh-CN" sz="1600" b="1">
                  <a:solidFill>
                    <a:srgbClr val="000000"/>
                  </a:solidFill>
                  <a:latin typeface="宋体" panose="02010600030101010101" pitchFamily="2" charset="-122"/>
                </a:rPr>
                <a:t>&lt;&lt;extend&gt;&gt;</a:t>
              </a:r>
              <a:endParaRPr kumimoji="1" lang="en-US" altLang="zh-CN" sz="2800" b="1">
                <a:latin typeface="Times New Roman" panose="02020603050405020304" pitchFamily="18" charset="0"/>
              </a:endParaRPr>
            </a:p>
          </p:txBody>
        </p:sp>
      </p:grpSp>
      <p:sp>
        <p:nvSpPr>
          <p:cNvPr id="30"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用例图：包含与扩展关系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08726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0245B517-DE63-4C50-967A-09EF25F6C4BD}" type="slidenum">
              <a:rPr lang="zh-CN" altLang="en-US"/>
              <a:pPr>
                <a:defRPr/>
              </a:pPr>
              <a:t>68</a:t>
            </a:fld>
            <a:endParaRPr lang="en-US" altLang="zh-CN"/>
          </a:p>
        </p:txBody>
      </p:sp>
      <p:sp>
        <p:nvSpPr>
          <p:cNvPr id="72710" name="Rectangle 3"/>
          <p:cNvSpPr>
            <a:spLocks noGrp="1" noChangeArrowheads="1"/>
          </p:cNvSpPr>
          <p:nvPr>
            <p:ph type="body" idx="1"/>
          </p:nvPr>
        </p:nvSpPr>
        <p:spPr>
          <a:xfrm>
            <a:off x="552660" y="1252869"/>
            <a:ext cx="11344587" cy="4351338"/>
          </a:xfrm>
        </p:spPr>
        <p:txBody>
          <a:bodyPr/>
          <a:lstStyle/>
          <a:p>
            <a:pPr eaLnBrk="1" hangingPunct="1"/>
            <a:r>
              <a:rPr lang="zh-CN" altLang="en-US" b="1" dirty="0">
                <a:latin typeface="华文楷体" panose="02010600040101010101" pitchFamily="2" charset="-122"/>
                <a:ea typeface="华文楷体" panose="02010600040101010101" pitchFamily="2" charset="-122"/>
              </a:rPr>
              <a:t>包含：由用例</a:t>
            </a:r>
            <a:r>
              <a:rPr lang="en-US" altLang="zh-CN" b="1" dirty="0">
                <a:latin typeface="华文楷体" panose="02010600040101010101" pitchFamily="2" charset="-122"/>
                <a:ea typeface="华文楷体" panose="02010600040101010101" pitchFamily="2" charset="-122"/>
              </a:rPr>
              <a:t>A</a:t>
            </a:r>
            <a:r>
              <a:rPr lang="zh-CN" altLang="en-US" b="1" dirty="0">
                <a:latin typeface="华文楷体" panose="02010600040101010101" pitchFamily="2" charset="-122"/>
                <a:ea typeface="华文楷体" panose="02010600040101010101" pitchFamily="2" charset="-122"/>
              </a:rPr>
              <a:t>连向用例</a:t>
            </a:r>
            <a:r>
              <a:rPr lang="en-US" altLang="zh-CN" b="1" dirty="0">
                <a:latin typeface="华文楷体" panose="02010600040101010101" pitchFamily="2" charset="-122"/>
                <a:ea typeface="华文楷体" panose="02010600040101010101" pitchFamily="2" charset="-122"/>
              </a:rPr>
              <a:t>B</a:t>
            </a:r>
            <a:r>
              <a:rPr lang="zh-CN" altLang="en-US" b="1" dirty="0">
                <a:latin typeface="华文楷体" panose="02010600040101010101" pitchFamily="2" charset="-122"/>
                <a:ea typeface="华文楷体" panose="02010600040101010101" pitchFamily="2" charset="-122"/>
              </a:rPr>
              <a:t>，表示用例</a:t>
            </a:r>
            <a:r>
              <a:rPr lang="en-US" altLang="zh-CN" b="1" dirty="0">
                <a:latin typeface="华文楷体" panose="02010600040101010101" pitchFamily="2" charset="-122"/>
                <a:ea typeface="华文楷体" panose="02010600040101010101" pitchFamily="2" charset="-122"/>
              </a:rPr>
              <a:t>A</a:t>
            </a:r>
            <a:r>
              <a:rPr lang="zh-CN" altLang="en-US" b="1" dirty="0">
                <a:latin typeface="华文楷体" panose="02010600040101010101" pitchFamily="2" charset="-122"/>
                <a:ea typeface="华文楷体" panose="02010600040101010101" pitchFamily="2" charset="-122"/>
              </a:rPr>
              <a:t>中使用了用例</a:t>
            </a:r>
            <a:r>
              <a:rPr lang="en-US" altLang="zh-CN" b="1" dirty="0">
                <a:latin typeface="华文楷体" panose="02010600040101010101" pitchFamily="2" charset="-122"/>
                <a:ea typeface="华文楷体" panose="02010600040101010101" pitchFamily="2" charset="-122"/>
              </a:rPr>
              <a:t>B</a:t>
            </a:r>
            <a:r>
              <a:rPr lang="zh-CN" altLang="en-US" b="1" dirty="0">
                <a:latin typeface="华文楷体" panose="02010600040101010101" pitchFamily="2" charset="-122"/>
                <a:ea typeface="华文楷体" panose="02010600040101010101" pitchFamily="2" charset="-122"/>
              </a:rPr>
              <a:t>中的行为或功能</a:t>
            </a:r>
          </a:p>
          <a:p>
            <a:pPr eaLnBrk="1" hangingPunct="1"/>
            <a:r>
              <a:rPr lang="zh-CN" altLang="en-US" b="1" dirty="0">
                <a:latin typeface="华文楷体" panose="02010600040101010101" pitchFamily="2" charset="-122"/>
                <a:ea typeface="华文楷体" panose="02010600040101010101" pitchFamily="2" charset="-122"/>
              </a:rPr>
              <a:t>扩展：由用例</a:t>
            </a:r>
            <a:r>
              <a:rPr lang="en-US" altLang="zh-CN" b="1" dirty="0">
                <a:latin typeface="华文楷体" panose="02010600040101010101" pitchFamily="2" charset="-122"/>
                <a:ea typeface="华文楷体" panose="02010600040101010101" pitchFamily="2" charset="-122"/>
              </a:rPr>
              <a:t>B</a:t>
            </a:r>
            <a:r>
              <a:rPr lang="zh-CN" altLang="en-US" b="1" dirty="0">
                <a:latin typeface="华文楷体" panose="02010600040101010101" pitchFamily="2" charset="-122"/>
                <a:ea typeface="华文楷体" panose="02010600040101010101" pitchFamily="2" charset="-122"/>
              </a:rPr>
              <a:t>连向用例</a:t>
            </a:r>
            <a:r>
              <a:rPr lang="en-US" altLang="zh-CN" b="1" dirty="0">
                <a:latin typeface="华文楷体" panose="02010600040101010101" pitchFamily="2" charset="-122"/>
                <a:ea typeface="华文楷体" panose="02010600040101010101" pitchFamily="2" charset="-122"/>
              </a:rPr>
              <a:t>A</a:t>
            </a:r>
            <a:r>
              <a:rPr lang="zh-CN" altLang="en-US" b="1" dirty="0">
                <a:latin typeface="华文楷体" panose="02010600040101010101" pitchFamily="2" charset="-122"/>
                <a:ea typeface="华文楷体" panose="02010600040101010101" pitchFamily="2" charset="-122"/>
              </a:rPr>
              <a:t>，表示用例</a:t>
            </a:r>
            <a:r>
              <a:rPr lang="en-US" altLang="zh-CN" b="1" dirty="0">
                <a:latin typeface="华文楷体" panose="02010600040101010101" pitchFamily="2" charset="-122"/>
                <a:ea typeface="华文楷体" panose="02010600040101010101" pitchFamily="2" charset="-122"/>
              </a:rPr>
              <a:t>A</a:t>
            </a:r>
            <a:r>
              <a:rPr lang="zh-CN" altLang="en-US" b="1" dirty="0">
                <a:latin typeface="华文楷体" panose="02010600040101010101" pitchFamily="2" charset="-122"/>
                <a:ea typeface="华文楷体" panose="02010600040101010101" pitchFamily="2" charset="-122"/>
              </a:rPr>
              <a:t>描述了一项基本需求，而用例</a:t>
            </a:r>
            <a:r>
              <a:rPr lang="en-US" altLang="zh-CN" b="1" dirty="0">
                <a:latin typeface="华文楷体" panose="02010600040101010101" pitchFamily="2" charset="-122"/>
                <a:ea typeface="华文楷体" panose="02010600040101010101" pitchFamily="2" charset="-122"/>
              </a:rPr>
              <a:t>B</a:t>
            </a:r>
            <a:r>
              <a:rPr lang="zh-CN" altLang="en-US" b="1" dirty="0">
                <a:latin typeface="华文楷体" panose="02010600040101010101" pitchFamily="2" charset="-122"/>
                <a:ea typeface="华文楷体" panose="02010600040101010101" pitchFamily="2" charset="-122"/>
              </a:rPr>
              <a:t>则描述了该基本需求的特殊情况，即一种扩展</a:t>
            </a:r>
          </a:p>
          <a:p>
            <a:pPr lvl="1" eaLnBrk="1" hangingPunct="1"/>
            <a:r>
              <a:rPr lang="zh-CN" altLang="en-US" sz="2800" b="1" dirty="0" smtClean="0">
                <a:latin typeface="华文楷体" panose="02010600040101010101" pitchFamily="2" charset="-122"/>
                <a:ea typeface="华文楷体" panose="02010600040101010101" pitchFamily="2" charset="-122"/>
              </a:rPr>
              <a:t>扩展用例的目的是</a:t>
            </a:r>
            <a:r>
              <a:rPr lang="zh-CN" altLang="en-US" sz="2800" b="1" dirty="0" smtClean="0">
                <a:solidFill>
                  <a:srgbClr val="FF3300"/>
                </a:solidFill>
                <a:latin typeface="华文楷体" panose="02010600040101010101" pitchFamily="2" charset="-122"/>
                <a:ea typeface="华文楷体" panose="02010600040101010101" pitchFamily="2" charset="-122"/>
              </a:rPr>
              <a:t>在不改变某个已存在（或假定存在）的用例的前提下为之增添新行为</a:t>
            </a:r>
          </a:p>
          <a:p>
            <a:pPr lvl="1" eaLnBrk="1" hangingPunct="1"/>
            <a:r>
              <a:rPr lang="zh-CN" altLang="en-US" sz="2800" b="1" dirty="0" smtClean="0">
                <a:latin typeface="华文楷体" panose="02010600040101010101" pitchFamily="2" charset="-122"/>
                <a:ea typeface="华文楷体" panose="02010600040101010101" pitchFamily="2" charset="-122"/>
              </a:rPr>
              <a:t>这些附加的行为可能是必需的，也可能是可选的</a:t>
            </a:r>
          </a:p>
        </p:txBody>
      </p:sp>
      <p:pic>
        <p:nvPicPr>
          <p:cNvPr id="7271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405" y="5140177"/>
            <a:ext cx="5657047" cy="1216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271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6285" y="5140177"/>
            <a:ext cx="5657047" cy="1216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用例图：包含与扩展关系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5018413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9F875CF7-1FEE-4D1E-B174-82BB1739425F}" type="slidenum">
              <a:rPr lang="zh-CN" altLang="en-US"/>
              <a:pPr>
                <a:defRPr/>
              </a:pPr>
              <a:t>69</a:t>
            </a:fld>
            <a:endParaRPr lang="en-US" altLang="zh-CN"/>
          </a:p>
        </p:txBody>
      </p:sp>
      <p:sp>
        <p:nvSpPr>
          <p:cNvPr id="73734" name="Rectangle 3"/>
          <p:cNvSpPr>
            <a:spLocks noGrp="1" noChangeArrowheads="1"/>
          </p:cNvSpPr>
          <p:nvPr>
            <p:ph type="body" idx="1"/>
          </p:nvPr>
        </p:nvSpPr>
        <p:spPr>
          <a:xfrm>
            <a:off x="443802" y="1308694"/>
            <a:ext cx="11304396" cy="4879975"/>
          </a:xfrm>
        </p:spPr>
        <p:txBody>
          <a:bodyPr/>
          <a:lstStyle/>
          <a:p>
            <a:pPr eaLnBrk="1" hangingPunct="1"/>
            <a:r>
              <a:rPr lang="zh-CN" altLang="en-US" dirty="0">
                <a:latin typeface="华文楷体" panose="02010600040101010101" pitchFamily="2" charset="-122"/>
                <a:ea typeface="华文楷体" panose="02010600040101010101" pitchFamily="2" charset="-122"/>
              </a:rPr>
              <a:t>扩展和包含用例本质上其实非常相似，它们的主要区别在于用例实例中断基用例、执行附加用例的方式</a:t>
            </a:r>
          </a:p>
          <a:p>
            <a:pPr eaLnBrk="1" hangingPunct="1"/>
            <a:r>
              <a:rPr lang="zh-CN" altLang="en-US" dirty="0">
                <a:latin typeface="华文楷体" panose="02010600040101010101" pitchFamily="2" charset="-122"/>
                <a:ea typeface="华文楷体" panose="02010600040101010101" pitchFamily="2" charset="-122"/>
              </a:rPr>
              <a:t>扩展和包含用例都于基用例相联。在基用例的执行过程中，可能在某种条件下基用例的执行流被中断，转而执行扩展或包含用例（在</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中统称为附加用例）的流。当附加用例流执行完毕，控制将返回到基用流原来被中断的那个位置恢复执行</a:t>
            </a:r>
          </a:p>
          <a:p>
            <a:pPr eaLnBrk="1" hangingPunct="1"/>
            <a:r>
              <a:rPr lang="zh-CN" altLang="en-US" dirty="0">
                <a:latin typeface="华文楷体" panose="02010600040101010101" pitchFamily="2" charset="-122"/>
                <a:ea typeface="华文楷体" panose="02010600040101010101" pitchFamily="2" charset="-122"/>
              </a:rPr>
              <a:t>扩展用例通过引用</a:t>
            </a:r>
            <a:r>
              <a:rPr lang="zh-CN" altLang="en-US" dirty="0">
                <a:solidFill>
                  <a:srgbClr val="FF3300"/>
                </a:solidFill>
                <a:latin typeface="华文楷体" panose="02010600040101010101" pitchFamily="2" charset="-122"/>
                <a:ea typeface="华文楷体" panose="02010600040101010101" pitchFamily="2" charset="-122"/>
              </a:rPr>
              <a:t>扩展点</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extension point</a:t>
            </a:r>
            <a:r>
              <a:rPr lang="zh-CN" altLang="en-US" dirty="0">
                <a:latin typeface="华文楷体" panose="02010600040101010101" pitchFamily="2" charset="-122"/>
                <a:ea typeface="华文楷体" panose="02010600040101010101" pitchFamily="2" charset="-122"/>
              </a:rPr>
              <a:t>）建立与基用例的联系，扩展点指明了在基用例中的扩展位置</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用例图：包含与扩展关系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21620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54344D6C-47CF-4671-9AE9-5175FB282ED4}" type="slidenum">
              <a:rPr lang="zh-CN" altLang="en-US"/>
              <a:pPr>
                <a:defRPr/>
              </a:pPr>
              <a:t>7</a:t>
            </a:fld>
            <a:endParaRPr lang="en-US" altLang="zh-CN"/>
          </a:p>
        </p:txBody>
      </p:sp>
      <p:sp>
        <p:nvSpPr>
          <p:cNvPr id="10246" name="Rectangle 3"/>
          <p:cNvSpPr>
            <a:spLocks noGrp="1" noChangeArrowheads="1"/>
          </p:cNvSpPr>
          <p:nvPr>
            <p:ph type="body" idx="1"/>
          </p:nvPr>
        </p:nvSpPr>
        <p:spPr>
          <a:xfrm>
            <a:off x="552661" y="1215851"/>
            <a:ext cx="11103427" cy="4961112"/>
          </a:xfrm>
        </p:spPr>
        <p:txBody>
          <a:bodyPr/>
          <a:lstStyle/>
          <a:p>
            <a:pPr eaLnBrk="1" hangingPunct="1">
              <a:lnSpc>
                <a:spcPct val="110000"/>
              </a:lnSpc>
              <a:spcAft>
                <a:spcPts val="1200"/>
              </a:spcAft>
            </a:pPr>
            <a:r>
              <a:rPr lang="en-US" altLang="zh-CN" dirty="0">
                <a:latin typeface="华文楷体" panose="02010600040101010101" pitchFamily="2" charset="-122"/>
                <a:ea typeface="华文楷体" panose="02010600040101010101" pitchFamily="2" charset="-122"/>
              </a:rPr>
              <a:t>Rational</a:t>
            </a:r>
            <a:r>
              <a:rPr lang="zh-CN" altLang="en-US" dirty="0">
                <a:latin typeface="华文楷体" panose="02010600040101010101" pitchFamily="2" charset="-122"/>
                <a:ea typeface="华文楷体" panose="02010600040101010101" pitchFamily="2" charset="-122"/>
              </a:rPr>
              <a:t>公司的</a:t>
            </a:r>
            <a:r>
              <a:rPr lang="en-US" altLang="zh-CN" dirty="0" err="1">
                <a:latin typeface="华文楷体" panose="02010600040101010101" pitchFamily="2" charset="-122"/>
                <a:ea typeface="华文楷体" panose="02010600040101010101" pitchFamily="2" charset="-122"/>
              </a:rPr>
              <a:t>G.Booch</a:t>
            </a:r>
            <a:r>
              <a:rPr lang="zh-CN" altLang="en-US" dirty="0">
                <a:latin typeface="华文楷体" panose="02010600040101010101" pitchFamily="2" charset="-122"/>
                <a:ea typeface="华文楷体" panose="02010600040101010101" pitchFamily="2" charset="-122"/>
              </a:rPr>
              <a:t>和</a:t>
            </a:r>
            <a:r>
              <a:rPr lang="en-US" altLang="zh-CN" dirty="0" err="1">
                <a:latin typeface="华文楷体" panose="02010600040101010101" pitchFamily="2" charset="-122"/>
                <a:ea typeface="华文楷体" panose="02010600040101010101" pitchFamily="2" charset="-122"/>
              </a:rPr>
              <a:t>J.Rumbaugh</a:t>
            </a:r>
            <a:r>
              <a:rPr lang="zh-CN" altLang="en-US" dirty="0">
                <a:latin typeface="华文楷体" panose="02010600040101010101" pitchFamily="2" charset="-122"/>
                <a:ea typeface="华文楷体" panose="02010600040101010101" pitchFamily="2" charset="-122"/>
              </a:rPr>
              <a:t>决定将他们各自的方法结合起来成为一种方法。</a:t>
            </a:r>
            <a:r>
              <a:rPr lang="en-US" altLang="zh-CN" dirty="0">
                <a:latin typeface="华文楷体" panose="02010600040101010101" pitchFamily="2" charset="-122"/>
                <a:ea typeface="华文楷体" panose="02010600040101010101" pitchFamily="2" charset="-122"/>
              </a:rPr>
              <a:t>1995</a:t>
            </a:r>
            <a:r>
              <a:rPr lang="zh-CN" altLang="en-US" dirty="0">
                <a:latin typeface="华文楷体" panose="02010600040101010101" pitchFamily="2" charset="-122"/>
                <a:ea typeface="华文楷体" panose="02010600040101010101" pitchFamily="2" charset="-122"/>
              </a:rPr>
              <a:t>年</a:t>
            </a:r>
            <a:r>
              <a:rPr lang="en-US" altLang="zh-CN" dirty="0">
                <a:latin typeface="华文楷体" panose="02010600040101010101" pitchFamily="2" charset="-122"/>
                <a:ea typeface="华文楷体" panose="02010600040101010101" pitchFamily="2" charset="-122"/>
              </a:rPr>
              <a:t>10</a:t>
            </a:r>
            <a:r>
              <a:rPr lang="zh-CN" altLang="en-US" dirty="0">
                <a:latin typeface="华文楷体" panose="02010600040101010101" pitchFamily="2" charset="-122"/>
                <a:ea typeface="华文楷体" panose="02010600040101010101" pitchFamily="2" charset="-122"/>
              </a:rPr>
              <a:t>月发布了第一个版本，称作统一方法（</a:t>
            </a:r>
            <a:r>
              <a:rPr lang="en-US" altLang="zh-CN" dirty="0">
                <a:latin typeface="华文楷体" panose="02010600040101010101" pitchFamily="2" charset="-122"/>
                <a:ea typeface="华文楷体" panose="02010600040101010101" pitchFamily="2" charset="-122"/>
              </a:rPr>
              <a:t>Unified Method 0.8</a:t>
            </a:r>
            <a:r>
              <a:rPr lang="zh-CN" altLang="en-US" dirty="0">
                <a:latin typeface="华文楷体" panose="02010600040101010101" pitchFamily="2" charset="-122"/>
                <a:ea typeface="华文楷体" panose="02010600040101010101" pitchFamily="2" charset="-122"/>
              </a:rPr>
              <a:t>）</a:t>
            </a:r>
          </a:p>
          <a:p>
            <a:pPr eaLnBrk="1" hangingPunct="1">
              <a:lnSpc>
                <a:spcPct val="110000"/>
              </a:lnSpc>
              <a:spcAft>
                <a:spcPts val="1200"/>
              </a:spcAft>
            </a:pPr>
            <a:r>
              <a:rPr lang="en-US" altLang="zh-CN" dirty="0" smtClean="0">
                <a:latin typeface="华文楷体" panose="02010600040101010101" pitchFamily="2" charset="-122"/>
                <a:ea typeface="华文楷体" panose="02010600040101010101" pitchFamily="2" charset="-122"/>
              </a:rPr>
              <a:t>OOSE</a:t>
            </a:r>
            <a:r>
              <a:rPr lang="zh-CN" altLang="en-US" dirty="0">
                <a:latin typeface="华文楷体" panose="02010600040101010101" pitchFamily="2" charset="-122"/>
                <a:ea typeface="华文楷体" panose="02010600040101010101" pitchFamily="2" charset="-122"/>
              </a:rPr>
              <a:t>的作者</a:t>
            </a:r>
            <a:r>
              <a:rPr lang="en-US" altLang="zh-CN" dirty="0">
                <a:latin typeface="华文楷体" panose="02010600040101010101" pitchFamily="2" charset="-122"/>
                <a:ea typeface="华文楷体" panose="02010600040101010101" pitchFamily="2" charset="-122"/>
              </a:rPr>
              <a:t>I. Jacobson</a:t>
            </a:r>
            <a:r>
              <a:rPr lang="zh-CN" altLang="en-US" dirty="0">
                <a:latin typeface="华文楷体" panose="02010600040101010101" pitchFamily="2" charset="-122"/>
                <a:ea typeface="华文楷体" panose="02010600040101010101" pitchFamily="2" charset="-122"/>
              </a:rPr>
              <a:t>也加入了公司，于是也加入了统一行动，发布了第二个版本</a:t>
            </a:r>
            <a:r>
              <a:rPr lang="en-US" altLang="zh-CN" dirty="0">
                <a:latin typeface="华文楷体" panose="02010600040101010101" pitchFamily="2" charset="-122"/>
                <a:ea typeface="华文楷体" panose="02010600040101010101" pitchFamily="2" charset="-122"/>
              </a:rPr>
              <a:t>UML0.9</a:t>
            </a:r>
            <a:r>
              <a:rPr lang="zh-CN" altLang="en-US" dirty="0">
                <a:latin typeface="华文楷体" panose="02010600040101010101" pitchFamily="2" charset="-122"/>
                <a:ea typeface="华文楷体" panose="02010600040101010101" pitchFamily="2" charset="-122"/>
              </a:rPr>
              <a:t>。</a:t>
            </a:r>
          </a:p>
          <a:p>
            <a:pPr eaLnBrk="1" hangingPunct="1">
              <a:lnSpc>
                <a:spcPct val="110000"/>
              </a:lnSpc>
              <a:spcAft>
                <a:spcPts val="1200"/>
              </a:spcAft>
            </a:pPr>
            <a:r>
              <a:rPr lang="zh-CN" altLang="en-US" dirty="0" smtClean="0">
                <a:latin typeface="华文楷体" panose="02010600040101010101" pitchFamily="2" charset="-122"/>
                <a:ea typeface="华文楷体" panose="02010600040101010101" pitchFamily="2" charset="-122"/>
              </a:rPr>
              <a:t>鉴于</a:t>
            </a:r>
            <a:r>
              <a:rPr lang="zh-CN" altLang="en-US" dirty="0">
                <a:latin typeface="华文楷体" panose="02010600040101010101" pitchFamily="2" charset="-122"/>
                <a:ea typeface="华文楷体" panose="02010600040101010101" pitchFamily="2" charset="-122"/>
              </a:rPr>
              <a:t>统一行动的产物是一种建模语言，而不是一种建模方法，因此称为统一建模语言</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UML</a:t>
            </a:r>
            <a:r>
              <a:rPr lang="zh-CN" altLang="en-US" sz="3200" b="1" dirty="0" smtClean="0">
                <a:solidFill>
                  <a:schemeClr val="accent1"/>
                </a:solidFill>
                <a:latin typeface="微软雅黑" panose="020B0503020204020204" pitchFamily="34" charset="-122"/>
                <a:ea typeface="微软雅黑" panose="020B0503020204020204" pitchFamily="34" charset="-122"/>
              </a:rPr>
              <a:t>历史：</a:t>
            </a:r>
            <a:r>
              <a:rPr lang="en-US" altLang="zh-CN" sz="3200" b="1" dirty="0">
                <a:solidFill>
                  <a:schemeClr val="accent1"/>
                </a:solidFill>
                <a:latin typeface="微软雅黑" panose="020B0503020204020204" pitchFamily="34" charset="-122"/>
                <a:ea typeface="微软雅黑" panose="020B0503020204020204" pitchFamily="34" charset="-122"/>
              </a:rPr>
              <a:t>UML</a:t>
            </a:r>
            <a:r>
              <a:rPr lang="zh-CN" altLang="en-US" sz="3200" b="1" dirty="0">
                <a:solidFill>
                  <a:schemeClr val="accent1"/>
                </a:solidFill>
                <a:latin typeface="微软雅黑" panose="020B0503020204020204" pitchFamily="34" charset="-122"/>
                <a:ea typeface="微软雅黑" panose="020B0503020204020204" pitchFamily="34" charset="-122"/>
              </a:rPr>
              <a:t>产生与发展</a:t>
            </a:r>
          </a:p>
        </p:txBody>
      </p:sp>
    </p:spTree>
    <p:extLst>
      <p:ext uri="{BB962C8B-B14F-4D97-AF65-F5344CB8AC3E}">
        <p14:creationId xmlns:p14="http://schemas.microsoft.com/office/powerpoint/2010/main" val="29586236"/>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49D984D-180F-4E9F-B898-71CC6FEC4DD5}" type="slidenum">
              <a:rPr lang="zh-CN" altLang="en-US"/>
              <a:pPr>
                <a:defRPr/>
              </a:pPr>
              <a:t>70</a:t>
            </a:fld>
            <a:endParaRPr lang="en-US" altLang="zh-CN"/>
          </a:p>
        </p:txBody>
      </p:sp>
      <p:sp>
        <p:nvSpPr>
          <p:cNvPr id="74758" name="Rectangle 3"/>
          <p:cNvSpPr>
            <a:spLocks noGrp="1" noChangeArrowheads="1"/>
          </p:cNvSpPr>
          <p:nvPr>
            <p:ph type="body" idx="1"/>
          </p:nvPr>
        </p:nvSpPr>
        <p:spPr>
          <a:xfrm>
            <a:off x="416167" y="1232773"/>
            <a:ext cx="11360500" cy="4351338"/>
          </a:xfrm>
        </p:spPr>
        <p:txBody>
          <a:bodyPr/>
          <a:lstStyle/>
          <a:p>
            <a:pPr eaLnBrk="1" hangingPunct="1"/>
            <a:r>
              <a:rPr lang="zh-CN" altLang="en-US" dirty="0">
                <a:latin typeface="华文楷体" panose="02010600040101010101" pitchFamily="2" charset="-122"/>
                <a:ea typeface="华文楷体" panose="02010600040101010101" pitchFamily="2" charset="-122"/>
              </a:rPr>
              <a:t>使用扩展的一个潜在问题是创建过深的扩展依赖层次</a:t>
            </a:r>
          </a:p>
          <a:p>
            <a:pPr lvl="1" eaLnBrk="1" hangingPunct="1"/>
            <a:r>
              <a:rPr lang="en-US" altLang="zh-CN" sz="2800" dirty="0" smtClean="0">
                <a:solidFill>
                  <a:srgbClr val="FF3300"/>
                </a:solidFill>
                <a:latin typeface="华文楷体" panose="02010600040101010101" pitchFamily="2" charset="-122"/>
                <a:ea typeface="华文楷体" panose="02010600040101010101" pitchFamily="2" charset="-122"/>
              </a:rPr>
              <a:t>Jacobson</a:t>
            </a:r>
            <a:r>
              <a:rPr lang="zh-CN" altLang="en-US" sz="2800" dirty="0" smtClean="0">
                <a:solidFill>
                  <a:srgbClr val="FF3300"/>
                </a:solidFill>
                <a:latin typeface="华文楷体" panose="02010600040101010101" pitchFamily="2" charset="-122"/>
                <a:ea typeface="华文楷体" panose="02010600040101010101" pitchFamily="2" charset="-122"/>
              </a:rPr>
              <a:t>博士建议永远不要扩展一个扩展</a:t>
            </a:r>
          </a:p>
          <a:p>
            <a:pPr eaLnBrk="1" hangingPunct="1"/>
            <a:r>
              <a:rPr lang="zh-CN" altLang="en-US" dirty="0">
                <a:latin typeface="华文楷体" panose="02010600040101010101" pitchFamily="2" charset="-122"/>
                <a:ea typeface="华文楷体" panose="02010600040101010101" pitchFamily="2" charset="-122"/>
              </a:rPr>
              <a:t>对于在描述用例的时候，什么时候用扩展，什么时候用可选路径，</a:t>
            </a:r>
            <a:r>
              <a:rPr lang="en-US" altLang="zh-CN" dirty="0">
                <a:latin typeface="华文楷体" panose="02010600040101010101" pitchFamily="2" charset="-122"/>
                <a:ea typeface="华文楷体" panose="02010600040101010101" pitchFamily="2" charset="-122"/>
              </a:rPr>
              <a:t>Jacobson</a:t>
            </a:r>
            <a:r>
              <a:rPr lang="zh-CN" altLang="en-US" dirty="0">
                <a:latin typeface="华文楷体" panose="02010600040101010101" pitchFamily="2" charset="-122"/>
                <a:ea typeface="华文楷体" panose="02010600040101010101" pitchFamily="2" charset="-122"/>
              </a:rPr>
              <a:t>建议：</a:t>
            </a:r>
          </a:p>
          <a:p>
            <a:pPr lvl="1" eaLnBrk="1" hangingPunct="1"/>
            <a:r>
              <a:rPr lang="zh-CN" altLang="en-US" sz="2800" dirty="0" smtClean="0">
                <a:latin typeface="华文楷体" panose="02010600040101010101" pitchFamily="2" charset="-122"/>
                <a:ea typeface="华文楷体" panose="02010600040101010101" pitchFamily="2" charset="-122"/>
              </a:rPr>
              <a:t>只有当扩展用例与被扩展用例完全分离（即它本身是一个独立的具体用例或者是其他用例需要的一个小片段）时，才使用扩展关系</a:t>
            </a:r>
          </a:p>
          <a:p>
            <a:pPr lvl="1" eaLnBrk="1" hangingPunct="1"/>
            <a:r>
              <a:rPr lang="zh-CN" altLang="en-US" sz="2800" dirty="0" smtClean="0">
                <a:latin typeface="华文楷体" panose="02010600040101010101" pitchFamily="2" charset="-122"/>
                <a:ea typeface="华文楷体" panose="02010600040101010101" pitchFamily="2" charset="-122"/>
              </a:rPr>
              <a:t>基用例自身必须是完整的，它的正确执行不需要扩展。否则，就应该用可选路径来描述附加行为</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用例图：扩展关系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9115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27E22E4E-CF20-43D7-B58C-14BB7BD6140F}" type="slidenum">
              <a:rPr lang="zh-CN" altLang="en-US"/>
              <a:pPr>
                <a:defRPr/>
              </a:pPr>
              <a:t>71</a:t>
            </a:fld>
            <a:endParaRPr lang="en-US" altLang="zh-CN"/>
          </a:p>
        </p:txBody>
      </p:sp>
      <p:sp>
        <p:nvSpPr>
          <p:cNvPr id="75782" name="Rectangle 3"/>
          <p:cNvSpPr>
            <a:spLocks noGrp="1" noChangeArrowheads="1"/>
          </p:cNvSpPr>
          <p:nvPr>
            <p:ph type="body" idx="1"/>
          </p:nvPr>
        </p:nvSpPr>
        <p:spPr>
          <a:xfrm>
            <a:off x="552661" y="1132289"/>
            <a:ext cx="10878178" cy="4351338"/>
          </a:xfrm>
        </p:spPr>
        <p:txBody>
          <a:bodyPr/>
          <a:lstStyle/>
          <a:p>
            <a:pPr eaLnBrk="1" hangingPunct="1"/>
            <a:r>
              <a:rPr lang="zh-CN" altLang="en-US" b="1" dirty="0">
                <a:latin typeface="华文楷体" panose="02010600040101010101" pitchFamily="2" charset="-122"/>
                <a:ea typeface="华文楷体" panose="02010600040101010101" pitchFamily="2" charset="-122"/>
              </a:rPr>
              <a:t>关于</a:t>
            </a:r>
            <a:r>
              <a:rPr lang="en-US" altLang="zh-CN" b="1" dirty="0">
                <a:latin typeface="华文楷体" panose="02010600040101010101" pitchFamily="2" charset="-122"/>
                <a:ea typeface="华文楷体" panose="02010600040101010101" pitchFamily="2" charset="-122"/>
              </a:rPr>
              <a:t>&lt;&lt;uses&gt;&gt;</a:t>
            </a:r>
            <a:r>
              <a:rPr lang="zh-CN" altLang="en-US" b="1" dirty="0">
                <a:latin typeface="华文楷体" panose="02010600040101010101" pitchFamily="2" charset="-122"/>
                <a:ea typeface="华文楷体" panose="02010600040101010101" pitchFamily="2" charset="-122"/>
              </a:rPr>
              <a:t>关系</a:t>
            </a:r>
          </a:p>
          <a:p>
            <a:pPr lvl="1" eaLnBrk="1" hangingPunct="1"/>
            <a:r>
              <a:rPr lang="en-US" altLang="zh-CN" sz="2800" b="1" dirty="0" smtClean="0">
                <a:latin typeface="华文楷体" panose="02010600040101010101" pitchFamily="2" charset="-122"/>
                <a:ea typeface="华文楷体" panose="02010600040101010101" pitchFamily="2" charset="-122"/>
              </a:rPr>
              <a:t>uml1.1</a:t>
            </a:r>
            <a:r>
              <a:rPr lang="zh-CN" altLang="en-US" sz="2800" b="1" dirty="0" smtClean="0">
                <a:latin typeface="华文楷体" panose="02010600040101010101" pitchFamily="2" charset="-122"/>
                <a:ea typeface="华文楷体" panose="02010600040101010101" pitchFamily="2" charset="-122"/>
              </a:rPr>
              <a:t>中有两种用例关系</a:t>
            </a:r>
          </a:p>
          <a:p>
            <a:pPr lvl="2" eaLnBrk="1" hangingPunct="1">
              <a:buClr>
                <a:schemeClr val="accent1"/>
              </a:buClr>
              <a:buFont typeface="Wingdings" panose="05000000000000000000" pitchFamily="2" charset="2"/>
              <a:buChar char="§"/>
            </a:pPr>
            <a:r>
              <a:rPr lang="en-US" altLang="zh-CN" sz="2800" b="1" dirty="0">
                <a:latin typeface="华文楷体" panose="02010600040101010101" pitchFamily="2" charset="-122"/>
                <a:ea typeface="华文楷体" panose="02010600040101010101" pitchFamily="2" charset="-122"/>
              </a:rPr>
              <a:t>&lt;&lt;uses&gt;&gt;</a:t>
            </a:r>
            <a:r>
              <a:rPr lang="zh-CN" altLang="en-US" sz="2800" b="1" dirty="0">
                <a:latin typeface="华文楷体" panose="02010600040101010101" pitchFamily="2" charset="-122"/>
                <a:ea typeface="华文楷体" panose="02010600040101010101" pitchFamily="2" charset="-122"/>
              </a:rPr>
              <a:t>关系和</a:t>
            </a:r>
            <a:r>
              <a:rPr lang="en-US" altLang="zh-CN" sz="2800" b="1" dirty="0">
                <a:latin typeface="华文楷体" panose="02010600040101010101" pitchFamily="2" charset="-122"/>
                <a:ea typeface="华文楷体" panose="02010600040101010101" pitchFamily="2" charset="-122"/>
              </a:rPr>
              <a:t>&lt;&lt;extends&gt;&gt;</a:t>
            </a:r>
            <a:r>
              <a:rPr lang="zh-CN" altLang="en-US" sz="2800" b="1" dirty="0">
                <a:latin typeface="华文楷体" panose="02010600040101010101" pitchFamily="2" charset="-122"/>
                <a:ea typeface="华文楷体" panose="02010600040101010101" pitchFamily="2" charset="-122"/>
              </a:rPr>
              <a:t>关系</a:t>
            </a:r>
          </a:p>
          <a:p>
            <a:pPr lvl="2" eaLnBrk="1" hangingPunct="1">
              <a:buClr>
                <a:schemeClr val="accent1"/>
              </a:buClr>
              <a:buFont typeface="Wingdings" panose="05000000000000000000" pitchFamily="2" charset="2"/>
              <a:buChar char="§"/>
            </a:pPr>
            <a:r>
              <a:rPr lang="zh-CN" altLang="en-US" sz="2800" b="1" dirty="0">
                <a:latin typeface="华文楷体" panose="02010600040101010101" pitchFamily="2" charset="-122"/>
                <a:ea typeface="华文楷体" panose="02010600040101010101" pitchFamily="2" charset="-122"/>
              </a:rPr>
              <a:t>它们都是泛化（</a:t>
            </a:r>
            <a:r>
              <a:rPr lang="en-US" altLang="zh-CN" sz="2800" b="1" dirty="0">
                <a:latin typeface="华文楷体" panose="02010600040101010101" pitchFamily="2" charset="-122"/>
                <a:ea typeface="华文楷体" panose="02010600040101010101" pitchFamily="2" charset="-122"/>
              </a:rPr>
              <a:t>generalization</a:t>
            </a:r>
            <a:r>
              <a:rPr lang="zh-CN" altLang="en-US" sz="2800" b="1" dirty="0">
                <a:latin typeface="华文楷体" panose="02010600040101010101" pitchFamily="2" charset="-122"/>
                <a:ea typeface="华文楷体" panose="02010600040101010101" pitchFamily="2" charset="-122"/>
              </a:rPr>
              <a:t>）关系的构造型（</a:t>
            </a:r>
            <a:r>
              <a:rPr lang="en-US" altLang="zh-CN" sz="2800" b="1" dirty="0">
                <a:latin typeface="华文楷体" panose="02010600040101010101" pitchFamily="2" charset="-122"/>
                <a:ea typeface="华文楷体" panose="02010600040101010101" pitchFamily="2" charset="-122"/>
              </a:rPr>
              <a:t>stereotype</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lvl="2" eaLnBrk="1" hangingPunct="1">
              <a:buClr>
                <a:schemeClr val="accent1"/>
              </a:buClr>
              <a:buFont typeface="Wingdings" panose="05000000000000000000" pitchFamily="2" charset="2"/>
              <a:buChar char="§"/>
            </a:pPr>
            <a:endParaRPr lang="zh-CN" altLang="en-US" sz="2800" b="1" dirty="0">
              <a:latin typeface="华文楷体" panose="02010600040101010101" pitchFamily="2" charset="-122"/>
              <a:ea typeface="华文楷体" panose="02010600040101010101" pitchFamily="2" charset="-122"/>
            </a:endParaRPr>
          </a:p>
          <a:p>
            <a:pPr lvl="1" eaLnBrk="1" hangingPunct="1"/>
            <a:r>
              <a:rPr lang="en-US" altLang="zh-CN" sz="2800" b="1" dirty="0" smtClean="0">
                <a:latin typeface="华文楷体" panose="02010600040101010101" pitchFamily="2" charset="-122"/>
                <a:ea typeface="华文楷体" panose="02010600040101010101" pitchFamily="2" charset="-122"/>
              </a:rPr>
              <a:t>uml1.3</a:t>
            </a:r>
            <a:r>
              <a:rPr lang="zh-CN" altLang="en-US" sz="2800" b="1" dirty="0" smtClean="0">
                <a:latin typeface="华文楷体" panose="02010600040101010101" pitchFamily="2" charset="-122"/>
                <a:ea typeface="华文楷体" panose="02010600040101010101" pitchFamily="2" charset="-122"/>
              </a:rPr>
              <a:t>之后，提供了三种用例关系</a:t>
            </a:r>
          </a:p>
          <a:p>
            <a:pPr lvl="2" eaLnBrk="1" hangingPunct="1">
              <a:buClr>
                <a:schemeClr val="accent1"/>
              </a:buClr>
              <a:buFont typeface="Wingdings" panose="05000000000000000000" pitchFamily="2" charset="2"/>
              <a:buChar char="§"/>
            </a:pPr>
            <a:r>
              <a:rPr lang="en-US" altLang="zh-CN" sz="2800" b="1" dirty="0">
                <a:latin typeface="华文楷体" panose="02010600040101010101" pitchFamily="2" charset="-122"/>
                <a:ea typeface="华文楷体" panose="02010600040101010101" pitchFamily="2" charset="-122"/>
              </a:rPr>
              <a:t>&lt;&lt;include&gt;&gt;</a:t>
            </a:r>
            <a:r>
              <a:rPr lang="zh-CN" altLang="en-US" sz="2800" b="1" dirty="0">
                <a:latin typeface="华文楷体" panose="02010600040101010101" pitchFamily="2" charset="-122"/>
                <a:ea typeface="华文楷体" panose="02010600040101010101" pitchFamily="2" charset="-122"/>
              </a:rPr>
              <a:t>关系、</a:t>
            </a:r>
            <a:r>
              <a:rPr lang="en-US" altLang="zh-CN" sz="2800" b="1" dirty="0">
                <a:latin typeface="华文楷体" panose="02010600040101010101" pitchFamily="2" charset="-122"/>
                <a:ea typeface="华文楷体" panose="02010600040101010101" pitchFamily="2" charset="-122"/>
              </a:rPr>
              <a:t>&lt;&lt;extend&gt;&gt;</a:t>
            </a:r>
            <a:r>
              <a:rPr lang="zh-CN" altLang="en-US" sz="2800" b="1" dirty="0">
                <a:latin typeface="华文楷体" panose="02010600040101010101" pitchFamily="2" charset="-122"/>
                <a:ea typeface="华文楷体" panose="02010600040101010101" pitchFamily="2" charset="-122"/>
              </a:rPr>
              <a:t>关系都是依赖（</a:t>
            </a:r>
            <a:r>
              <a:rPr lang="en-US" altLang="zh-CN" sz="2800" b="1" dirty="0">
                <a:latin typeface="华文楷体" panose="02010600040101010101" pitchFamily="2" charset="-122"/>
                <a:ea typeface="华文楷体" panose="02010600040101010101" pitchFamily="2" charset="-122"/>
              </a:rPr>
              <a:t>dependency</a:t>
            </a:r>
            <a:r>
              <a:rPr lang="zh-CN" altLang="en-US" sz="2800" b="1" dirty="0">
                <a:latin typeface="华文楷体" panose="02010600040101010101" pitchFamily="2" charset="-122"/>
                <a:ea typeface="华文楷体" panose="02010600040101010101" pitchFamily="2" charset="-122"/>
              </a:rPr>
              <a:t>）关系的构造型（</a:t>
            </a:r>
            <a:r>
              <a:rPr lang="en-US" altLang="zh-CN" sz="2800" b="1" dirty="0">
                <a:latin typeface="华文楷体" panose="02010600040101010101" pitchFamily="2" charset="-122"/>
                <a:ea typeface="华文楷体" panose="02010600040101010101" pitchFamily="2" charset="-122"/>
              </a:rPr>
              <a:t>stereotype</a:t>
            </a:r>
            <a:r>
              <a:rPr lang="zh-CN" altLang="en-US" sz="2800" b="1" dirty="0">
                <a:latin typeface="华文楷体" panose="02010600040101010101" pitchFamily="2" charset="-122"/>
                <a:ea typeface="华文楷体" panose="02010600040101010101" pitchFamily="2" charset="-122"/>
              </a:rPr>
              <a:t>）</a:t>
            </a:r>
          </a:p>
          <a:p>
            <a:pPr lvl="2" eaLnBrk="1" hangingPunct="1">
              <a:buClr>
                <a:schemeClr val="accent1"/>
              </a:buClr>
              <a:buFont typeface="Wingdings" panose="05000000000000000000" pitchFamily="2" charset="2"/>
              <a:buChar char="§"/>
            </a:pPr>
            <a:r>
              <a:rPr lang="zh-CN" altLang="en-US" sz="2800" b="1" dirty="0">
                <a:latin typeface="华文楷体" panose="02010600040101010101" pitchFamily="2" charset="-122"/>
                <a:ea typeface="华文楷体" panose="02010600040101010101" pitchFamily="2" charset="-122"/>
              </a:rPr>
              <a:t>泛化关系（</a:t>
            </a:r>
            <a:r>
              <a:rPr lang="en-US" altLang="zh-CN" sz="2800" b="1" dirty="0">
                <a:latin typeface="华文楷体" panose="02010600040101010101" pitchFamily="2" charset="-122"/>
                <a:ea typeface="华文楷体" panose="02010600040101010101" pitchFamily="2" charset="-122"/>
              </a:rPr>
              <a:t>generalization</a:t>
            </a:r>
            <a:r>
              <a:rPr lang="zh-CN" altLang="en-US" sz="2800" b="1" dirty="0">
                <a:latin typeface="华文楷体" panose="02010600040101010101" pitchFamily="2" charset="-122"/>
                <a:ea typeface="华文楷体" panose="02010600040101010101" pitchFamily="2" charset="-122"/>
              </a:rPr>
              <a:t>）</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用例图：扩展关系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76465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BE732BFA-DB4D-46F9-A725-30FEC332B9BF}" type="slidenum">
              <a:rPr lang="zh-CN" altLang="en-US"/>
              <a:pPr>
                <a:defRPr/>
              </a:pPr>
              <a:t>72</a:t>
            </a:fld>
            <a:endParaRPr lang="en-US" altLang="zh-CN"/>
          </a:p>
        </p:txBody>
      </p:sp>
      <p:sp>
        <p:nvSpPr>
          <p:cNvPr id="76805" name="Rectangle 2"/>
          <p:cNvSpPr>
            <a:spLocks noGrp="1" noChangeArrowheads="1"/>
          </p:cNvSpPr>
          <p:nvPr>
            <p:ph type="title"/>
          </p:nvPr>
        </p:nvSpPr>
        <p:spPr>
          <a:xfrm>
            <a:off x="1049215" y="835819"/>
            <a:ext cx="10515600" cy="1325563"/>
          </a:xfrm>
        </p:spPr>
        <p:txBody>
          <a:bodyPr/>
          <a:lstStyle/>
          <a:p>
            <a:pPr eaLnBrk="1" hangingPunct="1"/>
            <a:r>
              <a:rPr lang="zh-CN" altLang="en-US" sz="3200" dirty="0" smtClean="0">
                <a:latin typeface="华文楷体" panose="02010600040101010101" pitchFamily="2" charset="-122"/>
                <a:ea typeface="华文楷体" panose="02010600040101010101" pitchFamily="2" charset="-122"/>
              </a:rPr>
              <a:t>用例关系：扩展 </a:t>
            </a:r>
            <a:r>
              <a:rPr lang="en-US" altLang="zh-CN" sz="3200" dirty="0" smtClean="0">
                <a:latin typeface="华文楷体" panose="02010600040101010101" pitchFamily="2" charset="-122"/>
                <a:ea typeface="华文楷体" panose="02010600040101010101" pitchFamily="2" charset="-122"/>
              </a:rPr>
              <a:t>VS. </a:t>
            </a:r>
            <a:r>
              <a:rPr lang="zh-CN" altLang="en-US" sz="3200" dirty="0" smtClean="0">
                <a:latin typeface="华文楷体" panose="02010600040101010101" pitchFamily="2" charset="-122"/>
                <a:ea typeface="华文楷体" panose="02010600040101010101" pitchFamily="2" charset="-122"/>
              </a:rPr>
              <a:t>泛化</a:t>
            </a:r>
          </a:p>
        </p:txBody>
      </p:sp>
      <p:pic>
        <p:nvPicPr>
          <p:cNvPr id="7680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851" y="2161382"/>
            <a:ext cx="5473700" cy="3198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680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186" y="2161382"/>
            <a:ext cx="5600318" cy="3172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3941" name="Text Box 5"/>
          <p:cNvSpPr txBox="1">
            <a:spLocks noChangeArrowheads="1"/>
          </p:cNvSpPr>
          <p:nvPr/>
        </p:nvSpPr>
        <p:spPr bwMode="auto">
          <a:xfrm>
            <a:off x="1931464" y="5527554"/>
            <a:ext cx="65516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zh-CN" altLang="en-US" sz="2800" b="1" u="sng" dirty="0">
                <a:solidFill>
                  <a:srgbClr val="FF33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采用不同关系，文档结构不同</a:t>
            </a:r>
          </a:p>
        </p:txBody>
      </p:sp>
      <p:sp>
        <p:nvSpPr>
          <p:cNvPr id="9"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用例图：扩展与泛化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7367630"/>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D68BC1F6-777A-43C4-A4F9-A47440C1A5E5}" type="slidenum">
              <a:rPr lang="zh-CN" altLang="en-US"/>
              <a:pPr>
                <a:defRPr/>
              </a:pPr>
              <a:t>73</a:t>
            </a:fld>
            <a:endParaRPr lang="en-US" altLang="zh-CN"/>
          </a:p>
        </p:txBody>
      </p:sp>
      <p:sp>
        <p:nvSpPr>
          <p:cNvPr id="77829" name="Rectangle 2"/>
          <p:cNvSpPr>
            <a:spLocks noGrp="1" noChangeArrowheads="1"/>
          </p:cNvSpPr>
          <p:nvPr>
            <p:ph type="title"/>
          </p:nvPr>
        </p:nvSpPr>
        <p:spPr>
          <a:xfrm>
            <a:off x="2998788" y="827881"/>
            <a:ext cx="10515600" cy="1325563"/>
          </a:xfrm>
        </p:spPr>
        <p:txBody>
          <a:bodyPr/>
          <a:lstStyle/>
          <a:p>
            <a:pPr eaLnBrk="1" hangingPunct="1"/>
            <a:r>
              <a:rPr lang="zh-CN" altLang="en-US" sz="2800" dirty="0">
                <a:latin typeface="华文楷体" panose="02010600040101010101" pitchFamily="2" charset="-122"/>
                <a:ea typeface="华文楷体" panose="02010600040101010101" pitchFamily="2" charset="-122"/>
              </a:rPr>
              <a:t>要点：用户观点而非系统观点</a:t>
            </a:r>
          </a:p>
        </p:txBody>
      </p:sp>
      <p:pic>
        <p:nvPicPr>
          <p:cNvPr id="7783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211" y="2001380"/>
            <a:ext cx="5354482" cy="345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783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6657" y="1952460"/>
            <a:ext cx="5622297" cy="335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24965" name="Text Box 5"/>
          <p:cNvSpPr txBox="1">
            <a:spLocks noChangeArrowheads="1"/>
          </p:cNvSpPr>
          <p:nvPr/>
        </p:nvSpPr>
        <p:spPr bwMode="auto">
          <a:xfrm>
            <a:off x="1502395" y="5460723"/>
            <a:ext cx="26274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defRPr/>
            </a:pPr>
            <a:r>
              <a:rPr lang="zh-CN" altLang="en-US" b="1" dirty="0">
                <a:solidFill>
                  <a:srgbClr val="FF3300"/>
                </a:solidFill>
                <a:effectLst>
                  <a:outerShdw blurRad="38100" dist="38100" dir="2700000" algn="tl">
                    <a:srgbClr val="C0C0C0"/>
                  </a:outerShdw>
                </a:effectLst>
                <a:ea typeface="宋体" panose="02010600030101010101" pitchFamily="2" charset="-122"/>
              </a:rPr>
              <a:t>用户观点</a:t>
            </a:r>
          </a:p>
        </p:txBody>
      </p:sp>
      <p:sp>
        <p:nvSpPr>
          <p:cNvPr id="424966" name="Text Box 6"/>
          <p:cNvSpPr txBox="1">
            <a:spLocks noChangeArrowheads="1"/>
          </p:cNvSpPr>
          <p:nvPr/>
        </p:nvSpPr>
        <p:spPr bwMode="auto">
          <a:xfrm>
            <a:off x="7584066" y="5460723"/>
            <a:ext cx="262747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defRPr/>
            </a:pPr>
            <a:r>
              <a:rPr lang="zh-CN" altLang="en-US" b="1">
                <a:solidFill>
                  <a:srgbClr val="FF3300"/>
                </a:solidFill>
                <a:effectLst>
                  <a:outerShdw blurRad="38100" dist="38100" dir="2700000" algn="tl">
                    <a:srgbClr val="C0C0C0"/>
                  </a:outerShdw>
                </a:effectLst>
                <a:ea typeface="宋体" panose="02010600030101010101" pitchFamily="2" charset="-122"/>
              </a:rPr>
              <a:t>系统观点</a:t>
            </a:r>
          </a:p>
        </p:txBody>
      </p:sp>
      <p:sp>
        <p:nvSpPr>
          <p:cNvPr id="10"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用例图：用户观点</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2763514"/>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FEC03691-FA15-4F18-9785-22FFB0DEAF53}" type="slidenum">
              <a:rPr lang="zh-CN" altLang="en-US"/>
              <a:pPr>
                <a:defRPr/>
              </a:pPr>
              <a:t>74</a:t>
            </a:fld>
            <a:endParaRPr lang="en-US" altLang="zh-CN"/>
          </a:p>
        </p:txBody>
      </p:sp>
      <p:pic>
        <p:nvPicPr>
          <p:cNvPr id="78853" name="Picture 2" descr="siemens0411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2038" y="1341438"/>
            <a:ext cx="1905000" cy="293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Rectangle 3"/>
          <p:cNvSpPr>
            <a:spLocks noGrp="1" noChangeArrowheads="1"/>
          </p:cNvSpPr>
          <p:nvPr>
            <p:ph type="title"/>
          </p:nvPr>
        </p:nvSpPr>
        <p:spPr>
          <a:xfrm>
            <a:off x="4303783" y="422622"/>
            <a:ext cx="10515600" cy="1325563"/>
          </a:xfrm>
        </p:spPr>
        <p:txBody>
          <a:bodyPr/>
          <a:lstStyle/>
          <a:p>
            <a:pPr eaLnBrk="1" hangingPunct="1"/>
            <a:r>
              <a:rPr lang="zh-CN" altLang="en-US" sz="3200" dirty="0" smtClean="0">
                <a:latin typeface="华文楷体" panose="02010600040101010101" pitchFamily="2" charset="-122"/>
                <a:ea typeface="华文楷体" panose="02010600040101010101" pitchFamily="2" charset="-122"/>
              </a:rPr>
              <a:t>用例 </a:t>
            </a:r>
            <a:r>
              <a:rPr lang="en-US" altLang="zh-CN" sz="3200" dirty="0" smtClean="0">
                <a:latin typeface="华文楷体" panose="02010600040101010101" pitchFamily="2" charset="-122"/>
                <a:ea typeface="华文楷体" panose="02010600040101010101" pitchFamily="2" charset="-122"/>
              </a:rPr>
              <a:t>VS. </a:t>
            </a:r>
            <a:r>
              <a:rPr lang="zh-CN" altLang="en-US" sz="3200" dirty="0" smtClean="0">
                <a:latin typeface="华文楷体" panose="02010600040101010101" pitchFamily="2" charset="-122"/>
                <a:ea typeface="华文楷体" panose="02010600040101010101" pitchFamily="2" charset="-122"/>
              </a:rPr>
              <a:t>功能</a:t>
            </a:r>
          </a:p>
        </p:txBody>
      </p:sp>
      <p:sp>
        <p:nvSpPr>
          <p:cNvPr id="78855" name="Text Box 4"/>
          <p:cNvSpPr txBox="1">
            <a:spLocks noChangeArrowheads="1"/>
          </p:cNvSpPr>
          <p:nvPr/>
        </p:nvSpPr>
        <p:spPr bwMode="auto">
          <a:xfrm>
            <a:off x="2343953" y="1979156"/>
            <a:ext cx="320833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Char char="•"/>
            </a:pPr>
            <a:r>
              <a:rPr lang="zh-CN" altLang="en-US" sz="2400" b="1" dirty="0">
                <a:solidFill>
                  <a:srgbClr val="000000"/>
                </a:solidFill>
                <a:latin typeface="华文楷体" panose="02010600040101010101" pitchFamily="2" charset="-122"/>
                <a:ea typeface="华文楷体" panose="02010600040101010101" pitchFamily="2" charset="-122"/>
              </a:rPr>
              <a:t>呼叫某人</a:t>
            </a:r>
          </a:p>
          <a:p>
            <a:pPr>
              <a:spcBef>
                <a:spcPct val="50000"/>
              </a:spcBef>
              <a:buClrTx/>
              <a:buFontTx/>
              <a:buChar char="•"/>
            </a:pPr>
            <a:r>
              <a:rPr lang="zh-CN" altLang="en-US" sz="2400" b="1" dirty="0">
                <a:solidFill>
                  <a:srgbClr val="000000"/>
                </a:solidFill>
                <a:latin typeface="华文楷体" panose="02010600040101010101" pitchFamily="2" charset="-122"/>
                <a:ea typeface="华文楷体" panose="02010600040101010101" pitchFamily="2" charset="-122"/>
              </a:rPr>
              <a:t>接听电话</a:t>
            </a:r>
          </a:p>
          <a:p>
            <a:pPr>
              <a:spcBef>
                <a:spcPct val="50000"/>
              </a:spcBef>
              <a:buClrTx/>
              <a:buFontTx/>
              <a:buChar char="•"/>
            </a:pPr>
            <a:r>
              <a:rPr lang="zh-CN" altLang="en-US" sz="2400" b="1" dirty="0">
                <a:solidFill>
                  <a:srgbClr val="000000"/>
                </a:solidFill>
                <a:latin typeface="华文楷体" panose="02010600040101010101" pitchFamily="2" charset="-122"/>
                <a:ea typeface="华文楷体" panose="02010600040101010101" pitchFamily="2" charset="-122"/>
              </a:rPr>
              <a:t>发送短信</a:t>
            </a:r>
          </a:p>
          <a:p>
            <a:pPr>
              <a:spcBef>
                <a:spcPct val="50000"/>
              </a:spcBef>
              <a:buClrTx/>
              <a:buFontTx/>
              <a:buChar char="•"/>
            </a:pPr>
            <a:r>
              <a:rPr lang="zh-CN" altLang="en-US" sz="2400" b="1" dirty="0">
                <a:solidFill>
                  <a:srgbClr val="000000"/>
                </a:solidFill>
                <a:latin typeface="华文楷体" panose="02010600040101010101" pitchFamily="2" charset="-122"/>
                <a:ea typeface="华文楷体" panose="02010600040101010101" pitchFamily="2" charset="-122"/>
              </a:rPr>
              <a:t>记住电话号码</a:t>
            </a:r>
          </a:p>
          <a:p>
            <a:pPr>
              <a:spcBef>
                <a:spcPct val="50000"/>
              </a:spcBef>
              <a:buClrTx/>
              <a:buFontTx/>
              <a:buChar char="•"/>
            </a:pPr>
            <a:r>
              <a:rPr lang="en-US" altLang="zh-CN" sz="2400" b="1" dirty="0">
                <a:solidFill>
                  <a:srgbClr val="000000"/>
                </a:solidFill>
                <a:latin typeface="华文楷体" panose="02010600040101010101" pitchFamily="2" charset="-122"/>
                <a:ea typeface="华文楷体" panose="02010600040101010101" pitchFamily="2" charset="-122"/>
              </a:rPr>
              <a:t>……</a:t>
            </a:r>
          </a:p>
        </p:txBody>
      </p:sp>
      <p:sp>
        <p:nvSpPr>
          <p:cNvPr id="78856" name="Text Box 5"/>
          <p:cNvSpPr txBox="1">
            <a:spLocks noChangeArrowheads="1"/>
          </p:cNvSpPr>
          <p:nvPr/>
        </p:nvSpPr>
        <p:spPr bwMode="auto">
          <a:xfrm>
            <a:off x="7653408" y="1866021"/>
            <a:ext cx="381635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Char char="•"/>
            </a:pPr>
            <a:r>
              <a:rPr lang="zh-CN" altLang="en-US" sz="2400" b="1" dirty="0">
                <a:solidFill>
                  <a:srgbClr val="000000"/>
                </a:solidFill>
                <a:latin typeface="华文楷体" panose="02010600040101010101" pitchFamily="2" charset="-122"/>
                <a:ea typeface="华文楷体" panose="02010600040101010101" pitchFamily="2" charset="-122"/>
              </a:rPr>
              <a:t>传输</a:t>
            </a:r>
            <a:r>
              <a:rPr lang="en-US" altLang="zh-CN" sz="2400" b="1" dirty="0">
                <a:solidFill>
                  <a:srgbClr val="000000"/>
                </a:solidFill>
                <a:latin typeface="华文楷体" panose="02010600040101010101" pitchFamily="2" charset="-122"/>
                <a:ea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接收</a:t>
            </a:r>
          </a:p>
          <a:p>
            <a:pPr>
              <a:spcBef>
                <a:spcPct val="50000"/>
              </a:spcBef>
              <a:buClrTx/>
              <a:buFontTx/>
              <a:buChar char="•"/>
            </a:pPr>
            <a:r>
              <a:rPr lang="zh-CN" altLang="en-US" sz="2400" b="1" dirty="0">
                <a:solidFill>
                  <a:srgbClr val="000000"/>
                </a:solidFill>
                <a:latin typeface="华文楷体" panose="02010600040101010101" pitchFamily="2" charset="-122"/>
                <a:ea typeface="华文楷体" panose="02010600040101010101" pitchFamily="2" charset="-122"/>
              </a:rPr>
              <a:t>电源</a:t>
            </a:r>
            <a:r>
              <a:rPr lang="en-US" altLang="zh-CN" sz="2400" b="1" dirty="0">
                <a:solidFill>
                  <a:srgbClr val="000000"/>
                </a:solidFill>
                <a:latin typeface="华文楷体" panose="02010600040101010101" pitchFamily="2" charset="-122"/>
                <a:ea typeface="华文楷体" panose="02010600040101010101" pitchFamily="2" charset="-122"/>
              </a:rPr>
              <a:t>/</a:t>
            </a:r>
            <a:r>
              <a:rPr lang="zh-CN" altLang="en-US" sz="2400" b="1" dirty="0">
                <a:solidFill>
                  <a:srgbClr val="000000"/>
                </a:solidFill>
                <a:latin typeface="华文楷体" panose="02010600040101010101" pitchFamily="2" charset="-122"/>
                <a:ea typeface="华文楷体" panose="02010600040101010101" pitchFamily="2" charset="-122"/>
              </a:rPr>
              <a:t>基站</a:t>
            </a:r>
          </a:p>
          <a:p>
            <a:pPr>
              <a:spcBef>
                <a:spcPct val="50000"/>
              </a:spcBef>
              <a:buClrTx/>
              <a:buFontTx/>
              <a:buChar char="•"/>
            </a:pPr>
            <a:r>
              <a:rPr lang="zh-CN" altLang="en-US" sz="2400" b="1" dirty="0">
                <a:solidFill>
                  <a:srgbClr val="000000"/>
                </a:solidFill>
                <a:latin typeface="华文楷体" panose="02010600040101010101" pitchFamily="2" charset="-122"/>
                <a:ea typeface="华文楷体" panose="02010600040101010101" pitchFamily="2" charset="-122"/>
              </a:rPr>
              <a:t>输入输出（显示、键盘）</a:t>
            </a:r>
          </a:p>
          <a:p>
            <a:pPr>
              <a:spcBef>
                <a:spcPct val="50000"/>
              </a:spcBef>
              <a:buClrTx/>
              <a:buFontTx/>
              <a:buChar char="•"/>
            </a:pPr>
            <a:r>
              <a:rPr lang="zh-CN" altLang="en-US" sz="2400" b="1" dirty="0">
                <a:solidFill>
                  <a:srgbClr val="000000"/>
                </a:solidFill>
                <a:latin typeface="华文楷体" panose="02010600040101010101" pitchFamily="2" charset="-122"/>
                <a:ea typeface="华文楷体" panose="02010600040101010101" pitchFamily="2" charset="-122"/>
              </a:rPr>
              <a:t>电话簿管理</a:t>
            </a:r>
          </a:p>
          <a:p>
            <a:pPr>
              <a:spcBef>
                <a:spcPct val="50000"/>
              </a:spcBef>
              <a:buClrTx/>
              <a:buFontTx/>
              <a:buChar char="•"/>
            </a:pPr>
            <a:r>
              <a:rPr lang="en-US" altLang="zh-CN" sz="2400" b="1" dirty="0">
                <a:solidFill>
                  <a:srgbClr val="000000"/>
                </a:solidFill>
                <a:latin typeface="华文楷体" panose="02010600040101010101" pitchFamily="2" charset="-122"/>
                <a:ea typeface="华文楷体" panose="02010600040101010101" pitchFamily="2" charset="-122"/>
              </a:rPr>
              <a:t>……</a:t>
            </a:r>
          </a:p>
        </p:txBody>
      </p:sp>
      <p:sp>
        <p:nvSpPr>
          <p:cNvPr id="425990" name="Text Box 6"/>
          <p:cNvSpPr txBox="1">
            <a:spLocks noChangeArrowheads="1"/>
          </p:cNvSpPr>
          <p:nvPr/>
        </p:nvSpPr>
        <p:spPr bwMode="auto">
          <a:xfrm>
            <a:off x="2889250" y="4819651"/>
            <a:ext cx="1728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b="1" u="sng" dirty="0">
                <a:solidFill>
                  <a:srgbClr val="FF33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用户观点</a:t>
            </a:r>
          </a:p>
        </p:txBody>
      </p:sp>
      <p:sp>
        <p:nvSpPr>
          <p:cNvPr id="425991" name="Text Box 7"/>
          <p:cNvSpPr txBox="1">
            <a:spLocks noChangeArrowheads="1"/>
          </p:cNvSpPr>
          <p:nvPr/>
        </p:nvSpPr>
        <p:spPr bwMode="auto">
          <a:xfrm>
            <a:off x="6959600" y="4854576"/>
            <a:ext cx="1728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zh-CN" altLang="en-US" sz="2800" b="1" u="sng" dirty="0">
                <a:solidFill>
                  <a:srgbClr val="FF33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系统观点</a:t>
            </a:r>
          </a:p>
        </p:txBody>
      </p:sp>
      <p:sp>
        <p:nvSpPr>
          <p:cNvPr id="12"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用例图：用户观点</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14763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5"/>
          <p:cNvSpPr>
            <a:spLocks noGrp="1"/>
          </p:cNvSpPr>
          <p:nvPr>
            <p:ph type="sldNum" sz="quarter" idx="12"/>
          </p:nvPr>
        </p:nvSpPr>
        <p:spPr/>
        <p:txBody>
          <a:bodyPr/>
          <a:lstStyle/>
          <a:p>
            <a:pPr>
              <a:defRPr/>
            </a:pPr>
            <a:fld id="{FEC03691-FA15-4F18-9785-22FFB0DEAF53}" type="slidenum">
              <a:rPr lang="zh-CN" altLang="en-US"/>
              <a:pPr>
                <a:defRPr/>
              </a:pPr>
              <a:t>75</a:t>
            </a:fld>
            <a:endParaRPr lang="en-US" altLang="zh-CN"/>
          </a:p>
        </p:txBody>
      </p:sp>
      <p:sp>
        <p:nvSpPr>
          <p:cNvPr id="12" name="文本框 11"/>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用例图：用例的命名</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11" name="Rectangle 3"/>
          <p:cNvSpPr txBox="1">
            <a:spLocks noChangeArrowheads="1"/>
          </p:cNvSpPr>
          <p:nvPr/>
        </p:nvSpPr>
        <p:spPr bwMode="auto">
          <a:xfrm>
            <a:off x="1135464" y="1419226"/>
            <a:ext cx="9075336" cy="4041775"/>
          </a:xfrm>
          <a:prstGeom prst="rect">
            <a:avLst/>
          </a:prstGeom>
          <a:noFill/>
          <a:ln w="9525">
            <a:noFill/>
            <a:miter lim="800000"/>
          </a:ln>
        </p:spPr>
        <p:txBody>
          <a:bodyPr vert="horz" wrap="square" lIns="91440" tIns="45720" rIns="91440" bIns="45720" numCol="1" anchor="t" anchorCtr="0" compatLnSpc="1"/>
          <a:lstStyle>
            <a:lvl1pPr marL="228600" indent="-228600" algn="l" rtl="0" fontAlgn="base">
              <a:lnSpc>
                <a:spcPct val="110000"/>
              </a:lnSpc>
              <a:spcBef>
                <a:spcPts val="1000"/>
              </a:spcBef>
              <a:spcAft>
                <a:spcPts val="60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110000"/>
              </a:lnSpc>
              <a:spcBef>
                <a:spcPts val="500"/>
              </a:spcBef>
              <a:spcAft>
                <a:spcPts val="60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110000"/>
              </a:lnSpc>
              <a:spcBef>
                <a:spcPts val="500"/>
              </a:spcBef>
              <a:spcAft>
                <a:spcPts val="60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110000"/>
              </a:lnSpc>
              <a:spcBef>
                <a:spcPts val="500"/>
              </a:spcBef>
              <a:spcAft>
                <a:spcPts val="60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110000"/>
              </a:lnSpc>
              <a:spcBef>
                <a:spcPts val="500"/>
              </a:spcBef>
              <a:spcAft>
                <a:spcPts val="60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spcAft>
                <a:spcPct val="30000"/>
              </a:spcAft>
            </a:pPr>
            <a:r>
              <a:rPr lang="zh-CN" altLang="en-US" dirty="0" smtClean="0">
                <a:latin typeface="华文楷体" panose="02010600040101010101" pitchFamily="2" charset="-122"/>
                <a:ea typeface="华文楷体" panose="02010600040101010101" pitchFamily="2" charset="-122"/>
              </a:rPr>
              <a:t>执行者视角：</a:t>
            </a:r>
          </a:p>
          <a:p>
            <a:pPr lvl="1">
              <a:lnSpc>
                <a:spcPct val="90000"/>
              </a:lnSpc>
              <a:spcAft>
                <a:spcPct val="30000"/>
              </a:spcAft>
              <a:buClr>
                <a:schemeClr val="hlink"/>
              </a:buClr>
              <a:buFont typeface="Wingdings" panose="05000000000000000000" pitchFamily="2" charset="2"/>
              <a:buChar char="v"/>
            </a:pPr>
            <a:r>
              <a:rPr lang="zh-CN" altLang="en-US" sz="2800" dirty="0" smtClean="0">
                <a:latin typeface="华文楷体" panose="02010600040101010101" pitchFamily="2" charset="-122"/>
                <a:ea typeface="华文楷体" panose="02010600040101010101" pitchFamily="2" charset="-122"/>
              </a:rPr>
              <a:t>（状语）动词</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（定语</a:t>
            </a:r>
            <a:r>
              <a:rPr lang="en-US" altLang="zh-CN" sz="2800" dirty="0" smtClean="0">
                <a:latin typeface="华文楷体" panose="02010600040101010101" pitchFamily="2" charset="-122"/>
                <a:ea typeface="华文楷体" panose="02010600040101010101" pitchFamily="2" charset="-122"/>
              </a:rPr>
              <a:t>+ </a:t>
            </a:r>
            <a:r>
              <a:rPr lang="zh-CN" altLang="en-US" sz="2800" dirty="0" smtClean="0">
                <a:latin typeface="华文楷体" panose="02010600040101010101" pitchFamily="2" charset="-122"/>
                <a:ea typeface="华文楷体" panose="02010600040101010101" pitchFamily="2" charset="-122"/>
              </a:rPr>
              <a:t>）宾语</a:t>
            </a:r>
          </a:p>
        </p:txBody>
      </p:sp>
      <p:pic>
        <p:nvPicPr>
          <p:cNvPr id="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65" y="3259783"/>
            <a:ext cx="10259388" cy="2317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158295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04</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建立用例模型</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76</a:t>
            </a:fld>
            <a:endParaRPr lang="zh-CN" altLang="en-US"/>
          </a:p>
        </p:txBody>
      </p:sp>
    </p:spTree>
    <p:custDataLst>
      <p:tags r:id="rId1"/>
    </p:custDataLst>
    <p:extLst>
      <p:ext uri="{BB962C8B-B14F-4D97-AF65-F5344CB8AC3E}">
        <p14:creationId xmlns:p14="http://schemas.microsoft.com/office/powerpoint/2010/main" val="391345066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4C1F69C6-101F-46FA-ADC9-81E59815E219}" type="slidenum">
              <a:rPr lang="zh-CN" altLang="en-US"/>
              <a:pPr>
                <a:defRPr/>
              </a:pPr>
              <a:t>77</a:t>
            </a:fld>
            <a:endParaRPr lang="en-US" altLang="zh-CN"/>
          </a:p>
        </p:txBody>
      </p:sp>
      <p:sp>
        <p:nvSpPr>
          <p:cNvPr id="81926" name="Rectangle 3"/>
          <p:cNvSpPr>
            <a:spLocks noGrp="1" noChangeArrowheads="1"/>
          </p:cNvSpPr>
          <p:nvPr>
            <p:ph type="body" idx="1"/>
          </p:nvPr>
        </p:nvSpPr>
        <p:spPr>
          <a:xfrm>
            <a:off x="1635055" y="1395869"/>
            <a:ext cx="6381750" cy="4524375"/>
          </a:xfrm>
        </p:spPr>
        <p:txBody>
          <a:bodyPr/>
          <a:lstStyle/>
          <a:p>
            <a:pPr algn="just" eaLnBrk="1" hangingPunct="1">
              <a:spcBef>
                <a:spcPct val="45000"/>
              </a:spcBef>
              <a:buFont typeface="Monotype Sorts" pitchFamily="2" charset="2"/>
              <a:buChar char="u"/>
            </a:pPr>
            <a:r>
              <a:rPr lang="zh-CN" altLang="en-US" b="1" dirty="0">
                <a:latin typeface="华文楷体" panose="02010600040101010101" pitchFamily="2" charset="-122"/>
                <a:ea typeface="华文楷体" panose="02010600040101010101" pitchFamily="2" charset="-122"/>
              </a:rPr>
              <a:t>定义系统；</a:t>
            </a:r>
          </a:p>
          <a:p>
            <a:pPr algn="just" eaLnBrk="1" hangingPunct="1">
              <a:spcBef>
                <a:spcPct val="45000"/>
              </a:spcBef>
              <a:buFont typeface="Monotype Sorts" pitchFamily="2" charset="2"/>
              <a:buChar char="u"/>
            </a:pPr>
            <a:r>
              <a:rPr lang="zh-CN" altLang="en-US" b="1" dirty="0">
                <a:latin typeface="华文楷体" panose="02010600040101010101" pitchFamily="2" charset="-122"/>
                <a:ea typeface="华文楷体" panose="02010600040101010101" pitchFamily="2" charset="-122"/>
              </a:rPr>
              <a:t>找出执行者；</a:t>
            </a:r>
          </a:p>
          <a:p>
            <a:pPr algn="just" eaLnBrk="1" hangingPunct="1">
              <a:spcBef>
                <a:spcPct val="45000"/>
              </a:spcBef>
              <a:buFont typeface="Monotype Sorts" pitchFamily="2" charset="2"/>
              <a:buChar char="u"/>
            </a:pPr>
            <a:r>
              <a:rPr lang="zh-CN" altLang="en-US" b="1" dirty="0">
                <a:latin typeface="华文楷体" panose="02010600040101010101" pitchFamily="2" charset="-122"/>
                <a:ea typeface="华文楷体" panose="02010600040101010101" pitchFamily="2" charset="-122"/>
              </a:rPr>
              <a:t>找出用例；</a:t>
            </a:r>
          </a:p>
          <a:p>
            <a:pPr algn="just" eaLnBrk="1" hangingPunct="1">
              <a:spcBef>
                <a:spcPct val="45000"/>
              </a:spcBef>
              <a:buFont typeface="Monotype Sorts" pitchFamily="2" charset="2"/>
              <a:buChar char="u"/>
            </a:pPr>
            <a:r>
              <a:rPr lang="zh-CN" altLang="en-US" b="1" dirty="0">
                <a:latin typeface="华文楷体" panose="02010600040101010101" pitchFamily="2" charset="-122"/>
                <a:ea typeface="华文楷体" panose="02010600040101010101" pitchFamily="2" charset="-122"/>
              </a:rPr>
              <a:t>描述用例；</a:t>
            </a:r>
          </a:p>
          <a:p>
            <a:pPr algn="just" eaLnBrk="1" hangingPunct="1">
              <a:spcBef>
                <a:spcPct val="45000"/>
              </a:spcBef>
              <a:buFont typeface="Monotype Sorts" pitchFamily="2" charset="2"/>
              <a:buChar char="u"/>
            </a:pPr>
            <a:r>
              <a:rPr lang="zh-CN" altLang="en-US" b="1" dirty="0">
                <a:latin typeface="华文楷体" panose="02010600040101010101" pitchFamily="2" charset="-122"/>
                <a:ea typeface="华文楷体" panose="02010600040101010101" pitchFamily="2" charset="-122"/>
              </a:rPr>
              <a:t>用例的整理与加工；</a:t>
            </a:r>
          </a:p>
          <a:p>
            <a:pPr algn="just" eaLnBrk="1" hangingPunct="1">
              <a:spcBef>
                <a:spcPct val="45000"/>
              </a:spcBef>
              <a:buFont typeface="Monotype Sorts" pitchFamily="2" charset="2"/>
              <a:buChar char="u"/>
            </a:pPr>
            <a:r>
              <a:rPr lang="zh-CN" altLang="en-US" b="1" dirty="0">
                <a:latin typeface="华文楷体" panose="02010600040101010101" pitchFamily="2" charset="-122"/>
                <a:ea typeface="华文楷体" panose="02010600040101010101" pitchFamily="2" charset="-122"/>
              </a:rPr>
              <a:t>验证模型。</a:t>
            </a:r>
          </a:p>
        </p:txBody>
      </p:sp>
      <p:sp>
        <p:nvSpPr>
          <p:cNvPr id="7" name="文本框 6"/>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建立用例模型：主要工作</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0759978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28D6183E-5062-4C69-B151-4969C927A16C}" type="slidenum">
              <a:rPr lang="zh-CN" altLang="en-US"/>
              <a:pPr>
                <a:defRPr/>
              </a:pPr>
              <a:t>78</a:t>
            </a:fld>
            <a:endParaRPr lang="en-US" altLang="zh-CN"/>
          </a:p>
        </p:txBody>
      </p:sp>
      <p:sp>
        <p:nvSpPr>
          <p:cNvPr id="82950" name="Rectangle 3"/>
          <p:cNvSpPr>
            <a:spLocks noGrp="1" noChangeArrowheads="1"/>
          </p:cNvSpPr>
          <p:nvPr>
            <p:ph type="body" idx="1"/>
          </p:nvPr>
        </p:nvSpPr>
        <p:spPr>
          <a:xfrm>
            <a:off x="462223" y="1412876"/>
            <a:ext cx="11234057" cy="4176713"/>
          </a:xfrm>
        </p:spPr>
        <p:txBody>
          <a:bodyPr/>
          <a:lstStyle/>
          <a:p>
            <a:pPr marL="0" indent="0" eaLnBrk="1" hangingPunct="1">
              <a:lnSpc>
                <a:spcPct val="120000"/>
              </a:lnSpc>
              <a:buFont typeface="Wingdings" panose="05000000000000000000" pitchFamily="2" charset="2"/>
              <a:buNone/>
            </a:pPr>
            <a:r>
              <a:rPr lang="zh-CN" altLang="en-US" b="1" dirty="0" smtClean="0">
                <a:latin typeface="华文楷体" panose="02010600040101010101" pitchFamily="2" charset="-122"/>
                <a:ea typeface="华文楷体" panose="02010600040101010101" pitchFamily="2" charset="-122"/>
              </a:rPr>
              <a:t>用</a:t>
            </a:r>
            <a:r>
              <a:rPr lang="zh-CN" altLang="en-US" b="1" dirty="0">
                <a:latin typeface="华文楷体" panose="02010600040101010101" pitchFamily="2" charset="-122"/>
                <a:ea typeface="华文楷体" panose="02010600040101010101" pitchFamily="2" charset="-122"/>
              </a:rPr>
              <a:t>例图用来描述软件需求模型中的系统功能，通过一组用例可以描述软件系统能够给用户提供的功能。</a:t>
            </a:r>
          </a:p>
          <a:p>
            <a:pPr marL="0" indent="0" eaLnBrk="1" hangingPunct="1">
              <a:lnSpc>
                <a:spcPct val="120000"/>
              </a:lnSpc>
              <a:buFont typeface="Wingdings" panose="05000000000000000000" pitchFamily="2" charset="2"/>
              <a:buNone/>
            </a:pPr>
            <a:r>
              <a:rPr lang="zh-CN" altLang="en-US" b="1" dirty="0" smtClean="0">
                <a:latin typeface="华文楷体" panose="02010600040101010101" pitchFamily="2" charset="-122"/>
                <a:ea typeface="华文楷体" panose="02010600040101010101" pitchFamily="2" charset="-122"/>
              </a:rPr>
              <a:t>用</a:t>
            </a:r>
            <a:r>
              <a:rPr lang="zh-CN" altLang="en-US" b="1" dirty="0">
                <a:latin typeface="华文楷体" panose="02010600040101010101" pitchFamily="2" charset="-122"/>
                <a:ea typeface="华文楷体" panose="02010600040101010101" pitchFamily="2" charset="-122"/>
              </a:rPr>
              <a:t>例图可以作为整个系统开发过程中的开发依据，指导和驱动其他模型。</a:t>
            </a:r>
          </a:p>
        </p:txBody>
      </p:sp>
      <p:sp>
        <p:nvSpPr>
          <p:cNvPr id="7" name="文本框 6"/>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建立用例模型：用例图的作用</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4728228"/>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4"/>
          <p:cNvSpPr>
            <a:spLocks noGrp="1"/>
          </p:cNvSpPr>
          <p:nvPr>
            <p:ph type="ftr" sz="quarter" idx="11"/>
          </p:nvPr>
        </p:nvSpPr>
        <p:spPr/>
        <p:txBody>
          <a:bodyPr/>
          <a:lstStyle/>
          <a:p>
            <a:pPr>
              <a:defRPr/>
            </a:pPr>
            <a:r>
              <a:rPr lang="zh-CN" altLang="en-US"/>
              <a:t>软 件 工 程</a:t>
            </a:r>
            <a:endParaRPr lang="en-US" altLang="zh-CN"/>
          </a:p>
        </p:txBody>
      </p:sp>
      <p:sp>
        <p:nvSpPr>
          <p:cNvPr id="8" name="灯片编号占位符 5"/>
          <p:cNvSpPr>
            <a:spLocks noGrp="1"/>
          </p:cNvSpPr>
          <p:nvPr>
            <p:ph type="sldNum" sz="quarter" idx="12"/>
          </p:nvPr>
        </p:nvSpPr>
        <p:spPr/>
        <p:txBody>
          <a:bodyPr/>
          <a:lstStyle/>
          <a:p>
            <a:pPr>
              <a:defRPr/>
            </a:pPr>
            <a:fld id="{C92DA4B2-5711-4CF4-BA05-49D93B7E4E5D}" type="slidenum">
              <a:rPr lang="zh-CN" altLang="en-US"/>
              <a:pPr>
                <a:defRPr/>
              </a:pPr>
              <a:t>79</a:t>
            </a:fld>
            <a:endParaRPr lang="en-US" altLang="zh-CN"/>
          </a:p>
        </p:txBody>
      </p:sp>
      <p:pic>
        <p:nvPicPr>
          <p:cNvPr id="8397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7727" y="1005344"/>
            <a:ext cx="4176713" cy="324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4" name="Rectangle 3"/>
          <p:cNvSpPr>
            <a:spLocks noGrp="1" noChangeArrowheads="1"/>
          </p:cNvSpPr>
          <p:nvPr>
            <p:ph type="title"/>
          </p:nvPr>
        </p:nvSpPr>
        <p:spPr>
          <a:xfrm>
            <a:off x="78067" y="1536819"/>
            <a:ext cx="7366000" cy="346075"/>
          </a:xfrm>
          <a:noFill/>
        </p:spPr>
        <p:txBody>
          <a:bodyPr vert="horz" wrap="square" lIns="92075" tIns="46038" rIns="92075" bIns="46038" numCol="1" anchor="ctr" anchorCtr="0" compatLnSpc="1"/>
          <a:lstStyle/>
          <a:p>
            <a:pPr eaLnBrk="1" hangingPunct="1"/>
            <a:r>
              <a:rPr lang="zh-CN" altLang="en-US" sz="3200" dirty="0" smtClean="0">
                <a:ea typeface="宋体" panose="02010600030101010101" pitchFamily="2" charset="-122"/>
              </a:rPr>
              <a:t>用例图的形式</a:t>
            </a:r>
          </a:p>
        </p:txBody>
      </p:sp>
      <p:pic>
        <p:nvPicPr>
          <p:cNvPr id="8397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9019" y="1114089"/>
            <a:ext cx="3947746" cy="352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6988" y="4292600"/>
            <a:ext cx="7416800"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建立用例模型：用例图的形式</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5136574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266A42DF-2C0A-4F41-BCFF-1448C045B00D}" type="slidenum">
              <a:rPr lang="zh-CN" altLang="en-US"/>
              <a:pPr>
                <a:defRPr/>
              </a:pPr>
              <a:t>8</a:t>
            </a:fld>
            <a:endParaRPr lang="en-US" altLang="zh-CN"/>
          </a:p>
        </p:txBody>
      </p:sp>
      <p:sp>
        <p:nvSpPr>
          <p:cNvPr id="11270" name="Rectangle 3"/>
          <p:cNvSpPr>
            <a:spLocks noGrp="1" noChangeArrowheads="1"/>
          </p:cNvSpPr>
          <p:nvPr>
            <p:ph type="body" idx="1"/>
          </p:nvPr>
        </p:nvSpPr>
        <p:spPr>
          <a:xfrm>
            <a:off x="552661" y="1346479"/>
            <a:ext cx="11012992" cy="4830484"/>
          </a:xfrm>
        </p:spPr>
        <p:txBody>
          <a:bodyPr/>
          <a:lstStyle/>
          <a:p>
            <a:pPr eaLnBrk="1" hangingPunct="1">
              <a:lnSpc>
                <a:spcPct val="110000"/>
              </a:lnSpc>
              <a:spcAft>
                <a:spcPts val="1200"/>
              </a:spcAft>
            </a:pPr>
            <a:r>
              <a:rPr lang="zh-CN" altLang="en-US" dirty="0">
                <a:latin typeface="华文楷体" panose="02010600040101010101" pitchFamily="2" charset="-122"/>
                <a:ea typeface="华文楷体" panose="02010600040101010101" pitchFamily="2" charset="-122"/>
              </a:rPr>
              <a:t>在此过程中，</a:t>
            </a:r>
            <a:r>
              <a:rPr lang="en-US" altLang="zh-CN" dirty="0">
                <a:latin typeface="华文楷体" panose="02010600040101010101" pitchFamily="2" charset="-122"/>
                <a:ea typeface="华文楷体" panose="02010600040101010101" pitchFamily="2" charset="-122"/>
              </a:rPr>
              <a:t>Rational</a:t>
            </a:r>
            <a:r>
              <a:rPr lang="zh-CN" altLang="en-US" dirty="0">
                <a:latin typeface="华文楷体" panose="02010600040101010101" pitchFamily="2" charset="-122"/>
                <a:ea typeface="华文楷体" panose="02010600040101010101" pitchFamily="2" charset="-122"/>
              </a:rPr>
              <a:t>公司发起成立了</a:t>
            </a:r>
            <a:r>
              <a:rPr lang="en-US" altLang="zh-CN" dirty="0">
                <a:latin typeface="华文楷体" panose="02010600040101010101" pitchFamily="2" charset="-122"/>
                <a:ea typeface="华文楷体" panose="02010600040101010101" pitchFamily="2" charset="-122"/>
              </a:rPr>
              <a:t>UML</a:t>
            </a:r>
            <a:r>
              <a:rPr lang="zh-CN" altLang="en-US" dirty="0">
                <a:latin typeface="华文楷体" panose="02010600040101010101" pitchFamily="2" charset="-122"/>
                <a:ea typeface="华文楷体" panose="02010600040101010101" pitchFamily="2" charset="-122"/>
              </a:rPr>
              <a:t>伙伴组织，开始时有</a:t>
            </a:r>
            <a:r>
              <a:rPr lang="en-US" altLang="zh-CN" dirty="0">
                <a:latin typeface="华文楷体" panose="02010600040101010101" pitchFamily="2" charset="-122"/>
                <a:ea typeface="华文楷体" panose="02010600040101010101" pitchFamily="2" charset="-122"/>
              </a:rPr>
              <a:t>12</a:t>
            </a:r>
            <a:r>
              <a:rPr lang="zh-CN" altLang="en-US" dirty="0">
                <a:latin typeface="华文楷体" panose="02010600040101010101" pitchFamily="2" charset="-122"/>
                <a:ea typeface="华文楷体" panose="02010600040101010101" pitchFamily="2" charset="-122"/>
              </a:rPr>
              <a:t>家参加，共同推出了</a:t>
            </a:r>
            <a:r>
              <a:rPr lang="en-US" altLang="zh-CN" dirty="0">
                <a:solidFill>
                  <a:srgbClr val="FF3300"/>
                </a:solidFill>
                <a:latin typeface="华文楷体" panose="02010600040101010101" pitchFamily="2" charset="-122"/>
                <a:ea typeface="华文楷体" panose="02010600040101010101" pitchFamily="2" charset="-122"/>
              </a:rPr>
              <a:t>UML1.0</a:t>
            </a:r>
            <a:r>
              <a:rPr lang="zh-CN" altLang="en-US" dirty="0">
                <a:latin typeface="华文楷体" panose="02010600040101010101" pitchFamily="2" charset="-122"/>
                <a:ea typeface="华文楷体" panose="02010600040101010101" pitchFamily="2" charset="-122"/>
              </a:rPr>
              <a:t>版，并在</a:t>
            </a:r>
            <a:r>
              <a:rPr lang="en-US" altLang="zh-CN" dirty="0">
                <a:latin typeface="华文楷体" panose="02010600040101010101" pitchFamily="2" charset="-122"/>
                <a:ea typeface="华文楷体" panose="02010600040101010101" pitchFamily="2" charset="-122"/>
              </a:rPr>
              <a:t>1997</a:t>
            </a:r>
            <a:r>
              <a:rPr lang="zh-CN" altLang="en-US" dirty="0">
                <a:latin typeface="华文楷体" panose="02010600040101010101" pitchFamily="2" charset="-122"/>
                <a:ea typeface="华文楷体" panose="02010600040101010101" pitchFamily="2" charset="-122"/>
              </a:rPr>
              <a:t>年</a:t>
            </a:r>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月提交给</a:t>
            </a:r>
            <a:r>
              <a:rPr lang="en-US" altLang="zh-CN" dirty="0">
                <a:latin typeface="华文楷体" panose="02010600040101010101" pitchFamily="2" charset="-122"/>
                <a:ea typeface="华文楷体" panose="02010600040101010101" pitchFamily="2" charset="-122"/>
              </a:rPr>
              <a:t>OMG</a:t>
            </a:r>
          </a:p>
          <a:p>
            <a:pPr eaLnBrk="1" hangingPunct="1">
              <a:lnSpc>
                <a:spcPct val="110000"/>
              </a:lnSpc>
              <a:spcAft>
                <a:spcPts val="1200"/>
              </a:spcAft>
            </a:pPr>
            <a:r>
              <a:rPr lang="zh-CN" altLang="en-US" dirty="0">
                <a:latin typeface="华文楷体" panose="02010600040101010101" pitchFamily="2" charset="-122"/>
                <a:ea typeface="华文楷体" panose="02010600040101010101" pitchFamily="2" charset="-122"/>
              </a:rPr>
              <a:t>把其他几家分头向</a:t>
            </a:r>
            <a:r>
              <a:rPr lang="en-US" altLang="zh-CN" dirty="0">
                <a:latin typeface="华文楷体" panose="02010600040101010101" pitchFamily="2" charset="-122"/>
                <a:ea typeface="华文楷体" panose="02010600040101010101" pitchFamily="2" charset="-122"/>
              </a:rPr>
              <a:t>OMG</a:t>
            </a:r>
            <a:r>
              <a:rPr lang="zh-CN" altLang="en-US" dirty="0">
                <a:latin typeface="华文楷体" panose="02010600040101010101" pitchFamily="2" charset="-122"/>
                <a:ea typeface="华文楷体" panose="02010600040101010101" pitchFamily="2" charset="-122"/>
              </a:rPr>
              <a:t>提交提案的公司纳入进来，推出了</a:t>
            </a:r>
            <a:r>
              <a:rPr lang="en-US" altLang="zh-CN" dirty="0">
                <a:solidFill>
                  <a:srgbClr val="FF3300"/>
                </a:solidFill>
                <a:latin typeface="华文楷体" panose="02010600040101010101" pitchFamily="2" charset="-122"/>
                <a:ea typeface="华文楷体" panose="02010600040101010101" pitchFamily="2" charset="-122"/>
              </a:rPr>
              <a:t>UML1.1</a:t>
            </a:r>
            <a:r>
              <a:rPr lang="zh-CN" altLang="en-US" dirty="0">
                <a:latin typeface="华文楷体" panose="02010600040101010101" pitchFamily="2" charset="-122"/>
                <a:ea typeface="华文楷体" panose="02010600040101010101" pitchFamily="2" charset="-122"/>
              </a:rPr>
              <a:t>版，在</a:t>
            </a:r>
            <a:r>
              <a:rPr lang="en-US" altLang="zh-CN" dirty="0">
                <a:latin typeface="华文楷体" panose="02010600040101010101" pitchFamily="2" charset="-122"/>
                <a:ea typeface="华文楷体" panose="02010600040101010101" pitchFamily="2" charset="-122"/>
              </a:rPr>
              <a:t>1997</a:t>
            </a:r>
            <a:r>
              <a:rPr lang="zh-CN" altLang="en-US" dirty="0">
                <a:latin typeface="华文楷体" panose="02010600040101010101" pitchFamily="2" charset="-122"/>
                <a:ea typeface="华文楷体" panose="02010600040101010101" pitchFamily="2" charset="-122"/>
              </a:rPr>
              <a:t>年</a:t>
            </a:r>
            <a:r>
              <a:rPr lang="en-US" altLang="zh-CN" dirty="0">
                <a:latin typeface="华文楷体" panose="02010600040101010101" pitchFamily="2" charset="-122"/>
                <a:ea typeface="华文楷体" panose="02010600040101010101" pitchFamily="2" charset="-122"/>
              </a:rPr>
              <a:t>11</a:t>
            </a:r>
            <a:r>
              <a:rPr lang="zh-CN" altLang="en-US" dirty="0">
                <a:latin typeface="华文楷体" panose="02010600040101010101" pitchFamily="2" charset="-122"/>
                <a:ea typeface="华文楷体" panose="02010600040101010101" pitchFamily="2" charset="-122"/>
              </a:rPr>
              <a:t>月</a:t>
            </a:r>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日被</a:t>
            </a:r>
            <a:r>
              <a:rPr lang="en-US" altLang="zh-CN" dirty="0">
                <a:latin typeface="华文楷体" panose="02010600040101010101" pitchFamily="2" charset="-122"/>
                <a:ea typeface="华文楷体" panose="02010600040101010101" pitchFamily="2" charset="-122"/>
              </a:rPr>
              <a:t>OMG</a:t>
            </a:r>
            <a:r>
              <a:rPr lang="zh-CN" altLang="en-US" dirty="0">
                <a:latin typeface="华文楷体" panose="02010600040101010101" pitchFamily="2" charset="-122"/>
                <a:ea typeface="华文楷体" panose="02010600040101010101" pitchFamily="2" charset="-122"/>
              </a:rPr>
              <a:t>采纳。然后成立任务组进行不断的修订，并产生了</a:t>
            </a:r>
            <a:r>
              <a:rPr lang="en-US" altLang="zh-CN" dirty="0">
                <a:latin typeface="华文楷体" panose="02010600040101010101" pitchFamily="2" charset="-122"/>
                <a:ea typeface="华文楷体" panose="02010600040101010101" pitchFamily="2" charset="-122"/>
              </a:rPr>
              <a:t>UML 1.2</a:t>
            </a:r>
            <a:r>
              <a:rPr lang="zh-CN" altLang="en-US" dirty="0">
                <a:latin typeface="华文楷体" panose="02010600040101010101" pitchFamily="2" charset="-122"/>
                <a:ea typeface="华文楷体" panose="02010600040101010101" pitchFamily="2" charset="-122"/>
              </a:rPr>
              <a:t>、</a:t>
            </a:r>
            <a:r>
              <a:rPr lang="en-US" altLang="zh-CN" dirty="0">
                <a:latin typeface="华文楷体" panose="02010600040101010101" pitchFamily="2" charset="-122"/>
                <a:ea typeface="华文楷体" panose="02010600040101010101" pitchFamily="2" charset="-122"/>
              </a:rPr>
              <a:t>1.3</a:t>
            </a:r>
            <a:r>
              <a:rPr lang="zh-CN" altLang="en-US" dirty="0">
                <a:latin typeface="华文楷体" panose="02010600040101010101" pitchFamily="2" charset="-122"/>
                <a:ea typeface="华文楷体" panose="02010600040101010101" pitchFamily="2" charset="-122"/>
              </a:rPr>
              <a:t>和</a:t>
            </a:r>
            <a:r>
              <a:rPr lang="en-US" altLang="zh-CN" dirty="0">
                <a:latin typeface="华文楷体" panose="02010600040101010101" pitchFamily="2" charset="-122"/>
                <a:ea typeface="华文楷体" panose="02010600040101010101" pitchFamily="2" charset="-122"/>
              </a:rPr>
              <a:t>1.4</a:t>
            </a:r>
            <a:r>
              <a:rPr lang="zh-CN" altLang="en-US" dirty="0">
                <a:latin typeface="华文楷体" panose="02010600040101010101" pitchFamily="2" charset="-122"/>
                <a:ea typeface="华文楷体" panose="02010600040101010101" pitchFamily="2" charset="-122"/>
              </a:rPr>
              <a:t>版本 。</a:t>
            </a:r>
          </a:p>
          <a:p>
            <a:pPr eaLnBrk="1" hangingPunct="1">
              <a:lnSpc>
                <a:spcPct val="110000"/>
              </a:lnSpc>
              <a:spcAft>
                <a:spcPts val="1200"/>
              </a:spcAft>
            </a:pPr>
            <a:r>
              <a:rPr lang="en-US" altLang="zh-CN" dirty="0">
                <a:latin typeface="华文楷体" panose="02010600040101010101" pitchFamily="2" charset="-122"/>
                <a:ea typeface="华文楷体" panose="02010600040101010101" pitchFamily="2" charset="-122"/>
              </a:rPr>
              <a:t>2000</a:t>
            </a:r>
            <a:r>
              <a:rPr lang="zh-CN" altLang="en-US" dirty="0">
                <a:latin typeface="华文楷体" panose="02010600040101010101" pitchFamily="2" charset="-122"/>
                <a:ea typeface="华文楷体" panose="02010600040101010101" pitchFamily="2" charset="-122"/>
              </a:rPr>
              <a:t>年起，就已经开始着手开发</a:t>
            </a:r>
            <a:r>
              <a:rPr lang="en-US" altLang="zh-CN" dirty="0">
                <a:solidFill>
                  <a:srgbClr val="FF3300"/>
                </a:solidFill>
                <a:latin typeface="华文楷体" panose="02010600040101010101" pitchFamily="2" charset="-122"/>
                <a:ea typeface="华文楷体" panose="02010600040101010101" pitchFamily="2" charset="-122"/>
              </a:rPr>
              <a:t>UML 2.0</a:t>
            </a:r>
            <a:r>
              <a:rPr lang="zh-CN" altLang="en-US" dirty="0">
                <a:latin typeface="华文楷体" panose="02010600040101010101" pitchFamily="2" charset="-122"/>
                <a:ea typeface="华文楷体" panose="02010600040101010101" pitchFamily="2" charset="-122"/>
              </a:rPr>
              <a:t>版本了，在</a:t>
            </a:r>
            <a:r>
              <a:rPr lang="en-US" altLang="zh-CN" dirty="0">
                <a:latin typeface="华文楷体" panose="02010600040101010101" pitchFamily="2" charset="-122"/>
                <a:ea typeface="华文楷体" panose="02010600040101010101" pitchFamily="2" charset="-122"/>
              </a:rPr>
              <a:t>2003</a:t>
            </a:r>
            <a:r>
              <a:rPr lang="zh-CN" altLang="en-US" dirty="0">
                <a:latin typeface="华文楷体" panose="02010600040101010101" pitchFamily="2" charset="-122"/>
                <a:ea typeface="华文楷体" panose="02010600040101010101" pitchFamily="2" charset="-122"/>
              </a:rPr>
              <a:t>年</a:t>
            </a:r>
            <a:r>
              <a:rPr lang="en-US" altLang="zh-CN" dirty="0">
                <a:latin typeface="华文楷体" panose="02010600040101010101" pitchFamily="2" charset="-122"/>
                <a:ea typeface="华文楷体" panose="02010600040101010101" pitchFamily="2" charset="-122"/>
              </a:rPr>
              <a:t>6</a:t>
            </a:r>
            <a:r>
              <a:rPr lang="zh-CN" altLang="en-US" dirty="0">
                <a:latin typeface="华文楷体" panose="02010600040101010101" pitchFamily="2" charset="-122"/>
                <a:ea typeface="华文楷体" panose="02010600040101010101" pitchFamily="2" charset="-122"/>
              </a:rPr>
              <a:t>月被</a:t>
            </a:r>
            <a:r>
              <a:rPr lang="en-US" altLang="zh-CN" dirty="0">
                <a:latin typeface="华文楷体" panose="02010600040101010101" pitchFamily="2" charset="-122"/>
                <a:ea typeface="华文楷体" panose="02010600040101010101" pitchFamily="2" charset="-122"/>
              </a:rPr>
              <a:t>OMG</a:t>
            </a:r>
            <a:r>
              <a:rPr lang="zh-CN" altLang="en-US" dirty="0">
                <a:latin typeface="华文楷体" panose="02010600040101010101" pitchFamily="2" charset="-122"/>
                <a:ea typeface="华文楷体" panose="02010600040101010101" pitchFamily="2" charset="-122"/>
              </a:rPr>
              <a:t>采纳为最终采纳规范。现在主要为</a:t>
            </a:r>
            <a:r>
              <a:rPr lang="en-US" altLang="zh-CN" dirty="0">
                <a:solidFill>
                  <a:srgbClr val="FF3300"/>
                </a:solidFill>
                <a:latin typeface="华文楷体" panose="02010600040101010101" pitchFamily="2" charset="-122"/>
                <a:ea typeface="华文楷体" panose="02010600040101010101" pitchFamily="2" charset="-122"/>
              </a:rPr>
              <a:t>UML 2.x</a:t>
            </a:r>
            <a:r>
              <a:rPr lang="zh-CN" altLang="en-US" dirty="0">
                <a:latin typeface="华文楷体" panose="02010600040101010101" pitchFamily="2" charset="-122"/>
                <a:ea typeface="华文楷体" panose="02010600040101010101" pitchFamily="2" charset="-122"/>
              </a:rPr>
              <a:t>。</a:t>
            </a:r>
          </a:p>
        </p:txBody>
      </p:sp>
      <p:sp>
        <p:nvSpPr>
          <p:cNvPr id="7" name="文本框 11"/>
          <p:cNvSpPr txBox="1"/>
          <p:nvPr/>
        </p:nvSpPr>
        <p:spPr>
          <a:xfrm>
            <a:off x="552661" y="374989"/>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UML</a:t>
            </a:r>
            <a:r>
              <a:rPr lang="zh-CN" altLang="en-US" sz="3200" b="1" dirty="0" smtClean="0">
                <a:solidFill>
                  <a:schemeClr val="accent1"/>
                </a:solidFill>
                <a:latin typeface="微软雅黑" panose="020B0503020204020204" pitchFamily="34" charset="-122"/>
                <a:ea typeface="微软雅黑" panose="020B0503020204020204" pitchFamily="34" charset="-122"/>
              </a:rPr>
              <a:t>历史：</a:t>
            </a:r>
            <a:r>
              <a:rPr lang="en-US" altLang="zh-CN" sz="3200" b="1" dirty="0">
                <a:solidFill>
                  <a:schemeClr val="accent1"/>
                </a:solidFill>
                <a:latin typeface="微软雅黑" panose="020B0503020204020204" pitchFamily="34" charset="-122"/>
                <a:ea typeface="微软雅黑" panose="020B0503020204020204" pitchFamily="34" charset="-122"/>
              </a:rPr>
              <a:t>UML</a:t>
            </a:r>
            <a:r>
              <a:rPr lang="zh-CN" altLang="en-US" sz="3200" b="1" dirty="0">
                <a:solidFill>
                  <a:schemeClr val="accent1"/>
                </a:solidFill>
                <a:latin typeface="微软雅黑" panose="020B0503020204020204" pitchFamily="34" charset="-122"/>
                <a:ea typeface="微软雅黑" panose="020B0503020204020204" pitchFamily="34" charset="-122"/>
              </a:rPr>
              <a:t>产生与发展</a:t>
            </a:r>
          </a:p>
        </p:txBody>
      </p:sp>
    </p:spTree>
    <p:extLst>
      <p:ext uri="{BB962C8B-B14F-4D97-AF65-F5344CB8AC3E}">
        <p14:creationId xmlns:p14="http://schemas.microsoft.com/office/powerpoint/2010/main" val="226929870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D16483E3-4DA2-4301-95E3-E59696AAF87E}" type="slidenum">
              <a:rPr lang="zh-CN" altLang="en-US"/>
              <a:pPr>
                <a:defRPr/>
              </a:pPr>
              <a:t>80</a:t>
            </a:fld>
            <a:endParaRPr lang="en-US" altLang="zh-CN"/>
          </a:p>
        </p:txBody>
      </p:sp>
      <p:sp>
        <p:nvSpPr>
          <p:cNvPr id="84998" name="Rectangle 3"/>
          <p:cNvSpPr>
            <a:spLocks noGrp="1" noChangeArrowheads="1"/>
          </p:cNvSpPr>
          <p:nvPr>
            <p:ph type="body" idx="1"/>
          </p:nvPr>
        </p:nvSpPr>
        <p:spPr>
          <a:xfrm>
            <a:off x="912586" y="1403421"/>
            <a:ext cx="6794500" cy="3533775"/>
          </a:xfrm>
        </p:spPr>
        <p:txBody>
          <a:bodyPr/>
          <a:lstStyle/>
          <a:p>
            <a:pPr algn="just" eaLnBrk="1" hangingPunct="1">
              <a:spcBef>
                <a:spcPct val="45000"/>
              </a:spcBef>
              <a:buFont typeface="Monotype Sorts" pitchFamily="2" charset="2"/>
              <a:buChar char="u"/>
            </a:pPr>
            <a:r>
              <a:rPr lang="zh-CN" altLang="en-US" b="1" dirty="0" smtClean="0">
                <a:latin typeface="华文楷体" panose="02010600040101010101" pitchFamily="2" charset="-122"/>
                <a:ea typeface="华文楷体" panose="02010600040101010101" pitchFamily="2" charset="-122"/>
              </a:rPr>
              <a:t>系统</a:t>
            </a:r>
            <a:r>
              <a:rPr lang="zh-CN" altLang="en-US" b="1" noProof="1" smtClean="0">
                <a:latin typeface="华文楷体" panose="02010600040101010101" pitchFamily="2" charset="-122"/>
                <a:ea typeface="华文楷体" panose="02010600040101010101" pitchFamily="2" charset="-122"/>
              </a:rPr>
              <a:t>的</a:t>
            </a:r>
            <a:r>
              <a:rPr lang="zh-CN" altLang="en-US" b="1" dirty="0" smtClean="0">
                <a:latin typeface="华文楷体" panose="02010600040101010101" pitchFamily="2" charset="-122"/>
                <a:ea typeface="华文楷体" panose="02010600040101010101" pitchFamily="2" charset="-122"/>
              </a:rPr>
              <a:t>属性；</a:t>
            </a:r>
          </a:p>
          <a:p>
            <a:pPr algn="just" eaLnBrk="1" hangingPunct="1">
              <a:spcBef>
                <a:spcPct val="45000"/>
              </a:spcBef>
              <a:buFont typeface="Monotype Sorts" pitchFamily="2" charset="2"/>
              <a:buChar char="u"/>
            </a:pPr>
            <a:r>
              <a:rPr lang="zh-CN" altLang="en-US" b="1" dirty="0" smtClean="0">
                <a:latin typeface="华文楷体" panose="02010600040101010101" pitchFamily="2" charset="-122"/>
                <a:ea typeface="华文楷体" panose="02010600040101010101" pitchFamily="2" charset="-122"/>
              </a:rPr>
              <a:t>定义系统时的注意点；</a:t>
            </a:r>
          </a:p>
          <a:p>
            <a:pPr algn="just" eaLnBrk="1" hangingPunct="1">
              <a:spcBef>
                <a:spcPct val="45000"/>
              </a:spcBef>
              <a:buFont typeface="Monotype Sorts" pitchFamily="2" charset="2"/>
              <a:buChar char="u"/>
            </a:pPr>
            <a:r>
              <a:rPr lang="zh-CN" altLang="en-US" b="1" dirty="0" smtClean="0">
                <a:latin typeface="华文楷体" panose="02010600040101010101" pitchFamily="2" charset="-122"/>
                <a:ea typeface="华文楷体" panose="02010600040101010101" pitchFamily="2" charset="-122"/>
              </a:rPr>
              <a:t>对与外界系统交互问题的看法。</a:t>
            </a:r>
          </a:p>
        </p:txBody>
      </p:sp>
      <p:sp>
        <p:nvSpPr>
          <p:cNvPr id="7" name="文本框 6"/>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建立用例模型：定义系统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13831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EE54B491-63F4-410E-94A1-687C7335561F}" type="slidenum">
              <a:rPr lang="zh-CN" altLang="en-US"/>
              <a:pPr>
                <a:defRPr/>
              </a:pPr>
              <a:t>81</a:t>
            </a:fld>
            <a:endParaRPr lang="en-US" altLang="zh-CN"/>
          </a:p>
        </p:txBody>
      </p:sp>
      <p:sp>
        <p:nvSpPr>
          <p:cNvPr id="86021" name="Rectangle 2"/>
          <p:cNvSpPr>
            <a:spLocks noGrp="1" noChangeArrowheads="1"/>
          </p:cNvSpPr>
          <p:nvPr>
            <p:ph type="title"/>
          </p:nvPr>
        </p:nvSpPr>
        <p:spPr>
          <a:xfrm>
            <a:off x="357973" y="1127125"/>
            <a:ext cx="7543800" cy="609600"/>
          </a:xfrm>
        </p:spPr>
        <p:txBody>
          <a:bodyPr/>
          <a:lstStyle/>
          <a:p>
            <a:pPr eaLnBrk="1" hangingPunct="1">
              <a:buFont typeface="Monotype Sorts" pitchFamily="2" charset="2"/>
              <a:buNone/>
            </a:pPr>
            <a:r>
              <a:rPr lang="zh-CN" altLang="en-US" sz="3200" dirty="0" smtClean="0">
                <a:latin typeface="华文楷体" panose="02010600040101010101" pitchFamily="2" charset="-122"/>
                <a:ea typeface="华文楷体" panose="02010600040101010101" pitchFamily="2" charset="-122"/>
              </a:rPr>
              <a:t> 系统</a:t>
            </a:r>
            <a:r>
              <a:rPr lang="zh-CN" altLang="en-US" sz="3200" noProof="1" smtClean="0">
                <a:latin typeface="华文楷体" panose="02010600040101010101" pitchFamily="2" charset="-122"/>
                <a:ea typeface="华文楷体" panose="02010600040101010101" pitchFamily="2" charset="-122"/>
              </a:rPr>
              <a:t>的</a:t>
            </a:r>
            <a:r>
              <a:rPr lang="zh-CN" altLang="en-US" sz="3200" dirty="0" smtClean="0">
                <a:latin typeface="华文楷体" panose="02010600040101010101" pitchFamily="2" charset="-122"/>
                <a:ea typeface="华文楷体" panose="02010600040101010101" pitchFamily="2" charset="-122"/>
              </a:rPr>
              <a:t>属性</a:t>
            </a:r>
            <a:endParaRPr lang="zh-CN" altLang="en-US" sz="3200" dirty="0">
              <a:latin typeface="华文楷体" panose="02010600040101010101" pitchFamily="2" charset="-122"/>
              <a:ea typeface="华文楷体" panose="02010600040101010101" pitchFamily="2" charset="-122"/>
            </a:endParaRPr>
          </a:p>
        </p:txBody>
      </p:sp>
      <p:sp>
        <p:nvSpPr>
          <p:cNvPr id="86022" name="Rectangle 3"/>
          <p:cNvSpPr>
            <a:spLocks noGrp="1" noChangeArrowheads="1"/>
          </p:cNvSpPr>
          <p:nvPr>
            <p:ph type="body" idx="1"/>
          </p:nvPr>
        </p:nvSpPr>
        <p:spPr>
          <a:xfrm>
            <a:off x="422032" y="1904086"/>
            <a:ext cx="11203909" cy="4452264"/>
          </a:xfrm>
        </p:spPr>
        <p:txBody>
          <a:bodyPr/>
          <a:lstStyle/>
          <a:p>
            <a:pPr algn="just" eaLnBrk="1" hangingPunct="1">
              <a:spcBef>
                <a:spcPct val="45000"/>
              </a:spcBef>
              <a:buFont typeface="Monotype Sorts" pitchFamily="2" charset="2"/>
              <a:buChar char="u"/>
            </a:pPr>
            <a:r>
              <a:rPr lang="zh-CN" altLang="en-US" b="1" dirty="0" smtClean="0">
                <a:solidFill>
                  <a:srgbClr val="FF3300"/>
                </a:solidFill>
                <a:latin typeface="华文楷体" panose="02010600040101010101" pitchFamily="2" charset="-122"/>
                <a:ea typeface="华文楷体" panose="02010600040101010101" pitchFamily="2" charset="-122"/>
              </a:rPr>
              <a:t>系统名</a:t>
            </a:r>
            <a:r>
              <a:rPr lang="zh-CN" altLang="en-US" b="1" dirty="0" smtClean="0">
                <a:latin typeface="华文楷体" panose="02010600040101010101" pitchFamily="2" charset="-122"/>
                <a:ea typeface="华文楷体" panose="02010600040101010101" pitchFamily="2" charset="-122"/>
              </a:rPr>
              <a:t>：软件系统、业务流程或硬件系统等都是系统，它应该有一个名字。用字符串表达系统名 。</a:t>
            </a:r>
          </a:p>
          <a:p>
            <a:pPr algn="just" eaLnBrk="1" hangingPunct="1">
              <a:spcBef>
                <a:spcPct val="45000"/>
              </a:spcBef>
              <a:buFont typeface="Monotype Sorts" pitchFamily="2" charset="2"/>
              <a:buChar char="u"/>
            </a:pPr>
            <a:r>
              <a:rPr lang="zh-CN" altLang="en-US" b="1" dirty="0" smtClean="0">
                <a:solidFill>
                  <a:srgbClr val="FF3300"/>
                </a:solidFill>
                <a:latin typeface="华文楷体" panose="02010600040101010101" pitchFamily="2" charset="-122"/>
                <a:ea typeface="华文楷体" panose="02010600040101010101" pitchFamily="2" charset="-122"/>
              </a:rPr>
              <a:t>系统边界</a:t>
            </a:r>
            <a:r>
              <a:rPr lang="zh-CN" altLang="en-US" b="1" dirty="0" smtClean="0">
                <a:latin typeface="华文楷体" panose="02010600040101010101" pitchFamily="2" charset="-122"/>
                <a:ea typeface="华文楷体" panose="02010600040101010101" pitchFamily="2" charset="-122"/>
              </a:rPr>
              <a:t>：定义系统的边界，即确定系统的内容：哪些任务由系统完成，哪些由人工完成，哪些由其他系统完成；系统多大，有哪些功能，系统的复杂程度如何；等等。</a:t>
            </a:r>
          </a:p>
          <a:p>
            <a:pPr algn="just" eaLnBrk="1" hangingPunct="1">
              <a:spcBef>
                <a:spcPct val="45000"/>
              </a:spcBef>
              <a:buFont typeface="Monotype Sorts" pitchFamily="2" charset="2"/>
              <a:buChar char="u"/>
            </a:pPr>
            <a:r>
              <a:rPr lang="zh-CN" altLang="en-US" b="1" dirty="0" smtClean="0">
                <a:solidFill>
                  <a:srgbClr val="FF3300"/>
                </a:solidFill>
                <a:latin typeface="华文楷体" panose="02010600040101010101" pitchFamily="2" charset="-122"/>
                <a:ea typeface="华文楷体" panose="02010600040101010101" pitchFamily="2" charset="-122"/>
              </a:rPr>
              <a:t>系统定义应当</a:t>
            </a:r>
            <a:r>
              <a:rPr lang="zh-CN" altLang="en-US" b="1" dirty="0" smtClean="0">
                <a:latin typeface="华文楷体" panose="02010600040101010101" pitchFamily="2" charset="-122"/>
                <a:ea typeface="华文楷体" panose="02010600040101010101" pitchFamily="2" charset="-122"/>
              </a:rPr>
              <a:t>：基本功能明确；系统构架优良</a:t>
            </a:r>
            <a:r>
              <a:rPr lang="en-US" altLang="zh-CN" b="1" dirty="0" smtClean="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便于增加或修改系统的功能</a:t>
            </a:r>
            <a:r>
              <a:rPr lang="en-US" altLang="zh-CN" b="1" dirty="0" smtClean="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a:t>
            </a:r>
          </a:p>
        </p:txBody>
      </p:sp>
      <p:sp>
        <p:nvSpPr>
          <p:cNvPr id="7" name="文本框 6"/>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建立用例模型：定义系统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60127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0D656C68-2572-427A-861B-B7D66A408316}" type="slidenum">
              <a:rPr lang="zh-CN" altLang="en-US"/>
              <a:pPr>
                <a:defRPr/>
              </a:pPr>
              <a:t>82</a:t>
            </a:fld>
            <a:endParaRPr lang="en-US" altLang="zh-CN"/>
          </a:p>
        </p:txBody>
      </p:sp>
      <p:sp>
        <p:nvSpPr>
          <p:cNvPr id="87046" name="Rectangle 3"/>
          <p:cNvSpPr>
            <a:spLocks noGrp="1" noChangeArrowheads="1"/>
          </p:cNvSpPr>
          <p:nvPr>
            <p:ph type="body" idx="1"/>
          </p:nvPr>
        </p:nvSpPr>
        <p:spPr>
          <a:xfrm>
            <a:off x="552661" y="1248944"/>
            <a:ext cx="11183814" cy="4189412"/>
          </a:xfrm>
        </p:spPr>
        <p:txBody>
          <a:bodyPr/>
          <a:lstStyle/>
          <a:p>
            <a:pPr marL="0" indent="0" algn="just" eaLnBrk="1" hangingPunct="1">
              <a:spcBef>
                <a:spcPct val="45000"/>
              </a:spcBef>
              <a:buNone/>
            </a:pPr>
            <a:r>
              <a:rPr lang="zh-CN" altLang="en-US" dirty="0">
                <a:latin typeface="华文楷体" panose="02010600040101010101" pitchFamily="2" charset="-122"/>
                <a:ea typeface="华文楷体" panose="02010600040101010101" pitchFamily="2" charset="-122"/>
              </a:rPr>
              <a:t> 定义系统时的注意点</a:t>
            </a:r>
            <a:endParaRPr lang="en-US" altLang="zh-CN" dirty="0" smtClean="0">
              <a:latin typeface="华文楷体" panose="02010600040101010101" pitchFamily="2" charset="-122"/>
              <a:ea typeface="华文楷体" panose="02010600040101010101" pitchFamily="2" charset="-122"/>
            </a:endParaRPr>
          </a:p>
          <a:p>
            <a:pPr algn="just" eaLnBrk="1" hangingPunct="1">
              <a:spcBef>
                <a:spcPct val="45000"/>
              </a:spcBef>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定义系统是用准确的语言对问题进行描述，其要点如下：汇集最重要的概念</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实体</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；使用客户熟悉的术语、词汇和定义；对系统或业务模型中的词汇给出准确说明</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用于描述用例</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a:t>
            </a:r>
          </a:p>
          <a:p>
            <a:pPr algn="just" eaLnBrk="1" hangingPunct="1">
              <a:spcBef>
                <a:spcPct val="45000"/>
              </a:spcBef>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系统定义的详略程度：简单系统，半页纸左右；复杂系统，需要一系列文档。</a:t>
            </a:r>
          </a:p>
        </p:txBody>
      </p:sp>
      <p:sp>
        <p:nvSpPr>
          <p:cNvPr id="7" name="文本框 6"/>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建立用例模型：定义系统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540048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A9109D8B-D26A-4775-BAE3-0633FC4F6AC0}" type="slidenum">
              <a:rPr lang="zh-CN" altLang="en-US"/>
              <a:pPr>
                <a:defRPr/>
              </a:pPr>
              <a:t>83</a:t>
            </a:fld>
            <a:endParaRPr lang="en-US" altLang="zh-CN"/>
          </a:p>
        </p:txBody>
      </p:sp>
      <p:sp>
        <p:nvSpPr>
          <p:cNvPr id="88070" name="Rectangle 3"/>
          <p:cNvSpPr>
            <a:spLocks noGrp="1" noChangeArrowheads="1"/>
          </p:cNvSpPr>
          <p:nvPr>
            <p:ph type="body" idx="1"/>
          </p:nvPr>
        </p:nvSpPr>
        <p:spPr>
          <a:xfrm>
            <a:off x="552661" y="1295400"/>
            <a:ext cx="11264201" cy="4724400"/>
          </a:xfrm>
        </p:spPr>
        <p:txBody>
          <a:bodyPr/>
          <a:lstStyle/>
          <a:p>
            <a:pPr marL="0" indent="0" algn="just" eaLnBrk="1" hangingPunct="1">
              <a:spcBef>
                <a:spcPct val="45000"/>
              </a:spcBef>
              <a:buNone/>
            </a:pPr>
            <a:r>
              <a:rPr lang="zh-CN" altLang="en-US" dirty="0">
                <a:latin typeface="华文楷体" panose="02010600040101010101" pitchFamily="2" charset="-122"/>
                <a:ea typeface="华文楷体" panose="02010600040101010101" pitchFamily="2" charset="-122"/>
              </a:rPr>
              <a:t> 对与外界系统交互问题的看法</a:t>
            </a:r>
            <a:endParaRPr lang="en-US" altLang="zh-CN" dirty="0" smtClean="0">
              <a:latin typeface="华文楷体" panose="02010600040101010101" pitchFamily="2" charset="-122"/>
              <a:ea typeface="华文楷体" panose="02010600040101010101" pitchFamily="2" charset="-122"/>
            </a:endParaRPr>
          </a:p>
          <a:p>
            <a:pPr algn="just" eaLnBrk="1" hangingPunct="1">
              <a:spcBef>
                <a:spcPct val="45000"/>
              </a:spcBef>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与外界系统的所有交互都应在图中表达。例如，为了给一笔交易进行估价需要访问银行，则应在用例“交易估价”与“银行”之间建立连接关系。</a:t>
            </a:r>
          </a:p>
          <a:p>
            <a:pPr algn="just" eaLnBrk="1" hangingPunct="1">
              <a:spcBef>
                <a:spcPct val="45000"/>
              </a:spcBef>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只有当某个外界系统会引发信息交互时，才在系统中建立相应的外界系统。此时除非记帐系统会通过某种方式要求本系统做某件事时，才在图中显示记帐系统。</a:t>
            </a:r>
          </a:p>
        </p:txBody>
      </p:sp>
      <p:sp>
        <p:nvSpPr>
          <p:cNvPr id="7" name="文本框 6"/>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建立用例模型：定义系统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49710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AE27E3B-F9D9-430B-8C24-2861BF4CCA31}" type="slidenum">
              <a:rPr lang="zh-CN" altLang="en-US"/>
              <a:pPr>
                <a:defRPr/>
              </a:pPr>
              <a:t>84</a:t>
            </a:fld>
            <a:endParaRPr lang="en-US" altLang="zh-CN"/>
          </a:p>
        </p:txBody>
      </p:sp>
      <p:sp>
        <p:nvSpPr>
          <p:cNvPr id="89094" name="Rectangle 3"/>
          <p:cNvSpPr>
            <a:spLocks noGrp="1" noChangeArrowheads="1"/>
          </p:cNvSpPr>
          <p:nvPr>
            <p:ph type="body" idx="1"/>
          </p:nvPr>
        </p:nvSpPr>
        <p:spPr>
          <a:xfrm>
            <a:off x="742950" y="1403420"/>
            <a:ext cx="7410450" cy="4038600"/>
          </a:xfrm>
        </p:spPr>
        <p:txBody>
          <a:bodyPr/>
          <a:lstStyle/>
          <a:p>
            <a:pPr algn="just" eaLnBrk="1" hangingPunct="1">
              <a:lnSpc>
                <a:spcPct val="90000"/>
              </a:lnSpc>
              <a:spcBef>
                <a:spcPct val="45000"/>
              </a:spcBef>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执行者的主要属性；</a:t>
            </a:r>
          </a:p>
          <a:p>
            <a:pPr algn="just" eaLnBrk="1" hangingPunct="1">
              <a:lnSpc>
                <a:spcPct val="90000"/>
              </a:lnSpc>
              <a:spcBef>
                <a:spcPct val="45000"/>
              </a:spcBef>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执行者与系统和用例之间的关系；</a:t>
            </a:r>
          </a:p>
          <a:p>
            <a:pPr algn="just" eaLnBrk="1" hangingPunct="1">
              <a:lnSpc>
                <a:spcPct val="90000"/>
              </a:lnSpc>
              <a:spcBef>
                <a:spcPct val="45000"/>
              </a:spcBef>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执行者的获取；</a:t>
            </a:r>
          </a:p>
          <a:p>
            <a:pPr algn="just" eaLnBrk="1" hangingPunct="1">
              <a:lnSpc>
                <a:spcPct val="90000"/>
              </a:lnSpc>
              <a:spcBef>
                <a:spcPct val="45000"/>
              </a:spcBef>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对执行者的描述。</a:t>
            </a:r>
          </a:p>
        </p:txBody>
      </p:sp>
      <p:sp>
        <p:nvSpPr>
          <p:cNvPr id="7" name="文本框 6"/>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建立用例模型：找出执行者</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463418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7E230A74-AE1E-4280-BB4D-F95D6D84AE5F}" type="slidenum">
              <a:rPr lang="zh-CN" altLang="en-US"/>
              <a:pPr>
                <a:defRPr/>
              </a:pPr>
              <a:t>85</a:t>
            </a:fld>
            <a:endParaRPr lang="en-US" altLang="zh-CN"/>
          </a:p>
        </p:txBody>
      </p:sp>
      <p:sp>
        <p:nvSpPr>
          <p:cNvPr id="90118" name="Rectangle 3"/>
          <p:cNvSpPr>
            <a:spLocks noGrp="1" noChangeArrowheads="1"/>
          </p:cNvSpPr>
          <p:nvPr>
            <p:ph type="body" idx="1"/>
          </p:nvPr>
        </p:nvSpPr>
        <p:spPr>
          <a:xfrm>
            <a:off x="552661" y="1311275"/>
            <a:ext cx="11103427" cy="5410200"/>
          </a:xfrm>
        </p:spPr>
        <p:txBody>
          <a:bodyPr/>
          <a:lstStyle/>
          <a:p>
            <a:pPr marL="0" indent="0" algn="just" eaLnBrk="1" hangingPunct="1">
              <a:spcBef>
                <a:spcPct val="45000"/>
              </a:spcBef>
              <a:buNone/>
            </a:pPr>
            <a:r>
              <a:rPr lang="zh-CN" altLang="en-US" dirty="0">
                <a:latin typeface="华文楷体" panose="02010600040101010101" pitchFamily="2" charset="-122"/>
                <a:ea typeface="华文楷体" panose="02010600040101010101" pitchFamily="2" charset="-122"/>
              </a:rPr>
              <a:t> 执行者的主要属性</a:t>
            </a:r>
            <a:endParaRPr lang="en-US" altLang="zh-CN" dirty="0" smtClean="0">
              <a:latin typeface="华文楷体" panose="02010600040101010101" pitchFamily="2" charset="-122"/>
              <a:ea typeface="华文楷体" panose="02010600040101010101" pitchFamily="2" charset="-122"/>
            </a:endParaRPr>
          </a:p>
          <a:p>
            <a:pPr algn="just" eaLnBrk="1" hangingPunct="1">
              <a:spcBef>
                <a:spcPct val="45000"/>
              </a:spcBef>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执行者是与系统有交互作用的实体</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人或其它系统等</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，它在执行用例时与系统之间有信息的交流。 </a:t>
            </a:r>
          </a:p>
          <a:p>
            <a:pPr algn="just" eaLnBrk="1" hangingPunct="1">
              <a:spcBef>
                <a:spcPct val="45000"/>
              </a:spcBef>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执行者的重要性可以分级：主要角色</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执行主要功能，如负责保险注册和管理的职员</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和次要角色</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执行次要功能，如负责系统维护、数据库管理、复制备份和其它系统管理等工作的职员</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a:t>
            </a:r>
          </a:p>
          <a:p>
            <a:pPr algn="just" eaLnBrk="1" hangingPunct="1">
              <a:spcBef>
                <a:spcPct val="45000"/>
              </a:spcBef>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执行者有</a:t>
            </a:r>
            <a:r>
              <a:rPr lang="zh-CN" altLang="en-US" dirty="0" smtClean="0">
                <a:solidFill>
                  <a:srgbClr val="FF0000"/>
                </a:solidFill>
                <a:latin typeface="华文楷体" panose="02010600040101010101" pitchFamily="2" charset="-122"/>
                <a:ea typeface="华文楷体" panose="02010600040101010101" pitchFamily="2" charset="-122"/>
              </a:rPr>
              <a:t>主动</a:t>
            </a:r>
            <a:r>
              <a:rPr lang="zh-CN" altLang="en-US" dirty="0" smtClean="0">
                <a:latin typeface="华文楷体" panose="02010600040101010101" pitchFamily="2" charset="-122"/>
                <a:ea typeface="华文楷体" panose="02010600040101010101" pitchFamily="2" charset="-122"/>
              </a:rPr>
              <a:t>和</a:t>
            </a:r>
            <a:r>
              <a:rPr lang="zh-CN" altLang="en-US" dirty="0" smtClean="0">
                <a:solidFill>
                  <a:srgbClr val="FF0000"/>
                </a:solidFill>
                <a:latin typeface="华文楷体" panose="02010600040101010101" pitchFamily="2" charset="-122"/>
                <a:ea typeface="华文楷体" panose="02010600040101010101" pitchFamily="2" charset="-122"/>
              </a:rPr>
              <a:t>被动</a:t>
            </a:r>
            <a:r>
              <a:rPr lang="zh-CN" altLang="en-US" dirty="0" smtClean="0">
                <a:latin typeface="华文楷体" panose="02010600040101010101" pitchFamily="2" charset="-122"/>
                <a:ea typeface="华文楷体" panose="02010600040101010101" pitchFamily="2" charset="-122"/>
              </a:rPr>
              <a:t>之分：主动执行者创建用例；被动执行者不创建用例。</a:t>
            </a:r>
          </a:p>
        </p:txBody>
      </p:sp>
      <p:sp>
        <p:nvSpPr>
          <p:cNvPr id="7" name="文本框 6"/>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建立用例模型：执行者的主要属性</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950880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4A8FE7F6-14EF-475B-8A2E-0070D23E571C}" type="slidenum">
              <a:rPr lang="zh-CN" altLang="en-US"/>
              <a:pPr>
                <a:defRPr/>
              </a:pPr>
              <a:t>86</a:t>
            </a:fld>
            <a:endParaRPr lang="en-US" altLang="zh-CN"/>
          </a:p>
        </p:txBody>
      </p:sp>
      <p:sp>
        <p:nvSpPr>
          <p:cNvPr id="91142" name="Rectangle 3"/>
          <p:cNvSpPr>
            <a:spLocks noGrp="1" noChangeArrowheads="1"/>
          </p:cNvSpPr>
          <p:nvPr>
            <p:ph type="body" idx="1"/>
          </p:nvPr>
        </p:nvSpPr>
        <p:spPr>
          <a:xfrm>
            <a:off x="552661" y="1482388"/>
            <a:ext cx="11203910" cy="4351338"/>
          </a:xfrm>
        </p:spPr>
        <p:txBody>
          <a:bodyPr/>
          <a:lstStyle/>
          <a:p>
            <a:pPr algn="just" eaLnBrk="1" hangingPunct="1">
              <a:spcBef>
                <a:spcPct val="45000"/>
              </a:spcBef>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一个执行者代表一个角色，执行一个类；因此一个执行者的名字不应使用该执行者的某个具体实例的名字。</a:t>
            </a:r>
          </a:p>
          <a:p>
            <a:pPr algn="just" eaLnBrk="1" hangingPunct="1">
              <a:spcBef>
                <a:spcPct val="45000"/>
              </a:spcBef>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一个人在系统中的角色可以被限定为一个角色；但也可以担任不同的角色，充当不同类的执行者。</a:t>
            </a:r>
          </a:p>
          <a:p>
            <a:pPr eaLnBrk="1" hangingPunct="1"/>
            <a:endParaRPr lang="zh-CN" altLang="en-US" dirty="0" smtClean="0">
              <a:ea typeface="宋体" panose="02010600030101010101" pitchFamily="2" charset="-122"/>
            </a:endParaRPr>
          </a:p>
        </p:txBody>
      </p:sp>
      <p:sp>
        <p:nvSpPr>
          <p:cNvPr id="7" name="文本框 6"/>
          <p:cNvSpPr txBox="1"/>
          <p:nvPr/>
        </p:nvSpPr>
        <p:spPr>
          <a:xfrm>
            <a:off x="552661" y="374989"/>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建立用例模型：执行者的主要属性</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26169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1C49F912-8A82-4E80-A17B-769B04F47726}" type="slidenum">
              <a:rPr lang="zh-CN" altLang="en-US"/>
              <a:pPr>
                <a:defRPr/>
              </a:pPr>
              <a:t>87</a:t>
            </a:fld>
            <a:endParaRPr lang="en-US" altLang="zh-CN"/>
          </a:p>
        </p:txBody>
      </p:sp>
      <p:sp>
        <p:nvSpPr>
          <p:cNvPr id="92166" name="Rectangle 3"/>
          <p:cNvSpPr>
            <a:spLocks noGrp="1" noChangeArrowheads="1"/>
          </p:cNvSpPr>
          <p:nvPr>
            <p:ph type="body" idx="1"/>
          </p:nvPr>
        </p:nvSpPr>
        <p:spPr>
          <a:xfrm>
            <a:off x="552661" y="1333081"/>
            <a:ext cx="10992895" cy="3200400"/>
          </a:xfrm>
        </p:spPr>
        <p:txBody>
          <a:bodyPr/>
          <a:lstStyle/>
          <a:p>
            <a:pPr algn="just" eaLnBrk="1" hangingPunct="1">
              <a:spcBef>
                <a:spcPct val="45000"/>
              </a:spcBef>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执行者与系统之间的交流是通过收发消息。</a:t>
            </a:r>
          </a:p>
          <a:p>
            <a:pPr algn="just" eaLnBrk="1" hangingPunct="1">
              <a:spcBef>
                <a:spcPct val="45000"/>
              </a:spcBef>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一个简单用例总是由一个执行者通过发消息的方法</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刺激</a:t>
            </a:r>
            <a:r>
              <a:rPr lang="zh-CN"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创建；一个复合用例总是由一个或若干个执行者通过发消息的方法</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刺激</a:t>
            </a:r>
            <a:r>
              <a:rPr lang="zh-CN"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创建。</a:t>
            </a:r>
            <a:endParaRPr lang="zh-CN" altLang="zh-CN" dirty="0" smtClean="0">
              <a:latin typeface="华文楷体" panose="02010600040101010101" pitchFamily="2" charset="-122"/>
              <a:ea typeface="华文楷体" panose="02010600040101010101" pitchFamily="2" charset="-122"/>
            </a:endParaRPr>
          </a:p>
          <a:p>
            <a:pPr algn="just" eaLnBrk="1" hangingPunct="1">
              <a:spcBef>
                <a:spcPct val="45000"/>
              </a:spcBef>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当执行一个</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简单的或复合的</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用例时，它会发一些消息给一个或多个执行者。</a:t>
            </a:r>
          </a:p>
        </p:txBody>
      </p:sp>
      <p:sp>
        <p:nvSpPr>
          <p:cNvPr id="7" name="文本框 6"/>
          <p:cNvSpPr txBox="1"/>
          <p:nvPr/>
        </p:nvSpPr>
        <p:spPr>
          <a:xfrm>
            <a:off x="552661" y="374989"/>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建立用例模型：执行者与系统和用例的关系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3022503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BAC4DD09-0459-4D40-83DD-75213395D9B0}" type="slidenum">
              <a:rPr lang="zh-CN" altLang="en-US"/>
              <a:pPr>
                <a:defRPr/>
              </a:pPr>
              <a:t>88</a:t>
            </a:fld>
            <a:endParaRPr lang="en-US" altLang="zh-CN"/>
          </a:p>
        </p:txBody>
      </p:sp>
      <p:sp>
        <p:nvSpPr>
          <p:cNvPr id="93190" name="Rectangle 3"/>
          <p:cNvSpPr>
            <a:spLocks noGrp="1" noChangeArrowheads="1"/>
          </p:cNvSpPr>
          <p:nvPr>
            <p:ph type="body" idx="1"/>
          </p:nvPr>
        </p:nvSpPr>
        <p:spPr>
          <a:xfrm>
            <a:off x="715788" y="1255039"/>
            <a:ext cx="11010637" cy="3470275"/>
          </a:xfrm>
        </p:spPr>
        <p:txBody>
          <a:bodyPr/>
          <a:lstStyle/>
          <a:p>
            <a:pPr marL="0" indent="0" algn="just">
              <a:spcBef>
                <a:spcPct val="45000"/>
              </a:spcBef>
              <a:buNone/>
            </a:pPr>
            <a:r>
              <a:rPr lang="zh-CN" altLang="en-US" dirty="0">
                <a:latin typeface="华文楷体" panose="02010600040101010101" pitchFamily="2" charset="-122"/>
                <a:ea typeface="华文楷体" panose="02010600040101010101" pitchFamily="2" charset="-122"/>
              </a:rPr>
              <a:t>执行者主要是业务的客户，而不是操作员。通过用户回答问题可以帮助我们识别执行者。以下问题可供参考</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algn="just" eaLnBrk="1" hangingPunct="1">
              <a:spcBef>
                <a:spcPct val="45000"/>
              </a:spcBef>
              <a:buFont typeface="Monotype Sorts" pitchFamily="2" charset="2"/>
              <a:buChar char="u"/>
            </a:pPr>
            <a:r>
              <a:rPr lang="zh-CN" altLang="en-US" dirty="0" smtClean="0">
                <a:latin typeface="华文楷体" panose="02010600040101010101" pitchFamily="2" charset="-122"/>
                <a:ea typeface="华文楷体" panose="02010600040101010101" pitchFamily="2" charset="-122"/>
              </a:rPr>
              <a:t>谁</a:t>
            </a:r>
            <a:r>
              <a:rPr lang="zh-CN" altLang="en-US" dirty="0">
                <a:latin typeface="华文楷体" panose="02010600040101010101" pitchFamily="2" charset="-122"/>
                <a:ea typeface="华文楷体" panose="02010600040101010101" pitchFamily="2" charset="-122"/>
              </a:rPr>
              <a:t>使用系统的主要功能</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主要使用者</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a:t>
            </a:r>
          </a:p>
          <a:p>
            <a:pPr algn="just" eaLnBrk="1" hangingPunct="1">
              <a:spcBef>
                <a:spcPct val="45000"/>
              </a:spcBef>
              <a:buFont typeface="Monotype Sorts" pitchFamily="2" charset="2"/>
              <a:buChar char="u"/>
            </a:pPr>
            <a:r>
              <a:rPr lang="zh-CN" altLang="en-US" dirty="0">
                <a:latin typeface="华文楷体" panose="02010600040101010101" pitchFamily="2" charset="-122"/>
                <a:ea typeface="华文楷体" panose="02010600040101010101" pitchFamily="2" charset="-122"/>
              </a:rPr>
              <a:t>谁需要系统支持他们的日常工作？</a:t>
            </a:r>
          </a:p>
          <a:p>
            <a:pPr algn="just" eaLnBrk="1" hangingPunct="1">
              <a:spcBef>
                <a:spcPct val="45000"/>
              </a:spcBef>
              <a:buFont typeface="Monotype Sorts" pitchFamily="2" charset="2"/>
              <a:buChar char="u"/>
            </a:pPr>
            <a:r>
              <a:rPr lang="zh-CN" altLang="en-US" dirty="0">
                <a:latin typeface="华文楷体" panose="02010600040101010101" pitchFamily="2" charset="-122"/>
                <a:ea typeface="华文楷体" panose="02010600040101010101" pitchFamily="2" charset="-122"/>
              </a:rPr>
              <a:t>谁来维护、管理系统使其能正常工作</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辅助使用者</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a:t>
            </a:r>
          </a:p>
          <a:p>
            <a:pPr algn="just" eaLnBrk="1" hangingPunct="1">
              <a:spcBef>
                <a:spcPct val="45000"/>
              </a:spcBef>
              <a:buFont typeface="Monotype Sorts" pitchFamily="2" charset="2"/>
              <a:buChar char="u"/>
            </a:pPr>
            <a:r>
              <a:rPr lang="zh-CN" altLang="en-US" dirty="0">
                <a:latin typeface="华文楷体" panose="02010600040101010101" pitchFamily="2" charset="-122"/>
                <a:ea typeface="华文楷体" panose="02010600040101010101" pitchFamily="2" charset="-122"/>
              </a:rPr>
              <a:t>系统需要控制哪些硬件？系统需要与其他哪些系统交互？</a:t>
            </a:r>
          </a:p>
          <a:p>
            <a:pPr algn="just" eaLnBrk="1" hangingPunct="1">
              <a:spcBef>
                <a:spcPct val="45000"/>
              </a:spcBef>
              <a:buFont typeface="Monotype Sorts" pitchFamily="2" charset="2"/>
              <a:buChar char="u"/>
            </a:pPr>
            <a:r>
              <a:rPr lang="zh-CN" altLang="en-US" dirty="0">
                <a:latin typeface="华文楷体" panose="02010600040101010101" pitchFamily="2" charset="-122"/>
                <a:ea typeface="华文楷体" panose="02010600040101010101" pitchFamily="2" charset="-122"/>
              </a:rPr>
              <a:t>对系统产生的结果感兴趣的是哪些人或哪些事物？</a:t>
            </a:r>
          </a:p>
        </p:txBody>
      </p:sp>
      <p:sp>
        <p:nvSpPr>
          <p:cNvPr id="93191" name="Rectangle 4"/>
          <p:cNvSpPr>
            <a:spLocks noChangeArrowheads="1"/>
          </p:cNvSpPr>
          <p:nvPr/>
        </p:nvSpPr>
        <p:spPr bwMode="auto">
          <a:xfrm>
            <a:off x="1828800" y="1295400"/>
            <a:ext cx="8382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61" tIns="46030" rIns="92061" bIns="46030"/>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a:lnSpc>
                <a:spcPct val="90000"/>
              </a:lnSpc>
              <a:spcBef>
                <a:spcPts val="400"/>
              </a:spcBef>
              <a:spcAft>
                <a:spcPts val="800"/>
              </a:spcAft>
              <a:buFont typeface="Monotype Sorts" pitchFamily="2" charset="2"/>
              <a:buChar char=" "/>
            </a:pPr>
            <a:endParaRPr lang="zh-CN" altLang="en-US" b="1" dirty="0">
              <a:latin typeface="华文楷体" panose="02010600040101010101" pitchFamily="2" charset="-122"/>
              <a:ea typeface="华文楷体" panose="02010600040101010101" pitchFamily="2" charset="-122"/>
            </a:endParaRPr>
          </a:p>
        </p:txBody>
      </p:sp>
      <p:sp>
        <p:nvSpPr>
          <p:cNvPr id="8" name="文本框 7"/>
          <p:cNvSpPr txBox="1"/>
          <p:nvPr/>
        </p:nvSpPr>
        <p:spPr>
          <a:xfrm>
            <a:off x="552661" y="374989"/>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建立用例模型：执行者的获取</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22043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E6836919-FCC9-4891-815C-2679CCBDDCAF}" type="slidenum">
              <a:rPr lang="zh-CN" altLang="en-US"/>
              <a:pPr>
                <a:defRPr/>
              </a:pPr>
              <a:t>89</a:t>
            </a:fld>
            <a:endParaRPr lang="en-US" altLang="zh-CN"/>
          </a:p>
        </p:txBody>
      </p:sp>
      <p:sp>
        <p:nvSpPr>
          <p:cNvPr id="94214" name="Rectangle 3"/>
          <p:cNvSpPr>
            <a:spLocks noGrp="1" noChangeArrowheads="1"/>
          </p:cNvSpPr>
          <p:nvPr>
            <p:ph type="body" idx="1"/>
          </p:nvPr>
        </p:nvSpPr>
        <p:spPr>
          <a:xfrm>
            <a:off x="539262" y="1367413"/>
            <a:ext cx="11113475" cy="4800600"/>
          </a:xfrm>
        </p:spPr>
        <p:txBody>
          <a:bodyPr/>
          <a:lstStyle/>
          <a:p>
            <a:pPr algn="just" eaLnBrk="1" hangingPunct="1">
              <a:spcBef>
                <a:spcPct val="25000"/>
              </a:spcBef>
              <a:spcAft>
                <a:spcPct val="350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执行者是类，因而可用执行者的类名及其属性和行为来描述。</a:t>
            </a:r>
            <a:endParaRPr lang="zh-CN" altLang="zh-CN" dirty="0">
              <a:latin typeface="华文楷体" panose="02010600040101010101" pitchFamily="2" charset="-122"/>
              <a:ea typeface="华文楷体" panose="02010600040101010101" pitchFamily="2" charset="-122"/>
            </a:endParaRPr>
          </a:p>
          <a:p>
            <a:pPr algn="just" eaLnBrk="1" hangingPunct="1">
              <a:spcBef>
                <a:spcPct val="25000"/>
              </a:spcBef>
              <a:spcAft>
                <a:spcPct val="350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有必要时增加注解，对使用者情况和要求等加以说明。</a:t>
            </a:r>
          </a:p>
          <a:p>
            <a:pPr algn="just" eaLnBrk="1" hangingPunct="1">
              <a:spcBef>
                <a:spcPct val="25000"/>
              </a:spcBef>
              <a:spcAft>
                <a:spcPct val="350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执行者之间的关系与其他类之间的关系相同。在用例图中，只有泛化关系用来描述某些执行者之间的公共行为。</a:t>
            </a:r>
          </a:p>
        </p:txBody>
      </p:sp>
      <p:sp>
        <p:nvSpPr>
          <p:cNvPr id="7" name="文本框 6"/>
          <p:cNvSpPr txBox="1"/>
          <p:nvPr/>
        </p:nvSpPr>
        <p:spPr>
          <a:xfrm>
            <a:off x="552661" y="374989"/>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建立用例模型：执行者的描述</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157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5"/>
          <p:cNvSpPr>
            <a:spLocks noGrp="1"/>
          </p:cNvSpPr>
          <p:nvPr>
            <p:ph type="sldNum" sz="quarter" idx="12"/>
          </p:nvPr>
        </p:nvSpPr>
        <p:spPr/>
        <p:txBody>
          <a:bodyPr/>
          <a:lstStyle/>
          <a:p>
            <a:pPr>
              <a:defRPr/>
            </a:pPr>
            <a:fld id="{91BF352F-B37E-4B7E-A7A6-BCAE72013716}" type="slidenum">
              <a:rPr lang="zh-CN" altLang="en-US"/>
              <a:pPr>
                <a:defRPr/>
              </a:pPr>
              <a:t>9</a:t>
            </a:fld>
            <a:endParaRPr lang="en-US" altLang="zh-CN"/>
          </a:p>
        </p:txBody>
      </p:sp>
      <p:sp>
        <p:nvSpPr>
          <p:cNvPr id="12293" name="Rectangle 2"/>
          <p:cNvSpPr>
            <a:spLocks noGrp="1" noChangeArrowheads="1"/>
          </p:cNvSpPr>
          <p:nvPr>
            <p:ph type="title"/>
          </p:nvPr>
        </p:nvSpPr>
        <p:spPr>
          <a:xfrm>
            <a:off x="3552825" y="1344276"/>
            <a:ext cx="7800975" cy="252412"/>
          </a:xfrm>
        </p:spPr>
        <p:txBody>
          <a:bodyPr/>
          <a:lstStyle/>
          <a:p>
            <a:pPr eaLnBrk="1" hangingPunct="1"/>
            <a:r>
              <a:rPr lang="en-US" altLang="zh-CN" sz="2400" b="1" dirty="0">
                <a:solidFill>
                  <a:srgbClr val="FF0000"/>
                </a:solidFill>
                <a:ea typeface="宋体" panose="02010600030101010101" pitchFamily="2" charset="-122"/>
              </a:rPr>
              <a:t>Rational</a:t>
            </a:r>
            <a:r>
              <a:rPr lang="zh-CN" altLang="en-US" sz="2400" b="1" dirty="0">
                <a:solidFill>
                  <a:srgbClr val="FF0000"/>
                </a:solidFill>
                <a:ea typeface="宋体" panose="02010600030101010101" pitchFamily="2" charset="-122"/>
              </a:rPr>
              <a:t>三剑客</a:t>
            </a:r>
          </a:p>
        </p:txBody>
      </p:sp>
      <p:graphicFrame>
        <p:nvGraphicFramePr>
          <p:cNvPr id="12294" name="Object 3"/>
          <p:cNvGraphicFramePr>
            <a:graphicFrameLocks noChangeAspect="1"/>
          </p:cNvGraphicFramePr>
          <p:nvPr/>
        </p:nvGraphicFramePr>
        <p:xfrm>
          <a:off x="2514600" y="1981200"/>
          <a:ext cx="7620000" cy="4560888"/>
        </p:xfrm>
        <a:graphic>
          <a:graphicData uri="http://schemas.openxmlformats.org/presentationml/2006/ole">
            <mc:AlternateContent xmlns:mc="http://schemas.openxmlformats.org/markup-compatibility/2006">
              <mc:Choice xmlns:v="urn:schemas-microsoft-com:vml" Requires="v">
                <p:oleObj spid="_x0000_s1242" name="位图图像" r:id="rId3" imgW="3962953" imgH="2371429" progId="Paint.Picture">
                  <p:embed/>
                </p:oleObj>
              </mc:Choice>
              <mc:Fallback>
                <p:oleObj name="位图图像" r:id="rId3" imgW="3962953" imgH="2371429"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1981200"/>
                        <a:ext cx="7620000" cy="4560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3653" name="AutoShape 5"/>
          <p:cNvSpPr>
            <a:spLocks/>
          </p:cNvSpPr>
          <p:nvPr/>
        </p:nvSpPr>
        <p:spPr bwMode="auto">
          <a:xfrm>
            <a:off x="6858000" y="1938338"/>
            <a:ext cx="1981200" cy="400110"/>
          </a:xfrm>
          <a:prstGeom prst="accentCallout2">
            <a:avLst>
              <a:gd name="adj1" fmla="val 26866"/>
              <a:gd name="adj2" fmla="val -3847"/>
              <a:gd name="adj3" fmla="val 26866"/>
              <a:gd name="adj4" fmla="val -63139"/>
              <a:gd name="adj5" fmla="val 110074"/>
              <a:gd name="adj6" fmla="val -96634"/>
            </a:avLst>
          </a:prstGeom>
          <a:solidFill>
            <a:srgbClr val="99FF99"/>
          </a:solidFill>
          <a:ln w="28575">
            <a:solidFill>
              <a:srgbClr val="FF00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defTabSz="76200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defTabSz="762000">
              <a:spcBef>
                <a:spcPct val="20000"/>
              </a:spcBef>
              <a:buClr>
                <a:schemeClr val="tx1"/>
              </a:buClr>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t>Jim Rumbaugh</a:t>
            </a:r>
          </a:p>
        </p:txBody>
      </p:sp>
      <p:sp>
        <p:nvSpPr>
          <p:cNvPr id="283654" name="AutoShape 6"/>
          <p:cNvSpPr>
            <a:spLocks/>
          </p:cNvSpPr>
          <p:nvPr/>
        </p:nvSpPr>
        <p:spPr bwMode="auto">
          <a:xfrm>
            <a:off x="2362200" y="5638800"/>
            <a:ext cx="1981200" cy="400110"/>
          </a:xfrm>
          <a:prstGeom prst="accentCallout2">
            <a:avLst>
              <a:gd name="adj1" fmla="val 26866"/>
              <a:gd name="adj2" fmla="val 103847"/>
              <a:gd name="adj3" fmla="val 26866"/>
              <a:gd name="adj4" fmla="val 103847"/>
              <a:gd name="adj5" fmla="val -81343"/>
              <a:gd name="adj6" fmla="val 142630"/>
            </a:avLst>
          </a:prstGeom>
          <a:solidFill>
            <a:srgbClr val="99FF99"/>
          </a:solidFill>
          <a:ln w="28575">
            <a:solidFill>
              <a:srgbClr val="FF00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defTabSz="76200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defTabSz="762000">
              <a:spcBef>
                <a:spcPct val="20000"/>
              </a:spcBef>
              <a:buClr>
                <a:schemeClr val="tx1"/>
              </a:buClr>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t>Grady Booch</a:t>
            </a:r>
          </a:p>
        </p:txBody>
      </p:sp>
      <p:sp>
        <p:nvSpPr>
          <p:cNvPr id="283655" name="AutoShape 7"/>
          <p:cNvSpPr>
            <a:spLocks/>
          </p:cNvSpPr>
          <p:nvPr/>
        </p:nvSpPr>
        <p:spPr bwMode="auto">
          <a:xfrm>
            <a:off x="8280400" y="2827338"/>
            <a:ext cx="1981200" cy="400110"/>
          </a:xfrm>
          <a:prstGeom prst="accentCallout2">
            <a:avLst>
              <a:gd name="adj1" fmla="val 26866"/>
              <a:gd name="adj2" fmla="val -3847"/>
              <a:gd name="adj3" fmla="val 26866"/>
              <a:gd name="adj4" fmla="val -3847"/>
              <a:gd name="adj5" fmla="val 174255"/>
              <a:gd name="adj6" fmla="val -16745"/>
            </a:avLst>
          </a:prstGeom>
          <a:solidFill>
            <a:srgbClr val="99FF99"/>
          </a:solidFill>
          <a:ln w="28575">
            <a:solidFill>
              <a:srgbClr val="FF00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defTabSz="76200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defTabSz="762000">
              <a:spcBef>
                <a:spcPct val="20000"/>
              </a:spcBef>
              <a:buClr>
                <a:schemeClr val="tx1"/>
              </a:buClr>
              <a:buChar char="•"/>
              <a:defRPr sz="2400">
                <a:solidFill>
                  <a:schemeClr val="tx1"/>
                </a:solidFill>
                <a:latin typeface="Arial" panose="020B0604020202020204" pitchFamily="34" charset="0"/>
              </a:defRPr>
            </a:lvl3pPr>
            <a:lvl4pPr marL="1600200" indent="-228600" defTabSz="762000">
              <a:spcBef>
                <a:spcPct val="20000"/>
              </a:spcBef>
              <a:buChar char="–"/>
              <a:defRPr sz="2000">
                <a:solidFill>
                  <a:schemeClr val="tx1"/>
                </a:solidFill>
                <a:latin typeface="Arial" panose="020B0604020202020204" pitchFamily="34" charset="0"/>
              </a:defRPr>
            </a:lvl4pPr>
            <a:lvl5pPr marL="2057400" indent="-228600" defTabSz="762000">
              <a:spcBef>
                <a:spcPct val="20000"/>
              </a:spcBef>
              <a:buChar char="»"/>
              <a:defRPr sz="2000">
                <a:solidFill>
                  <a:schemeClr val="tx1"/>
                </a:solidFill>
                <a:latin typeface="Arial" panose="020B0604020202020204" pitchFamily="34" charset="0"/>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zh-CN" sz="2000"/>
              <a:t>Ivar Jacobson</a:t>
            </a:r>
          </a:p>
        </p:txBody>
      </p:sp>
      <p:sp>
        <p:nvSpPr>
          <p:cNvPr id="10" name="文本框 11"/>
          <p:cNvSpPr txBox="1"/>
          <p:nvPr/>
        </p:nvSpPr>
        <p:spPr>
          <a:xfrm>
            <a:off x="552661" y="374989"/>
            <a:ext cx="7154425" cy="584775"/>
          </a:xfrm>
          <a:prstGeom prst="rect">
            <a:avLst/>
          </a:prstGeom>
          <a:noFill/>
        </p:spPr>
        <p:txBody>
          <a:bodyPr wrap="square" rtlCol="0">
            <a:spAutoFit/>
          </a:bodyPr>
          <a:lstStyle/>
          <a:p>
            <a:r>
              <a:rPr lang="en-US" altLang="zh-CN" sz="3200" b="1" dirty="0" smtClean="0">
                <a:solidFill>
                  <a:schemeClr val="accent1"/>
                </a:solidFill>
                <a:latin typeface="微软雅黑" panose="020B0503020204020204" pitchFamily="34" charset="-122"/>
                <a:ea typeface="微软雅黑" panose="020B0503020204020204" pitchFamily="34" charset="-122"/>
              </a:rPr>
              <a:t>UML</a:t>
            </a:r>
            <a:r>
              <a:rPr lang="zh-CN" altLang="en-US" sz="3200" b="1" dirty="0" smtClean="0">
                <a:solidFill>
                  <a:schemeClr val="accent1"/>
                </a:solidFill>
                <a:latin typeface="微软雅黑" panose="020B0503020204020204" pitchFamily="34" charset="-122"/>
                <a:ea typeface="微软雅黑" panose="020B0503020204020204" pitchFamily="34" charset="-122"/>
              </a:rPr>
              <a:t>历史：</a:t>
            </a:r>
            <a:r>
              <a:rPr lang="en-US" altLang="zh-CN" sz="3200" b="1" dirty="0">
                <a:solidFill>
                  <a:schemeClr val="accent1"/>
                </a:solidFill>
                <a:latin typeface="微软雅黑" panose="020B0503020204020204" pitchFamily="34" charset="-122"/>
                <a:ea typeface="微软雅黑" panose="020B0503020204020204" pitchFamily="34" charset="-122"/>
              </a:rPr>
              <a:t>UML</a:t>
            </a:r>
            <a:r>
              <a:rPr lang="zh-CN" altLang="en-US" sz="3200" b="1" dirty="0">
                <a:solidFill>
                  <a:schemeClr val="accent1"/>
                </a:solidFill>
                <a:latin typeface="微软雅黑" panose="020B0503020204020204" pitchFamily="34" charset="-122"/>
                <a:ea typeface="微软雅黑" panose="020B0503020204020204" pitchFamily="34" charset="-122"/>
              </a:rPr>
              <a:t>产生与发展</a:t>
            </a:r>
          </a:p>
        </p:txBody>
      </p:sp>
    </p:spTree>
    <p:extLst>
      <p:ext uri="{BB962C8B-B14F-4D97-AF65-F5344CB8AC3E}">
        <p14:creationId xmlns:p14="http://schemas.microsoft.com/office/powerpoint/2010/main" val="19272732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283653"/>
                                        </p:tgtEl>
                                        <p:attrNameLst>
                                          <p:attrName>style.visibility</p:attrName>
                                        </p:attrNameLst>
                                      </p:cBhvr>
                                      <p:to>
                                        <p:strVal val="visible"/>
                                      </p:to>
                                    </p:set>
                                    <p:animEffect transition="in" filter="strips(upRight)">
                                      <p:cBhvr>
                                        <p:cTn id="7" dur="500"/>
                                        <p:tgtEl>
                                          <p:spTgt spid="283653"/>
                                        </p:tgtEl>
                                      </p:cBhvr>
                                    </p:animEffect>
                                  </p:childTnLst>
                                  <p:subTnLst>
                                    <p:set>
                                      <p:cBhvr override="childStyle">
                                        <p:cTn dur="1" fill="hold" display="0" masterRel="nextClick" afterEffect="1"/>
                                        <p:tgtEl>
                                          <p:spTgt spid="283653"/>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283654"/>
                                        </p:tgtEl>
                                        <p:attrNameLst>
                                          <p:attrName>style.visibility</p:attrName>
                                        </p:attrNameLst>
                                      </p:cBhvr>
                                      <p:to>
                                        <p:strVal val="visible"/>
                                      </p:to>
                                    </p:set>
                                    <p:animEffect transition="in" filter="strips(upRight)">
                                      <p:cBhvr>
                                        <p:cTn id="12" dur="500"/>
                                        <p:tgtEl>
                                          <p:spTgt spid="283654"/>
                                        </p:tgtEl>
                                      </p:cBhvr>
                                    </p:animEffect>
                                  </p:childTnLst>
                                  <p:subTnLst>
                                    <p:set>
                                      <p:cBhvr override="childStyle">
                                        <p:cTn dur="1" fill="hold" display="0" masterRel="nextClick" afterEffect="1"/>
                                        <p:tgtEl>
                                          <p:spTgt spid="283654"/>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283655"/>
                                        </p:tgtEl>
                                        <p:attrNameLst>
                                          <p:attrName>style.visibility</p:attrName>
                                        </p:attrNameLst>
                                      </p:cBhvr>
                                      <p:to>
                                        <p:strVal val="visible"/>
                                      </p:to>
                                    </p:set>
                                    <p:animEffect transition="in" filter="strips(upRight)">
                                      <p:cBhvr>
                                        <p:cTn id="17" dur="500"/>
                                        <p:tgtEl>
                                          <p:spTgt spid="283655"/>
                                        </p:tgtEl>
                                      </p:cBhvr>
                                    </p:animEffect>
                                  </p:childTnLst>
                                  <p:subTnLst>
                                    <p:set>
                                      <p:cBhvr override="childStyle">
                                        <p:cTn dur="1" fill="hold" display="0" masterRel="nextClick" afterEffect="1"/>
                                        <p:tgtEl>
                                          <p:spTgt spid="28365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3653" grpId="0" animBg="1" autoUpdateAnimBg="0"/>
      <p:bldP spid="283654" grpId="0" animBg="1" autoUpdateAnimBg="0"/>
      <p:bldP spid="283655"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E0475EDF-B6DD-49ED-9AE0-2D72F347BB09}" type="slidenum">
              <a:rPr lang="zh-CN" altLang="en-US"/>
              <a:pPr>
                <a:defRPr/>
              </a:pPr>
              <a:t>90</a:t>
            </a:fld>
            <a:endParaRPr lang="en-US" altLang="zh-CN"/>
          </a:p>
        </p:txBody>
      </p:sp>
      <p:sp>
        <p:nvSpPr>
          <p:cNvPr id="95238" name="Rectangle 3"/>
          <p:cNvSpPr>
            <a:spLocks noGrp="1" noChangeArrowheads="1"/>
          </p:cNvSpPr>
          <p:nvPr>
            <p:ph type="body" idx="1"/>
          </p:nvPr>
        </p:nvSpPr>
        <p:spPr>
          <a:xfrm>
            <a:off x="838200" y="1359476"/>
            <a:ext cx="5602287" cy="4356100"/>
          </a:xfrm>
        </p:spPr>
        <p:txBody>
          <a:bodyPr/>
          <a:lstStyle/>
          <a:p>
            <a:pPr eaLnBrk="1" hangingPunct="1">
              <a:spcBef>
                <a:spcPct val="30000"/>
              </a:spcBef>
              <a:spcAft>
                <a:spcPct val="200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用例间关系的示意图；</a:t>
            </a:r>
          </a:p>
          <a:p>
            <a:pPr eaLnBrk="1" hangingPunct="1">
              <a:spcBef>
                <a:spcPct val="30000"/>
              </a:spcBef>
              <a:spcAft>
                <a:spcPct val="200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包含关系的定义；</a:t>
            </a:r>
          </a:p>
          <a:p>
            <a:pPr eaLnBrk="1" hangingPunct="1">
              <a:spcBef>
                <a:spcPct val="30000"/>
              </a:spcBef>
              <a:spcAft>
                <a:spcPct val="200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扩展关系的定义；</a:t>
            </a:r>
          </a:p>
          <a:p>
            <a:pPr eaLnBrk="1" hangingPunct="1">
              <a:spcBef>
                <a:spcPct val="30000"/>
              </a:spcBef>
              <a:spcAft>
                <a:spcPct val="200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包含与扩展关系的选择；</a:t>
            </a:r>
          </a:p>
          <a:p>
            <a:pPr eaLnBrk="1" hangingPunct="1">
              <a:spcBef>
                <a:spcPct val="30000"/>
              </a:spcBef>
              <a:spcAft>
                <a:spcPct val="20000"/>
              </a:spcAft>
              <a:buFont typeface="Monotype Sorts" pitchFamily="2" charset="2"/>
              <a:buChar char="u"/>
            </a:pPr>
            <a:r>
              <a:rPr lang="zh-CN" altLang="en-US" dirty="0">
                <a:latin typeface="华文楷体" panose="02010600040101010101" pitchFamily="2" charset="-122"/>
                <a:ea typeface="华文楷体" panose="02010600040101010101" pitchFamily="2" charset="-122"/>
              </a:rPr>
              <a:t>用例的获取。</a:t>
            </a:r>
          </a:p>
        </p:txBody>
      </p:sp>
      <p:sp>
        <p:nvSpPr>
          <p:cNvPr id="7" name="文本框 6"/>
          <p:cNvSpPr txBox="1"/>
          <p:nvPr/>
        </p:nvSpPr>
        <p:spPr>
          <a:xfrm>
            <a:off x="552661" y="374989"/>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建立用例模型：构造</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6339504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948F0E1F-A136-4F51-B0AB-D54D8F617433}" type="slidenum">
              <a:rPr lang="zh-CN" altLang="en-US"/>
              <a:pPr>
                <a:defRPr/>
              </a:pPr>
              <a:t>91</a:t>
            </a:fld>
            <a:endParaRPr lang="en-US" altLang="zh-CN"/>
          </a:p>
        </p:txBody>
      </p:sp>
      <p:sp>
        <p:nvSpPr>
          <p:cNvPr id="96262" name="Rectangle 3"/>
          <p:cNvSpPr>
            <a:spLocks noChangeArrowheads="1"/>
          </p:cNvSpPr>
          <p:nvPr/>
        </p:nvSpPr>
        <p:spPr bwMode="auto">
          <a:xfrm>
            <a:off x="552661" y="1172536"/>
            <a:ext cx="11113475"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10000"/>
              </a:lnSpc>
              <a:buNone/>
            </a:pPr>
            <a:r>
              <a:rPr lang="zh-CN" altLang="en-US" sz="2800" dirty="0">
                <a:latin typeface="华文楷体" panose="02010600040101010101" pitchFamily="2" charset="-122"/>
                <a:ea typeface="华文楷体" panose="02010600040101010101" pitchFamily="2" charset="-122"/>
              </a:rPr>
              <a:t> 发现用例的一般方法：</a:t>
            </a:r>
            <a:endParaRPr lang="en-US" altLang="zh-CN" sz="2800" dirty="0" smtClean="0">
              <a:latin typeface="华文楷体" panose="02010600040101010101" pitchFamily="2" charset="-122"/>
              <a:ea typeface="华文楷体" panose="02010600040101010101" pitchFamily="2" charset="-122"/>
            </a:endParaRPr>
          </a:p>
          <a:p>
            <a:pPr eaLnBrk="1" hangingPunct="1">
              <a:lnSpc>
                <a:spcPct val="110000"/>
              </a:lnSpc>
              <a:buFont typeface="Wingdings" panose="05000000000000000000" pitchFamily="2" charset="2"/>
              <a:buNone/>
            </a:pPr>
            <a:r>
              <a:rPr lang="zh-CN" altLang="en-US" sz="2800" dirty="0" smtClean="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① </a:t>
            </a:r>
            <a:r>
              <a:rPr lang="zh-CN" altLang="en-US" sz="2800" dirty="0">
                <a:latin typeface="华文楷体" panose="02010600040101010101" pitchFamily="2" charset="-122"/>
                <a:ea typeface="华文楷体" panose="02010600040101010101" pitchFamily="2" charset="-122"/>
              </a:rPr>
              <a:t>找出系统外部参与者，确定系统边界和范围。</a:t>
            </a:r>
          </a:p>
          <a:p>
            <a:pPr eaLnBrk="1" hangingPunct="1">
              <a:lnSpc>
                <a:spcPct val="110000"/>
              </a:lnSpc>
              <a:buFont typeface="Wingdings" panose="05000000000000000000" pitchFamily="2" charset="2"/>
              <a:buNone/>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② </a:t>
            </a:r>
            <a:r>
              <a:rPr lang="zh-CN" altLang="en-US" sz="2800" dirty="0">
                <a:latin typeface="华文楷体" panose="02010600040101010101" pitchFamily="2" charset="-122"/>
                <a:ea typeface="华文楷体" panose="02010600040101010101" pitchFamily="2" charset="-122"/>
              </a:rPr>
              <a:t>确定各参与者所期望的系统行为。</a:t>
            </a:r>
          </a:p>
          <a:p>
            <a:pPr eaLnBrk="1" hangingPunct="1">
              <a:lnSpc>
                <a:spcPct val="110000"/>
              </a:lnSpc>
              <a:buFont typeface="Wingdings" panose="05000000000000000000" pitchFamily="2" charset="2"/>
              <a:buNone/>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③ </a:t>
            </a:r>
            <a:r>
              <a:rPr lang="zh-CN" altLang="en-US" sz="2800" dirty="0">
                <a:latin typeface="华文楷体" panose="02010600040101010101" pitchFamily="2" charset="-122"/>
                <a:ea typeface="华文楷体" panose="02010600040101010101" pitchFamily="2" charset="-122"/>
              </a:rPr>
              <a:t>把这些系统行为命名为用例。</a:t>
            </a:r>
          </a:p>
          <a:p>
            <a:pPr eaLnBrk="1" hangingPunct="1">
              <a:lnSpc>
                <a:spcPct val="110000"/>
              </a:lnSpc>
              <a:buFont typeface="Wingdings" panose="05000000000000000000" pitchFamily="2" charset="2"/>
              <a:buNone/>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④ </a:t>
            </a:r>
            <a:r>
              <a:rPr lang="zh-CN" altLang="en-US" sz="2800" dirty="0">
                <a:latin typeface="华文楷体" panose="02010600040101010101" pitchFamily="2" charset="-122"/>
                <a:ea typeface="华文楷体" panose="02010600040101010101" pitchFamily="2" charset="-122"/>
              </a:rPr>
              <a:t>确定各用例之间的关系</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泛化，包含，扩展</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a:t>
            </a:r>
          </a:p>
          <a:p>
            <a:pPr eaLnBrk="1" hangingPunct="1">
              <a:lnSpc>
                <a:spcPct val="110000"/>
              </a:lnSpc>
              <a:buFont typeface="Wingdings" panose="05000000000000000000" pitchFamily="2" charset="2"/>
              <a:buNone/>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⑤ </a:t>
            </a:r>
            <a:r>
              <a:rPr lang="zh-CN" altLang="en-US" sz="2800" dirty="0">
                <a:latin typeface="华文楷体" panose="02010600040101010101" pitchFamily="2" charset="-122"/>
                <a:ea typeface="华文楷体" panose="02010600040101010101" pitchFamily="2" charset="-122"/>
              </a:rPr>
              <a:t>绘制用例图。</a:t>
            </a:r>
          </a:p>
          <a:p>
            <a:pPr eaLnBrk="1" hangingPunct="1">
              <a:lnSpc>
                <a:spcPct val="110000"/>
              </a:lnSpc>
              <a:buFont typeface="Wingdings" panose="05000000000000000000" pitchFamily="2" charset="2"/>
              <a:buNone/>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⑥ </a:t>
            </a:r>
            <a:r>
              <a:rPr lang="zh-CN" altLang="en-US" sz="2800" dirty="0">
                <a:latin typeface="华文楷体" panose="02010600040101010101" pitchFamily="2" charset="-122"/>
                <a:ea typeface="华文楷体" panose="02010600040101010101" pitchFamily="2" charset="-122"/>
              </a:rPr>
              <a:t>编制用例说明。</a:t>
            </a:r>
          </a:p>
          <a:p>
            <a:pPr eaLnBrk="1" hangingPunct="1">
              <a:lnSpc>
                <a:spcPct val="110000"/>
              </a:lnSpc>
              <a:buFont typeface="Wingdings" panose="05000000000000000000" pitchFamily="2" charset="2"/>
              <a:buNone/>
            </a:pPr>
            <a:r>
              <a:rPr lang="zh-CN" altLang="en-US" sz="2800" dirty="0">
                <a:latin typeface="华文楷体" panose="02010600040101010101" pitchFamily="2" charset="-122"/>
                <a:ea typeface="华文楷体" panose="02010600040101010101" pitchFamily="2" charset="-122"/>
              </a:rPr>
              <a:t>    </a:t>
            </a:r>
            <a:r>
              <a:rPr lang="en-US" altLang="zh-CN" sz="2800" dirty="0">
                <a:latin typeface="华文楷体" panose="02010600040101010101" pitchFamily="2" charset="-122"/>
                <a:ea typeface="华文楷体" panose="02010600040101010101" pitchFamily="2" charset="-122"/>
              </a:rPr>
              <a:t>⑦ </a:t>
            </a:r>
            <a:r>
              <a:rPr lang="zh-CN" altLang="en-US" sz="2800" dirty="0">
                <a:latin typeface="华文楷体" panose="02010600040101010101" pitchFamily="2" charset="-122"/>
                <a:ea typeface="华文楷体" panose="02010600040101010101" pitchFamily="2" charset="-122"/>
              </a:rPr>
              <a:t>对异常流程确定单独用例。</a:t>
            </a:r>
          </a:p>
          <a:p>
            <a:pPr eaLnBrk="1" hangingPunct="1">
              <a:lnSpc>
                <a:spcPct val="110000"/>
              </a:lnSpc>
              <a:buFont typeface="Wingdings" panose="05000000000000000000" pitchFamily="2" charset="2"/>
              <a:buNone/>
            </a:pPr>
            <a:r>
              <a:rPr lang="zh-CN" altLang="en-US" sz="2800" dirty="0">
                <a:latin typeface="华文楷体" panose="02010600040101010101" pitchFamily="2" charset="-122"/>
                <a:ea typeface="华文楷体" panose="02010600040101010101" pitchFamily="2" charset="-122"/>
              </a:rPr>
              <a:t>　⑧ 优化用例图，解决用例之间的冲突和重复。</a:t>
            </a:r>
          </a:p>
          <a:p>
            <a:pPr eaLnBrk="1" hangingPunct="1">
              <a:lnSpc>
                <a:spcPct val="110000"/>
              </a:lnSpc>
              <a:buFont typeface="Wingdings" panose="05000000000000000000" pitchFamily="2" charset="2"/>
              <a:buNone/>
            </a:pPr>
            <a:r>
              <a:rPr lang="zh-CN" altLang="en-US" sz="2400" dirty="0">
                <a:latin typeface="华文楷体" panose="02010600040101010101" pitchFamily="2" charset="-122"/>
                <a:ea typeface="华文楷体" panose="02010600040101010101" pitchFamily="2" charset="-122"/>
              </a:rPr>
              <a:t>    </a:t>
            </a:r>
          </a:p>
        </p:txBody>
      </p:sp>
      <p:sp>
        <p:nvSpPr>
          <p:cNvPr id="8" name="文本框 7"/>
          <p:cNvSpPr txBox="1"/>
          <p:nvPr/>
        </p:nvSpPr>
        <p:spPr>
          <a:xfrm>
            <a:off x="552661" y="374989"/>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建立用例模型：发现用例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7575822"/>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D0C41748-4FA9-4F3A-8C65-97D49BE2DB12}" type="slidenum">
              <a:rPr lang="zh-CN" altLang="en-US"/>
              <a:pPr>
                <a:defRPr/>
              </a:pPr>
              <a:t>92</a:t>
            </a:fld>
            <a:endParaRPr lang="en-US" altLang="zh-CN"/>
          </a:p>
        </p:txBody>
      </p:sp>
      <p:sp>
        <p:nvSpPr>
          <p:cNvPr id="97286" name="Rectangle 3"/>
          <p:cNvSpPr>
            <a:spLocks noChangeArrowheads="1"/>
          </p:cNvSpPr>
          <p:nvPr/>
        </p:nvSpPr>
        <p:spPr bwMode="auto">
          <a:xfrm>
            <a:off x="643095" y="1484313"/>
            <a:ext cx="10922557" cy="309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algn="ctr">
              <a:lnSpc>
                <a:spcPct val="130000"/>
              </a:lnSpc>
              <a:buNone/>
            </a:pPr>
            <a:r>
              <a:rPr lang="zh-CN" altLang="en-US" sz="2800" b="1" dirty="0">
                <a:latin typeface="华文楷体" panose="02010600040101010101" pitchFamily="2" charset="-122"/>
                <a:ea typeface="华文楷体" panose="02010600040101010101" pitchFamily="2" charset="-122"/>
              </a:rPr>
              <a:t>某学校网上选课系统的用例分析</a:t>
            </a:r>
            <a:r>
              <a:rPr lang="en-US" altLang="zh-CN" sz="2800" b="1" dirty="0">
                <a:latin typeface="华文楷体" panose="02010600040101010101" pitchFamily="2" charset="-122"/>
                <a:ea typeface="华文楷体" panose="02010600040101010101" pitchFamily="2" charset="-122"/>
              </a:rPr>
              <a:t>(1)</a:t>
            </a:r>
            <a:r>
              <a:rPr lang="zh-CN" altLang="en-US" sz="2800" b="1" dirty="0" smtClean="0">
                <a:latin typeface="华文楷体" panose="02010600040101010101" pitchFamily="2" charset="-122"/>
                <a:ea typeface="华文楷体" panose="02010600040101010101" pitchFamily="2" charset="-122"/>
              </a:rPr>
              <a:t>          </a:t>
            </a:r>
            <a:endParaRPr lang="en-US" altLang="zh-CN" sz="2800" b="1" dirty="0" smtClean="0">
              <a:latin typeface="华文楷体" panose="02010600040101010101" pitchFamily="2" charset="-122"/>
              <a:ea typeface="华文楷体" panose="02010600040101010101" pitchFamily="2" charset="-122"/>
            </a:endParaRPr>
          </a:p>
          <a:p>
            <a:pPr marL="0" indent="0" eaLnBrk="1" hangingPunct="1">
              <a:lnSpc>
                <a:spcPct val="130000"/>
              </a:lnSpc>
              <a:buFont typeface="Wingdings" panose="05000000000000000000" pitchFamily="2" charset="2"/>
              <a:buNone/>
            </a:pPr>
            <a:r>
              <a:rPr lang="zh-CN" altLang="en-US" sz="2800" dirty="0" smtClean="0">
                <a:latin typeface="华文楷体" panose="02010600040101010101" pitchFamily="2" charset="-122"/>
                <a:ea typeface="华文楷体" panose="02010600040101010101" pitchFamily="2" charset="-122"/>
              </a:rPr>
              <a:t>       管理员</a:t>
            </a:r>
            <a:r>
              <a:rPr lang="zh-CN" altLang="en-US" sz="2800" dirty="0">
                <a:latin typeface="华文楷体" panose="02010600040101010101" pitchFamily="2" charset="-122"/>
                <a:ea typeface="华文楷体" panose="02010600040101010101" pitchFamily="2" charset="-122"/>
              </a:rPr>
              <a:t>通过系统管理界面进入系统，建立本学期要开设的各种课程，将课程信息保存到数据库中，并可以对课程进行改动和删除。</a:t>
            </a:r>
          </a:p>
          <a:p>
            <a:pPr marL="0" indent="0" eaLnBrk="1" hangingPunct="1">
              <a:lnSpc>
                <a:spcPct val="130000"/>
              </a:lnSpc>
              <a:buFont typeface="Wingdings" panose="05000000000000000000" pitchFamily="2" charset="2"/>
              <a:buNone/>
            </a:pPr>
            <a:r>
              <a:rPr lang="zh-CN" altLang="en-US" sz="2800" dirty="0">
                <a:latin typeface="华文楷体" panose="02010600040101010101" pitchFamily="2" charset="-122"/>
                <a:ea typeface="华文楷体" panose="02010600040101010101" pitchFamily="2" charset="-122"/>
              </a:rPr>
              <a:t>    </a:t>
            </a:r>
            <a:r>
              <a:rPr lang="zh-CN" altLang="en-US" sz="2800" dirty="0" smtClean="0">
                <a:latin typeface="华文楷体" panose="02010600040101010101" pitchFamily="2" charset="-122"/>
                <a:ea typeface="华文楷体" panose="02010600040101010101" pitchFamily="2" charset="-122"/>
              </a:rPr>
              <a:t>  学生</a:t>
            </a:r>
            <a:r>
              <a:rPr lang="zh-CN" altLang="en-US" sz="2800" dirty="0">
                <a:latin typeface="华文楷体" panose="02010600040101010101" pitchFamily="2" charset="-122"/>
                <a:ea typeface="华文楷体" panose="02010600040101010101" pitchFamily="2" charset="-122"/>
              </a:rPr>
              <a:t>通过客户机浏览器进入系统，选择课程：可以查询课程，选择课程，支付课程费用。</a:t>
            </a:r>
          </a:p>
        </p:txBody>
      </p:sp>
      <p:sp>
        <p:nvSpPr>
          <p:cNvPr id="8" name="文本框 7"/>
          <p:cNvSpPr txBox="1"/>
          <p:nvPr/>
        </p:nvSpPr>
        <p:spPr>
          <a:xfrm>
            <a:off x="482322" y="32179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建立用例模型：网上选课例子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34197624"/>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D55B56C4-9CEF-4656-A2CB-1F3D1C04E718}" type="slidenum">
              <a:rPr lang="zh-CN" altLang="en-US"/>
              <a:pPr>
                <a:defRPr/>
              </a:pPr>
              <a:t>93</a:t>
            </a:fld>
            <a:endParaRPr lang="en-US" altLang="zh-CN"/>
          </a:p>
        </p:txBody>
      </p:sp>
      <p:sp>
        <p:nvSpPr>
          <p:cNvPr id="98309" name="Rectangle 2"/>
          <p:cNvSpPr>
            <a:spLocks noChangeArrowheads="1"/>
          </p:cNvSpPr>
          <p:nvPr/>
        </p:nvSpPr>
        <p:spPr bwMode="auto">
          <a:xfrm>
            <a:off x="1919289" y="1484314"/>
            <a:ext cx="8137525" cy="64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0000"/>
              </a:lnSpc>
              <a:buFont typeface="Wingdings" panose="05000000000000000000" pitchFamily="2" charset="2"/>
              <a:buNone/>
            </a:pPr>
            <a:r>
              <a:rPr lang="zh-CN" altLang="en-US" sz="2800" b="1" dirty="0">
                <a:latin typeface="华文楷体" panose="02010600040101010101" pitchFamily="2" charset="-122"/>
                <a:ea typeface="华文楷体" panose="02010600040101010101" pitchFamily="2" charset="-122"/>
              </a:rPr>
              <a:t>１</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找出系统外部参与者，确定系统边界和范围。    </a:t>
            </a:r>
          </a:p>
        </p:txBody>
      </p:sp>
      <p:pic>
        <p:nvPicPr>
          <p:cNvPr id="983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3133" y="2658151"/>
            <a:ext cx="5116708" cy="27300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4753" y="2658151"/>
            <a:ext cx="3232777" cy="2501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p:cNvSpPr txBox="1"/>
          <p:nvPr/>
        </p:nvSpPr>
        <p:spPr>
          <a:xfrm>
            <a:off x="482322" y="32179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建立用例模型：网上选课例子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62445160"/>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068A70CF-88E4-4B80-A060-CC2F5B1903C1}" type="slidenum">
              <a:rPr lang="zh-CN" altLang="en-US"/>
              <a:pPr>
                <a:defRPr/>
              </a:pPr>
              <a:t>94</a:t>
            </a:fld>
            <a:endParaRPr lang="en-US" altLang="zh-CN"/>
          </a:p>
        </p:txBody>
      </p:sp>
      <p:sp>
        <p:nvSpPr>
          <p:cNvPr id="99333" name="Rectangle 2"/>
          <p:cNvSpPr>
            <a:spLocks noChangeArrowheads="1"/>
          </p:cNvSpPr>
          <p:nvPr/>
        </p:nvSpPr>
        <p:spPr bwMode="auto">
          <a:xfrm>
            <a:off x="2208214" y="1052514"/>
            <a:ext cx="8137525"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0000"/>
              </a:lnSpc>
              <a:buFont typeface="Wingdings" panose="05000000000000000000" pitchFamily="2" charset="2"/>
              <a:buNone/>
            </a:pPr>
            <a:r>
              <a:rPr lang="zh-CN" altLang="en-US" sz="2800" b="1" dirty="0">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确定</a:t>
            </a:r>
            <a:r>
              <a:rPr lang="zh-CN" altLang="en-US" sz="2800" b="1" dirty="0">
                <a:latin typeface="华文楷体" panose="02010600040101010101" pitchFamily="2" charset="-122"/>
                <a:ea typeface="华文楷体" panose="02010600040101010101" pitchFamily="2" charset="-122"/>
              </a:rPr>
              <a:t>各参与者所期望的系统行为。</a:t>
            </a:r>
          </a:p>
          <a:p>
            <a:pPr eaLnBrk="1" hangingPunct="1">
              <a:lnSpc>
                <a:spcPct val="110000"/>
              </a:lnSpc>
              <a:buFont typeface="Wingdings" panose="05000000000000000000" pitchFamily="2" charset="2"/>
              <a:buNone/>
            </a:pPr>
            <a:r>
              <a:rPr lang="zh-CN" altLang="en-US" sz="2800" b="1" dirty="0">
                <a:latin typeface="华文楷体" panose="02010600040101010101" pitchFamily="2" charset="-122"/>
                <a:ea typeface="华文楷体" panose="02010600040101010101" pitchFamily="2" charset="-122"/>
              </a:rPr>
              <a:t>    </a:t>
            </a:r>
          </a:p>
        </p:txBody>
      </p:sp>
      <p:sp>
        <p:nvSpPr>
          <p:cNvPr id="99334" name="Text Box 4"/>
          <p:cNvSpPr txBox="1">
            <a:spLocks noChangeArrowheads="1"/>
          </p:cNvSpPr>
          <p:nvPr/>
        </p:nvSpPr>
        <p:spPr bwMode="auto">
          <a:xfrm>
            <a:off x="3336298" y="1929171"/>
            <a:ext cx="4410981"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Tx/>
              <a:buFontTx/>
              <a:buNone/>
            </a:pPr>
            <a:r>
              <a:rPr lang="zh-CN" altLang="en-US" sz="2800" b="1" dirty="0">
                <a:latin typeface="华文楷体" panose="02010600040101010101" pitchFamily="2" charset="-122"/>
                <a:ea typeface="华文楷体" panose="02010600040101010101" pitchFamily="2" charset="-122"/>
              </a:rPr>
              <a:t>管理员： 增加课程</a:t>
            </a:r>
          </a:p>
          <a:p>
            <a:pPr>
              <a:spcBef>
                <a:spcPct val="50000"/>
              </a:spcBef>
              <a:buClrTx/>
              <a:buFontTx/>
              <a:buNone/>
            </a:pPr>
            <a:r>
              <a:rPr lang="zh-CN" altLang="en-US" sz="2800" b="1" dirty="0">
                <a:latin typeface="华文楷体" panose="02010600040101010101" pitchFamily="2" charset="-122"/>
                <a:ea typeface="华文楷体" panose="02010600040101010101" pitchFamily="2" charset="-122"/>
              </a:rPr>
              <a:t>                修改课程</a:t>
            </a:r>
          </a:p>
          <a:p>
            <a:pPr>
              <a:spcBef>
                <a:spcPct val="50000"/>
              </a:spcBef>
              <a:buClrTx/>
              <a:buFontTx/>
              <a:buNone/>
            </a:pPr>
            <a:r>
              <a:rPr lang="zh-CN" altLang="en-US" sz="2800" b="1" dirty="0">
                <a:latin typeface="华文楷体" panose="02010600040101010101" pitchFamily="2" charset="-122"/>
                <a:ea typeface="华文楷体" panose="02010600040101010101" pitchFamily="2" charset="-122"/>
              </a:rPr>
              <a:t>                删除课程</a:t>
            </a:r>
          </a:p>
          <a:p>
            <a:pPr>
              <a:spcBef>
                <a:spcPct val="50000"/>
              </a:spcBef>
              <a:buClrTx/>
              <a:buFontTx/>
              <a:buNone/>
            </a:pPr>
            <a:r>
              <a:rPr lang="zh-CN" altLang="en-US" sz="2800" b="1" dirty="0">
                <a:latin typeface="华文楷体" panose="02010600040101010101" pitchFamily="2" charset="-122"/>
                <a:ea typeface="华文楷体" panose="02010600040101010101" pitchFamily="2" charset="-122"/>
              </a:rPr>
              <a:t>学生：     查询课程</a:t>
            </a:r>
          </a:p>
          <a:p>
            <a:pPr>
              <a:spcBef>
                <a:spcPct val="50000"/>
              </a:spcBef>
              <a:buClrTx/>
              <a:buFontTx/>
              <a:buNone/>
            </a:pPr>
            <a:r>
              <a:rPr lang="zh-CN" altLang="en-US" sz="2800" b="1" dirty="0">
                <a:latin typeface="华文楷体" panose="02010600040101010101" pitchFamily="2" charset="-122"/>
                <a:ea typeface="华文楷体" panose="02010600040101010101" pitchFamily="2" charset="-122"/>
              </a:rPr>
              <a:t>                选择课程</a:t>
            </a:r>
          </a:p>
          <a:p>
            <a:pPr>
              <a:spcBef>
                <a:spcPct val="50000"/>
              </a:spcBef>
              <a:buClrTx/>
              <a:buFontTx/>
              <a:buNone/>
            </a:pPr>
            <a:r>
              <a:rPr lang="zh-CN" altLang="en-US" sz="2800" b="1" dirty="0">
                <a:latin typeface="华文楷体" panose="02010600040101010101" pitchFamily="2" charset="-122"/>
                <a:ea typeface="华文楷体" panose="02010600040101010101" pitchFamily="2" charset="-122"/>
              </a:rPr>
              <a:t>                网上付费</a:t>
            </a:r>
          </a:p>
        </p:txBody>
      </p:sp>
      <p:sp>
        <p:nvSpPr>
          <p:cNvPr id="10" name="文本框 9"/>
          <p:cNvSpPr txBox="1"/>
          <p:nvPr/>
        </p:nvSpPr>
        <p:spPr>
          <a:xfrm>
            <a:off x="482322" y="32179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建立用例模型：网上选课例子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1403985"/>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5"/>
          <p:cNvSpPr>
            <a:spLocks noGrp="1"/>
          </p:cNvSpPr>
          <p:nvPr>
            <p:ph type="sldNum" sz="quarter" idx="12"/>
          </p:nvPr>
        </p:nvSpPr>
        <p:spPr/>
        <p:txBody>
          <a:bodyPr/>
          <a:lstStyle/>
          <a:p>
            <a:pPr>
              <a:defRPr/>
            </a:pPr>
            <a:fld id="{7E076BD5-8D19-46D7-BC48-8EF8818CC0CD}" type="slidenum">
              <a:rPr lang="zh-CN" altLang="en-US"/>
              <a:pPr>
                <a:defRPr/>
              </a:pPr>
              <a:t>95</a:t>
            </a:fld>
            <a:endParaRPr lang="en-US" altLang="zh-CN"/>
          </a:p>
        </p:txBody>
      </p:sp>
      <p:sp>
        <p:nvSpPr>
          <p:cNvPr id="100357" name="Rectangle 2"/>
          <p:cNvSpPr>
            <a:spLocks noChangeArrowheads="1"/>
          </p:cNvSpPr>
          <p:nvPr/>
        </p:nvSpPr>
        <p:spPr bwMode="auto">
          <a:xfrm>
            <a:off x="1844675" y="1162051"/>
            <a:ext cx="8137525" cy="395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0000"/>
              </a:lnSpc>
              <a:buFont typeface="Wingdings" panose="05000000000000000000" pitchFamily="2" charset="2"/>
              <a:buNone/>
            </a:pPr>
            <a:r>
              <a:rPr lang="zh-CN" altLang="en-US" sz="2800" b="1" dirty="0">
                <a:latin typeface="华文楷体" panose="02010600040101010101" pitchFamily="2" charset="-122"/>
                <a:ea typeface="华文楷体" panose="02010600040101010101" pitchFamily="2" charset="-122"/>
              </a:rPr>
              <a:t>    </a:t>
            </a:r>
            <a:r>
              <a:rPr lang="en-US" altLang="zh-CN" sz="2800" b="1" dirty="0">
                <a:solidFill>
                  <a:schemeClr val="tx2"/>
                </a:solidFill>
                <a:latin typeface="华文楷体" panose="02010600040101010101" pitchFamily="2" charset="-122"/>
                <a:ea typeface="华文楷体" panose="02010600040101010101" pitchFamily="2" charset="-122"/>
              </a:rPr>
              <a:t>① </a:t>
            </a:r>
            <a:r>
              <a:rPr lang="zh-CN" altLang="en-US" sz="2800" b="1" dirty="0">
                <a:solidFill>
                  <a:schemeClr val="tx2"/>
                </a:solidFill>
                <a:latin typeface="华文楷体" panose="02010600040101010101" pitchFamily="2" charset="-122"/>
                <a:ea typeface="华文楷体" panose="02010600040101010101" pitchFamily="2" charset="-122"/>
              </a:rPr>
              <a:t>找出系统外部参与者，确定系统边界和范围。</a:t>
            </a:r>
          </a:p>
          <a:p>
            <a:pPr eaLnBrk="1" hangingPunct="1">
              <a:lnSpc>
                <a:spcPct val="110000"/>
              </a:lnSpc>
              <a:buFont typeface="Wingdings" panose="05000000000000000000" pitchFamily="2" charset="2"/>
              <a:buNone/>
            </a:pPr>
            <a:r>
              <a:rPr lang="zh-CN" altLang="en-US" sz="2800" b="1" dirty="0">
                <a:solidFill>
                  <a:schemeClr val="tx2"/>
                </a:solidFill>
                <a:latin typeface="华文楷体" panose="02010600040101010101" pitchFamily="2" charset="-122"/>
                <a:ea typeface="华文楷体" panose="02010600040101010101" pitchFamily="2" charset="-122"/>
              </a:rPr>
              <a:t>    </a:t>
            </a:r>
            <a:r>
              <a:rPr lang="en-US" altLang="zh-CN" sz="2800" b="1" dirty="0">
                <a:solidFill>
                  <a:schemeClr val="tx2"/>
                </a:solidFill>
                <a:latin typeface="华文楷体" panose="02010600040101010101" pitchFamily="2" charset="-122"/>
                <a:ea typeface="华文楷体" panose="02010600040101010101" pitchFamily="2" charset="-122"/>
              </a:rPr>
              <a:t>② </a:t>
            </a:r>
            <a:r>
              <a:rPr lang="zh-CN" altLang="en-US" sz="2800" b="1" dirty="0">
                <a:solidFill>
                  <a:schemeClr val="tx2"/>
                </a:solidFill>
                <a:latin typeface="华文楷体" panose="02010600040101010101" pitchFamily="2" charset="-122"/>
                <a:ea typeface="华文楷体" panose="02010600040101010101" pitchFamily="2" charset="-122"/>
              </a:rPr>
              <a:t>确定各参与者所期望的系统行为。</a:t>
            </a:r>
          </a:p>
          <a:p>
            <a:pPr eaLnBrk="1" hangingPunct="1">
              <a:lnSpc>
                <a:spcPct val="110000"/>
              </a:lnSpc>
              <a:buFont typeface="Wingdings" panose="05000000000000000000" pitchFamily="2" charset="2"/>
              <a:buNone/>
            </a:pPr>
            <a:r>
              <a:rPr lang="zh-CN" altLang="en-US" sz="2800" b="1" dirty="0">
                <a:latin typeface="华文楷体" panose="02010600040101010101" pitchFamily="2" charset="-122"/>
                <a:ea typeface="华文楷体" panose="02010600040101010101" pitchFamily="2" charset="-122"/>
              </a:rPr>
              <a:t>    </a:t>
            </a:r>
            <a:r>
              <a:rPr lang="en-US" altLang="zh-CN" sz="2800" b="1" dirty="0">
                <a:latin typeface="华文楷体" panose="02010600040101010101" pitchFamily="2" charset="-122"/>
                <a:ea typeface="华文楷体" panose="02010600040101010101" pitchFamily="2" charset="-122"/>
              </a:rPr>
              <a:t>③ </a:t>
            </a:r>
            <a:r>
              <a:rPr lang="zh-CN" altLang="en-US" sz="2800" b="1" dirty="0">
                <a:latin typeface="华文楷体" panose="02010600040101010101" pitchFamily="2" charset="-122"/>
                <a:ea typeface="华文楷体" panose="02010600040101010101" pitchFamily="2" charset="-122"/>
              </a:rPr>
              <a:t>把这些系统行为命名为用例。</a:t>
            </a:r>
          </a:p>
          <a:p>
            <a:pPr eaLnBrk="1" hangingPunct="1">
              <a:lnSpc>
                <a:spcPct val="110000"/>
              </a:lnSpc>
              <a:buFont typeface="Wingdings" panose="05000000000000000000" pitchFamily="2" charset="2"/>
              <a:buNone/>
            </a:pPr>
            <a:r>
              <a:rPr lang="zh-CN" altLang="en-US" sz="2800" b="1" dirty="0">
                <a:latin typeface="华文楷体" panose="02010600040101010101" pitchFamily="2" charset="-122"/>
                <a:ea typeface="华文楷体" panose="02010600040101010101" pitchFamily="2" charset="-122"/>
              </a:rPr>
              <a:t>    </a:t>
            </a:r>
          </a:p>
        </p:txBody>
      </p:sp>
      <p:sp>
        <p:nvSpPr>
          <p:cNvPr id="100358" name="Rectangle 3"/>
          <p:cNvSpPr>
            <a:spLocks noChangeArrowheads="1"/>
          </p:cNvSpPr>
          <p:nvPr/>
        </p:nvSpPr>
        <p:spPr bwMode="auto">
          <a:xfrm>
            <a:off x="1795463" y="2345436"/>
            <a:ext cx="4143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kumimoji="1" lang="en-US" altLang="zh-CN" sz="1800" b="1" dirty="0">
                <a:solidFill>
                  <a:srgbClr val="FF3300"/>
                </a:solidFill>
              </a:rPr>
              <a:t>●</a:t>
            </a:r>
          </a:p>
        </p:txBody>
      </p:sp>
      <p:pic>
        <p:nvPicPr>
          <p:cNvPr id="1003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089" y="2830239"/>
            <a:ext cx="6949075" cy="3891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文本框 10"/>
          <p:cNvSpPr txBox="1"/>
          <p:nvPr/>
        </p:nvSpPr>
        <p:spPr>
          <a:xfrm>
            <a:off x="552661" y="374989"/>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建立用例模型：网上选课例子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0814045"/>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5880B63E-B5E3-4A0C-950C-3256FC602FA3}" type="slidenum">
              <a:rPr lang="zh-CN" altLang="en-US"/>
              <a:pPr>
                <a:defRPr/>
              </a:pPr>
              <a:t>96</a:t>
            </a:fld>
            <a:endParaRPr lang="en-US" altLang="zh-CN"/>
          </a:p>
        </p:txBody>
      </p:sp>
      <p:sp>
        <p:nvSpPr>
          <p:cNvPr id="101381" name="Rectangle 2"/>
          <p:cNvSpPr>
            <a:spLocks noChangeArrowheads="1"/>
          </p:cNvSpPr>
          <p:nvPr/>
        </p:nvSpPr>
        <p:spPr bwMode="auto">
          <a:xfrm>
            <a:off x="2108829" y="1223138"/>
            <a:ext cx="8137525" cy="865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0000"/>
              </a:lnSpc>
              <a:buFont typeface="Wingdings" panose="05000000000000000000" pitchFamily="2" charset="2"/>
              <a:buNone/>
            </a:pPr>
            <a:r>
              <a:rPr lang="zh-CN" altLang="en-US" sz="2800" b="1" dirty="0">
                <a:latin typeface="华文楷体" panose="02010600040101010101" pitchFamily="2" charset="-122"/>
                <a:ea typeface="华文楷体" panose="02010600040101010101" pitchFamily="2" charset="-122"/>
              </a:rPr>
              <a:t>确定各角色和用例之间的关系</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泛化，包含，扩展</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a:t>
            </a:r>
          </a:p>
          <a:p>
            <a:pPr eaLnBrk="1" hangingPunct="1">
              <a:lnSpc>
                <a:spcPct val="110000"/>
              </a:lnSpc>
              <a:buFont typeface="Wingdings" panose="05000000000000000000" pitchFamily="2" charset="2"/>
              <a:buNone/>
            </a:pPr>
            <a:r>
              <a:rPr lang="zh-CN" altLang="en-US" sz="2800" b="1" dirty="0">
                <a:latin typeface="华文楷体" panose="02010600040101010101" pitchFamily="2" charset="-122"/>
                <a:ea typeface="华文楷体" panose="02010600040101010101" pitchFamily="2" charset="-122"/>
              </a:rPr>
              <a:t>    </a:t>
            </a:r>
          </a:p>
        </p:txBody>
      </p:sp>
      <p:pic>
        <p:nvPicPr>
          <p:cNvPr id="10138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0747" y="1979909"/>
            <a:ext cx="5160686" cy="4376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p:cNvSpPr txBox="1"/>
          <p:nvPr/>
        </p:nvSpPr>
        <p:spPr>
          <a:xfrm>
            <a:off x="552661" y="374989"/>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建立用例模型：网上选课例子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89633631"/>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pPr>
              <a:defRPr/>
            </a:pPr>
            <a:fld id="{0DACDC3E-2070-4B32-8985-B53B4C0D7BF6}" type="slidenum">
              <a:rPr lang="zh-CN" altLang="en-US"/>
              <a:pPr>
                <a:defRPr/>
              </a:pPr>
              <a:t>97</a:t>
            </a:fld>
            <a:endParaRPr lang="en-US" altLang="zh-CN"/>
          </a:p>
        </p:txBody>
      </p:sp>
      <p:sp>
        <p:nvSpPr>
          <p:cNvPr id="102405" name="Rectangle 2"/>
          <p:cNvSpPr>
            <a:spLocks noChangeArrowheads="1"/>
          </p:cNvSpPr>
          <p:nvPr/>
        </p:nvSpPr>
        <p:spPr bwMode="auto">
          <a:xfrm>
            <a:off x="1304934" y="1246944"/>
            <a:ext cx="7418387" cy="50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10000"/>
              </a:lnSpc>
              <a:buFont typeface="Wingdings" panose="05000000000000000000" pitchFamily="2" charset="2"/>
              <a:buNone/>
            </a:pPr>
            <a:r>
              <a:rPr lang="zh-CN" altLang="en-US" sz="2600" b="1" dirty="0">
                <a:latin typeface="华文楷体" panose="02010600040101010101" pitchFamily="2" charset="-122"/>
                <a:ea typeface="华文楷体" panose="02010600040101010101" pitchFamily="2" charset="-122"/>
              </a:rPr>
              <a:t>绘制用例图</a:t>
            </a:r>
          </a:p>
        </p:txBody>
      </p:sp>
      <p:pic>
        <p:nvPicPr>
          <p:cNvPr id="10240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6670" y="959764"/>
            <a:ext cx="7333953" cy="5817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p:cNvSpPr txBox="1"/>
          <p:nvPr/>
        </p:nvSpPr>
        <p:spPr>
          <a:xfrm>
            <a:off x="552661" y="374989"/>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建立用例模型：网上选课例子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6217874"/>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2"/>
          </p:nvPr>
        </p:nvSpPr>
        <p:spPr/>
        <p:txBody>
          <a:bodyPr/>
          <a:lstStyle/>
          <a:p>
            <a:pPr>
              <a:defRPr/>
            </a:pPr>
            <a:fld id="{5FA8DD30-8F15-46BD-B10C-4DC7D37A4F45}" type="slidenum">
              <a:rPr lang="zh-CN" altLang="en-US"/>
              <a:pPr>
                <a:defRPr/>
              </a:pPr>
              <a:t>98</a:t>
            </a:fld>
            <a:endParaRPr lang="en-US" altLang="zh-CN"/>
          </a:p>
        </p:txBody>
      </p:sp>
      <p:sp>
        <p:nvSpPr>
          <p:cNvPr id="103429" name="Rectangle 2"/>
          <p:cNvSpPr>
            <a:spLocks noChangeArrowheads="1"/>
          </p:cNvSpPr>
          <p:nvPr/>
        </p:nvSpPr>
        <p:spPr bwMode="auto">
          <a:xfrm>
            <a:off x="585545" y="1052568"/>
            <a:ext cx="11030350" cy="5157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110000"/>
              </a:lnSpc>
              <a:buNone/>
            </a:pPr>
            <a:r>
              <a:rPr kumimoji="1" lang="zh-CN" altLang="en-US" sz="2400" dirty="0">
                <a:solidFill>
                  <a:srgbClr val="FF3300"/>
                </a:solidFill>
                <a:latin typeface="华文楷体" panose="02010600040101010101" pitchFamily="2" charset="-122"/>
                <a:ea typeface="华文楷体" panose="02010600040101010101" pitchFamily="2" charset="-122"/>
              </a:rPr>
              <a:t>编制用例说明</a:t>
            </a:r>
          </a:p>
          <a:p>
            <a:pPr eaLnBrk="1" hangingPunct="1">
              <a:lnSpc>
                <a:spcPct val="110000"/>
              </a:lnSpc>
              <a:buFont typeface="Wingdings" panose="05000000000000000000" pitchFamily="2" charset="2"/>
              <a:buNone/>
            </a:pPr>
            <a:r>
              <a:rPr lang="en-US" altLang="zh-CN" sz="2400" dirty="0" smtClean="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用例：增加课程    </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参与者：管理员      </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操作流：</a:t>
            </a:r>
          </a:p>
          <a:p>
            <a:pPr eaLnBrk="1" hangingPunct="1">
              <a:lnSpc>
                <a:spcPct val="110000"/>
              </a:lnSpc>
              <a:buFont typeface="Wingdings" panose="05000000000000000000" pitchFamily="2" charset="2"/>
              <a:buNone/>
            </a:pP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① </a:t>
            </a:r>
            <a:r>
              <a:rPr lang="zh-CN" altLang="en-US" sz="2400" dirty="0">
                <a:latin typeface="华文楷体" panose="02010600040101010101" pitchFamily="2" charset="-122"/>
                <a:ea typeface="华文楷体" panose="02010600040101010101" pitchFamily="2" charset="-122"/>
              </a:rPr>
              <a:t>管理员选择进入管理界面，用例开始。</a:t>
            </a:r>
          </a:p>
          <a:p>
            <a:pPr eaLnBrk="1" hangingPunct="1">
              <a:lnSpc>
                <a:spcPct val="110000"/>
              </a:lnSpc>
              <a:buFont typeface="Wingdings" panose="05000000000000000000" pitchFamily="2" charset="2"/>
              <a:buNone/>
            </a:pP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② </a:t>
            </a:r>
            <a:r>
              <a:rPr lang="zh-CN" altLang="en-US" sz="2400" dirty="0">
                <a:latin typeface="华文楷体" panose="02010600040101010101" pitchFamily="2" charset="-122"/>
                <a:ea typeface="华文楷体" panose="02010600040101010101" pitchFamily="2" charset="-122"/>
              </a:rPr>
              <a:t>系统提示输入管理员密码。</a:t>
            </a:r>
          </a:p>
          <a:p>
            <a:pPr eaLnBrk="1" hangingPunct="1">
              <a:lnSpc>
                <a:spcPct val="110000"/>
              </a:lnSpc>
              <a:buFont typeface="Wingdings" panose="05000000000000000000" pitchFamily="2" charset="2"/>
              <a:buNone/>
            </a:pP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③ </a:t>
            </a:r>
            <a:r>
              <a:rPr lang="zh-CN" altLang="en-US" sz="2400" dirty="0">
                <a:latin typeface="华文楷体" panose="02010600040101010101" pitchFamily="2" charset="-122"/>
                <a:ea typeface="华文楷体" panose="02010600040101010101" pitchFamily="2" charset="-122"/>
              </a:rPr>
              <a:t>管理员输入密码。</a:t>
            </a:r>
          </a:p>
          <a:p>
            <a:pPr eaLnBrk="1" hangingPunct="1">
              <a:lnSpc>
                <a:spcPct val="110000"/>
              </a:lnSpc>
              <a:buFont typeface="Wingdings" panose="05000000000000000000" pitchFamily="2" charset="2"/>
              <a:buNone/>
            </a:pP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④ </a:t>
            </a:r>
            <a:r>
              <a:rPr lang="zh-CN" altLang="en-US" sz="2400" dirty="0">
                <a:latin typeface="华文楷体" panose="02010600040101010101" pitchFamily="2" charset="-122"/>
                <a:ea typeface="华文楷体" panose="02010600040101010101" pitchFamily="2" charset="-122"/>
              </a:rPr>
              <a:t>系统检验密码。          </a:t>
            </a:r>
            <a:r>
              <a:rPr lang="en-US" altLang="zh-CN" sz="2400" dirty="0">
                <a:latin typeface="华文楷体" panose="02010600040101010101" pitchFamily="2" charset="-122"/>
                <a:ea typeface="华文楷体" panose="02010600040101010101" pitchFamily="2" charset="-122"/>
              </a:rPr>
              <a:t>A1</a:t>
            </a:r>
            <a:r>
              <a:rPr lang="zh-CN" altLang="en-US" sz="2400" dirty="0">
                <a:latin typeface="华文楷体" panose="02010600040101010101" pitchFamily="2" charset="-122"/>
                <a:ea typeface="华文楷体" panose="02010600040101010101" pitchFamily="2" charset="-122"/>
              </a:rPr>
              <a:t>：密码出错。</a:t>
            </a:r>
          </a:p>
          <a:p>
            <a:pPr eaLnBrk="1" hangingPunct="1">
              <a:lnSpc>
                <a:spcPct val="110000"/>
              </a:lnSpc>
              <a:buFont typeface="Wingdings" panose="05000000000000000000" pitchFamily="2" charset="2"/>
              <a:buNone/>
            </a:pP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⑤ </a:t>
            </a:r>
            <a:r>
              <a:rPr lang="zh-CN" altLang="en-US" sz="2400" dirty="0">
                <a:latin typeface="华文楷体" panose="02010600040101010101" pitchFamily="2" charset="-122"/>
                <a:ea typeface="华文楷体" panose="02010600040101010101" pitchFamily="2" charset="-122"/>
              </a:rPr>
              <a:t>进入管理界面，系统显示当前所建立的全部课程信息。</a:t>
            </a:r>
          </a:p>
          <a:p>
            <a:pPr eaLnBrk="1" hangingPunct="1">
              <a:lnSpc>
                <a:spcPct val="110000"/>
              </a:lnSpc>
              <a:buFont typeface="Wingdings" panose="05000000000000000000" pitchFamily="2" charset="2"/>
              <a:buNone/>
            </a:pP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⑥ </a:t>
            </a:r>
            <a:r>
              <a:rPr lang="zh-CN" altLang="en-US" sz="2400" dirty="0">
                <a:latin typeface="华文楷体" panose="02010600040101010101" pitchFamily="2" charset="-122"/>
                <a:ea typeface="华文楷体" panose="02010600040101010101" pitchFamily="2" charset="-122"/>
              </a:rPr>
              <a:t>管理选择增加课程，管理输入新课程信息。</a:t>
            </a:r>
          </a:p>
          <a:p>
            <a:pPr eaLnBrk="1" hangingPunct="1">
              <a:lnSpc>
                <a:spcPct val="110000"/>
              </a:lnSpc>
              <a:buFont typeface="Wingdings" panose="05000000000000000000" pitchFamily="2" charset="2"/>
              <a:buNone/>
            </a:pP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⑦</a:t>
            </a:r>
            <a:r>
              <a:rPr lang="zh-CN" altLang="en-US" sz="2400" dirty="0">
                <a:latin typeface="华文楷体" panose="02010600040101010101" pitchFamily="2" charset="-122"/>
                <a:ea typeface="华文楷体" panose="02010600040101010101" pitchFamily="2" charset="-122"/>
              </a:rPr>
              <a:t>系统验证是否与已有课程冲突。　　Ａ２：有冲突。</a:t>
            </a:r>
          </a:p>
          <a:p>
            <a:pPr eaLnBrk="1" hangingPunct="1">
              <a:lnSpc>
                <a:spcPct val="110000"/>
              </a:lnSpc>
              <a:buFont typeface="Wingdings" panose="05000000000000000000" pitchFamily="2" charset="2"/>
              <a:buNone/>
            </a:pP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⑧</a:t>
            </a:r>
            <a:r>
              <a:rPr lang="zh-CN" altLang="en-US" sz="2400" dirty="0">
                <a:latin typeface="华文楷体" panose="02010600040101010101" pitchFamily="2" charset="-122"/>
                <a:ea typeface="华文楷体" panose="02010600040101010101" pitchFamily="2" charset="-122"/>
              </a:rPr>
              <a:t>系统添加新课程，并提示添加成功。</a:t>
            </a:r>
          </a:p>
          <a:p>
            <a:pPr eaLnBrk="1" hangingPunct="1">
              <a:lnSpc>
                <a:spcPct val="110000"/>
              </a:lnSpc>
              <a:buFont typeface="Wingdings" panose="05000000000000000000" pitchFamily="2" charset="2"/>
              <a:buNone/>
            </a:pPr>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⑨</a:t>
            </a:r>
            <a:r>
              <a:rPr lang="zh-CN" altLang="en-US" sz="2400" dirty="0">
                <a:latin typeface="华文楷体" panose="02010600040101010101" pitchFamily="2" charset="-122"/>
                <a:ea typeface="华文楷体" panose="02010600040101010101" pitchFamily="2" charset="-122"/>
              </a:rPr>
              <a:t>系统回到管理主界面，显示所有课程，用例结束。</a:t>
            </a:r>
          </a:p>
        </p:txBody>
      </p:sp>
      <p:sp>
        <p:nvSpPr>
          <p:cNvPr id="10" name="文本框 9"/>
          <p:cNvSpPr txBox="1"/>
          <p:nvPr/>
        </p:nvSpPr>
        <p:spPr>
          <a:xfrm>
            <a:off x="482322" y="32179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建立用例模型：网上选课例子</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9388051"/>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pPr>
              <a:defRPr/>
            </a:pPr>
            <a:fld id="{E0C17F7F-799C-4F13-9707-52F3F832844D}" type="slidenum">
              <a:rPr lang="zh-CN" altLang="en-US"/>
              <a:pPr>
                <a:defRPr/>
              </a:pPr>
              <a:t>99</a:t>
            </a:fld>
            <a:endParaRPr lang="en-US" altLang="zh-CN"/>
          </a:p>
        </p:txBody>
      </p:sp>
      <p:sp>
        <p:nvSpPr>
          <p:cNvPr id="107526" name="Rectangle 3"/>
          <p:cNvSpPr>
            <a:spLocks noGrp="1" noChangeArrowheads="1"/>
          </p:cNvSpPr>
          <p:nvPr>
            <p:ph type="body" idx="1"/>
          </p:nvPr>
        </p:nvSpPr>
        <p:spPr>
          <a:xfrm>
            <a:off x="482321" y="1040661"/>
            <a:ext cx="11274249" cy="5181600"/>
          </a:xfrm>
        </p:spPr>
        <p:txBody>
          <a:bodyPr/>
          <a:lstStyle/>
          <a:p>
            <a:pPr marL="0" indent="0" eaLnBrk="1" hangingPunct="1">
              <a:lnSpc>
                <a:spcPct val="90000"/>
              </a:lnSpc>
              <a:spcAft>
                <a:spcPct val="30000"/>
              </a:spcAft>
              <a:buNone/>
            </a:pPr>
            <a:r>
              <a:rPr lang="zh-CN" altLang="en-US" dirty="0" smtClean="0">
                <a:latin typeface="华文楷体" panose="02010600040101010101" pitchFamily="2" charset="-122"/>
                <a:ea typeface="华文楷体" panose="02010600040101010101" pitchFamily="2" charset="-122"/>
              </a:rPr>
              <a:t>用例</a:t>
            </a:r>
            <a:r>
              <a:rPr lang="zh-CN" altLang="en-US" dirty="0">
                <a:latin typeface="华文楷体" panose="02010600040101010101" pitchFamily="2" charset="-122"/>
                <a:ea typeface="华文楷体" panose="02010600040101010101" pitchFamily="2" charset="-122"/>
              </a:rPr>
              <a:t>的获取</a:t>
            </a:r>
            <a:endParaRPr lang="en-US" altLang="zh-CN" dirty="0" smtClean="0">
              <a:latin typeface="华文楷体" panose="02010600040101010101" pitchFamily="2" charset="-122"/>
              <a:ea typeface="华文楷体" panose="02010600040101010101" pitchFamily="2" charset="-122"/>
            </a:endParaRPr>
          </a:p>
          <a:p>
            <a:pPr eaLnBrk="1" hangingPunct="1">
              <a:lnSpc>
                <a:spcPct val="90000"/>
              </a:lnSpc>
              <a:spcAft>
                <a:spcPct val="30000"/>
              </a:spcAft>
            </a:pPr>
            <a:r>
              <a:rPr lang="zh-CN" altLang="en-US" dirty="0" smtClean="0">
                <a:latin typeface="华文楷体" panose="02010600040101010101" pitchFamily="2" charset="-122"/>
                <a:ea typeface="华文楷体" panose="02010600040101010101" pitchFamily="2" charset="-122"/>
              </a:rPr>
              <a:t>首先</a:t>
            </a:r>
            <a:r>
              <a:rPr lang="zh-CN" altLang="en-US" dirty="0">
                <a:latin typeface="华文楷体" panose="02010600040101010101" pitchFamily="2" charset="-122"/>
                <a:ea typeface="华文楷体" panose="02010600040101010101" pitchFamily="2" charset="-122"/>
              </a:rPr>
              <a:t>获取简单的、常规的用例作为基本用例</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在上例中，基本用例是进行交易</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a:t>
            </a:r>
          </a:p>
          <a:p>
            <a:pPr eaLnBrk="1" hangingPunct="1">
              <a:lnSpc>
                <a:spcPct val="90000"/>
              </a:lnSpc>
              <a:spcAft>
                <a:spcPct val="30000"/>
              </a:spcAft>
            </a:pPr>
            <a:r>
              <a:rPr lang="zh-CN" altLang="en-US" dirty="0">
                <a:latin typeface="华文楷体" panose="02010600040101010101" pitchFamily="2" charset="-122"/>
                <a:ea typeface="华文楷体" panose="02010600040101010101" pitchFamily="2" charset="-122"/>
              </a:rPr>
              <a:t>当一个用例与另一个用例相似，但比另一个用例做的动作要多，采用扩展关系：</a:t>
            </a:r>
          </a:p>
          <a:p>
            <a:pPr eaLnBrk="1" hangingPunct="1">
              <a:lnSpc>
                <a:spcPct val="90000"/>
              </a:lnSpc>
              <a:spcAft>
                <a:spcPct val="30000"/>
              </a:spcAft>
            </a:pPr>
            <a:r>
              <a:rPr lang="zh-CN" altLang="en-US" dirty="0">
                <a:latin typeface="华文楷体" panose="02010600040101010101" pitchFamily="2" charset="-122"/>
                <a:ea typeface="华文楷体" panose="02010600040101010101" pitchFamily="2" charset="-122"/>
              </a:rPr>
              <a:t>对用例中的每一步，问一下“这儿可能出现什么异常情况”以及“是否需要采取不同的解决方法”；将所有出现变动的部分列出，作为给定用例的扩展。</a:t>
            </a:r>
          </a:p>
          <a:p>
            <a:pPr eaLnBrk="1" hangingPunct="1">
              <a:lnSpc>
                <a:spcPct val="90000"/>
              </a:lnSpc>
              <a:spcAft>
                <a:spcPct val="30000"/>
              </a:spcAft>
            </a:pPr>
            <a:r>
              <a:rPr lang="zh-CN" altLang="en-US" dirty="0">
                <a:latin typeface="华文楷体" panose="02010600040101010101" pitchFamily="2" charset="-122"/>
                <a:ea typeface="华文楷体" panose="02010600040101010101" pitchFamily="2" charset="-122"/>
              </a:rPr>
              <a:t>一旦获取了系统的执行者，就可对每个执行者提出一些问题，然后从执行者对这些问题的答案中获取用例。</a:t>
            </a:r>
          </a:p>
        </p:txBody>
      </p:sp>
      <p:sp>
        <p:nvSpPr>
          <p:cNvPr id="7" name="文本框 6"/>
          <p:cNvSpPr txBox="1"/>
          <p:nvPr/>
        </p:nvSpPr>
        <p:spPr>
          <a:xfrm>
            <a:off x="482322" y="321798"/>
            <a:ext cx="892293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建立用例模型：注意要点</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765596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SECTIONID" val="552,553,"/>
  <p:tag name="MH_CONTENTSID" val="554"/>
</p:tagLst>
</file>

<file path=ppt/tags/tag10.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2"/>
</p:tagLst>
</file>

<file path=ppt/tags/tag12.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13.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6"/>
</p:tagLst>
</file>

<file path=ppt/tags/tag14.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6"/>
</p:tagLst>
</file>

<file path=ppt/tags/tag15.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16.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4"/>
</p:tagLst>
</file>

<file path=ppt/tags/tag17.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4"/>
</p:tagLst>
</file>

<file path=ppt/tags/tag18.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19.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AUTOCOLOR" val="TRUE"/>
  <p:tag name="MH_TYPE" val="CONTENTS"/>
  <p:tag name="ID" val="547134"/>
</p:tagLst>
</file>

<file path=ppt/tags/tag20.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2"/>
</p:tagLst>
</file>

<file path=ppt/tags/tag21.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22.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23.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24.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25.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26.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27.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28.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29.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30.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31.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32.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33.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34.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35.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36.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37.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38.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39.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4.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6"/>
</p:tagLst>
</file>

<file path=ppt/tags/tag40.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5.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7.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heme/theme1.xml><?xml version="1.0" encoding="utf-8"?>
<a:theme xmlns:a="http://schemas.openxmlformats.org/drawingml/2006/main" name="Office Theme">
  <a:themeElements>
    <a:clrScheme name="蓝色">
      <a:dk1>
        <a:sysClr val="windowText" lastClr="000000"/>
      </a:dk1>
      <a:lt1>
        <a:sysClr val="window" lastClr="CCEACE"/>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387</TotalTime>
  <Words>8474</Words>
  <Application>Microsoft Office PowerPoint</Application>
  <PresentationFormat>宽屏</PresentationFormat>
  <Paragraphs>989</Paragraphs>
  <Slides>130</Slides>
  <Notes>2</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2</vt:i4>
      </vt:variant>
      <vt:variant>
        <vt:lpstr>幻灯片标题</vt:lpstr>
      </vt:variant>
      <vt:variant>
        <vt:i4>130</vt:i4>
      </vt:variant>
    </vt:vector>
  </HeadingPairs>
  <TitlesOfParts>
    <vt:vector size="149" baseType="lpstr">
      <vt:lpstr>Calibri</vt:lpstr>
      <vt:lpstr>Calibri Light</vt:lpstr>
      <vt:lpstr>Gungsuh</vt:lpstr>
      <vt:lpstr>Monotype Sorts</vt:lpstr>
      <vt:lpstr>黑体</vt:lpstr>
      <vt:lpstr>华文楷体</vt:lpstr>
      <vt:lpstr>华文新魏</vt:lpstr>
      <vt:lpstr>楷体_GB2312</vt:lpstr>
      <vt:lpstr>宋体</vt:lpstr>
      <vt:lpstr>微软雅黑</vt:lpstr>
      <vt:lpstr>Arial</vt:lpstr>
      <vt:lpstr>Impact</vt:lpstr>
      <vt:lpstr>Tahoma</vt:lpstr>
      <vt:lpstr>Times New Roman</vt:lpstr>
      <vt:lpstr>Verdana</vt:lpstr>
      <vt:lpstr>Wingdings</vt:lpstr>
      <vt:lpstr>Office Theme</vt:lpstr>
      <vt:lpstr>位图图像</vt:lpstr>
      <vt:lpstr>Clip</vt:lpstr>
      <vt:lpstr>PowerPoint 演示文稿</vt:lpstr>
      <vt:lpstr>PowerPoint 演示文稿</vt:lpstr>
      <vt:lpstr>本章需要掌握的知识点</vt:lpstr>
      <vt:lpstr>PowerPoint 演示文稿</vt:lpstr>
      <vt:lpstr>PowerPoint 演示文稿</vt:lpstr>
      <vt:lpstr>PowerPoint 演示文稿</vt:lpstr>
      <vt:lpstr>PowerPoint 演示文稿</vt:lpstr>
      <vt:lpstr>PowerPoint 演示文稿</vt:lpstr>
      <vt:lpstr>Rational三剑客</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用例图举例（UML1.1）</vt:lpstr>
      <vt:lpstr>用例图举例（UML1.3）</vt:lpstr>
      <vt:lpstr>  用例图中的图符（UML1.3）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扩展关系：不太恰当的用法</vt:lpstr>
      <vt:lpstr>PowerPoint 演示文稿</vt:lpstr>
      <vt:lpstr>PowerPoint 演示文稿</vt:lpstr>
      <vt:lpstr>PowerPoint 演示文稿</vt:lpstr>
      <vt:lpstr>PowerPoint 演示文稿</vt:lpstr>
      <vt:lpstr>PowerPoint 演示文稿</vt:lpstr>
      <vt:lpstr>PowerPoint 演示文稿</vt:lpstr>
      <vt:lpstr>用例关系：扩展 VS. 泛化</vt:lpstr>
      <vt:lpstr>要点：用户观点而非系统观点</vt:lpstr>
      <vt:lpstr>用例 VS. 功能</vt:lpstr>
      <vt:lpstr>PowerPoint 演示文稿</vt:lpstr>
      <vt:lpstr>PowerPoint 演示文稿</vt:lpstr>
      <vt:lpstr>PowerPoint 演示文稿</vt:lpstr>
      <vt:lpstr>PowerPoint 演示文稿</vt:lpstr>
      <vt:lpstr>用例图的形式</vt:lpstr>
      <vt:lpstr>PowerPoint 演示文稿</vt:lpstr>
      <vt:lpstr> 系统的属性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用例粒度-2</vt:lpstr>
      <vt:lpstr>PowerPoint 演示文稿</vt:lpstr>
      <vt:lpstr>PowerPoint 演示文稿</vt:lpstr>
      <vt:lpstr>PowerPoint 演示文稿</vt:lpstr>
      <vt:lpstr>PowerPoint 演示文稿</vt:lpstr>
      <vt:lpstr>例： 医院病房监护系统</vt:lpstr>
      <vt:lpstr>PowerPoint 演示文稿</vt:lpstr>
      <vt:lpstr>PowerPoint 演示文稿</vt:lpstr>
      <vt:lpstr>PowerPoint 演示文稿</vt:lpstr>
      <vt:lpstr>PowerPoint 演示文稿</vt:lpstr>
      <vt:lpstr>PowerPoint 演示文稿</vt:lpstr>
      <vt:lpstr>用例细化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步骤5－顶层用例图</vt:lpstr>
      <vt:lpstr>步骤6－细化</vt:lpstr>
      <vt:lpstr>步骤6－细化</vt:lpstr>
      <vt:lpstr>步骤6－细化</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scutsujd</cp:lastModifiedBy>
  <cp:revision>959</cp:revision>
  <dcterms:created xsi:type="dcterms:W3CDTF">2016-03-18T06:16:00Z</dcterms:created>
  <dcterms:modified xsi:type="dcterms:W3CDTF">2023-09-17T13:11:50Z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