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27"/>
  </p:notesMasterIdLst>
  <p:handoutMasterIdLst>
    <p:handoutMasterId r:id="rId28"/>
  </p:handoutMasterIdLst>
  <p:sldIdLst>
    <p:sldId id="548" r:id="rId2"/>
    <p:sldId id="554" r:id="rId3"/>
    <p:sldId id="547" r:id="rId4"/>
    <p:sldId id="777" r:id="rId5"/>
    <p:sldId id="779" r:id="rId6"/>
    <p:sldId id="780" r:id="rId7"/>
    <p:sldId id="781" r:id="rId8"/>
    <p:sldId id="782" r:id="rId9"/>
    <p:sldId id="798" r:id="rId10"/>
    <p:sldId id="783" r:id="rId11"/>
    <p:sldId id="784" r:id="rId12"/>
    <p:sldId id="785" r:id="rId13"/>
    <p:sldId id="786" r:id="rId14"/>
    <p:sldId id="787" r:id="rId15"/>
    <p:sldId id="788" r:id="rId16"/>
    <p:sldId id="789" r:id="rId17"/>
    <p:sldId id="790" r:id="rId18"/>
    <p:sldId id="792" r:id="rId19"/>
    <p:sldId id="793" r:id="rId20"/>
    <p:sldId id="799" r:id="rId21"/>
    <p:sldId id="794" r:id="rId22"/>
    <p:sldId id="795" r:id="rId23"/>
    <p:sldId id="796" r:id="rId24"/>
    <p:sldId id="797" r:id="rId25"/>
    <p:sldId id="721" r:id="rId26"/>
  </p:sldIdLst>
  <p:sldSz cx="12192000" cy="6858000"/>
  <p:notesSz cx="6858000" cy="9144000"/>
  <p:custDataLst>
    <p:tags r:id="rId29"/>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24"/>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2023/10/8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2023/10/8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1"/>
          <p:cNvSpPr>
            <a:spLocks noGrp="1" noRot="1" noChangeAspect="1" noChangeArrowheads="1" noTextEdit="1"/>
          </p:cNvSpPr>
          <p:nvPr>
            <p:ph type="sldImg"/>
          </p:nvPr>
        </p:nvSpPr>
        <p:spPr>
          <a:ln/>
        </p:spPr>
      </p:sp>
      <p:sp>
        <p:nvSpPr>
          <p:cNvPr id="296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523731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p:cNvSpPr>
            <a:spLocks noGrp="1" noRot="1" noChangeAspect="1" noChangeArrowheads="1" noTextEdit="1"/>
          </p:cNvSpPr>
          <p:nvPr>
            <p:ph type="sldImg"/>
          </p:nvPr>
        </p:nvSpPr>
        <p:spPr>
          <a:ln/>
        </p:spPr>
      </p:sp>
      <p:sp>
        <p:nvSpPr>
          <p:cNvPr id="3174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68670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a:ln/>
        </p:spPr>
      </p:sp>
      <p:sp>
        <p:nvSpPr>
          <p:cNvPr id="3379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130647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ln/>
        </p:spPr>
      </p:sp>
      <p:sp>
        <p:nvSpPr>
          <p:cNvPr id="35843"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70181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ln/>
        </p:spPr>
      </p:sp>
      <p:sp>
        <p:nvSpPr>
          <p:cNvPr id="378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912860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ln/>
        </p:spPr>
      </p:sp>
      <p:sp>
        <p:nvSpPr>
          <p:cNvPr id="4198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147886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ln/>
        </p:spPr>
      </p:sp>
      <p:sp>
        <p:nvSpPr>
          <p:cNvPr id="44035"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12723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xfrm>
            <a:off x="369888" y="687388"/>
            <a:ext cx="6118225" cy="3441700"/>
          </a:xfrm>
          <a:ln/>
        </p:spPr>
      </p:sp>
      <p:sp>
        <p:nvSpPr>
          <p:cNvPr id="46083"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541766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369888" y="687388"/>
            <a:ext cx="6118225" cy="3441700"/>
          </a:xfrm>
          <a:ln/>
        </p:spPr>
      </p:sp>
      <p:sp>
        <p:nvSpPr>
          <p:cNvPr id="48131"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627290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369888" y="687388"/>
            <a:ext cx="6118225" cy="3441700"/>
          </a:xfrm>
          <a:ln/>
        </p:spPr>
      </p:sp>
      <p:sp>
        <p:nvSpPr>
          <p:cNvPr id="50179"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18355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3937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25</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endParaRPr lang="zh-CN" altLang="en-US" dirty="0" smtClean="0"/>
          </a:p>
        </p:txBody>
      </p:sp>
    </p:spTree>
    <p:extLst>
      <p:ext uri="{BB962C8B-B14F-4D97-AF65-F5344CB8AC3E}">
        <p14:creationId xmlns:p14="http://schemas.microsoft.com/office/powerpoint/2010/main" val="276659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a:ln/>
        </p:spPr>
      </p:sp>
      <p:sp>
        <p:nvSpPr>
          <p:cNvPr id="1229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901279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1"/>
          <p:cNvSpPr>
            <a:spLocks noGrp="1" noRot="1" noChangeAspect="1" noChangeArrowheads="1" noTextEdit="1"/>
          </p:cNvSpPr>
          <p:nvPr>
            <p:ph type="sldImg"/>
          </p:nvPr>
        </p:nvSpPr>
        <p:spPr>
          <a:xfrm>
            <a:off x="369888" y="687388"/>
            <a:ext cx="6118225" cy="3441700"/>
          </a:xfrm>
          <a:ln/>
        </p:spPr>
      </p:sp>
      <p:sp>
        <p:nvSpPr>
          <p:cNvPr id="16387"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026232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1"/>
          <p:cNvSpPr>
            <a:spLocks noGrp="1" noRot="1" noChangeAspect="1" noChangeArrowheads="1" noTextEdit="1"/>
          </p:cNvSpPr>
          <p:nvPr>
            <p:ph type="sldImg"/>
          </p:nvPr>
        </p:nvSpPr>
        <p:spPr>
          <a:xfrm>
            <a:off x="369888" y="687388"/>
            <a:ext cx="6118225" cy="3441700"/>
          </a:xfrm>
          <a:ln/>
        </p:spPr>
      </p:sp>
      <p:sp>
        <p:nvSpPr>
          <p:cNvPr id="18435"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073262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1"/>
          <p:cNvSpPr>
            <a:spLocks noGrp="1" noRot="1" noChangeAspect="1" noChangeArrowheads="1" noTextEdit="1"/>
          </p:cNvSpPr>
          <p:nvPr>
            <p:ph type="sldImg"/>
          </p:nvPr>
        </p:nvSpPr>
        <p:spPr>
          <a:xfrm>
            <a:off x="369888" y="687388"/>
            <a:ext cx="6118225" cy="3441700"/>
          </a:xfrm>
          <a:ln/>
        </p:spPr>
      </p:sp>
      <p:sp>
        <p:nvSpPr>
          <p:cNvPr id="20483"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2878544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1"/>
          <p:cNvSpPr>
            <a:spLocks noGrp="1" noRot="1" noChangeAspect="1" noChangeArrowheads="1" noTextEdit="1"/>
          </p:cNvSpPr>
          <p:nvPr>
            <p:ph type="sldImg"/>
          </p:nvPr>
        </p:nvSpPr>
        <p:spPr>
          <a:xfrm>
            <a:off x="369888" y="687388"/>
            <a:ext cx="6118225" cy="3441700"/>
          </a:xfrm>
          <a:ln/>
        </p:spPr>
      </p:sp>
      <p:sp>
        <p:nvSpPr>
          <p:cNvPr id="23555"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19487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Rectangle 1"/>
          <p:cNvSpPr>
            <a:spLocks noGrp="1" noRot="1" noChangeAspect="1" noChangeArrowheads="1" noTextEdit="1"/>
          </p:cNvSpPr>
          <p:nvPr>
            <p:ph type="sldImg"/>
          </p:nvPr>
        </p:nvSpPr>
        <p:spPr>
          <a:xfrm>
            <a:off x="369888" y="687388"/>
            <a:ext cx="6118225" cy="3441700"/>
          </a:xfrm>
          <a:ln/>
        </p:spPr>
      </p:sp>
      <p:sp>
        <p:nvSpPr>
          <p:cNvPr id="25603"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4159815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1"/>
          <p:cNvSpPr>
            <a:spLocks noGrp="1" noRot="1" noChangeAspect="1" noChangeArrowheads="1" noTextEdit="1"/>
          </p:cNvSpPr>
          <p:nvPr>
            <p:ph type="sldImg"/>
          </p:nvPr>
        </p:nvSpPr>
        <p:spPr>
          <a:xfrm>
            <a:off x="369888" y="687388"/>
            <a:ext cx="6118225" cy="3441700"/>
          </a:xfrm>
          <a:ln/>
        </p:spPr>
      </p:sp>
      <p:sp>
        <p:nvSpPr>
          <p:cNvPr id="27651" name="Rectangle 2"/>
          <p:cNvSpPr txBox="1">
            <a:spLocks noGrp="1" noChangeArrowheads="1"/>
          </p:cNvSpPr>
          <p:nvPr>
            <p:ph type="body" idx="1"/>
          </p:nvPr>
        </p:nvSpPr>
        <p:spPr>
          <a:xfrm>
            <a:off x="503238" y="4329113"/>
            <a:ext cx="5856287" cy="40735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zh-CN" smtClean="0"/>
          </a:p>
        </p:txBody>
      </p:sp>
    </p:spTree>
    <p:extLst>
      <p:ext uri="{BB962C8B-B14F-4D97-AF65-F5344CB8AC3E}">
        <p14:creationId xmlns:p14="http://schemas.microsoft.com/office/powerpoint/2010/main" val="1184344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2023/10/8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2023/10/8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2023/10/8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2023/10/8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nvGrpSpPr>
          <p:cNvPr id="10" name="组合 12"/>
          <p:cNvGrpSpPr/>
          <p:nvPr userDrawn="1"/>
        </p:nvGrpSpPr>
        <p:grpSpPr>
          <a:xfrm>
            <a:off x="152400" y="5347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2023/10/8</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2023/10/8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2023/10/8</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2023/10/8</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2023/10/8</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2023/10/8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2023/10/8</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2023/10/8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7.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第五章：系统设计</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2023年10月8日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body" idx="4294967295"/>
          </p:nvPr>
        </p:nvSpPr>
        <p:spPr>
          <a:xfrm>
            <a:off x="502417" y="1245997"/>
            <a:ext cx="10771833" cy="4956368"/>
          </a:xfrm>
        </p:spPr>
        <p:txBody>
          <a:bodyPr vert="horz" wrap="square" lIns="92160" tIns="46080" rIns="92160" bIns="46080" numCol="1" anchor="t" anchorCtr="0" compatLnSpc="1"/>
          <a:lstStyle/>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smtClean="0">
                <a:solidFill>
                  <a:srgbClr val="FF0000"/>
                </a:solidFill>
                <a:latin typeface="华文楷体" panose="02010600040101010101" pitchFamily="2" charset="-122"/>
                <a:ea typeface="华文楷体" panose="02010600040101010101" pitchFamily="2" charset="-122"/>
              </a:rPr>
              <a:t>构件独立性</a:t>
            </a:r>
          </a:p>
          <a:p>
            <a:pPr lvl="1">
              <a:lnSpc>
                <a:spcPct val="110000"/>
              </a:lnSpc>
              <a:spcBef>
                <a:spcPts val="7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smtClean="0">
                <a:solidFill>
                  <a:srgbClr val="FF0000"/>
                </a:solidFill>
                <a:latin typeface="华文楷体" panose="02010600040101010101" pitchFamily="2" charset="-122"/>
                <a:ea typeface="华文楷体" panose="02010600040101010101" pitchFamily="2" charset="-122"/>
              </a:rPr>
              <a:t>耦合度</a:t>
            </a:r>
          </a:p>
          <a:p>
            <a:pPr lvl="1">
              <a:lnSpc>
                <a:spcPct val="110000"/>
              </a:lnSpc>
              <a:spcBef>
                <a:spcPts val="7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smtClean="0">
                <a:solidFill>
                  <a:srgbClr val="FF0000"/>
                </a:solidFill>
                <a:latin typeface="华文楷体" panose="02010600040101010101" pitchFamily="2" charset="-122"/>
                <a:ea typeface="华文楷体" panose="02010600040101010101" pitchFamily="2" charset="-122"/>
              </a:rPr>
              <a:t>内聚度</a:t>
            </a: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异常标识和处理</a:t>
            </a: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防错和容错技术</a:t>
            </a:r>
          </a:p>
          <a:p>
            <a:pPr lvl="1">
              <a:lnSpc>
                <a:spcPct val="110000"/>
              </a:lnSpc>
              <a:spcBef>
                <a:spcPts val="7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主动故障检测</a:t>
            </a:r>
          </a:p>
          <a:p>
            <a:pPr lvl="1">
              <a:lnSpc>
                <a:spcPct val="110000"/>
              </a:lnSpc>
              <a:spcBef>
                <a:spcPts val="7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故障改正</a:t>
            </a:r>
          </a:p>
        </p:txBody>
      </p:sp>
      <p:sp>
        <p:nvSpPr>
          <p:cNvPr id="4" name="文本框 11"/>
          <p:cNvSpPr txBox="1"/>
          <p:nvPr/>
        </p:nvSpPr>
        <p:spPr>
          <a:xfrm>
            <a:off x="572758"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好设计的特征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a:t>
            </a:fld>
            <a:endParaRPr lang="zh-CN" altLang="en-US"/>
          </a:p>
        </p:txBody>
      </p:sp>
    </p:spTree>
    <p:extLst>
      <p:ext uri="{BB962C8B-B14F-4D97-AF65-F5344CB8AC3E}">
        <p14:creationId xmlns:p14="http://schemas.microsoft.com/office/powerpoint/2010/main" val="84520060"/>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body" idx="4294967295"/>
          </p:nvPr>
        </p:nvSpPr>
        <p:spPr>
          <a:xfrm>
            <a:off x="403609" y="1196592"/>
            <a:ext cx="11443398" cy="4754563"/>
          </a:xfrm>
        </p:spPr>
        <p:txBody>
          <a:bodyPr vert="horz" wrap="square" lIns="92160" tIns="46080" rIns="92160" bIns="46080" numCol="1" anchor="t" anchorCtr="0" compatLnSpc="1"/>
          <a:lstStyle/>
          <a:p>
            <a:pPr marL="0" indent="0">
              <a:spcBef>
                <a:spcPts val="800"/>
              </a:spcBef>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耦合度分为：</a:t>
            </a:r>
            <a:endParaRPr lang="en-US" altLang="zh-CN" dirty="0" smtClean="0">
              <a:latin typeface="华文楷体" panose="02010600040101010101" pitchFamily="2" charset="-122"/>
              <a:ea typeface="华文楷体" panose="02010600040101010101" pitchFamily="2" charset="-122"/>
            </a:endParaRP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solidFill>
                  <a:srgbClr val="FF0000"/>
                </a:solidFill>
                <a:latin typeface="华文楷体" panose="02010600040101010101" pitchFamily="2" charset="-122"/>
                <a:ea typeface="华文楷体" panose="02010600040101010101" pitchFamily="2" charset="-122"/>
              </a:rPr>
              <a:t>高度</a:t>
            </a:r>
            <a:r>
              <a:rPr lang="zh-CN" altLang="en-GB" dirty="0">
                <a:solidFill>
                  <a:srgbClr val="FF0000"/>
                </a:solidFill>
                <a:latin typeface="华文楷体" panose="02010600040101010101" pitchFamily="2" charset="-122"/>
                <a:ea typeface="华文楷体" panose="02010600040101010101" pitchFamily="2" charset="-122"/>
              </a:rPr>
              <a:t>耦合</a:t>
            </a:r>
            <a:r>
              <a:rPr lang="zh-CN" altLang="en-GB" dirty="0">
                <a:latin typeface="华文楷体" panose="02010600040101010101" pitchFamily="2" charset="-122"/>
                <a:ea typeface="华文楷体" panose="02010600040101010101" pitchFamily="2" charset="-122"/>
              </a:rPr>
              <a:t>：当两个构件之间有大量依赖关系的时候</a:t>
            </a:r>
            <a:endParaRPr lang="en-GB" altLang="zh-CN" dirty="0">
              <a:latin typeface="华文楷体" panose="02010600040101010101" pitchFamily="2" charset="-122"/>
              <a:ea typeface="华文楷体" panose="02010600040101010101" pitchFamily="2" charset="-122"/>
            </a:endParaRP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solidFill>
                  <a:srgbClr val="FF0000"/>
                </a:solidFill>
                <a:latin typeface="华文楷体" panose="02010600040101010101" pitchFamily="2" charset="-122"/>
                <a:ea typeface="华文楷体" panose="02010600040101010101" pitchFamily="2" charset="-122"/>
              </a:rPr>
              <a:t>松散耦合</a:t>
            </a:r>
            <a:r>
              <a:rPr lang="zh-CN" altLang="en-GB" dirty="0">
                <a:latin typeface="华文楷体" panose="02010600040101010101" pitchFamily="2" charset="-122"/>
                <a:ea typeface="华文楷体" panose="02010600040101010101" pitchFamily="2" charset="-122"/>
              </a:rPr>
              <a:t>：当两个构件具有某种程度的依赖，但他们之间的相互连接比较弱</a:t>
            </a:r>
            <a:endParaRPr lang="en-GB" altLang="zh-CN" dirty="0">
              <a:latin typeface="华文楷体" panose="02010600040101010101" pitchFamily="2" charset="-122"/>
              <a:ea typeface="华文楷体" panose="02010600040101010101" pitchFamily="2" charset="-122"/>
            </a:endParaRPr>
          </a:p>
          <a:p>
            <a:pPr>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solidFill>
                  <a:srgbClr val="FF0000"/>
                </a:solidFill>
                <a:latin typeface="华文楷体" panose="02010600040101010101" pitchFamily="2" charset="-122"/>
                <a:ea typeface="华文楷体" panose="02010600040101010101" pitchFamily="2" charset="-122"/>
              </a:rPr>
              <a:t>非耦合</a:t>
            </a:r>
            <a:r>
              <a:rPr lang="zh-CN" altLang="en-GB" dirty="0">
                <a:latin typeface="华文楷体" panose="02010600040101010101" pitchFamily="2" charset="-122"/>
                <a:ea typeface="华文楷体" panose="02010600040101010101" pitchFamily="2" charset="-122"/>
              </a:rPr>
              <a:t>：构件之间不存在相互连接</a:t>
            </a:r>
            <a:r>
              <a:rPr lang="en-GB" altLang="zh-CN" dirty="0">
                <a:latin typeface="华文楷体" panose="02010600040101010101" pitchFamily="2" charset="-122"/>
                <a:ea typeface="华文楷体" panose="02010600040101010101" pitchFamily="2" charset="-122"/>
              </a:rPr>
              <a:t> </a:t>
            </a:r>
          </a:p>
        </p:txBody>
      </p:sp>
      <p:pic>
        <p:nvPicPr>
          <p:cNvPr id="2458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120" y="3573873"/>
            <a:ext cx="4524375"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耦合度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11</a:t>
            </a:fld>
            <a:endParaRPr lang="zh-CN" altLang="en-US"/>
          </a:p>
        </p:txBody>
      </p:sp>
    </p:spTree>
    <p:extLst>
      <p:ext uri="{BB962C8B-B14F-4D97-AF65-F5344CB8AC3E}">
        <p14:creationId xmlns:p14="http://schemas.microsoft.com/office/powerpoint/2010/main" val="288613413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body" idx="4294967295"/>
          </p:nvPr>
        </p:nvSpPr>
        <p:spPr>
          <a:xfrm>
            <a:off x="472273" y="1225899"/>
            <a:ext cx="11012993" cy="4976465"/>
          </a:xfrm>
        </p:spPr>
        <p:txBody>
          <a:bodyPr vert="horz" wrap="square" lIns="92160" tIns="46080" rIns="92160" bIns="46080" numCol="1" anchor="t" anchorCtr="0" compatLnSpc="1"/>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构件间的耦合度取决于：</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构件的引用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构件间传递的数据量</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构件控制其他构件的数量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构件之间接口的复杂程度</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耦合度测量的范围：</a:t>
            </a:r>
          </a:p>
        </p:txBody>
      </p:sp>
      <p:pic>
        <p:nvPicPr>
          <p:cNvPr id="2662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096" y="1110488"/>
            <a:ext cx="6429904" cy="4345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耦合度</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12</a:t>
            </a:fld>
            <a:endParaRPr lang="zh-CN" altLang="en-US"/>
          </a:p>
        </p:txBody>
      </p:sp>
    </p:spTree>
    <p:extLst>
      <p:ext uri="{BB962C8B-B14F-4D97-AF65-F5344CB8AC3E}">
        <p14:creationId xmlns:p14="http://schemas.microsoft.com/office/powerpoint/2010/main" val="297000895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body" idx="4294967295"/>
          </p:nvPr>
        </p:nvSpPr>
        <p:spPr>
          <a:xfrm>
            <a:off x="703387" y="1336430"/>
            <a:ext cx="9620580" cy="4752173"/>
          </a:xfrm>
        </p:spPr>
        <p:txBody>
          <a:bodyPr/>
          <a:lstStyle/>
          <a:p>
            <a:pPr marL="0"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耦合度的</a:t>
            </a:r>
            <a:r>
              <a:rPr lang="zh-CN" altLang="en-GB" dirty="0" smtClean="0">
                <a:latin typeface="华文楷体" panose="02010600040101010101" pitchFamily="2" charset="-122"/>
                <a:ea typeface="华文楷体" panose="02010600040101010101" pitchFamily="2" charset="-122"/>
              </a:rPr>
              <a:t>类型</a:t>
            </a:r>
            <a:r>
              <a:rPr lang="zh-CN" altLang="en-US" dirty="0" smtClean="0">
                <a:latin typeface="华文楷体" panose="02010600040101010101" pitchFamily="2" charset="-122"/>
                <a:ea typeface="华文楷体" panose="02010600040101010101" pitchFamily="2" charset="-122"/>
              </a:rPr>
              <a:t>分为：</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内容耦合</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公共耦合</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控制耦合</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标记耦合</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数据耦合</a:t>
            </a:r>
          </a:p>
        </p:txBody>
      </p:sp>
      <p:sp>
        <p:nvSpPr>
          <p:cNvPr id="4" name="文本框 11"/>
          <p:cNvSpPr txBox="1"/>
          <p:nvPr/>
        </p:nvSpPr>
        <p:spPr>
          <a:xfrm>
            <a:off x="572758" y="364941"/>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耦合度</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13</a:t>
            </a:fld>
            <a:endParaRPr lang="zh-CN" altLang="en-US"/>
          </a:p>
        </p:txBody>
      </p:sp>
    </p:spTree>
    <p:extLst>
      <p:ext uri="{BB962C8B-B14F-4D97-AF65-F5344CB8AC3E}">
        <p14:creationId xmlns:p14="http://schemas.microsoft.com/office/powerpoint/2010/main" val="3578575172"/>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body" idx="4294967295"/>
          </p:nvPr>
        </p:nvSpPr>
        <p:spPr>
          <a:xfrm>
            <a:off x="683288" y="1135464"/>
            <a:ext cx="11093380" cy="4973236"/>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b="1" dirty="0" smtClean="0">
                <a:solidFill>
                  <a:srgbClr val="FF0000"/>
                </a:solidFill>
                <a:latin typeface="华文楷体" panose="02010600040101010101" pitchFamily="2" charset="-122"/>
                <a:ea typeface="华文楷体" panose="02010600040101010101" pitchFamily="2" charset="-122"/>
              </a:rPr>
              <a:t>内容耦合</a:t>
            </a:r>
            <a:r>
              <a:rPr lang="zh-CN" altLang="en-US" dirty="0" smtClean="0">
                <a:latin typeface="华文楷体" panose="02010600040101010101" pitchFamily="2" charset="-122"/>
                <a:ea typeface="华文楷体" panose="02010600040101010101" pitchFamily="2" charset="-122"/>
              </a:rPr>
              <a:t>：</a:t>
            </a:r>
            <a:r>
              <a:rPr lang="zh-CN" altLang="en-GB" dirty="0" smtClean="0">
                <a:latin typeface="华文楷体" panose="02010600040101010101" pitchFamily="2" charset="-122"/>
                <a:ea typeface="华文楷体" panose="02010600040101010101" pitchFamily="2" charset="-122"/>
              </a:rPr>
              <a:t>当</a:t>
            </a:r>
            <a:r>
              <a:rPr lang="zh-CN" altLang="en-GB" dirty="0">
                <a:latin typeface="华文楷体" panose="02010600040101010101" pitchFamily="2" charset="-122"/>
                <a:ea typeface="华文楷体" panose="02010600040101010101" pitchFamily="2" charset="-122"/>
              </a:rPr>
              <a:t>一个构件修改了另一个构件的内部数据项时，或一个构件内的分支转移到另外一个构件中的时候，可能出现内容耦合</a:t>
            </a:r>
            <a:endParaRPr lang="en-GB" altLang="zh-CN" dirty="0">
              <a:latin typeface="华文楷体" panose="02010600040101010101" pitchFamily="2" charset="-122"/>
              <a:ea typeface="华文楷体" panose="02010600040101010101" pitchFamily="2" charset="-122"/>
            </a:endParaRPr>
          </a:p>
        </p:txBody>
      </p:sp>
      <p:pic>
        <p:nvPicPr>
          <p:cNvPr id="3072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8115" y="2185415"/>
            <a:ext cx="6419221" cy="4672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耦合度</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14</a:t>
            </a:fld>
            <a:endParaRPr lang="zh-CN" altLang="en-US"/>
          </a:p>
        </p:txBody>
      </p:sp>
    </p:spTree>
    <p:extLst>
      <p:ext uri="{BB962C8B-B14F-4D97-AF65-F5344CB8AC3E}">
        <p14:creationId xmlns:p14="http://schemas.microsoft.com/office/powerpoint/2010/main" val="339177479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body" idx="4294967295"/>
          </p:nvPr>
        </p:nvSpPr>
        <p:spPr>
          <a:xfrm>
            <a:off x="411983" y="1156398"/>
            <a:ext cx="11294347" cy="4660900"/>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公共耦合：</a:t>
            </a:r>
            <a:r>
              <a:rPr lang="zh-CN" altLang="en-GB" dirty="0" smtClean="0">
                <a:latin typeface="华文楷体" panose="02010600040101010101" pitchFamily="2" charset="-122"/>
                <a:ea typeface="华文楷体" panose="02010600040101010101" pitchFamily="2" charset="-122"/>
              </a:rPr>
              <a:t>对</a:t>
            </a:r>
            <a:r>
              <a:rPr lang="zh-CN" altLang="en-GB" dirty="0">
                <a:latin typeface="华文楷体" panose="02010600040101010101" pitchFamily="2" charset="-122"/>
                <a:ea typeface="华文楷体" panose="02010600040101010101" pitchFamily="2" charset="-122"/>
              </a:rPr>
              <a:t>公共数据的改变意味着需要通过反向跟踪所有访问过该数据的构件来评估该改变的影响</a:t>
            </a:r>
            <a:r>
              <a:rPr lang="en-GB" altLang="zh-CN" dirty="0">
                <a:latin typeface="华文楷体" panose="02010600040101010101" pitchFamily="2" charset="-122"/>
                <a:ea typeface="华文楷体" panose="02010600040101010101" pitchFamily="2" charset="-122"/>
              </a:rPr>
              <a:t> </a:t>
            </a:r>
          </a:p>
        </p:txBody>
      </p:sp>
      <p:pic>
        <p:nvPicPr>
          <p:cNvPr id="3277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271766"/>
            <a:ext cx="6380580" cy="4390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耦合度</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15</a:t>
            </a:fld>
            <a:endParaRPr lang="zh-CN" altLang="en-US"/>
          </a:p>
        </p:txBody>
      </p:sp>
    </p:spTree>
    <p:extLst>
      <p:ext uri="{BB962C8B-B14F-4D97-AF65-F5344CB8AC3E}">
        <p14:creationId xmlns:p14="http://schemas.microsoft.com/office/powerpoint/2010/main" val="1561340104"/>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body" idx="4294967295"/>
          </p:nvPr>
        </p:nvSpPr>
        <p:spPr>
          <a:xfrm>
            <a:off x="572758" y="1185706"/>
            <a:ext cx="11203910" cy="4862704"/>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如果构件的所有元素都是直接面向执行同一个任务的并且必须的，那么该构件是内聚的 </a:t>
            </a:r>
            <a:endParaRPr lang="en-GB" altLang="zh-CN" dirty="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a:latin typeface="华文楷体" panose="02010600040101010101" pitchFamily="2" charset="-122"/>
                <a:ea typeface="华文楷体" panose="02010600040101010101" pitchFamily="2" charset="-122"/>
              </a:rPr>
              <a:t>内聚</a:t>
            </a:r>
            <a:r>
              <a:rPr lang="zh-CN" altLang="en-GB" dirty="0" smtClean="0">
                <a:latin typeface="华文楷体" panose="02010600040101010101" pitchFamily="2" charset="-122"/>
                <a:ea typeface="华文楷体" panose="02010600040101010101" pitchFamily="2" charset="-122"/>
              </a:rPr>
              <a:t>的</a:t>
            </a:r>
            <a:r>
              <a:rPr lang="zh-CN" altLang="en-GB" dirty="0">
                <a:latin typeface="华文楷体" panose="02010600040101010101" pitchFamily="2" charset="-122"/>
                <a:ea typeface="华文楷体" panose="02010600040101010101" pitchFamily="2" charset="-122"/>
              </a:rPr>
              <a:t>类型</a:t>
            </a:r>
          </a:p>
        </p:txBody>
      </p:sp>
      <p:pic>
        <p:nvPicPr>
          <p:cNvPr id="348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465" y="1855597"/>
            <a:ext cx="7087435" cy="49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内聚</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459466" y="4791780"/>
            <a:ext cx="3775393" cy="1098762"/>
          </a:xfrm>
          <a:prstGeom prst="rect">
            <a:avLst/>
          </a:prstGeom>
        </p:spPr>
        <p:txBody>
          <a:bodyPr wrap="none">
            <a:spAutoFit/>
          </a:bodyPr>
          <a:lstStyle/>
          <a:p>
            <a:pPr algn="ctr">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一个好的设计应该是</a:t>
            </a:r>
            <a:endParaRPr lang="en-US" altLang="zh-CN" sz="2800" dirty="0" smtClean="0">
              <a:latin typeface="华文楷体" panose="02010600040101010101" pitchFamily="2" charset="-122"/>
              <a:ea typeface="华文楷体" panose="02010600040101010101" pitchFamily="2" charset="-122"/>
            </a:endParaRPr>
          </a:p>
          <a:p>
            <a:pPr algn="ctr">
              <a:lnSpc>
                <a:spcPct val="110000"/>
              </a:lnSpc>
              <a:spcAft>
                <a:spcPts val="600"/>
              </a:spcAft>
            </a:pPr>
            <a:r>
              <a:rPr lang="zh-CN" altLang="en-US" sz="2800" dirty="0" smtClean="0">
                <a:latin typeface="华文楷体" panose="02010600040101010101" pitchFamily="2" charset="-122"/>
                <a:ea typeface="华文楷体" panose="02010600040101010101" pitchFamily="2" charset="-122"/>
              </a:rPr>
              <a:t>“</a:t>
            </a:r>
            <a:r>
              <a:rPr lang="zh-CN" altLang="en-US" sz="2800" b="1" dirty="0" smtClean="0">
                <a:solidFill>
                  <a:srgbClr val="FF0000"/>
                </a:solidFill>
                <a:latin typeface="华文楷体" panose="02010600040101010101" pitchFamily="2" charset="-122"/>
                <a:ea typeface="华文楷体" panose="02010600040101010101" pitchFamily="2" charset="-122"/>
              </a:rPr>
              <a:t>高内聚、低耦合”</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9E937721-40F8-4224-8B5F-1E88C539C186}" type="slidenum">
              <a:rPr lang="zh-CN" altLang="en-US" smtClean="0"/>
              <a:t>16</a:t>
            </a:fld>
            <a:endParaRPr lang="zh-CN" altLang="en-US"/>
          </a:p>
        </p:txBody>
      </p:sp>
    </p:spTree>
    <p:extLst>
      <p:ext uri="{BB962C8B-B14F-4D97-AF65-F5344CB8AC3E}">
        <p14:creationId xmlns:p14="http://schemas.microsoft.com/office/powerpoint/2010/main" val="15215275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8785" y="750225"/>
            <a:ext cx="9174982" cy="602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1"/>
          <p:cNvSpPr txBox="1"/>
          <p:nvPr/>
        </p:nvSpPr>
        <p:spPr>
          <a:xfrm>
            <a:off x="572758"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内聚</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17</a:t>
            </a:fld>
            <a:endParaRPr lang="zh-CN" altLang="en-US"/>
          </a:p>
        </p:txBody>
      </p:sp>
    </p:spTree>
    <p:extLst>
      <p:ext uri="{BB962C8B-B14F-4D97-AF65-F5344CB8AC3E}">
        <p14:creationId xmlns:p14="http://schemas.microsoft.com/office/powerpoint/2010/main" val="287870549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body" idx="4294967295"/>
          </p:nvPr>
        </p:nvSpPr>
        <p:spPr>
          <a:xfrm>
            <a:off x="572758" y="1178030"/>
            <a:ext cx="11314442" cy="4660900"/>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系统</a:t>
            </a:r>
            <a:r>
              <a:rPr lang="en-GB" altLang="zh-CN" dirty="0">
                <a:latin typeface="华文楷体" panose="02010600040101010101" pitchFamily="2" charset="-122"/>
                <a:ea typeface="华文楷体" panose="02010600040101010101" pitchFamily="2" charset="-122"/>
              </a:rPr>
              <a:t>1</a:t>
            </a:r>
            <a:r>
              <a:rPr lang="zh-CN" altLang="en-GB" dirty="0">
                <a:latin typeface="华文楷体" panose="02010600040101010101" pitchFamily="2" charset="-122"/>
                <a:ea typeface="华文楷体" panose="02010600040101010101" pitchFamily="2" charset="-122"/>
              </a:rPr>
              <a:t>和系统</a:t>
            </a:r>
            <a:r>
              <a:rPr lang="en-GB" altLang="zh-CN" dirty="0">
                <a:latin typeface="华文楷体" panose="02010600040101010101" pitchFamily="2" charset="-122"/>
                <a:ea typeface="华文楷体" panose="02010600040101010101" pitchFamily="2" charset="-122"/>
              </a:rPr>
              <a:t>2 </a:t>
            </a:r>
            <a:r>
              <a:rPr lang="zh-CN" altLang="en-GB" dirty="0">
                <a:latin typeface="华文楷体" panose="02010600040101010101" pitchFamily="2" charset="-122"/>
                <a:ea typeface="华文楷体" panose="02010600040101010101" pitchFamily="2" charset="-122"/>
              </a:rPr>
              <a:t>是同一个系统的两种可能的设计</a:t>
            </a:r>
            <a:r>
              <a:rPr lang="en-GB" altLang="zh-CN" dirty="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i="1" dirty="0">
                <a:solidFill>
                  <a:srgbClr val="FF0000"/>
                </a:solidFill>
                <a:latin typeface="华文楷体" panose="02010600040101010101" pitchFamily="2" charset="-122"/>
                <a:ea typeface="华文楷体" panose="02010600040101010101" pitchFamily="2" charset="-122"/>
              </a:rPr>
              <a:t>扇入</a:t>
            </a:r>
            <a:r>
              <a:rPr lang="zh-CN" altLang="en-GB" sz="2800" dirty="0">
                <a:latin typeface="华文楷体" panose="02010600040101010101" pitchFamily="2" charset="-122"/>
                <a:ea typeface="华文楷体" panose="02010600040101010101" pitchFamily="2" charset="-122"/>
              </a:rPr>
              <a:t> 是控制一个特定构建的那些构件的个数</a:t>
            </a:r>
            <a:r>
              <a:rPr lang="en-GB" altLang="zh-CN" sz="2800" dirty="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i="1" dirty="0">
                <a:solidFill>
                  <a:srgbClr val="FF0000"/>
                </a:solidFill>
                <a:latin typeface="华文楷体" panose="02010600040101010101" pitchFamily="2" charset="-122"/>
                <a:ea typeface="华文楷体" panose="02010600040101010101" pitchFamily="2" charset="-122"/>
              </a:rPr>
              <a:t>扇出 </a:t>
            </a:r>
            <a:r>
              <a:rPr lang="zh-CN" altLang="en-GB" sz="2800" dirty="0">
                <a:latin typeface="华文楷体" panose="02010600040101010101" pitchFamily="2" charset="-122"/>
                <a:ea typeface="华文楷体" panose="02010600040101010101" pitchFamily="2" charset="-122"/>
              </a:rPr>
              <a:t>是受该构件控制的那些构件的个数</a:t>
            </a:r>
            <a:r>
              <a:rPr lang="en-GB" altLang="zh-CN" sz="2800" dirty="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拥有低扇出的系统设计好</a:t>
            </a:r>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8815" y="2939744"/>
            <a:ext cx="5463792" cy="3812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72758"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控制问题</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18</a:t>
            </a:fld>
            <a:endParaRPr lang="zh-CN" altLang="en-US"/>
          </a:p>
        </p:txBody>
      </p:sp>
    </p:spTree>
    <p:extLst>
      <p:ext uri="{BB962C8B-B14F-4D97-AF65-F5344CB8AC3E}">
        <p14:creationId xmlns:p14="http://schemas.microsoft.com/office/powerpoint/2010/main" val="1229511426"/>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body" idx="1"/>
          </p:nvPr>
        </p:nvSpPr>
        <p:spPr>
          <a:xfrm>
            <a:off x="572758" y="1240973"/>
            <a:ext cx="11515408" cy="5000625"/>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a:latin typeface="华文楷体" panose="02010600040101010101" pitchFamily="2" charset="-122"/>
                <a:ea typeface="华文楷体" panose="02010600040101010101" pitchFamily="2" charset="-122"/>
              </a:rPr>
              <a:t>主动错误检测</a:t>
            </a:r>
            <a:r>
              <a:rPr lang="en-GB" altLang="zh-CN" dirty="0">
                <a:latin typeface="华文楷体" panose="02010600040101010101" pitchFamily="2" charset="-122"/>
                <a:ea typeface="华文楷体" panose="02010600040101010101" pitchFamily="2" charset="-122"/>
              </a:rPr>
              <a:t>: </a:t>
            </a:r>
            <a:r>
              <a:rPr lang="zh-CN" altLang="en-GB" dirty="0">
                <a:latin typeface="华文楷体" panose="02010600040101010101" pitchFamily="2" charset="-122"/>
                <a:ea typeface="华文楷体" panose="02010600040101010101" pitchFamily="2" charset="-122"/>
              </a:rPr>
              <a:t> 定期检查故障的征兆，或设法预见故障的发生</a:t>
            </a:r>
            <a:r>
              <a:rPr lang="en-GB" altLang="zh-CN" dirty="0">
                <a:latin typeface="华文楷体" panose="02010600040101010101" pitchFamily="2" charset="-122"/>
                <a:ea typeface="华文楷体" panose="02010600040101010101" pitchFamily="2" charset="-122"/>
              </a:rPr>
              <a:t> </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smtClean="0">
                <a:latin typeface="华文楷体" panose="02010600040101010101" pitchFamily="2" charset="-122"/>
                <a:ea typeface="华文楷体" panose="02010600040101010101" pitchFamily="2" charset="-122"/>
              </a:rPr>
              <a:t>互相怀疑</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altLang="zh-CN" sz="2800" dirty="0" smtClean="0">
                <a:latin typeface="华文楷体" panose="02010600040101010101" pitchFamily="2" charset="-122"/>
                <a:ea typeface="华文楷体" panose="02010600040101010101" pitchFamily="2" charset="-122"/>
              </a:rPr>
              <a:t>n- </a:t>
            </a:r>
            <a:r>
              <a:rPr lang="zh-CN" altLang="en-GB" sz="2800" dirty="0" smtClean="0">
                <a:latin typeface="华文楷体" panose="02010600040101010101" pitchFamily="2" charset="-122"/>
                <a:ea typeface="华文楷体" panose="02010600040101010101" pitchFamily="2" charset="-122"/>
              </a:rPr>
              <a:t>版本编程</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smtClean="0">
                <a:latin typeface="华文楷体" panose="02010600040101010101" pitchFamily="2" charset="-122"/>
                <a:ea typeface="华文楷体" panose="02010600040101010101" pitchFamily="2" charset="-122"/>
              </a:rPr>
              <a:t>诊断事务</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a:latin typeface="华文楷体" panose="02010600040101010101" pitchFamily="2" charset="-122"/>
                <a:ea typeface="华文楷体" panose="02010600040101010101" pitchFamily="2" charset="-122"/>
              </a:rPr>
              <a:t>被动错误检测</a:t>
            </a:r>
            <a:r>
              <a:rPr lang="en-GB" altLang="zh-CN" dirty="0">
                <a:latin typeface="华文楷体" panose="02010600040101010101" pitchFamily="2" charset="-122"/>
                <a:ea typeface="华文楷体" panose="02010600040101010101" pitchFamily="2" charset="-122"/>
              </a:rPr>
              <a:t>: </a:t>
            </a:r>
            <a:r>
              <a:rPr lang="zh-CN" altLang="en-GB" dirty="0">
                <a:latin typeface="华文楷体" panose="02010600040101010101" pitchFamily="2" charset="-122"/>
                <a:ea typeface="华文楷体" panose="02010600040101010101" pitchFamily="2" charset="-122"/>
              </a:rPr>
              <a:t>执行过程中一直等到一个错误发生</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a:latin typeface="华文楷体" panose="02010600040101010101" pitchFamily="2" charset="-122"/>
                <a:ea typeface="华文楷体" panose="02010600040101010101" pitchFamily="2" charset="-122"/>
              </a:rPr>
              <a:t>故障改正</a:t>
            </a:r>
            <a:r>
              <a:rPr lang="en-GB" altLang="zh-CN" dirty="0">
                <a:latin typeface="华文楷体" panose="02010600040101010101" pitchFamily="2" charset="-122"/>
                <a:ea typeface="华文楷体" panose="02010600040101010101" pitchFamily="2" charset="-122"/>
              </a:rPr>
              <a:t>: </a:t>
            </a:r>
            <a:r>
              <a:rPr lang="zh-CN" altLang="en-GB" dirty="0">
                <a:latin typeface="华文楷体" panose="02010600040101010101" pitchFamily="2" charset="-122"/>
                <a:ea typeface="华文楷体" panose="02010600040101010101" pitchFamily="2" charset="-122"/>
              </a:rPr>
              <a:t>故障发生时系统的补偿</a:t>
            </a:r>
            <a:r>
              <a:rPr lang="en-GB" altLang="zh-CN" dirty="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a:latin typeface="华文楷体" panose="02010600040101010101" pitchFamily="2" charset="-122"/>
                <a:ea typeface="华文楷体" panose="02010600040101010101" pitchFamily="2" charset="-122"/>
              </a:rPr>
              <a:t>容错</a:t>
            </a:r>
            <a:r>
              <a:rPr lang="en-GB" altLang="zh-CN" dirty="0">
                <a:latin typeface="华文楷体" panose="02010600040101010101" pitchFamily="2" charset="-122"/>
                <a:ea typeface="华文楷体" panose="02010600040101010101" pitchFamily="2" charset="-122"/>
              </a:rPr>
              <a:t>: </a:t>
            </a:r>
            <a:r>
              <a:rPr lang="zh-CN" altLang="en-GB" dirty="0">
                <a:latin typeface="华文楷体" panose="02010600040101010101" pitchFamily="2" charset="-122"/>
                <a:ea typeface="华文楷体" panose="02010600040101010101" pitchFamily="2" charset="-122"/>
              </a:rPr>
              <a:t>对故障造成的损失进行隔离</a:t>
            </a:r>
            <a:r>
              <a:rPr lang="en-GB" altLang="zh-CN" dirty="0">
                <a:latin typeface="华文楷体" panose="02010600040101010101" pitchFamily="2" charset="-122"/>
                <a:ea typeface="华文楷体" panose="02010600040101010101" pitchFamily="2" charset="-122"/>
              </a:rPr>
              <a:t> </a:t>
            </a:r>
          </a:p>
        </p:txBody>
      </p:sp>
      <p:sp>
        <p:nvSpPr>
          <p:cNvPr id="4" name="文本框 11"/>
          <p:cNvSpPr txBox="1"/>
          <p:nvPr/>
        </p:nvSpPr>
        <p:spPr>
          <a:xfrm>
            <a:off x="572759" y="364941"/>
            <a:ext cx="366764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防错和容错技术</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E937721-40F8-4224-8B5F-1E88C539C186}" type="slidenum">
              <a:rPr lang="zh-CN" altLang="en-US" smtClean="0"/>
              <a:t>19</a:t>
            </a:fld>
            <a:endParaRPr lang="zh-CN" altLang="en-US"/>
          </a:p>
        </p:txBody>
      </p:sp>
    </p:spTree>
    <p:extLst>
      <p:ext uri="{BB962C8B-B14F-4D97-AF65-F5344CB8AC3E}">
        <p14:creationId xmlns:p14="http://schemas.microsoft.com/office/powerpoint/2010/main" val="1428491846"/>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8"/>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9"/>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0"/>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系统设计概述</a:t>
              </a:r>
              <a:endParaRPr lang="en-US" altLang="zh-CN" sz="2400" dirty="0">
                <a:latin typeface="微软雅黑" panose="020B0503020204020204" pitchFamily="34" charset="-122"/>
              </a:endParaRPr>
            </a:p>
          </p:txBody>
        </p:sp>
      </p:grpSp>
      <p:grpSp>
        <p:nvGrpSpPr>
          <p:cNvPr id="46" name="组合 45"/>
          <p:cNvGrpSpPr/>
          <p:nvPr/>
        </p:nvGrpSpPr>
        <p:grpSpPr>
          <a:xfrm>
            <a:off x="1471158" y="3554643"/>
            <a:ext cx="4129542" cy="600404"/>
            <a:chOff x="2442708" y="3763858"/>
            <a:chExt cx="4129542" cy="600404"/>
          </a:xfrm>
        </p:grpSpPr>
        <p:sp>
          <p:nvSpPr>
            <p:cNvPr id="147" name="MH_Others_6"/>
            <p:cNvSpPr/>
            <p:nvPr>
              <p:custDataLst>
                <p:tags r:id="rId5"/>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6"/>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7"/>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好设计的特征</a:t>
              </a:r>
              <a:endParaRPr lang="zh-CN" altLang="en-US" sz="2400" dirty="0">
                <a:latin typeface="微软雅黑" panose="020B0503020204020204" pitchFamily="34" charset="-122"/>
              </a:endParaRPr>
            </a:p>
          </p:txBody>
        </p:sp>
      </p:grpSp>
      <p:grpSp>
        <p:nvGrpSpPr>
          <p:cNvPr id="47" name="组合 46"/>
          <p:cNvGrpSpPr/>
          <p:nvPr/>
        </p:nvGrpSpPr>
        <p:grpSpPr>
          <a:xfrm>
            <a:off x="1471158" y="4472304"/>
            <a:ext cx="4129542" cy="600404"/>
            <a:chOff x="2442708" y="4637069"/>
            <a:chExt cx="4129542" cy="600404"/>
          </a:xfrm>
        </p:grpSpPr>
        <p:sp>
          <p:nvSpPr>
            <p:cNvPr id="155" name="MH_Others_8"/>
            <p:cNvSpPr/>
            <p:nvPr>
              <p:custDataLst>
                <p:tags r:id="rId2"/>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6" name="MH_Number_6"/>
            <p:cNvSpPr/>
            <p:nvPr>
              <p:custDataLst>
                <p:tags r:id="rId3"/>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57" name="MH_Entry_6"/>
            <p:cNvSpPr txBox="1">
              <a:spLocks noChangeArrowheads="1"/>
            </p:cNvSpPr>
            <p:nvPr>
              <p:custDataLst>
                <p:tags r:id="rId4"/>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改善设计的方法</a:t>
              </a:r>
              <a:endParaRPr lang="zh-CN" altLang="en-GB" sz="2400" dirty="0">
                <a:latin typeface="+mn-ea"/>
                <a:ea typeface="+mn-ea"/>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改善设计的方法</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20</a:t>
            </a:fld>
            <a:endParaRPr lang="zh-CN" altLang="en-US"/>
          </a:p>
        </p:txBody>
      </p:sp>
    </p:spTree>
    <p:custDataLst>
      <p:tags r:id="rId1"/>
    </p:custDataLst>
    <p:extLst>
      <p:ext uri="{BB962C8B-B14F-4D97-AF65-F5344CB8AC3E}">
        <p14:creationId xmlns:p14="http://schemas.microsoft.com/office/powerpoint/2010/main" val="15121264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body" idx="4294967295"/>
          </p:nvPr>
        </p:nvSpPr>
        <p:spPr>
          <a:xfrm>
            <a:off x="572759" y="1287027"/>
            <a:ext cx="8212138" cy="4754563"/>
          </a:xfrm>
        </p:spPr>
        <p:txBody>
          <a:bodyPr vert="horz" wrap="square" lIns="92160" tIns="46080" rIns="92160" bIns="46080" numCol="1" anchor="t" anchorCtr="0" compatLnSpc="1"/>
          <a:lstStyle/>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降低复杂性</a:t>
            </a: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按合同设计</a:t>
            </a: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原型化设计</a:t>
            </a: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故障树分析</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文档化设计</a:t>
            </a:r>
            <a:endParaRPr lang="zh-CN" altLang="en-GB"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72759" y="364941"/>
            <a:ext cx="366764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改进设计的方法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21</a:t>
            </a:fld>
            <a:endParaRPr lang="zh-CN" altLang="en-US"/>
          </a:p>
        </p:txBody>
      </p:sp>
    </p:spTree>
    <p:extLst>
      <p:ext uri="{BB962C8B-B14F-4D97-AF65-F5344CB8AC3E}">
        <p14:creationId xmlns:p14="http://schemas.microsoft.com/office/powerpoint/2010/main" val="2715655252"/>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body" idx="4294967295"/>
          </p:nvPr>
        </p:nvSpPr>
        <p:spPr>
          <a:xfrm>
            <a:off x="572759" y="1287028"/>
            <a:ext cx="11284296" cy="4754563"/>
          </a:xfrm>
        </p:spPr>
        <p:txBody>
          <a:bodyPr vert="horz" wrap="square" lIns="92160" tIns="46080" rIns="92160" bIns="46080" numCol="1" anchor="t" anchorCtr="0" compatLnSpc="1"/>
          <a:lstStyle/>
          <a:p>
            <a:pPr marL="0" indent="0">
              <a:lnSpc>
                <a:spcPct val="110000"/>
              </a:lnSpc>
              <a:spcAft>
                <a:spcPts val="600"/>
              </a:spcAft>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原型化设计：</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如同在需求分析阶段一样，原型化在设计阶段也具有很多优点</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一个可行性原型可以让我们在设计阶段审视提出的解决方案是否真正解决了问题 </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当决定原型化是否适合你的项目时，需要进行若干权衡</a:t>
            </a:r>
          </a:p>
        </p:txBody>
      </p:sp>
      <p:sp>
        <p:nvSpPr>
          <p:cNvPr id="4" name="文本框 11"/>
          <p:cNvSpPr txBox="1"/>
          <p:nvPr/>
        </p:nvSpPr>
        <p:spPr>
          <a:xfrm>
            <a:off x="572759" y="364941"/>
            <a:ext cx="366764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改进设计的方法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22</a:t>
            </a:fld>
            <a:endParaRPr lang="zh-CN" altLang="en-US"/>
          </a:p>
        </p:txBody>
      </p:sp>
    </p:spTree>
    <p:extLst>
      <p:ext uri="{BB962C8B-B14F-4D97-AF65-F5344CB8AC3E}">
        <p14:creationId xmlns:p14="http://schemas.microsoft.com/office/powerpoint/2010/main" val="2276286023"/>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body" idx="4294967295"/>
          </p:nvPr>
        </p:nvSpPr>
        <p:spPr>
          <a:xfrm>
            <a:off x="572759" y="949716"/>
            <a:ext cx="11224008" cy="5522913"/>
          </a:xfrm>
        </p:spPr>
        <p:txBody>
          <a:bodyPr vert="horz" wrap="square" lIns="92160" tIns="46080" rIns="92160" bIns="46080" numCol="1" anchor="t" anchorCtr="0" compatLnSpc="1"/>
          <a:lstStyle/>
          <a:p>
            <a:pPr marL="0" indent="0">
              <a:lnSpc>
                <a:spcPct val="110000"/>
              </a:lnSpc>
              <a:spcAft>
                <a:spcPts val="200"/>
              </a:spcAft>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故障树分析：</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标识可能的失效</a:t>
            </a:r>
          </a:p>
          <a:p>
            <a:pPr>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构造图 </a:t>
            </a: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节点表示失效，可以使单个构件的、系统功能的或者是整个系统的失效</a:t>
            </a:r>
            <a:endParaRPr lang="en-GB" altLang="zh-CN" dirty="0" smtClean="0">
              <a:latin typeface="华文楷体" panose="02010600040101010101" pitchFamily="2" charset="-122"/>
              <a:ea typeface="华文楷体" panose="02010600040101010101" pitchFamily="2" charset="-122"/>
            </a:endParaRP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边表明节点间的关系 </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寻找若干类型的设计不足</a:t>
            </a: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单点失效</a:t>
            </a: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不确定性</a:t>
            </a: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二义性</a:t>
            </a:r>
          </a:p>
          <a:p>
            <a:pPr lvl="1">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缺失构件</a:t>
            </a:r>
          </a:p>
          <a:p>
            <a:pPr>
              <a:lnSpc>
                <a:spcPct val="110000"/>
              </a:lnSpc>
              <a:spcAft>
                <a:spcPts val="2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GB"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72759" y="364941"/>
            <a:ext cx="366764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改进设计的方法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23</a:t>
            </a:fld>
            <a:endParaRPr lang="zh-CN" altLang="en-US"/>
          </a:p>
        </p:txBody>
      </p:sp>
    </p:spTree>
    <p:extLst>
      <p:ext uri="{BB962C8B-B14F-4D97-AF65-F5344CB8AC3E}">
        <p14:creationId xmlns:p14="http://schemas.microsoft.com/office/powerpoint/2010/main" val="3925313759"/>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body" idx="4294967295"/>
          </p:nvPr>
        </p:nvSpPr>
        <p:spPr>
          <a:xfrm>
            <a:off x="572759" y="1276978"/>
            <a:ext cx="11274250" cy="4660900"/>
          </a:xfrm>
        </p:spPr>
        <p:txBody>
          <a:bodyPr/>
          <a:lstStyle/>
          <a:p>
            <a:pPr marL="0" indent="0">
              <a:buNone/>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文档化设计：</a:t>
            </a:r>
            <a:endParaRPr lang="en-US" altLang="zh-CN" dirty="0" smtClean="0">
              <a:latin typeface="华文楷体" panose="02010600040101010101" pitchFamily="2" charset="-122"/>
              <a:ea typeface="华文楷体" panose="02010600040101010101" pitchFamily="2" charset="-122"/>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设计</a:t>
            </a:r>
            <a:r>
              <a:rPr lang="zh-CN" altLang="en-GB" dirty="0">
                <a:latin typeface="华文楷体" panose="02010600040101010101" pitchFamily="2" charset="-122"/>
                <a:ea typeface="华文楷体" panose="02010600040101010101" pitchFamily="2" charset="-122"/>
              </a:rPr>
              <a:t>合理性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概述在生成设计的过程中考虑的关键问题和权衡</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系统构架的描述</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用户如何与系统进行交互</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用一系列的图或形式化的表示法来描述系统的整体组织和结构 </a:t>
            </a:r>
            <a:r>
              <a:rPr lang="en-GB" altLang="zh-CN" dirty="0">
                <a:latin typeface="华文楷体" panose="02010600040101010101" pitchFamily="2" charset="-122"/>
                <a:ea typeface="华文楷体" panose="02010600040101010101" pitchFamily="2" charset="-122"/>
              </a:rPr>
              <a:t> </a:t>
            </a: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如果分布式系统，设计中的配置应该足够详细</a:t>
            </a:r>
            <a:r>
              <a:rPr lang="en-GB" altLang="zh-CN" dirty="0">
                <a:latin typeface="华文楷体" panose="02010600040101010101" pitchFamily="2" charset="-122"/>
                <a:ea typeface="华文楷体" panose="02010600040101010101" pitchFamily="2" charset="-122"/>
              </a:rPr>
              <a:t> </a:t>
            </a:r>
          </a:p>
        </p:txBody>
      </p:sp>
      <p:sp>
        <p:nvSpPr>
          <p:cNvPr id="4" name="文本框 11"/>
          <p:cNvSpPr txBox="1"/>
          <p:nvPr/>
        </p:nvSpPr>
        <p:spPr>
          <a:xfrm>
            <a:off x="572759" y="364941"/>
            <a:ext cx="366764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改进设计的方法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24</a:t>
            </a:fld>
            <a:endParaRPr lang="zh-CN" altLang="en-US"/>
          </a:p>
        </p:txBody>
      </p:sp>
    </p:spTree>
    <p:extLst>
      <p:ext uri="{BB962C8B-B14F-4D97-AF65-F5344CB8AC3E}">
        <p14:creationId xmlns:p14="http://schemas.microsoft.com/office/powerpoint/2010/main" val="240745151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8382000"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系统设计分为：概要设计、详细设计</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好设计的典型特征</a:t>
            </a:r>
            <a:endParaRPr lang="fr-FR"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耦合度和内聚度</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改善设计的方法</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25</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系统设计概述</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6342708" y="3257550"/>
            <a:ext cx="5648325" cy="3600450"/>
          </a:xfrm>
          <a:prstGeom prst="rect">
            <a:avLst/>
          </a:prstGeom>
        </p:spPr>
      </p:pic>
      <p:sp>
        <p:nvSpPr>
          <p:cNvPr id="11267" name="Rectangle 2"/>
          <p:cNvSpPr>
            <a:spLocks noGrp="1" noChangeArrowheads="1"/>
          </p:cNvSpPr>
          <p:nvPr>
            <p:ph type="body" idx="4294967295"/>
          </p:nvPr>
        </p:nvSpPr>
        <p:spPr>
          <a:xfrm>
            <a:off x="261256" y="1086059"/>
            <a:ext cx="11183816" cy="4660900"/>
          </a:xfrm>
        </p:spPr>
        <p:txBody>
          <a:bodyPr/>
          <a:lstStyle/>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b="1" dirty="0" smtClean="0">
                <a:latin typeface="华文楷体" panose="02010600040101010101" pitchFamily="2" charset="-122"/>
                <a:ea typeface="华文楷体" panose="02010600040101010101" pitchFamily="2" charset="-122"/>
              </a:rPr>
              <a:t>设计是将问题转化为解决方案的创造性工作</a:t>
            </a:r>
            <a:r>
              <a:rPr lang="zh-CN" altLang="en-GB" dirty="0" smtClean="0">
                <a:latin typeface="华文楷体" panose="02010600040101010101" pitchFamily="2" charset="-122"/>
                <a:ea typeface="华文楷体" panose="02010600040101010101" pitchFamily="2" charset="-122"/>
              </a:rPr>
              <a:t> </a:t>
            </a:r>
            <a:r>
              <a:rPr lang="en-GB" altLang="zh-CN" dirty="0" smtClean="0">
                <a:latin typeface="华文楷体" panose="02010600040101010101" pitchFamily="2" charset="-122"/>
                <a:ea typeface="华文楷体" panose="02010600040101010101" pitchFamily="2" charset="-122"/>
              </a:rPr>
              <a:t> </a:t>
            </a:r>
          </a:p>
          <a:p>
            <a:pPr>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一个解决方案的描述也称为设计</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smtClean="0">
                <a:latin typeface="华文楷体" panose="02010600040101010101" pitchFamily="2" charset="-122"/>
                <a:ea typeface="华文楷体" panose="02010600040101010101" pitchFamily="2" charset="-122"/>
              </a:rPr>
              <a:t>需求规格说明定义问题</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sz="2800" dirty="0">
                <a:latin typeface="华文楷体" panose="02010600040101010101" pitchFamily="2" charset="-122"/>
                <a:ea typeface="华文楷体" panose="02010600040101010101" pitchFamily="2" charset="-122"/>
              </a:rPr>
              <a:t>设计文档说明了问题的一个特定解决</a:t>
            </a:r>
            <a:r>
              <a:rPr lang="zh-CN" altLang="en-GB" sz="2800" dirty="0" smtClean="0">
                <a:latin typeface="华文楷体" panose="02010600040101010101" pitchFamily="2" charset="-122"/>
                <a:ea typeface="华文楷体" panose="02010600040101010101" pitchFamily="2" charset="-122"/>
              </a:rPr>
              <a:t>方案</a:t>
            </a:r>
            <a:endParaRPr lang="en-US" altLang="zh-CN" sz="2800" dirty="0" smtClean="0">
              <a:latin typeface="华文楷体" panose="02010600040101010101" pitchFamily="2" charset="-122"/>
              <a:ea typeface="华文楷体" panose="02010600040101010101" pitchFamily="2" charset="-122"/>
            </a:endParaRP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US" altLang="zh-CN" sz="2800" dirty="0">
              <a:latin typeface="华文楷体" panose="02010600040101010101" pitchFamily="2" charset="-122"/>
              <a:ea typeface="华文楷体" panose="02010600040101010101" pitchFamily="2" charset="-122"/>
            </a:endParaRPr>
          </a:p>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GB" dirty="0">
                <a:latin typeface="华文楷体" panose="02010600040101010101" pitchFamily="2" charset="-122"/>
                <a:ea typeface="华文楷体" panose="02010600040101010101" pitchFamily="2" charset="-122"/>
              </a:rPr>
              <a:t>设计是一个两个部分的迭代过程 </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sz="2800" dirty="0">
                <a:solidFill>
                  <a:srgbClr val="FF0000"/>
                </a:solidFill>
                <a:latin typeface="华文楷体" panose="02010600040101010101" pitchFamily="2" charset="-122"/>
                <a:ea typeface="华文楷体" panose="02010600040101010101" pitchFamily="2" charset="-122"/>
              </a:rPr>
              <a:t>概要设计</a:t>
            </a:r>
            <a:endParaRPr lang="en-GB" altLang="zh-CN" sz="2800" dirty="0">
              <a:solidFill>
                <a:srgbClr val="FF0000"/>
              </a:solidFill>
              <a:latin typeface="华文楷体" panose="02010600040101010101" pitchFamily="2" charset="-122"/>
              <a:ea typeface="华文楷体" panose="02010600040101010101" pitchFamily="2" charset="-122"/>
            </a:endParaRP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sz="2800" dirty="0">
                <a:solidFill>
                  <a:srgbClr val="FF0000"/>
                </a:solidFill>
                <a:latin typeface="华文楷体" panose="02010600040101010101" pitchFamily="2" charset="-122"/>
                <a:ea typeface="华文楷体" panose="02010600040101010101" pitchFamily="2" charset="-122"/>
              </a:rPr>
              <a:t>详细</a:t>
            </a:r>
            <a:r>
              <a:rPr lang="zh-CN" altLang="en-GB" sz="2800" dirty="0">
                <a:solidFill>
                  <a:srgbClr val="FF0000"/>
                </a:solidFill>
                <a:latin typeface="华文楷体" panose="02010600040101010101" pitchFamily="2" charset="-122"/>
                <a:ea typeface="华文楷体" panose="02010600040101010101" pitchFamily="2" charset="-122"/>
              </a:rPr>
              <a:t>设计</a:t>
            </a:r>
          </a:p>
          <a:p>
            <a:pPr lvl="1">
              <a:lnSpc>
                <a:spcPct val="110000"/>
              </a:lnSpc>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zh-CN" altLang="en-GB"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什么是设计？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E937721-40F8-4224-8B5F-1E88C539C186}" type="slidenum">
              <a:rPr lang="zh-CN" altLang="en-US" smtClean="0"/>
              <a:t>4</a:t>
            </a:fld>
            <a:endParaRPr lang="zh-CN" altLang="en-US"/>
          </a:p>
        </p:txBody>
      </p:sp>
    </p:spTree>
    <p:extLst>
      <p:ext uri="{BB962C8B-B14F-4D97-AF65-F5344CB8AC3E}">
        <p14:creationId xmlns:p14="http://schemas.microsoft.com/office/powerpoint/2010/main" val="3244465618"/>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body" idx="4294967295"/>
          </p:nvPr>
        </p:nvSpPr>
        <p:spPr>
          <a:xfrm>
            <a:off x="663191" y="1235947"/>
            <a:ext cx="10982849" cy="4966417"/>
          </a:xfrm>
        </p:spPr>
        <p:txBody>
          <a:bodyPr vert="horz" wrap="square" lIns="92160" tIns="46080" rIns="92160" bIns="46080" numCol="1" anchor="t" anchorCtr="0" compatLnSpc="1"/>
          <a:lstStyle/>
          <a:p>
            <a:pPr>
              <a:lnSpc>
                <a:spcPct val="15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概要设计的主要任务是把需求分析得到的系统扩展用例图转换为软件结构和数据结构。设计软件结构的具体任务是：将一个复杂系统按功能进行模块划分、建立模块的层次结构及调用关系、确定模块间的接口及人机界面等。数据结构设计包括数据特征的描述、确定数据的结构特性、以及数据库的设计。</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solidFill>
                  <a:srgbClr val="FF0000"/>
                </a:solidFill>
                <a:latin typeface="华文楷体" panose="02010600040101010101" pitchFamily="2" charset="-122"/>
                <a:ea typeface="华文楷体" panose="02010600040101010101" pitchFamily="2" charset="-122"/>
              </a:rPr>
              <a:t>概要设计建立的是目标系统的逻辑模型。</a:t>
            </a:r>
            <a:endParaRPr lang="zh-CN" altLang="en-GB" dirty="0" smtClean="0">
              <a:solidFill>
                <a:srgbClr val="FF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概要设计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a:t>
            </a:fld>
            <a:endParaRPr lang="zh-CN" altLang="en-US"/>
          </a:p>
        </p:txBody>
      </p:sp>
    </p:spTree>
    <p:extLst>
      <p:ext uri="{BB962C8B-B14F-4D97-AF65-F5344CB8AC3E}">
        <p14:creationId xmlns:p14="http://schemas.microsoft.com/office/powerpoint/2010/main" val="2532126233"/>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body" idx="4294967295"/>
          </p:nvPr>
        </p:nvSpPr>
        <p:spPr>
          <a:xfrm>
            <a:off x="552660" y="1226737"/>
            <a:ext cx="11113475" cy="4754563"/>
          </a:xfrm>
        </p:spPr>
        <p:txBody>
          <a:bodyPr vert="horz" wrap="square" lIns="92160" tIns="46080" rIns="92160" bIns="46080" numCol="1" anchor="t" anchorCtr="0" compatLnSpc="1"/>
          <a:lstStyle/>
          <a:p>
            <a:pPr>
              <a:lnSpc>
                <a:spcPct val="11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概要设计就是设计软件的结构，包括组成模块，模块的层次结构，模块的调用关系，每个模块的功能等等。同时，还要设计该项目的应用系统的总体数据结构和数据库结构，即应用系统要存储什么数据，这些数据是什么样的结构，它们之间有什么关系。 </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概要设计阶段通常得到</a:t>
            </a:r>
            <a:r>
              <a:rPr lang="zh-CN" altLang="en-US" dirty="0" smtClean="0">
                <a:solidFill>
                  <a:srgbClr val="FF0000"/>
                </a:solidFill>
                <a:latin typeface="华文楷体" panose="02010600040101010101" pitchFamily="2" charset="-122"/>
                <a:ea typeface="华文楷体" panose="02010600040101010101" pitchFamily="2" charset="-122"/>
              </a:rPr>
              <a:t>软件结构图或架构图</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概要设计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a:t>
            </a:fld>
            <a:endParaRPr lang="zh-CN" altLang="en-US"/>
          </a:p>
        </p:txBody>
      </p:sp>
    </p:spTree>
    <p:extLst>
      <p:ext uri="{BB962C8B-B14F-4D97-AF65-F5344CB8AC3E}">
        <p14:creationId xmlns:p14="http://schemas.microsoft.com/office/powerpoint/2010/main" val="4261950957"/>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body" idx="4294967295"/>
          </p:nvPr>
        </p:nvSpPr>
        <p:spPr>
          <a:xfrm>
            <a:off x="552661" y="1246834"/>
            <a:ext cx="11244105" cy="4754563"/>
          </a:xfrm>
        </p:spPr>
        <p:txBody>
          <a:bodyPr vert="horz" wrap="square" lIns="92160" tIns="46080" rIns="92160" bIns="46080" numCol="1" anchor="t" anchorCtr="0" compatLnSpc="1"/>
          <a:lstStyle/>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详细设计是软件工程中软件开发的一个步骤，就是对概要设计的一个细化，就是详细设计每个模块实现算法，所需的局部结构。</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800"/>
              </a:spcBef>
              <a:spcAft>
                <a:spcPts val="600"/>
              </a:spcAft>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zh-CN" altLang="en-US" dirty="0" smtClean="0">
                <a:latin typeface="华文楷体" panose="02010600040101010101" pitchFamily="2" charset="-122"/>
                <a:ea typeface="华文楷体" panose="02010600040101010101" pitchFamily="2" charset="-122"/>
              </a:rPr>
              <a:t>详细设计阶段就是为每个模块完成的功能进行具体的描述，要把功能描述转变为精确的、结构化的过程描述。</a:t>
            </a:r>
            <a:endParaRPr lang="zh-CN" altLang="en-GB" dirty="0" smtClean="0">
              <a:solidFill>
                <a:srgbClr val="FF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详细设计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a:t>
            </a:fld>
            <a:endParaRPr lang="zh-CN" altLang="en-US"/>
          </a:p>
        </p:txBody>
      </p:sp>
    </p:spTree>
    <p:extLst>
      <p:ext uri="{BB962C8B-B14F-4D97-AF65-F5344CB8AC3E}">
        <p14:creationId xmlns:p14="http://schemas.microsoft.com/office/powerpoint/2010/main" val="3066468117"/>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a:xfrm>
            <a:off x="436266" y="1343304"/>
            <a:ext cx="11440886" cy="4351338"/>
          </a:xfrm>
        </p:spPr>
        <p:txBody>
          <a:bodyPr/>
          <a:lstStyle/>
          <a:p>
            <a:pPr>
              <a:lnSpc>
                <a:spcPct val="150000"/>
              </a:lnSpc>
              <a:spcAft>
                <a:spcPts val="600"/>
              </a:spcAft>
            </a:pPr>
            <a:r>
              <a:rPr lang="zh-CN" altLang="en-US" dirty="0" smtClean="0">
                <a:latin typeface="华文楷体" panose="02010600040101010101" pitchFamily="2" charset="-122"/>
                <a:ea typeface="华文楷体" panose="02010600040101010101" pitchFamily="2" charset="-122"/>
              </a:rPr>
              <a:t>概要（结构）设计阶段：把软件按照一定的原则分解为模块层次，赋予每个模块一定的任务，并确定模块间调用关系和接口。</a:t>
            </a:r>
            <a:endParaRPr lang="en-US" altLang="zh-CN" dirty="0" smtClean="0">
              <a:latin typeface="华文楷体" panose="02010600040101010101" pitchFamily="2" charset="-122"/>
              <a:ea typeface="华文楷体" panose="02010600040101010101" pitchFamily="2" charset="-122"/>
            </a:endParaRPr>
          </a:p>
          <a:p>
            <a:pPr>
              <a:lnSpc>
                <a:spcPct val="150000"/>
              </a:lnSpc>
              <a:spcAft>
                <a:spcPts val="600"/>
              </a:spcAft>
            </a:pPr>
            <a:endParaRPr lang="en-US" altLang="zh-CN" dirty="0" smtClean="0">
              <a:latin typeface="华文楷体" panose="02010600040101010101" pitchFamily="2" charset="-122"/>
              <a:ea typeface="华文楷体" panose="02010600040101010101" pitchFamily="2" charset="-122"/>
            </a:endParaRPr>
          </a:p>
          <a:p>
            <a:pPr>
              <a:lnSpc>
                <a:spcPct val="150000"/>
              </a:lnSpc>
              <a:spcAft>
                <a:spcPts val="600"/>
              </a:spcAft>
            </a:pPr>
            <a:r>
              <a:rPr lang="zh-CN" altLang="en-US" dirty="0" smtClean="0">
                <a:latin typeface="华文楷体" panose="02010600040101010101" pitchFamily="2" charset="-122"/>
                <a:ea typeface="华文楷体" panose="02010600040101010101" pitchFamily="2" charset="-122"/>
              </a:rPr>
              <a:t>详细设计阶段：依据概要设计阶段的分解，设计每个模块内的算法、流程等。</a:t>
            </a:r>
          </a:p>
        </p:txBody>
      </p:sp>
      <p:sp>
        <p:nvSpPr>
          <p:cNvPr id="4"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详细设计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a:t>
            </a:fld>
            <a:endParaRPr lang="zh-CN" altLang="en-US"/>
          </a:p>
        </p:txBody>
      </p:sp>
    </p:spTree>
    <p:extLst>
      <p:ext uri="{BB962C8B-B14F-4D97-AF65-F5344CB8AC3E}">
        <p14:creationId xmlns:p14="http://schemas.microsoft.com/office/powerpoint/2010/main" val="307451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好设计的特征</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9</a:t>
            </a:fld>
            <a:endParaRPr lang="zh-CN" altLang="en-US"/>
          </a:p>
        </p:txBody>
      </p:sp>
    </p:spTree>
    <p:custDataLst>
      <p:tags r:id="rId1"/>
    </p:custDataLst>
    <p:extLst>
      <p:ext uri="{BB962C8B-B14F-4D97-AF65-F5344CB8AC3E}">
        <p14:creationId xmlns:p14="http://schemas.microsoft.com/office/powerpoint/2010/main" val="31354821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1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1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258</TotalTime>
  <Words>927</Words>
  <Application>Microsoft Office PowerPoint</Application>
  <PresentationFormat>宽屏</PresentationFormat>
  <Paragraphs>161</Paragraphs>
  <Slides>25</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Calibri</vt:lpstr>
      <vt:lpstr>Calibri Light</vt:lpstr>
      <vt:lpstr>Gungsuh</vt:lpstr>
      <vt:lpstr>华文楷体</vt:lpstr>
      <vt:lpstr>宋体</vt:lpstr>
      <vt:lpstr>微软雅黑</vt:lpstr>
      <vt:lpstr>Arial</vt:lpstr>
      <vt:lpstr>Impact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752</cp:revision>
  <dcterms:created xsi:type="dcterms:W3CDTF">2016-03-18T06:16:00Z</dcterms:created>
  <dcterms:modified xsi:type="dcterms:W3CDTF">2023-10-08T13:19:58Z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