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35"/>
  </p:notesMasterIdLst>
  <p:handoutMasterIdLst>
    <p:handoutMasterId r:id="rId136"/>
  </p:handoutMasterIdLst>
  <p:sldIdLst>
    <p:sldId id="548" r:id="rId2"/>
    <p:sldId id="554" r:id="rId3"/>
    <p:sldId id="547" r:id="rId4"/>
    <p:sldId id="800" r:id="rId5"/>
    <p:sldId id="801" r:id="rId6"/>
    <p:sldId id="802" r:id="rId7"/>
    <p:sldId id="803" r:id="rId8"/>
    <p:sldId id="804" r:id="rId9"/>
    <p:sldId id="805" r:id="rId10"/>
    <p:sldId id="806" r:id="rId11"/>
    <p:sldId id="807" r:id="rId12"/>
    <p:sldId id="808" r:id="rId13"/>
    <p:sldId id="960" r:id="rId14"/>
    <p:sldId id="961" r:id="rId15"/>
    <p:sldId id="962" r:id="rId16"/>
    <p:sldId id="963" r:id="rId17"/>
    <p:sldId id="964" r:id="rId18"/>
    <p:sldId id="965" r:id="rId19"/>
    <p:sldId id="966" r:id="rId20"/>
    <p:sldId id="967" r:id="rId21"/>
    <p:sldId id="968" r:id="rId22"/>
    <p:sldId id="969" r:id="rId23"/>
    <p:sldId id="970" r:id="rId24"/>
    <p:sldId id="971" r:id="rId25"/>
    <p:sldId id="972" r:id="rId26"/>
    <p:sldId id="973" r:id="rId27"/>
    <p:sldId id="974" r:id="rId28"/>
    <p:sldId id="959" r:id="rId29"/>
    <p:sldId id="810" r:id="rId30"/>
    <p:sldId id="811" r:id="rId31"/>
    <p:sldId id="812" r:id="rId32"/>
    <p:sldId id="813" r:id="rId33"/>
    <p:sldId id="814" r:id="rId34"/>
    <p:sldId id="815" r:id="rId35"/>
    <p:sldId id="816" r:id="rId36"/>
    <p:sldId id="817" r:id="rId37"/>
    <p:sldId id="818" r:id="rId38"/>
    <p:sldId id="819" r:id="rId39"/>
    <p:sldId id="820" r:id="rId40"/>
    <p:sldId id="821" r:id="rId41"/>
    <p:sldId id="822" r:id="rId42"/>
    <p:sldId id="823" r:id="rId43"/>
    <p:sldId id="824" r:id="rId44"/>
    <p:sldId id="825" r:id="rId45"/>
    <p:sldId id="826" r:id="rId46"/>
    <p:sldId id="828" r:id="rId47"/>
    <p:sldId id="829" r:id="rId48"/>
    <p:sldId id="846" r:id="rId49"/>
    <p:sldId id="847" r:id="rId50"/>
    <p:sldId id="848" r:id="rId51"/>
    <p:sldId id="849" r:id="rId52"/>
    <p:sldId id="851" r:id="rId53"/>
    <p:sldId id="852" r:id="rId54"/>
    <p:sldId id="854" r:id="rId55"/>
    <p:sldId id="855" r:id="rId56"/>
    <p:sldId id="856" r:id="rId57"/>
    <p:sldId id="857" r:id="rId58"/>
    <p:sldId id="858" r:id="rId59"/>
    <p:sldId id="859" r:id="rId60"/>
    <p:sldId id="861" r:id="rId61"/>
    <p:sldId id="863" r:id="rId62"/>
    <p:sldId id="864" r:id="rId63"/>
    <p:sldId id="866" r:id="rId64"/>
    <p:sldId id="867" r:id="rId65"/>
    <p:sldId id="868" r:id="rId66"/>
    <p:sldId id="870" r:id="rId67"/>
    <p:sldId id="872" r:id="rId68"/>
    <p:sldId id="873" r:id="rId69"/>
    <p:sldId id="876" r:id="rId70"/>
    <p:sldId id="877" r:id="rId71"/>
    <p:sldId id="878" r:id="rId72"/>
    <p:sldId id="879" r:id="rId73"/>
    <p:sldId id="880" r:id="rId74"/>
    <p:sldId id="881" r:id="rId75"/>
    <p:sldId id="882" r:id="rId76"/>
    <p:sldId id="883" r:id="rId77"/>
    <p:sldId id="885" r:id="rId78"/>
    <p:sldId id="886" r:id="rId79"/>
    <p:sldId id="887" r:id="rId80"/>
    <p:sldId id="888" r:id="rId81"/>
    <p:sldId id="889" r:id="rId82"/>
    <p:sldId id="890" r:id="rId83"/>
    <p:sldId id="892" r:id="rId84"/>
    <p:sldId id="894" r:id="rId85"/>
    <p:sldId id="895" r:id="rId86"/>
    <p:sldId id="896" r:id="rId87"/>
    <p:sldId id="897" r:id="rId88"/>
    <p:sldId id="898" r:id="rId89"/>
    <p:sldId id="900" r:id="rId90"/>
    <p:sldId id="901" r:id="rId91"/>
    <p:sldId id="975" r:id="rId92"/>
    <p:sldId id="902" r:id="rId93"/>
    <p:sldId id="904" r:id="rId94"/>
    <p:sldId id="905" r:id="rId95"/>
    <p:sldId id="906" r:id="rId96"/>
    <p:sldId id="907" r:id="rId97"/>
    <p:sldId id="908" r:id="rId98"/>
    <p:sldId id="909" r:id="rId99"/>
    <p:sldId id="976" r:id="rId100"/>
    <p:sldId id="910" r:id="rId101"/>
    <p:sldId id="911" r:id="rId102"/>
    <p:sldId id="912" r:id="rId103"/>
    <p:sldId id="913" r:id="rId104"/>
    <p:sldId id="914" r:id="rId105"/>
    <p:sldId id="915" r:id="rId106"/>
    <p:sldId id="916" r:id="rId107"/>
    <p:sldId id="918" r:id="rId108"/>
    <p:sldId id="919" r:id="rId109"/>
    <p:sldId id="920" r:id="rId110"/>
    <p:sldId id="921" r:id="rId111"/>
    <p:sldId id="922" r:id="rId112"/>
    <p:sldId id="923" r:id="rId113"/>
    <p:sldId id="924" r:id="rId114"/>
    <p:sldId id="925" r:id="rId115"/>
    <p:sldId id="926" r:id="rId116"/>
    <p:sldId id="927" r:id="rId117"/>
    <p:sldId id="928" r:id="rId118"/>
    <p:sldId id="929" r:id="rId119"/>
    <p:sldId id="930" r:id="rId120"/>
    <p:sldId id="931" r:id="rId121"/>
    <p:sldId id="932" r:id="rId122"/>
    <p:sldId id="933" r:id="rId123"/>
    <p:sldId id="948" r:id="rId124"/>
    <p:sldId id="949" r:id="rId125"/>
    <p:sldId id="950" r:id="rId126"/>
    <p:sldId id="951" r:id="rId127"/>
    <p:sldId id="952" r:id="rId128"/>
    <p:sldId id="953" r:id="rId129"/>
    <p:sldId id="954" r:id="rId130"/>
    <p:sldId id="955" r:id="rId131"/>
    <p:sldId id="956" r:id="rId132"/>
    <p:sldId id="957" r:id="rId133"/>
    <p:sldId id="721" r:id="rId134"/>
  </p:sldIdLst>
  <p:sldSz cx="12192000" cy="6858000"/>
  <p:notesSz cx="6858000" cy="9144000"/>
  <p:custDataLst>
    <p:tags r:id="rId137"/>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32"/>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2023/9/15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5B9185-4B9E-461A-A723-C6C6081FD47C}" type="slidenum">
              <a:rPr lang="zh-CN" altLang="en-US"/>
              <a:pPr/>
              <a:t>22</a:t>
            </a:fld>
            <a:endParaRPr lang="en-US" altLang="zh-CN"/>
          </a:p>
        </p:txBody>
      </p:sp>
      <p:sp>
        <p:nvSpPr>
          <p:cNvPr id="372738" name="Rectangle 2"/>
          <p:cNvSpPr>
            <a:spLocks noRot="1" noChangeArrowheads="1" noTextEdit="1"/>
          </p:cNvSpPr>
          <p:nvPr>
            <p:ph type="sldImg"/>
          </p:nvPr>
        </p:nvSpPr>
        <p:spPr>
          <a:ln/>
        </p:spPr>
      </p:sp>
      <p:sp>
        <p:nvSpPr>
          <p:cNvPr id="3727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521469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E7A979-2279-499C-80EC-B0E2F8271721}" type="slidenum">
              <a:rPr lang="zh-CN" altLang="en-US"/>
              <a:pPr/>
              <a:t>31</a:t>
            </a:fld>
            <a:endParaRPr lang="en-US" altLang="zh-CN"/>
          </a:p>
        </p:txBody>
      </p:sp>
      <p:sp>
        <p:nvSpPr>
          <p:cNvPr id="421890" name="Rectangle 2"/>
          <p:cNvSpPr>
            <a:spLocks noRot="1" noChangeArrowheads="1" noTextEdit="1"/>
          </p:cNvSpPr>
          <p:nvPr>
            <p:ph type="sldImg"/>
          </p:nvPr>
        </p:nvSpPr>
        <p:spPr>
          <a:ln/>
        </p:spPr>
      </p:sp>
      <p:sp>
        <p:nvSpPr>
          <p:cNvPr id="4218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7106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85EFD-F48D-4206-9E2E-1D8E36E8CB6F}" type="slidenum">
              <a:rPr lang="zh-CN" altLang="en-US"/>
              <a:pPr/>
              <a:t>35</a:t>
            </a:fld>
            <a:endParaRPr lang="en-US" altLang="zh-CN"/>
          </a:p>
        </p:txBody>
      </p:sp>
      <p:sp>
        <p:nvSpPr>
          <p:cNvPr id="436226" name="Rectangle 2"/>
          <p:cNvSpPr>
            <a:spLocks noRot="1" noChangeArrowheads="1" noTextEdit="1"/>
          </p:cNvSpPr>
          <p:nvPr>
            <p:ph type="sldImg"/>
          </p:nvPr>
        </p:nvSpPr>
        <p:spPr>
          <a:ln/>
        </p:spPr>
      </p:sp>
      <p:sp>
        <p:nvSpPr>
          <p:cNvPr id="4362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3766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A508C-EFD5-49E0-BC37-1B7429FFC682}" type="slidenum">
              <a:rPr lang="zh-CN" altLang="en-US"/>
              <a:pPr/>
              <a:t>36</a:t>
            </a:fld>
            <a:endParaRPr lang="en-US" altLang="zh-CN"/>
          </a:p>
        </p:txBody>
      </p:sp>
      <p:sp>
        <p:nvSpPr>
          <p:cNvPr id="438274" name="Rectangle 2"/>
          <p:cNvSpPr>
            <a:spLocks noRo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24214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6621C2-EF22-42D1-8239-A4BC450419EF}" type="slidenum">
              <a:rPr lang="zh-CN" altLang="en-US"/>
              <a:pPr/>
              <a:t>37</a:t>
            </a:fld>
            <a:endParaRPr lang="en-US" altLang="zh-CN"/>
          </a:p>
        </p:txBody>
      </p:sp>
      <p:sp>
        <p:nvSpPr>
          <p:cNvPr id="442370" name="Rectangle 2"/>
          <p:cNvSpPr>
            <a:spLocks noRo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4970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D21E5B-50C5-4388-9D7B-5E8F8B1D522C}" type="slidenum">
              <a:rPr lang="zh-CN" altLang="en-US"/>
              <a:pPr/>
              <a:t>38</a:t>
            </a:fld>
            <a:endParaRPr lang="en-US" altLang="zh-CN"/>
          </a:p>
        </p:txBody>
      </p:sp>
      <p:sp>
        <p:nvSpPr>
          <p:cNvPr id="444418" name="Rectangle 2"/>
          <p:cNvSpPr>
            <a:spLocks noRo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963228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957ECF-AA45-49B0-A6D3-D93B713C54BC}" type="slidenum">
              <a:rPr lang="zh-CN" altLang="en-US"/>
              <a:pPr/>
              <a:t>40</a:t>
            </a:fld>
            <a:endParaRPr lang="en-US" altLang="zh-CN"/>
          </a:p>
        </p:txBody>
      </p:sp>
      <p:sp>
        <p:nvSpPr>
          <p:cNvPr id="423938" name="Rectangle 2"/>
          <p:cNvSpPr>
            <a:spLocks noRot="1" noChangeArrowheads="1" noTextEdit="1"/>
          </p:cNvSpPr>
          <p:nvPr>
            <p:ph type="sldImg"/>
          </p:nvPr>
        </p:nvSpPr>
        <p:spPr>
          <a:ln/>
        </p:spPr>
      </p:sp>
      <p:sp>
        <p:nvSpPr>
          <p:cNvPr id="423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26308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AFD239-7DAE-4578-B8FE-9314386943F6}" type="slidenum">
              <a:rPr lang="zh-CN" altLang="en-US"/>
              <a:pPr/>
              <a:t>41</a:t>
            </a:fld>
            <a:endParaRPr lang="en-US" altLang="zh-CN"/>
          </a:p>
        </p:txBody>
      </p:sp>
      <p:sp>
        <p:nvSpPr>
          <p:cNvPr id="425986" name="Rectangle 2"/>
          <p:cNvSpPr>
            <a:spLocks noRot="1" noChangeArrowheads="1" noTextEdit="1"/>
          </p:cNvSpPr>
          <p:nvPr>
            <p:ph type="sldImg"/>
          </p:nvPr>
        </p:nvSpPr>
        <p:spPr>
          <a:ln/>
        </p:spPr>
      </p:sp>
      <p:sp>
        <p:nvSpPr>
          <p:cNvPr id="425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447083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B2C40B-F867-4A6A-A26D-AB7D0796B5C7}" type="slidenum">
              <a:rPr lang="zh-CN" altLang="en-US"/>
              <a:pPr/>
              <a:t>42</a:t>
            </a:fld>
            <a:endParaRPr lang="en-US" altLang="zh-CN"/>
          </a:p>
        </p:txBody>
      </p:sp>
      <p:sp>
        <p:nvSpPr>
          <p:cNvPr id="428034" name="Rectangle 2"/>
          <p:cNvSpPr>
            <a:spLocks noRot="1" noChangeArrowheads="1" noTextEdit="1"/>
          </p:cNvSpPr>
          <p:nvPr>
            <p:ph type="sldImg"/>
          </p:nvPr>
        </p:nvSpPr>
        <p:spPr>
          <a:ln/>
        </p:spPr>
      </p:sp>
      <p:sp>
        <p:nvSpPr>
          <p:cNvPr id="428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35649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E46EC6-6BB2-45DD-AA6F-DF98932B5B22}" type="slidenum">
              <a:rPr lang="zh-CN" altLang="en-US"/>
              <a:pPr/>
              <a:t>43</a:t>
            </a:fld>
            <a:endParaRPr lang="en-US" altLang="zh-CN"/>
          </a:p>
        </p:txBody>
      </p:sp>
      <p:sp>
        <p:nvSpPr>
          <p:cNvPr id="430082" name="Rectangle 2"/>
          <p:cNvSpPr>
            <a:spLocks noRot="1" noChangeArrowheads="1" noTextEdit="1"/>
          </p:cNvSpPr>
          <p:nvPr>
            <p:ph type="sldImg"/>
          </p:nvPr>
        </p:nvSpPr>
        <p:spPr>
          <a:ln/>
        </p:spPr>
      </p:sp>
      <p:sp>
        <p:nvSpPr>
          <p:cNvPr id="4300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3413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4CC98A-A170-4F0D-A379-D3F28C096B4B}" type="slidenum">
              <a:rPr lang="zh-CN" altLang="en-US"/>
              <a:pPr/>
              <a:t>44</a:t>
            </a:fld>
            <a:endParaRPr lang="en-US" altLang="zh-CN"/>
          </a:p>
        </p:txBody>
      </p:sp>
      <p:sp>
        <p:nvSpPr>
          <p:cNvPr id="432130" name="Rectangle 2"/>
          <p:cNvSpPr>
            <a:spLocks noRot="1" noChangeArrowheads="1" noTextEdit="1"/>
          </p:cNvSpPr>
          <p:nvPr>
            <p:ph type="sldImg"/>
          </p:nvPr>
        </p:nvSpPr>
        <p:spPr>
          <a:ln/>
        </p:spPr>
      </p:sp>
      <p:sp>
        <p:nvSpPr>
          <p:cNvPr id="4321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131060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19F6C4-EAD4-4A1E-9D43-7D17BB41F7DB}" type="slidenum">
              <a:rPr lang="zh-CN" altLang="en-US"/>
              <a:pPr/>
              <a:t>45</a:t>
            </a:fld>
            <a:endParaRPr lang="en-US" altLang="zh-CN"/>
          </a:p>
        </p:txBody>
      </p:sp>
      <p:sp>
        <p:nvSpPr>
          <p:cNvPr id="434178" name="Rectangle 2"/>
          <p:cNvSpPr>
            <a:spLocks noRot="1" noChangeArrowheads="1" noTextEdit="1"/>
          </p:cNvSpPr>
          <p:nvPr>
            <p:ph type="sldImg"/>
          </p:nvPr>
        </p:nvSpPr>
        <p:spPr>
          <a:ln/>
        </p:spPr>
      </p:sp>
      <p:sp>
        <p:nvSpPr>
          <p:cNvPr id="4341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15879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D3BD7C-5EFA-48FC-A6D3-1389B6C630E8}" type="slidenum">
              <a:rPr lang="zh-CN" altLang="en-US"/>
              <a:pPr/>
              <a:t>52</a:t>
            </a:fld>
            <a:endParaRPr lang="en-US" altLang="zh-CN"/>
          </a:p>
        </p:txBody>
      </p:sp>
      <p:sp>
        <p:nvSpPr>
          <p:cNvPr id="730114" name="Rectangle 2"/>
          <p:cNvSpPr>
            <a:spLocks noRo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13215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F13B70-F3B0-4430-BDE7-7D81A549AB6A}" type="slidenum">
              <a:rPr lang="zh-CN" altLang="en-US"/>
              <a:pPr/>
              <a:t>53</a:t>
            </a:fld>
            <a:endParaRPr lang="en-US" altLang="zh-CN"/>
          </a:p>
        </p:txBody>
      </p:sp>
      <p:sp>
        <p:nvSpPr>
          <p:cNvPr id="732162" name="Rectangle 2"/>
          <p:cNvSpPr>
            <a:spLocks noRo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640446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6CA666-3746-4A2D-AD8A-C3046EB2EC5E}" type="slidenum">
              <a:rPr lang="zh-CN" altLang="en-US"/>
              <a:pPr/>
              <a:t>55</a:t>
            </a:fld>
            <a:endParaRPr lang="en-US" altLang="zh-CN"/>
          </a:p>
        </p:txBody>
      </p:sp>
      <p:sp>
        <p:nvSpPr>
          <p:cNvPr id="737282" name="Rectangle 2"/>
          <p:cNvSpPr>
            <a:spLocks noRot="1" noChangeArrowheads="1" noTextEdit="1"/>
          </p:cNvSpPr>
          <p:nvPr>
            <p:ph type="sldImg"/>
          </p:nvPr>
        </p:nvSpPr>
        <p:spPr>
          <a:ln/>
        </p:spPr>
      </p:sp>
      <p:sp>
        <p:nvSpPr>
          <p:cNvPr id="737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061866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660D243-57A9-4211-B8D2-D6E5EB3E7782}" type="slidenum">
              <a:rPr lang="zh-CN" altLang="en-US"/>
              <a:pPr/>
              <a:t>56</a:t>
            </a:fld>
            <a:endParaRPr lang="en-US" altLang="zh-CN"/>
          </a:p>
        </p:txBody>
      </p:sp>
      <p:sp>
        <p:nvSpPr>
          <p:cNvPr id="739330" name="Rectangle 2"/>
          <p:cNvSpPr>
            <a:spLocks noRot="1" noChangeArrowheads="1" noTextEdit="1"/>
          </p:cNvSpPr>
          <p:nvPr>
            <p:ph type="sldImg"/>
          </p:nvPr>
        </p:nvSpPr>
        <p:spPr>
          <a:ln/>
        </p:spPr>
      </p:sp>
      <p:sp>
        <p:nvSpPr>
          <p:cNvPr id="7393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97076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E380D6-B216-4F0B-A1EF-0F76131483FB}" type="slidenum">
              <a:rPr lang="zh-CN" altLang="en-US"/>
              <a:pPr/>
              <a:t>57</a:t>
            </a:fld>
            <a:endParaRPr lang="en-US" altLang="zh-CN"/>
          </a:p>
        </p:txBody>
      </p:sp>
      <p:sp>
        <p:nvSpPr>
          <p:cNvPr id="741378" name="Rectangle 2"/>
          <p:cNvSpPr>
            <a:spLocks noRot="1" noChangeArrowheads="1" noTextEdit="1"/>
          </p:cNvSpPr>
          <p:nvPr>
            <p:ph type="sldImg"/>
          </p:nvPr>
        </p:nvSpPr>
        <p:spPr>
          <a:ln/>
        </p:spPr>
      </p:sp>
      <p:sp>
        <p:nvSpPr>
          <p:cNvPr id="7413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0850990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F19AAF-B0D0-4EBA-8892-4DDB5BBC7E39}" type="slidenum">
              <a:rPr lang="zh-CN" altLang="en-US"/>
              <a:pPr/>
              <a:t>58</a:t>
            </a:fld>
            <a:endParaRPr lang="en-US" altLang="zh-CN"/>
          </a:p>
        </p:txBody>
      </p:sp>
      <p:sp>
        <p:nvSpPr>
          <p:cNvPr id="743426" name="Rectangle 2"/>
          <p:cNvSpPr>
            <a:spLocks noRo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247195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55FE38-6C45-4CA0-9CB7-60F2A6BE04A0}" type="slidenum">
              <a:rPr lang="zh-CN" altLang="en-US"/>
              <a:pPr/>
              <a:t>59</a:t>
            </a:fld>
            <a:endParaRPr lang="en-US" altLang="zh-CN"/>
          </a:p>
        </p:txBody>
      </p:sp>
      <p:sp>
        <p:nvSpPr>
          <p:cNvPr id="745474" name="Rectangle 2"/>
          <p:cNvSpPr>
            <a:spLocks noRot="1" noChangeArrowheads="1" noTextEdit="1"/>
          </p:cNvSpPr>
          <p:nvPr>
            <p:ph type="sldImg"/>
          </p:nvPr>
        </p:nvSpPr>
        <p:spPr>
          <a:ln/>
        </p:spPr>
      </p:sp>
      <p:sp>
        <p:nvSpPr>
          <p:cNvPr id="74547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78529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805A58-723C-476F-8F9C-D262FBA0F81F}" type="slidenum">
              <a:rPr lang="zh-CN" altLang="en-US"/>
              <a:pPr/>
              <a:t>60</a:t>
            </a:fld>
            <a:endParaRPr lang="en-US" altLang="zh-CN"/>
          </a:p>
        </p:txBody>
      </p:sp>
      <p:sp>
        <p:nvSpPr>
          <p:cNvPr id="749570" name="Rectangle 2"/>
          <p:cNvSpPr>
            <a:spLocks noRot="1" noChangeArrowheads="1" noTextEdit="1"/>
          </p:cNvSpPr>
          <p:nvPr>
            <p:ph type="sldImg"/>
          </p:nvPr>
        </p:nvSpPr>
        <p:spPr>
          <a:ln/>
        </p:spPr>
      </p:sp>
      <p:sp>
        <p:nvSpPr>
          <p:cNvPr id="74957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70831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0D919BD-A3CD-4543-B33F-3A7D5B2C7C76}" type="slidenum">
              <a:rPr lang="zh-CN" altLang="en-US"/>
              <a:pPr/>
              <a:t>6</a:t>
            </a:fld>
            <a:endParaRPr lang="en-US" altLang="zh-CN"/>
          </a:p>
        </p:txBody>
      </p:sp>
      <p:sp>
        <p:nvSpPr>
          <p:cNvPr id="353282" name="Rectangle 2"/>
          <p:cNvSpPr>
            <a:spLocks noRot="1" noChangeArrowheads="1" noTextEdit="1"/>
          </p:cNvSpPr>
          <p:nvPr>
            <p:ph type="sldImg"/>
          </p:nvPr>
        </p:nvSpPr>
        <p:spPr>
          <a:ln/>
        </p:spPr>
      </p:sp>
      <p:sp>
        <p:nvSpPr>
          <p:cNvPr id="3532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671080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883378-A786-407A-B330-D97FDC623C55}" type="slidenum">
              <a:rPr lang="zh-CN" altLang="en-US"/>
              <a:pPr/>
              <a:t>62</a:t>
            </a:fld>
            <a:endParaRPr lang="en-US" altLang="zh-CN"/>
          </a:p>
        </p:txBody>
      </p:sp>
      <p:sp>
        <p:nvSpPr>
          <p:cNvPr id="456706" name="Rectangle 2"/>
          <p:cNvSpPr>
            <a:spLocks noRot="1" noChangeArrowheads="1" noTextEdit="1"/>
          </p:cNvSpPr>
          <p:nvPr>
            <p:ph type="sldImg"/>
          </p:nvPr>
        </p:nvSpPr>
        <p:spPr>
          <a:ln/>
        </p:spPr>
      </p:sp>
      <p:sp>
        <p:nvSpPr>
          <p:cNvPr id="456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04941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547B24-9B03-4588-8283-B7FD802B4B0B}" type="slidenum">
              <a:rPr lang="zh-CN" altLang="en-US"/>
              <a:pPr/>
              <a:t>63</a:t>
            </a:fld>
            <a:endParaRPr lang="en-US" altLang="zh-CN"/>
          </a:p>
        </p:txBody>
      </p:sp>
      <p:sp>
        <p:nvSpPr>
          <p:cNvPr id="460802" name="Rectangle 2"/>
          <p:cNvSpPr>
            <a:spLocks noRot="1" noChangeArrowheads="1" noTextEdit="1"/>
          </p:cNvSpPr>
          <p:nvPr>
            <p:ph type="sldImg"/>
          </p:nvPr>
        </p:nvSpPr>
        <p:spPr>
          <a:ln/>
        </p:spPr>
      </p:sp>
      <p:sp>
        <p:nvSpPr>
          <p:cNvPr id="460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88066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7CD3BE-5AFF-40F2-80C4-A6B97EBB112C}" type="slidenum">
              <a:rPr lang="zh-CN" altLang="en-US"/>
              <a:pPr/>
              <a:t>64</a:t>
            </a:fld>
            <a:endParaRPr lang="en-US" altLang="zh-CN"/>
          </a:p>
        </p:txBody>
      </p:sp>
      <p:sp>
        <p:nvSpPr>
          <p:cNvPr id="462850" name="Rectangle 2"/>
          <p:cNvSpPr>
            <a:spLocks noRot="1" noChangeArrowheads="1" noTextEdit="1"/>
          </p:cNvSpPr>
          <p:nvPr>
            <p:ph type="sldImg"/>
          </p:nvPr>
        </p:nvSpPr>
        <p:spPr>
          <a:ln/>
        </p:spPr>
      </p:sp>
      <p:sp>
        <p:nvSpPr>
          <p:cNvPr id="4628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2413206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60B8E-8AD0-434D-9366-B48B962021EC}" type="slidenum">
              <a:rPr lang="zh-CN" altLang="en-US"/>
              <a:pPr/>
              <a:t>65</a:t>
            </a:fld>
            <a:endParaRPr lang="en-US" altLang="zh-CN"/>
          </a:p>
        </p:txBody>
      </p:sp>
      <p:sp>
        <p:nvSpPr>
          <p:cNvPr id="464898" name="Rectangle 2"/>
          <p:cNvSpPr>
            <a:spLocks noRot="1" noChangeArrowheads="1" noTextEdit="1"/>
          </p:cNvSpPr>
          <p:nvPr>
            <p:ph type="sldImg"/>
          </p:nvPr>
        </p:nvSpPr>
        <p:spPr>
          <a:ln/>
        </p:spPr>
      </p:sp>
      <p:sp>
        <p:nvSpPr>
          <p:cNvPr id="4648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40723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3838E-9AE1-4143-9B9D-A4B61D308451}" type="slidenum">
              <a:rPr lang="zh-CN" altLang="en-US"/>
              <a:pPr/>
              <a:t>66</a:t>
            </a:fld>
            <a:endParaRPr lang="en-US" altLang="zh-CN"/>
          </a:p>
        </p:txBody>
      </p:sp>
      <p:sp>
        <p:nvSpPr>
          <p:cNvPr id="468994" name="Rectangle 2"/>
          <p:cNvSpPr>
            <a:spLocks noRot="1" noChangeArrowheads="1" noTextEdit="1"/>
          </p:cNvSpPr>
          <p:nvPr>
            <p:ph type="sldImg"/>
          </p:nvPr>
        </p:nvSpPr>
        <p:spPr>
          <a:ln/>
        </p:spPr>
      </p:sp>
      <p:sp>
        <p:nvSpPr>
          <p:cNvPr id="4689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089729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4BADF46-EF14-4891-8684-2FA8D339330A}" type="slidenum">
              <a:rPr lang="zh-CN" altLang="en-US"/>
              <a:pPr/>
              <a:t>67</a:t>
            </a:fld>
            <a:endParaRPr lang="en-US" altLang="zh-CN"/>
          </a:p>
        </p:txBody>
      </p:sp>
      <p:sp>
        <p:nvSpPr>
          <p:cNvPr id="472066" name="Rectangle 2"/>
          <p:cNvSpPr>
            <a:spLocks noRot="1" noChangeArrowheads="1" noTextEdit="1"/>
          </p:cNvSpPr>
          <p:nvPr>
            <p:ph type="sldImg"/>
          </p:nvPr>
        </p:nvSpPr>
        <p:spPr>
          <a:ln/>
        </p:spPr>
      </p:sp>
      <p:sp>
        <p:nvSpPr>
          <p:cNvPr id="4720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846306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6E42C-10FA-48B7-961E-7A333544B07B}" type="slidenum">
              <a:rPr lang="zh-CN" altLang="en-US"/>
              <a:pPr/>
              <a:t>68</a:t>
            </a:fld>
            <a:endParaRPr lang="en-US" altLang="zh-CN"/>
          </a:p>
        </p:txBody>
      </p:sp>
      <p:sp>
        <p:nvSpPr>
          <p:cNvPr id="474114" name="Rectangle 2"/>
          <p:cNvSpPr>
            <a:spLocks noRot="1" noChangeArrowheads="1" noTextEdit="1"/>
          </p:cNvSpPr>
          <p:nvPr>
            <p:ph type="sldImg"/>
          </p:nvPr>
        </p:nvSpPr>
        <p:spPr>
          <a:ln/>
        </p:spPr>
      </p:sp>
      <p:sp>
        <p:nvSpPr>
          <p:cNvPr id="474115"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1436609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3EE9BA-5160-46DD-A525-91E401B9B2CC}" type="slidenum">
              <a:rPr lang="zh-CN" altLang="en-US"/>
              <a:pPr/>
              <a:t>69</a:t>
            </a:fld>
            <a:endParaRPr lang="en-US" altLang="zh-CN"/>
          </a:p>
        </p:txBody>
      </p:sp>
      <p:sp>
        <p:nvSpPr>
          <p:cNvPr id="480258" name="Rectangle 2"/>
          <p:cNvSpPr>
            <a:spLocks noRot="1" noChangeArrowheads="1" noTextEdit="1"/>
          </p:cNvSpPr>
          <p:nvPr>
            <p:ph type="sldImg"/>
          </p:nvPr>
        </p:nvSpPr>
        <p:spPr>
          <a:ln/>
        </p:spPr>
      </p:sp>
      <p:sp>
        <p:nvSpPr>
          <p:cNvPr id="4802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1550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A9023C-BC84-487C-A03E-9D0077D1FA42}" type="slidenum">
              <a:rPr lang="zh-CN" altLang="en-US"/>
              <a:pPr/>
              <a:t>70</a:t>
            </a:fld>
            <a:endParaRPr lang="en-US" altLang="zh-CN"/>
          </a:p>
        </p:txBody>
      </p:sp>
      <p:sp>
        <p:nvSpPr>
          <p:cNvPr id="482306" name="Rectangle 2"/>
          <p:cNvSpPr>
            <a:spLocks noRot="1" noChangeArrowheads="1" noTextEdit="1"/>
          </p:cNvSpPr>
          <p:nvPr>
            <p:ph type="sldImg"/>
          </p:nvPr>
        </p:nvSpPr>
        <p:spPr>
          <a:ln/>
        </p:spPr>
      </p:sp>
      <p:sp>
        <p:nvSpPr>
          <p:cNvPr id="4823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302826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EA8A2D-CC3D-4A15-9C8D-21E681A7AD7D}" type="slidenum">
              <a:rPr lang="zh-CN" altLang="en-US"/>
              <a:pPr/>
              <a:t>71</a:t>
            </a:fld>
            <a:endParaRPr lang="en-US" altLang="zh-CN"/>
          </a:p>
        </p:txBody>
      </p:sp>
      <p:sp>
        <p:nvSpPr>
          <p:cNvPr id="484354" name="Rectangle 2"/>
          <p:cNvSpPr>
            <a:spLocks noRot="1" noChangeArrowheads="1" noTextEdit="1"/>
          </p:cNvSpPr>
          <p:nvPr>
            <p:ph type="sldImg"/>
          </p:nvPr>
        </p:nvSpPr>
        <p:spPr>
          <a:ln/>
        </p:spPr>
      </p:sp>
      <p:sp>
        <p:nvSpPr>
          <p:cNvPr id="4843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68022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4D1E4D-45D6-43CB-A412-AFFDBF203C5C}" type="slidenum">
              <a:rPr lang="zh-CN" altLang="en-US"/>
              <a:pPr/>
              <a:t>8</a:t>
            </a:fld>
            <a:endParaRPr lang="en-US" altLang="zh-CN"/>
          </a:p>
        </p:txBody>
      </p:sp>
      <p:sp>
        <p:nvSpPr>
          <p:cNvPr id="356354" name="Rectangle 2"/>
          <p:cNvSpPr>
            <a:spLocks noRot="1" noChangeArrowheads="1" noTextEdit="1"/>
          </p:cNvSpPr>
          <p:nvPr>
            <p:ph type="sldImg"/>
          </p:nvPr>
        </p:nvSpPr>
        <p:spPr>
          <a:ln/>
        </p:spPr>
      </p:sp>
      <p:sp>
        <p:nvSpPr>
          <p:cNvPr id="3563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9870855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801399-D83E-4133-990E-4546C9128AE3}" type="slidenum">
              <a:rPr lang="zh-CN" altLang="en-US"/>
              <a:pPr/>
              <a:t>72</a:t>
            </a:fld>
            <a:endParaRPr lang="en-US" altLang="zh-CN"/>
          </a:p>
        </p:txBody>
      </p:sp>
      <p:sp>
        <p:nvSpPr>
          <p:cNvPr id="486402" name="Rectangle 2"/>
          <p:cNvSpPr>
            <a:spLocks noRot="1" noChangeArrowheads="1" noTextEdit="1"/>
          </p:cNvSpPr>
          <p:nvPr>
            <p:ph type="sldImg"/>
          </p:nvPr>
        </p:nvSpPr>
        <p:spPr>
          <a:ln/>
        </p:spPr>
      </p:sp>
      <p:sp>
        <p:nvSpPr>
          <p:cNvPr id="48640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0057857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F2225-9942-45E8-A04B-7AC00D4B55A1}" type="slidenum">
              <a:rPr lang="zh-CN" altLang="en-US"/>
              <a:pPr/>
              <a:t>73</a:t>
            </a:fld>
            <a:endParaRPr lang="en-US" altLang="zh-CN"/>
          </a:p>
        </p:txBody>
      </p:sp>
      <p:sp>
        <p:nvSpPr>
          <p:cNvPr id="488450" name="Rectangle 2"/>
          <p:cNvSpPr>
            <a:spLocks noRot="1" noChangeArrowheads="1" noTextEdit="1"/>
          </p:cNvSpPr>
          <p:nvPr>
            <p:ph type="sldImg"/>
          </p:nvPr>
        </p:nvSpPr>
        <p:spPr>
          <a:ln/>
        </p:spPr>
      </p:sp>
      <p:sp>
        <p:nvSpPr>
          <p:cNvPr id="4884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3358364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787BFD-D2B1-422C-B422-0280AECF1BAF}" type="slidenum">
              <a:rPr lang="zh-CN" altLang="en-US"/>
              <a:pPr/>
              <a:t>74</a:t>
            </a:fld>
            <a:endParaRPr lang="en-US" altLang="zh-CN"/>
          </a:p>
        </p:txBody>
      </p:sp>
      <p:sp>
        <p:nvSpPr>
          <p:cNvPr id="490498" name="Rectangle 2"/>
          <p:cNvSpPr>
            <a:spLocks noRot="1" noChangeArrowheads="1" noTextEdit="1"/>
          </p:cNvSpPr>
          <p:nvPr>
            <p:ph type="sldImg"/>
          </p:nvPr>
        </p:nvSpPr>
        <p:spPr>
          <a:ln/>
        </p:spPr>
      </p:sp>
      <p:sp>
        <p:nvSpPr>
          <p:cNvPr id="490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438951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5D426C-D0F6-4D08-A933-6E8CF9DC2138}" type="slidenum">
              <a:rPr lang="zh-CN" altLang="en-US"/>
              <a:pPr/>
              <a:t>75</a:t>
            </a:fld>
            <a:endParaRPr lang="en-US" altLang="zh-CN"/>
          </a:p>
        </p:txBody>
      </p:sp>
      <p:sp>
        <p:nvSpPr>
          <p:cNvPr id="492546" name="Rectangle 2"/>
          <p:cNvSpPr>
            <a:spLocks noRot="1" noChangeArrowheads="1" noTextEdit="1"/>
          </p:cNvSpPr>
          <p:nvPr>
            <p:ph type="sldImg"/>
          </p:nvPr>
        </p:nvSpPr>
        <p:spPr>
          <a:ln/>
        </p:spPr>
      </p:sp>
      <p:sp>
        <p:nvSpPr>
          <p:cNvPr id="492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59103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22039B-26CF-4F7E-9151-26DC742C5211}" type="slidenum">
              <a:rPr lang="zh-CN" altLang="en-US"/>
              <a:pPr/>
              <a:t>76</a:t>
            </a:fld>
            <a:endParaRPr lang="en-US" altLang="zh-CN"/>
          </a:p>
        </p:txBody>
      </p:sp>
      <p:sp>
        <p:nvSpPr>
          <p:cNvPr id="494594" name="Rectangle 2"/>
          <p:cNvSpPr>
            <a:spLocks noRot="1" noChangeArrowheads="1" noTextEdit="1"/>
          </p:cNvSpPr>
          <p:nvPr>
            <p:ph type="sldImg"/>
          </p:nvPr>
        </p:nvSpPr>
        <p:spPr>
          <a:ln/>
        </p:spPr>
      </p:sp>
      <p:sp>
        <p:nvSpPr>
          <p:cNvPr id="4945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450514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02EB7-D2C9-4BC7-914F-A02EAFBB1D92}" type="slidenum">
              <a:rPr lang="zh-CN" altLang="en-US"/>
              <a:pPr/>
              <a:t>77</a:t>
            </a:fld>
            <a:endParaRPr lang="en-US" altLang="zh-CN"/>
          </a:p>
        </p:txBody>
      </p:sp>
      <p:sp>
        <p:nvSpPr>
          <p:cNvPr id="498690" name="Rectangle 2"/>
          <p:cNvSpPr>
            <a:spLocks noRot="1" noChangeArrowheads="1" noTextEdit="1"/>
          </p:cNvSpPr>
          <p:nvPr>
            <p:ph type="sldImg"/>
          </p:nvPr>
        </p:nvSpPr>
        <p:spPr>
          <a:ln/>
        </p:spPr>
      </p:sp>
      <p:sp>
        <p:nvSpPr>
          <p:cNvPr id="49869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92703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F1D0B3-391E-4E6C-BA57-FF56DCE196CD}" type="slidenum">
              <a:rPr lang="zh-CN" altLang="en-US"/>
              <a:pPr/>
              <a:t>78</a:t>
            </a:fld>
            <a:endParaRPr lang="en-US" altLang="zh-CN"/>
          </a:p>
        </p:txBody>
      </p:sp>
      <p:sp>
        <p:nvSpPr>
          <p:cNvPr id="500738" name="Rectangle 2"/>
          <p:cNvSpPr>
            <a:spLocks noRo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06563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878F28-E9E3-4E69-BBE7-56E0B3C34E57}" type="slidenum">
              <a:rPr lang="zh-CN" altLang="en-US"/>
              <a:pPr/>
              <a:t>79</a:t>
            </a:fld>
            <a:endParaRPr lang="en-US" altLang="zh-CN"/>
          </a:p>
        </p:txBody>
      </p:sp>
      <p:sp>
        <p:nvSpPr>
          <p:cNvPr id="502786" name="Rectangle 2"/>
          <p:cNvSpPr>
            <a:spLocks noRo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4172339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6E4080-2035-4F21-81DA-27DE886E343D}" type="slidenum">
              <a:rPr lang="zh-CN" altLang="en-US"/>
              <a:pPr/>
              <a:t>80</a:t>
            </a:fld>
            <a:endParaRPr lang="en-US" altLang="zh-CN"/>
          </a:p>
        </p:txBody>
      </p:sp>
      <p:sp>
        <p:nvSpPr>
          <p:cNvPr id="504834" name="Rectangle 2"/>
          <p:cNvSpPr>
            <a:spLocks noRo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323586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5393B-C886-49FA-B565-7A1DCE3F3561}" type="slidenum">
              <a:rPr lang="zh-CN" altLang="en-US"/>
              <a:pPr/>
              <a:t>81</a:t>
            </a:fld>
            <a:endParaRPr lang="en-US" altLang="zh-CN"/>
          </a:p>
        </p:txBody>
      </p:sp>
      <p:sp>
        <p:nvSpPr>
          <p:cNvPr id="508930" name="Rectangle 2"/>
          <p:cNvSpPr>
            <a:spLocks noRot="1" noChangeArrowheads="1" noTextEdit="1"/>
          </p:cNvSpPr>
          <p:nvPr>
            <p:ph type="sldImg"/>
          </p:nvPr>
        </p:nvSpPr>
        <p:spPr>
          <a:ln/>
        </p:spPr>
      </p:sp>
      <p:sp>
        <p:nvSpPr>
          <p:cNvPr id="5089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081045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6F3C6-AA03-4162-92CA-A78B836CCB6F}" type="slidenum">
              <a:rPr lang="zh-CN" altLang="en-US"/>
              <a:pPr/>
              <a:t>9</a:t>
            </a:fld>
            <a:endParaRPr lang="en-US" altLang="zh-CN"/>
          </a:p>
        </p:txBody>
      </p:sp>
      <p:sp>
        <p:nvSpPr>
          <p:cNvPr id="359426" name="Rectangle 2"/>
          <p:cNvSpPr>
            <a:spLocks noRot="1" noChangeArrowheads="1" noTextEdit="1"/>
          </p:cNvSpPr>
          <p:nvPr>
            <p:ph type="sldImg"/>
          </p:nvPr>
        </p:nvSpPr>
        <p:spPr>
          <a:ln/>
        </p:spPr>
      </p:sp>
      <p:sp>
        <p:nvSpPr>
          <p:cNvPr id="35942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564705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5D42A1-BB49-43C6-B2B7-0F588F7BE25D}" type="slidenum">
              <a:rPr lang="zh-CN" altLang="en-US"/>
              <a:pPr/>
              <a:t>82</a:t>
            </a:fld>
            <a:endParaRPr lang="en-US" altLang="zh-CN"/>
          </a:p>
        </p:txBody>
      </p:sp>
      <p:sp>
        <p:nvSpPr>
          <p:cNvPr id="517122" name="Rectangle 2"/>
          <p:cNvSpPr>
            <a:spLocks noRot="1" noChangeArrowheads="1" noTextEdit="1"/>
          </p:cNvSpPr>
          <p:nvPr>
            <p:ph type="sldImg"/>
          </p:nvPr>
        </p:nvSpPr>
        <p:spPr>
          <a:ln/>
        </p:spPr>
      </p:sp>
      <p:sp>
        <p:nvSpPr>
          <p:cNvPr id="51712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542707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B59339-07BC-4F18-90F5-499AD9ED45A9}" type="slidenum">
              <a:rPr lang="zh-CN" altLang="en-US"/>
              <a:pPr/>
              <a:t>83</a:t>
            </a:fld>
            <a:endParaRPr lang="en-US" altLang="zh-CN"/>
          </a:p>
        </p:txBody>
      </p:sp>
      <p:sp>
        <p:nvSpPr>
          <p:cNvPr id="531458" name="Rectangle 2"/>
          <p:cNvSpPr>
            <a:spLocks noRo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248644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B6E6C-ADA3-45CA-916D-199EFD8E1FA2}" type="slidenum">
              <a:rPr lang="zh-CN" altLang="en-US"/>
              <a:pPr/>
              <a:t>84</a:t>
            </a:fld>
            <a:endParaRPr lang="en-US" altLang="zh-CN"/>
          </a:p>
        </p:txBody>
      </p:sp>
      <p:sp>
        <p:nvSpPr>
          <p:cNvPr id="535554" name="Rectangle 2"/>
          <p:cNvSpPr>
            <a:spLocks noRo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911836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3217B1-547E-4782-AC9D-1A8B7B037EE8}" type="slidenum">
              <a:rPr lang="zh-CN" altLang="en-US"/>
              <a:pPr/>
              <a:t>85</a:t>
            </a:fld>
            <a:endParaRPr lang="en-US" altLang="zh-CN"/>
          </a:p>
        </p:txBody>
      </p:sp>
      <p:sp>
        <p:nvSpPr>
          <p:cNvPr id="537602" name="Rectangle 2"/>
          <p:cNvSpPr>
            <a:spLocks noRot="1" noChangeArrowheads="1" noTextEdit="1"/>
          </p:cNvSpPr>
          <p:nvPr>
            <p:ph type="sldImg"/>
          </p:nvPr>
        </p:nvSpPr>
        <p:spPr>
          <a:ln/>
        </p:spPr>
      </p:sp>
      <p:sp>
        <p:nvSpPr>
          <p:cNvPr id="537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841871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AFDAF2-A770-4242-8DFF-88009C778649}" type="slidenum">
              <a:rPr lang="zh-CN" altLang="en-US"/>
              <a:pPr/>
              <a:t>86</a:t>
            </a:fld>
            <a:endParaRPr lang="en-US" altLang="zh-CN"/>
          </a:p>
        </p:txBody>
      </p:sp>
      <p:sp>
        <p:nvSpPr>
          <p:cNvPr id="539650" name="Rectangle 2"/>
          <p:cNvSpPr>
            <a:spLocks noRo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633455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D5156E-4B1A-4745-9784-D814EF912397}" type="slidenum">
              <a:rPr lang="zh-CN" altLang="en-US"/>
              <a:pPr/>
              <a:t>87</a:t>
            </a:fld>
            <a:endParaRPr lang="en-US" altLang="zh-CN"/>
          </a:p>
        </p:txBody>
      </p:sp>
      <p:sp>
        <p:nvSpPr>
          <p:cNvPr id="541698" name="Rectangle 2"/>
          <p:cNvSpPr>
            <a:spLocks noRo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114714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CCC372-6A11-4A0A-A588-73BB887C8EA4}" type="slidenum">
              <a:rPr lang="zh-CN" altLang="en-US"/>
              <a:pPr/>
              <a:t>88</a:t>
            </a:fld>
            <a:endParaRPr lang="en-US" altLang="zh-CN"/>
          </a:p>
        </p:txBody>
      </p:sp>
      <p:sp>
        <p:nvSpPr>
          <p:cNvPr id="543746" name="Rectangle 2"/>
          <p:cNvSpPr>
            <a:spLocks noRo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97449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7BC21B-A56A-4CDC-A8DA-F615171D5B4A}" type="slidenum">
              <a:rPr lang="zh-CN" altLang="en-US"/>
              <a:pPr/>
              <a:t>92</a:t>
            </a:fld>
            <a:endParaRPr lang="en-US" altLang="zh-CN"/>
          </a:p>
        </p:txBody>
      </p:sp>
      <p:sp>
        <p:nvSpPr>
          <p:cNvPr id="693250" name="Rectangle 2"/>
          <p:cNvSpPr>
            <a:spLocks noRo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235521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F93973-5B20-4955-888C-558C10090C1F}" type="slidenum">
              <a:rPr lang="zh-CN" altLang="en-US"/>
              <a:pPr/>
              <a:t>93</a:t>
            </a:fld>
            <a:endParaRPr lang="en-US" altLang="zh-CN"/>
          </a:p>
        </p:txBody>
      </p:sp>
      <p:sp>
        <p:nvSpPr>
          <p:cNvPr id="705538" name="Rectangle 2"/>
          <p:cNvSpPr>
            <a:spLocks noRo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90448648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6A9584-4572-4E93-AA62-DB8BF067B912}" type="slidenum">
              <a:rPr lang="zh-CN" altLang="en-US"/>
              <a:pPr/>
              <a:t>94</a:t>
            </a:fld>
            <a:endParaRPr lang="en-US" altLang="zh-CN"/>
          </a:p>
        </p:txBody>
      </p:sp>
      <p:sp>
        <p:nvSpPr>
          <p:cNvPr id="707586" name="Rectangle 2"/>
          <p:cNvSpPr>
            <a:spLocks noRo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8539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156E11-4F74-4DCB-9B9C-633E9892CEE4}" type="slidenum">
              <a:rPr lang="zh-CN" altLang="en-US"/>
              <a:pPr/>
              <a:t>15</a:t>
            </a:fld>
            <a:endParaRPr lang="en-US" altLang="zh-CN"/>
          </a:p>
        </p:txBody>
      </p:sp>
      <p:sp>
        <p:nvSpPr>
          <p:cNvPr id="362498" name="Rectangle 2"/>
          <p:cNvSpPr>
            <a:spLocks noRot="1" noChangeArrowheads="1" noTextEdit="1"/>
          </p:cNvSpPr>
          <p:nvPr>
            <p:ph type="sldImg"/>
          </p:nvPr>
        </p:nvSpPr>
        <p:spPr>
          <a:ln/>
        </p:spPr>
      </p:sp>
      <p:sp>
        <p:nvSpPr>
          <p:cNvPr id="36249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3081740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C50FF0-4CA1-41DA-BA50-645DD1C1E901}" type="slidenum">
              <a:rPr lang="zh-CN" altLang="en-US"/>
              <a:pPr/>
              <a:t>95</a:t>
            </a:fld>
            <a:endParaRPr lang="en-US" altLang="zh-CN"/>
          </a:p>
        </p:txBody>
      </p:sp>
      <p:sp>
        <p:nvSpPr>
          <p:cNvPr id="709634" name="Rectangle 2"/>
          <p:cNvSpPr>
            <a:spLocks noRo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4662536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A992DD3-E9FB-42C5-9C46-E4ECB3A2A63A}" type="slidenum">
              <a:rPr lang="zh-CN" altLang="en-US"/>
              <a:pPr/>
              <a:t>96</a:t>
            </a:fld>
            <a:endParaRPr lang="en-US" altLang="zh-CN"/>
          </a:p>
        </p:txBody>
      </p:sp>
      <p:sp>
        <p:nvSpPr>
          <p:cNvPr id="711682" name="Rectangle 2"/>
          <p:cNvSpPr>
            <a:spLocks noRo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1967968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A461E4-8B7A-4D33-B2B3-17089CF4E2E2}" type="slidenum">
              <a:rPr lang="zh-CN" altLang="en-US"/>
              <a:pPr/>
              <a:t>97</a:t>
            </a:fld>
            <a:endParaRPr lang="en-US" altLang="zh-CN"/>
          </a:p>
        </p:txBody>
      </p:sp>
      <p:sp>
        <p:nvSpPr>
          <p:cNvPr id="327682" name="Rectangle 2"/>
          <p:cNvSpPr>
            <a:spLocks noRot="1" noChangeArrowheads="1" noTextEdit="1"/>
          </p:cNvSpPr>
          <p:nvPr>
            <p:ph type="sldImg"/>
          </p:nvPr>
        </p:nvSpPr>
        <p:spPr>
          <a:ln/>
        </p:spPr>
      </p:sp>
      <p:sp>
        <p:nvSpPr>
          <p:cNvPr id="327683" name="Rectangle 3"/>
          <p:cNvSpPr>
            <a:spLocks noGrp="1" noChangeArrowheads="1"/>
          </p:cNvSpPr>
          <p:nvPr>
            <p:ph type="body" idx="1"/>
          </p:nvPr>
        </p:nvSpPr>
        <p:spPr>
          <a:xfrm>
            <a:off x="914400" y="4344988"/>
            <a:ext cx="5029200" cy="4113212"/>
          </a:xfrm>
        </p:spPr>
        <p:txBody>
          <a:bodyPr/>
          <a:lstStyle/>
          <a:p>
            <a:endParaRPr lang="zh-CN" altLang="en-US"/>
          </a:p>
        </p:txBody>
      </p:sp>
    </p:spTree>
    <p:extLst>
      <p:ext uri="{BB962C8B-B14F-4D97-AF65-F5344CB8AC3E}">
        <p14:creationId xmlns:p14="http://schemas.microsoft.com/office/powerpoint/2010/main" val="308965981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16C0BC-961C-4379-BF1F-6687AA575281}" type="slidenum">
              <a:rPr lang="zh-CN" altLang="en-US"/>
              <a:pPr/>
              <a:t>123</a:t>
            </a:fld>
            <a:endParaRPr lang="en-US" altLang="zh-CN"/>
          </a:p>
        </p:txBody>
      </p:sp>
      <p:sp>
        <p:nvSpPr>
          <p:cNvPr id="401410" name="Rectangle 2"/>
          <p:cNvSpPr>
            <a:spLocks noRot="1" noChangeArrowheads="1" noTextEdit="1"/>
          </p:cNvSpPr>
          <p:nvPr>
            <p:ph type="sldImg"/>
          </p:nvPr>
        </p:nvSpPr>
        <p:spPr>
          <a:ln/>
        </p:spPr>
      </p:sp>
      <p:sp>
        <p:nvSpPr>
          <p:cNvPr id="4014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932685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E4152-D7E1-41BA-9051-CB93FFA2D51D}" type="slidenum">
              <a:rPr lang="zh-CN" altLang="en-US"/>
              <a:pPr/>
              <a:t>124</a:t>
            </a:fld>
            <a:endParaRPr lang="en-US" altLang="zh-CN"/>
          </a:p>
        </p:txBody>
      </p:sp>
      <p:sp>
        <p:nvSpPr>
          <p:cNvPr id="403458" name="Rectangle 2"/>
          <p:cNvSpPr>
            <a:spLocks noRot="1" noChangeArrowheads="1" noTextEdit="1"/>
          </p:cNvSpPr>
          <p:nvPr>
            <p:ph type="sldImg"/>
          </p:nvPr>
        </p:nvSpPr>
        <p:spPr>
          <a:ln/>
        </p:spPr>
      </p:sp>
      <p:sp>
        <p:nvSpPr>
          <p:cNvPr id="4034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2501578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768492-95C5-44E9-9C1F-04A4A08AEBAF}" type="slidenum">
              <a:rPr lang="zh-CN" altLang="en-US"/>
              <a:pPr/>
              <a:t>125</a:t>
            </a:fld>
            <a:endParaRPr lang="en-US" altLang="zh-CN"/>
          </a:p>
        </p:txBody>
      </p:sp>
      <p:sp>
        <p:nvSpPr>
          <p:cNvPr id="405506" name="Rectangle 2"/>
          <p:cNvSpPr>
            <a:spLocks noRot="1" noChangeArrowheads="1" noTextEdit="1"/>
          </p:cNvSpPr>
          <p:nvPr>
            <p:ph type="sldImg"/>
          </p:nvPr>
        </p:nvSpPr>
        <p:spPr>
          <a:ln/>
        </p:spPr>
      </p:sp>
      <p:sp>
        <p:nvSpPr>
          <p:cNvPr id="4055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48036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68FE4C-61FE-40E1-AFAD-43B1BF0BD3BC}" type="slidenum">
              <a:rPr lang="zh-CN" altLang="en-US"/>
              <a:pPr/>
              <a:t>126</a:t>
            </a:fld>
            <a:endParaRPr lang="en-US" altLang="zh-CN"/>
          </a:p>
        </p:txBody>
      </p:sp>
      <p:sp>
        <p:nvSpPr>
          <p:cNvPr id="407554" name="Rectangle 2"/>
          <p:cNvSpPr>
            <a:spLocks noRot="1" noChangeArrowheads="1" noTextEdit="1"/>
          </p:cNvSpPr>
          <p:nvPr>
            <p:ph type="sldImg"/>
          </p:nvPr>
        </p:nvSpPr>
        <p:spPr>
          <a:ln/>
        </p:spPr>
      </p:sp>
      <p:sp>
        <p:nvSpPr>
          <p:cNvPr id="4075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84294540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DC7B4-BFB6-4D39-B367-6757F5EA07FE}" type="slidenum">
              <a:rPr lang="zh-CN" altLang="en-US"/>
              <a:pPr/>
              <a:t>127</a:t>
            </a:fld>
            <a:endParaRPr lang="en-US" altLang="zh-CN"/>
          </a:p>
        </p:txBody>
      </p:sp>
      <p:sp>
        <p:nvSpPr>
          <p:cNvPr id="409602" name="Rectangle 2"/>
          <p:cNvSpPr>
            <a:spLocks noRot="1" noChangeArrowheads="1" noTextEdit="1"/>
          </p:cNvSpPr>
          <p:nvPr>
            <p:ph type="sldImg"/>
          </p:nvPr>
        </p:nvSpPr>
        <p:spPr>
          <a:ln/>
        </p:spPr>
      </p:sp>
      <p:sp>
        <p:nvSpPr>
          <p:cNvPr id="4096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24383689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BC6F7-BC7C-46AA-8332-E4A13D113789}" type="slidenum">
              <a:rPr lang="zh-CN" altLang="en-US"/>
              <a:pPr/>
              <a:t>128</a:t>
            </a:fld>
            <a:endParaRPr lang="en-US" altLang="zh-CN"/>
          </a:p>
        </p:txBody>
      </p:sp>
      <p:sp>
        <p:nvSpPr>
          <p:cNvPr id="411650" name="Rectangle 2"/>
          <p:cNvSpPr>
            <a:spLocks noRot="1" noChangeArrowheads="1" noTextEdit="1"/>
          </p:cNvSpPr>
          <p:nvPr>
            <p:ph type="sldImg"/>
          </p:nvPr>
        </p:nvSpPr>
        <p:spPr>
          <a:ln/>
        </p:spPr>
      </p:sp>
      <p:sp>
        <p:nvSpPr>
          <p:cNvPr id="41165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484961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215AEF-2097-424B-8338-BCCF649C6FB5}" type="slidenum">
              <a:rPr lang="zh-CN" altLang="en-US"/>
              <a:pPr/>
              <a:t>129</a:t>
            </a:fld>
            <a:endParaRPr lang="en-US" altLang="zh-CN"/>
          </a:p>
        </p:txBody>
      </p:sp>
      <p:sp>
        <p:nvSpPr>
          <p:cNvPr id="413698" name="Rectangle 2"/>
          <p:cNvSpPr>
            <a:spLocks noRot="1" noChangeArrowheads="1" noTextEdit="1"/>
          </p:cNvSpPr>
          <p:nvPr>
            <p:ph type="sldImg"/>
          </p:nvPr>
        </p:nvSpPr>
        <p:spPr>
          <a:ln/>
        </p:spPr>
      </p:sp>
      <p:sp>
        <p:nvSpPr>
          <p:cNvPr id="413699"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4088143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4E7742-F188-4B78-84CA-C3258CA89B44}" type="slidenum">
              <a:rPr lang="zh-CN" altLang="en-US"/>
              <a:pPr/>
              <a:t>16</a:t>
            </a:fld>
            <a:endParaRPr lang="en-US" altLang="zh-CN"/>
          </a:p>
        </p:txBody>
      </p:sp>
      <p:sp>
        <p:nvSpPr>
          <p:cNvPr id="364546" name="Rectangle 2"/>
          <p:cNvSpPr>
            <a:spLocks noRot="1" noChangeArrowheads="1" noTextEdit="1"/>
          </p:cNvSpPr>
          <p:nvPr>
            <p:ph type="sldImg"/>
          </p:nvPr>
        </p:nvSpPr>
        <p:spPr>
          <a:ln/>
        </p:spPr>
      </p:sp>
      <p:sp>
        <p:nvSpPr>
          <p:cNvPr id="3645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1225358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053D29-E5CF-49F0-A2E3-97919DA4179E}" type="slidenum">
              <a:rPr lang="zh-CN" altLang="en-US"/>
              <a:pPr/>
              <a:t>130</a:t>
            </a:fld>
            <a:endParaRPr lang="en-US" altLang="zh-CN"/>
          </a:p>
        </p:txBody>
      </p:sp>
      <p:sp>
        <p:nvSpPr>
          <p:cNvPr id="415746" name="Rectangle 2"/>
          <p:cNvSpPr>
            <a:spLocks noRot="1" noChangeArrowheads="1" noTextEdit="1"/>
          </p:cNvSpPr>
          <p:nvPr>
            <p:ph type="sldImg"/>
          </p:nvPr>
        </p:nvSpPr>
        <p:spPr>
          <a:ln/>
        </p:spPr>
      </p:sp>
      <p:sp>
        <p:nvSpPr>
          <p:cNvPr id="41574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49671384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912187-C097-4CF3-8C9F-11CA9F6644B0}" type="slidenum">
              <a:rPr lang="zh-CN" altLang="en-US"/>
              <a:pPr/>
              <a:t>131</a:t>
            </a:fld>
            <a:endParaRPr lang="en-US" altLang="zh-CN"/>
          </a:p>
        </p:txBody>
      </p:sp>
      <p:sp>
        <p:nvSpPr>
          <p:cNvPr id="417794" name="Rectangle 2"/>
          <p:cNvSpPr>
            <a:spLocks noRot="1" noChangeArrowheads="1" noTextEdit="1"/>
          </p:cNvSpPr>
          <p:nvPr>
            <p:ph type="sldImg"/>
          </p:nvPr>
        </p:nvSpPr>
        <p:spPr>
          <a:ln/>
        </p:spPr>
      </p:sp>
      <p:sp>
        <p:nvSpPr>
          <p:cNvPr id="41779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2560165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F644E-7EC0-4626-99DC-1220DC114432}" type="slidenum">
              <a:rPr lang="zh-CN" altLang="en-US"/>
              <a:pPr/>
              <a:t>132</a:t>
            </a:fld>
            <a:endParaRPr lang="en-US" altLang="zh-CN"/>
          </a:p>
        </p:txBody>
      </p:sp>
      <p:sp>
        <p:nvSpPr>
          <p:cNvPr id="419842" name="Rectangle 2"/>
          <p:cNvSpPr>
            <a:spLocks noRot="1" noChangeArrowheads="1" noTextEdit="1"/>
          </p:cNvSpPr>
          <p:nvPr>
            <p:ph type="sldImg"/>
          </p:nvPr>
        </p:nvSpPr>
        <p:spPr>
          <a:ln/>
        </p:spPr>
      </p:sp>
      <p:sp>
        <p:nvSpPr>
          <p:cNvPr id="41984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80152051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133</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endParaRPr lang="zh-CN" altLang="en-US" dirty="0" smtClean="0"/>
          </a:p>
        </p:txBody>
      </p:sp>
    </p:spTree>
    <p:extLst>
      <p:ext uri="{BB962C8B-B14F-4D97-AF65-F5344CB8AC3E}">
        <p14:creationId xmlns:p14="http://schemas.microsoft.com/office/powerpoint/2010/main" val="2766594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C46D4A-822E-470F-9DBE-47DAB8417480}" type="slidenum">
              <a:rPr lang="zh-CN" altLang="en-US"/>
              <a:pPr/>
              <a:t>18</a:t>
            </a:fld>
            <a:endParaRPr lang="en-US" altLang="zh-CN"/>
          </a:p>
        </p:txBody>
      </p:sp>
      <p:sp>
        <p:nvSpPr>
          <p:cNvPr id="367618" name="Rectangle 2"/>
          <p:cNvSpPr>
            <a:spLocks noRo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21248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08A1E5-0B45-4FDB-BEA8-0B58917561FF}" type="slidenum">
              <a:rPr lang="zh-CN" altLang="en-US"/>
              <a:pPr/>
              <a:t>19</a:t>
            </a:fld>
            <a:endParaRPr lang="en-US" altLang="zh-CN"/>
          </a:p>
        </p:txBody>
      </p:sp>
      <p:sp>
        <p:nvSpPr>
          <p:cNvPr id="369666" name="Rectangle 2"/>
          <p:cNvSpPr>
            <a:spLocks noRot="1" noChangeArrowheads="1" noTextEdit="1"/>
          </p:cNvSpPr>
          <p:nvPr>
            <p:ph type="sldImg"/>
          </p:nvPr>
        </p:nvSpPr>
        <p:spPr>
          <a:ln/>
        </p:spPr>
      </p:sp>
      <p:sp>
        <p:nvSpPr>
          <p:cNvPr id="36966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315465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2023/9/15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2023/9/15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2023/9/15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7901" y="731838"/>
            <a:ext cx="104013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419225"/>
            <a:ext cx="53848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1419225"/>
            <a:ext cx="5384800" cy="48799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09600" y="6461126"/>
            <a:ext cx="2844800" cy="320675"/>
          </a:xfrm>
        </p:spPr>
        <p:txBody>
          <a:bodyPr/>
          <a:lstStyle>
            <a:lvl1pPr>
              <a:defRPr/>
            </a:lvl1pPr>
          </a:lstStyle>
          <a:p>
            <a:r>
              <a:rPr lang="zh-CN" altLang="en-US"/>
              <a:t>华 南 理 工 大 学</a:t>
            </a:r>
          </a:p>
        </p:txBody>
      </p:sp>
      <p:sp>
        <p:nvSpPr>
          <p:cNvPr id="6" name="页脚占位符 5"/>
          <p:cNvSpPr>
            <a:spLocks noGrp="1"/>
          </p:cNvSpPr>
          <p:nvPr>
            <p:ph type="ftr" sz="quarter" idx="11"/>
          </p:nvPr>
        </p:nvSpPr>
        <p:spPr>
          <a:xfrm>
            <a:off x="7823200" y="6477001"/>
            <a:ext cx="3860800" cy="320675"/>
          </a:xfrm>
        </p:spPr>
        <p:txBody>
          <a:bodyPr/>
          <a:lstStyle>
            <a:lvl1pPr>
              <a:defRPr/>
            </a:lvl1pPr>
          </a:lstStyle>
          <a:p>
            <a:r>
              <a:rPr lang="zh-CN" altLang="en-US"/>
              <a:t>软 件 工 程</a:t>
            </a:r>
          </a:p>
        </p:txBody>
      </p:sp>
      <p:sp>
        <p:nvSpPr>
          <p:cNvPr id="7" name="灯片编号占位符 6"/>
          <p:cNvSpPr>
            <a:spLocks noGrp="1"/>
          </p:cNvSpPr>
          <p:nvPr>
            <p:ph type="sldNum" sz="quarter" idx="12"/>
          </p:nvPr>
        </p:nvSpPr>
        <p:spPr>
          <a:xfrm>
            <a:off x="4165600" y="6477001"/>
            <a:ext cx="2844800" cy="320675"/>
          </a:xfrm>
        </p:spPr>
        <p:txBody>
          <a:bodyPr/>
          <a:lstStyle>
            <a:lvl1pPr>
              <a:defRPr/>
            </a:lvl1pPr>
          </a:lstStyle>
          <a:p>
            <a:fld id="{48B93A67-AB3B-4360-8D6A-FE2900F318E3}" type="slidenum">
              <a:rPr lang="zh-CN" altLang="en-US"/>
              <a:pPr/>
              <a:t>‹#›</a:t>
            </a:fld>
            <a:endParaRPr lang="en-US" altLang="zh-CN"/>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7132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731838"/>
            <a:ext cx="10972800" cy="55673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a:xfrm>
            <a:off x="609600" y="6461126"/>
            <a:ext cx="2844800" cy="320675"/>
          </a:xfrm>
        </p:spPr>
        <p:txBody>
          <a:bodyPr/>
          <a:lstStyle>
            <a:lvl1pPr>
              <a:defRPr/>
            </a:lvl1pPr>
          </a:lstStyle>
          <a:p>
            <a:r>
              <a:rPr lang="zh-CN" altLang="en-US"/>
              <a:t>华 南 理 工 大 学</a:t>
            </a:r>
          </a:p>
        </p:txBody>
      </p:sp>
      <p:sp>
        <p:nvSpPr>
          <p:cNvPr id="4" name="页脚占位符 3"/>
          <p:cNvSpPr>
            <a:spLocks noGrp="1"/>
          </p:cNvSpPr>
          <p:nvPr>
            <p:ph type="ftr" sz="quarter" idx="11"/>
          </p:nvPr>
        </p:nvSpPr>
        <p:spPr>
          <a:xfrm>
            <a:off x="7823200" y="6477001"/>
            <a:ext cx="3860800" cy="320675"/>
          </a:xfrm>
        </p:spPr>
        <p:txBody>
          <a:bodyPr/>
          <a:lstStyle>
            <a:lvl1pPr>
              <a:defRPr/>
            </a:lvl1pPr>
          </a:lstStyle>
          <a:p>
            <a:r>
              <a:rPr lang="zh-CN" altLang="en-US"/>
              <a:t>软 件 工 程</a:t>
            </a:r>
          </a:p>
        </p:txBody>
      </p:sp>
      <p:sp>
        <p:nvSpPr>
          <p:cNvPr id="5" name="灯片编号占位符 4"/>
          <p:cNvSpPr>
            <a:spLocks noGrp="1"/>
          </p:cNvSpPr>
          <p:nvPr>
            <p:ph type="sldNum" sz="quarter" idx="12"/>
          </p:nvPr>
        </p:nvSpPr>
        <p:spPr>
          <a:xfrm>
            <a:off x="4165600" y="6477001"/>
            <a:ext cx="2844800" cy="320675"/>
          </a:xfrm>
        </p:spPr>
        <p:txBody>
          <a:bodyPr/>
          <a:lstStyle>
            <a:lvl1pPr>
              <a:defRPr/>
            </a:lvl1pPr>
          </a:lstStyle>
          <a:p>
            <a:fld id="{BB6F5E61-972C-43B1-91AD-DC9731F90561}" type="slidenum">
              <a:rPr lang="zh-CN" altLang="en-US"/>
              <a:pPr/>
              <a:t>‹#›</a:t>
            </a:fld>
            <a:endParaRPr lang="en-US" altLang="zh-CN"/>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77435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2023/9/15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2023/9/15</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2023/9/15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2023/9/15</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2023/9/15</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2023/9/15</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2023/9/15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2023/9/15</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2023/9/15</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5.xml"/></Relationships>
</file>

<file path=ppt/slides/_rels/slide1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notesSlide" Target="../notesSlides/notesSlide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slideLayout" Target="../slideLayouts/slideLayout7.xml"/><Relationship Id="rId2" Type="http://schemas.openxmlformats.org/officeDocument/2006/relationships/tags" Target="../tags/tag3.xml"/><Relationship Id="rId16" Type="http://schemas.openxmlformats.org/officeDocument/2006/relationships/tags" Target="../tags/tag1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3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7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7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8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3.xml"/></Relationships>
</file>

<file path=ppt/slides/_rels/slide9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第六章：类图和对象图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2023年9月15日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灯片编号占位符 5"/>
          <p:cNvSpPr>
            <a:spLocks noGrp="1"/>
          </p:cNvSpPr>
          <p:nvPr>
            <p:ph type="sldNum" sz="quarter" idx="12"/>
          </p:nvPr>
        </p:nvSpPr>
        <p:spPr/>
        <p:txBody>
          <a:bodyPr/>
          <a:lstStyle/>
          <a:p>
            <a:fld id="{9D10EA03-2D82-4D67-B486-0F47A91A5CD2}" type="slidenum">
              <a:rPr lang="zh-CN" altLang="en-US"/>
              <a:pPr/>
              <a:t>10</a:t>
            </a:fld>
            <a:endParaRPr lang="en-US" altLang="zh-CN"/>
          </a:p>
        </p:txBody>
      </p:sp>
      <p:sp>
        <p:nvSpPr>
          <p:cNvPr id="287746" name="Rectangle 2"/>
          <p:cNvSpPr>
            <a:spLocks noGrp="1" noChangeArrowheads="1"/>
          </p:cNvSpPr>
          <p:nvPr>
            <p:ph type="title"/>
          </p:nvPr>
        </p:nvSpPr>
        <p:spPr>
          <a:xfrm>
            <a:off x="2133600" y="966789"/>
            <a:ext cx="7924800" cy="565150"/>
          </a:xfrm>
        </p:spPr>
        <p:txBody>
          <a:bodyPr/>
          <a:lstStyle/>
          <a:p>
            <a:r>
              <a:rPr lang="zh-CN" altLang="en-US" sz="3200" dirty="0" smtClean="0">
                <a:latin typeface="华文楷体" panose="02010600040101010101" pitchFamily="2" charset="-122"/>
                <a:ea typeface="华文楷体" panose="02010600040101010101" pitchFamily="2" charset="-122"/>
              </a:rPr>
              <a:t>类</a:t>
            </a:r>
            <a:r>
              <a:rPr lang="zh-CN" altLang="en-US" sz="3200" dirty="0">
                <a:latin typeface="华文楷体" panose="02010600040101010101" pitchFamily="2" charset="-122"/>
                <a:ea typeface="华文楷体" panose="02010600040101010101" pitchFamily="2" charset="-122"/>
              </a:rPr>
              <a:t>和对象的表示</a:t>
            </a:r>
            <a:r>
              <a:rPr lang="en-US" altLang="zh-CN" sz="3200" dirty="0">
                <a:latin typeface="华文楷体" panose="02010600040101010101" pitchFamily="2" charset="-122"/>
                <a:ea typeface="华文楷体" panose="02010600040101010101" pitchFamily="2" charset="-122"/>
              </a:rPr>
              <a:t>(</a:t>
            </a:r>
            <a:r>
              <a:rPr lang="zh-CN" altLang="en-US" sz="3200" dirty="0">
                <a:latin typeface="华文楷体" panose="02010600040101010101" pitchFamily="2" charset="-122"/>
                <a:ea typeface="华文楷体" panose="02010600040101010101" pitchFamily="2" charset="-122"/>
              </a:rPr>
              <a:t>续</a:t>
            </a:r>
            <a:r>
              <a:rPr lang="en-US" altLang="zh-CN" sz="3200" dirty="0">
                <a:latin typeface="华文楷体" panose="02010600040101010101" pitchFamily="2" charset="-122"/>
                <a:ea typeface="华文楷体" panose="02010600040101010101" pitchFamily="2" charset="-122"/>
              </a:rPr>
              <a:t>) </a:t>
            </a:r>
            <a:r>
              <a:rPr lang="zh-CN" altLang="en-US" sz="32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类图和对象图</a:t>
            </a:r>
          </a:p>
        </p:txBody>
      </p:sp>
      <p:grpSp>
        <p:nvGrpSpPr>
          <p:cNvPr id="287747" name="Group 3"/>
          <p:cNvGrpSpPr>
            <a:grpSpLocks/>
          </p:cNvGrpSpPr>
          <p:nvPr/>
        </p:nvGrpSpPr>
        <p:grpSpPr bwMode="auto">
          <a:xfrm>
            <a:off x="3157537" y="1617663"/>
            <a:ext cx="5876925" cy="5103812"/>
            <a:chOff x="1077" y="864"/>
            <a:chExt cx="3702" cy="3215"/>
          </a:xfrm>
        </p:grpSpPr>
        <p:grpSp>
          <p:nvGrpSpPr>
            <p:cNvPr id="287748" name="Group 4"/>
            <p:cNvGrpSpPr>
              <a:grpSpLocks/>
            </p:cNvGrpSpPr>
            <p:nvPr/>
          </p:nvGrpSpPr>
          <p:grpSpPr bwMode="auto">
            <a:xfrm>
              <a:off x="1077" y="1248"/>
              <a:ext cx="1179" cy="2831"/>
              <a:chOff x="1077" y="1296"/>
              <a:chExt cx="1179" cy="2831"/>
            </a:xfrm>
          </p:grpSpPr>
          <p:sp>
            <p:nvSpPr>
              <p:cNvPr id="287749" name="Text Box 5"/>
              <p:cNvSpPr txBox="1">
                <a:spLocks noChangeArrowheads="1"/>
              </p:cNvSpPr>
              <p:nvPr/>
            </p:nvSpPr>
            <p:spPr bwMode="auto">
              <a:xfrm>
                <a:off x="1077" y="1296"/>
                <a:ext cx="1179" cy="453"/>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ClrTx/>
                  <a:buFontTx/>
                  <a:buNone/>
                </a:pPr>
                <a:r>
                  <a:rPr lang="zh-CN" altLang="en-US" sz="2000" b="1">
                    <a:latin typeface="Times New Roman" panose="02020603050405020304" pitchFamily="18" charset="0"/>
                  </a:rPr>
                  <a:t>类  名</a:t>
                </a:r>
              </a:p>
              <a:p>
                <a:pPr eaLnBrk="0" hangingPunct="0">
                  <a:lnSpc>
                    <a:spcPct val="90000"/>
                  </a:lnSpc>
                  <a:spcBef>
                    <a:spcPct val="0"/>
                  </a:spcBef>
                  <a:buClrTx/>
                  <a:buFontTx/>
                  <a:buNone/>
                </a:pPr>
                <a:r>
                  <a:rPr lang="en-US" altLang="zh-CN" sz="2000" b="1">
                    <a:latin typeface="Times New Roman" panose="02020603050405020304" pitchFamily="18" charset="0"/>
                  </a:rPr>
                  <a:t>(Class Name)</a:t>
                </a:r>
                <a:endParaRPr lang="en-US" altLang="zh-CN" b="1">
                  <a:latin typeface="Times New Roman" panose="02020603050405020304" pitchFamily="18" charset="0"/>
                  <a:ea typeface="宋体" panose="02010600030101010101" pitchFamily="2" charset="-122"/>
                </a:endParaRPr>
              </a:p>
            </p:txBody>
          </p:sp>
          <p:sp>
            <p:nvSpPr>
              <p:cNvPr id="287750" name="Text Box 6"/>
              <p:cNvSpPr txBox="1">
                <a:spLocks noChangeArrowheads="1"/>
              </p:cNvSpPr>
              <p:nvPr/>
            </p:nvSpPr>
            <p:spPr bwMode="auto">
              <a:xfrm>
                <a:off x="1077" y="1920"/>
                <a:ext cx="1179" cy="79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buClrTx/>
                  <a:buFontTx/>
                  <a:buNone/>
                </a:pPr>
                <a:r>
                  <a:rPr lang="zh-CN" altLang="en-US" sz="2000" b="1">
                    <a:latin typeface="Times New Roman" panose="02020603050405020304" pitchFamily="18" charset="0"/>
                  </a:rPr>
                  <a:t>类  名</a:t>
                </a:r>
              </a:p>
              <a:p>
                <a:pPr eaLnBrk="0" hangingPunct="0">
                  <a:lnSpc>
                    <a:spcPct val="120000"/>
                  </a:lnSpc>
                  <a:spcBef>
                    <a:spcPct val="40000"/>
                  </a:spcBef>
                  <a:buClrTx/>
                  <a:buFontTx/>
                  <a:buNone/>
                </a:pPr>
                <a:r>
                  <a:rPr lang="zh-CN" altLang="en-US" sz="2000" b="1">
                    <a:latin typeface="Times New Roman" panose="02020603050405020304" pitchFamily="18" charset="0"/>
                  </a:rPr>
                  <a:t>属  性               </a:t>
                </a:r>
              </a:p>
              <a:p>
                <a:pPr eaLnBrk="0" hangingPunct="0">
                  <a:lnSpc>
                    <a:spcPct val="90000"/>
                  </a:lnSpc>
                  <a:spcBef>
                    <a:spcPct val="0"/>
                  </a:spcBef>
                  <a:buClrTx/>
                  <a:buFontTx/>
                  <a:buNone/>
                </a:pPr>
                <a:r>
                  <a:rPr lang="zh-CN" altLang="en-US" sz="2000" b="1">
                    <a:latin typeface="Times New Roman" panose="02020603050405020304" pitchFamily="18" charset="0"/>
                  </a:rPr>
                  <a:t>（</a:t>
                </a:r>
                <a:r>
                  <a:rPr lang="en-US" altLang="zh-CN" sz="2000" b="1">
                    <a:latin typeface="Times New Roman" panose="02020603050405020304" pitchFamily="18" charset="0"/>
                  </a:rPr>
                  <a:t>Attributes</a:t>
                </a:r>
                <a:r>
                  <a:rPr lang="zh-CN" altLang="en-US" sz="2000" b="1">
                    <a:latin typeface="Times New Roman" panose="02020603050405020304" pitchFamily="18" charset="0"/>
                  </a:rPr>
                  <a:t>）</a:t>
                </a:r>
              </a:p>
            </p:txBody>
          </p:sp>
          <p:sp>
            <p:nvSpPr>
              <p:cNvPr id="287751" name="Line 7"/>
              <p:cNvSpPr>
                <a:spLocks noChangeShapeType="1"/>
              </p:cNvSpPr>
              <p:nvPr/>
            </p:nvSpPr>
            <p:spPr bwMode="auto">
              <a:xfrm>
                <a:off x="1089" y="2208"/>
                <a:ext cx="116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752" name="Group 8"/>
              <p:cNvGrpSpPr>
                <a:grpSpLocks/>
              </p:cNvGrpSpPr>
              <p:nvPr/>
            </p:nvGrpSpPr>
            <p:grpSpPr bwMode="auto">
              <a:xfrm>
                <a:off x="1077" y="2880"/>
                <a:ext cx="1179" cy="1247"/>
                <a:chOff x="4080" y="1536"/>
                <a:chExt cx="1179" cy="1247"/>
              </a:xfrm>
            </p:grpSpPr>
            <p:sp>
              <p:nvSpPr>
                <p:cNvPr id="287753" name="Text Box 9"/>
                <p:cNvSpPr txBox="1">
                  <a:spLocks noChangeArrowheads="1"/>
                </p:cNvSpPr>
                <p:nvPr/>
              </p:nvSpPr>
              <p:spPr bwMode="auto">
                <a:xfrm>
                  <a:off x="4080" y="1536"/>
                  <a:ext cx="1179" cy="1247"/>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spcAft>
                      <a:spcPct val="40000"/>
                    </a:spcAft>
                    <a:buClrTx/>
                    <a:buFontTx/>
                    <a:buNone/>
                  </a:pPr>
                  <a:r>
                    <a:rPr lang="zh-CN" altLang="en-US" sz="2000" b="1">
                      <a:latin typeface="Times New Roman" panose="02020603050405020304" pitchFamily="18" charset="0"/>
                    </a:rPr>
                    <a:t>类  名</a:t>
                  </a:r>
                </a:p>
                <a:p>
                  <a:pPr eaLnBrk="0" hangingPunct="0">
                    <a:lnSpc>
                      <a:spcPct val="120000"/>
                    </a:lnSpc>
                    <a:spcBef>
                      <a:spcPct val="5000"/>
                    </a:spcBef>
                    <a:buClrTx/>
                    <a:buFontTx/>
                    <a:buNone/>
                  </a:pPr>
                  <a:r>
                    <a:rPr lang="zh-CN" altLang="en-US" sz="2000" b="1">
                      <a:latin typeface="Times New Roman" panose="02020603050405020304" pitchFamily="18" charset="0"/>
                    </a:rPr>
                    <a:t>属  性</a:t>
                  </a:r>
                </a:p>
                <a:p>
                  <a:pPr eaLnBrk="0" hangingPunct="0">
                    <a:lnSpc>
                      <a:spcPct val="90000"/>
                    </a:lnSpc>
                    <a:spcBef>
                      <a:spcPct val="0"/>
                    </a:spcBef>
                    <a:spcAft>
                      <a:spcPct val="25000"/>
                    </a:spcAft>
                    <a:buClrTx/>
                    <a:buFontTx/>
                    <a:buNone/>
                  </a:pPr>
                  <a:r>
                    <a:rPr lang="zh-CN" altLang="en-US" sz="2000" b="1">
                      <a:latin typeface="Times New Roman" panose="02020603050405020304" pitchFamily="18" charset="0"/>
                    </a:rPr>
                    <a:t>（</a:t>
                  </a:r>
                  <a:r>
                    <a:rPr lang="en-US" altLang="zh-CN" sz="2000" b="1">
                      <a:latin typeface="Times New Roman" panose="02020603050405020304" pitchFamily="18" charset="0"/>
                    </a:rPr>
                    <a:t>Attributes</a:t>
                  </a:r>
                  <a:r>
                    <a:rPr lang="zh-CN" altLang="en-US" sz="2000" b="1">
                      <a:latin typeface="Times New Roman" panose="02020603050405020304" pitchFamily="18" charset="0"/>
                    </a:rPr>
                    <a:t>）</a:t>
                  </a:r>
                </a:p>
                <a:p>
                  <a:pPr eaLnBrk="0" hangingPunct="0">
                    <a:lnSpc>
                      <a:spcPct val="90000"/>
                    </a:lnSpc>
                    <a:buClrTx/>
                    <a:buFontTx/>
                    <a:buNone/>
                  </a:pPr>
                  <a:r>
                    <a:rPr lang="zh-CN" altLang="en-US" sz="2000" b="1">
                      <a:latin typeface="Times New Roman" panose="02020603050405020304" pitchFamily="18" charset="0"/>
                    </a:rPr>
                    <a:t>操作</a:t>
                  </a:r>
                </a:p>
                <a:p>
                  <a:pPr eaLnBrk="0" hangingPunct="0">
                    <a:lnSpc>
                      <a:spcPct val="90000"/>
                    </a:lnSpc>
                    <a:spcBef>
                      <a:spcPct val="0"/>
                    </a:spcBef>
                    <a:buClrTx/>
                    <a:buFontTx/>
                    <a:buNone/>
                  </a:pPr>
                  <a:r>
                    <a:rPr lang="zh-CN" altLang="en-US" sz="2000" b="1">
                      <a:latin typeface="Times New Roman" panose="02020603050405020304" pitchFamily="18" charset="0"/>
                    </a:rPr>
                    <a:t> </a:t>
                  </a:r>
                  <a:r>
                    <a:rPr lang="en-US" altLang="zh-CN" sz="2000" b="1">
                      <a:latin typeface="Times New Roman" panose="02020603050405020304" pitchFamily="18" charset="0"/>
                    </a:rPr>
                    <a:t>(Operations)</a:t>
                  </a:r>
                  <a:endParaRPr lang="en-US" altLang="zh-CN" b="1">
                    <a:latin typeface="Times New Roman" panose="02020603050405020304" pitchFamily="18" charset="0"/>
                    <a:ea typeface="宋体" panose="02010600030101010101" pitchFamily="2" charset="-122"/>
                  </a:endParaRPr>
                </a:p>
              </p:txBody>
            </p:sp>
            <p:sp>
              <p:nvSpPr>
                <p:cNvPr id="287754" name="Line 10"/>
                <p:cNvSpPr>
                  <a:spLocks noChangeShapeType="1"/>
                </p:cNvSpPr>
                <p:nvPr/>
              </p:nvSpPr>
              <p:spPr bwMode="auto">
                <a:xfrm>
                  <a:off x="4107" y="1836"/>
                  <a:ext cx="115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55" name="Line 11"/>
                <p:cNvSpPr>
                  <a:spLocks noChangeShapeType="1"/>
                </p:cNvSpPr>
                <p:nvPr/>
              </p:nvSpPr>
              <p:spPr bwMode="auto">
                <a:xfrm>
                  <a:off x="4107" y="2304"/>
                  <a:ext cx="115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7756" name="Text Box 12"/>
            <p:cNvSpPr txBox="1">
              <a:spLocks noChangeArrowheads="1"/>
            </p:cNvSpPr>
            <p:nvPr/>
          </p:nvSpPr>
          <p:spPr bwMode="auto">
            <a:xfrm>
              <a:off x="1114" y="864"/>
              <a:ext cx="110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buClrTx/>
                <a:buFontTx/>
                <a:buNone/>
              </a:pPr>
              <a:r>
                <a:rPr lang="zh-CN" altLang="en-US" sz="2800" b="1">
                  <a:latin typeface="Times New Roman" panose="02020603050405020304" pitchFamily="18" charset="0"/>
                </a:rPr>
                <a:t>类的表示</a:t>
              </a:r>
              <a:endParaRPr lang="zh-CN" altLang="en-US" sz="2000" b="1">
                <a:latin typeface="Times New Roman" panose="02020603050405020304" pitchFamily="18" charset="0"/>
              </a:endParaRPr>
            </a:p>
          </p:txBody>
        </p:sp>
        <p:grpSp>
          <p:nvGrpSpPr>
            <p:cNvPr id="287757" name="Group 13"/>
            <p:cNvGrpSpPr>
              <a:grpSpLocks/>
            </p:cNvGrpSpPr>
            <p:nvPr/>
          </p:nvGrpSpPr>
          <p:grpSpPr bwMode="auto">
            <a:xfrm>
              <a:off x="3360" y="1248"/>
              <a:ext cx="1179" cy="2831"/>
              <a:chOff x="3466" y="1489"/>
              <a:chExt cx="1063" cy="2831"/>
            </a:xfrm>
          </p:grpSpPr>
          <p:sp>
            <p:nvSpPr>
              <p:cNvPr id="287758" name="Text Box 14"/>
              <p:cNvSpPr txBox="1">
                <a:spLocks noChangeArrowheads="1"/>
              </p:cNvSpPr>
              <p:nvPr/>
            </p:nvSpPr>
            <p:spPr bwMode="auto">
              <a:xfrm>
                <a:off x="3466" y="1489"/>
                <a:ext cx="1063" cy="453"/>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spcBef>
                    <a:spcPct val="0"/>
                  </a:spcBef>
                  <a:buClrTx/>
                  <a:buFontTx/>
                  <a:buNone/>
                </a:pPr>
                <a:r>
                  <a:rPr lang="zh-CN" altLang="en-US" sz="2000" b="1" u="sng">
                    <a:latin typeface="Times New Roman" panose="02020603050405020304" pitchFamily="18" charset="0"/>
                  </a:rPr>
                  <a:t>对象名</a:t>
                </a:r>
              </a:p>
              <a:p>
                <a:pPr eaLnBrk="0" hangingPunct="0">
                  <a:lnSpc>
                    <a:spcPct val="90000"/>
                  </a:lnSpc>
                  <a:spcBef>
                    <a:spcPct val="0"/>
                  </a:spcBef>
                  <a:buClrTx/>
                  <a:buFontTx/>
                  <a:buNone/>
                </a:pPr>
                <a:r>
                  <a:rPr lang="en-US" altLang="zh-CN" sz="2000" b="1" u="sng">
                    <a:latin typeface="Times New Roman" panose="02020603050405020304" pitchFamily="18" charset="0"/>
                  </a:rPr>
                  <a:t>(Object Name)</a:t>
                </a:r>
                <a:endParaRPr lang="en-US" altLang="zh-CN" sz="2000" b="1">
                  <a:latin typeface="Times New Roman" panose="02020603050405020304" pitchFamily="18" charset="0"/>
                </a:endParaRPr>
              </a:p>
            </p:txBody>
          </p:sp>
          <p:sp>
            <p:nvSpPr>
              <p:cNvPr id="287759" name="Text Box 15"/>
              <p:cNvSpPr txBox="1">
                <a:spLocks noChangeArrowheads="1"/>
              </p:cNvSpPr>
              <p:nvPr/>
            </p:nvSpPr>
            <p:spPr bwMode="auto">
              <a:xfrm>
                <a:off x="3466" y="2113"/>
                <a:ext cx="1063" cy="798"/>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lnSpc>
                    <a:spcPct val="95000"/>
                  </a:lnSpc>
                  <a:buClrTx/>
                  <a:buFontTx/>
                  <a:buNone/>
                </a:pPr>
                <a:r>
                  <a:rPr lang="zh-CN" altLang="en-US" sz="2000" b="1" u="sng">
                    <a:latin typeface="Times New Roman" panose="02020603050405020304" pitchFamily="18" charset="0"/>
                  </a:rPr>
                  <a:t>对象名</a:t>
                </a:r>
              </a:p>
              <a:p>
                <a:pPr eaLnBrk="0" hangingPunct="0">
                  <a:spcBef>
                    <a:spcPct val="50000"/>
                  </a:spcBef>
                  <a:buClrTx/>
                  <a:buFontTx/>
                  <a:buNone/>
                </a:pPr>
                <a:r>
                  <a:rPr lang="zh-CN" altLang="en-US" sz="2000" b="1">
                    <a:latin typeface="Times New Roman" panose="02020603050405020304" pitchFamily="18" charset="0"/>
                  </a:rPr>
                  <a:t>属性</a:t>
                </a:r>
                <a:r>
                  <a:rPr lang="zh-CN" altLang="en-US" sz="2000" b="1">
                    <a:latin typeface="宋体" panose="02010600030101010101" pitchFamily="2" charset="-122"/>
                  </a:rPr>
                  <a:t>值</a:t>
                </a:r>
                <a:endParaRPr lang="zh-CN" altLang="en-US" sz="2000" b="1">
                  <a:latin typeface="Times New Roman" panose="02020603050405020304" pitchFamily="18" charset="0"/>
                </a:endParaRPr>
              </a:p>
              <a:p>
                <a:pPr eaLnBrk="0" hangingPunct="0">
                  <a:lnSpc>
                    <a:spcPct val="90000"/>
                  </a:lnSpc>
                  <a:spcBef>
                    <a:spcPct val="0"/>
                  </a:spcBef>
                  <a:buClrTx/>
                  <a:buFontTx/>
                  <a:buNone/>
                </a:pPr>
                <a:r>
                  <a:rPr lang="zh-CN" altLang="en-US" sz="2000" b="1">
                    <a:latin typeface="Times New Roman" panose="02020603050405020304" pitchFamily="18" charset="0"/>
                  </a:rPr>
                  <a:t>（</a:t>
                </a:r>
                <a:r>
                  <a:rPr lang="en-US" altLang="zh-CN" sz="2000" b="1">
                    <a:latin typeface="Times New Roman" panose="02020603050405020304" pitchFamily="18" charset="0"/>
                  </a:rPr>
                  <a:t>AValues</a:t>
                </a:r>
                <a:r>
                  <a:rPr lang="zh-CN" altLang="en-US" sz="2000" b="1">
                    <a:latin typeface="Times New Roman" panose="02020603050405020304" pitchFamily="18" charset="0"/>
                  </a:rPr>
                  <a:t>）</a:t>
                </a:r>
              </a:p>
            </p:txBody>
          </p:sp>
          <p:sp>
            <p:nvSpPr>
              <p:cNvPr id="287760" name="Line 16"/>
              <p:cNvSpPr>
                <a:spLocks noChangeShapeType="1"/>
              </p:cNvSpPr>
              <p:nvPr/>
            </p:nvSpPr>
            <p:spPr bwMode="auto">
              <a:xfrm>
                <a:off x="3471" y="2401"/>
                <a:ext cx="105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7761" name="Group 17"/>
              <p:cNvGrpSpPr>
                <a:grpSpLocks/>
              </p:cNvGrpSpPr>
              <p:nvPr/>
            </p:nvGrpSpPr>
            <p:grpSpPr bwMode="auto">
              <a:xfrm>
                <a:off x="3466" y="3073"/>
                <a:ext cx="1063" cy="1247"/>
                <a:chOff x="4080" y="1536"/>
                <a:chExt cx="1179" cy="1247"/>
              </a:xfrm>
            </p:grpSpPr>
            <p:sp>
              <p:nvSpPr>
                <p:cNvPr id="287762" name="Text Box 18"/>
                <p:cNvSpPr txBox="1">
                  <a:spLocks noChangeArrowheads="1"/>
                </p:cNvSpPr>
                <p:nvPr/>
              </p:nvSpPr>
              <p:spPr bwMode="auto">
                <a:xfrm>
                  <a:off x="4080" y="1536"/>
                  <a:ext cx="1179" cy="1247"/>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0" hangingPunct="0">
                    <a:lnSpc>
                      <a:spcPct val="110000"/>
                    </a:lnSpc>
                    <a:spcBef>
                      <a:spcPct val="0"/>
                    </a:spcBef>
                    <a:spcAft>
                      <a:spcPct val="40000"/>
                    </a:spcAft>
                    <a:buClrTx/>
                    <a:buFontTx/>
                    <a:buNone/>
                  </a:pPr>
                  <a:r>
                    <a:rPr lang="zh-CN" altLang="en-US" sz="2000" b="1" u="sng">
                      <a:latin typeface="Times New Roman" panose="02020603050405020304" pitchFamily="18" charset="0"/>
                    </a:rPr>
                    <a:t>对象名</a:t>
                  </a:r>
                </a:p>
                <a:p>
                  <a:pPr eaLnBrk="0" hangingPunct="0">
                    <a:spcBef>
                      <a:spcPct val="5000"/>
                    </a:spcBef>
                    <a:spcAft>
                      <a:spcPct val="50000"/>
                    </a:spcAft>
                    <a:buClrTx/>
                    <a:buFontTx/>
                    <a:buNone/>
                  </a:pPr>
                  <a:r>
                    <a:rPr lang="zh-CN" altLang="en-US" sz="2000" b="1">
                      <a:latin typeface="Times New Roman" panose="02020603050405020304" pitchFamily="18" charset="0"/>
                    </a:rPr>
                    <a:t>属性</a:t>
                  </a:r>
                  <a:r>
                    <a:rPr lang="zh-CN" altLang="en-US" sz="2000" b="1">
                      <a:latin typeface="宋体" panose="02010600030101010101" pitchFamily="2" charset="-122"/>
                    </a:rPr>
                    <a:t>值           </a:t>
                  </a:r>
                  <a:r>
                    <a:rPr lang="zh-CN" altLang="en-US" sz="2000" b="1">
                      <a:latin typeface="Times New Roman" panose="02020603050405020304" pitchFamily="18" charset="0"/>
                    </a:rPr>
                    <a:t>（</a:t>
                  </a:r>
                  <a:r>
                    <a:rPr lang="en-US" altLang="zh-CN" sz="2000" b="1">
                      <a:latin typeface="Times New Roman" panose="02020603050405020304" pitchFamily="18" charset="0"/>
                    </a:rPr>
                    <a:t>AValues</a:t>
                  </a:r>
                  <a:r>
                    <a:rPr lang="zh-CN" altLang="en-US" sz="2000" b="1">
                      <a:latin typeface="Times New Roman" panose="02020603050405020304" pitchFamily="18" charset="0"/>
                    </a:rPr>
                    <a:t>）</a:t>
                  </a:r>
                </a:p>
                <a:p>
                  <a:pPr eaLnBrk="0" hangingPunct="0">
                    <a:lnSpc>
                      <a:spcPct val="90000"/>
                    </a:lnSpc>
                    <a:spcBef>
                      <a:spcPct val="0"/>
                    </a:spcBef>
                    <a:spcAft>
                      <a:spcPct val="25000"/>
                    </a:spcAft>
                    <a:buClrTx/>
                    <a:buFontTx/>
                    <a:buNone/>
                  </a:pPr>
                  <a:r>
                    <a:rPr lang="zh-CN" altLang="en-US" sz="2000" b="1">
                      <a:latin typeface="宋体" panose="02010600030101010101" pitchFamily="2" charset="-122"/>
                    </a:rPr>
                    <a:t>方法</a:t>
                  </a:r>
                  <a:endParaRPr lang="zh-CN" altLang="en-US" sz="2000" b="1">
                    <a:latin typeface="Times New Roman" panose="02020603050405020304" pitchFamily="18" charset="0"/>
                  </a:endParaRPr>
                </a:p>
                <a:p>
                  <a:pPr eaLnBrk="0" hangingPunct="0">
                    <a:lnSpc>
                      <a:spcPct val="80000"/>
                    </a:lnSpc>
                    <a:spcBef>
                      <a:spcPct val="0"/>
                    </a:spcBef>
                    <a:buClrTx/>
                    <a:buFontTx/>
                    <a:buNone/>
                  </a:pPr>
                  <a:r>
                    <a:rPr lang="zh-CN" altLang="en-US" sz="2000" b="1">
                      <a:latin typeface="Times New Roman" panose="02020603050405020304" pitchFamily="18" charset="0"/>
                    </a:rPr>
                    <a:t> </a:t>
                  </a:r>
                  <a:r>
                    <a:rPr lang="en-US" altLang="zh-CN" sz="2000" b="1">
                      <a:latin typeface="Times New Roman" panose="02020603050405020304" pitchFamily="18" charset="0"/>
                    </a:rPr>
                    <a:t>(Methods)</a:t>
                  </a:r>
                </a:p>
                <a:p>
                  <a:pPr eaLnBrk="0" hangingPunct="0">
                    <a:lnSpc>
                      <a:spcPct val="80000"/>
                    </a:lnSpc>
                    <a:spcBef>
                      <a:spcPct val="0"/>
                    </a:spcBef>
                    <a:buClrTx/>
                    <a:buFontTx/>
                    <a:buNone/>
                  </a:pPr>
                  <a:endParaRPr lang="zh-CN" altLang="zh-CN" b="1">
                    <a:latin typeface="Times New Roman" panose="02020603050405020304" pitchFamily="18" charset="0"/>
                    <a:ea typeface="宋体" panose="02010600030101010101" pitchFamily="2" charset="-122"/>
                  </a:endParaRPr>
                </a:p>
              </p:txBody>
            </p:sp>
            <p:sp>
              <p:nvSpPr>
                <p:cNvPr id="287763" name="Line 19"/>
                <p:cNvSpPr>
                  <a:spLocks noChangeShapeType="1"/>
                </p:cNvSpPr>
                <p:nvPr/>
              </p:nvSpPr>
              <p:spPr bwMode="auto">
                <a:xfrm>
                  <a:off x="4107" y="1836"/>
                  <a:ext cx="115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764" name="Line 20"/>
                <p:cNvSpPr>
                  <a:spLocks noChangeShapeType="1"/>
                </p:cNvSpPr>
                <p:nvPr/>
              </p:nvSpPr>
              <p:spPr bwMode="auto">
                <a:xfrm>
                  <a:off x="4107" y="2304"/>
                  <a:ext cx="115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87765" name="Text Box 21"/>
            <p:cNvSpPr txBox="1">
              <a:spLocks noChangeArrowheads="1"/>
            </p:cNvSpPr>
            <p:nvPr/>
          </p:nvSpPr>
          <p:spPr bwMode="auto">
            <a:xfrm>
              <a:off x="3120" y="864"/>
              <a:ext cx="1659"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eaLnBrk="0" hangingPunct="0">
                <a:spcBef>
                  <a:spcPct val="50000"/>
                </a:spcBef>
                <a:buClrTx/>
                <a:buFontTx/>
                <a:buNone/>
              </a:pPr>
              <a:r>
                <a:rPr lang="zh-CN" altLang="en-US" sz="2800" b="1">
                  <a:latin typeface="Times New Roman" panose="02020603050405020304" pitchFamily="18" charset="0"/>
                </a:rPr>
                <a:t>对象的表示</a:t>
              </a:r>
            </a:p>
          </p:txBody>
        </p:sp>
      </p:grpSp>
      <p:sp>
        <p:nvSpPr>
          <p:cNvPr id="25" name="文本框 24"/>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31942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2828573-513B-4ECA-AA50-EE141432A317}" type="slidenum">
              <a:rPr lang="zh-CN" altLang="en-US"/>
              <a:pPr/>
              <a:t>100</a:t>
            </a:fld>
            <a:endParaRPr lang="en-US" altLang="zh-CN"/>
          </a:p>
        </p:txBody>
      </p:sp>
      <p:sp>
        <p:nvSpPr>
          <p:cNvPr id="335875" name="Rectangle 3"/>
          <p:cNvSpPr>
            <a:spLocks noGrp="1" noChangeArrowheads="1"/>
          </p:cNvSpPr>
          <p:nvPr>
            <p:ph type="body" idx="1"/>
          </p:nvPr>
        </p:nvSpPr>
        <p:spPr>
          <a:xfrm>
            <a:off x="311499" y="1092095"/>
            <a:ext cx="11545557" cy="4351338"/>
          </a:xfrm>
        </p:spPr>
        <p:txBody>
          <a:bodyPr/>
          <a:lstStyle/>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类图的建模分析步骤	</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0"/>
              </a:spcBef>
              <a:spcAft>
                <a:spcPts val="600"/>
              </a:spcAft>
            </a:pPr>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）寻找出需求中的名词</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候选对象</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）合并含义相同的名词，排除范围以外的名词，并寻找隐含的名词。</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）去掉只能作为类属性的名词。</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）剩下的名词就是要找的分析类（候选类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）根据常识、问题域、系统责任确定该类有那些属性。</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）补充该类动态属性，如状态、对象间联系（如聚合、关联）等属性。</a:t>
            </a:r>
          </a:p>
          <a:p>
            <a:pPr>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）从需求中的动词、功能或系统责任中寻找类的操作（候选操作）。</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93790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B1392CA-F3B5-4A99-8712-FBF730561E08}" type="slidenum">
              <a:rPr lang="zh-CN" altLang="en-US"/>
              <a:pPr/>
              <a:t>101</a:t>
            </a:fld>
            <a:endParaRPr lang="en-US" altLang="zh-CN"/>
          </a:p>
        </p:txBody>
      </p:sp>
      <p:sp>
        <p:nvSpPr>
          <p:cNvPr id="336899" name="Rectangle 3"/>
          <p:cNvSpPr>
            <a:spLocks noGrp="1" noChangeArrowheads="1"/>
          </p:cNvSpPr>
          <p:nvPr>
            <p:ph type="body" idx="1"/>
          </p:nvPr>
        </p:nvSpPr>
        <p:spPr>
          <a:xfrm>
            <a:off x="597039" y="1172482"/>
            <a:ext cx="11079146" cy="4351338"/>
          </a:xfrm>
        </p:spPr>
        <p:txBody>
          <a:bodyPr/>
          <a:lstStyle/>
          <a:p>
            <a:pPr>
              <a:lnSpc>
                <a:spcPct val="110000"/>
              </a:lnSpc>
              <a:spcBef>
                <a:spcPts val="60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8</a:t>
            </a:r>
            <a:r>
              <a:rPr lang="zh-CN" altLang="en-US" dirty="0">
                <a:latin typeface="华文楷体" panose="02010600040101010101" pitchFamily="2" charset="-122"/>
                <a:ea typeface="华文楷体" panose="02010600040101010101" pitchFamily="2" charset="-122"/>
              </a:rPr>
              <a:t>）从状态转换，流程跟踪、系统管理等方面补充类的操作。</a:t>
            </a:r>
          </a:p>
          <a:p>
            <a:pPr>
              <a:lnSpc>
                <a:spcPct val="110000"/>
              </a:lnSpc>
              <a:spcBef>
                <a:spcPts val="60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9</a:t>
            </a:r>
            <a:r>
              <a:rPr lang="zh-CN" altLang="en-US" dirty="0">
                <a:latin typeface="华文楷体" panose="02010600040101010101" pitchFamily="2" charset="-122"/>
                <a:ea typeface="华文楷体" panose="02010600040101010101" pitchFamily="2" charset="-122"/>
              </a:rPr>
              <a:t>）对所寻找的操作进行合并、筛选。</a:t>
            </a:r>
          </a:p>
          <a:p>
            <a:pPr>
              <a:lnSpc>
                <a:spcPct val="110000"/>
              </a:lnSpc>
              <a:spcBef>
                <a:spcPts val="60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）对所寻找的操作在类间进行合理分配（职责分配），形成每个类候选操作。</a:t>
            </a:r>
          </a:p>
          <a:p>
            <a:pPr>
              <a:lnSpc>
                <a:spcPct val="110000"/>
              </a:lnSpc>
              <a:spcBef>
                <a:spcPts val="60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11</a:t>
            </a:r>
            <a:r>
              <a:rPr lang="zh-CN" altLang="en-US" dirty="0">
                <a:latin typeface="华文楷体" panose="02010600040101010101" pitchFamily="2" charset="-122"/>
                <a:ea typeface="华文楷体" panose="02010600040101010101" pitchFamily="2" charset="-122"/>
              </a:rPr>
              <a:t>）补充每个类的的分析文档，为类的进一步设计打下基础。</a:t>
            </a:r>
          </a:p>
          <a:p>
            <a:pPr>
              <a:lnSpc>
                <a:spcPct val="110000"/>
              </a:lnSpc>
              <a:spcBef>
                <a:spcPts val="600"/>
              </a:spcBef>
              <a:spcAft>
                <a:spcPts val="600"/>
              </a:spcAft>
            </a:pPr>
            <a:endParaRPr lang="zh-CN" altLang="en-US" dirty="0">
              <a:ea typeface="宋体" panose="02010600030101010101" pitchFamily="2" charset="-122"/>
            </a:endParaRP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20723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8573836-4D4F-4D0B-9C6A-455EE08C1552}" type="slidenum">
              <a:rPr lang="zh-CN" altLang="en-US"/>
              <a:pPr/>
              <a:t>102</a:t>
            </a:fld>
            <a:endParaRPr lang="en-US" altLang="zh-CN"/>
          </a:p>
        </p:txBody>
      </p:sp>
      <p:sp>
        <p:nvSpPr>
          <p:cNvPr id="750595" name="Rectangle 3"/>
          <p:cNvSpPr>
            <a:spLocks noGrp="1" noChangeArrowheads="1"/>
          </p:cNvSpPr>
          <p:nvPr>
            <p:ph type="body" idx="1"/>
          </p:nvPr>
        </p:nvSpPr>
        <p:spPr>
          <a:xfrm>
            <a:off x="453669" y="1021757"/>
            <a:ext cx="11069097" cy="4351338"/>
          </a:xfrm>
        </p:spPr>
        <p:txBody>
          <a:bodyPr/>
          <a:lstStyle/>
          <a:p>
            <a:pPr marL="0" indent="0">
              <a:lnSpc>
                <a:spcPct val="110000"/>
              </a:lnSpc>
              <a:buNone/>
            </a:pPr>
            <a:r>
              <a:rPr lang="zh-CN" altLang="en-US" sz="2600" dirty="0">
                <a:latin typeface="华文楷体" panose="02010600040101010101" pitchFamily="2" charset="-122"/>
                <a:ea typeface="华文楷体" panose="02010600040101010101" pitchFamily="2" charset="-122"/>
              </a:rPr>
              <a:t>会议管理实例分析－需求</a:t>
            </a:r>
            <a:endParaRPr lang="en-US" altLang="zh-CN" sz="2600" dirty="0" smtClean="0">
              <a:solidFill>
                <a:srgbClr val="CC0000"/>
              </a:solidFill>
              <a:latin typeface="华文楷体" panose="02010600040101010101" pitchFamily="2" charset="-122"/>
              <a:ea typeface="华文楷体" panose="02010600040101010101" pitchFamily="2" charset="-122"/>
            </a:endParaRPr>
          </a:p>
          <a:p>
            <a:pPr>
              <a:lnSpc>
                <a:spcPct val="110000"/>
              </a:lnSpc>
            </a:pPr>
            <a:r>
              <a:rPr lang="zh-CN" altLang="en-US" sz="2600" dirty="0" smtClean="0">
                <a:solidFill>
                  <a:srgbClr val="CC0000"/>
                </a:solidFill>
                <a:latin typeface="华文楷体" panose="02010600040101010101" pitchFamily="2" charset="-122"/>
                <a:ea typeface="华文楷体" panose="02010600040101010101" pitchFamily="2" charset="-122"/>
              </a:rPr>
              <a:t>会议</a:t>
            </a:r>
            <a:r>
              <a:rPr lang="zh-CN" altLang="en-US" sz="2600" dirty="0">
                <a:latin typeface="华文楷体" panose="02010600040101010101" pitchFamily="2" charset="-122"/>
                <a:ea typeface="华文楷体" panose="02010600040101010101" pitchFamily="2" charset="-122"/>
              </a:rPr>
              <a:t>是保证</a:t>
            </a:r>
            <a:r>
              <a:rPr lang="zh-CN" altLang="en-US" sz="2600" dirty="0">
                <a:solidFill>
                  <a:srgbClr val="CC0000"/>
                </a:solidFill>
                <a:latin typeface="华文楷体" panose="02010600040101010101" pitchFamily="2" charset="-122"/>
                <a:ea typeface="华文楷体" panose="02010600040101010101" pitchFamily="2" charset="-122"/>
              </a:rPr>
              <a:t>行政管理</a:t>
            </a:r>
            <a:r>
              <a:rPr lang="zh-CN" altLang="en-US" sz="2600" dirty="0">
                <a:latin typeface="华文楷体" panose="02010600040101010101" pitchFamily="2" charset="-122"/>
                <a:ea typeface="华文楷体" panose="02010600040101010101" pitchFamily="2" charset="-122"/>
              </a:rPr>
              <a:t>实施的</a:t>
            </a:r>
            <a:r>
              <a:rPr lang="zh-CN" altLang="en-US" sz="2600" dirty="0">
                <a:solidFill>
                  <a:srgbClr val="CC0000"/>
                </a:solidFill>
                <a:latin typeface="华文楷体" panose="02010600040101010101" pitchFamily="2" charset="-122"/>
                <a:ea typeface="华文楷体" panose="02010600040101010101" pitchFamily="2" charset="-122"/>
              </a:rPr>
              <a:t>手段</a:t>
            </a:r>
            <a:r>
              <a:rPr lang="zh-CN" altLang="en-US" sz="2600" dirty="0">
                <a:latin typeface="华文楷体" panose="02010600040101010101" pitchFamily="2" charset="-122"/>
                <a:ea typeface="华文楷体" panose="02010600040101010101" pitchFamily="2" charset="-122"/>
              </a:rPr>
              <a:t>，会议管理包括</a:t>
            </a:r>
            <a:r>
              <a:rPr lang="zh-CN" altLang="en-US" sz="2600" dirty="0">
                <a:solidFill>
                  <a:srgbClr val="CC0000"/>
                </a:solidFill>
                <a:latin typeface="华文楷体" panose="02010600040101010101" pitchFamily="2" charset="-122"/>
                <a:ea typeface="华文楷体" panose="02010600040101010101" pitchFamily="2" charset="-122"/>
              </a:rPr>
              <a:t>会议类别</a:t>
            </a:r>
            <a:r>
              <a:rPr lang="zh-CN" altLang="en-US" sz="2600" dirty="0">
                <a:latin typeface="华文楷体" panose="02010600040101010101" pitchFamily="2" charset="-122"/>
                <a:ea typeface="华文楷体" panose="02010600040101010101" pitchFamily="2" charset="-122"/>
              </a:rPr>
              <a:t>设置、</a:t>
            </a:r>
            <a:r>
              <a:rPr lang="zh-CN" altLang="en-US" sz="2600" dirty="0">
                <a:solidFill>
                  <a:srgbClr val="CC0000"/>
                </a:solidFill>
                <a:latin typeface="华文楷体" panose="02010600040101010101" pitchFamily="2" charset="-122"/>
                <a:ea typeface="华文楷体" panose="02010600040101010101" pitchFamily="2" charset="-122"/>
              </a:rPr>
              <a:t>会议室</a:t>
            </a:r>
            <a:r>
              <a:rPr lang="zh-CN" altLang="en-US" sz="2600" dirty="0">
                <a:latin typeface="华文楷体" panose="02010600040101010101" pitchFamily="2" charset="-122"/>
                <a:ea typeface="华文楷体" panose="02010600040101010101" pitchFamily="2" charset="-122"/>
              </a:rPr>
              <a:t>设置、</a:t>
            </a:r>
            <a:r>
              <a:rPr lang="zh-CN" altLang="en-US" sz="2600" dirty="0">
                <a:solidFill>
                  <a:srgbClr val="CC0000"/>
                </a:solidFill>
                <a:latin typeface="华文楷体" panose="02010600040101010101" pitchFamily="2" charset="-122"/>
                <a:ea typeface="华文楷体" panose="02010600040101010101" pitchFamily="2" charset="-122"/>
              </a:rPr>
              <a:t>会议申请</a:t>
            </a:r>
            <a:r>
              <a:rPr lang="zh-CN" altLang="en-US" sz="2600" dirty="0">
                <a:latin typeface="华文楷体" panose="02010600040101010101" pitchFamily="2" charset="-122"/>
                <a:ea typeface="华文楷体" panose="02010600040101010101" pitchFamily="2" charset="-122"/>
              </a:rPr>
              <a:t>、会议审核、</a:t>
            </a:r>
            <a:r>
              <a:rPr lang="zh-CN" altLang="en-US" sz="2600" dirty="0">
                <a:solidFill>
                  <a:srgbClr val="CC0000"/>
                </a:solidFill>
                <a:latin typeface="华文楷体" panose="02010600040101010101" pitchFamily="2" charset="-122"/>
                <a:ea typeface="华文楷体" panose="02010600040101010101" pitchFamily="2" charset="-122"/>
              </a:rPr>
              <a:t>会议通知</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会议纪要</a:t>
            </a:r>
            <a:r>
              <a:rPr lang="zh-CN" altLang="en-US" sz="2600" dirty="0">
                <a:latin typeface="华文楷体" panose="02010600040101010101" pitchFamily="2" charset="-122"/>
                <a:ea typeface="华文楷体" panose="02010600040101010101" pitchFamily="2" charset="-122"/>
              </a:rPr>
              <a:t>、会议查询、会议归档。</a:t>
            </a:r>
          </a:p>
          <a:p>
            <a:pPr>
              <a:lnSpc>
                <a:spcPct val="110000"/>
              </a:lnSpc>
            </a:pPr>
            <a:r>
              <a:rPr lang="zh-CN" altLang="en-US" sz="2600" dirty="0">
                <a:latin typeface="华文楷体" panose="02010600040101010101" pitchFamily="2" charset="-122"/>
                <a:ea typeface="华文楷体" panose="02010600040101010101" pitchFamily="2" charset="-122"/>
              </a:rPr>
              <a:t>会议类型设置是进行会议管理的</a:t>
            </a:r>
            <a:r>
              <a:rPr lang="zh-CN" altLang="en-US" sz="2600" dirty="0">
                <a:solidFill>
                  <a:srgbClr val="CC0000"/>
                </a:solidFill>
                <a:latin typeface="华文楷体" panose="02010600040101010101" pitchFamily="2" charset="-122"/>
                <a:ea typeface="华文楷体" panose="02010600040101010101" pitchFamily="2" charset="-122"/>
              </a:rPr>
              <a:t>基础</a:t>
            </a:r>
            <a:r>
              <a:rPr lang="zh-CN" altLang="en-US" sz="2600" dirty="0">
                <a:latin typeface="华文楷体" panose="02010600040101010101" pitchFamily="2" charset="-122"/>
                <a:ea typeface="华文楷体" panose="02010600040101010101" pitchFamily="2" charset="-122"/>
              </a:rPr>
              <a:t>，需要保存的</a:t>
            </a:r>
            <a:r>
              <a:rPr lang="zh-CN" altLang="en-US" sz="2600" dirty="0">
                <a:solidFill>
                  <a:srgbClr val="CC0000"/>
                </a:solidFill>
                <a:latin typeface="华文楷体" panose="02010600040101010101" pitchFamily="2" charset="-122"/>
                <a:ea typeface="华文楷体" panose="02010600040101010101" pitchFamily="2" charset="-122"/>
              </a:rPr>
              <a:t>信息</a:t>
            </a:r>
            <a:r>
              <a:rPr lang="zh-CN" altLang="en-US" sz="2600" dirty="0">
                <a:latin typeface="华文楷体" panose="02010600040101010101" pitchFamily="2" charset="-122"/>
                <a:ea typeface="华文楷体" panose="02010600040101010101" pitchFamily="2" charset="-122"/>
              </a:rPr>
              <a:t>包括：</a:t>
            </a:r>
            <a:r>
              <a:rPr lang="zh-CN" altLang="en-US" sz="2600" dirty="0">
                <a:solidFill>
                  <a:srgbClr val="CC0000"/>
                </a:solidFill>
                <a:latin typeface="华文楷体" panose="02010600040101010101" pitchFamily="2" charset="-122"/>
                <a:ea typeface="华文楷体" panose="02010600040101010101" pitchFamily="2" charset="-122"/>
              </a:rPr>
              <a:t>会议性质名称</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备注</a:t>
            </a:r>
            <a:r>
              <a:rPr lang="zh-CN" altLang="en-US" sz="2600" dirty="0">
                <a:latin typeface="华文楷体" panose="02010600040101010101" pitchFamily="2" charset="-122"/>
                <a:ea typeface="华文楷体" panose="02010600040101010101" pitchFamily="2" charset="-122"/>
              </a:rPr>
              <a:t>，并可对</a:t>
            </a:r>
            <a:r>
              <a:rPr lang="zh-CN" altLang="en-US" sz="2600" dirty="0">
                <a:solidFill>
                  <a:srgbClr val="CC0000"/>
                </a:solidFill>
                <a:latin typeface="华文楷体" panose="02010600040101010101" pitchFamily="2" charset="-122"/>
                <a:ea typeface="华文楷体" panose="02010600040101010101" pitchFamily="2" charset="-122"/>
              </a:rPr>
              <a:t>会议类型</a:t>
            </a:r>
            <a:r>
              <a:rPr lang="zh-CN" altLang="en-US" sz="2600" dirty="0">
                <a:latin typeface="华文楷体" panose="02010600040101010101" pitchFamily="2" charset="-122"/>
                <a:ea typeface="华文楷体" panose="02010600040101010101" pitchFamily="2" charset="-122"/>
              </a:rPr>
              <a:t>设置进行修改和删除。会议室设置需要保存的信息包括：</a:t>
            </a:r>
            <a:r>
              <a:rPr lang="zh-CN" altLang="en-US" sz="2600" dirty="0">
                <a:solidFill>
                  <a:srgbClr val="CC0000"/>
                </a:solidFill>
                <a:latin typeface="华文楷体" panose="02010600040101010101" pitchFamily="2" charset="-122"/>
                <a:ea typeface="华文楷体" panose="02010600040101010101" pitchFamily="2" charset="-122"/>
              </a:rPr>
              <a:t>会议室名称</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容纳人数</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会议室资源</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使用情况</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说明</a:t>
            </a:r>
            <a:r>
              <a:rPr lang="zh-CN" altLang="en-US" sz="2600" dirty="0">
                <a:latin typeface="华文楷体" panose="02010600040101010101" pitchFamily="2" charset="-122"/>
                <a:ea typeface="华文楷体" panose="02010600040101010101" pitchFamily="2" charset="-122"/>
              </a:rPr>
              <a:t>，并可对会议室设置进行修改、删除以及查看使用情况。会议申请是由</a:t>
            </a:r>
            <a:r>
              <a:rPr lang="zh-CN" altLang="en-US" sz="2600" dirty="0">
                <a:solidFill>
                  <a:srgbClr val="CC0000"/>
                </a:solidFill>
                <a:latin typeface="华文楷体" panose="02010600040101010101" pitchFamily="2" charset="-122"/>
                <a:ea typeface="华文楷体" panose="02010600040101010101" pitchFamily="2" charset="-122"/>
              </a:rPr>
              <a:t>会议申请人</a:t>
            </a:r>
            <a:r>
              <a:rPr lang="zh-CN" altLang="en-US" sz="2600" dirty="0">
                <a:latin typeface="华文楷体" panose="02010600040101010101" pitchFamily="2" charset="-122"/>
                <a:ea typeface="华文楷体" panose="02010600040101010101" pitchFamily="2" charset="-122"/>
              </a:rPr>
              <a:t>草拟的</a:t>
            </a:r>
            <a:r>
              <a:rPr lang="zh-CN" altLang="en-US" sz="2600" dirty="0">
                <a:solidFill>
                  <a:srgbClr val="CC0000"/>
                </a:solidFill>
                <a:latin typeface="华文楷体" panose="02010600040101010101" pitchFamily="2" charset="-122"/>
                <a:ea typeface="华文楷体" panose="02010600040101010101" pitchFamily="2" charset="-122"/>
              </a:rPr>
              <a:t>会议安排</a:t>
            </a:r>
            <a:r>
              <a:rPr lang="zh-CN" altLang="en-US" sz="2600" dirty="0">
                <a:latin typeface="华文楷体" panose="02010600040101010101" pitchFamily="2" charset="-122"/>
                <a:ea typeface="华文楷体" panose="02010600040101010101" pitchFamily="2" charset="-122"/>
              </a:rPr>
              <a:t>，输入信息包括：</a:t>
            </a:r>
            <a:r>
              <a:rPr lang="zh-CN" altLang="en-US" sz="2600" dirty="0">
                <a:solidFill>
                  <a:srgbClr val="CC0000"/>
                </a:solidFill>
                <a:latin typeface="华文楷体" panose="02010600040101010101" pitchFamily="2" charset="-122"/>
                <a:ea typeface="华文楷体" panose="02010600040101010101" pitchFamily="2" charset="-122"/>
              </a:rPr>
              <a:t>会议性质</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会议议题</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预算</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会议附件</a:t>
            </a:r>
            <a:r>
              <a:rPr lang="zh-CN" altLang="en-US" sz="2600" dirty="0">
                <a:latin typeface="华文楷体" panose="02010600040101010101" pitchFamily="2" charset="-122"/>
                <a:ea typeface="华文楷体" panose="02010600040101010101" pitchFamily="2" charset="-122"/>
              </a:rPr>
              <a:t>（有附件上传功能）、</a:t>
            </a:r>
            <a:r>
              <a:rPr lang="zh-CN" altLang="en-US" sz="2600" dirty="0">
                <a:solidFill>
                  <a:srgbClr val="CC0000"/>
                </a:solidFill>
                <a:latin typeface="华文楷体" panose="02010600040101010101" pitchFamily="2" charset="-122"/>
                <a:ea typeface="华文楷体" panose="02010600040101010101" pitchFamily="2" charset="-122"/>
              </a:rPr>
              <a:t>主持人</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记录人员</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参加人员</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会议地点</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会议室</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会议开始时间</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会议结束时间</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会议内容</a:t>
            </a:r>
            <a:r>
              <a:rPr lang="zh-CN" altLang="en-US" sz="2600" dirty="0">
                <a:latin typeface="华文楷体" panose="02010600040101010101" pitchFamily="2" charset="-122"/>
                <a:ea typeface="华文楷体" panose="02010600040101010101" pitchFamily="2" charset="-122"/>
              </a:rPr>
              <a:t>、</a:t>
            </a:r>
            <a:r>
              <a:rPr lang="zh-CN" altLang="en-US" sz="2600" dirty="0">
                <a:solidFill>
                  <a:srgbClr val="CC0000"/>
                </a:solidFill>
                <a:latin typeface="华文楷体" panose="02010600040101010101" pitchFamily="2" charset="-122"/>
                <a:ea typeface="华文楷体" panose="02010600040101010101" pitchFamily="2" charset="-122"/>
              </a:rPr>
              <a:t>审批人</a:t>
            </a:r>
            <a:r>
              <a:rPr lang="zh-CN" altLang="en-US" sz="2600" dirty="0">
                <a:latin typeface="华文楷体" panose="02010600040101010101" pitchFamily="2" charset="-122"/>
                <a:ea typeface="华文楷体" panose="02010600040101010101" pitchFamily="2" charset="-122"/>
              </a:rPr>
              <a:t>。可以将会议申请暂存、也可发给审批人或者放弃该申请。</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933179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5E761D3-792D-47D1-95DC-46A98DE7AD21}" type="slidenum">
              <a:rPr lang="zh-CN" altLang="en-US"/>
              <a:pPr/>
              <a:t>103</a:t>
            </a:fld>
            <a:endParaRPr lang="en-US" altLang="zh-CN"/>
          </a:p>
        </p:txBody>
      </p:sp>
      <p:sp>
        <p:nvSpPr>
          <p:cNvPr id="337923" name="Rectangle 3"/>
          <p:cNvSpPr>
            <a:spLocks noGrp="1" noChangeArrowheads="1"/>
          </p:cNvSpPr>
          <p:nvPr>
            <p:ph type="body" idx="1"/>
          </p:nvPr>
        </p:nvSpPr>
        <p:spPr>
          <a:xfrm>
            <a:off x="536747" y="1061951"/>
            <a:ext cx="10898275" cy="4351338"/>
          </a:xfrm>
        </p:spPr>
        <p:txBody>
          <a:bodyPr/>
          <a:lstStyle/>
          <a:p>
            <a:pPr>
              <a:lnSpc>
                <a:spcPct val="110000"/>
              </a:lnSpc>
              <a:spcBef>
                <a:spcPts val="200"/>
              </a:spcBef>
              <a:spcAft>
                <a:spcPts val="600"/>
              </a:spcAft>
            </a:pPr>
            <a:r>
              <a:rPr lang="zh-CN" altLang="en-US" dirty="0">
                <a:latin typeface="华文楷体" panose="02010600040101010101" pitchFamily="2" charset="-122"/>
                <a:ea typeface="华文楷体" panose="02010600040101010101" pitchFamily="2" charset="-122"/>
              </a:rPr>
              <a:t>会议管理系统类图中的分析过程－（</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）主要分析类	</a:t>
            </a:r>
            <a:endParaRPr lang="en-US" altLang="zh-CN" dirty="0" smtClean="0">
              <a:solidFill>
                <a:srgbClr val="990033"/>
              </a:solidFill>
              <a:latin typeface="华文楷体" panose="02010600040101010101" pitchFamily="2" charset="-122"/>
              <a:ea typeface="华文楷体" panose="02010600040101010101" pitchFamily="2" charset="-122"/>
            </a:endParaRPr>
          </a:p>
          <a:p>
            <a:pPr>
              <a:lnSpc>
                <a:spcPct val="110000"/>
              </a:lnSpc>
              <a:spcBef>
                <a:spcPts val="200"/>
              </a:spcBef>
              <a:spcAft>
                <a:spcPts val="600"/>
              </a:spcAft>
            </a:pPr>
            <a:r>
              <a:rPr lang="zh-CN" altLang="en-US" dirty="0" smtClean="0">
                <a:solidFill>
                  <a:srgbClr val="990033"/>
                </a:solidFill>
                <a:latin typeface="华文楷体" panose="02010600040101010101" pitchFamily="2" charset="-122"/>
                <a:ea typeface="华文楷体" panose="02010600040101010101" pitchFamily="2" charset="-122"/>
              </a:rPr>
              <a:t>（</a:t>
            </a:r>
            <a:r>
              <a:rPr lang="en-US" altLang="zh-CN" dirty="0">
                <a:solidFill>
                  <a:srgbClr val="990033"/>
                </a:solidFill>
                <a:latin typeface="华文楷体" panose="02010600040101010101" pitchFamily="2" charset="-122"/>
                <a:ea typeface="华文楷体" panose="02010600040101010101" pitchFamily="2" charset="-122"/>
              </a:rPr>
              <a:t>1</a:t>
            </a:r>
            <a:r>
              <a:rPr lang="zh-CN" altLang="en-US" dirty="0">
                <a:solidFill>
                  <a:srgbClr val="990033"/>
                </a:solidFill>
                <a:latin typeface="华文楷体" panose="02010600040101010101" pitchFamily="2" charset="-122"/>
                <a:ea typeface="华文楷体" panose="02010600040101010101" pitchFamily="2" charset="-122"/>
              </a:rPr>
              <a:t>）主要分析类</a:t>
            </a:r>
          </a:p>
          <a:p>
            <a:pPr>
              <a:lnSpc>
                <a:spcPct val="110000"/>
              </a:lnSpc>
              <a:spcBef>
                <a:spcPts val="200"/>
              </a:spcBef>
              <a:spcAft>
                <a:spcPts val="600"/>
              </a:spcAft>
            </a:pPr>
            <a:r>
              <a:rPr lang="zh-CN" altLang="en-US" dirty="0">
                <a:latin typeface="华文楷体" panose="02010600040101010101" pitchFamily="2" charset="-122"/>
                <a:ea typeface="华文楷体" panose="02010600040101010101" pitchFamily="2" charset="-122"/>
              </a:rPr>
              <a:t>每一系统都有一个或几个</a:t>
            </a:r>
            <a:r>
              <a:rPr lang="zh-CN" altLang="en-US" dirty="0">
                <a:solidFill>
                  <a:srgbClr val="CC0000"/>
                </a:solidFill>
                <a:latin typeface="华文楷体" panose="02010600040101010101" pitchFamily="2" charset="-122"/>
                <a:ea typeface="华文楷体" panose="02010600040101010101" pitchFamily="2" charset="-122"/>
              </a:rPr>
              <a:t>主要分析类</a:t>
            </a:r>
            <a:r>
              <a:rPr lang="zh-CN" altLang="en-US" dirty="0">
                <a:latin typeface="华文楷体" panose="02010600040101010101" pitchFamily="2" charset="-122"/>
                <a:ea typeface="华文楷体" panose="02010600040101010101" pitchFamily="2" charset="-122"/>
              </a:rPr>
              <a:t>，并且有一些其他类围绕在这个类的周围，辅助主要分析类完成它的生命周期。</a:t>
            </a:r>
          </a:p>
          <a:p>
            <a:pPr>
              <a:lnSpc>
                <a:spcPct val="110000"/>
              </a:lnSpc>
              <a:spcBef>
                <a:spcPts val="200"/>
              </a:spcBef>
              <a:spcAft>
                <a:spcPts val="600"/>
              </a:spcAft>
            </a:pPr>
            <a:r>
              <a:rPr lang="zh-CN" altLang="en-US" dirty="0">
                <a:latin typeface="华文楷体" panose="02010600040101010101" pitchFamily="2" charset="-122"/>
                <a:ea typeface="华文楷体" panose="02010600040101010101" pitchFamily="2" charset="-122"/>
              </a:rPr>
              <a:t>例如，对于会议管理子系统来讲，显然</a:t>
            </a:r>
            <a:r>
              <a:rPr lang="zh-CN" altLang="en-US" dirty="0">
                <a:solidFill>
                  <a:srgbClr val="CC0000"/>
                </a:solidFill>
                <a:latin typeface="华文楷体" panose="02010600040101010101" pitchFamily="2" charset="-122"/>
                <a:ea typeface="华文楷体" panose="02010600040101010101" pitchFamily="2" charset="-122"/>
              </a:rPr>
              <a:t>会议是主要的分析类</a:t>
            </a:r>
            <a:r>
              <a:rPr lang="zh-CN" altLang="en-US" dirty="0">
                <a:latin typeface="华文楷体" panose="02010600040101010101" pitchFamily="2" charset="-122"/>
                <a:ea typeface="华文楷体" panose="02010600040101010101" pitchFamily="2" charset="-122"/>
              </a:rPr>
              <a:t>，主要分析类是在需求采集阶段就要确定的类，在画类图时只画主要分析类呢？</a:t>
            </a:r>
          </a:p>
          <a:p>
            <a:pPr>
              <a:lnSpc>
                <a:spcPct val="110000"/>
              </a:lnSpc>
              <a:spcBef>
                <a:spcPts val="200"/>
              </a:spcBef>
              <a:spcAft>
                <a:spcPts val="600"/>
              </a:spcAft>
            </a:pPr>
            <a:r>
              <a:rPr lang="zh-CN" altLang="en-US" dirty="0">
                <a:latin typeface="华文楷体" panose="02010600040101010101" pitchFamily="2" charset="-122"/>
                <a:ea typeface="华文楷体" panose="02010600040101010101" pitchFamily="2" charset="-122"/>
              </a:rPr>
              <a:t>当然不是，一个孤零零的类什么作用都没有，只有类和类之间发生关系才能形成业务，所以第一步是要找到其他的支持类，从哪儿找呢？</a:t>
            </a:r>
            <a:r>
              <a:rPr lang="zh-CN" altLang="en-US" dirty="0">
                <a:solidFill>
                  <a:srgbClr val="CC0000"/>
                </a:solidFill>
                <a:latin typeface="华文楷体" panose="02010600040101010101" pitchFamily="2" charset="-122"/>
                <a:ea typeface="华文楷体" panose="02010600040101010101" pitchFamily="2" charset="-122"/>
              </a:rPr>
              <a:t>回答原始需求文档。</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577875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E006642-C8CF-4691-93B9-B6412BAF82F1}" type="slidenum">
              <a:rPr lang="zh-CN" altLang="en-US"/>
              <a:pPr/>
              <a:t>104</a:t>
            </a:fld>
            <a:endParaRPr lang="en-US" altLang="zh-CN"/>
          </a:p>
        </p:txBody>
      </p:sp>
      <p:sp>
        <p:nvSpPr>
          <p:cNvPr id="338947" name="Rectangle 3"/>
          <p:cNvSpPr>
            <a:spLocks noGrp="1" noChangeArrowheads="1"/>
          </p:cNvSpPr>
          <p:nvPr>
            <p:ph type="body" idx="1"/>
          </p:nvPr>
        </p:nvSpPr>
        <p:spPr>
          <a:xfrm>
            <a:off x="453669" y="1092096"/>
            <a:ext cx="11152177" cy="4351338"/>
          </a:xfrm>
        </p:spPr>
        <p:txBody>
          <a:bodyPr/>
          <a:lstStyle/>
          <a:p>
            <a:pPr>
              <a:lnSpc>
                <a:spcPct val="110000"/>
              </a:lnSpc>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）辅助类	</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latin typeface="华文楷体" panose="02010600040101010101" pitchFamily="2" charset="-122"/>
                <a:ea typeface="华文楷体" panose="02010600040101010101" pitchFamily="2" charset="-122"/>
              </a:rPr>
              <a:t>首先</a:t>
            </a:r>
            <a:r>
              <a:rPr lang="zh-CN" altLang="en-US" dirty="0">
                <a:latin typeface="华文楷体" panose="02010600040101010101" pitchFamily="2" charset="-122"/>
                <a:ea typeface="华文楷体" panose="02010600040101010101" pitchFamily="2" charset="-122"/>
              </a:rPr>
              <a:t>我们从原始需求文档中找到名词和隐含的名词，在软件开发以后，这些名词可以演化为类或类的属性，对于会议管理系统来讲，前半部分文档所包含的名词有：</a:t>
            </a:r>
            <a:r>
              <a:rPr lang="zh-CN" altLang="en-US" dirty="0">
                <a:solidFill>
                  <a:srgbClr val="990033"/>
                </a:solidFill>
                <a:latin typeface="华文楷体" panose="02010600040101010101" pitchFamily="2" charset="-122"/>
                <a:ea typeface="华文楷体" panose="02010600040101010101" pitchFamily="2" charset="-122"/>
              </a:rPr>
              <a:t>会议、行政管理、手段、会议类别、会议室、会议申请、会议通知、会议纪要、基础、信息、会议性质名称、备注、会议室名称、容纳人数、会议室资源、说明、使用情况、会议申请人、会议安排、会议性质、会议议题、预算、会议附件、主持人、记录人员、参加人员、会议地点、会议室、会议开始时间、会议结束时间、会议内容、审批人</a:t>
            </a:r>
            <a:r>
              <a:rPr lang="zh-CN" altLang="en-US" dirty="0">
                <a:latin typeface="华文楷体" panose="02010600040101010101" pitchFamily="2" charset="-122"/>
                <a:ea typeface="华文楷体" panose="02010600040101010101" pitchFamily="2" charset="-122"/>
              </a:rPr>
              <a:t>。</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56881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C9C6959-273C-4D12-B00E-32DCF9FAA4C4}" type="slidenum">
              <a:rPr lang="zh-CN" altLang="en-US"/>
              <a:pPr/>
              <a:t>105</a:t>
            </a:fld>
            <a:endParaRPr lang="en-US" altLang="zh-CN"/>
          </a:p>
        </p:txBody>
      </p:sp>
      <p:sp>
        <p:nvSpPr>
          <p:cNvPr id="339971" name="Rectangle 3"/>
          <p:cNvSpPr>
            <a:spLocks noGrp="1" noChangeArrowheads="1"/>
          </p:cNvSpPr>
          <p:nvPr>
            <p:ph type="body" idx="1"/>
          </p:nvPr>
        </p:nvSpPr>
        <p:spPr>
          <a:xfrm>
            <a:off x="375975" y="1182530"/>
            <a:ext cx="11430837" cy="4351338"/>
          </a:xfrm>
        </p:spPr>
        <p:txBody>
          <a:bodyPr/>
          <a:lstStyle/>
          <a:p>
            <a:pPr>
              <a:lnSpc>
                <a:spcPct val="110000"/>
              </a:lnSpc>
              <a:spcAft>
                <a:spcPts val="600"/>
              </a:spcAft>
            </a:pPr>
            <a:r>
              <a:rPr lang="zh-CN" altLang="en-US" dirty="0">
                <a:ea typeface="华文楷体" panose="02010600040101010101" pitchFamily="2" charset="-122"/>
              </a:rPr>
              <a:t>其次要合并含义相同的名词，如把</a:t>
            </a:r>
            <a:r>
              <a:rPr lang="zh-CN" altLang="en-US" dirty="0">
                <a:solidFill>
                  <a:srgbClr val="CC0000"/>
                </a:solidFill>
                <a:ea typeface="华文楷体" panose="02010600040101010101" pitchFamily="2" charset="-122"/>
              </a:rPr>
              <a:t>备注和说明合并为说明</a:t>
            </a:r>
            <a:r>
              <a:rPr lang="zh-CN" altLang="en-US" dirty="0">
                <a:ea typeface="华文楷体" panose="02010600040101010101" pitchFamily="2" charset="-122"/>
              </a:rPr>
              <a:t>、把</a:t>
            </a:r>
            <a:r>
              <a:rPr lang="zh-CN" altLang="en-US" dirty="0">
                <a:solidFill>
                  <a:srgbClr val="CC0000"/>
                </a:solidFill>
                <a:ea typeface="华文楷体" panose="02010600040101010101" pitchFamily="2" charset="-122"/>
              </a:rPr>
              <a:t>会议性质和会议性质名称合并为会议性质</a:t>
            </a:r>
            <a:r>
              <a:rPr lang="zh-CN" altLang="en-US" dirty="0">
                <a:ea typeface="华文楷体" panose="02010600040101010101" pitchFamily="2" charset="-122"/>
              </a:rPr>
              <a:t>。还要排除范围以外的名词，行政管理、手段、基础、信息都是一些概括性的名词，只能作为抽象类或子系统、系统名称，可以暂时不考虑，最后还需要找到一些隐含的名词，由于在会议管理中，作某些事情（如提交会议申请）的人，往往不是一个特定的员工，而是有一群这样的人，而且这群人中的具体员工在随时发生变化，在这里事实上隐含了一个岗位或职责的概念，我们用角色来代替。员工这个隐含的名词也必须出现在系统，才能使整个系统具有完整性。</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04183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2698DE4-5D1D-42C6-AB10-BC28D7DD7741}" type="slidenum">
              <a:rPr lang="zh-CN" altLang="en-US"/>
              <a:pPr/>
              <a:t>106</a:t>
            </a:fld>
            <a:endParaRPr lang="en-US" altLang="zh-CN"/>
          </a:p>
        </p:txBody>
      </p:sp>
      <p:sp>
        <p:nvSpPr>
          <p:cNvPr id="340995" name="Rectangle 3"/>
          <p:cNvSpPr>
            <a:spLocks noGrp="1" noChangeArrowheads="1"/>
          </p:cNvSpPr>
          <p:nvPr>
            <p:ph type="body" idx="1"/>
          </p:nvPr>
        </p:nvSpPr>
        <p:spPr>
          <a:xfrm>
            <a:off x="453669" y="1082047"/>
            <a:ext cx="11252661" cy="4351338"/>
          </a:xfrm>
        </p:spPr>
        <p:txBody>
          <a:bodyPr/>
          <a:lstStyle/>
          <a:p>
            <a:pPr marL="0" indent="0">
              <a:lnSpc>
                <a:spcPct val="110000"/>
              </a:lnSpc>
              <a:spcAft>
                <a:spcPts val="600"/>
              </a:spcAft>
              <a:buNone/>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）确定为属性或类	</a:t>
            </a:r>
            <a:endParaRPr lang="en-US" altLang="zh-CN" dirty="0" smtClean="0">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smtClean="0">
                <a:latin typeface="华文楷体" panose="02010600040101010101" pitchFamily="2" charset="-122"/>
                <a:ea typeface="华文楷体" panose="02010600040101010101" pitchFamily="2" charset="-122"/>
              </a:rPr>
              <a:t>去掉</a:t>
            </a:r>
            <a:r>
              <a:rPr lang="zh-CN" altLang="en-US" dirty="0">
                <a:latin typeface="华文楷体" panose="02010600040101010101" pitchFamily="2" charset="-122"/>
                <a:ea typeface="华文楷体" panose="02010600040101010101" pitchFamily="2" charset="-122"/>
              </a:rPr>
              <a:t>只能作为类属性的名词。一个名词是作为类还是作为类的属性，关键是看在需求中有没有动词作用在该名词上，对会议管理子系统来讲，</a:t>
            </a:r>
            <a:r>
              <a:rPr lang="zh-CN" altLang="en-US" dirty="0">
                <a:solidFill>
                  <a:srgbClr val="990033"/>
                </a:solidFill>
                <a:latin typeface="华文楷体" panose="02010600040101010101" pitchFamily="2" charset="-122"/>
                <a:ea typeface="华文楷体" panose="02010600040101010101" pitchFamily="2" charset="-122"/>
              </a:rPr>
              <a:t>会议性质名称、备注、会议室名称、容纳人数、会议室资源、说明、使用情况、会议申请人、会议安排、会议性质、会议议题、预算、会议附件、主持人、记录人员、参加人员、会议地点、会议室、会议开始时间、会议结束时间、会议内容、审批人</a:t>
            </a:r>
            <a:r>
              <a:rPr lang="zh-CN" altLang="en-US" dirty="0">
                <a:latin typeface="华文楷体" panose="02010600040101010101" pitchFamily="2" charset="-122"/>
                <a:ea typeface="华文楷体" panose="02010600040101010101" pitchFamily="2" charset="-122"/>
              </a:rPr>
              <a:t>，都没有动词作用于该名词只能作为属性使用，具体是那个类的属性，我们在后面分析</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r>
              <a:rPr lang="zh-CN" altLang="en-US" b="1" dirty="0">
                <a:ea typeface="华文楷体" panose="02010600040101010101" pitchFamily="2" charset="-122"/>
              </a:rPr>
              <a:t>剩下的名词有：会议、会议类别、会议室、会议申请、会议通知、会议纪要、会议附件。再加上隐含的名词：角色、员工，它们构成了类图的候选类</a:t>
            </a:r>
            <a:r>
              <a:rPr lang="zh-CN" altLang="en-US" b="1" dirty="0" smtClean="0">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81973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3A66FC1-29EC-47E4-93F1-2E80F1832F87}" type="slidenum">
              <a:rPr lang="zh-CN" altLang="en-US"/>
              <a:pPr/>
              <a:t>107</a:t>
            </a:fld>
            <a:endParaRPr lang="en-US" altLang="zh-CN"/>
          </a:p>
        </p:txBody>
      </p:sp>
      <p:sp>
        <p:nvSpPr>
          <p:cNvPr id="343043" name="Rectangle 3"/>
          <p:cNvSpPr>
            <a:spLocks noGrp="1" noChangeArrowheads="1"/>
          </p:cNvSpPr>
          <p:nvPr>
            <p:ph type="body" idx="1"/>
          </p:nvPr>
        </p:nvSpPr>
        <p:spPr>
          <a:xfrm>
            <a:off x="453669" y="1011708"/>
            <a:ext cx="11129387" cy="4351338"/>
          </a:xfrm>
        </p:spPr>
        <p:txBody>
          <a:bodyPr/>
          <a:lstStyle/>
          <a:p>
            <a:pPr marL="0" indent="0">
              <a:lnSpc>
                <a:spcPct val="110000"/>
              </a:lnSpc>
              <a:spcBef>
                <a:spcPts val="200"/>
              </a:spcBef>
              <a:spcAft>
                <a:spcPts val="600"/>
              </a:spcAft>
              <a:buNone/>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）定义属性</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200"/>
              </a:spcBef>
              <a:spcAft>
                <a:spcPts val="600"/>
              </a:spcAft>
            </a:pPr>
            <a:r>
              <a:rPr lang="zh-CN" altLang="en-US" dirty="0" smtClean="0">
                <a:latin typeface="华文楷体" panose="02010600040101010101" pitchFamily="2" charset="-122"/>
                <a:ea typeface="华文楷体" panose="02010600040101010101" pitchFamily="2" charset="-122"/>
              </a:rPr>
              <a:t>寻找</a:t>
            </a:r>
            <a:r>
              <a:rPr lang="zh-CN" altLang="en-US" dirty="0">
                <a:latin typeface="华文楷体" panose="02010600040101010101" pitchFamily="2" charset="-122"/>
                <a:ea typeface="华文楷体" panose="02010600040101010101" pitchFamily="2" charset="-122"/>
              </a:rPr>
              <a:t>属性时，一般要从类的实例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对象来着手，并从以下几个方面进行考虑：</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、按一般常识这个对象有那些属性。</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、在当前问题域该对象有那些属性。</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、根据系统责任，这个对象应该有那些属性。</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、为了实现某些功能，对象需要增加那些属性。</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、对象有那些区别的状态。</a:t>
            </a:r>
          </a:p>
          <a:p>
            <a:pPr>
              <a:lnSpc>
                <a:spcPct val="110000"/>
              </a:lnSpc>
              <a:spcBef>
                <a:spcPts val="200"/>
              </a:spcBef>
              <a:spcAft>
                <a:spcPts val="600"/>
              </a:spcAft>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、对象整体和部分属性设。</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3387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8D3E53A-4118-4925-9827-262BA40BE2B3}" type="slidenum">
              <a:rPr lang="zh-CN" altLang="en-US"/>
              <a:pPr/>
              <a:t>108</a:t>
            </a:fld>
            <a:endParaRPr lang="en-US" altLang="zh-CN"/>
          </a:p>
        </p:txBody>
      </p:sp>
      <p:sp>
        <p:nvSpPr>
          <p:cNvPr id="345091" name="Rectangle 3"/>
          <p:cNvSpPr>
            <a:spLocks noGrp="1" noChangeArrowheads="1"/>
          </p:cNvSpPr>
          <p:nvPr>
            <p:ph type="body" idx="1"/>
          </p:nvPr>
        </p:nvSpPr>
        <p:spPr>
          <a:xfrm>
            <a:off x="453669" y="1041854"/>
            <a:ext cx="11403386" cy="4351338"/>
          </a:xfrm>
        </p:spPr>
        <p:txBody>
          <a:bodyPr/>
          <a:lstStyle/>
          <a:p>
            <a:pPr marL="0" indent="0">
              <a:lnSpc>
                <a:spcPct val="110000"/>
              </a:lnSpc>
              <a:spcBef>
                <a:spcPts val="600"/>
              </a:spcBef>
              <a:buNone/>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）定义操作</a:t>
            </a:r>
            <a:endParaRPr lang="en-US" altLang="zh-CN" dirty="0" smtClean="0">
              <a:latin typeface="华文楷体" panose="02010600040101010101" pitchFamily="2" charset="-122"/>
              <a:ea typeface="华文楷体" panose="02010600040101010101" pitchFamily="2" charset="-122"/>
            </a:endParaRPr>
          </a:p>
          <a:p>
            <a:pPr>
              <a:lnSpc>
                <a:spcPct val="110000"/>
              </a:lnSpc>
              <a:spcBef>
                <a:spcPts val="600"/>
              </a:spcBef>
            </a:pPr>
            <a:r>
              <a:rPr lang="zh-CN" altLang="en-US" dirty="0" smtClean="0">
                <a:latin typeface="华文楷体" panose="02010600040101010101" pitchFamily="2" charset="-122"/>
                <a:ea typeface="华文楷体" panose="02010600040101010101" pitchFamily="2" charset="-122"/>
              </a:rPr>
              <a:t>找</a:t>
            </a:r>
            <a:r>
              <a:rPr lang="zh-CN" altLang="en-US" dirty="0">
                <a:latin typeface="华文楷体" panose="02010600040101010101" pitchFamily="2" charset="-122"/>
                <a:ea typeface="华文楷体" panose="02010600040101010101" pitchFamily="2" charset="-122"/>
              </a:rPr>
              <a:t>操作要从类的实例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对象来着手，并从以下几个方面进行考虑：</a:t>
            </a:r>
          </a:p>
          <a:p>
            <a:pPr>
              <a:lnSpc>
                <a:spcPct val="110000"/>
              </a:lnSpc>
              <a:spcBef>
                <a:spcPts val="600"/>
              </a:spcBef>
            </a:pPr>
            <a:r>
              <a:rPr lang="en-US" altLang="en-US" dirty="0">
                <a:latin typeface="华文楷体" panose="02010600040101010101" pitchFamily="2" charset="-122"/>
                <a:ea typeface="华文楷体" panose="02010600040101010101" pitchFamily="2" charset="-122"/>
              </a:rPr>
              <a:t>1、从需求中的功能，寻找对象的操作</a:t>
            </a:r>
            <a:r>
              <a:rPr lang="zh-CN" altLang="en-US" dirty="0">
                <a:latin typeface="华文楷体" panose="02010600040101010101" pitchFamily="2" charset="-122"/>
                <a:ea typeface="华文楷体" panose="02010600040101010101" pitchFamily="2" charset="-122"/>
              </a:rPr>
              <a:t>。</a:t>
            </a:r>
          </a:p>
          <a:p>
            <a:pPr>
              <a:lnSpc>
                <a:spcPct val="110000"/>
              </a:lnSpc>
              <a:spcBef>
                <a:spcPts val="600"/>
              </a:spcBef>
            </a:pPr>
            <a:r>
              <a:rPr lang="en-US" altLang="en-US" dirty="0">
                <a:latin typeface="华文楷体" panose="02010600040101010101" pitchFamily="2" charset="-122"/>
                <a:ea typeface="华文楷体" panose="02010600040101010101" pitchFamily="2" charset="-122"/>
              </a:rPr>
              <a:t>2、系统行为推迟到设计阶段</a:t>
            </a:r>
            <a:r>
              <a:rPr lang="en-US" altLang="zh-CN" dirty="0">
                <a:latin typeface="华文楷体" panose="02010600040101010101" pitchFamily="2" charset="-122"/>
                <a:ea typeface="华文楷体" panose="02010600040101010101" pitchFamily="2" charset="-122"/>
              </a:rPr>
              <a:t>。</a:t>
            </a:r>
          </a:p>
          <a:p>
            <a:pPr>
              <a:lnSpc>
                <a:spcPct val="110000"/>
              </a:lnSpc>
              <a:spcBef>
                <a:spcPts val="600"/>
              </a:spcBef>
            </a:pPr>
            <a:r>
              <a:rPr lang="en-US" altLang="en-US" dirty="0">
                <a:latin typeface="华文楷体" panose="02010600040101010101" pitchFamily="2" charset="-122"/>
                <a:ea typeface="华文楷体" panose="02010600040101010101" pitchFamily="2" charset="-122"/>
              </a:rPr>
              <a:t>3、暂不考虑对象中读、写属性这样的操作</a:t>
            </a:r>
            <a:r>
              <a:rPr lang="zh-CN" altLang="en-US" dirty="0">
                <a:latin typeface="华文楷体" panose="02010600040101010101" pitchFamily="2" charset="-122"/>
                <a:ea typeface="华文楷体" panose="02010600040101010101" pitchFamily="2" charset="-122"/>
              </a:rPr>
              <a:t>。</a:t>
            </a:r>
          </a:p>
          <a:p>
            <a:pPr>
              <a:lnSpc>
                <a:spcPct val="110000"/>
              </a:lnSpc>
              <a:spcBef>
                <a:spcPts val="600"/>
              </a:spcBef>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、根据系统责任，这个对象应该有那些操作。</a:t>
            </a:r>
          </a:p>
          <a:p>
            <a:pPr>
              <a:lnSpc>
                <a:spcPct val="110000"/>
              </a:lnSpc>
              <a:spcBef>
                <a:spcPts val="600"/>
              </a:spcBef>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、分析对象的状态转换，寻找操作。</a:t>
            </a:r>
          </a:p>
          <a:p>
            <a:pPr>
              <a:lnSpc>
                <a:spcPct val="110000"/>
              </a:lnSpc>
              <a:spcBef>
                <a:spcPts val="600"/>
              </a:spcBef>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、追踪流程，寻找操作。</a:t>
            </a:r>
          </a:p>
          <a:p>
            <a:pPr>
              <a:lnSpc>
                <a:spcPct val="110000"/>
              </a:lnSpc>
              <a:spcBef>
                <a:spcPts val="600"/>
              </a:spcBef>
            </a:pP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、类本身要使用那些操作来维护信息更新以及信息的一致性和完整性。</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621169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D62BD3D-1C81-4DBD-9B74-A7A32C117C21}" type="slidenum">
              <a:rPr lang="zh-CN" altLang="en-US"/>
              <a:pPr/>
              <a:t>109</a:t>
            </a:fld>
            <a:endParaRPr lang="en-US" altLang="zh-CN"/>
          </a:p>
        </p:txBody>
      </p:sp>
      <p:sp>
        <p:nvSpPr>
          <p:cNvPr id="344066" name="Rectangle 2"/>
          <p:cNvSpPr>
            <a:spLocks noGrp="1" noChangeArrowheads="1"/>
          </p:cNvSpPr>
          <p:nvPr>
            <p:ph type="title"/>
          </p:nvPr>
        </p:nvSpPr>
        <p:spPr>
          <a:xfrm>
            <a:off x="453669" y="1323835"/>
            <a:ext cx="7800975" cy="563563"/>
          </a:xfrm>
        </p:spPr>
        <p:txBody>
          <a:bodyPr/>
          <a:lstStyle/>
          <a:p>
            <a:r>
              <a:rPr lang="zh-CN" altLang="en-US" sz="2800" dirty="0">
                <a:ea typeface="宋体" panose="02010600030101010101" pitchFamily="2" charset="-122"/>
              </a:rPr>
              <a:t>（</a:t>
            </a:r>
            <a:r>
              <a:rPr lang="en-US" altLang="zh-CN" sz="2800" dirty="0">
                <a:ea typeface="宋体" panose="02010600030101010101" pitchFamily="2" charset="-122"/>
              </a:rPr>
              <a:t>6</a:t>
            </a:r>
            <a:r>
              <a:rPr lang="zh-CN" altLang="en-US" sz="2800" dirty="0">
                <a:ea typeface="宋体" panose="02010600030101010101" pitchFamily="2" charset="-122"/>
              </a:rPr>
              <a:t>）画出类图</a:t>
            </a:r>
          </a:p>
        </p:txBody>
      </p:sp>
      <p:pic>
        <p:nvPicPr>
          <p:cNvPr id="344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3114" y="0"/>
            <a:ext cx="608488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1201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908CA7B-580E-43E8-9568-05B2AA8DA2CD}" type="slidenum">
              <a:rPr lang="zh-CN" altLang="en-US"/>
              <a:pPr/>
              <a:t>11</a:t>
            </a:fld>
            <a:endParaRPr lang="en-US" altLang="zh-CN"/>
          </a:p>
        </p:txBody>
      </p:sp>
      <p:sp>
        <p:nvSpPr>
          <p:cNvPr id="288771" name="Rectangle 3"/>
          <p:cNvSpPr>
            <a:spLocks noGrp="1" noChangeArrowheads="1"/>
          </p:cNvSpPr>
          <p:nvPr>
            <p:ph type="body" idx="1"/>
          </p:nvPr>
        </p:nvSpPr>
        <p:spPr>
          <a:xfrm>
            <a:off x="552661" y="1250950"/>
            <a:ext cx="11012991" cy="5105400"/>
          </a:xfrm>
        </p:spPr>
        <p:txBody>
          <a:bodyPr/>
          <a:lstStyle/>
          <a:p>
            <a:pPr marL="0" indent="0" algn="just">
              <a:lnSpc>
                <a:spcPct val="110000"/>
              </a:lnSpc>
              <a:spcBef>
                <a:spcPts val="600"/>
              </a:spcBef>
              <a:spcAft>
                <a:spcPts val="600"/>
              </a:spcAft>
              <a:buNone/>
            </a:pPr>
            <a:r>
              <a:rPr lang="zh-CN" altLang="en-US" dirty="0">
                <a:latin typeface="Times New Roman" panose="02020603050405020304" pitchFamily="18" charset="0"/>
                <a:ea typeface="宋体" panose="02010600030101010101" pitchFamily="2" charset="-122"/>
              </a:rPr>
              <a:t> 三个层次的观点</a:t>
            </a:r>
            <a:endParaRPr lang="en-US" altLang="zh-CN" dirty="0" smtClean="0">
              <a:latin typeface="华文楷体" panose="02010600040101010101" pitchFamily="2" charset="-122"/>
              <a:ea typeface="华文楷体" panose="02010600040101010101" pitchFamily="2" charset="-122"/>
            </a:endParaRPr>
          </a:p>
          <a:p>
            <a:pPr algn="just">
              <a:lnSpc>
                <a:spcPct val="110000"/>
              </a:lnSpc>
              <a:spcBef>
                <a:spcPts val="600"/>
              </a:spcBef>
              <a:spcAft>
                <a:spcPts val="6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画</a:t>
            </a:r>
            <a:r>
              <a:rPr lang="zh-CN" altLang="en-US" dirty="0">
                <a:latin typeface="华文楷体" panose="02010600040101010101" pitchFamily="2" charset="-122"/>
                <a:ea typeface="华文楷体" panose="02010600040101010101" pitchFamily="2" charset="-122"/>
              </a:rPr>
              <a:t>类图和理解类图时都应采用三个层次的观点。这些观点也适用于其它模型。</a:t>
            </a:r>
          </a:p>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三个层次的观点不是</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的组成部分，但对建造模型或评价模型都非常有用，且都可应用于</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a:t>
            </a:r>
          </a:p>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三个层次：</a:t>
            </a:r>
          </a:p>
          <a:p>
            <a:pPr lvl="1" algn="just">
              <a:lnSpc>
                <a:spcPct val="110000"/>
              </a:lnSpc>
              <a:spcBef>
                <a:spcPts val="600"/>
              </a:spcBef>
              <a:spcAft>
                <a:spcPts val="600"/>
              </a:spcAft>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概念层</a:t>
            </a:r>
          </a:p>
          <a:p>
            <a:pPr lvl="1" algn="just">
              <a:lnSpc>
                <a:spcPct val="110000"/>
              </a:lnSpc>
              <a:spcBef>
                <a:spcPts val="600"/>
              </a:spcBef>
              <a:spcAft>
                <a:spcPts val="600"/>
              </a:spcAft>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说明层</a:t>
            </a:r>
          </a:p>
          <a:p>
            <a:pPr lvl="1" algn="just">
              <a:lnSpc>
                <a:spcPct val="110000"/>
              </a:lnSpc>
              <a:spcBef>
                <a:spcPts val="600"/>
              </a:spcBef>
              <a:spcAft>
                <a:spcPts val="600"/>
              </a:spcAft>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实现层</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3003532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3"/>
          <p:cNvSpPr>
            <a:spLocks noGrp="1"/>
          </p:cNvSpPr>
          <p:nvPr>
            <p:ph type="dt" sz="half" idx="10"/>
          </p:nvPr>
        </p:nvSpPr>
        <p:spPr/>
        <p:txBody>
          <a:bodyPr/>
          <a:lstStyle/>
          <a:p>
            <a:r>
              <a:rPr lang="zh-CN" altLang="en-US"/>
              <a:t>华 南 理 工 大 学</a:t>
            </a:r>
          </a:p>
        </p:txBody>
      </p:sp>
      <p:sp>
        <p:nvSpPr>
          <p:cNvPr id="7" name="页脚占位符 4"/>
          <p:cNvSpPr>
            <a:spLocks noGrp="1"/>
          </p:cNvSpPr>
          <p:nvPr>
            <p:ph type="ftr" sz="quarter" idx="11"/>
          </p:nvPr>
        </p:nvSpPr>
        <p:spPr/>
        <p:txBody>
          <a:bodyPr/>
          <a:lstStyle/>
          <a:p>
            <a:r>
              <a:rPr lang="zh-CN" altLang="en-US"/>
              <a:t>软 件 工 程</a:t>
            </a:r>
          </a:p>
        </p:txBody>
      </p:sp>
      <p:sp>
        <p:nvSpPr>
          <p:cNvPr id="8" name="灯片编号占位符 5"/>
          <p:cNvSpPr>
            <a:spLocks noGrp="1"/>
          </p:cNvSpPr>
          <p:nvPr>
            <p:ph type="sldNum" sz="quarter" idx="12"/>
          </p:nvPr>
        </p:nvSpPr>
        <p:spPr/>
        <p:txBody>
          <a:bodyPr/>
          <a:lstStyle/>
          <a:p>
            <a:fld id="{519C9A63-98A0-4F59-A594-DA65C9B2C999}" type="slidenum">
              <a:rPr lang="zh-CN" altLang="en-US"/>
              <a:pPr/>
              <a:t>110</a:t>
            </a:fld>
            <a:endParaRPr lang="en-US" altLang="zh-CN"/>
          </a:p>
        </p:txBody>
      </p:sp>
      <p:sp>
        <p:nvSpPr>
          <p:cNvPr id="346114" name="Rectangle 2"/>
          <p:cNvSpPr>
            <a:spLocks noGrp="1" noChangeArrowheads="1"/>
          </p:cNvSpPr>
          <p:nvPr>
            <p:ph type="title"/>
          </p:nvPr>
        </p:nvSpPr>
        <p:spPr/>
        <p:txBody>
          <a:bodyPr/>
          <a:lstStyle/>
          <a:p>
            <a:r>
              <a:rPr lang="zh-CN" altLang="en-US" sz="2800">
                <a:ea typeface="宋体" panose="02010600030101010101" pitchFamily="2" charset="-122"/>
              </a:rPr>
              <a:t>（</a:t>
            </a:r>
            <a:r>
              <a:rPr lang="en-US" altLang="zh-CN" sz="2800">
                <a:ea typeface="宋体" panose="02010600030101010101" pitchFamily="2" charset="-122"/>
              </a:rPr>
              <a:t>7</a:t>
            </a:r>
            <a:r>
              <a:rPr lang="zh-CN" altLang="en-US" sz="2800">
                <a:ea typeface="宋体" panose="02010600030101010101" pitchFamily="2" charset="-122"/>
              </a:rPr>
              <a:t>）画出类之间的关系</a:t>
            </a:r>
          </a:p>
        </p:txBody>
      </p:sp>
      <p:pic>
        <p:nvPicPr>
          <p:cNvPr id="346115" name="Picture 3"/>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847851" y="1341439"/>
            <a:ext cx="8569325" cy="5081587"/>
          </a:xfrm>
        </p:spPr>
      </p:pic>
      <p:pic>
        <p:nvPicPr>
          <p:cNvPr id="3461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9288" y="2781300"/>
            <a:ext cx="1219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61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2125" y="2492375"/>
            <a:ext cx="1219200"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72686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F07C2E0-EBCC-45C5-B899-6A09BF7622C9}" type="slidenum">
              <a:rPr lang="zh-CN" altLang="en-US"/>
              <a:pPr/>
              <a:t>111</a:t>
            </a:fld>
            <a:endParaRPr lang="en-US" altLang="zh-CN"/>
          </a:p>
        </p:txBody>
      </p:sp>
      <p:sp>
        <p:nvSpPr>
          <p:cNvPr id="712707" name="Text Box 3"/>
          <p:cNvSpPr txBox="1">
            <a:spLocks noChangeArrowheads="1"/>
          </p:cNvSpPr>
          <p:nvPr/>
        </p:nvSpPr>
        <p:spPr bwMode="auto">
          <a:xfrm>
            <a:off x="351571" y="981895"/>
            <a:ext cx="11394952" cy="4570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Aft>
                <a:spcPts val="600"/>
              </a:spcAft>
            </a:pPr>
            <a:r>
              <a:rPr lang="zh-CN" altLang="en-US" sz="2800" dirty="0">
                <a:effectLst>
                  <a:outerShdw blurRad="38100" dist="38100" dir="2700000" algn="tl">
                    <a:srgbClr val="C0C0C0"/>
                  </a:outerShdw>
                </a:effectLst>
                <a:latin typeface="华文楷体" panose="02010600040101010101" pitchFamily="2" charset="-122"/>
                <a:ea typeface="华文楷体" panose="02010600040101010101" pitchFamily="2" charset="-122"/>
              </a:rPr>
              <a:t>案例</a:t>
            </a:r>
            <a:r>
              <a:rPr lang="en-US" altLang="zh-CN" sz="2800"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银行网络系统</a:t>
            </a:r>
            <a:r>
              <a:rPr lang="zh-CN" altLang="en-US" sz="2800"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endParaRPr kumimoji="1" lang="en-US" altLang="zh-CN" sz="2800" dirty="0" smtClean="0">
              <a:solidFill>
                <a:srgbClr val="F824BB"/>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10000"/>
              </a:lnSpc>
              <a:spcBef>
                <a:spcPct val="0"/>
              </a:spcBef>
              <a:spcAft>
                <a:spcPts val="600"/>
              </a:spcAft>
              <a:buClrTx/>
              <a:buFontTx/>
              <a:buNone/>
            </a:pPr>
            <a:r>
              <a:rPr kumimoji="1" lang="zh-CN" altLang="en-US" sz="2800" dirty="0" smtClean="0">
                <a:solidFill>
                  <a:srgbClr val="F824BB"/>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一</a:t>
            </a:r>
            <a:r>
              <a:rPr kumimoji="1" lang="zh-CN" altLang="en-US" sz="2800" dirty="0">
                <a:solidFill>
                  <a:srgbClr val="F824BB"/>
                </a:solidFill>
                <a:effectLst>
                  <a:outerShdw blurRad="38100" dist="38100" dir="2700000" algn="tl">
                    <a:srgbClr val="C0C0C0"/>
                  </a:outerShdw>
                </a:effectLst>
                <a:latin typeface="华文楷体" panose="02010600040101010101" pitchFamily="2" charset="-122"/>
                <a:ea typeface="华文楷体" panose="02010600040101010101" pitchFamily="2" charset="-122"/>
              </a:rPr>
              <a:t>、问题的陈述</a:t>
            </a:r>
          </a:p>
          <a:p>
            <a:pPr>
              <a:lnSpc>
                <a:spcPct val="110000"/>
              </a:lnSpc>
              <a:spcAft>
                <a:spcPts val="600"/>
              </a:spcAft>
              <a:buClrTx/>
              <a:buFontTx/>
              <a:buNone/>
            </a:pPr>
            <a:r>
              <a:rPr kumimoji="1" lang="zh-CN" altLang="en-US" sz="2800" dirty="0">
                <a:latin typeface="华文楷体" panose="02010600040101010101" pitchFamily="2" charset="-122"/>
                <a:ea typeface="华文楷体" panose="02010600040101010101" pitchFamily="2" charset="-122"/>
              </a:rPr>
              <a:t>　　  银行网络系统包括人工出纳和分行共享的自动出纳机；各分理处用自己的计算机处理业务（保存帐户、处理事务等）；各分理处与出纳站通过网络通信；出纳站录入帐户和事务数据。自动出纳机与分行计算机通信；自动出纳机与用户接口，接受现金卡；发放现金；打印收据；分行计算机与拨款分理处结帐。</a:t>
            </a:r>
          </a:p>
          <a:p>
            <a:pPr>
              <a:lnSpc>
                <a:spcPct val="110000"/>
              </a:lnSpc>
              <a:spcAft>
                <a:spcPts val="600"/>
              </a:spcAft>
              <a:buClrTx/>
              <a:buFontTx/>
              <a:buNone/>
            </a:pPr>
            <a:r>
              <a:rPr kumimoji="1" lang="zh-CN" altLang="en-US" sz="2800" dirty="0">
                <a:latin typeface="华文楷体" panose="02010600040101010101" pitchFamily="2" charset="-122"/>
                <a:ea typeface="华文楷体" panose="02010600040101010101" pitchFamily="2" charset="-122"/>
              </a:rPr>
              <a:t>　　要求系统正确处理同一帐户的并发访问；网络费用平均摊派给各分理处。</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9734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3"/>
          <p:cNvSpPr>
            <a:spLocks noGrp="1"/>
          </p:cNvSpPr>
          <p:nvPr>
            <p:ph type="sldNum" sz="quarter" idx="12"/>
          </p:nvPr>
        </p:nvSpPr>
        <p:spPr/>
        <p:txBody>
          <a:bodyPr/>
          <a:lstStyle/>
          <a:p>
            <a:fld id="{05DEDB97-65A4-43FA-BEBE-6CF90031310C}" type="slidenum">
              <a:rPr lang="zh-CN" altLang="en-US" sz="1600"/>
              <a:pPr/>
              <a:t>112</a:t>
            </a:fld>
            <a:endParaRPr lang="en-US" altLang="zh-CN" sz="1600"/>
          </a:p>
        </p:txBody>
      </p:sp>
      <p:sp>
        <p:nvSpPr>
          <p:cNvPr id="713730" name="Text Box 2"/>
          <p:cNvSpPr txBox="1">
            <a:spLocks noChangeArrowheads="1"/>
          </p:cNvSpPr>
          <p:nvPr/>
        </p:nvSpPr>
        <p:spPr bwMode="auto">
          <a:xfrm>
            <a:off x="753627" y="1311276"/>
            <a:ext cx="1111347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buClrTx/>
              <a:buFontTx/>
              <a:buNone/>
            </a:pPr>
            <a:r>
              <a:rPr kumimoji="1" lang="en-US" altLang="zh-CN" sz="2400" b="1" dirty="0">
                <a:latin typeface="华文楷体" panose="02010600040101010101" pitchFamily="2" charset="-122"/>
                <a:ea typeface="华文楷体" panose="02010600040101010101" pitchFamily="2" charset="-122"/>
              </a:rPr>
              <a:t>ATM(Auto Trade Machine)</a:t>
            </a:r>
            <a:r>
              <a:rPr kumimoji="1" lang="zh-CN" altLang="en-US" sz="2400" b="1" dirty="0">
                <a:latin typeface="华文楷体" panose="02010600040101010101" pitchFamily="2" charset="-122"/>
                <a:ea typeface="华文楷体" panose="02010600040101010101" pitchFamily="2" charset="-122"/>
              </a:rPr>
              <a:t>银行网络系统包括人工出纳和分行与分理处共享的自动出纳机。</a:t>
            </a:r>
          </a:p>
        </p:txBody>
      </p:sp>
      <p:grpSp>
        <p:nvGrpSpPr>
          <p:cNvPr id="713732" name="Group 4"/>
          <p:cNvGrpSpPr>
            <a:grpSpLocks/>
          </p:cNvGrpSpPr>
          <p:nvPr/>
        </p:nvGrpSpPr>
        <p:grpSpPr bwMode="auto">
          <a:xfrm>
            <a:off x="1919288" y="2479675"/>
            <a:ext cx="8280400" cy="3181350"/>
            <a:chOff x="249" y="1389"/>
            <a:chExt cx="5216" cy="2004"/>
          </a:xfrm>
        </p:grpSpPr>
        <p:sp>
          <p:nvSpPr>
            <p:cNvPr id="713733" name="Oval 5"/>
            <p:cNvSpPr>
              <a:spLocks noChangeArrowheads="1"/>
            </p:cNvSpPr>
            <p:nvPr/>
          </p:nvSpPr>
          <p:spPr bwMode="auto">
            <a:xfrm>
              <a:off x="460" y="2049"/>
              <a:ext cx="155" cy="144"/>
            </a:xfrm>
            <a:prstGeom prst="ellipse">
              <a:avLst/>
            </a:prstGeom>
            <a:solidFill>
              <a:srgbClr val="FFFFCC"/>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713734" name="Line 6"/>
            <p:cNvSpPr>
              <a:spLocks noChangeShapeType="1"/>
            </p:cNvSpPr>
            <p:nvPr/>
          </p:nvSpPr>
          <p:spPr bwMode="auto">
            <a:xfrm>
              <a:off x="537" y="2205"/>
              <a:ext cx="0" cy="28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35" name="Line 7"/>
            <p:cNvSpPr>
              <a:spLocks noChangeShapeType="1"/>
            </p:cNvSpPr>
            <p:nvPr/>
          </p:nvSpPr>
          <p:spPr bwMode="auto">
            <a:xfrm flipH="1">
              <a:off x="382" y="2481"/>
              <a:ext cx="155"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36" name="Line 8"/>
            <p:cNvSpPr>
              <a:spLocks noChangeShapeType="1"/>
            </p:cNvSpPr>
            <p:nvPr/>
          </p:nvSpPr>
          <p:spPr bwMode="auto">
            <a:xfrm>
              <a:off x="537" y="2481"/>
              <a:ext cx="155"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37" name="Line 9"/>
            <p:cNvSpPr>
              <a:spLocks noChangeShapeType="1"/>
            </p:cNvSpPr>
            <p:nvPr/>
          </p:nvSpPr>
          <p:spPr bwMode="auto">
            <a:xfrm>
              <a:off x="408" y="2289"/>
              <a:ext cx="25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38" name="Line 10"/>
            <p:cNvSpPr>
              <a:spLocks noChangeShapeType="1"/>
            </p:cNvSpPr>
            <p:nvPr/>
          </p:nvSpPr>
          <p:spPr bwMode="auto">
            <a:xfrm flipV="1">
              <a:off x="666" y="2193"/>
              <a:ext cx="103"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39" name="Rectangle 11"/>
            <p:cNvSpPr>
              <a:spLocks noChangeArrowheads="1"/>
            </p:cNvSpPr>
            <p:nvPr/>
          </p:nvSpPr>
          <p:spPr bwMode="auto">
            <a:xfrm>
              <a:off x="769" y="2097"/>
              <a:ext cx="104" cy="144"/>
            </a:xfrm>
            <a:prstGeom prst="rect">
              <a:avLst/>
            </a:prstGeom>
            <a:solidFill>
              <a:srgbClr val="FFFF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713740" name="AutoShape 12"/>
            <p:cNvSpPr>
              <a:spLocks noChangeArrowheads="1"/>
            </p:cNvSpPr>
            <p:nvPr/>
          </p:nvSpPr>
          <p:spPr bwMode="auto">
            <a:xfrm>
              <a:off x="1078" y="1525"/>
              <a:ext cx="980" cy="240"/>
            </a:xfrm>
            <a:prstGeom prst="flowChartPunchedCar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自动出纳机</a:t>
              </a:r>
            </a:p>
          </p:txBody>
        </p:sp>
        <p:sp>
          <p:nvSpPr>
            <p:cNvPr id="713741" name="AutoShape 13"/>
            <p:cNvSpPr>
              <a:spLocks noChangeArrowheads="1"/>
            </p:cNvSpPr>
            <p:nvPr/>
          </p:nvSpPr>
          <p:spPr bwMode="auto">
            <a:xfrm>
              <a:off x="1078" y="2024"/>
              <a:ext cx="980" cy="240"/>
            </a:xfrm>
            <a:prstGeom prst="flowChartPunchedCar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自动出纳机</a:t>
              </a:r>
            </a:p>
          </p:txBody>
        </p:sp>
        <p:sp>
          <p:nvSpPr>
            <p:cNvPr id="713742" name="AutoShape 14"/>
            <p:cNvSpPr>
              <a:spLocks noChangeArrowheads="1"/>
            </p:cNvSpPr>
            <p:nvPr/>
          </p:nvSpPr>
          <p:spPr bwMode="auto">
            <a:xfrm>
              <a:off x="1126" y="3067"/>
              <a:ext cx="981" cy="240"/>
            </a:xfrm>
            <a:prstGeom prst="flowChartPunchedCar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自动出纳机</a:t>
              </a:r>
            </a:p>
          </p:txBody>
        </p:sp>
        <p:sp>
          <p:nvSpPr>
            <p:cNvPr id="713743" name="Rectangle 15"/>
            <p:cNvSpPr>
              <a:spLocks noChangeArrowheads="1"/>
            </p:cNvSpPr>
            <p:nvPr/>
          </p:nvSpPr>
          <p:spPr bwMode="auto">
            <a:xfrm>
              <a:off x="3969" y="1389"/>
              <a:ext cx="825"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出纳站</a:t>
              </a:r>
            </a:p>
          </p:txBody>
        </p:sp>
        <p:sp>
          <p:nvSpPr>
            <p:cNvPr id="713744" name="Rectangle 16"/>
            <p:cNvSpPr>
              <a:spLocks noChangeArrowheads="1"/>
            </p:cNvSpPr>
            <p:nvPr/>
          </p:nvSpPr>
          <p:spPr bwMode="auto">
            <a:xfrm>
              <a:off x="3969" y="1857"/>
              <a:ext cx="825" cy="4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分理处</a:t>
              </a:r>
            </a:p>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计算机</a:t>
              </a:r>
            </a:p>
          </p:txBody>
        </p:sp>
        <p:sp>
          <p:nvSpPr>
            <p:cNvPr id="713745" name="Rectangle 17"/>
            <p:cNvSpPr>
              <a:spLocks noChangeArrowheads="1"/>
            </p:cNvSpPr>
            <p:nvPr/>
          </p:nvSpPr>
          <p:spPr bwMode="auto">
            <a:xfrm>
              <a:off x="3969" y="2481"/>
              <a:ext cx="825" cy="432"/>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分理处</a:t>
              </a:r>
            </a:p>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计算机</a:t>
              </a:r>
            </a:p>
          </p:txBody>
        </p:sp>
        <p:sp>
          <p:nvSpPr>
            <p:cNvPr id="713746" name="Rectangle 18"/>
            <p:cNvSpPr>
              <a:spLocks noChangeArrowheads="1"/>
            </p:cNvSpPr>
            <p:nvPr/>
          </p:nvSpPr>
          <p:spPr bwMode="auto">
            <a:xfrm>
              <a:off x="3969" y="3153"/>
              <a:ext cx="825" cy="240"/>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出纳站</a:t>
              </a:r>
            </a:p>
          </p:txBody>
        </p:sp>
        <p:sp>
          <p:nvSpPr>
            <p:cNvPr id="713747" name="Rectangle 19"/>
            <p:cNvSpPr>
              <a:spLocks noChangeArrowheads="1"/>
            </p:cNvSpPr>
            <p:nvPr/>
          </p:nvSpPr>
          <p:spPr bwMode="auto">
            <a:xfrm>
              <a:off x="5104" y="1977"/>
              <a:ext cx="361"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帐户</a:t>
              </a:r>
            </a:p>
          </p:txBody>
        </p:sp>
        <p:sp>
          <p:nvSpPr>
            <p:cNvPr id="713748" name="Rectangle 20"/>
            <p:cNvSpPr>
              <a:spLocks noChangeArrowheads="1"/>
            </p:cNvSpPr>
            <p:nvPr/>
          </p:nvSpPr>
          <p:spPr bwMode="auto">
            <a:xfrm>
              <a:off x="5091" y="2589"/>
              <a:ext cx="361" cy="192"/>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帐户</a:t>
              </a:r>
            </a:p>
          </p:txBody>
        </p:sp>
        <p:sp>
          <p:nvSpPr>
            <p:cNvPr id="713749" name="Line 21"/>
            <p:cNvSpPr>
              <a:spLocks noChangeShapeType="1"/>
            </p:cNvSpPr>
            <p:nvPr/>
          </p:nvSpPr>
          <p:spPr bwMode="auto">
            <a:xfrm>
              <a:off x="4794" y="2073"/>
              <a:ext cx="31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0" name="Line 22"/>
            <p:cNvSpPr>
              <a:spLocks noChangeShapeType="1"/>
            </p:cNvSpPr>
            <p:nvPr/>
          </p:nvSpPr>
          <p:spPr bwMode="auto">
            <a:xfrm>
              <a:off x="4794" y="2697"/>
              <a:ext cx="31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1" name="Line 23"/>
            <p:cNvSpPr>
              <a:spLocks noChangeShapeType="1"/>
            </p:cNvSpPr>
            <p:nvPr/>
          </p:nvSpPr>
          <p:spPr bwMode="auto">
            <a:xfrm>
              <a:off x="2053" y="2160"/>
              <a:ext cx="471" cy="2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2" name="Line 24"/>
            <p:cNvSpPr>
              <a:spLocks noChangeShapeType="1"/>
            </p:cNvSpPr>
            <p:nvPr/>
          </p:nvSpPr>
          <p:spPr bwMode="auto">
            <a:xfrm flipH="1">
              <a:off x="3491" y="1983"/>
              <a:ext cx="478" cy="2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3" name="Line 25"/>
            <p:cNvSpPr>
              <a:spLocks noChangeShapeType="1"/>
            </p:cNvSpPr>
            <p:nvPr/>
          </p:nvSpPr>
          <p:spPr bwMode="auto">
            <a:xfrm>
              <a:off x="3317" y="2529"/>
              <a:ext cx="643" cy="35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4" name="Line 26"/>
            <p:cNvSpPr>
              <a:spLocks noChangeShapeType="1"/>
            </p:cNvSpPr>
            <p:nvPr/>
          </p:nvSpPr>
          <p:spPr bwMode="auto">
            <a:xfrm>
              <a:off x="4381" y="1617"/>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5" name="Line 27"/>
            <p:cNvSpPr>
              <a:spLocks noChangeShapeType="1"/>
            </p:cNvSpPr>
            <p:nvPr/>
          </p:nvSpPr>
          <p:spPr bwMode="auto">
            <a:xfrm>
              <a:off x="4381" y="2913"/>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56" name="Text Box 28"/>
            <p:cNvSpPr txBox="1">
              <a:spLocks noChangeArrowheads="1"/>
            </p:cNvSpPr>
            <p:nvPr/>
          </p:nvSpPr>
          <p:spPr bwMode="auto">
            <a:xfrm>
              <a:off x="249" y="2660"/>
              <a:ext cx="64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kumimoji="1" lang="zh-CN" altLang="en-US" sz="2400" b="1">
                  <a:latin typeface="华文楷体" panose="02010600040101010101" pitchFamily="2" charset="-122"/>
                  <a:ea typeface="华文楷体" panose="02010600040101010101" pitchFamily="2" charset="-122"/>
                </a:rPr>
                <a:t>用户</a:t>
              </a:r>
            </a:p>
          </p:txBody>
        </p:sp>
        <p:sp>
          <p:nvSpPr>
            <p:cNvPr id="713757" name="Rectangle 29"/>
            <p:cNvSpPr>
              <a:spLocks noChangeArrowheads="1"/>
            </p:cNvSpPr>
            <p:nvPr/>
          </p:nvSpPr>
          <p:spPr bwMode="auto">
            <a:xfrm>
              <a:off x="2524" y="2241"/>
              <a:ext cx="1187" cy="2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分行计算机</a:t>
              </a:r>
            </a:p>
          </p:txBody>
        </p:sp>
        <p:sp>
          <p:nvSpPr>
            <p:cNvPr id="713758" name="AutoShape 30"/>
            <p:cNvSpPr>
              <a:spLocks noChangeArrowheads="1"/>
            </p:cNvSpPr>
            <p:nvPr/>
          </p:nvSpPr>
          <p:spPr bwMode="auto">
            <a:xfrm>
              <a:off x="1078" y="2523"/>
              <a:ext cx="980" cy="240"/>
            </a:xfrm>
            <a:prstGeom prst="flowChartPunchedCard">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kumimoji="1" lang="zh-CN" altLang="en-US" sz="2400" b="1">
                  <a:solidFill>
                    <a:srgbClr val="000000"/>
                  </a:solidFill>
                  <a:latin typeface="华文楷体" panose="02010600040101010101" pitchFamily="2" charset="-122"/>
                  <a:ea typeface="华文楷体" panose="02010600040101010101" pitchFamily="2" charset="-122"/>
                </a:rPr>
                <a:t>自动出纳机</a:t>
              </a:r>
            </a:p>
          </p:txBody>
        </p:sp>
        <p:sp>
          <p:nvSpPr>
            <p:cNvPr id="713759" name="Line 31"/>
            <p:cNvSpPr>
              <a:spLocks noChangeShapeType="1"/>
            </p:cNvSpPr>
            <p:nvPr/>
          </p:nvSpPr>
          <p:spPr bwMode="auto">
            <a:xfrm flipV="1">
              <a:off x="2053" y="2432"/>
              <a:ext cx="488" cy="18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400"/>
            </a:p>
          </p:txBody>
        </p:sp>
        <p:sp>
          <p:nvSpPr>
            <p:cNvPr id="713760" name="Text Box 32"/>
            <p:cNvSpPr txBox="1">
              <a:spLocks noChangeArrowheads="1"/>
            </p:cNvSpPr>
            <p:nvPr/>
          </p:nvSpPr>
          <p:spPr bwMode="auto">
            <a:xfrm>
              <a:off x="1374" y="2241"/>
              <a:ext cx="407" cy="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nSpc>
                  <a:spcPct val="75000"/>
                </a:lnSpc>
                <a:spcBef>
                  <a:spcPct val="0"/>
                </a:spcBef>
                <a:buClrTx/>
                <a:buFontTx/>
                <a:buNone/>
              </a:pPr>
              <a:r>
                <a:rPr kumimoji="1" lang="en-US" altLang="zh-CN" sz="4000">
                  <a:effectLst>
                    <a:outerShdw blurRad="38100" dist="38100" dir="2700000" algn="tl">
                      <a:srgbClr val="C0C0C0"/>
                    </a:outerShdw>
                  </a:effectLst>
                  <a:latin typeface="华文楷体" panose="02010600040101010101" pitchFamily="2" charset="-122"/>
                  <a:ea typeface="华文楷体" panose="02010600040101010101" pitchFamily="2" charset="-122"/>
                </a:rPr>
                <a:t>…</a:t>
              </a:r>
            </a:p>
          </p:txBody>
        </p:sp>
        <p:sp>
          <p:nvSpPr>
            <p:cNvPr id="713761" name="Line 33"/>
            <p:cNvSpPr>
              <a:spLocks noChangeShapeType="1"/>
            </p:cNvSpPr>
            <p:nvPr/>
          </p:nvSpPr>
          <p:spPr bwMode="auto">
            <a:xfrm>
              <a:off x="2066" y="1766"/>
              <a:ext cx="475" cy="48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13762" name="Line 34"/>
            <p:cNvSpPr>
              <a:spLocks noChangeShapeType="1"/>
            </p:cNvSpPr>
            <p:nvPr/>
          </p:nvSpPr>
          <p:spPr bwMode="auto">
            <a:xfrm flipH="1">
              <a:off x="2103" y="2523"/>
              <a:ext cx="430" cy="55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
        <p:nvSpPr>
          <p:cNvPr id="37" name="文本框 3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296746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137332A-D4EC-4684-B1B4-4FB4F968C91F}" type="slidenum">
              <a:rPr lang="zh-CN" altLang="en-US"/>
              <a:pPr/>
              <a:t>113</a:t>
            </a:fld>
            <a:endParaRPr lang="en-US" altLang="zh-CN"/>
          </a:p>
        </p:txBody>
      </p:sp>
      <p:sp>
        <p:nvSpPr>
          <p:cNvPr id="714754" name="Rectangle 2"/>
          <p:cNvSpPr>
            <a:spLocks noGrp="1" noChangeArrowheads="1"/>
          </p:cNvSpPr>
          <p:nvPr>
            <p:ph type="title"/>
          </p:nvPr>
        </p:nvSpPr>
        <p:spPr>
          <a:xfrm>
            <a:off x="4030881" y="961920"/>
            <a:ext cx="5276850" cy="495300"/>
          </a:xfrm>
        </p:spPr>
        <p:txBody>
          <a:bodyPr/>
          <a:lstStyle/>
          <a:p>
            <a:r>
              <a:rPr lang="zh-CN" altLang="en-US" sz="2800" dirty="0">
                <a:latin typeface="华文楷体" panose="02010600040101010101" pitchFamily="2" charset="-122"/>
                <a:ea typeface="华文楷体" panose="02010600040101010101" pitchFamily="2" charset="-122"/>
              </a:rPr>
              <a:t>确定类</a:t>
            </a:r>
          </a:p>
        </p:txBody>
      </p:sp>
      <p:sp>
        <p:nvSpPr>
          <p:cNvPr id="714755" name="Text Box 3"/>
          <p:cNvSpPr txBox="1">
            <a:spLocks noChangeArrowheads="1"/>
          </p:cNvSpPr>
          <p:nvPr/>
        </p:nvSpPr>
        <p:spPr bwMode="auto">
          <a:xfrm>
            <a:off x="1136650" y="1653964"/>
            <a:ext cx="8553450" cy="19389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FontTx/>
              <a:buNone/>
            </a:pPr>
            <a:r>
              <a:rPr kumimoji="1" lang="zh-CN" altLang="en-US" sz="2400" b="1" dirty="0">
                <a:latin typeface="华文楷体" panose="02010600040101010101" pitchFamily="2" charset="-122"/>
                <a:ea typeface="华文楷体" panose="02010600040101010101" pitchFamily="2" charset="-122"/>
              </a:rPr>
              <a:t>采用名词识别法：检查问题陈述中的所有名词，得到初始类：</a:t>
            </a:r>
          </a:p>
          <a:p>
            <a:pPr>
              <a:buClrTx/>
              <a:buFontTx/>
              <a:buNone/>
            </a:pPr>
            <a:r>
              <a:rPr kumimoji="1" lang="zh-CN" altLang="en-US" sz="2400" b="1" dirty="0">
                <a:latin typeface="华文楷体" panose="02010600040101010101" pitchFamily="2" charset="-122"/>
                <a:ea typeface="华文楷体" panose="02010600040101010101" pitchFamily="2" charset="-122"/>
              </a:rPr>
              <a:t>　软件　银行网络　出纳员　分行　　系统　自动出纳机</a:t>
            </a:r>
          </a:p>
          <a:p>
            <a:pPr>
              <a:buClrTx/>
              <a:buFontTx/>
              <a:buNone/>
            </a:pPr>
            <a:r>
              <a:rPr kumimoji="1" lang="zh-CN" altLang="en-US" sz="2400" b="1" dirty="0">
                <a:latin typeface="华文楷体" panose="02010600040101010101" pitchFamily="2" charset="-122"/>
                <a:ea typeface="华文楷体" panose="02010600040101010101" pitchFamily="2" charset="-122"/>
              </a:rPr>
              <a:t>　帐户　帐户数据　出纳站　分理处　访问　分理处计算机</a:t>
            </a:r>
          </a:p>
          <a:p>
            <a:pPr>
              <a:buClrTx/>
              <a:buFontTx/>
              <a:buNone/>
            </a:pPr>
            <a:r>
              <a:rPr kumimoji="1" lang="zh-CN" altLang="en-US" sz="2400" b="1" dirty="0">
                <a:latin typeface="华文楷体" panose="02010600040101010101" pitchFamily="2" charset="-122"/>
                <a:ea typeface="华文楷体" panose="02010600040101010101" pitchFamily="2" charset="-122"/>
              </a:rPr>
              <a:t>　事务　事务数据　现金卡　用户　　顾客　分行计算机</a:t>
            </a:r>
          </a:p>
          <a:p>
            <a:pPr>
              <a:buClrTx/>
              <a:buFontTx/>
              <a:buNone/>
            </a:pPr>
            <a:r>
              <a:rPr kumimoji="1" lang="zh-CN" altLang="en-US" sz="2400" b="1" dirty="0">
                <a:latin typeface="华文楷体" panose="02010600040101010101" pitchFamily="2" charset="-122"/>
                <a:ea typeface="华文楷体" panose="02010600040101010101" pitchFamily="2" charset="-122"/>
              </a:rPr>
              <a:t>    现金　  收据　　  费用　　安全措施　　记录保管　　　</a:t>
            </a:r>
          </a:p>
        </p:txBody>
      </p:sp>
      <p:sp>
        <p:nvSpPr>
          <p:cNvPr id="714756" name="Line 4"/>
          <p:cNvSpPr>
            <a:spLocks noChangeShapeType="1"/>
          </p:cNvSpPr>
          <p:nvPr/>
        </p:nvSpPr>
        <p:spPr bwMode="auto">
          <a:xfrm>
            <a:off x="6312685" y="2972324"/>
            <a:ext cx="72390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4757" name="Line 5"/>
          <p:cNvSpPr>
            <a:spLocks noChangeShapeType="1"/>
          </p:cNvSpPr>
          <p:nvPr/>
        </p:nvSpPr>
        <p:spPr bwMode="auto">
          <a:xfrm>
            <a:off x="5113007" y="3013511"/>
            <a:ext cx="80010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4758" name="Text Box 6"/>
          <p:cNvSpPr txBox="1">
            <a:spLocks noChangeArrowheads="1"/>
          </p:cNvSpPr>
          <p:nvPr/>
        </p:nvSpPr>
        <p:spPr bwMode="auto">
          <a:xfrm>
            <a:off x="521678" y="3986445"/>
            <a:ext cx="11194700" cy="2465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10000"/>
              </a:spcBef>
              <a:spcAft>
                <a:spcPts val="600"/>
              </a:spcAft>
              <a:buClrTx/>
              <a:buFontTx/>
              <a:buNone/>
            </a:pPr>
            <a:r>
              <a:rPr kumimoji="1" lang="zh-CN" altLang="en-US" sz="2400" dirty="0">
                <a:latin typeface="华文楷体" panose="02010600040101010101" pitchFamily="2" charset="-122"/>
                <a:ea typeface="华文楷体" panose="02010600040101010101" pitchFamily="2" charset="-122"/>
              </a:rPr>
              <a:t>根据下述原则进一步确定类：</a:t>
            </a:r>
          </a:p>
          <a:p>
            <a:pPr algn="just">
              <a:lnSpc>
                <a:spcPct val="110000"/>
              </a:lnSpc>
              <a:spcBef>
                <a:spcPct val="10000"/>
              </a:spcBef>
              <a:spcAft>
                <a:spcPts val="600"/>
              </a:spcAft>
              <a:buClrTx/>
              <a:buFontTx/>
              <a:buNone/>
            </a:pPr>
            <a:r>
              <a:rPr kumimoji="1" lang="zh-CN" altLang="en-US" sz="2400" dirty="0">
                <a:latin typeface="华文楷体" panose="02010600040101010101" pitchFamily="2" charset="-122"/>
                <a:ea typeface="华文楷体" panose="02010600040101010101" pitchFamily="2" charset="-122"/>
              </a:rPr>
              <a:t>①去掉冗余类：如两个类表述同一信息，应保留最具有描述能力的类，如“用户”与“顾客”是重复的描述，由于“顾客”更具有描述性，故保留它，删除“用户”</a:t>
            </a:r>
            <a:r>
              <a:rPr kumimoji="1" lang="zh-CN" altLang="en-US" sz="2400" dirty="0" smtClean="0">
                <a:latin typeface="华文楷体" panose="02010600040101010101" pitchFamily="2" charset="-122"/>
                <a:ea typeface="华文楷体" panose="02010600040101010101" pitchFamily="2" charset="-122"/>
              </a:rPr>
              <a:t>。</a:t>
            </a:r>
            <a:endParaRPr kumimoji="1" lang="en-US" altLang="zh-CN" sz="2400" dirty="0" smtClean="0">
              <a:latin typeface="华文楷体" panose="02010600040101010101" pitchFamily="2" charset="-122"/>
              <a:ea typeface="华文楷体" panose="02010600040101010101" pitchFamily="2" charset="-122"/>
            </a:endParaRPr>
          </a:p>
          <a:p>
            <a:pPr algn="just">
              <a:lnSpc>
                <a:spcPct val="110000"/>
              </a:lnSpc>
              <a:spcBef>
                <a:spcPct val="10000"/>
              </a:spcBef>
              <a:spcAft>
                <a:spcPts val="600"/>
              </a:spcAft>
            </a:pPr>
            <a:r>
              <a:rPr kumimoji="1" lang="zh-CN" altLang="en-US" sz="2400" dirty="0">
                <a:latin typeface="华文楷体" panose="02010600040101010101" pitchFamily="2" charset="-122"/>
                <a:ea typeface="华文楷体" panose="02010600040101010101" pitchFamily="2" charset="-122"/>
              </a:rPr>
              <a:t>②去掉不相干的类：删除与问题无关或关系不大的类，如“费用”。</a:t>
            </a:r>
          </a:p>
          <a:p>
            <a:pPr algn="just">
              <a:lnSpc>
                <a:spcPct val="110000"/>
              </a:lnSpc>
              <a:spcBef>
                <a:spcPct val="10000"/>
              </a:spcBef>
              <a:spcAft>
                <a:spcPts val="600"/>
              </a:spcAft>
              <a:buClrTx/>
              <a:buFontTx/>
              <a:buNone/>
            </a:pPr>
            <a:endParaRPr kumimoji="1" lang="zh-CN" altLang="en-US" sz="2400"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41683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714755"/>
                                        </p:tgtEl>
                                        <p:attrNameLst>
                                          <p:attrName>style.visibility</p:attrName>
                                        </p:attrNameLst>
                                      </p:cBhvr>
                                      <p:to>
                                        <p:strVal val="visible"/>
                                      </p:to>
                                    </p:set>
                                    <p:animEffect transition="in" filter="wipe(up)">
                                      <p:cBhvr>
                                        <p:cTn id="7" dur="500"/>
                                        <p:tgtEl>
                                          <p:spTgt spid="7147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14758"/>
                                        </p:tgtEl>
                                        <p:attrNameLst>
                                          <p:attrName>style.visibility</p:attrName>
                                        </p:attrNameLst>
                                      </p:cBhvr>
                                      <p:to>
                                        <p:strVal val="visible"/>
                                      </p:to>
                                    </p:set>
                                    <p:animEffect transition="in" filter="wipe(up)">
                                      <p:cBhvr>
                                        <p:cTn id="12" dur="1000"/>
                                        <p:tgtEl>
                                          <p:spTgt spid="7147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4756"/>
                                        </p:tgtEl>
                                        <p:attrNameLst>
                                          <p:attrName>style.visibility</p:attrName>
                                        </p:attrNameLst>
                                      </p:cBhvr>
                                      <p:to>
                                        <p:strVal val="visible"/>
                                      </p:to>
                                    </p:set>
                                    <p:animEffect transition="in" filter="wipe(left)">
                                      <p:cBhvr>
                                        <p:cTn id="17" dur="1000"/>
                                        <p:tgtEl>
                                          <p:spTgt spid="7147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4757"/>
                                        </p:tgtEl>
                                        <p:attrNameLst>
                                          <p:attrName>style.visibility</p:attrName>
                                        </p:attrNameLst>
                                      </p:cBhvr>
                                      <p:to>
                                        <p:strVal val="visible"/>
                                      </p:to>
                                    </p:set>
                                    <p:animEffect transition="in" filter="wipe(left)">
                                      <p:cBhvr>
                                        <p:cTn id="22" dur="500"/>
                                        <p:tgtEl>
                                          <p:spTgt spid="71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p:bldP spid="714756" grpId="0" animBg="1"/>
      <p:bldP spid="714757" grpId="0" animBg="1"/>
      <p:bldP spid="71475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日期占位符 3"/>
          <p:cNvSpPr>
            <a:spLocks noGrp="1"/>
          </p:cNvSpPr>
          <p:nvPr>
            <p:ph type="dt" sz="half" idx="10"/>
          </p:nvPr>
        </p:nvSpPr>
        <p:spPr/>
        <p:txBody>
          <a:bodyPr/>
          <a:lstStyle/>
          <a:p>
            <a:r>
              <a:rPr lang="zh-CN" altLang="en-US"/>
              <a:t>华 南 理 工 大 学</a:t>
            </a:r>
          </a:p>
        </p:txBody>
      </p:sp>
      <p:sp>
        <p:nvSpPr>
          <p:cNvPr id="18" name="页脚占位符 4"/>
          <p:cNvSpPr>
            <a:spLocks noGrp="1"/>
          </p:cNvSpPr>
          <p:nvPr>
            <p:ph type="ftr" sz="quarter" idx="11"/>
          </p:nvPr>
        </p:nvSpPr>
        <p:spPr/>
        <p:txBody>
          <a:bodyPr/>
          <a:lstStyle/>
          <a:p>
            <a:r>
              <a:rPr lang="zh-CN" altLang="en-US"/>
              <a:t>软 件 工 程</a:t>
            </a:r>
          </a:p>
        </p:txBody>
      </p:sp>
      <p:sp>
        <p:nvSpPr>
          <p:cNvPr id="19" name="灯片编号占位符 5"/>
          <p:cNvSpPr>
            <a:spLocks noGrp="1"/>
          </p:cNvSpPr>
          <p:nvPr>
            <p:ph type="sldNum" sz="quarter" idx="12"/>
          </p:nvPr>
        </p:nvSpPr>
        <p:spPr/>
        <p:txBody>
          <a:bodyPr/>
          <a:lstStyle/>
          <a:p>
            <a:fld id="{A8F34AB0-4E87-441C-8701-87B845E5ECCB}" type="slidenum">
              <a:rPr lang="zh-CN" altLang="en-US"/>
              <a:pPr/>
              <a:t>114</a:t>
            </a:fld>
            <a:endParaRPr lang="en-US" altLang="zh-CN"/>
          </a:p>
        </p:txBody>
      </p:sp>
      <p:sp>
        <p:nvSpPr>
          <p:cNvPr id="715778" name="Rectangle 2"/>
          <p:cNvSpPr>
            <a:spLocks noGrp="1" noChangeArrowheads="1"/>
          </p:cNvSpPr>
          <p:nvPr>
            <p:ph type="title"/>
          </p:nvPr>
        </p:nvSpPr>
        <p:spPr>
          <a:xfrm>
            <a:off x="4622800" y="875614"/>
            <a:ext cx="6731000" cy="495300"/>
          </a:xfrm>
        </p:spPr>
        <p:txBody>
          <a:bodyPr/>
          <a:lstStyle/>
          <a:p>
            <a:r>
              <a:rPr lang="zh-CN" altLang="en-US" sz="3600" b="0" dirty="0">
                <a:latin typeface="华文楷体" panose="02010600040101010101" pitchFamily="2" charset="-122"/>
                <a:ea typeface="华文楷体" panose="02010600040101010101" pitchFamily="2" charset="-122"/>
              </a:rPr>
              <a:t>确定类</a:t>
            </a:r>
          </a:p>
        </p:txBody>
      </p:sp>
      <p:grpSp>
        <p:nvGrpSpPr>
          <p:cNvPr id="715779" name="Group 3"/>
          <p:cNvGrpSpPr>
            <a:grpSpLocks/>
          </p:cNvGrpSpPr>
          <p:nvPr/>
        </p:nvGrpSpPr>
        <p:grpSpPr bwMode="auto">
          <a:xfrm>
            <a:off x="1140767" y="1436661"/>
            <a:ext cx="9499600" cy="3970338"/>
            <a:chOff x="208" y="597"/>
            <a:chExt cx="5388" cy="2501"/>
          </a:xfrm>
        </p:grpSpPr>
        <p:sp>
          <p:nvSpPr>
            <p:cNvPr id="715780" name="Text Box 4"/>
            <p:cNvSpPr txBox="1">
              <a:spLocks noChangeArrowheads="1"/>
            </p:cNvSpPr>
            <p:nvPr/>
          </p:nvSpPr>
          <p:spPr bwMode="auto">
            <a:xfrm>
              <a:off x="208" y="597"/>
              <a:ext cx="5388" cy="25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FontTx/>
                <a:buNone/>
              </a:pPr>
              <a:r>
                <a:rPr kumimoji="1" lang="zh-CN" altLang="en-US" sz="2800" b="1" dirty="0">
                  <a:latin typeface="华文楷体" panose="02010600040101010101" pitchFamily="2" charset="-122"/>
                  <a:ea typeface="华文楷体" panose="02010600040101010101" pitchFamily="2" charset="-122"/>
                </a:rPr>
                <a:t>采用名词识别法：检查问题陈述中的所有名词，得到初始类：</a:t>
              </a:r>
            </a:p>
            <a:p>
              <a:pPr>
                <a:buClrTx/>
                <a:buFontTx/>
                <a:buNone/>
              </a:pPr>
              <a:r>
                <a:rPr kumimoji="1" lang="zh-CN" altLang="en-US" sz="2800" b="1" dirty="0">
                  <a:latin typeface="华文楷体" panose="02010600040101010101" pitchFamily="2" charset="-122"/>
                  <a:ea typeface="华文楷体" panose="02010600040101010101" pitchFamily="2" charset="-122"/>
                </a:rPr>
                <a:t>　软件　银行网络　出纳员　分行　　系统　自动出纳机</a:t>
              </a:r>
            </a:p>
            <a:p>
              <a:pPr>
                <a:buClrTx/>
                <a:buFontTx/>
                <a:buNone/>
              </a:pPr>
              <a:r>
                <a:rPr kumimoji="1" lang="zh-CN" altLang="en-US" sz="2800" b="1" dirty="0">
                  <a:latin typeface="华文楷体" panose="02010600040101010101" pitchFamily="2" charset="-122"/>
                  <a:ea typeface="华文楷体" panose="02010600040101010101" pitchFamily="2" charset="-122"/>
                </a:rPr>
                <a:t>　帐户　帐户数据　出纳站　分理处　访问　分理处计算机</a:t>
              </a:r>
            </a:p>
            <a:p>
              <a:pPr>
                <a:buClrTx/>
                <a:buFontTx/>
                <a:buNone/>
              </a:pPr>
              <a:r>
                <a:rPr kumimoji="1" lang="zh-CN" altLang="en-US" sz="2800" b="1" dirty="0">
                  <a:latin typeface="华文楷体" panose="02010600040101010101" pitchFamily="2" charset="-122"/>
                  <a:ea typeface="华文楷体" panose="02010600040101010101" pitchFamily="2" charset="-122"/>
                </a:rPr>
                <a:t>　事务　事务数据　现金卡　用户　　顾客　分行计算机</a:t>
              </a:r>
            </a:p>
            <a:p>
              <a:pPr>
                <a:buClrTx/>
                <a:buFontTx/>
                <a:buNone/>
              </a:pPr>
              <a:r>
                <a:rPr kumimoji="1" lang="zh-CN" altLang="en-US" sz="2800" b="1" dirty="0">
                  <a:latin typeface="华文楷体" panose="02010600040101010101" pitchFamily="2" charset="-122"/>
                  <a:ea typeface="华文楷体" panose="02010600040101010101" pitchFamily="2" charset="-122"/>
                </a:rPr>
                <a:t>　现金    收据　　费用　　安全措施　　记录保管　　　</a:t>
              </a:r>
            </a:p>
          </p:txBody>
        </p:sp>
        <p:sp>
          <p:nvSpPr>
            <p:cNvPr id="715781" name="Line 5"/>
            <p:cNvSpPr>
              <a:spLocks noChangeShapeType="1"/>
            </p:cNvSpPr>
            <p:nvPr/>
          </p:nvSpPr>
          <p:spPr bwMode="auto">
            <a:xfrm>
              <a:off x="2854" y="1578"/>
              <a:ext cx="4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2" name="Line 6"/>
            <p:cNvSpPr>
              <a:spLocks noChangeShapeType="1"/>
            </p:cNvSpPr>
            <p:nvPr/>
          </p:nvSpPr>
          <p:spPr bwMode="auto">
            <a:xfrm>
              <a:off x="1813" y="1853"/>
              <a:ext cx="504"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5784" name="Text Box 8"/>
          <p:cNvSpPr txBox="1">
            <a:spLocks noChangeArrowheads="1"/>
          </p:cNvSpPr>
          <p:nvPr/>
        </p:nvSpPr>
        <p:spPr bwMode="auto">
          <a:xfrm>
            <a:off x="753172" y="3813176"/>
            <a:ext cx="11033544" cy="201285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Bef>
                <a:spcPct val="10000"/>
              </a:spcBef>
            </a:pPr>
            <a:r>
              <a:rPr kumimoji="1" lang="zh-CN" altLang="en-US" sz="2800" dirty="0">
                <a:latin typeface="华文楷体" panose="02010600040101010101" pitchFamily="2" charset="-122"/>
                <a:ea typeface="华文楷体" panose="02010600040101010101" pitchFamily="2" charset="-122"/>
              </a:rPr>
              <a:t>③删除模糊的类：有些初始类边界定义不确切，或范围太广，应该删除。如“系统”、“安全措施”、“记录保管”、“银行网络”。</a:t>
            </a:r>
          </a:p>
          <a:p>
            <a:pPr algn="just">
              <a:lnSpc>
                <a:spcPct val="110000"/>
              </a:lnSpc>
              <a:spcBef>
                <a:spcPct val="10000"/>
              </a:spcBef>
              <a:buClrTx/>
              <a:buFontTx/>
              <a:buNone/>
            </a:pPr>
            <a:r>
              <a:rPr kumimoji="1" lang="zh-CN" altLang="en-US" sz="2800" dirty="0" smtClean="0">
                <a:latin typeface="华文楷体" panose="02010600040101010101" pitchFamily="2" charset="-122"/>
                <a:ea typeface="华文楷体" panose="02010600040101010101" pitchFamily="2" charset="-122"/>
              </a:rPr>
              <a:t>④</a:t>
            </a:r>
            <a:r>
              <a:rPr kumimoji="1" lang="zh-CN" altLang="en-US" sz="2800" dirty="0">
                <a:latin typeface="华文楷体" panose="02010600040101010101" pitchFamily="2" charset="-122"/>
                <a:ea typeface="华文楷体" panose="02010600040101010101" pitchFamily="2" charset="-122"/>
              </a:rPr>
              <a:t>删除那些性质独立性不强的，而应该是类“属性”的候选类：如“帐户数据”、“收据”、“现金”、“事务数据”。</a:t>
            </a:r>
          </a:p>
        </p:txBody>
      </p:sp>
      <p:sp>
        <p:nvSpPr>
          <p:cNvPr id="715785" name="Line 9"/>
          <p:cNvSpPr>
            <a:spLocks noChangeShapeType="1"/>
          </p:cNvSpPr>
          <p:nvPr/>
        </p:nvSpPr>
        <p:spPr bwMode="auto">
          <a:xfrm>
            <a:off x="2713003" y="2993999"/>
            <a:ext cx="120015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6" name="Line 10"/>
          <p:cNvSpPr>
            <a:spLocks noChangeShapeType="1"/>
          </p:cNvSpPr>
          <p:nvPr/>
        </p:nvSpPr>
        <p:spPr bwMode="auto">
          <a:xfrm>
            <a:off x="7208044" y="2099391"/>
            <a:ext cx="80010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7" name="Line 11"/>
          <p:cNvSpPr>
            <a:spLocks noChangeShapeType="1"/>
          </p:cNvSpPr>
          <p:nvPr/>
        </p:nvSpPr>
        <p:spPr bwMode="auto">
          <a:xfrm>
            <a:off x="7779343" y="3421830"/>
            <a:ext cx="120015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8" name="Line 12"/>
          <p:cNvSpPr>
            <a:spLocks noChangeShapeType="1"/>
          </p:cNvSpPr>
          <p:nvPr/>
        </p:nvSpPr>
        <p:spPr bwMode="auto">
          <a:xfrm>
            <a:off x="5567919" y="3421830"/>
            <a:ext cx="120015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89" name="Line 13"/>
          <p:cNvSpPr>
            <a:spLocks noChangeShapeType="1"/>
          </p:cNvSpPr>
          <p:nvPr/>
        </p:nvSpPr>
        <p:spPr bwMode="auto">
          <a:xfrm flipV="1">
            <a:off x="2704438" y="2501885"/>
            <a:ext cx="1314450" cy="3810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90" name="Line 14"/>
          <p:cNvSpPr>
            <a:spLocks noChangeShapeType="1"/>
          </p:cNvSpPr>
          <p:nvPr/>
        </p:nvSpPr>
        <p:spPr bwMode="auto">
          <a:xfrm>
            <a:off x="2713003" y="2099391"/>
            <a:ext cx="125730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91" name="Line 15"/>
          <p:cNvSpPr>
            <a:spLocks noChangeShapeType="1"/>
          </p:cNvSpPr>
          <p:nvPr/>
        </p:nvSpPr>
        <p:spPr bwMode="auto">
          <a:xfrm>
            <a:off x="2618713" y="3436911"/>
            <a:ext cx="74295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5792" name="Line 16"/>
          <p:cNvSpPr>
            <a:spLocks noChangeShapeType="1"/>
          </p:cNvSpPr>
          <p:nvPr/>
        </p:nvSpPr>
        <p:spPr bwMode="auto">
          <a:xfrm>
            <a:off x="1539718" y="3410508"/>
            <a:ext cx="742950"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文本框 19"/>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9486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5786"/>
                                        </p:tgtEl>
                                        <p:attrNameLst>
                                          <p:attrName>style.visibility</p:attrName>
                                        </p:attrNameLst>
                                      </p:cBhvr>
                                      <p:to>
                                        <p:strVal val="visible"/>
                                      </p:to>
                                    </p:set>
                                    <p:animEffect transition="in" filter="wipe(left)">
                                      <p:cBhvr>
                                        <p:cTn id="7" dur="500"/>
                                        <p:tgtEl>
                                          <p:spTgt spid="71578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5788"/>
                                        </p:tgtEl>
                                        <p:attrNameLst>
                                          <p:attrName>style.visibility</p:attrName>
                                        </p:attrNameLst>
                                      </p:cBhvr>
                                      <p:to>
                                        <p:strVal val="visible"/>
                                      </p:to>
                                    </p:set>
                                    <p:animEffect transition="in" filter="wipe(left)">
                                      <p:cBhvr>
                                        <p:cTn id="11" dur="500"/>
                                        <p:tgtEl>
                                          <p:spTgt spid="715788"/>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15787"/>
                                        </p:tgtEl>
                                        <p:attrNameLst>
                                          <p:attrName>style.visibility</p:attrName>
                                        </p:attrNameLst>
                                      </p:cBhvr>
                                      <p:to>
                                        <p:strVal val="visible"/>
                                      </p:to>
                                    </p:set>
                                    <p:animEffect transition="in" filter="wipe(left)">
                                      <p:cBhvr>
                                        <p:cTn id="15" dur="500"/>
                                        <p:tgtEl>
                                          <p:spTgt spid="715787"/>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715785"/>
                                        </p:tgtEl>
                                        <p:attrNameLst>
                                          <p:attrName>style.visibility</p:attrName>
                                        </p:attrNameLst>
                                      </p:cBhvr>
                                      <p:to>
                                        <p:strVal val="visible"/>
                                      </p:to>
                                    </p:set>
                                    <p:animEffect transition="in" filter="wipe(left)">
                                      <p:cBhvr>
                                        <p:cTn id="19" dur="500"/>
                                        <p:tgtEl>
                                          <p:spTgt spid="7157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15784"/>
                                        </p:tgtEl>
                                        <p:attrNameLst>
                                          <p:attrName>style.visibility</p:attrName>
                                        </p:attrNameLst>
                                      </p:cBhvr>
                                      <p:to>
                                        <p:strVal val="visible"/>
                                      </p:to>
                                    </p:set>
                                    <p:animEffect transition="in" filter="wipe(up)">
                                      <p:cBhvr>
                                        <p:cTn id="24" dur="1000"/>
                                        <p:tgtEl>
                                          <p:spTgt spid="71578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15789"/>
                                        </p:tgtEl>
                                        <p:attrNameLst>
                                          <p:attrName>style.visibility</p:attrName>
                                        </p:attrNameLst>
                                      </p:cBhvr>
                                      <p:to>
                                        <p:strVal val="visible"/>
                                      </p:to>
                                    </p:set>
                                    <p:animEffect transition="in" filter="wipe(left)">
                                      <p:cBhvr>
                                        <p:cTn id="29" dur="500"/>
                                        <p:tgtEl>
                                          <p:spTgt spid="715789"/>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715791"/>
                                        </p:tgtEl>
                                        <p:attrNameLst>
                                          <p:attrName>style.visibility</p:attrName>
                                        </p:attrNameLst>
                                      </p:cBhvr>
                                      <p:to>
                                        <p:strVal val="visible"/>
                                      </p:to>
                                    </p:set>
                                    <p:animEffect transition="in" filter="wipe(left)">
                                      <p:cBhvr>
                                        <p:cTn id="33" dur="500"/>
                                        <p:tgtEl>
                                          <p:spTgt spid="715791"/>
                                        </p:tgtEl>
                                      </p:cBhvr>
                                    </p:animEffect>
                                  </p:childTnLst>
                                </p:cTn>
                              </p:par>
                            </p:childTnLst>
                          </p:cTn>
                        </p:par>
                        <p:par>
                          <p:cTn id="34" fill="hold" nodeType="afterGroup">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715792"/>
                                        </p:tgtEl>
                                        <p:attrNameLst>
                                          <p:attrName>style.visibility</p:attrName>
                                        </p:attrNameLst>
                                      </p:cBhvr>
                                      <p:to>
                                        <p:strVal val="visible"/>
                                      </p:to>
                                    </p:set>
                                    <p:animEffect transition="in" filter="wipe(left)">
                                      <p:cBhvr>
                                        <p:cTn id="37" dur="500"/>
                                        <p:tgtEl>
                                          <p:spTgt spid="715792"/>
                                        </p:tgtEl>
                                      </p:cBhvr>
                                    </p:animEffect>
                                  </p:childTnLst>
                                </p:cTn>
                              </p:par>
                            </p:childTnLst>
                          </p:cTn>
                        </p:par>
                        <p:par>
                          <p:cTn id="38" fill="hold" nodeType="afterGroup">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715790"/>
                                        </p:tgtEl>
                                        <p:attrNameLst>
                                          <p:attrName>style.visibility</p:attrName>
                                        </p:attrNameLst>
                                      </p:cBhvr>
                                      <p:to>
                                        <p:strVal val="visible"/>
                                      </p:to>
                                    </p:set>
                                    <p:animEffect transition="in" filter="wipe(left)">
                                      <p:cBhvr>
                                        <p:cTn id="41" dur="500"/>
                                        <p:tgtEl>
                                          <p:spTgt spid="715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84" grpId="0"/>
      <p:bldP spid="715785" grpId="0" animBg="1"/>
      <p:bldP spid="715786" grpId="0" animBg="1"/>
      <p:bldP spid="715787" grpId="0" animBg="1"/>
      <p:bldP spid="715788" grpId="0" animBg="1"/>
      <p:bldP spid="715789" grpId="0" animBg="1"/>
      <p:bldP spid="715790" grpId="0" animBg="1"/>
      <p:bldP spid="715791" grpId="0" animBg="1"/>
      <p:bldP spid="715792"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fld id="{D2E69C48-9449-447F-937D-38739B3F5576}" type="slidenum">
              <a:rPr lang="zh-CN" altLang="en-US"/>
              <a:pPr/>
              <a:t>115</a:t>
            </a:fld>
            <a:endParaRPr lang="en-US" altLang="zh-CN"/>
          </a:p>
        </p:txBody>
      </p:sp>
      <p:grpSp>
        <p:nvGrpSpPr>
          <p:cNvPr id="716802" name="Group 2"/>
          <p:cNvGrpSpPr>
            <a:grpSpLocks/>
          </p:cNvGrpSpPr>
          <p:nvPr/>
        </p:nvGrpSpPr>
        <p:grpSpPr bwMode="auto">
          <a:xfrm>
            <a:off x="1462882" y="1365250"/>
            <a:ext cx="9499600" cy="3970338"/>
            <a:chOff x="208" y="597"/>
            <a:chExt cx="5388" cy="2501"/>
          </a:xfrm>
        </p:grpSpPr>
        <p:sp>
          <p:nvSpPr>
            <p:cNvPr id="716803" name="Text Box 3"/>
            <p:cNvSpPr txBox="1">
              <a:spLocks noChangeArrowheads="1"/>
            </p:cNvSpPr>
            <p:nvPr/>
          </p:nvSpPr>
          <p:spPr bwMode="auto">
            <a:xfrm>
              <a:off x="208" y="597"/>
              <a:ext cx="5388" cy="25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FontTx/>
                <a:buNone/>
              </a:pPr>
              <a:r>
                <a:rPr kumimoji="1" lang="zh-CN" altLang="en-US" sz="2800" b="1" dirty="0">
                  <a:latin typeface="华文楷体" panose="02010600040101010101" pitchFamily="2" charset="-122"/>
                  <a:ea typeface="华文楷体" panose="02010600040101010101" pitchFamily="2" charset="-122"/>
                </a:rPr>
                <a:t>采用名词识别法：检查问题陈述中的所有名词，得到初始类：</a:t>
              </a:r>
            </a:p>
            <a:p>
              <a:pPr>
                <a:buClrTx/>
                <a:buFontTx/>
                <a:buNone/>
              </a:pPr>
              <a:r>
                <a:rPr kumimoji="1" lang="zh-CN" altLang="en-US" sz="2800" b="1" dirty="0">
                  <a:latin typeface="华文楷体" panose="02010600040101010101" pitchFamily="2" charset="-122"/>
                  <a:ea typeface="华文楷体" panose="02010600040101010101" pitchFamily="2" charset="-122"/>
                </a:rPr>
                <a:t>　软件　银行网络　出纳员　分行　　系统　自动出纳机</a:t>
              </a:r>
            </a:p>
            <a:p>
              <a:pPr>
                <a:buClrTx/>
                <a:buFontTx/>
                <a:buNone/>
              </a:pPr>
              <a:r>
                <a:rPr kumimoji="1" lang="zh-CN" altLang="en-US" sz="2800" b="1" dirty="0">
                  <a:latin typeface="华文楷体" panose="02010600040101010101" pitchFamily="2" charset="-122"/>
                  <a:ea typeface="华文楷体" panose="02010600040101010101" pitchFamily="2" charset="-122"/>
                </a:rPr>
                <a:t>　帐户　帐户数据　出纳站　分理处　访问　分理处计算机</a:t>
              </a:r>
            </a:p>
            <a:p>
              <a:pPr>
                <a:buClrTx/>
                <a:buFontTx/>
                <a:buNone/>
              </a:pPr>
              <a:r>
                <a:rPr kumimoji="1" lang="zh-CN" altLang="en-US" sz="2800" b="1" dirty="0">
                  <a:latin typeface="华文楷体" panose="02010600040101010101" pitchFamily="2" charset="-122"/>
                  <a:ea typeface="华文楷体" panose="02010600040101010101" pitchFamily="2" charset="-122"/>
                </a:rPr>
                <a:t>　事务　事务数据　现金卡　用户　　顾客　分行计算机</a:t>
              </a:r>
            </a:p>
            <a:p>
              <a:pPr>
                <a:buClrTx/>
                <a:buFontTx/>
                <a:buNone/>
              </a:pPr>
              <a:r>
                <a:rPr kumimoji="1" lang="zh-CN" altLang="en-US" sz="2800" b="1" dirty="0">
                  <a:latin typeface="华文楷体" panose="02010600040101010101" pitchFamily="2" charset="-122"/>
                  <a:ea typeface="华文楷体" panose="02010600040101010101" pitchFamily="2" charset="-122"/>
                </a:rPr>
                <a:t>　现金    收据　　费用　　安全措施　　记录保管　　　</a:t>
              </a:r>
            </a:p>
          </p:txBody>
        </p:sp>
        <p:sp>
          <p:nvSpPr>
            <p:cNvPr id="716804" name="Line 4"/>
            <p:cNvSpPr>
              <a:spLocks noChangeShapeType="1"/>
            </p:cNvSpPr>
            <p:nvPr/>
          </p:nvSpPr>
          <p:spPr bwMode="auto">
            <a:xfrm>
              <a:off x="2719" y="1578"/>
              <a:ext cx="4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05" name="Line 5"/>
            <p:cNvSpPr>
              <a:spLocks noChangeShapeType="1"/>
            </p:cNvSpPr>
            <p:nvPr/>
          </p:nvSpPr>
          <p:spPr bwMode="auto">
            <a:xfrm>
              <a:off x="1764" y="1857"/>
              <a:ext cx="504"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06" name="Line 6"/>
            <p:cNvSpPr>
              <a:spLocks noChangeShapeType="1"/>
            </p:cNvSpPr>
            <p:nvPr/>
          </p:nvSpPr>
          <p:spPr bwMode="auto">
            <a:xfrm>
              <a:off x="3488" y="1013"/>
              <a:ext cx="504"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07" name="Line 7"/>
            <p:cNvSpPr>
              <a:spLocks noChangeShapeType="1"/>
            </p:cNvSpPr>
            <p:nvPr/>
          </p:nvSpPr>
          <p:spPr bwMode="auto">
            <a:xfrm>
              <a:off x="2618" y="1860"/>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08" name="Line 8"/>
            <p:cNvSpPr>
              <a:spLocks noChangeShapeType="1"/>
            </p:cNvSpPr>
            <p:nvPr/>
          </p:nvSpPr>
          <p:spPr bwMode="auto">
            <a:xfrm>
              <a:off x="3761" y="1851"/>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09" name="Line 9"/>
            <p:cNvSpPr>
              <a:spLocks noChangeShapeType="1"/>
            </p:cNvSpPr>
            <p:nvPr/>
          </p:nvSpPr>
          <p:spPr bwMode="auto">
            <a:xfrm>
              <a:off x="1058" y="1011"/>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0" name="Line 10"/>
            <p:cNvSpPr>
              <a:spLocks noChangeShapeType="1"/>
            </p:cNvSpPr>
            <p:nvPr/>
          </p:nvSpPr>
          <p:spPr bwMode="auto">
            <a:xfrm flipV="1">
              <a:off x="1004" y="1293"/>
              <a:ext cx="828" cy="24"/>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1" name="Line 11"/>
            <p:cNvSpPr>
              <a:spLocks noChangeShapeType="1"/>
            </p:cNvSpPr>
            <p:nvPr/>
          </p:nvSpPr>
          <p:spPr bwMode="auto">
            <a:xfrm>
              <a:off x="997" y="1842"/>
              <a:ext cx="468"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2" name="Line 12"/>
            <p:cNvSpPr>
              <a:spLocks noChangeShapeType="1"/>
            </p:cNvSpPr>
            <p:nvPr/>
          </p:nvSpPr>
          <p:spPr bwMode="auto">
            <a:xfrm>
              <a:off x="423" y="1848"/>
              <a:ext cx="468"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3" name="Line 13"/>
            <p:cNvSpPr>
              <a:spLocks noChangeShapeType="1"/>
            </p:cNvSpPr>
            <p:nvPr/>
          </p:nvSpPr>
          <p:spPr bwMode="auto">
            <a:xfrm>
              <a:off x="1032" y="1544"/>
              <a:ext cx="792"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6814" name="Line 14"/>
          <p:cNvSpPr>
            <a:spLocks noChangeShapeType="1"/>
          </p:cNvSpPr>
          <p:nvPr/>
        </p:nvSpPr>
        <p:spPr bwMode="auto">
          <a:xfrm flipV="1">
            <a:off x="7608094" y="2872582"/>
            <a:ext cx="704850" cy="1905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5" name="Line 15"/>
          <p:cNvSpPr>
            <a:spLocks noChangeShapeType="1"/>
          </p:cNvSpPr>
          <p:nvPr/>
        </p:nvSpPr>
        <p:spPr bwMode="auto">
          <a:xfrm flipV="1">
            <a:off x="2017714" y="2489200"/>
            <a:ext cx="666750" cy="3810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6816" name="Text Box 16"/>
          <p:cNvSpPr txBox="1">
            <a:spLocks noChangeArrowheads="1"/>
          </p:cNvSpPr>
          <p:nvPr/>
        </p:nvSpPr>
        <p:spPr bwMode="auto">
          <a:xfrm>
            <a:off x="723481" y="4279900"/>
            <a:ext cx="10882365" cy="102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0000"/>
              </a:lnSpc>
              <a:spcAft>
                <a:spcPts val="600"/>
              </a:spcAft>
              <a:buClrTx/>
              <a:buFontTx/>
              <a:buNone/>
            </a:pPr>
            <a:r>
              <a:rPr kumimoji="1" lang="zh-CN" altLang="en-US" sz="2800" dirty="0">
                <a:latin typeface="华文楷体" panose="02010600040101010101" pitchFamily="2" charset="-122"/>
                <a:ea typeface="华文楷体" panose="02010600040101010101" pitchFamily="2" charset="-122"/>
              </a:rPr>
              <a:t>⑤所描述的操作不适宜作为对象类，并被其自身所操纵，所描述的只是实现过程中的暂时的对象，应删去。如“软件”，“访问”。</a:t>
            </a:r>
          </a:p>
        </p:txBody>
      </p:sp>
      <p:sp>
        <p:nvSpPr>
          <p:cNvPr id="716817" name="Rectangle 17"/>
          <p:cNvSpPr>
            <a:spLocks noChangeArrowheads="1"/>
          </p:cNvSpPr>
          <p:nvPr/>
        </p:nvSpPr>
        <p:spPr bwMode="auto">
          <a:xfrm>
            <a:off x="2208213" y="7651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3200" b="1">
                <a:solidFill>
                  <a:srgbClr val="FFFFFF"/>
                </a:solidFill>
                <a:latin typeface="华文楷体" panose="02010600040101010101" pitchFamily="2" charset="-122"/>
                <a:ea typeface="华文楷体" panose="02010600040101010101" pitchFamily="2" charset="-122"/>
              </a:rPr>
              <a:t>确定类</a:t>
            </a:r>
          </a:p>
        </p:txBody>
      </p:sp>
      <p:sp>
        <p:nvSpPr>
          <p:cNvPr id="21" name="文本框 2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88770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14"/>
                                        </p:tgtEl>
                                        <p:attrNameLst>
                                          <p:attrName>style.visibility</p:attrName>
                                        </p:attrNameLst>
                                      </p:cBhvr>
                                      <p:to>
                                        <p:strVal val="visible"/>
                                      </p:to>
                                    </p:set>
                                    <p:animEffect transition="in" filter="wipe(left)">
                                      <p:cBhvr>
                                        <p:cTn id="7" dur="500"/>
                                        <p:tgtEl>
                                          <p:spTgt spid="716814"/>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16815"/>
                                        </p:tgtEl>
                                        <p:attrNameLst>
                                          <p:attrName>style.visibility</p:attrName>
                                        </p:attrNameLst>
                                      </p:cBhvr>
                                      <p:to>
                                        <p:strVal val="visible"/>
                                      </p:to>
                                    </p:set>
                                    <p:animEffect transition="in" filter="wipe(left)">
                                      <p:cBhvr>
                                        <p:cTn id="11" dur="2000"/>
                                        <p:tgtEl>
                                          <p:spTgt spid="7168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14" grpId="0" animBg="1"/>
      <p:bldP spid="716815"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日期占位符 3"/>
          <p:cNvSpPr>
            <a:spLocks noGrp="1"/>
          </p:cNvSpPr>
          <p:nvPr>
            <p:ph type="dt" sz="half" idx="10"/>
          </p:nvPr>
        </p:nvSpPr>
        <p:spPr/>
        <p:txBody>
          <a:bodyPr/>
          <a:lstStyle/>
          <a:p>
            <a:r>
              <a:rPr lang="zh-CN" altLang="en-US"/>
              <a:t>华 南 理 工 大 学</a:t>
            </a:r>
          </a:p>
        </p:txBody>
      </p:sp>
      <p:sp>
        <p:nvSpPr>
          <p:cNvPr id="19" name="页脚占位符 4"/>
          <p:cNvSpPr>
            <a:spLocks noGrp="1"/>
          </p:cNvSpPr>
          <p:nvPr>
            <p:ph type="ftr" sz="quarter" idx="11"/>
          </p:nvPr>
        </p:nvSpPr>
        <p:spPr/>
        <p:txBody>
          <a:bodyPr/>
          <a:lstStyle/>
          <a:p>
            <a:r>
              <a:rPr lang="zh-CN" altLang="en-US"/>
              <a:t>软 件 工 程</a:t>
            </a:r>
          </a:p>
        </p:txBody>
      </p:sp>
      <p:sp>
        <p:nvSpPr>
          <p:cNvPr id="20" name="灯片编号占位符 5"/>
          <p:cNvSpPr>
            <a:spLocks noGrp="1"/>
          </p:cNvSpPr>
          <p:nvPr>
            <p:ph type="sldNum" sz="quarter" idx="12"/>
          </p:nvPr>
        </p:nvSpPr>
        <p:spPr/>
        <p:txBody>
          <a:bodyPr/>
          <a:lstStyle/>
          <a:p>
            <a:fld id="{CA67657E-D8EB-4126-8E34-F958F8D6C5E0}" type="slidenum">
              <a:rPr lang="zh-CN" altLang="en-US"/>
              <a:pPr/>
              <a:t>116</a:t>
            </a:fld>
            <a:endParaRPr lang="en-US" altLang="zh-CN"/>
          </a:p>
        </p:txBody>
      </p:sp>
      <p:sp>
        <p:nvSpPr>
          <p:cNvPr id="717826" name="Rectangle 2"/>
          <p:cNvSpPr>
            <a:spLocks noGrp="1" noChangeArrowheads="1"/>
          </p:cNvSpPr>
          <p:nvPr>
            <p:ph type="title"/>
          </p:nvPr>
        </p:nvSpPr>
        <p:spPr>
          <a:xfrm>
            <a:off x="643095" y="3700463"/>
            <a:ext cx="11254153" cy="2216150"/>
          </a:xfrm>
        </p:spPr>
        <p:txBody>
          <a:bodyPr/>
          <a:lstStyle/>
          <a:p>
            <a:pPr>
              <a:lnSpc>
                <a:spcPct val="120000"/>
              </a:lnSpc>
            </a:pP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最终确定的</a:t>
            </a:r>
            <a:r>
              <a:rPr lang="en-US" altLang="zh-CN"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11</a:t>
            </a: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个类为：</a:t>
            </a:r>
            <a:r>
              <a:rPr lang="zh-CN" altLang="en-US" sz="2800"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r>
            <a:br>
              <a:rPr lang="zh-CN" altLang="en-US" sz="2800" dirty="0">
                <a:solidFill>
                  <a:srgbClr val="CC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br>
            <a:r>
              <a:rPr lang="zh-CN" altLang="en-US" sz="2800" dirty="0">
                <a:solidFill>
                  <a:srgbClr val="CC0000"/>
                </a:solidFill>
                <a:latin typeface="华文楷体" panose="02010600040101010101" pitchFamily="2" charset="-122"/>
                <a:ea typeface="华文楷体" panose="02010600040101010101" pitchFamily="2" charset="-122"/>
              </a:rPr>
              <a:t>  </a:t>
            </a:r>
            <a:r>
              <a:rPr lang="zh-CN" altLang="en-US" sz="2800" dirty="0" smtClean="0">
                <a:solidFill>
                  <a:srgbClr val="CC0000"/>
                </a:solidFill>
                <a:latin typeface="华文楷体" panose="02010600040101010101" pitchFamily="2" charset="-122"/>
                <a:ea typeface="华文楷体" panose="02010600040101010101" pitchFamily="2" charset="-122"/>
              </a:rPr>
              <a:t>分行</a:t>
            </a:r>
            <a:r>
              <a:rPr lang="zh-CN" altLang="en-US" sz="2800" dirty="0">
                <a:solidFill>
                  <a:srgbClr val="CC0000"/>
                </a:solidFill>
                <a:latin typeface="华文楷体" panose="02010600040101010101" pitchFamily="2" charset="-122"/>
                <a:ea typeface="华文楷体" panose="02010600040101010101" pitchFamily="2" charset="-122"/>
              </a:rPr>
              <a:t>计算机　分行　出纳站　出纳员　分理处　 计算机　自动出纳机　帐户　现金卡　事务　顾客</a:t>
            </a:r>
            <a:r>
              <a:rPr lang="zh-CN" altLang="en-US" sz="2800" dirty="0">
                <a:latin typeface="华文楷体" panose="02010600040101010101" pitchFamily="2" charset="-122"/>
                <a:ea typeface="华文楷体" panose="02010600040101010101" pitchFamily="2" charset="-122"/>
              </a:rPr>
              <a:t>　　　</a:t>
            </a:r>
          </a:p>
        </p:txBody>
      </p:sp>
      <p:grpSp>
        <p:nvGrpSpPr>
          <p:cNvPr id="717827" name="Group 3"/>
          <p:cNvGrpSpPr>
            <a:grpSpLocks/>
          </p:cNvGrpSpPr>
          <p:nvPr/>
        </p:nvGrpSpPr>
        <p:grpSpPr bwMode="auto">
          <a:xfrm>
            <a:off x="1522603" y="1239810"/>
            <a:ext cx="9721501" cy="3970338"/>
            <a:chOff x="208" y="597"/>
            <a:chExt cx="5388" cy="2501"/>
          </a:xfrm>
        </p:grpSpPr>
        <p:sp>
          <p:nvSpPr>
            <p:cNvPr id="717828" name="Text Box 4"/>
            <p:cNvSpPr txBox="1">
              <a:spLocks noChangeArrowheads="1"/>
            </p:cNvSpPr>
            <p:nvPr/>
          </p:nvSpPr>
          <p:spPr bwMode="auto">
            <a:xfrm>
              <a:off x="208" y="597"/>
              <a:ext cx="5388" cy="25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FontTx/>
                <a:buNone/>
              </a:pPr>
              <a:r>
                <a:rPr kumimoji="1" lang="zh-CN" altLang="en-US" sz="2800" b="1" dirty="0">
                  <a:latin typeface="华文楷体" panose="02010600040101010101" pitchFamily="2" charset="-122"/>
                  <a:ea typeface="华文楷体" panose="02010600040101010101" pitchFamily="2" charset="-122"/>
                </a:rPr>
                <a:t>采用名词识别法：检查问题陈述中的所有名词，得到初始类：</a:t>
              </a:r>
            </a:p>
            <a:p>
              <a:pPr>
                <a:buClrTx/>
                <a:buFontTx/>
                <a:buNone/>
              </a:pPr>
              <a:r>
                <a:rPr kumimoji="1" lang="zh-CN" altLang="en-US" sz="2800" b="1" dirty="0">
                  <a:latin typeface="华文楷体" panose="02010600040101010101" pitchFamily="2" charset="-122"/>
                  <a:ea typeface="华文楷体" panose="02010600040101010101" pitchFamily="2" charset="-122"/>
                </a:rPr>
                <a:t>　软件　银行网络　出纳员　分行　　系统　自动出纳机</a:t>
              </a:r>
            </a:p>
            <a:p>
              <a:pPr>
                <a:buClrTx/>
                <a:buFontTx/>
                <a:buNone/>
              </a:pPr>
              <a:r>
                <a:rPr kumimoji="1" lang="zh-CN" altLang="en-US" sz="2800" b="1" dirty="0">
                  <a:latin typeface="华文楷体" panose="02010600040101010101" pitchFamily="2" charset="-122"/>
                  <a:ea typeface="华文楷体" panose="02010600040101010101" pitchFamily="2" charset="-122"/>
                </a:rPr>
                <a:t>　帐户　帐户数据　出纳站　分理处　访问　分理处计算机</a:t>
              </a:r>
            </a:p>
            <a:p>
              <a:pPr>
                <a:buClrTx/>
                <a:buFontTx/>
                <a:buNone/>
              </a:pPr>
              <a:r>
                <a:rPr kumimoji="1" lang="zh-CN" altLang="en-US" sz="2800" b="1" dirty="0">
                  <a:latin typeface="华文楷体" panose="02010600040101010101" pitchFamily="2" charset="-122"/>
                  <a:ea typeface="华文楷体" panose="02010600040101010101" pitchFamily="2" charset="-122"/>
                </a:rPr>
                <a:t>　事务　事务数据　现金卡　用户　　顾客　分行计算机</a:t>
              </a:r>
            </a:p>
            <a:p>
              <a:pPr>
                <a:buClrTx/>
                <a:buFontTx/>
                <a:buNone/>
              </a:pPr>
              <a:r>
                <a:rPr kumimoji="1" lang="zh-CN" altLang="en-US" sz="2800" b="1" dirty="0">
                  <a:latin typeface="华文楷体" panose="02010600040101010101" pitchFamily="2" charset="-122"/>
                  <a:ea typeface="华文楷体" panose="02010600040101010101" pitchFamily="2" charset="-122"/>
                </a:rPr>
                <a:t>　现金    收据　　费用　　安全措施　　记录保管　　　</a:t>
              </a:r>
            </a:p>
          </p:txBody>
        </p:sp>
        <p:sp>
          <p:nvSpPr>
            <p:cNvPr id="717829" name="Line 5"/>
            <p:cNvSpPr>
              <a:spLocks noChangeShapeType="1"/>
            </p:cNvSpPr>
            <p:nvPr/>
          </p:nvSpPr>
          <p:spPr bwMode="auto">
            <a:xfrm>
              <a:off x="2719" y="1578"/>
              <a:ext cx="4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0" name="Line 6"/>
            <p:cNvSpPr>
              <a:spLocks noChangeShapeType="1"/>
            </p:cNvSpPr>
            <p:nvPr/>
          </p:nvSpPr>
          <p:spPr bwMode="auto">
            <a:xfrm>
              <a:off x="1764" y="1857"/>
              <a:ext cx="504"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1" name="Line 7"/>
            <p:cNvSpPr>
              <a:spLocks noChangeShapeType="1"/>
            </p:cNvSpPr>
            <p:nvPr/>
          </p:nvSpPr>
          <p:spPr bwMode="auto">
            <a:xfrm>
              <a:off x="3488" y="1013"/>
              <a:ext cx="504"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2" name="Line 8"/>
            <p:cNvSpPr>
              <a:spLocks noChangeShapeType="1"/>
            </p:cNvSpPr>
            <p:nvPr/>
          </p:nvSpPr>
          <p:spPr bwMode="auto">
            <a:xfrm>
              <a:off x="2618" y="1860"/>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3" name="Line 9"/>
            <p:cNvSpPr>
              <a:spLocks noChangeShapeType="1"/>
            </p:cNvSpPr>
            <p:nvPr/>
          </p:nvSpPr>
          <p:spPr bwMode="auto">
            <a:xfrm>
              <a:off x="3761" y="1851"/>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4" name="Line 10"/>
            <p:cNvSpPr>
              <a:spLocks noChangeShapeType="1"/>
            </p:cNvSpPr>
            <p:nvPr/>
          </p:nvSpPr>
          <p:spPr bwMode="auto">
            <a:xfrm>
              <a:off x="1058" y="1011"/>
              <a:ext cx="756"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5" name="Line 11"/>
            <p:cNvSpPr>
              <a:spLocks noChangeShapeType="1"/>
            </p:cNvSpPr>
            <p:nvPr/>
          </p:nvSpPr>
          <p:spPr bwMode="auto">
            <a:xfrm flipV="1">
              <a:off x="1004" y="1293"/>
              <a:ext cx="828" cy="24"/>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6" name="Line 12"/>
            <p:cNvSpPr>
              <a:spLocks noChangeShapeType="1"/>
            </p:cNvSpPr>
            <p:nvPr/>
          </p:nvSpPr>
          <p:spPr bwMode="auto">
            <a:xfrm>
              <a:off x="997" y="1842"/>
              <a:ext cx="468"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7" name="Line 13"/>
            <p:cNvSpPr>
              <a:spLocks noChangeShapeType="1"/>
            </p:cNvSpPr>
            <p:nvPr/>
          </p:nvSpPr>
          <p:spPr bwMode="auto">
            <a:xfrm>
              <a:off x="423" y="1848"/>
              <a:ext cx="468"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8" name="Line 14"/>
            <p:cNvSpPr>
              <a:spLocks noChangeShapeType="1"/>
            </p:cNvSpPr>
            <p:nvPr/>
          </p:nvSpPr>
          <p:spPr bwMode="auto">
            <a:xfrm>
              <a:off x="1032" y="1544"/>
              <a:ext cx="792" cy="0"/>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39" name="Line 15"/>
            <p:cNvSpPr>
              <a:spLocks noChangeShapeType="1"/>
            </p:cNvSpPr>
            <p:nvPr/>
          </p:nvSpPr>
          <p:spPr bwMode="auto">
            <a:xfrm flipV="1">
              <a:off x="3561" y="1281"/>
              <a:ext cx="444" cy="12"/>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7840" name="Line 16"/>
            <p:cNvSpPr>
              <a:spLocks noChangeShapeType="1"/>
            </p:cNvSpPr>
            <p:nvPr/>
          </p:nvSpPr>
          <p:spPr bwMode="auto">
            <a:xfrm flipV="1">
              <a:off x="419" y="1011"/>
              <a:ext cx="420" cy="24"/>
            </a:xfrm>
            <a:prstGeom prst="line">
              <a:avLst/>
            </a:prstGeom>
            <a:noFill/>
            <a:ln w="38100">
              <a:solidFill>
                <a:srgbClr val="FF33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717842" name="Rectangle 18"/>
          <p:cNvSpPr>
            <a:spLocks noChangeArrowheads="1"/>
          </p:cNvSpPr>
          <p:nvPr/>
        </p:nvSpPr>
        <p:spPr bwMode="auto">
          <a:xfrm>
            <a:off x="2208213" y="765175"/>
            <a:ext cx="1403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3200" b="1">
                <a:solidFill>
                  <a:srgbClr val="FFFFFF"/>
                </a:solidFill>
                <a:latin typeface="华文楷体" panose="02010600040101010101" pitchFamily="2" charset="-122"/>
                <a:ea typeface="华文楷体" panose="02010600040101010101" pitchFamily="2" charset="-122"/>
              </a:rPr>
              <a:t>确定类</a:t>
            </a:r>
          </a:p>
        </p:txBody>
      </p:sp>
      <p:sp>
        <p:nvSpPr>
          <p:cNvPr id="21" name="文本框 2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625435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B7793503-97A0-4F83-9BFA-2EB30AD8224B}" type="slidenum">
              <a:rPr lang="zh-CN" altLang="en-US"/>
              <a:pPr/>
              <a:t>117</a:t>
            </a:fld>
            <a:endParaRPr lang="en-US" altLang="zh-CN"/>
          </a:p>
        </p:txBody>
      </p:sp>
      <p:sp>
        <p:nvSpPr>
          <p:cNvPr id="718852" name="Text Box 4"/>
          <p:cNvSpPr txBox="1">
            <a:spLocks noChangeArrowheads="1"/>
          </p:cNvSpPr>
          <p:nvPr/>
        </p:nvSpPr>
        <p:spPr bwMode="auto">
          <a:xfrm>
            <a:off x="511629" y="927389"/>
            <a:ext cx="11094217" cy="5370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Aft>
                <a:spcPts val="600"/>
              </a:spcAft>
            </a:pPr>
            <a:r>
              <a:rPr kumimoji="1" lang="zh-CN" altLang="en-US" sz="2800" b="1" dirty="0">
                <a:effectLst>
                  <a:outerShdw blurRad="38100" dist="38100" dir="2700000" algn="tl">
                    <a:srgbClr val="C0C0C0"/>
                  </a:outerShdw>
                </a:effectLst>
                <a:latin typeface="华文楷体" panose="02010600040101010101" pitchFamily="2" charset="-122"/>
                <a:ea typeface="华文楷体" panose="02010600040101010101" pitchFamily="2" charset="-122"/>
              </a:rPr>
              <a:t>２</a:t>
            </a:r>
            <a:r>
              <a:rPr kumimoji="1" lang="en-US" altLang="zh-CN" sz="2800"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kumimoji="1" lang="zh-CN" altLang="en-US" sz="2800" b="1" dirty="0">
                <a:effectLst>
                  <a:outerShdw blurRad="38100" dist="38100" dir="2700000" algn="tl">
                    <a:srgbClr val="C0C0C0"/>
                  </a:outerShdw>
                </a:effectLst>
                <a:latin typeface="华文楷体" panose="02010600040101010101" pitchFamily="2" charset="-122"/>
                <a:ea typeface="华文楷体" panose="02010600040101010101" pitchFamily="2" charset="-122"/>
              </a:rPr>
              <a:t>系统实体识别法</a:t>
            </a:r>
          </a:p>
          <a:p>
            <a:pPr>
              <a:lnSpc>
                <a:spcPct val="110000"/>
              </a:lnSpc>
              <a:spcAft>
                <a:spcPts val="600"/>
              </a:spcAft>
            </a:pPr>
            <a:r>
              <a:rPr kumimoji="1" lang="zh-CN" altLang="en-US" sz="2800"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kumimoji="1" lang="zh-CN" altLang="en-US" sz="2800" dirty="0">
                <a:latin typeface="华文楷体" panose="02010600040101010101" pitchFamily="2" charset="-122"/>
                <a:ea typeface="华文楷体" panose="02010600040101010101" pitchFamily="2" charset="-122"/>
              </a:rPr>
              <a:t>　</a:t>
            </a:r>
            <a:r>
              <a:rPr kumimoji="1" lang="zh-CN" altLang="en-US" sz="2800" b="1" dirty="0" smtClean="0">
                <a:latin typeface="华文楷体" panose="02010600040101010101" pitchFamily="2" charset="-122"/>
                <a:ea typeface="华文楷体" panose="02010600040101010101" pitchFamily="2" charset="-122"/>
              </a:rPr>
              <a:t>不关心</a:t>
            </a:r>
            <a:r>
              <a:rPr kumimoji="1" lang="zh-CN" altLang="en-US" sz="2800" b="1" dirty="0">
                <a:latin typeface="华文楷体" panose="02010600040101010101" pitchFamily="2" charset="-122"/>
                <a:ea typeface="华文楷体" panose="02010600040101010101" pitchFamily="2" charset="-122"/>
              </a:rPr>
              <a:t>系统的运作流程及实体之间的通信状态，而只考虑系统中的人员、组织、地点、表格、报告等实体，经过分析将他们识别为类（或对象）</a:t>
            </a:r>
            <a:r>
              <a:rPr kumimoji="1" lang="zh-CN" altLang="en-US" sz="2800" b="1" dirty="0" smtClean="0">
                <a:latin typeface="华文楷体" panose="02010600040101010101" pitchFamily="2" charset="-122"/>
                <a:ea typeface="华文楷体" panose="02010600040101010101" pitchFamily="2" charset="-122"/>
              </a:rPr>
              <a:t>。</a:t>
            </a:r>
            <a:endParaRPr kumimoji="1" lang="en-US" altLang="zh-CN" sz="2800" b="1" dirty="0" smtClean="0">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a:lnSpc>
                <a:spcPct val="110000"/>
              </a:lnSpc>
              <a:spcBef>
                <a:spcPct val="0"/>
              </a:spcBef>
              <a:spcAft>
                <a:spcPts val="600"/>
              </a:spcAft>
              <a:buClrTx/>
              <a:buFontTx/>
              <a:buNone/>
            </a:pPr>
            <a:r>
              <a:rPr kumimoji="1" lang="zh-CN" altLang="en-US" sz="2800" b="1" dirty="0" smtClean="0">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rPr>
              <a:t>被</a:t>
            </a:r>
            <a:r>
              <a:rPr kumimoji="1" lang="zh-CN" altLang="en-US" sz="2800" b="1" dirty="0">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rPr>
              <a:t>标识的实体有：</a:t>
            </a:r>
          </a:p>
          <a:p>
            <a:pPr>
              <a:lnSpc>
                <a:spcPct val="110000"/>
              </a:lnSpc>
              <a:spcAft>
                <a:spcPts val="600"/>
              </a:spcAft>
              <a:buClrTx/>
              <a:buFontTx/>
              <a:buNone/>
            </a:pPr>
            <a:r>
              <a:rPr kumimoji="1" lang="zh-CN" altLang="en-US" sz="2800" b="1" dirty="0">
                <a:latin typeface="华文楷体" panose="02010600040101010101" pitchFamily="2" charset="-122"/>
                <a:ea typeface="华文楷体" panose="02010600040101010101" pitchFamily="2" charset="-122"/>
              </a:rPr>
              <a:t>        系统需要存储、分析、处理的信息实体；</a:t>
            </a:r>
          </a:p>
          <a:p>
            <a:pPr>
              <a:lnSpc>
                <a:spcPct val="110000"/>
              </a:lnSpc>
              <a:spcAft>
                <a:spcPts val="600"/>
              </a:spcAft>
              <a:buClrTx/>
              <a:buFontTx/>
              <a:buNone/>
            </a:pPr>
            <a:r>
              <a:rPr kumimoji="1" lang="zh-CN" altLang="en-US" sz="2800" b="1" dirty="0">
                <a:latin typeface="华文楷体" panose="02010600040101010101" pitchFamily="2" charset="-122"/>
                <a:ea typeface="华文楷体" panose="02010600040101010101" pitchFamily="2" charset="-122"/>
              </a:rPr>
              <a:t>        系统内部需要处理的设备；</a:t>
            </a:r>
          </a:p>
          <a:p>
            <a:pPr>
              <a:lnSpc>
                <a:spcPct val="110000"/>
              </a:lnSpc>
              <a:spcAft>
                <a:spcPts val="600"/>
              </a:spcAft>
              <a:buClrTx/>
              <a:buFontTx/>
              <a:buNone/>
            </a:pPr>
            <a:r>
              <a:rPr kumimoji="1" lang="zh-CN" altLang="en-US" sz="2800" b="1" dirty="0">
                <a:latin typeface="华文楷体" panose="02010600040101010101" pitchFamily="2" charset="-122"/>
                <a:ea typeface="华文楷体" panose="02010600040101010101" pitchFamily="2" charset="-122"/>
              </a:rPr>
              <a:t>        与系统交互的外部系统；</a:t>
            </a:r>
          </a:p>
          <a:p>
            <a:pPr>
              <a:lnSpc>
                <a:spcPct val="110000"/>
              </a:lnSpc>
              <a:spcAft>
                <a:spcPts val="600"/>
              </a:spcAft>
              <a:buClrTx/>
              <a:buFontTx/>
              <a:buNone/>
            </a:pPr>
            <a:r>
              <a:rPr kumimoji="1" lang="zh-CN" altLang="en-US" sz="2800" b="1" dirty="0">
                <a:latin typeface="华文楷体" panose="02010600040101010101" pitchFamily="2" charset="-122"/>
                <a:ea typeface="华文楷体" panose="02010600040101010101" pitchFamily="2" charset="-122"/>
              </a:rPr>
              <a:t>        系统相关人员；</a:t>
            </a:r>
          </a:p>
          <a:p>
            <a:pPr>
              <a:lnSpc>
                <a:spcPct val="110000"/>
              </a:lnSpc>
              <a:spcAft>
                <a:spcPts val="600"/>
              </a:spcAft>
              <a:buClrTx/>
              <a:buFontTx/>
              <a:buNone/>
            </a:pPr>
            <a:r>
              <a:rPr kumimoji="1" lang="zh-CN" altLang="en-US" sz="2800" b="1" dirty="0">
                <a:latin typeface="华文楷体" panose="02010600040101010101" pitchFamily="2" charset="-122"/>
                <a:ea typeface="华文楷体" panose="02010600040101010101" pitchFamily="2" charset="-122"/>
              </a:rPr>
              <a:t>        系统的组织实体。</a:t>
            </a:r>
            <a:endParaRPr kumimoji="1" lang="zh-CN" altLang="en-US" sz="2800" dirty="0">
              <a:latin typeface="华文楷体" panose="02010600040101010101" pitchFamily="2" charset="-122"/>
              <a:ea typeface="华文楷体" panose="02010600040101010101" pitchFamily="2" charset="-122"/>
            </a:endParaRPr>
          </a:p>
        </p:txBody>
      </p:sp>
      <p:sp>
        <p:nvSpPr>
          <p:cNvPr id="14" name="文本框 13"/>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14626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B4BAB43B-8DA6-426E-A058-27704BB1D94C}" type="slidenum">
              <a:rPr lang="zh-CN" altLang="en-US"/>
              <a:pPr/>
              <a:t>118</a:t>
            </a:fld>
            <a:endParaRPr lang="en-US" altLang="zh-CN"/>
          </a:p>
        </p:txBody>
      </p:sp>
      <p:sp>
        <p:nvSpPr>
          <p:cNvPr id="719874" name="Oval 2">
            <a:hlinkClick r:id="" action="ppaction://hlinkshowjump?jump=previousslide"/>
          </p:cNvPr>
          <p:cNvSpPr>
            <a:spLocks noChangeArrowheads="1"/>
          </p:cNvSpPr>
          <p:nvPr/>
        </p:nvSpPr>
        <p:spPr bwMode="auto">
          <a:xfrm>
            <a:off x="7894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75" name="Oval 3">
            <a:hlinkClick r:id="" action="ppaction://hlinkshowjump?jump=nextslide"/>
          </p:cNvPr>
          <p:cNvSpPr>
            <a:spLocks noChangeArrowheads="1"/>
          </p:cNvSpPr>
          <p:nvPr/>
        </p:nvSpPr>
        <p:spPr bwMode="auto">
          <a:xfrm>
            <a:off x="8761413" y="6388101"/>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76" name="Oval 4">
            <a:hlinkClick r:id="rId2" action="ppaction://hlinksldjump"/>
          </p:cNvPr>
          <p:cNvSpPr>
            <a:spLocks noChangeArrowheads="1"/>
          </p:cNvSpPr>
          <p:nvPr/>
        </p:nvSpPr>
        <p:spPr bwMode="auto">
          <a:xfrm>
            <a:off x="9671051" y="6388101"/>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9878" name="Text Box 6"/>
          <p:cNvSpPr txBox="1">
            <a:spLocks noChangeArrowheads="1"/>
          </p:cNvSpPr>
          <p:nvPr/>
        </p:nvSpPr>
        <p:spPr bwMode="auto">
          <a:xfrm>
            <a:off x="483177" y="934300"/>
            <a:ext cx="11102572" cy="5453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pPr>
            <a:r>
              <a:rPr kumimoji="1" lang="zh-CN" altLang="en-US" sz="2600" dirty="0">
                <a:effectLst>
                  <a:outerShdw blurRad="38100" dist="38100" dir="2700000" algn="tl">
                    <a:srgbClr val="C0C0C0"/>
                  </a:outerShdw>
                </a:effectLst>
                <a:latin typeface="华文楷体" panose="02010600040101010101" pitchFamily="2" charset="-122"/>
                <a:ea typeface="华文楷体" panose="02010600040101010101" pitchFamily="2" charset="-122"/>
              </a:rPr>
              <a:t>２</a:t>
            </a:r>
            <a:r>
              <a:rPr kumimoji="1" lang="en-US" altLang="zh-CN" sz="2600"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kumimoji="1" lang="zh-CN" altLang="en-US" sz="2600" dirty="0">
                <a:effectLst>
                  <a:outerShdw blurRad="38100" dist="38100" dir="2700000" algn="tl">
                    <a:srgbClr val="C0C0C0"/>
                  </a:outerShdw>
                </a:effectLst>
                <a:latin typeface="华文楷体" panose="02010600040101010101" pitchFamily="2" charset="-122"/>
                <a:ea typeface="华文楷体" panose="02010600040101010101" pitchFamily="2" charset="-122"/>
              </a:rPr>
              <a:t>系统实体识别</a:t>
            </a:r>
            <a:r>
              <a:rPr kumimoji="1" lang="zh-CN" altLang="en-US" sz="2600"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法</a:t>
            </a:r>
            <a:endParaRPr kumimoji="1" lang="en-US" altLang="zh-CN" sz="2600" dirty="0">
              <a:latin typeface="华文楷体" panose="02010600040101010101" pitchFamily="2" charset="-122"/>
              <a:ea typeface="华文楷体" panose="02010600040101010101" pitchFamily="2" charset="-122"/>
            </a:endParaRPr>
          </a:p>
          <a:p>
            <a:pPr>
              <a:lnSpc>
                <a:spcPct val="115000"/>
              </a:lnSpc>
              <a:buClrTx/>
              <a:buFontTx/>
              <a:buNone/>
            </a:pPr>
            <a:r>
              <a:rPr kumimoji="1" lang="zh-CN" altLang="en-US" sz="2600" dirty="0">
                <a:latin typeface="华文楷体" panose="02010600040101010101" pitchFamily="2" charset="-122"/>
                <a:ea typeface="华文楷体" panose="02010600040101010101" pitchFamily="2" charset="-122"/>
              </a:rPr>
              <a:t>例： 有一个购物超市，顾客可在货架上自由挑选商品，由收款机收款，收款机读取商品上的条型码标签，并计算商品价格。收款机应保留所有交易的记录，以备帐务复查及汇总使用</a:t>
            </a:r>
            <a:r>
              <a:rPr kumimoji="1" lang="zh-CN" altLang="en-US" sz="2600" dirty="0" smtClean="0">
                <a:latin typeface="华文楷体" panose="02010600040101010101" pitchFamily="2" charset="-122"/>
                <a:ea typeface="华文楷体" panose="02010600040101010101" pitchFamily="2" charset="-122"/>
              </a:rPr>
              <a:t>。</a:t>
            </a:r>
            <a:endParaRPr kumimoji="1" lang="en-US" altLang="zh-CN" sz="2600" dirty="0" smtClean="0">
              <a:latin typeface="华文楷体" panose="02010600040101010101" pitchFamily="2" charset="-122"/>
              <a:ea typeface="华文楷体" panose="02010600040101010101" pitchFamily="2" charset="-122"/>
            </a:endParaRPr>
          </a:p>
          <a:p>
            <a:pPr>
              <a:lnSpc>
                <a:spcPct val="115000"/>
              </a:lnSpc>
              <a:buClrTx/>
              <a:buFontTx/>
              <a:buNone/>
            </a:pPr>
            <a:endParaRPr kumimoji="1" lang="en-US" altLang="zh-CN" sz="2600" dirty="0" smtClean="0">
              <a:latin typeface="华文楷体" panose="02010600040101010101" pitchFamily="2" charset="-122"/>
              <a:ea typeface="华文楷体" panose="02010600040101010101" pitchFamily="2" charset="-122"/>
            </a:endParaRPr>
          </a:p>
          <a:p>
            <a:pPr>
              <a:lnSpc>
                <a:spcPct val="115000"/>
              </a:lnSpc>
              <a:buClrTx/>
              <a:buFontTx/>
              <a:buNone/>
            </a:pPr>
            <a:r>
              <a:rPr kumimoji="1" lang="zh-CN" altLang="en-US" sz="2600" dirty="0" smtClean="0">
                <a:latin typeface="华文楷体" panose="02010600040101010101" pitchFamily="2" charset="-122"/>
                <a:ea typeface="华文楷体" panose="02010600040101010101" pitchFamily="2" charset="-122"/>
              </a:rPr>
              <a:t>通过</a:t>
            </a:r>
            <a:r>
              <a:rPr kumimoji="1" lang="zh-CN" altLang="en-US" sz="2600" dirty="0">
                <a:latin typeface="华文楷体" panose="02010600040101010101" pitchFamily="2" charset="-122"/>
                <a:ea typeface="华文楷体" panose="02010600040101010101" pitchFamily="2" charset="-122"/>
              </a:rPr>
              <a:t>分析问题的陈述，确定以下几类实体：</a:t>
            </a:r>
          </a:p>
          <a:p>
            <a:pPr>
              <a:lnSpc>
                <a:spcPct val="115000"/>
              </a:lnSpc>
              <a:buClrTx/>
              <a:buFontTx/>
              <a:buNone/>
            </a:pPr>
            <a:r>
              <a:rPr kumimoji="1" lang="zh-CN" altLang="en-US" sz="2600" dirty="0">
                <a:latin typeface="华文楷体" panose="02010600040101010101" pitchFamily="2" charset="-122"/>
                <a:ea typeface="华文楷体" panose="02010600040101010101" pitchFamily="2" charset="-122"/>
              </a:rPr>
              <a:t>    ⑴ 信息实体：交易记录、商品、税务信息、销售记录、货存记录。</a:t>
            </a:r>
          </a:p>
          <a:p>
            <a:pPr>
              <a:spcBef>
                <a:spcPct val="0"/>
              </a:spcBef>
              <a:buClrTx/>
              <a:buFontTx/>
              <a:buNone/>
            </a:pPr>
            <a:r>
              <a:rPr kumimoji="1" lang="zh-CN" altLang="en-US" sz="2600" dirty="0">
                <a:latin typeface="华文楷体" panose="02010600040101010101" pitchFamily="2" charset="-122"/>
                <a:ea typeface="华文楷体" panose="02010600040101010101" pitchFamily="2" charset="-122"/>
              </a:rPr>
              <a:t>    ⑵ 设备：收款机、条型码扫描器。</a:t>
            </a:r>
          </a:p>
          <a:p>
            <a:pPr>
              <a:spcBef>
                <a:spcPct val="0"/>
              </a:spcBef>
              <a:buClrTx/>
              <a:buFontTx/>
              <a:buNone/>
            </a:pPr>
            <a:r>
              <a:rPr kumimoji="1" lang="zh-CN" altLang="en-US" sz="2600" dirty="0">
                <a:latin typeface="华文楷体" panose="02010600040101010101" pitchFamily="2" charset="-122"/>
                <a:ea typeface="华文楷体" panose="02010600040101010101" pitchFamily="2" charset="-122"/>
              </a:rPr>
              <a:t>    ⑶ 交互系统：信用卡付款系统。</a:t>
            </a:r>
          </a:p>
          <a:p>
            <a:pPr>
              <a:spcBef>
                <a:spcPct val="0"/>
              </a:spcBef>
              <a:buClrTx/>
              <a:buFontTx/>
              <a:buNone/>
            </a:pPr>
            <a:r>
              <a:rPr kumimoji="1" lang="zh-CN" altLang="en-US" sz="2600" dirty="0">
                <a:latin typeface="华文楷体" panose="02010600040101010101" pitchFamily="2" charset="-122"/>
                <a:ea typeface="华文楷体" panose="02010600040101010101" pitchFamily="2" charset="-122"/>
              </a:rPr>
              <a:t>    ⑷ 人员职责：收款员、顾客、会计、经理。</a:t>
            </a:r>
          </a:p>
          <a:p>
            <a:pPr>
              <a:spcBef>
                <a:spcPct val="0"/>
              </a:spcBef>
              <a:buClrTx/>
              <a:buFontTx/>
              <a:buNone/>
            </a:pPr>
            <a:r>
              <a:rPr kumimoji="1" lang="zh-CN" altLang="en-US" sz="2600" dirty="0">
                <a:latin typeface="华文楷体" panose="02010600040101010101" pitchFamily="2" charset="-122"/>
                <a:ea typeface="华文楷体" panose="02010600040101010101" pitchFamily="2" charset="-122"/>
              </a:rPr>
              <a:t>    ⑸ 系统的组织实体：本例不考虑。</a:t>
            </a:r>
          </a:p>
          <a:p>
            <a:pPr>
              <a:spcBef>
                <a:spcPct val="35000"/>
              </a:spcBef>
              <a:buClrTx/>
              <a:buFontTx/>
              <a:buNone/>
            </a:pPr>
            <a:r>
              <a:rPr kumimoji="1" lang="zh-CN" altLang="en-US" sz="2600" dirty="0">
                <a:latin typeface="华文楷体" panose="02010600040101010101" pitchFamily="2" charset="-122"/>
                <a:ea typeface="华文楷体" panose="02010600040101010101" pitchFamily="2" charset="-122"/>
              </a:rPr>
              <a:t>以上列出的实体，都可以直接识别为类</a:t>
            </a:r>
            <a:r>
              <a:rPr kumimoji="1" lang="zh-CN" altLang="en-US" sz="2600" dirty="0" smtClean="0">
                <a:latin typeface="华文楷体" panose="02010600040101010101" pitchFamily="2" charset="-122"/>
                <a:ea typeface="华文楷体" panose="02010600040101010101" pitchFamily="2" charset="-122"/>
              </a:rPr>
              <a:t>。</a:t>
            </a:r>
            <a:endParaRPr kumimoji="1" lang="zh-CN" altLang="en-US" sz="2600" dirty="0">
              <a:latin typeface="华文楷体" panose="02010600040101010101" pitchFamily="2" charset="-122"/>
              <a:ea typeface="华文楷体" panose="02010600040101010101" pitchFamily="2" charset="-122"/>
            </a:endParaRPr>
          </a:p>
        </p:txBody>
      </p:sp>
      <p:sp>
        <p:nvSpPr>
          <p:cNvPr id="11" name="文本框 1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73228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19878"/>
                                        </p:tgtEl>
                                        <p:attrNameLst>
                                          <p:attrName>style.visibility</p:attrName>
                                        </p:attrNameLst>
                                      </p:cBhvr>
                                      <p:to>
                                        <p:strVal val="visible"/>
                                      </p:to>
                                    </p:set>
                                    <p:animEffect transition="in" filter="checkerboard(across)">
                                      <p:cBhvr>
                                        <p:cTn id="7" dur="500"/>
                                        <p:tgtEl>
                                          <p:spTgt spid="71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8"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1D36FDBB-1217-4AAE-8EDE-9F77F15C6179}" type="slidenum">
              <a:rPr lang="zh-CN" altLang="en-US"/>
              <a:pPr/>
              <a:t>119</a:t>
            </a:fld>
            <a:endParaRPr lang="en-US" altLang="zh-CN"/>
          </a:p>
        </p:txBody>
      </p:sp>
      <p:sp>
        <p:nvSpPr>
          <p:cNvPr id="720899" name="Oval 3">
            <a:hlinkClick r:id="" action="ppaction://hlinkshowjump?jump=nextslide"/>
          </p:cNvPr>
          <p:cNvSpPr>
            <a:spLocks noChangeArrowheads="1"/>
          </p:cNvSpPr>
          <p:nvPr/>
        </p:nvSpPr>
        <p:spPr bwMode="auto">
          <a:xfrm>
            <a:off x="8761413" y="6388101"/>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0" name="Oval 4">
            <a:hlinkClick r:id="rId2" action="ppaction://hlinksldjump"/>
          </p:cNvPr>
          <p:cNvSpPr>
            <a:spLocks noChangeArrowheads="1"/>
          </p:cNvSpPr>
          <p:nvPr/>
        </p:nvSpPr>
        <p:spPr bwMode="auto">
          <a:xfrm>
            <a:off x="9671051" y="6388101"/>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0901" name="Text Box 5"/>
          <p:cNvSpPr txBox="1">
            <a:spLocks noChangeArrowheads="1"/>
          </p:cNvSpPr>
          <p:nvPr/>
        </p:nvSpPr>
        <p:spPr bwMode="auto">
          <a:xfrm>
            <a:off x="786607" y="1284289"/>
            <a:ext cx="835183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kumimoji="1" lang="en-US" altLang="zh-CN" sz="2800" dirty="0">
                <a:latin typeface="华文楷体" panose="02010600040101010101" pitchFamily="2" charset="-122"/>
                <a:ea typeface="华文楷体" panose="02010600040101010101" pitchFamily="2" charset="-122"/>
              </a:rPr>
              <a:t>3. </a:t>
            </a:r>
            <a:r>
              <a:rPr kumimoji="1" lang="zh-CN" altLang="en-US" sz="2800" dirty="0">
                <a:latin typeface="华文楷体" panose="02010600040101010101" pitchFamily="2" charset="-122"/>
                <a:ea typeface="华文楷体" panose="02010600040101010101" pitchFamily="2" charset="-122"/>
              </a:rPr>
              <a:t>从用例中识别类</a:t>
            </a:r>
          </a:p>
          <a:p>
            <a:pPr algn="just">
              <a:spcBef>
                <a:spcPct val="50000"/>
              </a:spcBef>
              <a:buClrTx/>
              <a:buFontTx/>
              <a:buNone/>
            </a:pPr>
            <a:endParaRPr kumimoji="1" lang="en-US" altLang="zh-CN" sz="2800" dirty="0" smtClean="0">
              <a:latin typeface="华文楷体" panose="02010600040101010101" pitchFamily="2" charset="-122"/>
              <a:ea typeface="华文楷体" panose="02010600040101010101" pitchFamily="2" charset="-122"/>
            </a:endParaRPr>
          </a:p>
          <a:p>
            <a:pPr algn="just">
              <a:spcBef>
                <a:spcPct val="50000"/>
              </a:spcBef>
              <a:buClrTx/>
              <a:buFontTx/>
              <a:buNone/>
            </a:pPr>
            <a:r>
              <a:rPr kumimoji="1" lang="zh-CN" altLang="en-US" sz="2800" dirty="0" smtClean="0">
                <a:latin typeface="华文楷体" panose="02010600040101010101" pitchFamily="2" charset="-122"/>
                <a:ea typeface="华文楷体" panose="02010600040101010101" pitchFamily="2" charset="-122"/>
              </a:rPr>
              <a:t>根据</a:t>
            </a:r>
            <a:r>
              <a:rPr kumimoji="1" lang="zh-CN" altLang="en-US" sz="2800" dirty="0">
                <a:latin typeface="华文楷体" panose="02010600040101010101" pitchFamily="2" charset="-122"/>
                <a:ea typeface="华文楷体" panose="02010600040101010101" pitchFamily="2" charset="-122"/>
              </a:rPr>
              <a:t>用例的描述来识别类</a:t>
            </a:r>
            <a:r>
              <a:rPr kumimoji="1" lang="en-US" altLang="zh-CN" sz="2800" dirty="0">
                <a:latin typeface="华文楷体" panose="02010600040101010101" pitchFamily="2" charset="-122"/>
                <a:ea typeface="华文楷体" panose="02010600040101010101" pitchFamily="2" charset="-122"/>
              </a:rPr>
              <a:t>;</a:t>
            </a:r>
          </a:p>
          <a:p>
            <a:pPr algn="just">
              <a:spcBef>
                <a:spcPct val="50000"/>
              </a:spcBef>
              <a:buClrTx/>
              <a:buFontTx/>
              <a:buNone/>
            </a:pPr>
            <a:r>
              <a:rPr kumimoji="1" lang="zh-CN" altLang="en-US" sz="2800" dirty="0">
                <a:latin typeface="华文楷体" panose="02010600040101010101" pitchFamily="2" charset="-122"/>
                <a:ea typeface="华文楷体" panose="02010600040101010101" pitchFamily="2" charset="-122"/>
              </a:rPr>
              <a:t>（</a:t>
            </a:r>
            <a:r>
              <a:rPr kumimoji="1" lang="en-US" altLang="zh-CN" sz="2800" dirty="0">
                <a:latin typeface="华文楷体" panose="02010600040101010101" pitchFamily="2" charset="-122"/>
                <a:ea typeface="华文楷体" panose="02010600040101010101" pitchFamily="2" charset="-122"/>
              </a:rPr>
              <a:t>1</a:t>
            </a:r>
            <a:r>
              <a:rPr kumimoji="1" lang="zh-CN" altLang="en-US" sz="2800" dirty="0">
                <a:latin typeface="华文楷体" panose="02010600040101010101" pitchFamily="2" charset="-122"/>
                <a:ea typeface="华文楷体" panose="02010600040101010101" pitchFamily="2" charset="-122"/>
              </a:rPr>
              <a:t>）用例的描述中出现哪些实体</a:t>
            </a:r>
            <a:r>
              <a:rPr kumimoji="1" lang="en-US" altLang="zh-CN" sz="2800" dirty="0">
                <a:latin typeface="华文楷体" panose="02010600040101010101" pitchFamily="2" charset="-122"/>
                <a:ea typeface="华文楷体" panose="02010600040101010101" pitchFamily="2" charset="-122"/>
              </a:rPr>
              <a:t>?</a:t>
            </a:r>
          </a:p>
          <a:p>
            <a:pPr algn="just">
              <a:spcBef>
                <a:spcPct val="50000"/>
              </a:spcBef>
              <a:buClrTx/>
              <a:buFontTx/>
              <a:buNone/>
            </a:pPr>
            <a:r>
              <a:rPr kumimoji="1" lang="zh-CN" altLang="en-US" sz="2800" dirty="0">
                <a:latin typeface="华文楷体" panose="02010600040101010101" pitchFamily="2" charset="-122"/>
                <a:ea typeface="华文楷体" panose="02010600040101010101" pitchFamily="2" charset="-122"/>
              </a:rPr>
              <a:t>（</a:t>
            </a:r>
            <a:r>
              <a:rPr kumimoji="1" lang="en-US" altLang="zh-CN" sz="2800" dirty="0">
                <a:latin typeface="华文楷体" panose="02010600040101010101" pitchFamily="2" charset="-122"/>
                <a:ea typeface="华文楷体" panose="02010600040101010101" pitchFamily="2" charset="-122"/>
              </a:rPr>
              <a:t>2</a:t>
            </a:r>
            <a:r>
              <a:rPr kumimoji="1" lang="zh-CN" altLang="en-US" sz="2800" dirty="0">
                <a:latin typeface="华文楷体" panose="02010600040101010101" pitchFamily="2" charset="-122"/>
                <a:ea typeface="华文楷体" panose="02010600040101010101" pitchFamily="2" charset="-122"/>
              </a:rPr>
              <a:t>）用例执行过程中产生并存储哪些信息</a:t>
            </a:r>
            <a:r>
              <a:rPr kumimoji="1" lang="en-US" altLang="zh-CN" sz="2800" dirty="0">
                <a:latin typeface="华文楷体" panose="02010600040101010101" pitchFamily="2" charset="-122"/>
                <a:ea typeface="华文楷体" panose="02010600040101010101" pitchFamily="2" charset="-122"/>
              </a:rPr>
              <a:t>?</a:t>
            </a:r>
          </a:p>
          <a:p>
            <a:pPr algn="just">
              <a:spcBef>
                <a:spcPct val="50000"/>
              </a:spcBef>
              <a:buClrTx/>
              <a:buFontTx/>
              <a:buNone/>
            </a:pPr>
            <a:r>
              <a:rPr kumimoji="1" lang="zh-CN" altLang="en-US" sz="2800" dirty="0">
                <a:latin typeface="华文楷体" panose="02010600040101010101" pitchFamily="2" charset="-122"/>
                <a:ea typeface="华文楷体" panose="02010600040101010101" pitchFamily="2" charset="-122"/>
              </a:rPr>
              <a:t>（</a:t>
            </a:r>
            <a:r>
              <a:rPr kumimoji="1" lang="en-US" altLang="zh-CN" sz="2800" dirty="0">
                <a:latin typeface="华文楷体" panose="02010600040101010101" pitchFamily="2" charset="-122"/>
                <a:ea typeface="华文楷体" panose="02010600040101010101" pitchFamily="2" charset="-122"/>
              </a:rPr>
              <a:t>3</a:t>
            </a:r>
            <a:r>
              <a:rPr kumimoji="1" lang="zh-CN" altLang="en-US" sz="2800" dirty="0">
                <a:latin typeface="华文楷体" panose="02010600040101010101" pitchFamily="2" charset="-122"/>
                <a:ea typeface="华文楷体" panose="02010600040101010101" pitchFamily="2" charset="-122"/>
              </a:rPr>
              <a:t>）与用例关联的角色向用例输入什么信息</a:t>
            </a:r>
            <a:r>
              <a:rPr kumimoji="1" lang="en-US" altLang="zh-CN" sz="2800" dirty="0">
                <a:latin typeface="华文楷体" panose="02010600040101010101" pitchFamily="2" charset="-122"/>
                <a:ea typeface="华文楷体" panose="02010600040101010101" pitchFamily="2" charset="-122"/>
              </a:rPr>
              <a:t>?</a:t>
            </a:r>
          </a:p>
          <a:p>
            <a:pPr algn="just">
              <a:spcBef>
                <a:spcPct val="50000"/>
              </a:spcBef>
              <a:buClrTx/>
              <a:buFontTx/>
              <a:buNone/>
            </a:pPr>
            <a:r>
              <a:rPr kumimoji="1" lang="zh-CN" altLang="en-US" sz="2800" dirty="0">
                <a:latin typeface="华文楷体" panose="02010600040101010101" pitchFamily="2" charset="-122"/>
                <a:ea typeface="华文楷体" panose="02010600040101010101" pitchFamily="2" charset="-122"/>
              </a:rPr>
              <a:t>（</a:t>
            </a:r>
            <a:r>
              <a:rPr kumimoji="1" lang="en-US" altLang="zh-CN" sz="2800" dirty="0">
                <a:latin typeface="华文楷体" panose="02010600040101010101" pitchFamily="2" charset="-122"/>
                <a:ea typeface="华文楷体" panose="02010600040101010101" pitchFamily="2" charset="-122"/>
              </a:rPr>
              <a:t>4</a:t>
            </a:r>
            <a:r>
              <a:rPr kumimoji="1" lang="zh-CN" altLang="en-US" sz="2800" dirty="0">
                <a:latin typeface="华文楷体" panose="02010600040101010101" pitchFamily="2" charset="-122"/>
                <a:ea typeface="华文楷体" panose="02010600040101010101" pitchFamily="2" charset="-122"/>
              </a:rPr>
              <a:t>）用例又向该角色输出哪些信息</a:t>
            </a:r>
            <a:r>
              <a:rPr kumimoji="1" lang="en-US" altLang="zh-CN" sz="2800" dirty="0">
                <a:latin typeface="华文楷体" panose="02010600040101010101" pitchFamily="2" charset="-122"/>
                <a:ea typeface="华文楷体" panose="02010600040101010101" pitchFamily="2" charset="-122"/>
              </a:rPr>
              <a:t>?</a:t>
            </a:r>
          </a:p>
        </p:txBody>
      </p:sp>
      <p:sp>
        <p:nvSpPr>
          <p:cNvPr id="10" name="文本框 9"/>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62531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20901"/>
                                        </p:tgtEl>
                                        <p:attrNameLst>
                                          <p:attrName>style.visibility</p:attrName>
                                        </p:attrNameLst>
                                      </p:cBhvr>
                                      <p:to>
                                        <p:strVal val="visible"/>
                                      </p:to>
                                    </p:set>
                                    <p:animEffect transition="in" filter="wipe(up)">
                                      <p:cBhvr>
                                        <p:cTn id="7" dur="1000"/>
                                        <p:tgtEl>
                                          <p:spTgt spid="720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EF73267-467D-49A8-8372-05FFEBBCDB66}" type="slidenum">
              <a:rPr lang="zh-CN" altLang="en-US"/>
              <a:pPr/>
              <a:t>12</a:t>
            </a:fld>
            <a:endParaRPr lang="en-US" altLang="zh-CN"/>
          </a:p>
        </p:txBody>
      </p:sp>
      <p:sp>
        <p:nvSpPr>
          <p:cNvPr id="331779" name="Rectangle 3"/>
          <p:cNvSpPr>
            <a:spLocks noGrp="1" noChangeArrowheads="1"/>
          </p:cNvSpPr>
          <p:nvPr>
            <p:ph type="body" idx="1"/>
          </p:nvPr>
        </p:nvSpPr>
        <p:spPr>
          <a:xfrm>
            <a:off x="476458" y="1373449"/>
            <a:ext cx="11129387" cy="4351338"/>
          </a:xfrm>
        </p:spPr>
        <p:txBody>
          <a:bodyPr/>
          <a:lstStyle/>
          <a:p>
            <a:pPr algn="just">
              <a:spcBef>
                <a:spcPct val="60000"/>
              </a:spcBef>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概念层</a:t>
            </a:r>
            <a:r>
              <a:rPr lang="zh-CN" altLang="en-US" dirty="0">
                <a:latin typeface="华文楷体" panose="02010600040101010101" pitchFamily="2" charset="-122"/>
                <a:ea typeface="华文楷体" panose="02010600040101010101" pitchFamily="2" charset="-122"/>
              </a:rPr>
              <a:t>描述应用域中的概念，是对现实世界的直接描述，与实现它们的类有关，但与实现方案和实现语言无关。</a:t>
            </a:r>
          </a:p>
          <a:p>
            <a:pPr algn="just">
              <a:spcBef>
                <a:spcPct val="60000"/>
              </a:spcBef>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说明层</a:t>
            </a:r>
            <a:r>
              <a:rPr lang="zh-CN" altLang="en-US" dirty="0">
                <a:latin typeface="华文楷体" panose="02010600040101010101" pitchFamily="2" charset="-122"/>
                <a:ea typeface="华文楷体" panose="02010600040101010101" pitchFamily="2" charset="-122"/>
              </a:rPr>
              <a:t>描述软件的接口，而不是软件的实现。一个类型描述一个接口，但可能有多种实现。</a:t>
            </a:r>
          </a:p>
          <a:p>
            <a:pPr algn="just">
              <a:spcBef>
                <a:spcPct val="60000"/>
              </a:spcBef>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实现层</a:t>
            </a:r>
            <a:r>
              <a:rPr lang="zh-CN" altLang="en-US" dirty="0">
                <a:latin typeface="华文楷体" panose="02010600040101010101" pitchFamily="2" charset="-122"/>
                <a:ea typeface="华文楷体" panose="02010600040101010101" pitchFamily="2" charset="-122"/>
              </a:rPr>
              <a:t>从实现的角度定义类及其实现，揭示了软件实现体的构成情况。</a:t>
            </a:r>
            <a:r>
              <a:rPr lang="zh-CN" altLang="zh-CN" dirty="0">
                <a:latin typeface="华文楷体" panose="02010600040101010101" pitchFamily="2" charset="-122"/>
                <a:ea typeface="华文楷体" panose="02010600040101010101" pitchFamily="2" charset="-122"/>
              </a:rPr>
              <a:t>	</a:t>
            </a:r>
            <a:endParaRPr lang="zh-CN" altLang="en-US" dirty="0">
              <a:latin typeface="华文楷体" panose="02010600040101010101" pitchFamily="2" charset="-122"/>
              <a:ea typeface="华文楷体" panose="02010600040101010101" pitchFamily="2" charset="-122"/>
            </a:endParaRPr>
          </a:p>
          <a:p>
            <a:endParaRPr lang="zh-CN" altLang="en-US" dirty="0">
              <a:ea typeface="宋体" panose="02010600030101010101" pitchFamily="2" charset="-122"/>
            </a:endParaRP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837976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3"/>
          <p:cNvSpPr>
            <a:spLocks noGrp="1"/>
          </p:cNvSpPr>
          <p:nvPr>
            <p:ph type="sldNum" sz="quarter" idx="12"/>
          </p:nvPr>
        </p:nvSpPr>
        <p:spPr/>
        <p:txBody>
          <a:bodyPr/>
          <a:lstStyle/>
          <a:p>
            <a:fld id="{8255CF9A-1CAD-4EF8-A20B-520141C796CB}" type="slidenum">
              <a:rPr lang="zh-CN" altLang="en-US"/>
              <a:pPr/>
              <a:t>120</a:t>
            </a:fld>
            <a:endParaRPr lang="en-US" altLang="zh-CN"/>
          </a:p>
        </p:txBody>
      </p:sp>
      <p:sp>
        <p:nvSpPr>
          <p:cNvPr id="721922" name="Text Box 2"/>
          <p:cNvSpPr txBox="1">
            <a:spLocks noChangeArrowheads="1"/>
          </p:cNvSpPr>
          <p:nvPr/>
        </p:nvSpPr>
        <p:spPr bwMode="auto">
          <a:xfrm>
            <a:off x="444499" y="1035783"/>
            <a:ext cx="11070912" cy="502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0"/>
              </a:spcBef>
              <a:defRPr>
                <a:solidFill>
                  <a:schemeClr val="tx1"/>
                </a:solidFill>
                <a:latin typeface="Arial" panose="020B0604020202020204" pitchFamily="34" charset="0"/>
              </a:defRPr>
            </a:lvl1pPr>
            <a:lvl2pPr marL="2414588">
              <a:spcBef>
                <a:spcPct val="0"/>
              </a:spcBef>
              <a:defRPr>
                <a:solidFill>
                  <a:schemeClr val="tx1"/>
                </a:solidFill>
                <a:latin typeface="Arial" panose="020B0604020202020204" pitchFamily="34" charset="0"/>
              </a:defRPr>
            </a:lvl2pPr>
            <a:lvl3pPr marL="2593975">
              <a:spcBef>
                <a:spcPct val="0"/>
              </a:spcBef>
              <a:defRPr>
                <a:solidFill>
                  <a:schemeClr val="tx1"/>
                </a:solidFill>
                <a:latin typeface="Arial" panose="020B0604020202020204" pitchFamily="34" charset="0"/>
              </a:defRPr>
            </a:lvl3pPr>
            <a:lvl4pPr marL="2773363">
              <a:spcBef>
                <a:spcPct val="0"/>
              </a:spcBef>
              <a:defRPr>
                <a:solidFill>
                  <a:schemeClr val="tx1"/>
                </a:solidFill>
                <a:latin typeface="Arial" panose="020B0604020202020204" pitchFamily="34" charset="0"/>
              </a:defRPr>
            </a:lvl4pPr>
            <a:lvl5pPr marL="2952750">
              <a:spcBef>
                <a:spcPct val="0"/>
              </a:spcBef>
              <a:defRPr>
                <a:solidFill>
                  <a:schemeClr val="tx1"/>
                </a:solidFill>
                <a:latin typeface="Arial" panose="020B0604020202020204" pitchFamily="34" charset="0"/>
              </a:defRPr>
            </a:lvl5pPr>
            <a:lvl6pPr marL="3409950" fontAlgn="base">
              <a:spcBef>
                <a:spcPct val="0"/>
              </a:spcBef>
              <a:spcAft>
                <a:spcPct val="0"/>
              </a:spcAft>
              <a:defRPr>
                <a:solidFill>
                  <a:schemeClr val="tx1"/>
                </a:solidFill>
                <a:latin typeface="Arial" panose="020B0604020202020204" pitchFamily="34" charset="0"/>
              </a:defRPr>
            </a:lvl6pPr>
            <a:lvl7pPr marL="3867150" fontAlgn="base">
              <a:spcBef>
                <a:spcPct val="0"/>
              </a:spcBef>
              <a:spcAft>
                <a:spcPct val="0"/>
              </a:spcAft>
              <a:defRPr>
                <a:solidFill>
                  <a:schemeClr val="tx1"/>
                </a:solidFill>
                <a:latin typeface="Arial" panose="020B0604020202020204" pitchFamily="34" charset="0"/>
              </a:defRPr>
            </a:lvl7pPr>
            <a:lvl8pPr marL="4324350" fontAlgn="base">
              <a:spcBef>
                <a:spcPct val="0"/>
              </a:spcBef>
              <a:spcAft>
                <a:spcPct val="0"/>
              </a:spcAft>
              <a:defRPr>
                <a:solidFill>
                  <a:schemeClr val="tx1"/>
                </a:solidFill>
                <a:latin typeface="Arial" panose="020B0604020202020204" pitchFamily="34" charset="0"/>
              </a:defRPr>
            </a:lvl8pPr>
            <a:lvl9pPr marL="4781550" fontAlgn="base">
              <a:spcBef>
                <a:spcPct val="0"/>
              </a:spcBef>
              <a:spcAft>
                <a:spcPct val="0"/>
              </a:spcAft>
              <a:defRPr>
                <a:solidFill>
                  <a:schemeClr val="tx1"/>
                </a:solidFill>
                <a:latin typeface="Arial" panose="020B0604020202020204" pitchFamily="34" charset="0"/>
              </a:defRPr>
            </a:lvl9pPr>
          </a:lstStyle>
          <a:p>
            <a:pPr algn="just">
              <a:lnSpc>
                <a:spcPct val="115000"/>
              </a:lnSpc>
              <a:spcBef>
                <a:spcPct val="30000"/>
              </a:spcBef>
            </a:pPr>
            <a:r>
              <a:rPr kumimoji="1" lang="en-US" altLang="zh-CN" sz="2800" dirty="0">
                <a:latin typeface="华文楷体" panose="02010600040101010101" pitchFamily="2" charset="-122"/>
                <a:ea typeface="华文楷体" panose="02010600040101010101" pitchFamily="2" charset="-122"/>
              </a:rPr>
              <a:t>4. </a:t>
            </a:r>
            <a:r>
              <a:rPr kumimoji="1" lang="zh-CN" altLang="en-US" sz="2800" dirty="0">
                <a:latin typeface="华文楷体" panose="02010600040101010101" pitchFamily="2" charset="-122"/>
                <a:ea typeface="华文楷体" panose="02010600040101010101" pitchFamily="2" charset="-122"/>
              </a:rPr>
              <a:t>利用分解与抽象技术</a:t>
            </a:r>
          </a:p>
          <a:p>
            <a:pPr algn="just">
              <a:lnSpc>
                <a:spcPct val="115000"/>
              </a:lnSpc>
              <a:spcBef>
                <a:spcPct val="30000"/>
              </a:spcBef>
              <a:buClrTx/>
              <a:buFontTx/>
              <a:buNone/>
            </a:pPr>
            <a:r>
              <a:rPr kumimoji="1" lang="zh-CN" altLang="en-US" sz="2800" dirty="0" smtClean="0">
                <a:latin typeface="华文楷体" panose="02010600040101010101" pitchFamily="2" charset="-122"/>
                <a:ea typeface="华文楷体" panose="02010600040101010101" pitchFamily="2" charset="-122"/>
              </a:rPr>
              <a:t>在</a:t>
            </a:r>
            <a:r>
              <a:rPr kumimoji="1" lang="zh-CN" altLang="en-US" sz="2800" dirty="0">
                <a:latin typeface="华文楷体" panose="02010600040101010101" pitchFamily="2" charset="-122"/>
                <a:ea typeface="华文楷体" panose="02010600040101010101" pitchFamily="2" charset="-122"/>
              </a:rPr>
              <a:t>确定类时，常使用两类技术：</a:t>
            </a:r>
          </a:p>
          <a:p>
            <a:pPr algn="just">
              <a:lnSpc>
                <a:spcPct val="115000"/>
              </a:lnSpc>
              <a:spcBef>
                <a:spcPct val="30000"/>
              </a:spcBef>
              <a:buClrTx/>
              <a:buFontTx/>
              <a:buNone/>
            </a:pPr>
            <a:r>
              <a:rPr kumimoji="1" lang="zh-CN" altLang="en-US" sz="2800" dirty="0">
                <a:latin typeface="华文楷体" panose="02010600040101010101" pitchFamily="2" charset="-122"/>
                <a:ea typeface="华文楷体" panose="02010600040101010101" pitchFamily="2" charset="-122"/>
              </a:rPr>
              <a:t>　</a:t>
            </a:r>
            <a:r>
              <a:rPr kumimoji="1" lang="zh-CN" altLang="en-US" sz="2800" dirty="0">
                <a:solidFill>
                  <a:srgbClr val="FF0000"/>
                </a:solidFill>
                <a:latin typeface="华文楷体" panose="02010600040101010101" pitchFamily="2" charset="-122"/>
                <a:ea typeface="华文楷体" panose="02010600040101010101" pitchFamily="2" charset="-122"/>
              </a:rPr>
              <a:t>⑴ 分解技术</a:t>
            </a:r>
            <a:r>
              <a:rPr kumimoji="1" lang="zh-CN" altLang="en-US" sz="2800" dirty="0">
                <a:latin typeface="华文楷体" panose="02010600040101010101" pitchFamily="2" charset="-122"/>
                <a:ea typeface="华文楷体" panose="02010600040101010101" pitchFamily="2" charset="-122"/>
              </a:rPr>
              <a:t>　将整体类和组合类分解。可控制单个类的规模。　　　</a:t>
            </a:r>
          </a:p>
          <a:p>
            <a:pPr algn="just">
              <a:lnSpc>
                <a:spcPct val="115000"/>
              </a:lnSpc>
              <a:spcBef>
                <a:spcPct val="30000"/>
              </a:spcBef>
              <a:buClrTx/>
              <a:buFontTx/>
              <a:buNone/>
            </a:pPr>
            <a:r>
              <a:rPr kumimoji="1" lang="zh-CN" altLang="en-US" sz="2800" dirty="0">
                <a:latin typeface="华文楷体" panose="02010600040101010101" pitchFamily="2" charset="-122"/>
                <a:ea typeface="华文楷体" panose="02010600040101010101" pitchFamily="2" charset="-122"/>
              </a:rPr>
              <a:t>　</a:t>
            </a:r>
            <a:r>
              <a:rPr kumimoji="1" lang="zh-CN" altLang="en-US" sz="2800" dirty="0">
                <a:solidFill>
                  <a:srgbClr val="FF0000"/>
                </a:solidFill>
                <a:latin typeface="华文楷体" panose="02010600040101010101" pitchFamily="2" charset="-122"/>
                <a:ea typeface="华文楷体" panose="02010600040101010101" pitchFamily="2" charset="-122"/>
              </a:rPr>
              <a:t>⑵ 抽象技术</a:t>
            </a:r>
            <a:r>
              <a:rPr kumimoji="1" lang="zh-CN" altLang="en-US" sz="2800" dirty="0">
                <a:latin typeface="华文楷体" panose="02010600040101010101" pitchFamily="2" charset="-122"/>
                <a:ea typeface="华文楷体" panose="02010600040101010101" pitchFamily="2" charset="-122"/>
              </a:rPr>
              <a:t>　根据一些类的相似性建立抽象类，并建立抽象类与这些类之间的继承关系。</a:t>
            </a:r>
          </a:p>
          <a:p>
            <a:pPr algn="just">
              <a:lnSpc>
                <a:spcPct val="115000"/>
              </a:lnSpc>
              <a:spcBef>
                <a:spcPct val="30000"/>
              </a:spcBef>
              <a:buClrTx/>
              <a:buFontTx/>
              <a:buNone/>
            </a:pPr>
            <a:r>
              <a:rPr kumimoji="1" lang="zh-CN" altLang="en-US" sz="2800" dirty="0">
                <a:latin typeface="华文楷体" panose="02010600040101010101" pitchFamily="2" charset="-122"/>
                <a:ea typeface="华文楷体" panose="02010600040101010101" pitchFamily="2" charset="-122"/>
              </a:rPr>
              <a:t>　　抽象类实现了系统内部的重用，很好地控制了复杂性，并为所有子类定义了一个公共的界面，使设计局部化，提高系统的可修改性和可维护性。</a:t>
            </a:r>
          </a:p>
          <a:p>
            <a:pPr algn="just">
              <a:lnSpc>
                <a:spcPct val="105000"/>
              </a:lnSpc>
              <a:buClrTx/>
              <a:buFontTx/>
              <a:buNone/>
            </a:pPr>
            <a:endParaRPr kumimoji="1" lang="zh-CN" altLang="en-US" sz="2800" dirty="0">
              <a:latin typeface="华文楷体" panose="02010600040101010101" pitchFamily="2" charset="-122"/>
              <a:ea typeface="华文楷体" panose="02010600040101010101" pitchFamily="2" charset="-122"/>
            </a:endParaRPr>
          </a:p>
        </p:txBody>
      </p:sp>
      <p:sp>
        <p:nvSpPr>
          <p:cNvPr id="721923" name="Oval 3">
            <a:hlinkClick r:id="" action="ppaction://hlinkshowjump?jump=previousslide"/>
          </p:cNvPr>
          <p:cNvSpPr>
            <a:spLocks noChangeArrowheads="1"/>
          </p:cNvSpPr>
          <p:nvPr/>
        </p:nvSpPr>
        <p:spPr bwMode="auto">
          <a:xfrm>
            <a:off x="7894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24" name="Oval 4">
            <a:hlinkClick r:id="" action="ppaction://hlinkshowjump?jump=nextslide"/>
          </p:cNvPr>
          <p:cNvSpPr>
            <a:spLocks noChangeArrowheads="1"/>
          </p:cNvSpPr>
          <p:nvPr/>
        </p:nvSpPr>
        <p:spPr bwMode="auto">
          <a:xfrm>
            <a:off x="8761413" y="6388101"/>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1925" name="Oval 5">
            <a:hlinkClick r:id="rId2" action="ppaction://hlinksldjump"/>
          </p:cNvPr>
          <p:cNvSpPr>
            <a:spLocks noChangeArrowheads="1"/>
          </p:cNvSpPr>
          <p:nvPr/>
        </p:nvSpPr>
        <p:spPr bwMode="auto">
          <a:xfrm>
            <a:off x="9671051" y="6388101"/>
            <a:ext cx="754063"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文本框 9"/>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9583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fld id="{4E152B32-36B6-49B1-A404-A9C8B9D3CEEE}" type="slidenum">
              <a:rPr lang="zh-CN" altLang="en-US"/>
              <a:pPr/>
              <a:t>121</a:t>
            </a:fld>
            <a:endParaRPr lang="en-US" altLang="zh-CN"/>
          </a:p>
        </p:txBody>
      </p:sp>
      <p:sp>
        <p:nvSpPr>
          <p:cNvPr id="16" name="文本框 15"/>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301452" y="1010356"/>
            <a:ext cx="11344588" cy="6592574"/>
          </a:xfrm>
          <a:prstGeom prst="rect">
            <a:avLst/>
          </a:prstGeom>
        </p:spPr>
        <p:txBody>
          <a:bodyPr wrap="square">
            <a:spAutoFit/>
          </a:bodyPr>
          <a:lstStyle/>
          <a:p>
            <a:pPr>
              <a:lnSpc>
                <a:spcPct val="110000"/>
              </a:lnSpc>
              <a:buNone/>
            </a:pPr>
            <a:r>
              <a:rPr lang="zh-CN" altLang="en-US" sz="2400" dirty="0" smtClean="0">
                <a:latin typeface="华文楷体" panose="02010600040101010101" pitchFamily="2" charset="-122"/>
                <a:ea typeface="华文楷体" panose="02010600040101010101" pitchFamily="2" charset="-122"/>
              </a:rPr>
              <a:t>属性</a:t>
            </a:r>
            <a:r>
              <a:rPr lang="zh-CN" altLang="en-US" sz="2400" dirty="0">
                <a:latin typeface="华文楷体" panose="02010600040101010101" pitchFamily="2" charset="-122"/>
                <a:ea typeface="华文楷体" panose="02010600040101010101" pitchFamily="2" charset="-122"/>
              </a:rPr>
              <a:t>的确定与问题域有关，也和系统的责任有关。应该仅考虑与具体应用直接相关的属性，不要考虑那些超出所要解决的问题范围的属性</a:t>
            </a:r>
            <a:r>
              <a:rPr lang="zh-CN" altLang="en-US" sz="2400" dirty="0" smtClean="0">
                <a:latin typeface="华文楷体" panose="02010600040101010101" pitchFamily="2" charset="-122"/>
                <a:ea typeface="华文楷体" panose="02010600040101010101" pitchFamily="2" charset="-122"/>
              </a:rPr>
              <a:t>。</a:t>
            </a:r>
            <a:endParaRPr lang="en-US" altLang="zh-CN" sz="2400" dirty="0" smtClean="0">
              <a:latin typeface="华文楷体" panose="02010600040101010101" pitchFamily="2" charset="-122"/>
              <a:ea typeface="华文楷体" panose="02010600040101010101" pitchFamily="2" charset="-122"/>
            </a:endParaRPr>
          </a:p>
          <a:p>
            <a:pPr>
              <a:lnSpc>
                <a:spcPct val="110000"/>
              </a:lnSpc>
              <a:buNone/>
            </a:pPr>
            <a:endParaRPr lang="en-US" altLang="zh-CN" sz="2400" dirty="0" smtClean="0">
              <a:latin typeface="华文楷体" panose="02010600040101010101" pitchFamily="2" charset="-122"/>
              <a:ea typeface="华文楷体" panose="02010600040101010101" pitchFamily="2" charset="-122"/>
            </a:endParaRPr>
          </a:p>
          <a:p>
            <a:pPr>
              <a:lnSpc>
                <a:spcPct val="110000"/>
              </a:lnSpc>
              <a:buNone/>
            </a:pPr>
            <a:r>
              <a:rPr lang="zh-CN" altLang="en-US" sz="2400" dirty="0" smtClean="0">
                <a:latin typeface="华文楷体" panose="02010600040101010101" pitchFamily="2" charset="-122"/>
                <a:ea typeface="华文楷体" panose="02010600040101010101" pitchFamily="2" charset="-122"/>
              </a:rPr>
              <a:t>识别属性：属性</a:t>
            </a:r>
            <a:r>
              <a:rPr lang="zh-CN" altLang="en-US" sz="2400" dirty="0">
                <a:latin typeface="华文楷体" panose="02010600040101010101" pitchFamily="2" charset="-122"/>
                <a:ea typeface="华文楷体" panose="02010600040101010101" pitchFamily="2" charset="-122"/>
              </a:rPr>
              <a:t>能使人们对类有更深入、更具体的认识，它可以确定并区分类的状态。一个属性一般都描述类的某个特征。</a:t>
            </a:r>
          </a:p>
          <a:p>
            <a:pPr>
              <a:lnSpc>
                <a:spcPct val="110000"/>
              </a:lnSpc>
              <a:buClrTx/>
              <a:buFontTx/>
              <a:buNone/>
            </a:pPr>
            <a:endParaRPr lang="en-US" altLang="zh-CN" sz="2400" dirty="0">
              <a:latin typeface="华文楷体" panose="02010600040101010101" pitchFamily="2" charset="-122"/>
              <a:ea typeface="华文楷体" panose="02010600040101010101" pitchFamily="2" charset="-122"/>
            </a:endParaRPr>
          </a:p>
          <a:p>
            <a:pPr>
              <a:lnSpc>
                <a:spcPct val="110000"/>
              </a:lnSpc>
              <a:buClrTx/>
              <a:buFontTx/>
              <a:buNone/>
            </a:pPr>
            <a:r>
              <a:rPr lang="en-US" altLang="zh-CN" sz="2400" dirty="0">
                <a:latin typeface="华文楷体" panose="02010600040101010101" pitchFamily="2" charset="-122"/>
                <a:ea typeface="华文楷体" panose="02010600040101010101" pitchFamily="2" charset="-122"/>
              </a:rPr>
              <a:t>1. </a:t>
            </a:r>
            <a:r>
              <a:rPr lang="zh-CN" altLang="en-US" sz="2400" dirty="0" smtClean="0">
                <a:latin typeface="华文楷体" panose="02010600040101010101" pitchFamily="2" charset="-122"/>
                <a:ea typeface="华文楷体" panose="02010600040101010101" pitchFamily="2" charset="-122"/>
              </a:rPr>
              <a:t>分析</a:t>
            </a:r>
            <a:endParaRPr lang="en-US" altLang="zh-CN" sz="2400" dirty="0">
              <a:latin typeface="华文楷体" panose="02010600040101010101" pitchFamily="2" charset="-122"/>
              <a:ea typeface="华文楷体" panose="02010600040101010101" pitchFamily="2" charset="-122"/>
            </a:endParaRPr>
          </a:p>
          <a:p>
            <a:pPr>
              <a:lnSpc>
                <a:spcPct val="110000"/>
              </a:lnSpc>
            </a:pPr>
            <a:r>
              <a:rPr lang="en-US" altLang="zh-CN" sz="2400" dirty="0">
                <a:latin typeface="华文楷体" panose="02010600040101010101" pitchFamily="2" charset="-122"/>
                <a:ea typeface="华文楷体" panose="02010600040101010101" pitchFamily="2" charset="-122"/>
              </a:rPr>
              <a:t>2. </a:t>
            </a:r>
            <a:r>
              <a:rPr lang="zh-CN" altLang="en-US" sz="2400" dirty="0">
                <a:latin typeface="华文楷体" panose="02010600040101010101" pitchFamily="2" charset="-122"/>
                <a:ea typeface="华文楷体" panose="02010600040101010101" pitchFamily="2" charset="-122"/>
              </a:rPr>
              <a:t>识别</a:t>
            </a:r>
            <a:r>
              <a:rPr lang="zh-CN" altLang="en-US" sz="2400" dirty="0" smtClean="0">
                <a:latin typeface="华文楷体" panose="02010600040101010101" pitchFamily="2" charset="-122"/>
                <a:ea typeface="华文楷体" panose="02010600040101010101" pitchFamily="2" charset="-122"/>
              </a:rPr>
              <a:t>属性：按</a:t>
            </a:r>
            <a:r>
              <a:rPr lang="zh-CN" altLang="en-US" sz="2400" dirty="0">
                <a:latin typeface="华文楷体" panose="02010600040101010101" pitchFamily="2" charset="-122"/>
                <a:ea typeface="华文楷体" panose="02010600040101010101" pitchFamily="2" charset="-122"/>
              </a:rPr>
              <a:t>一般常识来看这个类应该有哪些属性？</a:t>
            </a: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在当前问题域中，这个类应具有哪些属性？</a:t>
            </a:r>
            <a:endParaRPr lang="en-US" altLang="zh-CN" sz="2400" dirty="0">
              <a:latin typeface="华文楷体" panose="02010600040101010101" pitchFamily="2" charset="-122"/>
              <a:ea typeface="华文楷体" panose="02010600040101010101" pitchFamily="2" charset="-122"/>
            </a:endParaRP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根据系统的责任的要求，这个类应具有哪些属性？</a:t>
            </a: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建立的这个类是为了保存和管理哪些信息？</a:t>
            </a: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为了在类的操作中实现特定的功能，需要增设哪些属性？</a:t>
            </a: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为了在类的操作中实现特定的功能，需要增设哪些属性？</a:t>
            </a:r>
          </a:p>
          <a:p>
            <a:pPr marL="800100" lvl="1">
              <a:lnSpc>
                <a:spcPct val="110000"/>
              </a:lnSpc>
              <a:buFont typeface="Arial" panose="020B0604020202020204" pitchFamily="34" charset="0"/>
              <a:buChar char="•"/>
            </a:pPr>
            <a:r>
              <a:rPr lang="zh-CN" altLang="en-US" sz="2400" dirty="0">
                <a:latin typeface="华文楷体" panose="02010600040101010101" pitchFamily="2" charset="-122"/>
                <a:ea typeface="华文楷体" panose="02010600040101010101" pitchFamily="2" charset="-122"/>
              </a:rPr>
              <a:t>类和对象有哪些需要区别的状态？是否增加一个属性来区别这些状态？</a:t>
            </a:r>
          </a:p>
          <a:p>
            <a:pPr>
              <a:lnSpc>
                <a:spcPct val="110000"/>
              </a:lnSpc>
            </a:pPr>
            <a:endParaRPr lang="zh-CN" altLang="en-US" sz="2400" dirty="0">
              <a:latin typeface="华文楷体" panose="02010600040101010101" pitchFamily="2" charset="-122"/>
              <a:ea typeface="华文楷体" panose="02010600040101010101" pitchFamily="2" charset="-122"/>
            </a:endParaRPr>
          </a:p>
          <a:p>
            <a:pPr>
              <a:lnSpc>
                <a:spcPct val="110000"/>
              </a:lnSpc>
            </a:pP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0665676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pPr algn="l"/>
            <a:fld id="{FB184656-926B-4AEE-BFCD-4659CE9C2578}" type="slidenum">
              <a:rPr lang="zh-CN" altLang="en-US"/>
              <a:pPr algn="l"/>
              <a:t>122</a:t>
            </a:fld>
            <a:endParaRPr lang="en-US" altLang="zh-CN"/>
          </a:p>
        </p:txBody>
      </p:sp>
      <p:sp>
        <p:nvSpPr>
          <p:cNvPr id="723970" name="Rectangle 2"/>
          <p:cNvSpPr>
            <a:spLocks noGrp="1" noChangeArrowheads="1"/>
          </p:cNvSpPr>
          <p:nvPr>
            <p:ph type="title"/>
          </p:nvPr>
        </p:nvSpPr>
        <p:spPr>
          <a:xfrm>
            <a:off x="580379" y="2863781"/>
            <a:ext cx="10985274" cy="1296238"/>
          </a:xfrm>
        </p:spPr>
        <p:txBody>
          <a:bodyPr/>
          <a:lstStyle/>
          <a:p>
            <a:pPr>
              <a:lnSpc>
                <a:spcPct val="110000"/>
              </a:lnSpc>
              <a:spcBef>
                <a:spcPts val="600"/>
              </a:spcBef>
              <a:spcAft>
                <a:spcPts val="600"/>
              </a:spcAft>
            </a:pPr>
            <a:r>
              <a:rPr lang="zh-CN" altLang="en-US" sz="2800" dirty="0">
                <a:latin typeface="华文楷体" panose="02010600040101010101" pitchFamily="2" charset="-122"/>
                <a:ea typeface="华文楷体" panose="02010600040101010101" pitchFamily="2" charset="-122"/>
              </a:rPr>
              <a:t>定义</a:t>
            </a:r>
            <a:r>
              <a:rPr lang="zh-CN" altLang="en-US" sz="2800" dirty="0" smtClean="0">
                <a:latin typeface="华文楷体" panose="02010600040101010101" pitchFamily="2" charset="-122"/>
                <a:ea typeface="华文楷体" panose="02010600040101010101" pitchFamily="2" charset="-122"/>
              </a:rPr>
              <a:t>操作</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smtClean="0">
                <a:latin typeface="华文楷体" panose="02010600040101010101" pitchFamily="2" charset="-122"/>
                <a:ea typeface="华文楷体" panose="02010600040101010101" pitchFamily="2" charset="-122"/>
              </a:rPr>
              <a:t>类</a:t>
            </a:r>
            <a:r>
              <a:rPr lang="zh-CN" altLang="en-US" sz="2800" dirty="0">
                <a:latin typeface="华文楷体" panose="02010600040101010101" pitchFamily="2" charset="-122"/>
                <a:ea typeface="华文楷体" panose="02010600040101010101" pitchFamily="2" charset="-122"/>
              </a:rPr>
              <a:t>操作的识别可以依据需求陈述、用例描述和系统的上下文环境来进行</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）有哪些类会与该类交互（包括该类本身）</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）所有与该类具有交互行为的对象会发送哪些消息给该类？该类又会发送哪些消息给这些类</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 该类如何响应别的类发送来的消息？在发送消息出去之前，该类需要作何处理</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）从该类本身来说，它应该有哪些操作来维持其信息的更新、一致性和完整性</a:t>
            </a:r>
            <a:r>
              <a:rPr lang="zh-CN" altLang="en-US" sz="2800" dirty="0" smtClean="0">
                <a:latin typeface="华文楷体" panose="02010600040101010101" pitchFamily="2" charset="-122"/>
                <a:ea typeface="华文楷体" panose="02010600040101010101" pitchFamily="2" charset="-122"/>
              </a:rPr>
              <a:t>？</a:t>
            </a:r>
            <a:r>
              <a:rPr lang="en-US" altLang="zh-CN" sz="2800" dirty="0" smtClean="0">
                <a:latin typeface="华文楷体" panose="02010600040101010101" pitchFamily="2" charset="-122"/>
                <a:ea typeface="华文楷体" panose="02010600040101010101" pitchFamily="2" charset="-122"/>
              </a:rPr>
              <a:t/>
            </a:r>
            <a:br>
              <a:rPr lang="en-US" altLang="zh-CN" sz="2800" dirty="0" smtClean="0">
                <a:latin typeface="华文楷体" panose="02010600040101010101" pitchFamily="2" charset="-122"/>
                <a:ea typeface="华文楷体" panose="02010600040101010101" pitchFamily="2" charset="-122"/>
              </a:rPr>
            </a:b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）系统是否需要该类具有另外的一些职责？</a:t>
            </a:r>
          </a:p>
        </p:txBody>
      </p:sp>
      <p:sp>
        <p:nvSpPr>
          <p:cNvPr id="12" name="文本框 11"/>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7031104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A047BAB0-FA2A-4F01-A95B-3F6E8CD55F5D}" type="slidenum">
              <a:rPr lang="zh-CN" altLang="en-US"/>
              <a:pPr/>
              <a:t>123</a:t>
            </a:fld>
            <a:endParaRPr lang="en-US" altLang="zh-CN"/>
          </a:p>
        </p:txBody>
      </p:sp>
      <p:sp>
        <p:nvSpPr>
          <p:cNvPr id="400387" name="Rectangle 3"/>
          <p:cNvSpPr>
            <a:spLocks noGrp="1" noChangeArrowheads="1"/>
          </p:cNvSpPr>
          <p:nvPr>
            <p:ph type="body" idx="1"/>
          </p:nvPr>
        </p:nvSpPr>
        <p:spPr>
          <a:xfrm>
            <a:off x="2232819" y="1229493"/>
            <a:ext cx="8229600" cy="431800"/>
          </a:xfrm>
        </p:spPr>
        <p:txBody>
          <a:bodyPr/>
          <a:lstStyle/>
          <a:p>
            <a:pPr>
              <a:lnSpc>
                <a:spcPct val="80000"/>
              </a:lnSpc>
              <a:buFont typeface="Wingdings" panose="05000000000000000000" pitchFamily="2" charset="2"/>
              <a:buNone/>
            </a:pPr>
            <a:r>
              <a:rPr lang="zh-CN" altLang="en-US" sz="2400" b="1">
                <a:solidFill>
                  <a:srgbClr val="0000CC"/>
                </a:solidFill>
                <a:ea typeface="宋体" panose="02010600030101010101" pitchFamily="2" charset="-122"/>
              </a:rPr>
              <a:t>双击浏览器的</a:t>
            </a:r>
            <a:r>
              <a:rPr lang="en-US" altLang="zh-CN" sz="2400" b="1">
                <a:solidFill>
                  <a:srgbClr val="0000CC"/>
                </a:solidFill>
                <a:ea typeface="宋体" panose="02010600030101010101" pitchFamily="2" charset="-122"/>
              </a:rPr>
              <a:t>Componet View-&gt;main</a:t>
            </a:r>
          </a:p>
        </p:txBody>
      </p:sp>
      <p:pic>
        <p:nvPicPr>
          <p:cNvPr id="400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2636839"/>
            <a:ext cx="7993062" cy="3419475"/>
          </a:xfrm>
          <a:prstGeom prst="rect">
            <a:avLst/>
          </a:prstGeom>
          <a:noFill/>
          <a:extLst>
            <a:ext uri="{909E8E84-426E-40DD-AFC4-6F175D3DCCD1}">
              <a14:hiddenFill xmlns:a14="http://schemas.microsoft.com/office/drawing/2010/main">
                <a:solidFill>
                  <a:srgbClr val="FFFFFF"/>
                </a:solidFill>
              </a14:hiddenFill>
            </a:ext>
          </a:extLst>
        </p:spPr>
      </p:pic>
      <p:sp>
        <p:nvSpPr>
          <p:cNvPr id="400389" name="Line 5"/>
          <p:cNvSpPr>
            <a:spLocks noChangeShapeType="1"/>
          </p:cNvSpPr>
          <p:nvPr/>
        </p:nvSpPr>
        <p:spPr bwMode="auto">
          <a:xfrm flipH="1">
            <a:off x="3432175" y="1773239"/>
            <a:ext cx="3311525" cy="309562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390" name="Text Box 6"/>
          <p:cNvSpPr txBox="1">
            <a:spLocks noChangeArrowheads="1"/>
          </p:cNvSpPr>
          <p:nvPr/>
        </p:nvSpPr>
        <p:spPr bwMode="auto">
          <a:xfrm>
            <a:off x="8186738" y="2276475"/>
            <a:ext cx="15792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b="1">
                <a:solidFill>
                  <a:srgbClr val="0000CC"/>
                </a:solidFill>
                <a:ea typeface="宋体" panose="02010600030101010101" pitchFamily="2" charset="-122"/>
              </a:rPr>
              <a:t>添加一个组件</a:t>
            </a:r>
          </a:p>
        </p:txBody>
      </p:sp>
      <p:sp>
        <p:nvSpPr>
          <p:cNvPr id="400391" name="Line 7"/>
          <p:cNvSpPr>
            <a:spLocks noChangeShapeType="1"/>
          </p:cNvSpPr>
          <p:nvPr/>
        </p:nvSpPr>
        <p:spPr bwMode="auto">
          <a:xfrm flipH="1">
            <a:off x="6888163" y="2636839"/>
            <a:ext cx="1655762" cy="1728787"/>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0392" name="Text Box 8"/>
          <p:cNvSpPr txBox="1">
            <a:spLocks noChangeArrowheads="1"/>
          </p:cNvSpPr>
          <p:nvPr/>
        </p:nvSpPr>
        <p:spPr bwMode="auto">
          <a:xfrm>
            <a:off x="2566989" y="6308725"/>
            <a:ext cx="705802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0000CC"/>
                </a:solidFill>
                <a:ea typeface="宋体" panose="02010600030101010101" pitchFamily="2" charset="-122"/>
              </a:rPr>
              <a:t>组件的名称应与可见性为</a:t>
            </a:r>
            <a:r>
              <a:rPr lang="en-US" altLang="zh-CN" b="1">
                <a:solidFill>
                  <a:srgbClr val="0000CC"/>
                </a:solidFill>
                <a:ea typeface="宋体" panose="02010600030101010101" pitchFamily="2" charset="-122"/>
              </a:rPr>
              <a:t>public</a:t>
            </a:r>
            <a:r>
              <a:rPr lang="zh-CN" altLang="en-US" b="1">
                <a:solidFill>
                  <a:srgbClr val="0000CC"/>
                </a:solidFill>
                <a:ea typeface="宋体" panose="02010600030101010101" pitchFamily="2" charset="-122"/>
              </a:rPr>
              <a:t>的那个类同名</a:t>
            </a:r>
          </a:p>
        </p:txBody>
      </p:sp>
      <p:sp>
        <p:nvSpPr>
          <p:cNvPr id="400393" name="Line 9"/>
          <p:cNvSpPr>
            <a:spLocks noChangeShapeType="1"/>
          </p:cNvSpPr>
          <p:nvPr/>
        </p:nvSpPr>
        <p:spPr bwMode="auto">
          <a:xfrm flipV="1">
            <a:off x="8112125" y="4868864"/>
            <a:ext cx="863600" cy="1512887"/>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文本框 12"/>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5486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30B8377-7DCF-44B2-A448-FA9191DC7777}" type="slidenum">
              <a:rPr lang="zh-CN" altLang="en-US"/>
              <a:pPr/>
              <a:t>124</a:t>
            </a:fld>
            <a:endParaRPr lang="en-US" altLang="zh-CN"/>
          </a:p>
        </p:txBody>
      </p:sp>
      <p:pic>
        <p:nvPicPr>
          <p:cNvPr id="402434" name="Picture 2"/>
          <p:cNvPicPr>
            <a:picLocks noChangeAspect="1" noChangeArrowheads="1"/>
          </p:cNvPicPr>
          <p:nvPr/>
        </p:nvPicPr>
        <p:blipFill>
          <a:blip r:embed="rId3">
            <a:extLst>
              <a:ext uri="{28A0092B-C50C-407E-A947-70E740481C1C}">
                <a14:useLocalDpi xmlns:a14="http://schemas.microsoft.com/office/drawing/2010/main" val="0"/>
              </a:ext>
            </a:extLst>
          </a:blip>
          <a:srcRect b="44093"/>
          <a:stretch>
            <a:fillRect/>
          </a:stretch>
        </p:blipFill>
        <p:spPr bwMode="auto">
          <a:xfrm>
            <a:off x="4656138" y="2997200"/>
            <a:ext cx="5903912" cy="3671888"/>
          </a:xfrm>
          <a:prstGeom prst="rect">
            <a:avLst/>
          </a:prstGeom>
          <a:noFill/>
          <a:extLst>
            <a:ext uri="{909E8E84-426E-40DD-AFC4-6F175D3DCCD1}">
              <a14:hiddenFill xmlns:a14="http://schemas.microsoft.com/office/drawing/2010/main">
                <a:solidFill>
                  <a:srgbClr val="FFFFFF"/>
                </a:solidFill>
              </a14:hiddenFill>
            </a:ext>
          </a:extLst>
        </p:spPr>
      </p:pic>
      <p:sp>
        <p:nvSpPr>
          <p:cNvPr id="402435" name="Text Box 3"/>
          <p:cNvSpPr txBox="1">
            <a:spLocks noChangeArrowheads="1"/>
          </p:cNvSpPr>
          <p:nvPr/>
        </p:nvSpPr>
        <p:spPr bwMode="auto">
          <a:xfrm>
            <a:off x="2208214" y="1412875"/>
            <a:ext cx="51133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b="1">
                <a:solidFill>
                  <a:srgbClr val="0000CC"/>
                </a:solidFill>
                <a:ea typeface="宋体" panose="02010600030101010101" pitchFamily="2" charset="-122"/>
              </a:rPr>
              <a:t>设置组件的实现语言</a:t>
            </a:r>
          </a:p>
          <a:p>
            <a:pPr>
              <a:spcBef>
                <a:spcPct val="0"/>
              </a:spcBef>
              <a:buClrTx/>
              <a:buFontTx/>
              <a:buNone/>
            </a:pPr>
            <a:endParaRPr lang="zh-CN" altLang="en-US" b="1">
              <a:solidFill>
                <a:srgbClr val="0000CC"/>
              </a:solidFill>
              <a:ea typeface="宋体" panose="02010600030101010101" pitchFamily="2" charset="-122"/>
            </a:endParaRPr>
          </a:p>
          <a:p>
            <a:pPr>
              <a:spcBef>
                <a:spcPct val="0"/>
              </a:spcBef>
              <a:buClrTx/>
              <a:buFontTx/>
              <a:buNone/>
            </a:pPr>
            <a:r>
              <a:rPr lang="zh-CN" altLang="en-US" b="1">
                <a:solidFill>
                  <a:srgbClr val="0000CC"/>
                </a:solidFill>
                <a:ea typeface="宋体" panose="02010600030101010101" pitchFamily="2" charset="-122"/>
              </a:rPr>
              <a:t>方法：双击组件，弹出下窗口</a:t>
            </a:r>
            <a:endParaRPr lang="zh-CN" altLang="en-US" b="1">
              <a:solidFill>
                <a:srgbClr val="0000CC"/>
              </a:solidFill>
              <a:latin typeface="宋体" panose="02010600030101010101" pitchFamily="2" charset="-122"/>
              <a:ea typeface="宋体" panose="02010600030101010101" pitchFamily="2" charset="-122"/>
            </a:endParaRPr>
          </a:p>
        </p:txBody>
      </p:sp>
      <p:sp>
        <p:nvSpPr>
          <p:cNvPr id="402436" name="Line 4"/>
          <p:cNvSpPr>
            <a:spLocks noChangeShapeType="1"/>
          </p:cNvSpPr>
          <p:nvPr/>
        </p:nvSpPr>
        <p:spPr bwMode="auto">
          <a:xfrm>
            <a:off x="5375275" y="2205039"/>
            <a:ext cx="3600450" cy="3887787"/>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600278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nvPr>
        </p:nvSpPr>
        <p:spPr/>
        <p:txBody>
          <a:bodyPr/>
          <a:lstStyle/>
          <a:p>
            <a:r>
              <a:rPr lang="zh-CN" altLang="en-US"/>
              <a:t>华 南 理 工 大 学</a:t>
            </a:r>
          </a:p>
        </p:txBody>
      </p:sp>
      <p:sp>
        <p:nvSpPr>
          <p:cNvPr id="8" name="页脚占位符 4"/>
          <p:cNvSpPr>
            <a:spLocks noGrp="1"/>
          </p:cNvSpPr>
          <p:nvPr>
            <p:ph type="ftr" sz="quarter" idx="11"/>
          </p:nvPr>
        </p:nvSpPr>
        <p:spPr/>
        <p:txBody>
          <a:bodyPr/>
          <a:lstStyle/>
          <a:p>
            <a:r>
              <a:rPr lang="zh-CN" altLang="en-US"/>
              <a:t>软 件 工 程</a:t>
            </a:r>
          </a:p>
        </p:txBody>
      </p:sp>
      <p:sp>
        <p:nvSpPr>
          <p:cNvPr id="9" name="灯片编号占位符 5"/>
          <p:cNvSpPr>
            <a:spLocks noGrp="1"/>
          </p:cNvSpPr>
          <p:nvPr>
            <p:ph type="sldNum" sz="quarter" idx="12"/>
          </p:nvPr>
        </p:nvSpPr>
        <p:spPr/>
        <p:txBody>
          <a:bodyPr/>
          <a:lstStyle/>
          <a:p>
            <a:fld id="{89797941-5283-4BF2-BEED-5B3202DE4C2C}" type="slidenum">
              <a:rPr lang="zh-CN" altLang="en-US"/>
              <a:pPr/>
              <a:t>125</a:t>
            </a:fld>
            <a:endParaRPr lang="en-US" altLang="zh-CN"/>
          </a:p>
        </p:txBody>
      </p:sp>
      <p:pic>
        <p:nvPicPr>
          <p:cNvPr id="404482" name="Picture 2"/>
          <p:cNvPicPr>
            <a:picLocks noChangeAspect="1" noChangeArrowheads="1"/>
          </p:cNvPicPr>
          <p:nvPr/>
        </p:nvPicPr>
        <p:blipFill>
          <a:blip r:embed="rId3">
            <a:extLst>
              <a:ext uri="{28A0092B-C50C-407E-A947-70E740481C1C}">
                <a14:useLocalDpi xmlns:a14="http://schemas.microsoft.com/office/drawing/2010/main" val="0"/>
              </a:ext>
            </a:extLst>
          </a:blip>
          <a:srcRect b="21683"/>
          <a:stretch>
            <a:fillRect/>
          </a:stretch>
        </p:blipFill>
        <p:spPr bwMode="auto">
          <a:xfrm>
            <a:off x="1769383" y="2205038"/>
            <a:ext cx="4752975" cy="4151312"/>
          </a:xfrm>
          <a:prstGeom prst="rect">
            <a:avLst/>
          </a:prstGeom>
          <a:noFill/>
          <a:extLst>
            <a:ext uri="{909E8E84-426E-40DD-AFC4-6F175D3DCCD1}">
              <a14:hiddenFill xmlns:a14="http://schemas.microsoft.com/office/drawing/2010/main">
                <a:solidFill>
                  <a:srgbClr val="FFFFFF"/>
                </a:solidFill>
              </a14:hiddenFill>
            </a:ext>
          </a:extLst>
        </p:spPr>
      </p:pic>
      <p:sp>
        <p:nvSpPr>
          <p:cNvPr id="404483" name="Text Box 3"/>
          <p:cNvSpPr txBox="1">
            <a:spLocks noChangeArrowheads="1"/>
          </p:cNvSpPr>
          <p:nvPr/>
        </p:nvSpPr>
        <p:spPr bwMode="auto">
          <a:xfrm>
            <a:off x="1557269" y="1286154"/>
            <a:ext cx="53292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dirty="0">
                <a:solidFill>
                  <a:srgbClr val="0000CC"/>
                </a:solidFill>
                <a:latin typeface="宋体" panose="02010600030101010101" pitchFamily="2" charset="-122"/>
                <a:ea typeface="宋体" panose="02010600030101010101" pitchFamily="2" charset="-122"/>
              </a:rPr>
              <a:t>把类</a:t>
            </a:r>
            <a:r>
              <a:rPr lang="zh-CN" altLang="en-US" b="1" dirty="0">
                <a:solidFill>
                  <a:srgbClr val="0000CC"/>
                </a:solidFill>
                <a:ea typeface="宋体" panose="02010600030101010101" pitchFamily="2" charset="-122"/>
              </a:rPr>
              <a:t>映射</a:t>
            </a:r>
            <a:r>
              <a:rPr lang="zh-CN" altLang="en-US" b="1" dirty="0">
                <a:solidFill>
                  <a:srgbClr val="0000CC"/>
                </a:solidFill>
                <a:latin typeface="宋体" panose="02010600030101010101" pitchFamily="2" charset="-122"/>
                <a:ea typeface="宋体" panose="02010600030101010101" pitchFamily="2" charset="-122"/>
              </a:rPr>
              <a:t>到组件</a:t>
            </a:r>
          </a:p>
        </p:txBody>
      </p:sp>
      <p:sp>
        <p:nvSpPr>
          <p:cNvPr id="404484" name="Text Box 4"/>
          <p:cNvSpPr txBox="1">
            <a:spLocks noChangeArrowheads="1"/>
          </p:cNvSpPr>
          <p:nvPr/>
        </p:nvSpPr>
        <p:spPr bwMode="auto">
          <a:xfrm>
            <a:off x="5448301" y="1586312"/>
            <a:ext cx="74152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dirty="0">
                <a:solidFill>
                  <a:srgbClr val="0000CC"/>
                </a:solidFill>
                <a:latin typeface="宋体" panose="02010600030101010101" pitchFamily="2" charset="-122"/>
                <a:ea typeface="宋体" panose="02010600030101010101" pitchFamily="2" charset="-122"/>
              </a:rPr>
              <a:t>方法：切换到</a:t>
            </a:r>
            <a:r>
              <a:rPr lang="en-US" altLang="zh-CN" b="1" dirty="0">
                <a:solidFill>
                  <a:srgbClr val="0000CC"/>
                </a:solidFill>
                <a:latin typeface="宋体" panose="02010600030101010101" pitchFamily="2" charset="-122"/>
                <a:ea typeface="宋体" panose="02010600030101010101" pitchFamily="2" charset="-122"/>
              </a:rPr>
              <a:t>Realizes</a:t>
            </a:r>
            <a:r>
              <a:rPr lang="zh-CN" altLang="en-US" b="1" dirty="0">
                <a:solidFill>
                  <a:srgbClr val="0000CC"/>
                </a:solidFill>
                <a:latin typeface="宋体" panose="02010600030101010101" pitchFamily="2" charset="-122"/>
                <a:ea typeface="宋体" panose="02010600030101010101" pitchFamily="2" charset="-122"/>
              </a:rPr>
              <a:t>页面，</a:t>
            </a:r>
            <a:r>
              <a:rPr lang="zh-CN" altLang="en-US" b="1" dirty="0">
                <a:solidFill>
                  <a:srgbClr val="0000CC"/>
                </a:solidFill>
                <a:ea typeface="宋体" panose="02010600030101010101" pitchFamily="2" charset="-122"/>
              </a:rPr>
              <a:t>右击</a:t>
            </a:r>
            <a:r>
              <a:rPr lang="zh-CN" altLang="en-US" b="1" dirty="0">
                <a:solidFill>
                  <a:srgbClr val="0000CC"/>
                </a:solidFill>
                <a:latin typeface="宋体" panose="02010600030101010101" pitchFamily="2" charset="-122"/>
                <a:ea typeface="宋体" panose="02010600030101010101" pitchFamily="2" charset="-122"/>
              </a:rPr>
              <a:t>类，选择</a:t>
            </a:r>
            <a:r>
              <a:rPr lang="en-US" altLang="zh-CN" b="1" dirty="0">
                <a:solidFill>
                  <a:srgbClr val="0000CC"/>
                </a:solidFill>
                <a:latin typeface="宋体" panose="02010600030101010101" pitchFamily="2" charset="-122"/>
                <a:ea typeface="宋体" panose="02010600030101010101" pitchFamily="2" charset="-122"/>
              </a:rPr>
              <a:t>Assign</a:t>
            </a:r>
          </a:p>
        </p:txBody>
      </p:sp>
      <p:sp>
        <p:nvSpPr>
          <p:cNvPr id="404485" name="Line 5"/>
          <p:cNvSpPr>
            <a:spLocks noChangeShapeType="1"/>
          </p:cNvSpPr>
          <p:nvPr/>
        </p:nvSpPr>
        <p:spPr bwMode="auto">
          <a:xfrm flipH="1">
            <a:off x="2351279" y="1768510"/>
            <a:ext cx="301485" cy="1963336"/>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4486" name="Line 6"/>
          <p:cNvSpPr>
            <a:spLocks noChangeShapeType="1"/>
          </p:cNvSpPr>
          <p:nvPr/>
        </p:nvSpPr>
        <p:spPr bwMode="auto">
          <a:xfrm flipH="1">
            <a:off x="5592763" y="2163764"/>
            <a:ext cx="3130550" cy="3527425"/>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文本框 9"/>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55340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CB6BEBD-843E-4F1E-9165-54DEA67C3088}" type="slidenum">
              <a:rPr lang="zh-CN" altLang="en-US"/>
              <a:pPr/>
              <a:t>126</a:t>
            </a:fld>
            <a:endParaRPr lang="en-US" altLang="zh-CN"/>
          </a:p>
        </p:txBody>
      </p:sp>
      <p:sp>
        <p:nvSpPr>
          <p:cNvPr id="406530" name="Text Box 2"/>
          <p:cNvSpPr txBox="1">
            <a:spLocks noChangeArrowheads="1"/>
          </p:cNvSpPr>
          <p:nvPr/>
        </p:nvSpPr>
        <p:spPr bwMode="auto">
          <a:xfrm>
            <a:off x="1595264" y="1017204"/>
            <a:ext cx="79930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dirty="0">
                <a:solidFill>
                  <a:srgbClr val="0000CC"/>
                </a:solidFill>
                <a:ea typeface="宋体" panose="02010600030101010101" pitchFamily="2" charset="-122"/>
              </a:rPr>
              <a:t>（</a:t>
            </a:r>
            <a:r>
              <a:rPr lang="en-US" altLang="zh-CN" b="1" dirty="0">
                <a:solidFill>
                  <a:srgbClr val="0000CC"/>
                </a:solidFill>
                <a:ea typeface="宋体" panose="02010600030101010101" pitchFamily="2" charset="-122"/>
              </a:rPr>
              <a:t>3</a:t>
            </a:r>
            <a:r>
              <a:rPr lang="zh-CN" altLang="en-US" b="1" dirty="0">
                <a:solidFill>
                  <a:srgbClr val="0000CC"/>
                </a:solidFill>
                <a:ea typeface="宋体" panose="02010600030101010101" pitchFamily="2" charset="-122"/>
              </a:rPr>
              <a:t>）语法检查</a:t>
            </a:r>
            <a:endParaRPr lang="en-US" altLang="zh-CN" b="1" dirty="0">
              <a:solidFill>
                <a:srgbClr val="0000CC"/>
              </a:solidFill>
              <a:ea typeface="宋体" panose="02010600030101010101" pitchFamily="2" charset="-122"/>
            </a:endParaRPr>
          </a:p>
        </p:txBody>
      </p:sp>
      <p:pic>
        <p:nvPicPr>
          <p:cNvPr id="406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262" y="1534611"/>
            <a:ext cx="4816475" cy="486886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478913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2FBA00-A8FE-41C2-BBA4-4BF943CAC6DF}" type="slidenum">
              <a:rPr lang="zh-CN" altLang="en-US"/>
              <a:pPr/>
              <a:t>127</a:t>
            </a:fld>
            <a:endParaRPr lang="en-US" altLang="zh-CN"/>
          </a:p>
        </p:txBody>
      </p:sp>
      <p:sp>
        <p:nvSpPr>
          <p:cNvPr id="408578" name="Text Box 2"/>
          <p:cNvSpPr txBox="1">
            <a:spLocks noChangeArrowheads="1"/>
          </p:cNvSpPr>
          <p:nvPr/>
        </p:nvSpPr>
        <p:spPr bwMode="auto">
          <a:xfrm>
            <a:off x="2495550" y="1268413"/>
            <a:ext cx="72723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0000CC"/>
                </a:solidFill>
                <a:ea typeface="宋体" panose="02010600030101010101" pitchFamily="2" charset="-122"/>
              </a:rPr>
              <a:t>（</a:t>
            </a:r>
            <a:r>
              <a:rPr lang="en-US" altLang="zh-CN" b="1">
                <a:solidFill>
                  <a:srgbClr val="0000CC"/>
                </a:solidFill>
                <a:ea typeface="宋体" panose="02010600030101010101" pitchFamily="2" charset="-122"/>
              </a:rPr>
              <a:t>4</a:t>
            </a:r>
            <a:r>
              <a:rPr lang="zh-CN" altLang="en-US" b="1">
                <a:solidFill>
                  <a:srgbClr val="0000CC"/>
                </a:solidFill>
                <a:ea typeface="宋体" panose="02010600030101010101" pitchFamily="2" charset="-122"/>
              </a:rPr>
              <a:t>）生成代码</a:t>
            </a:r>
          </a:p>
        </p:txBody>
      </p:sp>
      <p:pic>
        <p:nvPicPr>
          <p:cNvPr id="408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0860" y="1767271"/>
            <a:ext cx="6985000" cy="369093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974613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42780A0-2681-4E9D-A0A2-C1DC257C0FCA}" type="slidenum">
              <a:rPr lang="zh-CN" altLang="en-US"/>
              <a:pPr/>
              <a:t>128</a:t>
            </a:fld>
            <a:endParaRPr lang="en-US" altLang="zh-CN"/>
          </a:p>
        </p:txBody>
      </p:sp>
      <p:pic>
        <p:nvPicPr>
          <p:cNvPr id="410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550" y="1125539"/>
            <a:ext cx="7488238" cy="429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627" name="Text Box 3"/>
          <p:cNvSpPr txBox="1">
            <a:spLocks noChangeArrowheads="1"/>
          </p:cNvSpPr>
          <p:nvPr/>
        </p:nvSpPr>
        <p:spPr bwMode="auto">
          <a:xfrm>
            <a:off x="3071813" y="6067425"/>
            <a:ext cx="655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0000CC"/>
                </a:solidFill>
                <a:ea typeface="宋体" panose="02010600030101010101" pitchFamily="2" charset="-122"/>
              </a:rPr>
              <a:t>单击此按钮，弹出下窗，设置代码的存放目录</a:t>
            </a:r>
          </a:p>
        </p:txBody>
      </p:sp>
      <p:sp>
        <p:nvSpPr>
          <p:cNvPr id="410628" name="Line 4"/>
          <p:cNvSpPr>
            <a:spLocks noChangeShapeType="1"/>
          </p:cNvSpPr>
          <p:nvPr/>
        </p:nvSpPr>
        <p:spPr bwMode="auto">
          <a:xfrm flipH="1" flipV="1">
            <a:off x="3359151" y="4221164"/>
            <a:ext cx="504825" cy="1944687"/>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22108"/>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F1BD3A89-EC2A-4D78-A83E-6C0CE6505A04}" type="slidenum">
              <a:rPr lang="zh-CN" altLang="en-US"/>
              <a:pPr/>
              <a:t>129</a:t>
            </a:fld>
            <a:endParaRPr lang="en-US" altLang="zh-CN"/>
          </a:p>
        </p:txBody>
      </p:sp>
      <p:pic>
        <p:nvPicPr>
          <p:cNvPr id="412674" name="Picture 2"/>
          <p:cNvPicPr>
            <a:picLocks noChangeAspect="1" noChangeArrowheads="1"/>
          </p:cNvPicPr>
          <p:nvPr/>
        </p:nvPicPr>
        <p:blipFill>
          <a:blip r:embed="rId3">
            <a:extLst>
              <a:ext uri="{28A0092B-C50C-407E-A947-70E740481C1C}">
                <a14:useLocalDpi xmlns:a14="http://schemas.microsoft.com/office/drawing/2010/main" val="0"/>
              </a:ext>
            </a:extLst>
          </a:blip>
          <a:srcRect b="71117"/>
          <a:stretch>
            <a:fillRect/>
          </a:stretch>
        </p:blipFill>
        <p:spPr bwMode="auto">
          <a:xfrm>
            <a:off x="2279651" y="1196975"/>
            <a:ext cx="5256213" cy="234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2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651" y="4292601"/>
            <a:ext cx="5616575" cy="190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2676" name="Text Box 4"/>
          <p:cNvSpPr txBox="1">
            <a:spLocks noChangeArrowheads="1"/>
          </p:cNvSpPr>
          <p:nvPr/>
        </p:nvSpPr>
        <p:spPr bwMode="auto">
          <a:xfrm>
            <a:off x="8256589" y="2149475"/>
            <a:ext cx="223202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0000CC"/>
                </a:solidFill>
                <a:ea typeface="宋体" panose="02010600030101010101" pitchFamily="2" charset="-122"/>
              </a:rPr>
              <a:t>单击此按钮</a:t>
            </a:r>
          </a:p>
          <a:p>
            <a:pPr>
              <a:spcBef>
                <a:spcPct val="50000"/>
              </a:spcBef>
              <a:buClrTx/>
              <a:buFontTx/>
              <a:buNone/>
            </a:pPr>
            <a:endParaRPr lang="zh-CN" altLang="en-US" b="1">
              <a:solidFill>
                <a:srgbClr val="0000CC"/>
              </a:solidFill>
              <a:ea typeface="宋体" panose="02010600030101010101" pitchFamily="2" charset="-122"/>
            </a:endParaRPr>
          </a:p>
          <a:p>
            <a:pPr>
              <a:spcBef>
                <a:spcPct val="50000"/>
              </a:spcBef>
              <a:buClrTx/>
              <a:buFontTx/>
              <a:buNone/>
            </a:pPr>
            <a:r>
              <a:rPr lang="zh-CN" altLang="en-US" b="1">
                <a:solidFill>
                  <a:srgbClr val="0000CC"/>
                </a:solidFill>
                <a:ea typeface="宋体" panose="02010600030101010101" pitchFamily="2" charset="-122"/>
              </a:rPr>
              <a:t>单击此按钮</a:t>
            </a:r>
          </a:p>
          <a:p>
            <a:pPr>
              <a:spcBef>
                <a:spcPct val="50000"/>
              </a:spcBef>
              <a:buClrTx/>
              <a:buFontTx/>
              <a:buNone/>
            </a:pPr>
            <a:endParaRPr lang="zh-CN" altLang="en-US" b="1">
              <a:solidFill>
                <a:srgbClr val="0000CC"/>
              </a:solidFill>
              <a:ea typeface="宋体" panose="02010600030101010101" pitchFamily="2" charset="-122"/>
            </a:endParaRPr>
          </a:p>
          <a:p>
            <a:pPr>
              <a:spcBef>
                <a:spcPct val="50000"/>
              </a:spcBef>
              <a:buClrTx/>
              <a:buFontTx/>
              <a:buNone/>
            </a:pPr>
            <a:r>
              <a:rPr lang="zh-CN" altLang="en-US" b="1">
                <a:solidFill>
                  <a:srgbClr val="0000CC"/>
                </a:solidFill>
                <a:ea typeface="宋体" panose="02010600030101010101" pitchFamily="2" charset="-122"/>
              </a:rPr>
              <a:t>选择此按钮</a:t>
            </a:r>
          </a:p>
        </p:txBody>
      </p:sp>
      <p:sp>
        <p:nvSpPr>
          <p:cNvPr id="412677" name="Line 5"/>
          <p:cNvSpPr>
            <a:spLocks noChangeShapeType="1"/>
          </p:cNvSpPr>
          <p:nvPr/>
        </p:nvSpPr>
        <p:spPr bwMode="auto">
          <a:xfrm flipH="1">
            <a:off x="6167438" y="1844676"/>
            <a:ext cx="2089150" cy="360363"/>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78" name="Line 6"/>
          <p:cNvSpPr>
            <a:spLocks noChangeShapeType="1"/>
          </p:cNvSpPr>
          <p:nvPr/>
        </p:nvSpPr>
        <p:spPr bwMode="auto">
          <a:xfrm flipH="1" flipV="1">
            <a:off x="7104063" y="2636838"/>
            <a:ext cx="1223962" cy="215900"/>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2679" name="Line 7"/>
          <p:cNvSpPr>
            <a:spLocks noChangeShapeType="1"/>
          </p:cNvSpPr>
          <p:nvPr/>
        </p:nvSpPr>
        <p:spPr bwMode="auto">
          <a:xfrm flipH="1">
            <a:off x="4800601" y="4652964"/>
            <a:ext cx="3527425" cy="1081087"/>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文本框 1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0297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类的组成部分</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13</a:t>
            </a:fld>
            <a:endParaRPr lang="zh-CN" altLang="en-US"/>
          </a:p>
        </p:txBody>
      </p:sp>
    </p:spTree>
    <p:custDataLst>
      <p:tags r:id="rId1"/>
    </p:custDataLst>
    <p:extLst>
      <p:ext uri="{BB962C8B-B14F-4D97-AF65-F5344CB8AC3E}">
        <p14:creationId xmlns:p14="http://schemas.microsoft.com/office/powerpoint/2010/main" val="110467320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56FDA12-FEA9-48B4-96CA-8AE15DA9996B}" type="slidenum">
              <a:rPr lang="zh-CN" altLang="en-US"/>
              <a:pPr/>
              <a:t>130</a:t>
            </a:fld>
            <a:endParaRPr lang="en-US" altLang="zh-CN"/>
          </a:p>
        </p:txBody>
      </p:sp>
      <p:pic>
        <p:nvPicPr>
          <p:cNvPr id="414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1989138"/>
            <a:ext cx="4824413" cy="430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4723" name="Text Box 3"/>
          <p:cNvSpPr txBox="1">
            <a:spLocks noChangeArrowheads="1"/>
          </p:cNvSpPr>
          <p:nvPr/>
        </p:nvSpPr>
        <p:spPr bwMode="auto">
          <a:xfrm>
            <a:off x="2640014" y="1484313"/>
            <a:ext cx="64087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0000CC"/>
                </a:solidFill>
                <a:ea typeface="宋体" panose="02010600030101010101" pitchFamily="2" charset="-122"/>
              </a:rPr>
              <a:t>找到事先建立的目录（如</a:t>
            </a:r>
            <a:r>
              <a:rPr lang="en-US" altLang="zh-CN" b="1">
                <a:solidFill>
                  <a:srgbClr val="0000CC"/>
                </a:solidFill>
                <a:ea typeface="宋体" panose="02010600030101010101" pitchFamily="2" charset="-122"/>
              </a:rPr>
              <a:t>c:\kk</a:t>
            </a:r>
            <a:r>
              <a:rPr lang="zh-CN" altLang="en-US" b="1">
                <a:solidFill>
                  <a:srgbClr val="0000CC"/>
                </a:solidFill>
                <a:ea typeface="宋体" panose="02010600030101010101" pitchFamily="2" charset="-122"/>
              </a:rPr>
              <a:t>）</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548492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C773BAA-E46B-4539-807A-89F1E74B44C8}" type="slidenum">
              <a:rPr lang="zh-CN" altLang="en-US"/>
              <a:pPr/>
              <a:t>131</a:t>
            </a:fld>
            <a:endParaRPr lang="en-US" altLang="zh-CN"/>
          </a:p>
        </p:txBody>
      </p:sp>
      <p:pic>
        <p:nvPicPr>
          <p:cNvPr id="416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5400" y="1787526"/>
            <a:ext cx="7634288" cy="4378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6771" name="Text Box 3"/>
          <p:cNvSpPr txBox="1">
            <a:spLocks noChangeArrowheads="1"/>
          </p:cNvSpPr>
          <p:nvPr/>
        </p:nvSpPr>
        <p:spPr bwMode="auto">
          <a:xfrm>
            <a:off x="4691858" y="869129"/>
            <a:ext cx="43926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dirty="0">
                <a:solidFill>
                  <a:srgbClr val="0000CC"/>
                </a:solidFill>
                <a:ea typeface="宋体" panose="02010600030101010101" pitchFamily="2" charset="-122"/>
              </a:rPr>
              <a:t>选中此处，单击</a:t>
            </a:r>
            <a:r>
              <a:rPr lang="en-US" altLang="zh-CN" b="1" dirty="0">
                <a:solidFill>
                  <a:srgbClr val="0000CC"/>
                </a:solidFill>
                <a:ea typeface="宋体" panose="02010600030101010101" pitchFamily="2" charset="-122"/>
              </a:rPr>
              <a:t>OK</a:t>
            </a:r>
            <a:r>
              <a:rPr lang="zh-CN" altLang="en-US" b="1" dirty="0">
                <a:solidFill>
                  <a:srgbClr val="0000CC"/>
                </a:solidFill>
                <a:ea typeface="宋体" panose="02010600030101010101" pitchFamily="2" charset="-122"/>
              </a:rPr>
              <a:t>按钮</a:t>
            </a:r>
          </a:p>
        </p:txBody>
      </p:sp>
      <p:sp>
        <p:nvSpPr>
          <p:cNvPr id="416772" name="Line 4"/>
          <p:cNvSpPr>
            <a:spLocks noChangeShapeType="1"/>
          </p:cNvSpPr>
          <p:nvPr/>
        </p:nvSpPr>
        <p:spPr bwMode="auto">
          <a:xfrm flipH="1">
            <a:off x="4583114" y="1196976"/>
            <a:ext cx="649287" cy="1871663"/>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6773" name="Line 5"/>
          <p:cNvSpPr>
            <a:spLocks noChangeShapeType="1"/>
          </p:cNvSpPr>
          <p:nvPr/>
        </p:nvSpPr>
        <p:spPr bwMode="auto">
          <a:xfrm>
            <a:off x="6888164" y="1196976"/>
            <a:ext cx="1584325" cy="4537075"/>
          </a:xfrm>
          <a:prstGeom prst="line">
            <a:avLst/>
          </a:prstGeom>
          <a:noFill/>
          <a:ln w="5715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57227952"/>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7E27E99-FE5E-4A70-A9B0-A3166724B5BA}" type="slidenum">
              <a:rPr lang="zh-CN" altLang="en-US"/>
              <a:pPr/>
              <a:t>132</a:t>
            </a:fld>
            <a:endParaRPr lang="en-US" altLang="zh-CN"/>
          </a:p>
        </p:txBody>
      </p:sp>
      <p:pic>
        <p:nvPicPr>
          <p:cNvPr id="4188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3975" y="1196975"/>
            <a:ext cx="4248150" cy="169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88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2538" y="3429001"/>
            <a:ext cx="4608512" cy="29749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建模步骤：示例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870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10530672"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类图、对象图的作用</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类图的基础组成部分</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类之间的关系：关联、泛化、组合、聚合、依赖等</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smtClean="0">
                <a:solidFill>
                  <a:srgbClr val="040602"/>
                </a:solidFill>
                <a:latin typeface="华文楷体" panose="02010600040101010101" pitchFamily="2" charset="-122"/>
                <a:ea typeface="华文楷体" panose="02010600040101010101" pitchFamily="2" charset="-122"/>
              </a:rPr>
              <a:t>类图的建模步骤</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133</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A85D483-B6A3-4E60-8B64-E8F4C043BE01}" type="slidenum">
              <a:rPr lang="zh-CN" altLang="en-US"/>
              <a:pPr/>
              <a:t>14</a:t>
            </a:fld>
            <a:endParaRPr lang="en-US" altLang="zh-CN"/>
          </a:p>
        </p:txBody>
      </p:sp>
      <p:sp>
        <p:nvSpPr>
          <p:cNvPr id="303108" name="Rectangle 4"/>
          <p:cNvSpPr>
            <a:spLocks noChangeArrowheads="1"/>
          </p:cNvSpPr>
          <p:nvPr/>
        </p:nvSpPr>
        <p:spPr bwMode="auto">
          <a:xfrm>
            <a:off x="231112" y="1098550"/>
            <a:ext cx="1167618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lnSpc>
                <a:spcPct val="110000"/>
              </a:lnSpc>
              <a:spcBef>
                <a:spcPct val="35000"/>
              </a:spcBef>
              <a:buFont typeface="Monotype Sorts" pitchFamily="2" charset="2"/>
              <a:buChar char=" "/>
            </a:pPr>
            <a:r>
              <a:rPr lang="en-US" altLang="zh-CN" sz="2800" dirty="0">
                <a:solidFill>
                  <a:srgbClr val="FF3300"/>
                </a:solidFill>
              </a:rPr>
              <a:t>UML</a:t>
            </a:r>
            <a:r>
              <a:rPr lang="zh-CN" altLang="en-US" sz="2800" dirty="0" smtClean="0">
                <a:solidFill>
                  <a:srgbClr val="FF3300"/>
                </a:solidFill>
              </a:rPr>
              <a:t>规定属性的语法</a:t>
            </a:r>
            <a:r>
              <a:rPr lang="zh-CN" altLang="en-US" sz="2800" dirty="0">
                <a:solidFill>
                  <a:srgbClr val="FF3300"/>
                </a:solidFill>
              </a:rPr>
              <a:t>为：</a:t>
            </a:r>
          </a:p>
          <a:p>
            <a:pPr algn="just">
              <a:lnSpc>
                <a:spcPct val="110000"/>
              </a:lnSpc>
              <a:spcBef>
                <a:spcPct val="45000"/>
              </a:spcBef>
              <a:buFont typeface="Monotype Sorts" pitchFamily="2" charset="2"/>
              <a:buChar char=" "/>
            </a:pPr>
            <a:r>
              <a:rPr lang="zh-CN" altLang="en-US" sz="2800" dirty="0">
                <a:solidFill>
                  <a:srgbClr val="FF3300"/>
                </a:solidFill>
                <a:latin typeface="仿宋_GB2312" panose="02010609030101010101" pitchFamily="49" charset="-122"/>
                <a:ea typeface="仿宋_GB2312" panose="02010609030101010101" pitchFamily="49" charset="-122"/>
              </a:rPr>
              <a:t>  可见性 名称</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多重性</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类型 </a:t>
            </a:r>
            <a:r>
              <a:rPr lang="en-US" altLang="zh-CN" sz="2800" dirty="0">
                <a:solidFill>
                  <a:srgbClr val="FF3300"/>
                </a:solidFill>
                <a:latin typeface="仿宋_GB2312" panose="02010609030101010101" pitchFamily="49" charset="-122"/>
                <a:ea typeface="仿宋_GB2312" panose="02010609030101010101" pitchFamily="49" charset="-122"/>
              </a:rPr>
              <a:t>= </a:t>
            </a:r>
            <a:r>
              <a:rPr lang="zh-CN" altLang="en-US" sz="2800" dirty="0">
                <a:solidFill>
                  <a:srgbClr val="FF3300"/>
                </a:solidFill>
                <a:latin typeface="仿宋_GB2312" panose="02010609030101010101" pitchFamily="49" charset="-122"/>
                <a:ea typeface="仿宋_GB2312" panose="02010609030101010101" pitchFamily="49" charset="-122"/>
              </a:rPr>
              <a:t>缺省值 </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约束特性</a:t>
            </a:r>
            <a:r>
              <a:rPr lang="en-US" altLang="zh-CN" sz="2800" dirty="0">
                <a:solidFill>
                  <a:srgbClr val="FF3300"/>
                </a:solidFill>
                <a:latin typeface="仿宋_GB2312" panose="02010609030101010101" pitchFamily="49" charset="-122"/>
                <a:ea typeface="仿宋_GB2312" panose="02010609030101010101" pitchFamily="49" charset="-122"/>
              </a:rPr>
              <a:t>}</a:t>
            </a:r>
            <a:endParaRPr lang="en-US" altLang="zh-CN" sz="2800" dirty="0">
              <a:solidFill>
                <a:srgbClr val="FF3300"/>
              </a:solidFill>
              <a:ea typeface="仿宋_GB2312" panose="02010609030101010101" pitchFamily="49" charset="-122"/>
            </a:endParaRPr>
          </a:p>
          <a:p>
            <a:pPr lvl="2">
              <a:lnSpc>
                <a:spcPct val="110000"/>
              </a:lnSpc>
              <a:buClr>
                <a:schemeClr val="hlink"/>
              </a:buClr>
              <a:buFont typeface="Wingdings" panose="05000000000000000000" pitchFamily="2" charset="2"/>
              <a:buChar char="v"/>
            </a:pPr>
            <a:r>
              <a:rPr lang="en-US" altLang="zh-CN" sz="2800" dirty="0" smtClean="0">
                <a:solidFill>
                  <a:srgbClr val="FF3300"/>
                </a:solidFill>
                <a:latin typeface="华文楷体" panose="02010600040101010101" pitchFamily="2" charset="-122"/>
                <a:ea typeface="华文楷体" panose="02010600040101010101" pitchFamily="2" charset="-122"/>
              </a:rPr>
              <a:t/>
            </a:r>
            <a:br>
              <a:rPr lang="en-US" altLang="zh-CN" sz="2800" dirty="0" smtClean="0">
                <a:solidFill>
                  <a:srgbClr val="FF3300"/>
                </a:solidFill>
                <a:latin typeface="华文楷体" panose="02010600040101010101" pitchFamily="2" charset="-122"/>
                <a:ea typeface="华文楷体" panose="02010600040101010101" pitchFamily="2" charset="-122"/>
              </a:rPr>
            </a:br>
            <a:r>
              <a:rPr lang="zh-CN" altLang="en-US" sz="2800" dirty="0" smtClean="0">
                <a:solidFill>
                  <a:srgbClr val="FF3300"/>
                </a:solidFill>
                <a:latin typeface="华文楷体" panose="02010600040101010101" pitchFamily="2" charset="-122"/>
                <a:ea typeface="华文楷体" panose="02010600040101010101" pitchFamily="2" charset="-122"/>
              </a:rPr>
              <a:t>可见性</a:t>
            </a:r>
            <a:r>
              <a:rPr lang="zh-CN" altLang="en-US" sz="2800" dirty="0">
                <a:latin typeface="华文楷体" panose="02010600040101010101" pitchFamily="2" charset="-122"/>
                <a:ea typeface="华文楷体" panose="02010600040101010101" pitchFamily="2" charset="-122"/>
              </a:rPr>
              <a:t>：表示该属性对类外的元素是否可见。</a:t>
            </a:r>
          </a:p>
          <a:p>
            <a:pPr lvl="2">
              <a:lnSpc>
                <a:spcPct val="110000"/>
              </a:lnSpc>
              <a:buClr>
                <a:schemeClr val="hlink"/>
              </a:buClr>
              <a:buFont typeface="Wingdings" panose="05000000000000000000" pitchFamily="2" charset="2"/>
              <a:buChar char="v"/>
            </a:pPr>
            <a:r>
              <a:rPr lang="zh-CN" altLang="en-US" sz="2800" dirty="0">
                <a:latin typeface="华文楷体" panose="02010600040101010101" pitchFamily="2" charset="-122"/>
                <a:ea typeface="华文楷体" panose="02010600040101010101" pitchFamily="2" charset="-122"/>
              </a:rPr>
              <a:t>               常用的有</a:t>
            </a:r>
            <a:r>
              <a:rPr lang="zh-CN" altLang="en-US" sz="2800" dirty="0">
                <a:solidFill>
                  <a:srgbClr val="996600"/>
                </a:solidFill>
                <a:latin typeface="华文楷体" panose="02010600040101010101" pitchFamily="2" charset="-122"/>
                <a:ea typeface="华文楷体" panose="02010600040101010101" pitchFamily="2" charset="-122"/>
              </a:rPr>
              <a:t>公有、受保护和私有</a:t>
            </a:r>
            <a:r>
              <a:rPr lang="zh-CN" altLang="en-US" sz="2800" dirty="0">
                <a:latin typeface="华文楷体" panose="02010600040101010101" pitchFamily="2" charset="-122"/>
                <a:ea typeface="华文楷体" panose="02010600040101010101" pitchFamily="2" charset="-122"/>
              </a:rPr>
              <a:t>三种。</a:t>
            </a:r>
          </a:p>
          <a:p>
            <a:pPr lvl="2">
              <a:lnSpc>
                <a:spcPct val="110000"/>
              </a:lnSpc>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名称</a:t>
            </a:r>
            <a:r>
              <a:rPr lang="zh-CN" altLang="en-US" sz="2800" dirty="0">
                <a:latin typeface="华文楷体" panose="02010600040101010101" pitchFamily="2" charset="-122"/>
                <a:ea typeface="华文楷体" panose="02010600040101010101" pitchFamily="2" charset="-122"/>
              </a:rPr>
              <a:t>：属性的名称， 是一个字符串。</a:t>
            </a:r>
          </a:p>
          <a:p>
            <a:pPr lvl="2">
              <a:lnSpc>
                <a:spcPct val="110000"/>
              </a:lnSpc>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多重性</a:t>
            </a:r>
            <a:r>
              <a:rPr lang="zh-CN" altLang="en-US" sz="2800" dirty="0">
                <a:latin typeface="华文楷体" panose="02010600040101010101" pitchFamily="2" charset="-122"/>
                <a:ea typeface="华文楷体" panose="02010600040101010101" pitchFamily="2" charset="-122"/>
              </a:rPr>
              <a:t>：任选项，用多值表达式表示，表达格式为“低值</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高值。（低值、高值、</a:t>
            </a:r>
            <a:r>
              <a:rPr lang="en-US" altLang="zh-CN" sz="2800" dirty="0">
                <a:latin typeface="华文楷体" panose="02010600040101010101" pitchFamily="2" charset="-122"/>
                <a:ea typeface="华文楷体" panose="02010600040101010101" pitchFamily="2" charset="-122"/>
              </a:rPr>
              <a:t>0. . *</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1..1</a:t>
            </a:r>
            <a:r>
              <a:rPr lang="zh-CN" altLang="en-US" sz="2800" dirty="0">
                <a:latin typeface="华文楷体" panose="02010600040101010101" pitchFamily="2" charset="-122"/>
                <a:ea typeface="华文楷体" panose="02010600040101010101" pitchFamily="2" charset="-122"/>
              </a:rPr>
              <a:t>）</a:t>
            </a:r>
          </a:p>
          <a:p>
            <a:pPr lvl="2">
              <a:lnSpc>
                <a:spcPct val="110000"/>
              </a:lnSpc>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类型</a:t>
            </a:r>
            <a:r>
              <a:rPr lang="zh-CN" altLang="en-US" sz="2800" dirty="0">
                <a:latin typeface="华文楷体" panose="02010600040101010101" pitchFamily="2" charset="-122"/>
                <a:ea typeface="华文楷体" panose="02010600040101010101" pitchFamily="2" charset="-122"/>
              </a:rPr>
              <a:t>：定义属性的种类</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基本数据类型或用户自定义的类型</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p>
          <a:p>
            <a:pPr lvl="2">
              <a:lnSpc>
                <a:spcPct val="110000"/>
              </a:lnSpc>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缺省值</a:t>
            </a:r>
            <a:r>
              <a:rPr lang="zh-CN" altLang="en-US" sz="2800" dirty="0">
                <a:latin typeface="华文楷体" panose="02010600040101010101" pitchFamily="2" charset="-122"/>
                <a:ea typeface="华文楷体" panose="02010600040101010101" pitchFamily="2" charset="-122"/>
              </a:rPr>
              <a:t>：属性的初始值。</a:t>
            </a:r>
          </a:p>
          <a:p>
            <a:pPr lvl="2">
              <a:lnSpc>
                <a:spcPct val="110000"/>
              </a:lnSpc>
              <a:buClr>
                <a:schemeClr val="hlink"/>
              </a:buClr>
              <a:buFont typeface="Wingdings" panose="05000000000000000000" pitchFamily="2" charset="2"/>
              <a:buChar char="v"/>
            </a:pPr>
            <a:r>
              <a:rPr lang="zh-CN" altLang="en-US" sz="2800" dirty="0">
                <a:solidFill>
                  <a:srgbClr val="FF3300"/>
                </a:solidFill>
                <a:latin typeface="华文楷体" panose="02010600040101010101" pitchFamily="2" charset="-122"/>
                <a:ea typeface="华文楷体" panose="02010600040101010101" pitchFamily="2" charset="-122"/>
              </a:rPr>
              <a:t>约束特性</a:t>
            </a:r>
            <a:r>
              <a:rPr lang="zh-CN" altLang="en-US" sz="2800" dirty="0">
                <a:latin typeface="华文楷体" panose="02010600040101010101" pitchFamily="2" charset="-122"/>
                <a:ea typeface="华文楷体" panose="02010600040101010101" pitchFamily="2" charset="-122"/>
              </a:rPr>
              <a:t>：描述对属性的约束。</a:t>
            </a:r>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57984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灯片编号占位符 6"/>
          <p:cNvSpPr>
            <a:spLocks noGrp="1"/>
          </p:cNvSpPr>
          <p:nvPr>
            <p:ph type="sldNum" sz="quarter" idx="12"/>
          </p:nvPr>
        </p:nvSpPr>
        <p:spPr>
          <a:xfrm>
            <a:off x="9039051" y="6461126"/>
            <a:ext cx="2844800" cy="320675"/>
          </a:xfrm>
        </p:spPr>
        <p:txBody>
          <a:bodyPr/>
          <a:lstStyle/>
          <a:p>
            <a:fld id="{CF9C37F9-5288-403B-8F8C-5CF1095907AD}" type="slidenum">
              <a:rPr lang="zh-CN" altLang="en-US"/>
              <a:pPr/>
              <a:t>15</a:t>
            </a:fld>
            <a:endParaRPr lang="en-US" altLang="zh-CN"/>
          </a:p>
        </p:txBody>
      </p:sp>
      <p:graphicFrame>
        <p:nvGraphicFramePr>
          <p:cNvPr id="361491" name="Group 19"/>
          <p:cNvGraphicFramePr>
            <a:graphicFrameLocks noGrp="1"/>
          </p:cNvGraphicFramePr>
          <p:nvPr>
            <p:ph sz="half" idx="2"/>
          </p:nvPr>
        </p:nvGraphicFramePr>
        <p:xfrm>
          <a:off x="743578" y="1476551"/>
          <a:ext cx="10349802" cy="3605022"/>
        </p:xfrm>
        <a:graphic>
          <a:graphicData uri="http://schemas.openxmlformats.org/drawingml/2006/table">
            <a:tbl>
              <a:tblPr/>
              <a:tblGrid>
                <a:gridCol w="2683655"/>
                <a:gridCol w="7666147"/>
              </a:tblGrid>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可见性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en-US" altLang="zh-CN"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Private</a:t>
                      </a:r>
                      <a:endPar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只能在</a:t>
                      </a:r>
                      <a:r>
                        <a:rPr kumimoji="0" lang="zh-CN" altLang="en-US" sz="28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定义该成员的类的内部</a:t>
                      </a: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使用，不能被外界访问，也不能被子类访问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Protected</a:t>
                      </a:r>
                      <a:endPar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能在</a:t>
                      </a:r>
                      <a:r>
                        <a:rPr kumimoji="0" lang="zh-CN" altLang="en-US" sz="28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定义该成员的类或其子类</a:t>
                      </a: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中使用，不能被外界访问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Public</a:t>
                      </a:r>
                      <a:endPar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ts val="60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在</a:t>
                      </a:r>
                      <a:r>
                        <a:rPr kumimoji="0" lang="zh-CN" altLang="en-US" sz="2800" b="1" i="0" u="none" strike="noStrike" cap="none" normalizeH="0" baseline="0" dirty="0" smtClean="0">
                          <a:ln>
                            <a:noFill/>
                          </a:ln>
                          <a:solidFill>
                            <a:srgbClr val="FF3300"/>
                          </a:solidFill>
                          <a:effectLst/>
                          <a:latin typeface="华文楷体" panose="02010600040101010101" pitchFamily="2" charset="-122"/>
                          <a:ea typeface="华文楷体" panose="02010600040101010101" pitchFamily="2" charset="-122"/>
                        </a:rPr>
                        <a:t>任何类的内部和外界</a:t>
                      </a: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都能访问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603660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灯片编号占位符 4"/>
          <p:cNvSpPr>
            <a:spLocks noGrp="1"/>
          </p:cNvSpPr>
          <p:nvPr>
            <p:ph type="sldNum" sz="quarter" idx="12"/>
          </p:nvPr>
        </p:nvSpPr>
        <p:spPr>
          <a:xfrm>
            <a:off x="8832851" y="6537325"/>
            <a:ext cx="2844800" cy="320675"/>
          </a:xfrm>
        </p:spPr>
        <p:txBody>
          <a:bodyPr/>
          <a:lstStyle/>
          <a:p>
            <a:fld id="{7A14C862-A57D-4150-A77E-0EF5E7B4CB73}" type="slidenum">
              <a:rPr lang="zh-CN" altLang="en-US"/>
              <a:pPr/>
              <a:t>16</a:t>
            </a:fld>
            <a:endParaRPr lang="en-US" altLang="zh-CN"/>
          </a:p>
        </p:txBody>
      </p:sp>
      <p:graphicFrame>
        <p:nvGraphicFramePr>
          <p:cNvPr id="363557" name="Group 37"/>
          <p:cNvGraphicFramePr>
            <a:graphicFrameLocks noGrp="1"/>
          </p:cNvGraphicFramePr>
          <p:nvPr>
            <p:ph/>
          </p:nvPr>
        </p:nvGraphicFramePr>
        <p:xfrm>
          <a:off x="2055814" y="1957389"/>
          <a:ext cx="8154987" cy="3432177"/>
        </p:xfrm>
        <a:graphic>
          <a:graphicData uri="http://schemas.openxmlformats.org/drawingml/2006/table">
            <a:tbl>
              <a:tblPr/>
              <a:tblGrid>
                <a:gridCol w="1219200"/>
                <a:gridCol w="1876425"/>
                <a:gridCol w="1509712"/>
                <a:gridCol w="1509713"/>
                <a:gridCol w="2039937"/>
              </a:tblGrid>
              <a:tr h="86518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dirty="0" smtClean="0">
                          <a:ln>
                            <a:noFill/>
                          </a:ln>
                          <a:solidFill>
                            <a:srgbClr val="FF3300"/>
                          </a:solidFill>
                          <a:effectLst/>
                          <a:latin typeface="华文楷体" panose="02010600040101010101" pitchFamily="2" charset="-122"/>
                          <a:ea typeface="华文楷体" panose="02010600040101010101" pitchFamily="2" charset="-122"/>
                        </a:rPr>
                        <a:t>可见性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程序语言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UML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Visio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Rose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公有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public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私有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55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保护</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4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4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36355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851" y="3860801"/>
            <a:ext cx="504825" cy="504825"/>
          </a:xfrm>
          <a:prstGeom prst="rect">
            <a:avLst/>
          </a:prstGeom>
          <a:noFill/>
          <a:extLst>
            <a:ext uri="{909E8E84-426E-40DD-AFC4-6F175D3DCCD1}">
              <a14:hiddenFill xmlns:a14="http://schemas.microsoft.com/office/drawing/2010/main">
                <a:solidFill>
                  <a:srgbClr val="FFFFFF"/>
                </a:solidFill>
              </a14:hiddenFill>
            </a:ext>
          </a:extLst>
        </p:spPr>
      </p:pic>
      <p:pic>
        <p:nvPicPr>
          <p:cNvPr id="363555"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4289" y="3068639"/>
            <a:ext cx="263525" cy="358775"/>
          </a:xfrm>
          <a:prstGeom prst="rect">
            <a:avLst/>
          </a:prstGeom>
          <a:noFill/>
          <a:extLst>
            <a:ext uri="{909E8E84-426E-40DD-AFC4-6F175D3DCCD1}">
              <a14:hiddenFill xmlns:a14="http://schemas.microsoft.com/office/drawing/2010/main">
                <a:solidFill>
                  <a:srgbClr val="FFFFFF"/>
                </a:solidFill>
              </a14:hiddenFill>
            </a:ext>
          </a:extLst>
        </p:spPr>
      </p:pic>
      <p:pic>
        <p:nvPicPr>
          <p:cNvPr id="363556" name="Picture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4289" y="4797425"/>
            <a:ext cx="403225" cy="4508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5698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B80FDFE2-E679-4C3D-B5A5-1679C2D3C873}" type="slidenum">
              <a:rPr lang="zh-CN" altLang="en-US"/>
              <a:pPr/>
              <a:t>17</a:t>
            </a:fld>
            <a:endParaRPr lang="en-US" altLang="zh-CN"/>
          </a:p>
        </p:txBody>
      </p:sp>
      <p:pic>
        <p:nvPicPr>
          <p:cNvPr id="365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274" y="2546122"/>
            <a:ext cx="4614819" cy="4049871"/>
          </a:xfrm>
          <a:prstGeom prst="rect">
            <a:avLst/>
          </a:prstGeom>
          <a:noFill/>
          <a:extLst>
            <a:ext uri="{909E8E84-426E-40DD-AFC4-6F175D3DCCD1}">
              <a14:hiddenFill xmlns:a14="http://schemas.microsoft.com/office/drawing/2010/main">
                <a:solidFill>
                  <a:srgbClr val="FFFFFF"/>
                </a:solidFill>
              </a14:hiddenFill>
            </a:ext>
          </a:extLst>
        </p:spPr>
      </p:pic>
      <p:sp>
        <p:nvSpPr>
          <p:cNvPr id="365571" name="Text Box 3"/>
          <p:cNvSpPr txBox="1">
            <a:spLocks noChangeArrowheads="1"/>
          </p:cNvSpPr>
          <p:nvPr/>
        </p:nvSpPr>
        <p:spPr bwMode="auto">
          <a:xfrm>
            <a:off x="663191" y="1177972"/>
            <a:ext cx="10690609" cy="115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50000"/>
              </a:spcBef>
              <a:spcAft>
                <a:spcPts val="600"/>
              </a:spcAft>
              <a:buClrTx/>
              <a:buFontTx/>
              <a:buNone/>
            </a:pPr>
            <a:r>
              <a:rPr lang="zh-CN" altLang="en-US" sz="3200" dirty="0">
                <a:latin typeface="华文楷体" panose="02010600040101010101" pitchFamily="2" charset="-122"/>
                <a:ea typeface="华文楷体" panose="02010600040101010101" pitchFamily="2" charset="-122"/>
              </a:rPr>
              <a:t>思考：在如下图所示的类图中，属性</a:t>
            </a:r>
            <a:r>
              <a:rPr lang="en-US" altLang="zh-CN" sz="3200" dirty="0">
                <a:latin typeface="华文楷体" panose="02010600040101010101" pitchFamily="2" charset="-122"/>
                <a:ea typeface="华文楷体" panose="02010600040101010101" pitchFamily="2" charset="-122"/>
              </a:rPr>
              <a:t>A</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B</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C</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D</a:t>
            </a:r>
            <a:r>
              <a:rPr lang="zh-CN" altLang="en-US" sz="3200" dirty="0">
                <a:latin typeface="华文楷体" panose="02010600040101010101" pitchFamily="2" charset="-122"/>
                <a:ea typeface="华文楷体" panose="02010600040101010101" pitchFamily="2" charset="-122"/>
              </a:rPr>
              <a:t>、 </a:t>
            </a:r>
            <a:r>
              <a:rPr lang="en-US" altLang="zh-CN" sz="3200" dirty="0">
                <a:latin typeface="华文楷体" panose="02010600040101010101" pitchFamily="2" charset="-122"/>
                <a:ea typeface="华文楷体" panose="02010600040101010101" pitchFamily="2" charset="-122"/>
              </a:rPr>
              <a:t>E</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F</a:t>
            </a:r>
            <a:r>
              <a:rPr lang="zh-CN" altLang="en-US" sz="3200" dirty="0">
                <a:latin typeface="华文楷体" panose="02010600040101010101" pitchFamily="2" charset="-122"/>
                <a:ea typeface="华文楷体" panose="02010600040101010101" pitchFamily="2" charset="-122"/>
              </a:rPr>
              <a:t>分别可被哪些类访问，为什么？ </a:t>
            </a:r>
          </a:p>
        </p:txBody>
      </p:sp>
      <p:sp>
        <p:nvSpPr>
          <p:cNvPr id="7" name="文本框 6"/>
          <p:cNvSpPr txBox="1"/>
          <p:nvPr/>
        </p:nvSpPr>
        <p:spPr>
          <a:xfrm>
            <a:off x="453668"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080598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2FDC89F-1C8C-4361-A01F-295494966A10}" type="slidenum">
              <a:rPr lang="zh-CN" altLang="en-US"/>
              <a:pPr/>
              <a:t>18</a:t>
            </a:fld>
            <a:endParaRPr lang="en-US" altLang="zh-CN"/>
          </a:p>
        </p:txBody>
      </p:sp>
      <p:sp>
        <p:nvSpPr>
          <p:cNvPr id="366594" name="Text Box 2"/>
          <p:cNvSpPr txBox="1">
            <a:spLocks noChangeArrowheads="1"/>
          </p:cNvSpPr>
          <p:nvPr/>
        </p:nvSpPr>
        <p:spPr bwMode="auto">
          <a:xfrm>
            <a:off x="2209800" y="869129"/>
            <a:ext cx="74882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b="1" dirty="0">
                <a:solidFill>
                  <a:srgbClr val="0000CC"/>
                </a:solidFill>
                <a:ea typeface="宋体" panose="02010600030101010101" pitchFamily="2" charset="-122"/>
              </a:rPr>
              <a:t>程序演示：公有属性与私有属性（</a:t>
            </a:r>
            <a:r>
              <a:rPr lang="en-US" altLang="zh-CN" sz="2400" b="1" dirty="0">
                <a:solidFill>
                  <a:srgbClr val="0000CC"/>
                </a:solidFill>
                <a:ea typeface="宋体" panose="02010600030101010101" pitchFamily="2" charset="-122"/>
              </a:rPr>
              <a:t>code/ </a:t>
            </a:r>
            <a:r>
              <a:rPr lang="en-US" altLang="zh-CN" sz="2400" b="1" dirty="0" err="1">
                <a:solidFill>
                  <a:srgbClr val="0000CC"/>
                </a:solidFill>
                <a:ea typeface="宋体" panose="02010600030101010101" pitchFamily="2" charset="-122"/>
              </a:rPr>
              <a:t>visitC</a:t>
            </a:r>
            <a:r>
              <a:rPr lang="zh-CN" altLang="en-US" sz="2400" b="1" dirty="0">
                <a:solidFill>
                  <a:srgbClr val="0000CC"/>
                </a:solidFill>
                <a:ea typeface="宋体" panose="02010600030101010101" pitchFamily="2" charset="-122"/>
              </a:rPr>
              <a:t>）</a:t>
            </a:r>
          </a:p>
        </p:txBody>
      </p:sp>
      <p:sp>
        <p:nvSpPr>
          <p:cNvPr id="366595" name="Text Box 3"/>
          <p:cNvSpPr txBox="1">
            <a:spLocks noChangeArrowheads="1"/>
          </p:cNvSpPr>
          <p:nvPr/>
        </p:nvSpPr>
        <p:spPr bwMode="auto">
          <a:xfrm>
            <a:off x="2351088" y="1455738"/>
            <a:ext cx="7848600" cy="440120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public class Student</a:t>
            </a:r>
          </a:p>
          <a:p>
            <a:pPr>
              <a:spcBef>
                <a:spcPct val="0"/>
              </a:spcBef>
              <a:buClrTx/>
              <a:buFontTx/>
              <a:buNone/>
            </a:pPr>
            <a:r>
              <a:rPr lang="en-US" altLang="zh-CN" sz="2000" b="1" dirty="0">
                <a:solidFill>
                  <a:srgbClr val="0000CC"/>
                </a:solidFill>
                <a:ea typeface="宋体" panose="02010600030101010101" pitchFamily="2" charset="-122"/>
              </a:rPr>
              <a:t>    {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a:solidFill>
                  <a:srgbClr val="FF3300"/>
                </a:solidFill>
                <a:ea typeface="宋体" panose="02010600030101010101" pitchFamily="2" charset="-122"/>
              </a:rPr>
              <a:t>public</a:t>
            </a:r>
            <a:r>
              <a:rPr lang="en-US" altLang="zh-CN" sz="2000" b="1" dirty="0">
                <a:solidFill>
                  <a:srgbClr val="0000CC"/>
                </a:solidFill>
                <a:ea typeface="宋体" panose="02010600030101010101" pitchFamily="2" charset="-122"/>
              </a:rPr>
              <a:t> string name;	    //</a:t>
            </a:r>
            <a:r>
              <a:rPr lang="zh-CN" altLang="en-US" sz="2000" b="1" dirty="0">
                <a:solidFill>
                  <a:srgbClr val="0000CC"/>
                </a:solidFill>
                <a:ea typeface="宋体" panose="02010600030101010101" pitchFamily="2" charset="-122"/>
              </a:rPr>
              <a:t>公有属性</a:t>
            </a:r>
          </a:p>
          <a:p>
            <a:pPr>
              <a:spcBef>
                <a:spcPct val="0"/>
              </a:spcBef>
              <a:buClrTx/>
              <a:buFontTx/>
              <a:buNone/>
            </a:pPr>
            <a:r>
              <a:rPr lang="zh-CN" altLang="en-US" sz="2000" b="1" dirty="0">
                <a:solidFill>
                  <a:srgbClr val="0000CC"/>
                </a:solidFill>
                <a:ea typeface="宋体" panose="02010600030101010101" pitchFamily="2" charset="-122"/>
              </a:rPr>
              <a:t>        </a:t>
            </a:r>
            <a:r>
              <a:rPr lang="en-US" altLang="zh-CN" sz="2000" b="1" dirty="0">
                <a:solidFill>
                  <a:srgbClr val="FF3300"/>
                </a:solidFill>
                <a:ea typeface="宋体" panose="02010600030101010101" pitchFamily="2" charset="-122"/>
              </a:rPr>
              <a:t>private</a:t>
            </a: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int</a:t>
            </a:r>
            <a:r>
              <a:rPr lang="en-US" altLang="zh-CN" sz="2000" b="1" dirty="0">
                <a:solidFill>
                  <a:srgbClr val="0000CC"/>
                </a:solidFill>
                <a:ea typeface="宋体" panose="02010600030101010101" pitchFamily="2" charset="-122"/>
              </a:rPr>
              <a:t> age;	   //</a:t>
            </a:r>
            <a:r>
              <a:rPr lang="zh-CN" altLang="en-US" sz="2000" b="1" dirty="0">
                <a:solidFill>
                  <a:srgbClr val="0000CC"/>
                </a:solidFill>
                <a:ea typeface="宋体" panose="02010600030101010101" pitchFamily="2" charset="-122"/>
              </a:rPr>
              <a:t>私有属性	</a:t>
            </a:r>
          </a:p>
          <a:p>
            <a:pPr>
              <a:spcBef>
                <a:spcPct val="0"/>
              </a:spcBef>
              <a:buClrTx/>
              <a:buFontTx/>
              <a:buNone/>
            </a:pPr>
            <a:endParaRPr lang="zh-CN" altLang="en-US" sz="2000" b="1" dirty="0">
              <a:solidFill>
                <a:srgbClr val="0000CC"/>
              </a:solidFill>
              <a:ea typeface="宋体" panose="02010600030101010101" pitchFamily="2" charset="-122"/>
            </a:endParaRPr>
          </a:p>
          <a:p>
            <a:pPr>
              <a:spcBef>
                <a:spcPct val="0"/>
              </a:spcBef>
              <a:buClrTx/>
              <a:buFontTx/>
              <a:buNone/>
            </a:pPr>
            <a:r>
              <a:rPr lang="zh-CN" altLang="en-US" sz="2000" b="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public Student(</a:t>
            </a:r>
            <a:r>
              <a:rPr lang="en-US" altLang="zh-CN" sz="2000" b="1" dirty="0" err="1">
                <a:solidFill>
                  <a:srgbClr val="0000CC"/>
                </a:solidFill>
                <a:ea typeface="宋体" panose="02010600030101010101" pitchFamily="2" charset="-122"/>
              </a:rPr>
              <a:t>int</a:t>
            </a: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stuAge</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a:solidFill>
                  <a:srgbClr val="FF3300"/>
                </a:solidFill>
                <a:ea typeface="宋体" panose="02010600030101010101" pitchFamily="2" charset="-122"/>
              </a:rPr>
              <a:t>age = </a:t>
            </a:r>
            <a:r>
              <a:rPr lang="en-US" altLang="zh-CN" sz="2000" b="1" dirty="0" err="1">
                <a:solidFill>
                  <a:srgbClr val="FF3300"/>
                </a:solidFill>
                <a:ea typeface="宋体" panose="02010600030101010101" pitchFamily="2" charset="-122"/>
              </a:rPr>
              <a:t>stuAge</a:t>
            </a:r>
            <a:r>
              <a:rPr lang="en-US" altLang="zh-CN" sz="2000" b="1" dirty="0">
                <a:solidFill>
                  <a:srgbClr val="FF3300"/>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public void </a:t>
            </a:r>
            <a:r>
              <a:rPr lang="en-US" altLang="zh-CN" sz="2000" b="1" dirty="0" err="1">
                <a:solidFill>
                  <a:srgbClr val="0000CC"/>
                </a:solidFill>
                <a:ea typeface="宋体" panose="02010600030101010101" pitchFamily="2" charset="-122"/>
              </a:rPr>
              <a:t>printAge</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Console.WriteLine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年龄：</a:t>
            </a:r>
            <a:r>
              <a:rPr lang="en-US" altLang="zh-CN" sz="2000" b="1" dirty="0">
                <a:solidFill>
                  <a:srgbClr val="0000CC"/>
                </a:solidFill>
                <a:ea typeface="宋体" panose="02010600030101010101" pitchFamily="2" charset="-122"/>
              </a:rPr>
              <a:t>{0}",</a:t>
            </a:r>
            <a:r>
              <a:rPr lang="en-US" altLang="zh-CN" sz="2000" b="1" dirty="0">
                <a:solidFill>
                  <a:srgbClr val="FF3300"/>
                </a:solidFill>
                <a:ea typeface="宋体" panose="02010600030101010101" pitchFamily="2" charset="-122"/>
              </a:rPr>
              <a:t>age</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endParaRPr lang="zh-CN" altLang="en-US" sz="2000" b="1" dirty="0">
              <a:solidFill>
                <a:srgbClr val="0000CC"/>
              </a:solidFill>
              <a:ea typeface="宋体" panose="02010600030101010101" pitchFamily="2" charset="-122"/>
            </a:endParaRPr>
          </a:p>
        </p:txBody>
      </p:sp>
      <p:sp>
        <p:nvSpPr>
          <p:cNvPr id="7" name="文本框 6"/>
          <p:cNvSpPr txBox="1"/>
          <p:nvPr/>
        </p:nvSpPr>
        <p:spPr>
          <a:xfrm>
            <a:off x="453668"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a:t>
            </a:r>
            <a:r>
              <a:rPr lang="zh-CN" altLang="en-US" sz="3200" b="1" dirty="0" smtClean="0">
                <a:solidFill>
                  <a:schemeClr val="accent1"/>
                </a:solidFill>
                <a:latin typeface="微软雅黑" panose="020B0503020204020204" pitchFamily="34" charset="-122"/>
                <a:ea typeface="微软雅黑" panose="020B0503020204020204" pitchFamily="34" charset="-122"/>
              </a:rPr>
              <a:t>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421260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F149565-8A5B-4A0D-95E3-5BC8619F260A}" type="slidenum">
              <a:rPr lang="zh-CN" altLang="en-US"/>
              <a:pPr/>
              <a:t>19</a:t>
            </a:fld>
            <a:endParaRPr lang="en-US" altLang="zh-CN"/>
          </a:p>
        </p:txBody>
      </p:sp>
      <p:sp>
        <p:nvSpPr>
          <p:cNvPr id="368642" name="Text Box 2"/>
          <p:cNvSpPr txBox="1">
            <a:spLocks noChangeArrowheads="1"/>
          </p:cNvSpPr>
          <p:nvPr/>
        </p:nvSpPr>
        <p:spPr bwMode="auto">
          <a:xfrm>
            <a:off x="1198215" y="1076117"/>
            <a:ext cx="7993062" cy="4832092"/>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800" b="1" dirty="0">
                <a:solidFill>
                  <a:srgbClr val="0000CC"/>
                </a:solidFill>
                <a:ea typeface="宋体" panose="02010600030101010101" pitchFamily="2" charset="-122"/>
              </a:rPr>
              <a:t> </a:t>
            </a:r>
            <a:r>
              <a:rPr lang="en-US" altLang="zh-CN" sz="2800" b="1" dirty="0">
                <a:solidFill>
                  <a:srgbClr val="0000CC"/>
                </a:solidFill>
                <a:ea typeface="宋体" panose="02010600030101010101" pitchFamily="2" charset="-122"/>
              </a:rPr>
              <a:t>class Program</a:t>
            </a:r>
          </a:p>
          <a:p>
            <a:pPr>
              <a:spcBef>
                <a:spcPct val="0"/>
              </a:spcBef>
              <a:buClrTx/>
              <a:buFontTx/>
              <a:buNone/>
            </a:pPr>
            <a:r>
              <a:rPr lang="en-US" altLang="zh-CN" sz="2800" b="1" dirty="0">
                <a:solidFill>
                  <a:srgbClr val="0000CC"/>
                </a:solidFill>
                <a:ea typeface="宋体" panose="02010600030101010101" pitchFamily="2" charset="-122"/>
              </a:rPr>
              <a:t>    {</a:t>
            </a:r>
          </a:p>
          <a:p>
            <a:pPr>
              <a:spcBef>
                <a:spcPct val="0"/>
              </a:spcBef>
              <a:buClrTx/>
              <a:buFontTx/>
              <a:buNone/>
            </a:pPr>
            <a:r>
              <a:rPr lang="en-US" altLang="zh-CN" sz="2800" b="1" dirty="0">
                <a:solidFill>
                  <a:srgbClr val="0000CC"/>
                </a:solidFill>
                <a:ea typeface="宋体" panose="02010600030101010101" pitchFamily="2" charset="-122"/>
              </a:rPr>
              <a:t>        static void Main(string[] </a:t>
            </a:r>
            <a:r>
              <a:rPr lang="en-US" altLang="zh-CN" sz="2800" b="1" dirty="0" err="1">
                <a:solidFill>
                  <a:srgbClr val="0000CC"/>
                </a:solidFill>
                <a:ea typeface="宋体" panose="02010600030101010101" pitchFamily="2" charset="-122"/>
              </a:rPr>
              <a:t>args</a:t>
            </a:r>
            <a:r>
              <a:rPr lang="en-US" altLang="zh-CN" sz="2800" b="1" dirty="0">
                <a:solidFill>
                  <a:srgbClr val="0000CC"/>
                </a:solidFill>
                <a:ea typeface="宋体" panose="02010600030101010101" pitchFamily="2" charset="-122"/>
              </a:rPr>
              <a:t>)</a:t>
            </a:r>
          </a:p>
          <a:p>
            <a:pPr>
              <a:spcBef>
                <a:spcPct val="0"/>
              </a:spcBef>
              <a:buClrTx/>
              <a:buFontTx/>
              <a:buNone/>
            </a:pPr>
            <a:r>
              <a:rPr lang="en-US" altLang="zh-CN" sz="2800" b="1" dirty="0">
                <a:solidFill>
                  <a:srgbClr val="0000CC"/>
                </a:solidFill>
                <a:ea typeface="宋体" panose="02010600030101010101" pitchFamily="2" charset="-122"/>
              </a:rPr>
              <a:t>        {</a:t>
            </a:r>
          </a:p>
          <a:p>
            <a:pPr>
              <a:spcBef>
                <a:spcPct val="0"/>
              </a:spcBef>
              <a:buClrTx/>
              <a:buFontTx/>
              <a:buNone/>
            </a:pPr>
            <a:r>
              <a:rPr lang="en-US" altLang="zh-CN" sz="2800" b="1" dirty="0">
                <a:solidFill>
                  <a:srgbClr val="0000CC"/>
                </a:solidFill>
                <a:ea typeface="宋体" panose="02010600030101010101" pitchFamily="2" charset="-122"/>
              </a:rPr>
              <a:t>            Student s = new Student(20);</a:t>
            </a:r>
          </a:p>
          <a:p>
            <a:pPr>
              <a:spcBef>
                <a:spcPct val="0"/>
              </a:spcBef>
              <a:buClrTx/>
              <a:buFontTx/>
              <a:buNone/>
            </a:pPr>
            <a:r>
              <a:rPr lang="en-US" altLang="zh-CN" sz="2800" b="1" dirty="0">
                <a:solidFill>
                  <a:srgbClr val="0000CC"/>
                </a:solidFill>
                <a:ea typeface="宋体" panose="02010600030101010101" pitchFamily="2" charset="-122"/>
              </a:rPr>
              <a:t>            </a:t>
            </a:r>
            <a:r>
              <a:rPr lang="en-US" altLang="zh-CN" sz="2800" b="1" dirty="0">
                <a:solidFill>
                  <a:srgbClr val="FF3300"/>
                </a:solidFill>
                <a:ea typeface="宋体" panose="02010600030101010101" pitchFamily="2" charset="-122"/>
              </a:rPr>
              <a:t>s.name = "</a:t>
            </a:r>
            <a:r>
              <a:rPr lang="zh-CN" altLang="en-US" sz="2800" b="1" dirty="0">
                <a:solidFill>
                  <a:srgbClr val="FF3300"/>
                </a:solidFill>
                <a:ea typeface="宋体" panose="02010600030101010101" pitchFamily="2" charset="-122"/>
              </a:rPr>
              <a:t>张三</a:t>
            </a:r>
            <a:r>
              <a:rPr lang="en-US" altLang="zh-CN" sz="2800" b="1" dirty="0">
                <a:solidFill>
                  <a:srgbClr val="FF3300"/>
                </a:solidFill>
                <a:ea typeface="宋体" panose="02010600030101010101" pitchFamily="2" charset="-122"/>
              </a:rPr>
              <a:t>";</a:t>
            </a:r>
          </a:p>
          <a:p>
            <a:pPr>
              <a:spcBef>
                <a:spcPct val="0"/>
              </a:spcBef>
              <a:buClrTx/>
              <a:buFontTx/>
              <a:buNone/>
            </a:pPr>
            <a:r>
              <a:rPr lang="en-US" altLang="zh-CN" sz="2800" b="1" dirty="0">
                <a:solidFill>
                  <a:srgbClr val="0000CC"/>
                </a:solidFill>
                <a:ea typeface="宋体" panose="02010600030101010101" pitchFamily="2" charset="-122"/>
              </a:rPr>
              <a:t>            </a:t>
            </a:r>
            <a:r>
              <a:rPr lang="en-US" altLang="zh-CN" sz="2800" b="1" dirty="0" err="1">
                <a:solidFill>
                  <a:srgbClr val="0000CC"/>
                </a:solidFill>
                <a:ea typeface="宋体" panose="02010600030101010101" pitchFamily="2" charset="-122"/>
              </a:rPr>
              <a:t>Console.WriteLine</a:t>
            </a:r>
            <a:r>
              <a:rPr lang="en-US" altLang="zh-CN" sz="2800" b="1" dirty="0">
                <a:solidFill>
                  <a:srgbClr val="0000CC"/>
                </a:solidFill>
                <a:ea typeface="宋体" panose="02010600030101010101" pitchFamily="2" charset="-122"/>
              </a:rPr>
              <a:t>("</a:t>
            </a:r>
            <a:r>
              <a:rPr lang="zh-CN" altLang="en-US" sz="2800" b="1" dirty="0">
                <a:solidFill>
                  <a:srgbClr val="0000CC"/>
                </a:solidFill>
                <a:ea typeface="宋体" panose="02010600030101010101" pitchFamily="2" charset="-122"/>
              </a:rPr>
              <a:t>姓名：</a:t>
            </a:r>
            <a:r>
              <a:rPr lang="en-US" altLang="zh-CN" sz="2800" b="1" dirty="0">
                <a:solidFill>
                  <a:srgbClr val="0000CC"/>
                </a:solidFill>
                <a:ea typeface="宋体" panose="02010600030101010101" pitchFamily="2" charset="-122"/>
              </a:rPr>
              <a:t>{0}",s.name);</a:t>
            </a:r>
          </a:p>
          <a:p>
            <a:pPr>
              <a:spcBef>
                <a:spcPct val="0"/>
              </a:spcBef>
              <a:buClrTx/>
              <a:buFontTx/>
              <a:buNone/>
            </a:pPr>
            <a:r>
              <a:rPr lang="en-US" altLang="zh-CN" sz="2800" b="1" dirty="0">
                <a:solidFill>
                  <a:srgbClr val="0000CC"/>
                </a:solidFill>
                <a:ea typeface="宋体" panose="02010600030101010101" pitchFamily="2" charset="-122"/>
              </a:rPr>
              <a:t>            </a:t>
            </a:r>
            <a:r>
              <a:rPr lang="en-US" altLang="zh-CN" sz="2800" b="1" dirty="0" err="1">
                <a:solidFill>
                  <a:srgbClr val="0000CC"/>
                </a:solidFill>
                <a:ea typeface="宋体" panose="02010600030101010101" pitchFamily="2" charset="-122"/>
              </a:rPr>
              <a:t>s.printAge</a:t>
            </a:r>
            <a:r>
              <a:rPr lang="en-US" altLang="zh-CN" sz="2800" b="1" dirty="0">
                <a:solidFill>
                  <a:srgbClr val="0000CC"/>
                </a:solidFill>
                <a:ea typeface="宋体" panose="02010600030101010101" pitchFamily="2" charset="-122"/>
              </a:rPr>
              <a:t>();</a:t>
            </a:r>
          </a:p>
          <a:p>
            <a:pPr>
              <a:spcBef>
                <a:spcPct val="0"/>
              </a:spcBef>
              <a:buClrTx/>
              <a:buFontTx/>
              <a:buNone/>
            </a:pPr>
            <a:r>
              <a:rPr lang="en-US" altLang="zh-CN" sz="2800" b="1" dirty="0">
                <a:solidFill>
                  <a:srgbClr val="0000CC"/>
                </a:solidFill>
                <a:ea typeface="宋体" panose="02010600030101010101" pitchFamily="2" charset="-122"/>
              </a:rPr>
              <a:t>            //</a:t>
            </a:r>
            <a:r>
              <a:rPr lang="en-US" altLang="zh-CN" sz="2800" b="1" dirty="0" err="1">
                <a:solidFill>
                  <a:srgbClr val="FF3300"/>
                </a:solidFill>
                <a:ea typeface="宋体" panose="02010600030101010101" pitchFamily="2" charset="-122"/>
              </a:rPr>
              <a:t>s.Age</a:t>
            </a:r>
            <a:r>
              <a:rPr lang="en-US" altLang="zh-CN" sz="2800" b="1" dirty="0">
                <a:solidFill>
                  <a:srgbClr val="FF3300"/>
                </a:solidFill>
                <a:ea typeface="宋体" panose="02010600030101010101" pitchFamily="2" charset="-122"/>
              </a:rPr>
              <a:t> = 20</a:t>
            </a:r>
            <a:r>
              <a:rPr lang="en-US" altLang="zh-CN" sz="2800" b="1" dirty="0">
                <a:solidFill>
                  <a:srgbClr val="0000CC"/>
                </a:solidFill>
                <a:ea typeface="宋体" panose="02010600030101010101" pitchFamily="2" charset="-122"/>
              </a:rPr>
              <a:t>;      //</a:t>
            </a:r>
            <a:r>
              <a:rPr lang="zh-CN" altLang="en-US" sz="2800" b="1" dirty="0">
                <a:solidFill>
                  <a:srgbClr val="0000CC"/>
                </a:solidFill>
                <a:ea typeface="宋体" panose="02010600030101010101" pitchFamily="2" charset="-122"/>
              </a:rPr>
              <a:t>错误，不能访问</a:t>
            </a:r>
          </a:p>
          <a:p>
            <a:pPr>
              <a:spcBef>
                <a:spcPct val="0"/>
              </a:spcBef>
              <a:buClrTx/>
              <a:buFontTx/>
              <a:buNone/>
            </a:pPr>
            <a:r>
              <a:rPr lang="zh-CN" altLang="en-US" sz="2800" b="1" dirty="0">
                <a:solidFill>
                  <a:srgbClr val="0000CC"/>
                </a:solidFill>
                <a:ea typeface="宋体" panose="02010600030101010101" pitchFamily="2" charset="-122"/>
              </a:rPr>
              <a:t>        </a:t>
            </a:r>
            <a:r>
              <a:rPr lang="en-US" altLang="zh-CN" sz="2800" b="1" dirty="0">
                <a:solidFill>
                  <a:srgbClr val="0000CC"/>
                </a:solidFill>
                <a:ea typeface="宋体" panose="02010600030101010101" pitchFamily="2" charset="-122"/>
              </a:rPr>
              <a:t>}</a:t>
            </a:r>
          </a:p>
          <a:p>
            <a:pPr>
              <a:spcBef>
                <a:spcPct val="0"/>
              </a:spcBef>
              <a:buClrTx/>
              <a:buFontTx/>
              <a:buNone/>
            </a:pPr>
            <a:r>
              <a:rPr lang="en-US" altLang="zh-CN" sz="2800" b="1" dirty="0">
                <a:solidFill>
                  <a:srgbClr val="0000CC"/>
                </a:solidFill>
                <a:ea typeface="宋体" panose="02010600030101010101" pitchFamily="2" charset="-122"/>
              </a:rPr>
              <a:t>    }</a:t>
            </a:r>
            <a:endParaRPr lang="zh-CN" altLang="en-US" sz="2800" b="1" dirty="0">
              <a:solidFill>
                <a:srgbClr val="0000CC"/>
              </a:solidFill>
              <a:ea typeface="宋体" panose="02010600030101010101" pitchFamily="2" charset="-122"/>
            </a:endParaRPr>
          </a:p>
        </p:txBody>
      </p:sp>
      <p:sp>
        <p:nvSpPr>
          <p:cNvPr id="6" name="文本框 5"/>
          <p:cNvSpPr txBox="1"/>
          <p:nvPr/>
        </p:nvSpPr>
        <p:spPr>
          <a:xfrm>
            <a:off x="453668"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66391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4"/>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5"/>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6"/>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类图基本概念</a:t>
              </a:r>
              <a:endParaRPr lang="en-US" altLang="zh-CN" sz="2400" dirty="0">
                <a:latin typeface="微软雅黑" panose="020B0503020204020204" pitchFamily="34" charset="-122"/>
              </a:endParaRPr>
            </a:p>
          </p:txBody>
        </p:sp>
      </p:grpSp>
      <p:grpSp>
        <p:nvGrpSpPr>
          <p:cNvPr id="46" name="组合 45"/>
          <p:cNvGrpSpPr/>
          <p:nvPr/>
        </p:nvGrpSpPr>
        <p:grpSpPr>
          <a:xfrm>
            <a:off x="1488855" y="3667787"/>
            <a:ext cx="4129542" cy="600404"/>
            <a:chOff x="2442708" y="3763858"/>
            <a:chExt cx="4129542" cy="600404"/>
          </a:xfrm>
        </p:grpSpPr>
        <p:sp>
          <p:nvSpPr>
            <p:cNvPr id="147" name="MH_Others_6"/>
            <p:cNvSpPr/>
            <p:nvPr>
              <p:custDataLst>
                <p:tags r:id="rId11"/>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12"/>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3"/>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类的组成部分</a:t>
              </a:r>
              <a:endParaRPr lang="zh-CN" altLang="en-US" sz="2400" dirty="0">
                <a:latin typeface="微软雅黑" panose="020B0503020204020204" pitchFamily="34" charset="-122"/>
              </a:endParaRPr>
            </a:p>
          </p:txBody>
        </p:sp>
      </p:grpSp>
      <p:grpSp>
        <p:nvGrpSpPr>
          <p:cNvPr id="47" name="组合 46"/>
          <p:cNvGrpSpPr/>
          <p:nvPr/>
        </p:nvGrpSpPr>
        <p:grpSpPr>
          <a:xfrm>
            <a:off x="6545829" y="3585576"/>
            <a:ext cx="4129542" cy="600404"/>
            <a:chOff x="2442708" y="4637069"/>
            <a:chExt cx="4129542" cy="600404"/>
          </a:xfrm>
        </p:grpSpPr>
        <p:sp>
          <p:nvSpPr>
            <p:cNvPr id="155" name="MH_Others_8"/>
            <p:cNvSpPr/>
            <p:nvPr>
              <p:custDataLst>
                <p:tags r:id="rId8"/>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6" name="MH_Number_6"/>
            <p:cNvSpPr/>
            <p:nvPr>
              <p:custDataLst>
                <p:tags r:id="rId9"/>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5</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57" name="MH_Entry_6"/>
            <p:cNvSpPr txBox="1">
              <a:spLocks noChangeArrowheads="1"/>
            </p:cNvSpPr>
            <p:nvPr>
              <p:custDataLst>
                <p:tags r:id="rId10"/>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建模步骤</a:t>
              </a:r>
              <a:endParaRPr lang="zh-CN" altLang="en-GB" sz="2400" dirty="0">
                <a:latin typeface="+mn-ea"/>
                <a:ea typeface="+mn-ea"/>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8" name="组合 17"/>
          <p:cNvGrpSpPr/>
          <p:nvPr/>
        </p:nvGrpSpPr>
        <p:grpSpPr>
          <a:xfrm>
            <a:off x="6545829" y="2636982"/>
            <a:ext cx="4129542" cy="600404"/>
            <a:chOff x="2442708" y="4637069"/>
            <a:chExt cx="4129542" cy="600404"/>
          </a:xfrm>
        </p:grpSpPr>
        <p:sp>
          <p:nvSpPr>
            <p:cNvPr id="19" name="MH_Others_8"/>
            <p:cNvSpPr/>
            <p:nvPr>
              <p:custDataLst>
                <p:tags r:id="rId5"/>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20" name="MH_Number_6"/>
            <p:cNvSpPr/>
            <p:nvPr>
              <p:custDataLst>
                <p:tags r:id="rId6"/>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1" name="MH_Entry_6"/>
            <p:cNvSpPr txBox="1">
              <a:spLocks noChangeArrowheads="1"/>
            </p:cNvSpPr>
            <p:nvPr>
              <p:custDataLst>
                <p:tags r:id="rId7"/>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对象图</a:t>
              </a:r>
              <a:endParaRPr lang="zh-CN" altLang="en-GB" sz="2400" dirty="0">
                <a:latin typeface="+mn-ea"/>
                <a:ea typeface="+mn-ea"/>
              </a:endParaRPr>
            </a:p>
          </p:txBody>
        </p:sp>
      </p:grpSp>
      <p:grpSp>
        <p:nvGrpSpPr>
          <p:cNvPr id="22" name="组合 21"/>
          <p:cNvGrpSpPr/>
          <p:nvPr/>
        </p:nvGrpSpPr>
        <p:grpSpPr>
          <a:xfrm>
            <a:off x="1623558" y="4624704"/>
            <a:ext cx="4129542" cy="600404"/>
            <a:chOff x="2442708" y="4637069"/>
            <a:chExt cx="4129542" cy="600404"/>
          </a:xfrm>
        </p:grpSpPr>
        <p:sp>
          <p:nvSpPr>
            <p:cNvPr id="23" name="MH_Others_8"/>
            <p:cNvSpPr/>
            <p:nvPr>
              <p:custDataLst>
                <p:tags r:id="rId2"/>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24" name="MH_Number_6"/>
            <p:cNvSpPr/>
            <p:nvPr>
              <p:custDataLst>
                <p:tags r:id="rId3"/>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5" name="MH_Entry_6"/>
            <p:cNvSpPr txBox="1">
              <a:spLocks noChangeArrowheads="1"/>
            </p:cNvSpPr>
            <p:nvPr>
              <p:custDataLst>
                <p:tags r:id="rId4"/>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类的关系</a:t>
              </a:r>
              <a:endParaRPr lang="zh-CN" altLang="en-GB" sz="2400" dirty="0">
                <a:latin typeface="+mn-ea"/>
                <a:ea typeface="+mn-ea"/>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4E8BBE5-FBA2-491E-BE97-5847B2943B4B}" type="slidenum">
              <a:rPr lang="zh-CN" altLang="en-US"/>
              <a:pPr/>
              <a:t>20</a:t>
            </a:fld>
            <a:endParaRPr lang="en-US" altLang="zh-CN"/>
          </a:p>
        </p:txBody>
      </p:sp>
      <p:sp>
        <p:nvSpPr>
          <p:cNvPr id="304131" name="Rectangle 3"/>
          <p:cNvSpPr>
            <a:spLocks noGrp="1" noChangeArrowheads="1"/>
          </p:cNvSpPr>
          <p:nvPr>
            <p:ph type="body" idx="1"/>
          </p:nvPr>
        </p:nvSpPr>
        <p:spPr>
          <a:xfrm>
            <a:off x="453668" y="1222550"/>
            <a:ext cx="11262710" cy="4419600"/>
          </a:xfrm>
        </p:spPr>
        <p:txBody>
          <a:bodyPr/>
          <a:lstStyle/>
          <a:p>
            <a:pPr marL="0" indent="0">
              <a:lnSpc>
                <a:spcPct val="110000"/>
              </a:lnSpc>
              <a:spcBef>
                <a:spcPct val="45000"/>
              </a:spcBef>
              <a:spcAft>
                <a:spcPts val="600"/>
              </a:spcAft>
              <a:buNone/>
            </a:pPr>
            <a:r>
              <a:rPr lang="zh-CN" altLang="en-US" dirty="0">
                <a:latin typeface="华文楷体" panose="02010600040101010101" pitchFamily="2" charset="-122"/>
                <a:ea typeface="华文楷体" panose="02010600040101010101" pitchFamily="2" charset="-122"/>
              </a:rPr>
              <a:t> 补充说明</a:t>
            </a:r>
            <a:endParaRPr lang="en-US" altLang="zh-CN" dirty="0" smtClean="0">
              <a:latin typeface="华文楷体" panose="02010600040101010101" pitchFamily="2" charset="-122"/>
              <a:ea typeface="华文楷体" panose="02010600040101010101" pitchFamily="2" charset="-122"/>
            </a:endParaRPr>
          </a:p>
          <a:p>
            <a:pPr>
              <a:lnSpc>
                <a:spcPct val="110000"/>
              </a:lnSpc>
              <a:spcBef>
                <a:spcPct val="45000"/>
              </a:spcBef>
              <a:spcAft>
                <a:spcPts val="6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客户</a:t>
            </a:r>
            <a:r>
              <a:rPr lang="zh-CN" altLang="en-US" dirty="0">
                <a:latin typeface="华文楷体" panose="02010600040101010101" pitchFamily="2" charset="-122"/>
                <a:ea typeface="华文楷体" panose="02010600040101010101" pitchFamily="2" charset="-122"/>
              </a:rPr>
              <a:t>属性的名称可以定义为一个单独的类：定义名字的属性及其相关的操作；然后在客户类和该属性名称类之间建立关联。</a:t>
            </a:r>
          </a:p>
          <a:p>
            <a:pPr>
              <a:lnSpc>
                <a:spcPct val="110000"/>
              </a:lnSpc>
              <a:spcBef>
                <a:spcPct val="4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对于任何一个对象，其每个属性都具有一个确定的值。而且，一般来讲，属性总是单值的。</a:t>
            </a:r>
          </a:p>
          <a:p>
            <a:pPr>
              <a:lnSpc>
                <a:spcPct val="110000"/>
              </a:lnSpc>
              <a:spcBef>
                <a:spcPct val="4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目前只须将属性看成是一个小而简单的类，诸如字符串、日期、资金对象以及非对象的值</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例如整型和实型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p:txBody>
      </p:sp>
      <p:sp>
        <p:nvSpPr>
          <p:cNvPr id="7" name="文本框 6"/>
          <p:cNvSpPr txBox="1"/>
          <p:nvPr/>
        </p:nvSpPr>
        <p:spPr>
          <a:xfrm>
            <a:off x="453668"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1028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灯片编号占位符 5"/>
          <p:cNvSpPr>
            <a:spLocks noGrp="1"/>
          </p:cNvSpPr>
          <p:nvPr>
            <p:ph type="sldNum" sz="quarter" idx="12"/>
          </p:nvPr>
        </p:nvSpPr>
        <p:spPr/>
        <p:txBody>
          <a:bodyPr/>
          <a:lstStyle/>
          <a:p>
            <a:fld id="{8FF42AC9-6067-4CC4-9DED-1DC76446751D}" type="slidenum">
              <a:rPr lang="zh-CN" altLang="en-US"/>
              <a:pPr/>
              <a:t>21</a:t>
            </a:fld>
            <a:endParaRPr lang="en-US" altLang="zh-CN"/>
          </a:p>
        </p:txBody>
      </p:sp>
      <p:sp>
        <p:nvSpPr>
          <p:cNvPr id="305154" name="Rectangle 2"/>
          <p:cNvSpPr>
            <a:spLocks noGrp="1" noChangeArrowheads="1"/>
          </p:cNvSpPr>
          <p:nvPr>
            <p:ph type="title"/>
          </p:nvPr>
        </p:nvSpPr>
        <p:spPr>
          <a:xfrm>
            <a:off x="838200" y="598925"/>
            <a:ext cx="10515600" cy="1325563"/>
          </a:xfrm>
        </p:spPr>
        <p:txBody>
          <a:bodyPr/>
          <a:lstStyle/>
          <a:p>
            <a:r>
              <a:rPr lang="zh-CN" altLang="en-US" sz="3200" dirty="0">
                <a:ea typeface="宋体" panose="02010600030101010101" pitchFamily="2" charset="-122"/>
              </a:rPr>
              <a:t>类的派生属性</a:t>
            </a:r>
          </a:p>
        </p:txBody>
      </p:sp>
      <p:sp>
        <p:nvSpPr>
          <p:cNvPr id="305155" name="Rectangle 3"/>
          <p:cNvSpPr>
            <a:spLocks noChangeArrowheads="1"/>
          </p:cNvSpPr>
          <p:nvPr/>
        </p:nvSpPr>
        <p:spPr bwMode="auto">
          <a:xfrm>
            <a:off x="2767014" y="1636713"/>
            <a:ext cx="2765425" cy="1541462"/>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5156" name="Line 4"/>
          <p:cNvSpPr>
            <a:spLocks noChangeShapeType="1"/>
          </p:cNvSpPr>
          <p:nvPr/>
        </p:nvSpPr>
        <p:spPr bwMode="auto">
          <a:xfrm>
            <a:off x="2767014" y="2124075"/>
            <a:ext cx="2744787"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157" name="Rectangle 5"/>
          <p:cNvSpPr>
            <a:spLocks noChangeArrowheads="1"/>
          </p:cNvSpPr>
          <p:nvPr/>
        </p:nvSpPr>
        <p:spPr bwMode="auto">
          <a:xfrm>
            <a:off x="3938588" y="1654176"/>
            <a:ext cx="230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人</a:t>
            </a:r>
            <a:endParaRPr lang="zh-CN" altLang="en-US" sz="2000" b="1">
              <a:solidFill>
                <a:srgbClr val="000000"/>
              </a:solidFill>
              <a:latin typeface="Times New Roman" panose="02020603050405020304" pitchFamily="18" charset="0"/>
            </a:endParaRPr>
          </a:p>
        </p:txBody>
      </p:sp>
      <p:sp>
        <p:nvSpPr>
          <p:cNvPr id="305158" name="Rectangle 6"/>
          <p:cNvSpPr>
            <a:spLocks noChangeArrowheads="1"/>
          </p:cNvSpPr>
          <p:nvPr/>
        </p:nvSpPr>
        <p:spPr bwMode="auto">
          <a:xfrm>
            <a:off x="3024189" y="2263776"/>
            <a:ext cx="461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姓名</a:t>
            </a:r>
            <a:endParaRPr lang="zh-CN" altLang="en-US" sz="2000" b="1">
              <a:solidFill>
                <a:srgbClr val="000000"/>
              </a:solidFill>
              <a:latin typeface="Times New Roman" panose="02020603050405020304" pitchFamily="18" charset="0"/>
            </a:endParaRPr>
          </a:p>
        </p:txBody>
      </p:sp>
      <p:sp>
        <p:nvSpPr>
          <p:cNvPr id="305159" name="Rectangle 7"/>
          <p:cNvSpPr>
            <a:spLocks noChangeArrowheads="1"/>
          </p:cNvSpPr>
          <p:nvPr/>
        </p:nvSpPr>
        <p:spPr bwMode="auto">
          <a:xfrm>
            <a:off x="3024189" y="2720976"/>
            <a:ext cx="461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年龄</a:t>
            </a:r>
            <a:endParaRPr lang="zh-CN" altLang="en-US" sz="2000" b="1">
              <a:solidFill>
                <a:srgbClr val="000000"/>
              </a:solidFill>
              <a:latin typeface="Times New Roman" panose="02020603050405020304" pitchFamily="18" charset="0"/>
            </a:endParaRPr>
          </a:p>
        </p:txBody>
      </p:sp>
      <p:sp>
        <p:nvSpPr>
          <p:cNvPr id="305160" name="Rectangle 8"/>
          <p:cNvSpPr>
            <a:spLocks noChangeArrowheads="1"/>
          </p:cNvSpPr>
          <p:nvPr/>
        </p:nvSpPr>
        <p:spPr bwMode="auto">
          <a:xfrm>
            <a:off x="2773364" y="3625850"/>
            <a:ext cx="2752725" cy="20843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5161" name="Line 9"/>
          <p:cNvSpPr>
            <a:spLocks noChangeShapeType="1"/>
          </p:cNvSpPr>
          <p:nvPr/>
        </p:nvSpPr>
        <p:spPr bwMode="auto">
          <a:xfrm>
            <a:off x="2767014" y="4105275"/>
            <a:ext cx="2744787"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162" name="Rectangle 10"/>
          <p:cNvSpPr>
            <a:spLocks noChangeArrowheads="1"/>
          </p:cNvSpPr>
          <p:nvPr/>
        </p:nvSpPr>
        <p:spPr bwMode="auto">
          <a:xfrm>
            <a:off x="3938588" y="3635376"/>
            <a:ext cx="230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人</a:t>
            </a:r>
            <a:endParaRPr lang="zh-CN" altLang="en-US" sz="2000" b="1">
              <a:solidFill>
                <a:srgbClr val="000000"/>
              </a:solidFill>
              <a:latin typeface="Times New Roman" panose="02020603050405020304" pitchFamily="18" charset="0"/>
            </a:endParaRPr>
          </a:p>
        </p:txBody>
      </p:sp>
      <p:sp>
        <p:nvSpPr>
          <p:cNvPr id="305163" name="Rectangle 11"/>
          <p:cNvSpPr>
            <a:spLocks noChangeArrowheads="1"/>
          </p:cNvSpPr>
          <p:nvPr/>
        </p:nvSpPr>
        <p:spPr bwMode="auto">
          <a:xfrm>
            <a:off x="3024189" y="4321176"/>
            <a:ext cx="461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姓名</a:t>
            </a:r>
            <a:endParaRPr lang="zh-CN" altLang="en-US" sz="2000" b="1">
              <a:solidFill>
                <a:srgbClr val="000000"/>
              </a:solidFill>
              <a:latin typeface="Times New Roman" panose="02020603050405020304" pitchFamily="18" charset="0"/>
            </a:endParaRPr>
          </a:p>
        </p:txBody>
      </p:sp>
      <p:sp>
        <p:nvSpPr>
          <p:cNvPr id="305164" name="Rectangle 12"/>
          <p:cNvSpPr>
            <a:spLocks noChangeArrowheads="1"/>
          </p:cNvSpPr>
          <p:nvPr/>
        </p:nvSpPr>
        <p:spPr bwMode="auto">
          <a:xfrm>
            <a:off x="3024189" y="4725989"/>
            <a:ext cx="4616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zh-CN" altLang="en-US">
                <a:solidFill>
                  <a:srgbClr val="000000"/>
                </a:solidFill>
                <a:latin typeface="宋体" panose="02010600030101010101" pitchFamily="2" charset="-122"/>
                <a:ea typeface="宋体" panose="02010600030101010101" pitchFamily="2" charset="-122"/>
              </a:rPr>
              <a:t>生日</a:t>
            </a:r>
            <a:endParaRPr lang="zh-CN" altLang="en-US" sz="2000" b="1">
              <a:solidFill>
                <a:srgbClr val="000000"/>
              </a:solidFill>
              <a:latin typeface="Times New Roman" panose="02020603050405020304" pitchFamily="18" charset="0"/>
            </a:endParaRPr>
          </a:p>
        </p:txBody>
      </p:sp>
      <p:sp>
        <p:nvSpPr>
          <p:cNvPr id="305165" name="Rectangle 13"/>
          <p:cNvSpPr>
            <a:spLocks noChangeArrowheads="1"/>
          </p:cNvSpPr>
          <p:nvPr/>
        </p:nvSpPr>
        <p:spPr bwMode="auto">
          <a:xfrm>
            <a:off x="3024189" y="5130801"/>
            <a:ext cx="57708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ea typeface="宋体" panose="02010600030101010101" pitchFamily="2" charset="-122"/>
              </a:rPr>
              <a:t>/</a:t>
            </a:r>
            <a:r>
              <a:rPr lang="zh-CN" altLang="en-US">
                <a:solidFill>
                  <a:srgbClr val="000000"/>
                </a:solidFill>
                <a:latin typeface="宋体" panose="02010600030101010101" pitchFamily="2" charset="-122"/>
                <a:ea typeface="宋体" panose="02010600030101010101" pitchFamily="2" charset="-122"/>
              </a:rPr>
              <a:t>年龄</a:t>
            </a:r>
            <a:endParaRPr lang="zh-CN" altLang="en-US" sz="2000" b="1">
              <a:solidFill>
                <a:srgbClr val="000000"/>
              </a:solidFill>
              <a:latin typeface="Times New Roman" panose="02020603050405020304" pitchFamily="18" charset="0"/>
            </a:endParaRPr>
          </a:p>
        </p:txBody>
      </p:sp>
      <p:sp>
        <p:nvSpPr>
          <p:cNvPr id="305166" name="Rectangle 14"/>
          <p:cNvSpPr>
            <a:spLocks noChangeArrowheads="1"/>
          </p:cNvSpPr>
          <p:nvPr/>
        </p:nvSpPr>
        <p:spPr bwMode="auto">
          <a:xfrm>
            <a:off x="5638801" y="4800601"/>
            <a:ext cx="184665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ea typeface="宋体" panose="02010600030101010101" pitchFamily="2" charset="-122"/>
              </a:rPr>
              <a:t>{</a:t>
            </a:r>
            <a:r>
              <a:rPr lang="zh-CN" altLang="en-US">
                <a:solidFill>
                  <a:srgbClr val="000000"/>
                </a:solidFill>
                <a:latin typeface="宋体" panose="02010600030101010101" pitchFamily="2" charset="-122"/>
                <a:ea typeface="宋体" panose="02010600030101010101" pitchFamily="2" charset="-122"/>
              </a:rPr>
              <a:t>年龄</a:t>
            </a:r>
            <a:r>
              <a:rPr lang="en-US" altLang="zh-CN">
                <a:solidFill>
                  <a:srgbClr val="000000"/>
                </a:solidFill>
                <a:latin typeface="宋体" panose="02010600030101010101" pitchFamily="2" charset="-122"/>
                <a:ea typeface="宋体" panose="02010600030101010101" pitchFamily="2" charset="-122"/>
              </a:rPr>
              <a:t>=</a:t>
            </a:r>
            <a:r>
              <a:rPr lang="zh-CN" altLang="en-US">
                <a:solidFill>
                  <a:srgbClr val="000000"/>
                </a:solidFill>
                <a:latin typeface="宋体" panose="02010600030101010101" pitchFamily="2" charset="-122"/>
                <a:ea typeface="宋体" panose="02010600030101010101" pitchFamily="2" charset="-122"/>
              </a:rPr>
              <a:t>今天</a:t>
            </a:r>
            <a:r>
              <a:rPr lang="en-US" altLang="zh-CN">
                <a:solidFill>
                  <a:srgbClr val="000000"/>
                </a:solidFill>
                <a:latin typeface="宋体" panose="02010600030101010101" pitchFamily="2" charset="-122"/>
                <a:ea typeface="宋体" panose="02010600030101010101" pitchFamily="2" charset="-122"/>
              </a:rPr>
              <a:t>-</a:t>
            </a:r>
            <a:r>
              <a:rPr lang="zh-CN" altLang="en-US">
                <a:solidFill>
                  <a:srgbClr val="000000"/>
                </a:solidFill>
                <a:latin typeface="宋体" panose="02010600030101010101" pitchFamily="2" charset="-122"/>
                <a:ea typeface="宋体" panose="02010600030101010101" pitchFamily="2" charset="-122"/>
              </a:rPr>
              <a:t>生日</a:t>
            </a:r>
            <a:r>
              <a:rPr lang="en-US" altLang="zh-CN">
                <a:solidFill>
                  <a:srgbClr val="000000"/>
                </a:solidFill>
                <a:latin typeface="宋体" panose="02010600030101010101" pitchFamily="2" charset="-122"/>
                <a:ea typeface="宋体" panose="02010600030101010101" pitchFamily="2" charset="-122"/>
              </a:rPr>
              <a:t>}</a:t>
            </a:r>
            <a:endParaRPr lang="en-US" altLang="zh-CN" sz="2000" b="1">
              <a:solidFill>
                <a:srgbClr val="000000"/>
              </a:solidFill>
              <a:latin typeface="Times New Roman" panose="02020603050405020304" pitchFamily="18" charset="0"/>
            </a:endParaRPr>
          </a:p>
        </p:txBody>
      </p:sp>
      <p:sp>
        <p:nvSpPr>
          <p:cNvPr id="305167" name="Rectangle 15"/>
          <p:cNvSpPr>
            <a:spLocks noChangeArrowheads="1"/>
          </p:cNvSpPr>
          <p:nvPr/>
        </p:nvSpPr>
        <p:spPr bwMode="auto">
          <a:xfrm>
            <a:off x="6802439" y="1587500"/>
            <a:ext cx="2752725" cy="2084388"/>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5168" name="Line 16"/>
          <p:cNvSpPr>
            <a:spLocks noChangeShapeType="1"/>
          </p:cNvSpPr>
          <p:nvPr/>
        </p:nvSpPr>
        <p:spPr bwMode="auto">
          <a:xfrm>
            <a:off x="6796089" y="2066925"/>
            <a:ext cx="2744787"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169" name="Rectangle 17"/>
          <p:cNvSpPr>
            <a:spLocks noChangeArrowheads="1"/>
          </p:cNvSpPr>
          <p:nvPr/>
        </p:nvSpPr>
        <p:spPr bwMode="auto">
          <a:xfrm>
            <a:off x="7519989" y="1654176"/>
            <a:ext cx="6924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ea typeface="宋体" panose="02010600030101010101" pitchFamily="2" charset="-122"/>
              </a:rPr>
              <a:t>person</a:t>
            </a:r>
            <a:endParaRPr lang="en-US" altLang="zh-CN" sz="2000" b="1">
              <a:solidFill>
                <a:srgbClr val="000000"/>
              </a:solidFill>
              <a:latin typeface="Times New Roman" panose="02020603050405020304" pitchFamily="18" charset="0"/>
            </a:endParaRPr>
          </a:p>
        </p:txBody>
      </p:sp>
      <p:sp>
        <p:nvSpPr>
          <p:cNvPr id="305170" name="Rectangle 18"/>
          <p:cNvSpPr>
            <a:spLocks noChangeArrowheads="1"/>
          </p:cNvSpPr>
          <p:nvPr/>
        </p:nvSpPr>
        <p:spPr bwMode="auto">
          <a:xfrm>
            <a:off x="7062789" y="2263776"/>
            <a:ext cx="1384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rPr>
              <a:t>Name: Char *</a:t>
            </a:r>
            <a:endParaRPr lang="en-US" altLang="zh-CN" sz="2000" b="1">
              <a:solidFill>
                <a:srgbClr val="000000"/>
              </a:solidFill>
              <a:latin typeface="Times New Roman" panose="02020603050405020304" pitchFamily="18" charset="0"/>
            </a:endParaRPr>
          </a:p>
        </p:txBody>
      </p:sp>
      <p:sp>
        <p:nvSpPr>
          <p:cNvPr id="305171" name="Rectangle 19"/>
          <p:cNvSpPr>
            <a:spLocks noChangeArrowheads="1"/>
          </p:cNvSpPr>
          <p:nvPr/>
        </p:nvSpPr>
        <p:spPr bwMode="auto">
          <a:xfrm>
            <a:off x="7062789" y="2568576"/>
            <a:ext cx="1500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rPr>
              <a:t>BirthDay:Date</a:t>
            </a:r>
            <a:endParaRPr lang="en-US" altLang="zh-CN" sz="2000" b="1">
              <a:solidFill>
                <a:srgbClr val="000000"/>
              </a:solidFill>
              <a:latin typeface="Times New Roman" panose="02020603050405020304" pitchFamily="18" charset="0"/>
            </a:endParaRPr>
          </a:p>
        </p:txBody>
      </p:sp>
      <p:sp>
        <p:nvSpPr>
          <p:cNvPr id="305172" name="Rectangle 20"/>
          <p:cNvSpPr>
            <a:spLocks noChangeArrowheads="1"/>
          </p:cNvSpPr>
          <p:nvPr/>
        </p:nvSpPr>
        <p:spPr bwMode="auto">
          <a:xfrm>
            <a:off x="7062789" y="2797176"/>
            <a:ext cx="138499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rPr>
              <a:t>-age:Integer</a:t>
            </a:r>
            <a:endParaRPr lang="en-US" altLang="zh-CN" sz="2000" b="1">
              <a:solidFill>
                <a:srgbClr val="000000"/>
              </a:solidFill>
              <a:latin typeface="Times New Roman" panose="02020603050405020304" pitchFamily="18" charset="0"/>
            </a:endParaRPr>
          </a:p>
        </p:txBody>
      </p:sp>
      <p:sp>
        <p:nvSpPr>
          <p:cNvPr id="305173" name="Line 21"/>
          <p:cNvSpPr>
            <a:spLocks noChangeShapeType="1"/>
          </p:cNvSpPr>
          <p:nvPr/>
        </p:nvSpPr>
        <p:spPr bwMode="auto">
          <a:xfrm>
            <a:off x="6840538" y="3149600"/>
            <a:ext cx="2743200" cy="15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5174" name="Rectangle 22"/>
          <p:cNvSpPr>
            <a:spLocks noChangeArrowheads="1"/>
          </p:cNvSpPr>
          <p:nvPr/>
        </p:nvSpPr>
        <p:spPr bwMode="auto">
          <a:xfrm>
            <a:off x="6986589" y="3330576"/>
            <a:ext cx="150041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spcBef>
                <a:spcPct val="0"/>
              </a:spcBef>
              <a:buClrTx/>
              <a:buFontTx/>
              <a:buNone/>
            </a:pPr>
            <a:r>
              <a:rPr lang="en-US" altLang="zh-CN">
                <a:solidFill>
                  <a:srgbClr val="000000"/>
                </a:solidFill>
                <a:latin typeface="宋体" panose="02010600030101010101" pitchFamily="2" charset="-122"/>
              </a:rPr>
              <a:t>Age():Integer</a:t>
            </a:r>
            <a:endParaRPr lang="en-US" altLang="zh-CN" sz="2000" b="1">
              <a:solidFill>
                <a:srgbClr val="000000"/>
              </a:solidFill>
              <a:latin typeface="Times New Roman" panose="02020603050405020304" pitchFamily="18" charset="0"/>
            </a:endParaRPr>
          </a:p>
        </p:txBody>
      </p:sp>
      <p:sp>
        <p:nvSpPr>
          <p:cNvPr id="26" name="文本框 25"/>
          <p:cNvSpPr txBox="1"/>
          <p:nvPr/>
        </p:nvSpPr>
        <p:spPr>
          <a:xfrm>
            <a:off x="453668"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a:t>
            </a:r>
            <a:r>
              <a:rPr lang="zh-CN" altLang="en-US" sz="3200" b="1" dirty="0" smtClean="0">
                <a:solidFill>
                  <a:schemeClr val="accent1"/>
                </a:solidFill>
                <a:latin typeface="微软雅黑" panose="020B0503020204020204" pitchFamily="34" charset="-122"/>
                <a:ea typeface="微软雅黑" panose="020B0503020204020204" pitchFamily="34" charset="-122"/>
              </a:rPr>
              <a:t>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278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CDE2E09-915B-4994-A36C-2A99E1BF49A6}" type="slidenum">
              <a:rPr lang="zh-CN" altLang="en-US"/>
              <a:pPr/>
              <a:t>22</a:t>
            </a:fld>
            <a:endParaRPr lang="en-US" altLang="zh-CN"/>
          </a:p>
        </p:txBody>
      </p:sp>
      <p:sp>
        <p:nvSpPr>
          <p:cNvPr id="371714" name="Text Box 2"/>
          <p:cNvSpPr txBox="1">
            <a:spLocks noChangeArrowheads="1"/>
          </p:cNvSpPr>
          <p:nvPr/>
        </p:nvSpPr>
        <p:spPr bwMode="auto">
          <a:xfrm>
            <a:off x="919162" y="1289051"/>
            <a:ext cx="9832574"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zh-CN" altLang="en-US" sz="2800" b="1" dirty="0">
                <a:solidFill>
                  <a:srgbClr val="0000CC"/>
                </a:solidFill>
                <a:ea typeface="华文楷体" panose="02010600040101010101" pitchFamily="2" charset="-122"/>
              </a:rPr>
              <a:t>类的操作</a:t>
            </a:r>
          </a:p>
          <a:p>
            <a:pPr>
              <a:spcBef>
                <a:spcPct val="0"/>
              </a:spcBef>
              <a:buClrTx/>
              <a:buFontTx/>
              <a:buNone/>
            </a:pPr>
            <a:endParaRPr lang="zh-CN" altLang="en-US" sz="2800" b="1" dirty="0">
              <a:solidFill>
                <a:srgbClr val="0000CC"/>
              </a:solidFill>
              <a:ea typeface="华文楷体" panose="02010600040101010101" pitchFamily="2" charset="-122"/>
            </a:endParaRPr>
          </a:p>
          <a:p>
            <a:pPr>
              <a:spcBef>
                <a:spcPct val="0"/>
              </a:spcBef>
              <a:buClrTx/>
              <a:buFontTx/>
              <a:buNone/>
            </a:pPr>
            <a:r>
              <a:rPr lang="zh-CN" altLang="en-US" sz="2800" b="1" dirty="0">
                <a:solidFill>
                  <a:srgbClr val="0000CC"/>
                </a:solidFill>
                <a:ea typeface="华文楷体" panose="02010600040101010101" pitchFamily="2" charset="-122"/>
              </a:rPr>
              <a:t>操作：描述类的行为的函数，有些地方也称为方法。</a:t>
            </a:r>
            <a:endParaRPr lang="en-US" altLang="zh-CN" sz="2800" b="1" dirty="0">
              <a:solidFill>
                <a:srgbClr val="0000CC"/>
              </a:solidFill>
              <a:ea typeface="华文楷体" panose="02010600040101010101" pitchFamily="2" charset="-122"/>
            </a:endParaRPr>
          </a:p>
        </p:txBody>
      </p:sp>
      <p:sp>
        <p:nvSpPr>
          <p:cNvPr id="371715" name="Rectangle 3"/>
          <p:cNvSpPr>
            <a:spLocks noChangeArrowheads="1"/>
          </p:cNvSpPr>
          <p:nvPr/>
        </p:nvSpPr>
        <p:spPr bwMode="auto">
          <a:xfrm>
            <a:off x="4843464" y="3357564"/>
            <a:ext cx="3773487" cy="1887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0"/>
              </a:spcBef>
              <a:buClrTx/>
              <a:buFontTx/>
              <a:buNone/>
            </a:pPr>
            <a:r>
              <a:rPr lang="zh-CN" altLang="en-US" sz="2800" b="1">
                <a:solidFill>
                  <a:srgbClr val="FF3300"/>
                </a:solidFill>
                <a:ea typeface="华文楷体" panose="02010600040101010101" pitchFamily="2" charset="-122"/>
              </a:rPr>
              <a:t>操作（普通函数）</a:t>
            </a:r>
          </a:p>
          <a:p>
            <a:pPr>
              <a:lnSpc>
                <a:spcPct val="140000"/>
              </a:lnSpc>
              <a:spcBef>
                <a:spcPct val="0"/>
              </a:spcBef>
              <a:buClrTx/>
              <a:buFontTx/>
              <a:buNone/>
            </a:pPr>
            <a:r>
              <a:rPr lang="zh-CN" altLang="en-US" sz="2800" b="1">
                <a:solidFill>
                  <a:srgbClr val="FF3300"/>
                </a:solidFill>
                <a:ea typeface="华文楷体" panose="02010600040101010101" pitchFamily="2" charset="-122"/>
              </a:rPr>
              <a:t>构造函数</a:t>
            </a:r>
          </a:p>
          <a:p>
            <a:pPr>
              <a:lnSpc>
                <a:spcPct val="140000"/>
              </a:lnSpc>
              <a:spcBef>
                <a:spcPct val="0"/>
              </a:spcBef>
              <a:buClrTx/>
              <a:buFontTx/>
              <a:buNone/>
            </a:pPr>
            <a:r>
              <a:rPr lang="en-US" altLang="zh-CN" sz="2800" b="1">
                <a:solidFill>
                  <a:srgbClr val="0000CC"/>
                </a:solidFill>
                <a:latin typeface="华文楷体" panose="02010600040101010101" pitchFamily="2" charset="-122"/>
                <a:ea typeface="华文楷体" panose="02010600040101010101" pitchFamily="2" charset="-122"/>
              </a:rPr>
              <a:t>……</a:t>
            </a:r>
            <a:endParaRPr lang="en-US" altLang="zh-CN" sz="2800" b="1">
              <a:solidFill>
                <a:srgbClr val="0000CC"/>
              </a:solidFill>
              <a:ea typeface="华文楷体" panose="02010600040101010101" pitchFamily="2" charset="-122"/>
            </a:endParaRPr>
          </a:p>
        </p:txBody>
      </p:sp>
      <p:sp>
        <p:nvSpPr>
          <p:cNvPr id="371716" name="Rectangle 4"/>
          <p:cNvSpPr>
            <a:spLocks noChangeArrowheads="1"/>
          </p:cNvSpPr>
          <p:nvPr/>
        </p:nvSpPr>
        <p:spPr bwMode="auto">
          <a:xfrm>
            <a:off x="2465389" y="4051301"/>
            <a:ext cx="2117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800" b="1">
                <a:solidFill>
                  <a:srgbClr val="0000CC"/>
                </a:solidFill>
                <a:ea typeface="华文楷体" panose="02010600040101010101" pitchFamily="2" charset="-122"/>
              </a:rPr>
              <a:t>类中的函数</a:t>
            </a:r>
          </a:p>
        </p:txBody>
      </p:sp>
      <p:sp>
        <p:nvSpPr>
          <p:cNvPr id="371717" name="AutoShape 5"/>
          <p:cNvSpPr>
            <a:spLocks/>
          </p:cNvSpPr>
          <p:nvPr/>
        </p:nvSpPr>
        <p:spPr bwMode="auto">
          <a:xfrm>
            <a:off x="4662488" y="3644901"/>
            <a:ext cx="144462" cy="1368425"/>
          </a:xfrm>
          <a:prstGeom prst="leftBrace">
            <a:avLst>
              <a:gd name="adj1" fmla="val 78938"/>
              <a:gd name="adj2" fmla="val 50000"/>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8"/>
          <p:cNvSpPr txBox="1"/>
          <p:nvPr/>
        </p:nvSpPr>
        <p:spPr>
          <a:xfrm>
            <a:off x="453668"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659042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1047CAE-0C44-4C93-9C88-5A272A698FE6}" type="slidenum">
              <a:rPr lang="zh-CN" altLang="en-US"/>
              <a:pPr/>
              <a:t>23</a:t>
            </a:fld>
            <a:endParaRPr lang="en-US" altLang="zh-CN"/>
          </a:p>
        </p:txBody>
      </p:sp>
      <p:sp>
        <p:nvSpPr>
          <p:cNvPr id="308228" name="Rectangle 4"/>
          <p:cNvSpPr>
            <a:spLocks noChangeArrowheads="1"/>
          </p:cNvSpPr>
          <p:nvPr/>
        </p:nvSpPr>
        <p:spPr bwMode="auto">
          <a:xfrm>
            <a:off x="685799" y="1098139"/>
            <a:ext cx="1087985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gn="just">
              <a:lnSpc>
                <a:spcPct val="110000"/>
              </a:lnSpc>
              <a:spcBef>
                <a:spcPts val="600"/>
              </a:spcBef>
              <a:spcAft>
                <a:spcPts val="600"/>
              </a:spcAft>
              <a:buNone/>
            </a:pPr>
            <a:r>
              <a:rPr lang="zh-CN" altLang="en-US" sz="2800" dirty="0" smtClean="0"/>
              <a:t>操作</a:t>
            </a:r>
            <a:r>
              <a:rPr lang="zh-CN" altLang="en-US" sz="2800" dirty="0"/>
              <a:t>的语法</a:t>
            </a:r>
            <a:endParaRPr lang="en-US" altLang="zh-CN" sz="2800" dirty="0"/>
          </a:p>
          <a:p>
            <a:pPr marL="0" indent="0" algn="just">
              <a:lnSpc>
                <a:spcPct val="110000"/>
              </a:lnSpc>
              <a:spcBef>
                <a:spcPts val="600"/>
              </a:spcBef>
              <a:spcAft>
                <a:spcPts val="600"/>
              </a:spcAft>
              <a:buNone/>
            </a:pPr>
            <a:r>
              <a:rPr lang="zh-CN" altLang="en-US" sz="2800" dirty="0">
                <a:solidFill>
                  <a:srgbClr val="FF3300"/>
                </a:solidFill>
                <a:latin typeface="仿宋_GB2312" panose="02010609030101010101" pitchFamily="49" charset="-122"/>
                <a:ea typeface="仿宋_GB2312" panose="02010609030101010101" pitchFamily="49" charset="-122"/>
              </a:rPr>
              <a:t>可见性 名称</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参数表</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返回类型表达式</a:t>
            </a:r>
            <a:r>
              <a:rPr lang="en-US" altLang="zh-CN" sz="2800" dirty="0">
                <a:solidFill>
                  <a:srgbClr val="FF3300"/>
                </a:solidFill>
                <a:latin typeface="仿宋_GB2312" panose="02010609030101010101" pitchFamily="49" charset="-122"/>
                <a:ea typeface="仿宋_GB2312" panose="02010609030101010101" pitchFamily="49" charset="-122"/>
              </a:rPr>
              <a:t>{</a:t>
            </a:r>
            <a:r>
              <a:rPr lang="zh-CN" altLang="en-US" sz="2800" dirty="0">
                <a:solidFill>
                  <a:srgbClr val="FF3300"/>
                </a:solidFill>
                <a:latin typeface="仿宋_GB2312" panose="02010609030101010101" pitchFamily="49" charset="-122"/>
                <a:ea typeface="仿宋_GB2312" panose="02010609030101010101" pitchFamily="49" charset="-122"/>
              </a:rPr>
              <a:t>约束特性</a:t>
            </a:r>
            <a:r>
              <a:rPr lang="en-US" altLang="zh-CN" sz="2800" dirty="0" smtClean="0">
                <a:solidFill>
                  <a:srgbClr val="FF3300"/>
                </a:solidFill>
                <a:latin typeface="仿宋_GB2312" panose="02010609030101010101" pitchFamily="49" charset="-122"/>
                <a:ea typeface="仿宋_GB2312" panose="02010609030101010101" pitchFamily="49" charset="-122"/>
              </a:rPr>
              <a:t>}</a:t>
            </a:r>
            <a:endParaRPr lang="en-US" altLang="zh-CN" sz="2800" dirty="0" smtClean="0">
              <a:solidFill>
                <a:srgbClr val="FF3300"/>
              </a:solidFill>
              <a:latin typeface="华文楷体" panose="02010600040101010101" pitchFamily="2" charset="-122"/>
              <a:ea typeface="华文楷体" panose="02010600040101010101" pitchFamily="2" charset="-122"/>
            </a:endParaRPr>
          </a:p>
          <a:p>
            <a:pPr>
              <a:lnSpc>
                <a:spcPct val="110000"/>
              </a:lnSpc>
              <a:spcBef>
                <a:spcPts val="600"/>
              </a:spcBef>
              <a:spcAft>
                <a:spcPts val="600"/>
              </a:spcAft>
              <a:buFont typeface="Wingdings" panose="05000000000000000000"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可见性</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表示公有操作，“</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表示受保护的操作，“</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表示私有操作。</a:t>
            </a:r>
          </a:p>
          <a:p>
            <a:pPr>
              <a:lnSpc>
                <a:spcPct val="110000"/>
              </a:lnSpc>
              <a:spcBef>
                <a:spcPts val="600"/>
              </a:spcBef>
              <a:spcAft>
                <a:spcPts val="600"/>
              </a:spcAft>
              <a:buFont typeface="Wingdings" panose="05000000000000000000" pitchFamily="2" charset="2"/>
              <a:buChar char="u"/>
            </a:pPr>
            <a:r>
              <a:rPr lang="zh-CN" altLang="en-US" sz="2800" dirty="0">
                <a:latin typeface="华文楷体" panose="02010600040101010101" pitchFamily="2" charset="-122"/>
                <a:ea typeface="华文楷体" panose="02010600040101010101" pitchFamily="2" charset="-122"/>
              </a:rPr>
              <a:t>名称：操作的名称，是一个字符串。</a:t>
            </a:r>
          </a:p>
          <a:p>
            <a:pPr>
              <a:lnSpc>
                <a:spcPct val="110000"/>
              </a:lnSpc>
              <a:spcBef>
                <a:spcPts val="600"/>
              </a:spcBef>
              <a:spcAft>
                <a:spcPts val="600"/>
              </a:spcAft>
              <a:buFont typeface="Wingdings" panose="05000000000000000000"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参数表</a:t>
            </a:r>
            <a:r>
              <a:rPr lang="zh-CN" altLang="en-US" sz="2800" dirty="0">
                <a:latin typeface="华文楷体" panose="02010600040101010101" pitchFamily="2" charset="-122"/>
                <a:ea typeface="华文楷体" panose="02010600040101010101" pitchFamily="2" charset="-122"/>
              </a:rPr>
              <a:t>：其语法与属性的参数相同，参数个数是任意的。</a:t>
            </a:r>
          </a:p>
          <a:p>
            <a:pPr>
              <a:lnSpc>
                <a:spcPct val="110000"/>
              </a:lnSpc>
              <a:spcBef>
                <a:spcPts val="600"/>
              </a:spcBef>
              <a:spcAft>
                <a:spcPts val="600"/>
              </a:spcAft>
              <a:buFont typeface="Wingdings" panose="05000000000000000000"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返回类型表达式</a:t>
            </a:r>
            <a:r>
              <a:rPr lang="en-US" altLang="zh-CN" sz="2800" dirty="0">
                <a:solidFill>
                  <a:srgbClr val="FF3300"/>
                </a:solidFill>
                <a:latin typeface="华文楷体" panose="02010600040101010101" pitchFamily="2" charset="-122"/>
                <a:ea typeface="华文楷体" panose="02010600040101010101" pitchFamily="2" charset="-122"/>
              </a:rPr>
              <a:t>(</a:t>
            </a:r>
            <a:r>
              <a:rPr lang="zh-CN" altLang="en-US" sz="2800" dirty="0">
                <a:solidFill>
                  <a:srgbClr val="FF3300"/>
                </a:solidFill>
                <a:latin typeface="华文楷体" panose="02010600040101010101" pitchFamily="2" charset="-122"/>
                <a:ea typeface="华文楷体" panose="02010600040101010101" pitchFamily="2" charset="-122"/>
              </a:rPr>
              <a:t>可选项</a:t>
            </a:r>
            <a:r>
              <a:rPr lang="en-US" altLang="zh-CN" sz="2800" dirty="0">
                <a:solidFill>
                  <a:srgbClr val="FF3300"/>
                </a:solidFill>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：依赖于语言的描述。</a:t>
            </a:r>
          </a:p>
          <a:p>
            <a:pPr>
              <a:lnSpc>
                <a:spcPct val="110000"/>
              </a:lnSpc>
              <a:spcBef>
                <a:spcPts val="600"/>
              </a:spcBef>
              <a:spcAft>
                <a:spcPts val="600"/>
              </a:spcAft>
              <a:buFont typeface="Wingdings" panose="05000000000000000000" pitchFamily="2" charset="2"/>
              <a:buChar char="u"/>
            </a:pPr>
            <a:r>
              <a:rPr lang="zh-CN" altLang="en-US" sz="2800" dirty="0">
                <a:latin typeface="华文楷体" panose="02010600040101010101" pitchFamily="2" charset="-122"/>
                <a:ea typeface="华文楷体" panose="02010600040101010101" pitchFamily="2" charset="-122"/>
              </a:rPr>
              <a:t>约束特性：用以描述对此操作的约束。</a:t>
            </a:r>
          </a:p>
        </p:txBody>
      </p:sp>
      <p:sp>
        <p:nvSpPr>
          <p:cNvPr id="8" name="文本框 7"/>
          <p:cNvSpPr txBox="1"/>
          <p:nvPr/>
        </p:nvSpPr>
        <p:spPr>
          <a:xfrm>
            <a:off x="453668"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6636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501642B-B3B9-46F5-88B7-059F60F16174}" type="slidenum">
              <a:rPr lang="zh-CN" altLang="en-US"/>
              <a:pPr/>
              <a:t>24</a:t>
            </a:fld>
            <a:endParaRPr lang="en-US" altLang="zh-CN"/>
          </a:p>
        </p:txBody>
      </p:sp>
      <p:sp>
        <p:nvSpPr>
          <p:cNvPr id="309251" name="Rectangle 3"/>
          <p:cNvSpPr>
            <a:spLocks noGrp="1" noChangeArrowheads="1"/>
          </p:cNvSpPr>
          <p:nvPr>
            <p:ph type="body" idx="1"/>
          </p:nvPr>
        </p:nvSpPr>
        <p:spPr>
          <a:xfrm>
            <a:off x="676589" y="1192405"/>
            <a:ext cx="10848870" cy="4191000"/>
          </a:xfrm>
        </p:spPr>
        <p:txBody>
          <a:bodyPr/>
          <a:lstStyle/>
          <a:p>
            <a:pPr algn="just">
              <a:lnSpc>
                <a:spcPct val="110000"/>
              </a:lnSpc>
              <a:spcBef>
                <a:spcPts val="1200"/>
              </a:spcBef>
              <a:spcAft>
                <a:spcPts val="12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两类操作：不改变类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对象</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的可见状态的</a:t>
            </a:r>
            <a:r>
              <a:rPr lang="zh-CN" altLang="en-US" dirty="0">
                <a:solidFill>
                  <a:srgbClr val="FF3300"/>
                </a:solidFill>
                <a:latin typeface="华文楷体" panose="02010600040101010101" pitchFamily="2" charset="-122"/>
                <a:ea typeface="华文楷体" panose="02010600040101010101" pitchFamily="2" charset="-122"/>
              </a:rPr>
              <a:t>查询操作</a:t>
            </a:r>
            <a:r>
              <a:rPr lang="zh-CN" altLang="en-US" dirty="0">
                <a:latin typeface="华文楷体" panose="02010600040101010101" pitchFamily="2" charset="-122"/>
                <a:ea typeface="华文楷体" panose="02010600040101010101" pitchFamily="2" charset="-122"/>
              </a:rPr>
              <a:t>；例如，查询操作仅从类中取值，但不改变其可见状态。改变类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对象</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的可见状态的操作称为</a:t>
            </a:r>
            <a:r>
              <a:rPr lang="zh-CN" altLang="en-US" dirty="0">
                <a:solidFill>
                  <a:srgbClr val="FF3300"/>
                </a:solidFill>
                <a:latin typeface="华文楷体" panose="02010600040101010101" pitchFamily="2" charset="-122"/>
                <a:ea typeface="华文楷体" panose="02010600040101010101" pitchFamily="2" charset="-122"/>
              </a:rPr>
              <a:t>修改操作</a:t>
            </a:r>
            <a:r>
              <a:rPr lang="zh-CN" altLang="en-US" dirty="0">
                <a:latin typeface="华文楷体" panose="02010600040101010101" pitchFamily="2" charset="-122"/>
                <a:ea typeface="华文楷体" panose="02010600040101010101" pitchFamily="2" charset="-122"/>
              </a:rPr>
              <a:t>。</a:t>
            </a:r>
          </a:p>
          <a:p>
            <a:pPr algn="just">
              <a:lnSpc>
                <a:spcPct val="110000"/>
              </a:lnSpc>
              <a:spcBef>
                <a:spcPts val="1200"/>
              </a:spcBef>
              <a:spcAft>
                <a:spcPts val="12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查询操作可以按任意的顺序执行，但修改操作的顺序是重要的，如果不按照预定的顺序执行修改操作，有可能得到不同的结果。为了保证这两类操作相互独立，应避免从修改操作中返回值。</a:t>
            </a:r>
          </a:p>
        </p:txBody>
      </p:sp>
      <p:sp>
        <p:nvSpPr>
          <p:cNvPr id="7" name="文本框 6"/>
          <p:cNvSpPr txBox="1"/>
          <p:nvPr/>
        </p:nvSpPr>
        <p:spPr>
          <a:xfrm>
            <a:off x="453668"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58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B2DADA63-DA48-471C-8187-D4520EDD8CFC}" type="slidenum">
              <a:rPr lang="zh-CN" altLang="en-US"/>
              <a:pPr/>
              <a:t>25</a:t>
            </a:fld>
            <a:endParaRPr lang="en-US" altLang="zh-CN"/>
          </a:p>
        </p:txBody>
      </p:sp>
      <p:sp>
        <p:nvSpPr>
          <p:cNvPr id="310275" name="Rectangle 3"/>
          <p:cNvSpPr>
            <a:spLocks noGrp="1" noChangeArrowheads="1"/>
          </p:cNvSpPr>
          <p:nvPr>
            <p:ph type="body" idx="1"/>
          </p:nvPr>
        </p:nvSpPr>
        <p:spPr>
          <a:xfrm>
            <a:off x="577694" y="1158081"/>
            <a:ext cx="11018104" cy="3627438"/>
          </a:xfrm>
        </p:spPr>
        <p:txBody>
          <a:bodyPr/>
          <a:lstStyle/>
          <a:p>
            <a:pPr marL="0" indent="0" algn="just">
              <a:lnSpc>
                <a:spcPct val="110000"/>
              </a:lnSpc>
              <a:spcBef>
                <a:spcPts val="600"/>
              </a:spcBef>
              <a:spcAft>
                <a:spcPts val="600"/>
              </a:spcAft>
              <a:buNone/>
            </a:pPr>
            <a:r>
              <a:rPr lang="zh-CN" altLang="en-US" dirty="0">
                <a:latin typeface="华文楷体" panose="02010600040101010101" pitchFamily="2" charset="-122"/>
                <a:ea typeface="华文楷体" panose="02010600040101010101" pitchFamily="2" charset="-122"/>
              </a:rPr>
              <a:t>对“</a:t>
            </a:r>
            <a:r>
              <a:rPr lang="en-US" altLang="zh-CN" dirty="0">
                <a:solidFill>
                  <a:srgbClr val="FF3300"/>
                </a:solidFill>
                <a:latin typeface="华文楷体" panose="02010600040101010101" pitchFamily="2" charset="-122"/>
                <a:ea typeface="华文楷体" panose="02010600040101010101" pitchFamily="2" charset="-122"/>
              </a:rPr>
              <a:t>Public</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Private</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和“</a:t>
            </a:r>
            <a:r>
              <a:rPr lang="en-US" altLang="zh-CN" dirty="0">
                <a:solidFill>
                  <a:srgbClr val="FF3300"/>
                </a:solidFill>
                <a:latin typeface="华文楷体" panose="02010600040101010101" pitchFamily="2" charset="-122"/>
                <a:ea typeface="华文楷体" panose="02010600040101010101" pitchFamily="2" charset="-122"/>
              </a:rPr>
              <a:t>Protected</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等三个可见性标识符的含义，各种语言都有它自己的规定。</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的定义是：</a:t>
            </a:r>
          </a:p>
          <a:p>
            <a:pPr algn="just">
              <a:lnSpc>
                <a:spcPct val="110000"/>
              </a:lnSpc>
              <a:spcBef>
                <a:spcPts val="600"/>
              </a:spcBef>
              <a:spcAft>
                <a:spcPts val="600"/>
              </a:spcAft>
              <a:buFont typeface="Monotype Sorts" pitchFamily="2" charset="2"/>
              <a:buChar char="u"/>
            </a:pPr>
            <a:r>
              <a:rPr lang="en-US" altLang="zh-CN" dirty="0" smtClean="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Public)</a:t>
            </a:r>
            <a:r>
              <a:rPr lang="zh-CN" altLang="en-US" dirty="0">
                <a:solidFill>
                  <a:srgbClr val="FF33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公有成员在程序的任何位置都是可见的，系统中的任何对象都可以使用它。</a:t>
            </a:r>
            <a:endParaRPr lang="zh-CN" altLang="zh-CN" dirty="0">
              <a:latin typeface="华文楷体" panose="02010600040101010101" pitchFamily="2" charset="-122"/>
              <a:ea typeface="华文楷体" panose="02010600040101010101" pitchFamily="2" charset="-122"/>
            </a:endParaRPr>
          </a:p>
          <a:p>
            <a:pPr algn="just">
              <a:lnSpc>
                <a:spcPct val="110000"/>
              </a:lnSpc>
              <a:spcBef>
                <a:spcPts val="600"/>
              </a:spcBef>
              <a:spcAft>
                <a:spcPts val="600"/>
              </a:spcAft>
              <a:buFont typeface="Monotype Sorts" pitchFamily="2" charset="2"/>
              <a:buChar char="u"/>
            </a:pPr>
            <a:r>
              <a:rPr lang="zh-CN" altLang="zh-CN"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(Private)</a:t>
            </a:r>
            <a:r>
              <a:rPr lang="zh-CN" altLang="en-US" dirty="0">
                <a:solidFill>
                  <a:srgbClr val="FF33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私有成员仅可以由定义它的类使用。</a:t>
            </a:r>
            <a:endParaRPr lang="zh-CN" altLang="zh-CN" dirty="0">
              <a:latin typeface="华文楷体" panose="02010600040101010101" pitchFamily="2" charset="-122"/>
              <a:ea typeface="华文楷体" panose="02010600040101010101" pitchFamily="2" charset="-122"/>
            </a:endParaRPr>
          </a:p>
          <a:p>
            <a:pPr algn="just">
              <a:lnSpc>
                <a:spcPct val="110000"/>
              </a:lnSpc>
              <a:spcBef>
                <a:spcPts val="600"/>
              </a:spcBef>
              <a:spcAft>
                <a:spcPts val="600"/>
              </a:spcAft>
              <a:buFont typeface="Monotype Sorts" pitchFamily="2" charset="2"/>
              <a:buChar char="u"/>
            </a:pPr>
            <a:r>
              <a:rPr lang="zh-CN" altLang="zh-CN" dirty="0">
                <a:solidFill>
                  <a:srgbClr val="FF3300"/>
                </a:solidFill>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(Protected)</a:t>
            </a:r>
            <a:r>
              <a:rPr lang="zh-CN" altLang="en-US" dirty="0">
                <a:solidFill>
                  <a:srgbClr val="FF3300"/>
                </a:solidFill>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受保护的成员仅可以由定义它的类和该类的子类中的对象使用。</a:t>
            </a:r>
            <a:r>
              <a:rPr lang="zh-CN" altLang="zh-CN" dirty="0">
                <a:latin typeface="华文楷体" panose="02010600040101010101" pitchFamily="2" charset="-122"/>
                <a:ea typeface="华文楷体" panose="02010600040101010101" pitchFamily="2" charset="-122"/>
              </a:rPr>
              <a:t> </a:t>
            </a:r>
            <a:endParaRPr lang="zh-CN" altLang="en-US" dirty="0">
              <a:latin typeface="华文楷体" panose="02010600040101010101" pitchFamily="2" charset="-122"/>
              <a:ea typeface="华文楷体" panose="02010600040101010101" pitchFamily="2" charset="-122"/>
            </a:endParaRPr>
          </a:p>
        </p:txBody>
      </p:sp>
      <p:sp>
        <p:nvSpPr>
          <p:cNvPr id="310276" name="Rectangle 4"/>
          <p:cNvSpPr>
            <a:spLocks noChangeArrowheads="1"/>
          </p:cNvSpPr>
          <p:nvPr/>
        </p:nvSpPr>
        <p:spPr bwMode="auto">
          <a:xfrm>
            <a:off x="453668" y="1371600"/>
            <a:ext cx="974602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lgn="just">
              <a:spcBef>
                <a:spcPct val="45000"/>
              </a:spcBef>
              <a:buFont typeface="Monotype Sorts" pitchFamily="2" charset="2"/>
              <a:buChar char=" "/>
            </a:pPr>
            <a:endParaRPr lang="zh-CN" altLang="en-US" sz="2800"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453668"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6851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CBDFEF7-2A0A-4050-BEE1-8D08AD7181CD}" type="slidenum">
              <a:rPr lang="zh-CN" altLang="en-US"/>
              <a:pPr/>
              <a:t>26</a:t>
            </a:fld>
            <a:endParaRPr lang="en-US" altLang="zh-CN"/>
          </a:p>
        </p:txBody>
      </p:sp>
      <p:sp>
        <p:nvSpPr>
          <p:cNvPr id="311299" name="Rectangle 3"/>
          <p:cNvSpPr>
            <a:spLocks noGrp="1" noChangeArrowheads="1"/>
          </p:cNvSpPr>
          <p:nvPr>
            <p:ph type="body" idx="1"/>
          </p:nvPr>
        </p:nvSpPr>
        <p:spPr>
          <a:xfrm>
            <a:off x="717620" y="1148024"/>
            <a:ext cx="10636180" cy="4114800"/>
          </a:xfrm>
        </p:spPr>
        <p:txBody>
          <a:bodyPr/>
          <a:lstStyle/>
          <a:p>
            <a:pPr marL="0" indent="0">
              <a:buNone/>
            </a:pPr>
            <a:r>
              <a:rPr lang="zh-CN" altLang="en-US" dirty="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(Operations)</a:t>
            </a:r>
            <a:r>
              <a:rPr lang="zh-CN" altLang="en-US" dirty="0">
                <a:latin typeface="华文楷体" panose="02010600040101010101" pitchFamily="2" charset="-122"/>
                <a:ea typeface="华文楷体" panose="02010600040101010101" pitchFamily="2" charset="-122"/>
              </a:rPr>
              <a:t>与方法</a:t>
            </a:r>
            <a:r>
              <a:rPr lang="en-US" altLang="zh-CN" dirty="0">
                <a:latin typeface="华文楷体" panose="02010600040101010101" pitchFamily="2" charset="-122"/>
                <a:ea typeface="华文楷体" panose="02010600040101010101" pitchFamily="2" charset="-122"/>
              </a:rPr>
              <a:t>(methods)</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操作</a:t>
            </a:r>
            <a:r>
              <a:rPr lang="en-US" altLang="zh-CN" dirty="0">
                <a:latin typeface="华文楷体" panose="02010600040101010101" pitchFamily="2" charset="-122"/>
                <a:ea typeface="华文楷体" panose="02010600040101010101" pitchFamily="2" charset="-122"/>
              </a:rPr>
              <a:t>(Operations)</a:t>
            </a:r>
            <a:r>
              <a:rPr lang="zh-CN" altLang="en-US" dirty="0">
                <a:latin typeface="华文楷体" panose="02010600040101010101" pitchFamily="2" charset="-122"/>
                <a:ea typeface="华文楷体" panose="02010600040101010101" pitchFamily="2" charset="-122"/>
              </a:rPr>
              <a:t>：界面</a:t>
            </a:r>
          </a:p>
          <a:p>
            <a:pPr lvl="1"/>
            <a:r>
              <a:rPr lang="zh-CN" altLang="en-US" sz="2800" dirty="0">
                <a:solidFill>
                  <a:srgbClr val="FF3300"/>
                </a:solidFill>
                <a:latin typeface="华文楷体" panose="02010600040101010101" pitchFamily="2" charset="-122"/>
                <a:ea typeface="华文楷体" panose="02010600040101010101" pitchFamily="2" charset="-122"/>
              </a:rPr>
              <a:t>可见性 名称（参数表）：返回类型表达式</a:t>
            </a:r>
            <a:r>
              <a:rPr lang="en-US" altLang="zh-CN" sz="2800" dirty="0">
                <a:solidFill>
                  <a:srgbClr val="FF3300"/>
                </a:solidFill>
                <a:latin typeface="华文楷体" panose="02010600040101010101" pitchFamily="2" charset="-122"/>
                <a:ea typeface="华文楷体" panose="02010600040101010101" pitchFamily="2" charset="-122"/>
              </a:rPr>
              <a:t>{</a:t>
            </a:r>
            <a:r>
              <a:rPr lang="zh-CN" altLang="en-US" sz="2800" dirty="0">
                <a:solidFill>
                  <a:srgbClr val="FF3300"/>
                </a:solidFill>
                <a:latin typeface="华文楷体" panose="02010600040101010101" pitchFamily="2" charset="-122"/>
                <a:ea typeface="华文楷体" panose="02010600040101010101" pitchFamily="2" charset="-122"/>
              </a:rPr>
              <a:t>约束特性</a:t>
            </a:r>
            <a:r>
              <a:rPr lang="en-US" altLang="zh-CN" sz="2800" dirty="0">
                <a:solidFill>
                  <a:srgbClr val="FF3300"/>
                </a:solidFill>
                <a:latin typeface="华文楷体" panose="02010600040101010101" pitchFamily="2" charset="-122"/>
                <a:ea typeface="华文楷体" panose="02010600040101010101" pitchFamily="2" charset="-122"/>
              </a:rPr>
              <a:t>}</a:t>
            </a:r>
          </a:p>
          <a:p>
            <a:pPr lvl="1">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例：</a:t>
            </a:r>
          </a:p>
          <a:p>
            <a:pPr lvl="2">
              <a:buFontTx/>
              <a:buNone/>
            </a:pPr>
            <a:r>
              <a:rPr lang="en-US" altLang="zh-CN" sz="2800" dirty="0">
                <a:latin typeface="华文楷体" panose="02010600040101010101" pitchFamily="2" charset="-122"/>
                <a:ea typeface="华文楷体" panose="02010600040101010101" pitchFamily="2" charset="-122"/>
              </a:rPr>
              <a:t>+ Age</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Date Today</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Integer</a:t>
            </a:r>
          </a:p>
          <a:p>
            <a:r>
              <a:rPr lang="zh-CN" altLang="en-US" dirty="0">
                <a:latin typeface="华文楷体" panose="02010600040101010101" pitchFamily="2" charset="-122"/>
                <a:ea typeface="华文楷体" panose="02010600040101010101" pitchFamily="2" charset="-122"/>
              </a:rPr>
              <a:t>方法</a:t>
            </a:r>
            <a:r>
              <a:rPr lang="en-US" altLang="zh-CN" dirty="0">
                <a:latin typeface="华文楷体" panose="02010600040101010101" pitchFamily="2" charset="-122"/>
                <a:ea typeface="华文楷体" panose="02010600040101010101" pitchFamily="2" charset="-122"/>
              </a:rPr>
              <a:t>(methods)</a:t>
            </a:r>
            <a:r>
              <a:rPr lang="zh-CN" altLang="en-US" dirty="0">
                <a:latin typeface="华文楷体" panose="02010600040101010101" pitchFamily="2" charset="-122"/>
                <a:ea typeface="华文楷体" panose="02010600040101010101" pitchFamily="2" charset="-122"/>
              </a:rPr>
              <a:t>：操作的一个具体的实现</a:t>
            </a:r>
          </a:p>
          <a:p>
            <a:pPr lvl="1">
              <a:buFont typeface="Wingdings" panose="05000000000000000000" pitchFamily="2" charset="2"/>
              <a:buNone/>
            </a:pPr>
            <a:r>
              <a:rPr lang="en-US" altLang="zh-CN" sz="2800" dirty="0">
                <a:latin typeface="华文楷体" panose="02010600040101010101" pitchFamily="2" charset="-122"/>
                <a:ea typeface="华文楷体" panose="02010600040101010101" pitchFamily="2" charset="-122"/>
              </a:rPr>
              <a:t>class Person {</a:t>
            </a:r>
          </a:p>
          <a:p>
            <a:pPr lvl="1">
              <a:buFont typeface="Wingdings" panose="05000000000000000000" pitchFamily="2" charset="2"/>
              <a:buNone/>
            </a:pPr>
            <a:r>
              <a:rPr lang="en-US" altLang="zh-CN" sz="2800" dirty="0">
                <a:latin typeface="华文楷体" panose="02010600040101010101" pitchFamily="2" charset="-122"/>
                <a:ea typeface="华文楷体" panose="02010600040101010101" pitchFamily="2" charset="-122"/>
              </a:rPr>
              <a:t>	String Name;</a:t>
            </a:r>
          </a:p>
          <a:p>
            <a:pPr lvl="1">
              <a:buFont typeface="Wingdings" panose="05000000000000000000" pitchFamily="2" charset="2"/>
              <a:buNone/>
            </a:pPr>
            <a:r>
              <a:rPr lang="en-US" altLang="zh-CN" sz="2800" dirty="0">
                <a:latin typeface="华文楷体" panose="02010600040101010101" pitchFamily="2" charset="-122"/>
                <a:ea typeface="华文楷体" panose="02010600040101010101" pitchFamily="2" charset="-122"/>
              </a:rPr>
              <a:t>	Date Birthday;</a:t>
            </a:r>
          </a:p>
          <a:p>
            <a:pPr lvl="1">
              <a:buFont typeface="Wingdings" panose="05000000000000000000" pitchFamily="2" charset="2"/>
              <a:buNone/>
            </a:pPr>
            <a:r>
              <a:rPr lang="en-US" altLang="zh-CN" sz="2800" dirty="0">
                <a:latin typeface="华文楷体" panose="02010600040101010101" pitchFamily="2" charset="-122"/>
                <a:ea typeface="华文楷体" panose="02010600040101010101" pitchFamily="2" charset="-122"/>
              </a:rPr>
              <a:t>	</a:t>
            </a:r>
            <a:r>
              <a:rPr lang="en-US" altLang="zh-CN" sz="2800" dirty="0">
                <a:solidFill>
                  <a:srgbClr val="FF3300"/>
                </a:solidFill>
                <a:latin typeface="华文楷体" panose="02010600040101010101" pitchFamily="2" charset="-122"/>
                <a:ea typeface="华文楷体" panose="02010600040101010101" pitchFamily="2" charset="-122"/>
              </a:rPr>
              <a:t>public</a:t>
            </a:r>
            <a:r>
              <a:rPr lang="en-US" altLang="zh-CN" sz="2800" dirty="0">
                <a:latin typeface="华文楷体" panose="02010600040101010101" pitchFamily="2" charset="-122"/>
                <a:ea typeface="华文楷体" panose="02010600040101010101" pitchFamily="2" charset="-122"/>
              </a:rPr>
              <a:t> Integer Age(Date Today) { return(Year(Today) - Year(</a:t>
            </a:r>
            <a:r>
              <a:rPr lang="en-US" altLang="zh-CN" sz="2800" dirty="0" err="1">
                <a:latin typeface="华文楷体" panose="02010600040101010101" pitchFamily="2" charset="-122"/>
                <a:ea typeface="华文楷体" panose="02010600040101010101" pitchFamily="2" charset="-122"/>
              </a:rPr>
              <a:t>this.Birthday</a:t>
            </a:r>
            <a:r>
              <a:rPr lang="en-US" altLang="zh-CN" sz="2800" dirty="0">
                <a:latin typeface="华文楷体" panose="02010600040101010101" pitchFamily="2" charset="-122"/>
                <a:ea typeface="华文楷体" panose="02010600040101010101" pitchFamily="2" charset="-122"/>
              </a:rPr>
              <a:t>)); }</a:t>
            </a:r>
          </a:p>
          <a:p>
            <a:pPr lvl="1">
              <a:buFont typeface="Wingdings" panose="05000000000000000000" pitchFamily="2" charset="2"/>
              <a:buNone/>
            </a:pPr>
            <a:r>
              <a:rPr lang="en-US" altLang="zh-CN" sz="2800" dirty="0">
                <a:latin typeface="华文楷体" panose="02010600040101010101" pitchFamily="2" charset="-122"/>
                <a:ea typeface="华文楷体" panose="02010600040101010101" pitchFamily="2" charset="-122"/>
              </a:rPr>
              <a:t>}</a:t>
            </a:r>
          </a:p>
        </p:txBody>
      </p:sp>
      <p:sp>
        <p:nvSpPr>
          <p:cNvPr id="7" name="文本框 6"/>
          <p:cNvSpPr txBox="1"/>
          <p:nvPr/>
        </p:nvSpPr>
        <p:spPr>
          <a:xfrm>
            <a:off x="453668"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99375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AF6A8DE-71AE-46BE-AA91-2D8DB0DCA2D5}" type="slidenum">
              <a:rPr lang="zh-CN" altLang="en-US"/>
              <a:pPr/>
              <a:t>27</a:t>
            </a:fld>
            <a:endParaRPr lang="en-US" altLang="zh-CN"/>
          </a:p>
        </p:txBody>
      </p:sp>
      <p:sp>
        <p:nvSpPr>
          <p:cNvPr id="318467" name="Rectangle 3"/>
          <p:cNvSpPr>
            <a:spLocks noGrp="1" noChangeArrowheads="1"/>
          </p:cNvSpPr>
          <p:nvPr>
            <p:ph type="body" idx="1"/>
          </p:nvPr>
        </p:nvSpPr>
        <p:spPr>
          <a:xfrm>
            <a:off x="292894" y="1057380"/>
            <a:ext cx="11212467" cy="4351338"/>
          </a:xfrm>
        </p:spPr>
        <p:txBody>
          <a:bodyPr/>
          <a:lstStyle/>
          <a:p>
            <a:pPr algn="just">
              <a:lnSpc>
                <a:spcPct val="110000"/>
              </a:lnSpc>
              <a:spcBef>
                <a:spcPct val="5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类的</a:t>
            </a:r>
            <a:r>
              <a:rPr lang="zh-CN" altLang="en-US" dirty="0">
                <a:solidFill>
                  <a:srgbClr val="FF3300"/>
                </a:solidFill>
                <a:latin typeface="华文楷体" panose="02010600040101010101" pitchFamily="2" charset="-122"/>
                <a:ea typeface="华文楷体" panose="02010600040101010101" pitchFamily="2" charset="-122"/>
              </a:rPr>
              <a:t>静态方法</a:t>
            </a:r>
            <a:r>
              <a:rPr lang="zh-CN" altLang="en-US" dirty="0">
                <a:latin typeface="华文楷体" panose="02010600040101010101" pitchFamily="2" charset="-122"/>
                <a:ea typeface="华文楷体" panose="02010600040101010101" pitchFamily="2" charset="-122"/>
              </a:rPr>
              <a:t>不仅可以用于整个类的本身，而且还可用于该类的对象中，而类静态数据只能在多个对象之间实现共享，不能被复制。</a:t>
            </a:r>
          </a:p>
          <a:p>
            <a:pPr algn="just">
              <a:lnSpc>
                <a:spcPct val="110000"/>
              </a:lnSpc>
              <a:spcBef>
                <a:spcPct val="55000"/>
              </a:spcBef>
              <a:spcAft>
                <a:spcPts val="6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中类静态方法和数据是依靠关键字</a:t>
            </a:r>
            <a:r>
              <a:rPr lang="en-US" altLang="zh-CN" dirty="0">
                <a:solidFill>
                  <a:srgbClr val="FF3300"/>
                </a:solidFill>
                <a:latin typeface="华文楷体" panose="02010600040101010101" pitchFamily="2" charset="-122"/>
                <a:ea typeface="华文楷体" panose="02010600040101010101" pitchFamily="2" charset="-122"/>
              </a:rPr>
              <a:t>static</a:t>
            </a:r>
            <a:r>
              <a:rPr lang="zh-CN" altLang="en-US" dirty="0">
                <a:latin typeface="华文楷体" panose="02010600040101010101" pitchFamily="2" charset="-122"/>
                <a:ea typeface="华文楷体" panose="02010600040101010101" pitchFamily="2" charset="-122"/>
              </a:rPr>
              <a:t>来说明的，类的静态数据还必须在声明进行初始化，否则就会出错。</a:t>
            </a:r>
          </a:p>
          <a:p>
            <a:pPr algn="just">
              <a:lnSpc>
                <a:spcPct val="110000"/>
              </a:lnSpc>
              <a:spcBef>
                <a:spcPct val="55000"/>
              </a:spcBef>
              <a:spcAft>
                <a:spcPts val="6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Java</a:t>
            </a:r>
            <a:r>
              <a:rPr lang="zh-CN" altLang="en-US" dirty="0">
                <a:latin typeface="华文楷体" panose="02010600040101010101" pitchFamily="2" charset="-122"/>
                <a:ea typeface="华文楷体" panose="02010600040101010101" pitchFamily="2" charset="-122"/>
              </a:rPr>
              <a:t>使用与</a:t>
            </a:r>
            <a:r>
              <a:rPr lang="en-US" altLang="zh-CN" dirty="0">
                <a:latin typeface="华文楷体" panose="02010600040101010101" pitchFamily="2" charset="-122"/>
                <a:ea typeface="华文楷体" panose="02010600040101010101" pitchFamily="2" charset="-122"/>
              </a:rPr>
              <a:t>C++</a:t>
            </a:r>
            <a:r>
              <a:rPr lang="zh-CN" altLang="en-US" dirty="0">
                <a:latin typeface="华文楷体" panose="02010600040101010101" pitchFamily="2" charset="-122"/>
                <a:ea typeface="华文楷体" panose="02010600040101010101" pitchFamily="2" charset="-122"/>
              </a:rPr>
              <a:t>相同的关键字</a:t>
            </a:r>
            <a:r>
              <a:rPr lang="en-US" altLang="zh-CN" dirty="0">
                <a:latin typeface="华文楷体" panose="02010600040101010101" pitchFamily="2" charset="-122"/>
                <a:ea typeface="华文楷体" panose="02010600040101010101" pitchFamily="2" charset="-122"/>
              </a:rPr>
              <a:t>static</a:t>
            </a:r>
            <a:r>
              <a:rPr lang="zh-CN" altLang="en-US" dirty="0">
                <a:latin typeface="华文楷体" panose="02010600040101010101" pitchFamily="2" charset="-122"/>
                <a:ea typeface="华文楷体" panose="02010600040101010101" pitchFamily="2" charset="-122"/>
              </a:rPr>
              <a:t>来定义静态方法和数据的。由于全局函数的存在，使得静态方法变得非常常用。静态数据能直接在类的声明中直接初始化。</a:t>
            </a:r>
          </a:p>
        </p:txBody>
      </p:sp>
      <p:pic>
        <p:nvPicPr>
          <p:cNvPr id="3184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0721" y="4983983"/>
            <a:ext cx="6572983" cy="1693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9751"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类的组成部分：操作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61992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a:t>
            </a:r>
            <a:r>
              <a:rPr lang="en-US"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rPr>
              <a:t>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类的关系</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28</a:t>
            </a:fld>
            <a:endParaRPr lang="zh-CN" altLang="en-US"/>
          </a:p>
        </p:txBody>
      </p:sp>
    </p:spTree>
    <p:custDataLst>
      <p:tags r:id="rId1"/>
    </p:custDataLst>
    <p:extLst>
      <p:ext uri="{BB962C8B-B14F-4D97-AF65-F5344CB8AC3E}">
        <p14:creationId xmlns:p14="http://schemas.microsoft.com/office/powerpoint/2010/main" val="37680433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5"/>
          <p:cNvSpPr>
            <a:spLocks noGrp="1"/>
          </p:cNvSpPr>
          <p:nvPr>
            <p:ph type="sldNum" sz="quarter" idx="12"/>
          </p:nvPr>
        </p:nvSpPr>
        <p:spPr/>
        <p:txBody>
          <a:bodyPr/>
          <a:lstStyle/>
          <a:p>
            <a:fld id="{037B6FB1-1E81-4A5E-ACF3-06F0CC4A9326}" type="slidenum">
              <a:rPr lang="zh-CN" altLang="en-US"/>
              <a:pPr/>
              <a:t>29</a:t>
            </a:fld>
            <a:endParaRPr lang="en-US" altLang="zh-CN"/>
          </a:p>
        </p:txBody>
      </p:sp>
      <p:sp>
        <p:nvSpPr>
          <p:cNvPr id="290820" name="Rectangle 4"/>
          <p:cNvSpPr>
            <a:spLocks noGrp="1" noChangeArrowheads="1"/>
          </p:cNvSpPr>
          <p:nvPr>
            <p:ph type="body" idx="1"/>
          </p:nvPr>
        </p:nvSpPr>
        <p:spPr>
          <a:xfrm>
            <a:off x="466411" y="1222097"/>
            <a:ext cx="11270064" cy="4351338"/>
          </a:xfrm>
        </p:spPr>
        <p:txBody>
          <a:bodyPr/>
          <a:lstStyle/>
          <a:p>
            <a:pPr>
              <a:lnSpc>
                <a:spcPct val="110000"/>
              </a:lnSpc>
            </a:pPr>
            <a:r>
              <a:rPr lang="zh-CN" altLang="en-US" b="1" dirty="0">
                <a:solidFill>
                  <a:srgbClr val="0000CC"/>
                </a:solidFill>
                <a:ea typeface="华文楷体" panose="02010600040101010101" pitchFamily="2" charset="-122"/>
              </a:rPr>
              <a:t>关联的概念：</a:t>
            </a:r>
          </a:p>
          <a:p>
            <a:pPr>
              <a:lnSpc>
                <a:spcPct val="110000"/>
              </a:lnSpc>
            </a:pPr>
            <a:r>
              <a:rPr lang="zh-CN" altLang="en-US" b="1" dirty="0">
                <a:solidFill>
                  <a:srgbClr val="0000CC"/>
                </a:solidFill>
                <a:ea typeface="华文楷体" panose="02010600040101010101" pitchFamily="2" charset="-122"/>
              </a:rPr>
              <a:t>关联用来表示来表示两个（或多个）类的对象之间的结构关系，</a:t>
            </a:r>
            <a:r>
              <a:rPr lang="zh-CN" altLang="en-US" b="1" dirty="0">
                <a:solidFill>
                  <a:srgbClr val="FF3300"/>
                </a:solidFill>
                <a:ea typeface="华文楷体" panose="02010600040101010101" pitchFamily="2" charset="-122"/>
              </a:rPr>
              <a:t>它在代码中表现为一个类以属性的形式包含对另一个类的一个或多个对象的引用。</a:t>
            </a:r>
          </a:p>
          <a:p>
            <a:pPr>
              <a:lnSpc>
                <a:spcPct val="110000"/>
              </a:lnSpc>
            </a:pPr>
            <a:endParaRPr lang="zh-CN" altLang="en-US" dirty="0">
              <a:latin typeface="华文楷体" panose="02010600040101010101" pitchFamily="2" charset="-122"/>
              <a:ea typeface="华文楷体" panose="02010600040101010101" pitchFamily="2" charset="-122"/>
            </a:endParaRPr>
          </a:p>
        </p:txBody>
      </p:sp>
      <p:graphicFrame>
        <p:nvGraphicFramePr>
          <p:cNvPr id="290821" name="Group 5"/>
          <p:cNvGraphicFramePr>
            <a:graphicFrameLocks noGrp="1"/>
          </p:cNvGraphicFramePr>
          <p:nvPr/>
        </p:nvGraphicFramePr>
        <p:xfrm>
          <a:off x="1917701" y="3952876"/>
          <a:ext cx="3313113" cy="2303465"/>
        </p:xfrm>
        <a:graphic>
          <a:graphicData uri="http://schemas.openxmlformats.org/drawingml/2006/table">
            <a:tbl>
              <a:tblPr/>
              <a:tblGrid>
                <a:gridCol w="793750"/>
                <a:gridCol w="1641475"/>
                <a:gridCol w="877888"/>
              </a:tblGrid>
              <a:tr h="51911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编号</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公司名称</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中国移动</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中国电信</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中国联通</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608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04</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中国石油</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90855" name="Group 39"/>
          <p:cNvGraphicFramePr>
            <a:graphicFrameLocks noGrp="1"/>
          </p:cNvGraphicFramePr>
          <p:nvPr>
            <p:extLst>
              <p:ext uri="{D42A27DB-BD31-4B8C-83A1-F6EECF244321}">
                <p14:modId xmlns:p14="http://schemas.microsoft.com/office/powerpoint/2010/main" val="518724839"/>
              </p:ext>
            </p:extLst>
          </p:nvPr>
        </p:nvGraphicFramePr>
        <p:xfrm>
          <a:off x="5930132" y="3832296"/>
          <a:ext cx="4681538" cy="2371727"/>
        </p:xfrm>
        <a:graphic>
          <a:graphicData uri="http://schemas.openxmlformats.org/drawingml/2006/table">
            <a:tbl>
              <a:tblPr/>
              <a:tblGrid>
                <a:gridCol w="1169988"/>
                <a:gridCol w="1171575"/>
                <a:gridCol w="947737"/>
                <a:gridCol w="1392238"/>
              </a:tblGrid>
              <a:tr h="474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职工号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年龄</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所在公司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106001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刘先红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106002</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张攀科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106003</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刘中华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02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4663">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106004</a:t>
                      </a:r>
                      <a:endPar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张    鑫</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rPr>
                        <a:t>04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0887" name="Text Box 71"/>
          <p:cNvSpPr txBox="1">
            <a:spLocks noChangeArrowheads="1"/>
          </p:cNvSpPr>
          <p:nvPr/>
        </p:nvSpPr>
        <p:spPr bwMode="auto">
          <a:xfrm>
            <a:off x="8065531" y="3303588"/>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b="1" dirty="0">
                <a:ea typeface="宋体" panose="02010600030101010101" pitchFamily="2" charset="-122"/>
              </a:rPr>
              <a:t>职工</a:t>
            </a:r>
          </a:p>
        </p:txBody>
      </p:sp>
      <p:sp>
        <p:nvSpPr>
          <p:cNvPr id="290888" name="Text Box 72"/>
          <p:cNvSpPr txBox="1">
            <a:spLocks noChangeArrowheads="1"/>
          </p:cNvSpPr>
          <p:nvPr/>
        </p:nvSpPr>
        <p:spPr bwMode="auto">
          <a:xfrm>
            <a:off x="3042767" y="3397766"/>
            <a:ext cx="649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b="1" dirty="0">
                <a:ea typeface="宋体" panose="02010600030101010101" pitchFamily="2" charset="-122"/>
              </a:rPr>
              <a:t>公司</a:t>
            </a:r>
          </a:p>
        </p:txBody>
      </p:sp>
      <p:sp>
        <p:nvSpPr>
          <p:cNvPr id="11" name="文本框 10"/>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16363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类图的基本概念</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a:t>
            </a:fld>
            <a:endParaRPr lang="zh-CN" altLang="en-US"/>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46DE133-8AF7-41B8-A785-2C8B37AE30B4}" type="slidenum">
              <a:rPr lang="zh-CN" altLang="en-US"/>
              <a:pPr/>
              <a:t>30</a:t>
            </a:fld>
            <a:endParaRPr lang="en-US" altLang="zh-CN"/>
          </a:p>
        </p:txBody>
      </p:sp>
      <p:sp>
        <p:nvSpPr>
          <p:cNvPr id="293891" name="Rectangle 3"/>
          <p:cNvSpPr>
            <a:spLocks noGrp="1" noChangeArrowheads="1"/>
          </p:cNvSpPr>
          <p:nvPr>
            <p:ph type="body" idx="1"/>
          </p:nvPr>
        </p:nvSpPr>
        <p:spPr>
          <a:xfrm>
            <a:off x="552661" y="1336431"/>
            <a:ext cx="11012992" cy="4835769"/>
          </a:xfrm>
        </p:spPr>
        <p:txBody>
          <a:bodyPr/>
          <a:lstStyle/>
          <a:p>
            <a:pPr algn="just">
              <a:lnSpc>
                <a:spcPct val="110000"/>
              </a:lnSpc>
              <a:spcBef>
                <a:spcPts val="600"/>
              </a:spcBef>
              <a:spcAft>
                <a:spcPts val="600"/>
              </a:spcAft>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关联</a:t>
            </a:r>
            <a:r>
              <a:rPr lang="zh-CN" altLang="en-US" dirty="0">
                <a:latin typeface="华文楷体" panose="02010600040101010101" pitchFamily="2" charset="-122"/>
                <a:ea typeface="华文楷体" panose="02010600040101010101" pitchFamily="2" charset="-122"/>
              </a:rPr>
              <a:t>的表示：</a:t>
            </a:r>
          </a:p>
          <a:p>
            <a:pPr lvl="1" algn="just">
              <a:lnSpc>
                <a:spcPct val="110000"/>
              </a:lnSpc>
              <a:spcBef>
                <a:spcPts val="600"/>
              </a:spcBef>
              <a:spcAft>
                <a:spcPts val="600"/>
              </a:spcAft>
              <a:buClr>
                <a:schemeClr val="hlink"/>
              </a:buClr>
              <a:buFont typeface="Monotype Sorts" pitchFamily="2" charset="2"/>
              <a:buChar char="u"/>
            </a:pPr>
            <a:r>
              <a:rPr lang="zh-CN" altLang="en-US" sz="2800" dirty="0">
                <a:latin typeface="华文楷体" panose="02010600040101010101" pitchFamily="2" charset="-122"/>
                <a:ea typeface="华文楷体" panose="02010600040101010101" pitchFamily="2" charset="-122"/>
              </a:rPr>
              <a:t>用一条无向线段表示，是一种双向关系。例如客户和订单的关联：从客户看，订单是他提交的；从订单看，它有一个客户。 </a:t>
            </a:r>
          </a:p>
          <a:p>
            <a:pPr lvl="1" algn="just">
              <a:lnSpc>
                <a:spcPct val="110000"/>
              </a:lnSpc>
              <a:spcBef>
                <a:spcPts val="600"/>
              </a:spcBef>
              <a:spcAft>
                <a:spcPts val="600"/>
              </a:spcAft>
              <a:buClr>
                <a:schemeClr val="hlink"/>
              </a:buClr>
              <a:buFont typeface="Monotype Sorts" pitchFamily="2" charset="2"/>
              <a:buChar char="u"/>
            </a:pPr>
            <a:r>
              <a:rPr lang="zh-CN" altLang="en-US" sz="2800" dirty="0">
                <a:latin typeface="华文楷体" panose="02010600040101010101" pitchFamily="2" charset="-122"/>
                <a:ea typeface="华文楷体" panose="02010600040101010101" pitchFamily="2" charset="-122"/>
              </a:rPr>
              <a:t>用一条有向线段表示，是一种单向关系</a:t>
            </a:r>
          </a:p>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关联的命名：可以用</a:t>
            </a:r>
            <a:r>
              <a:rPr lang="zh-CN" altLang="en-US" dirty="0">
                <a:solidFill>
                  <a:srgbClr val="FF3300"/>
                </a:solidFill>
                <a:latin typeface="华文楷体" panose="02010600040101010101" pitchFamily="2" charset="-122"/>
                <a:ea typeface="华文楷体" panose="02010600040101010101" pitchFamily="2" charset="-122"/>
              </a:rPr>
              <a:t>动词词组</a:t>
            </a:r>
            <a:r>
              <a:rPr lang="zh-CN" altLang="en-US" dirty="0">
                <a:latin typeface="华文楷体" panose="02010600040101010101" pitchFamily="2" charset="-122"/>
                <a:ea typeface="华文楷体" panose="02010600040101010101" pitchFamily="2" charset="-122"/>
              </a:rPr>
              <a:t>或</a:t>
            </a:r>
            <a:r>
              <a:rPr lang="zh-CN" altLang="en-US" dirty="0">
                <a:solidFill>
                  <a:srgbClr val="FF3300"/>
                </a:solidFill>
                <a:latin typeface="华文楷体" panose="02010600040101010101" pitchFamily="2" charset="-122"/>
                <a:ea typeface="华文楷体" panose="02010600040101010101" pitchFamily="2" charset="-122"/>
              </a:rPr>
              <a:t>名词</a:t>
            </a:r>
            <a:r>
              <a:rPr lang="zh-CN" altLang="en-US" dirty="0">
                <a:latin typeface="华文楷体" panose="02010600040101010101" pitchFamily="2" charset="-122"/>
                <a:ea typeface="华文楷体" panose="02010600040101010101" pitchFamily="2" charset="-122"/>
              </a:rPr>
              <a:t>命名。但只要这个关联的含义明确，则可省略这个名字。</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722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249BA62E-894F-44DD-A737-A79CCB4FF3F3}" type="slidenum">
              <a:rPr lang="zh-CN" altLang="en-US"/>
              <a:pPr/>
              <a:t>31</a:t>
            </a:fld>
            <a:endParaRPr lang="en-US" altLang="zh-CN"/>
          </a:p>
        </p:txBody>
      </p:sp>
      <p:sp>
        <p:nvSpPr>
          <p:cNvPr id="420866" name="Rectangle 2"/>
          <p:cNvSpPr>
            <a:spLocks noGrp="1" noChangeArrowheads="1"/>
          </p:cNvSpPr>
          <p:nvPr>
            <p:ph type="body" idx="1"/>
          </p:nvPr>
        </p:nvSpPr>
        <p:spPr>
          <a:xfrm>
            <a:off x="948731" y="1209678"/>
            <a:ext cx="11079145" cy="1655762"/>
          </a:xfrm>
        </p:spPr>
        <p:txBody>
          <a:bodyPr/>
          <a:lstStyle/>
          <a:p>
            <a:pPr>
              <a:lnSpc>
                <a:spcPct val="90000"/>
              </a:lnSpc>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二元关联 </a:t>
            </a:r>
          </a:p>
          <a:p>
            <a:pPr>
              <a:lnSpc>
                <a:spcPct val="90000"/>
              </a:lnSpc>
              <a:buFont typeface="Wingdings" panose="05000000000000000000" pitchFamily="2" charset="2"/>
              <a:buNone/>
            </a:pPr>
            <a:r>
              <a:rPr lang="zh-CN" altLang="en-US"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、概念</a:t>
            </a:r>
          </a:p>
          <a:p>
            <a:pPr>
              <a:lnSpc>
                <a:spcPct val="90000"/>
              </a:lnSpc>
              <a:buFont typeface="Wingdings" panose="05000000000000000000" pitchFamily="2" charset="2"/>
              <a:buNone/>
            </a:pPr>
            <a:r>
              <a:rPr lang="zh-CN" altLang="en-US" dirty="0">
                <a:latin typeface="华文楷体" panose="02010600040101010101" pitchFamily="2" charset="-122"/>
                <a:ea typeface="华文楷体" panose="02010600040101010101" pitchFamily="2" charset="-122"/>
              </a:rPr>
              <a:t>    两个类之间的关联称为二元关联</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buNone/>
            </a:pPr>
            <a:r>
              <a:rPr lang="en-US" altLang="zh-CN" dirty="0" smtClean="0">
                <a:latin typeface="华文楷体" panose="02010600040101010101" pitchFamily="2" charset="-122"/>
                <a:ea typeface="华文楷体" panose="02010600040101010101" pitchFamily="2" charset="-122"/>
              </a:rPr>
              <a:t>     2</a:t>
            </a:r>
            <a:r>
              <a:rPr lang="zh-CN" altLang="en-US" dirty="0">
                <a:latin typeface="华文楷体" panose="02010600040101010101" pitchFamily="2" charset="-122"/>
                <a:ea typeface="华文楷体" panose="02010600040101010101" pitchFamily="2" charset="-122"/>
              </a:rPr>
              <a:t>、符号</a:t>
            </a:r>
          </a:p>
          <a:p>
            <a:pPr>
              <a:lnSpc>
                <a:spcPct val="90000"/>
              </a:lnSpc>
              <a:buFont typeface="Wingdings" panose="05000000000000000000" pitchFamily="2" charset="2"/>
              <a:buNone/>
            </a:pPr>
            <a:endParaRPr lang="zh-CN" altLang="en-US" dirty="0">
              <a:latin typeface="华文楷体" panose="02010600040101010101" pitchFamily="2" charset="-122"/>
              <a:ea typeface="华文楷体" panose="02010600040101010101" pitchFamily="2" charset="-122"/>
            </a:endParaRPr>
          </a:p>
        </p:txBody>
      </p:sp>
      <p:sp>
        <p:nvSpPr>
          <p:cNvPr id="420868" name="Text Box 4"/>
          <p:cNvSpPr txBox="1">
            <a:spLocks noChangeArrowheads="1"/>
          </p:cNvSpPr>
          <p:nvPr/>
        </p:nvSpPr>
        <p:spPr bwMode="auto">
          <a:xfrm>
            <a:off x="6797729" y="3679310"/>
            <a:ext cx="22336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0000CC"/>
                </a:solidFill>
                <a:latin typeface="华文楷体" panose="02010600040101010101" pitchFamily="2" charset="-122"/>
                <a:ea typeface="华文楷体" panose="02010600040101010101" pitchFamily="2" charset="-122"/>
              </a:rPr>
              <a:t>单向关联</a:t>
            </a:r>
          </a:p>
          <a:p>
            <a:pPr>
              <a:spcBef>
                <a:spcPct val="50000"/>
              </a:spcBef>
              <a:buClrTx/>
              <a:buFontTx/>
              <a:buNone/>
            </a:pPr>
            <a:endParaRPr lang="en-US" altLang="zh-CN" sz="2800" b="1" dirty="0" smtClean="0">
              <a:solidFill>
                <a:srgbClr val="0000CC"/>
              </a:solidFill>
              <a:latin typeface="华文楷体" panose="02010600040101010101" pitchFamily="2" charset="-122"/>
              <a:ea typeface="华文楷体" panose="02010600040101010101" pitchFamily="2" charset="-122"/>
            </a:endParaRPr>
          </a:p>
          <a:p>
            <a:pPr>
              <a:spcBef>
                <a:spcPct val="50000"/>
              </a:spcBef>
              <a:buClrTx/>
              <a:buFontTx/>
              <a:buNone/>
            </a:pPr>
            <a:r>
              <a:rPr lang="zh-CN" altLang="en-US" sz="2800" b="1" dirty="0" smtClean="0">
                <a:solidFill>
                  <a:srgbClr val="0000CC"/>
                </a:solidFill>
                <a:latin typeface="华文楷体" panose="02010600040101010101" pitchFamily="2" charset="-122"/>
                <a:ea typeface="华文楷体" panose="02010600040101010101" pitchFamily="2" charset="-122"/>
              </a:rPr>
              <a:t>双向</a:t>
            </a:r>
            <a:r>
              <a:rPr lang="zh-CN" altLang="en-US" sz="2800" b="1" dirty="0">
                <a:solidFill>
                  <a:srgbClr val="0000CC"/>
                </a:solidFill>
                <a:latin typeface="华文楷体" panose="02010600040101010101" pitchFamily="2" charset="-122"/>
                <a:ea typeface="华文楷体" panose="02010600040101010101" pitchFamily="2" charset="-122"/>
              </a:rPr>
              <a:t>关联</a:t>
            </a:r>
          </a:p>
        </p:txBody>
      </p:sp>
      <p:pic>
        <p:nvPicPr>
          <p:cNvPr id="420869" name="Picture 5"/>
          <p:cNvPicPr>
            <a:picLocks noChangeAspect="1" noChangeArrowheads="1"/>
          </p:cNvPicPr>
          <p:nvPr/>
        </p:nvPicPr>
        <p:blipFill>
          <a:blip r:embed="rId3">
            <a:extLst>
              <a:ext uri="{28A0092B-C50C-407E-A947-70E740481C1C}">
                <a14:useLocalDpi xmlns:a14="http://schemas.microsoft.com/office/drawing/2010/main" val="0"/>
              </a:ext>
            </a:extLst>
          </a:blip>
          <a:srcRect r="1663"/>
          <a:stretch>
            <a:fillRect/>
          </a:stretch>
        </p:blipFill>
        <p:spPr bwMode="auto">
          <a:xfrm>
            <a:off x="1114530" y="3465336"/>
            <a:ext cx="5546636" cy="8908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20870" name="Picture 6"/>
          <p:cNvPicPr>
            <a:picLocks noChangeAspect="1" noChangeArrowheads="1"/>
          </p:cNvPicPr>
          <p:nvPr/>
        </p:nvPicPr>
        <p:blipFill>
          <a:blip r:embed="rId4">
            <a:extLst>
              <a:ext uri="{28A0092B-C50C-407E-A947-70E740481C1C}">
                <a14:useLocalDpi xmlns:a14="http://schemas.microsoft.com/office/drawing/2010/main" val="0"/>
              </a:ext>
            </a:extLst>
          </a:blip>
          <a:srcRect t="-11137" r="3343"/>
          <a:stretch>
            <a:fillRect/>
          </a:stretch>
        </p:blipFill>
        <p:spPr bwMode="auto">
          <a:xfrm>
            <a:off x="957246" y="4902722"/>
            <a:ext cx="5703920" cy="995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9"/>
          <p:cNvSpPr txBox="1"/>
          <p:nvPr/>
        </p:nvSpPr>
        <p:spPr>
          <a:xfrm>
            <a:off x="512468" y="31739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0990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C611750-9DB6-40FC-868B-6BD6974EC955}" type="slidenum">
              <a:rPr lang="zh-CN" altLang="en-US"/>
              <a:pPr/>
              <a:t>32</a:t>
            </a:fld>
            <a:endParaRPr lang="en-US" altLang="zh-CN"/>
          </a:p>
        </p:txBody>
      </p:sp>
      <p:sp>
        <p:nvSpPr>
          <p:cNvPr id="294915" name="Rectangle 3"/>
          <p:cNvSpPr>
            <a:spLocks noGrp="1" noChangeArrowheads="1"/>
          </p:cNvSpPr>
          <p:nvPr>
            <p:ph type="body" idx="1"/>
          </p:nvPr>
        </p:nvSpPr>
        <p:spPr>
          <a:xfrm>
            <a:off x="499069" y="1174750"/>
            <a:ext cx="11193862" cy="5181600"/>
          </a:xfrm>
        </p:spPr>
        <p:txBody>
          <a:bodyPr/>
          <a:lstStyle/>
          <a:p>
            <a:pPr marL="0" indent="0" algn="just">
              <a:lnSpc>
                <a:spcPct val="110000"/>
              </a:lnSpc>
              <a:spcBef>
                <a:spcPct val="60000"/>
              </a:spcBef>
              <a:buNone/>
            </a:pPr>
            <a:r>
              <a:rPr lang="zh-CN" altLang="en-US" dirty="0">
                <a:latin typeface="华文楷体" panose="02010600040101010101" pitchFamily="2" charset="-122"/>
                <a:ea typeface="华文楷体" panose="02010600040101010101" pitchFamily="2" charset="-122"/>
              </a:rPr>
              <a:t> 角色及其命名</a:t>
            </a:r>
            <a:endParaRPr lang="en-US" altLang="zh-CN" dirty="0" smtClean="0">
              <a:latin typeface="华文楷体" panose="02010600040101010101" pitchFamily="2" charset="-122"/>
              <a:ea typeface="华文楷体" panose="02010600040101010101" pitchFamily="2" charset="-122"/>
            </a:endParaRPr>
          </a:p>
          <a:p>
            <a:pPr algn="just">
              <a:lnSpc>
                <a:spcPct val="110000"/>
              </a:lnSpc>
              <a:spcBef>
                <a:spcPct val="60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关联</a:t>
            </a:r>
            <a:r>
              <a:rPr lang="zh-CN" altLang="en-US" dirty="0">
                <a:latin typeface="华文楷体" panose="02010600040101010101" pitchFamily="2" charset="-122"/>
                <a:ea typeface="华文楷体" panose="02010600040101010101" pitchFamily="2" charset="-122"/>
              </a:rPr>
              <a:t>的两端与类之间</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或与类的实例之间</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的接口表示该类</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或该类的实体</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在这个关联中的行为，称之为角色。</a:t>
            </a:r>
          </a:p>
          <a:p>
            <a:pPr algn="just">
              <a:lnSpc>
                <a:spcPct val="110000"/>
              </a:lnSpc>
              <a:spcBef>
                <a:spcPct val="60000"/>
              </a:spcBef>
              <a:buFont typeface="Monotype Sorts" pitchFamily="2" charset="2"/>
              <a:buChar char="u"/>
            </a:pPr>
            <a:endParaRPr lang="en-US" altLang="zh-CN" dirty="0" smtClean="0">
              <a:latin typeface="华文楷体" panose="02010600040101010101" pitchFamily="2" charset="-122"/>
              <a:ea typeface="华文楷体" panose="02010600040101010101" pitchFamily="2" charset="-122"/>
            </a:endParaRPr>
          </a:p>
          <a:p>
            <a:pPr algn="just">
              <a:lnSpc>
                <a:spcPct val="110000"/>
              </a:lnSpc>
              <a:spcBef>
                <a:spcPct val="60000"/>
              </a:spcBef>
              <a:buFont typeface="Monotype Sorts" pitchFamily="2" charset="2"/>
              <a:buChar char="u"/>
            </a:pPr>
            <a:endParaRPr lang="zh-CN" altLang="en-US" dirty="0">
              <a:latin typeface="华文楷体" panose="02010600040101010101" pitchFamily="2" charset="-122"/>
              <a:ea typeface="华文楷体" panose="02010600040101010101" pitchFamily="2" charset="-122"/>
            </a:endParaRPr>
          </a:p>
          <a:p>
            <a:pPr algn="just">
              <a:lnSpc>
                <a:spcPct val="110000"/>
              </a:lnSpc>
              <a:spcBef>
                <a:spcPct val="60000"/>
              </a:spcBef>
              <a:buFont typeface="Monotype Sorts" pitchFamily="2" charset="2"/>
              <a:buChar char="u"/>
            </a:pPr>
            <a:endParaRPr lang="zh-CN" altLang="en-US" dirty="0">
              <a:latin typeface="华文楷体" panose="02010600040101010101" pitchFamily="2" charset="-122"/>
              <a:ea typeface="华文楷体" panose="02010600040101010101" pitchFamily="2" charset="-122"/>
            </a:endParaRPr>
          </a:p>
          <a:p>
            <a:pPr algn="just">
              <a:lnSpc>
                <a:spcPct val="110000"/>
              </a:lnSpc>
              <a:spcBef>
                <a:spcPct val="60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每个关联有两个角色。例如，对于客户和订单之间的关联是：客户和订单</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pic>
        <p:nvPicPr>
          <p:cNvPr id="294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497" y="3303013"/>
            <a:ext cx="4380033" cy="184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491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6448" y="3524077"/>
            <a:ext cx="5747658" cy="922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499069" y="304650"/>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36163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01B09C69-0DA0-47B3-ADB6-1A847CFC50DD}" type="slidenum">
              <a:rPr lang="zh-CN" altLang="en-US"/>
              <a:pPr/>
              <a:t>33</a:t>
            </a:fld>
            <a:endParaRPr lang="en-US" altLang="zh-CN"/>
          </a:p>
        </p:txBody>
      </p:sp>
      <p:sp>
        <p:nvSpPr>
          <p:cNvPr id="332803" name="Rectangle 3"/>
          <p:cNvSpPr>
            <a:spLocks noGrp="1" noChangeArrowheads="1"/>
          </p:cNvSpPr>
          <p:nvPr>
            <p:ph type="body" idx="1"/>
          </p:nvPr>
        </p:nvSpPr>
        <p:spPr>
          <a:xfrm>
            <a:off x="499069" y="1227138"/>
            <a:ext cx="11177116" cy="4351338"/>
          </a:xfrm>
        </p:spPr>
        <p:txBody>
          <a:bodyPr/>
          <a:lstStyle/>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可将引出角色的类称作</a:t>
            </a:r>
            <a:r>
              <a:rPr lang="zh-CN" altLang="en-US" dirty="0">
                <a:solidFill>
                  <a:srgbClr val="FF3300"/>
                </a:solidFill>
                <a:latin typeface="华文楷体" panose="02010600040101010101" pitchFamily="2" charset="-122"/>
                <a:ea typeface="华文楷体" panose="02010600040101010101" pitchFamily="2" charset="-122"/>
              </a:rPr>
              <a:t>源</a:t>
            </a:r>
            <a:r>
              <a:rPr lang="zh-CN" altLang="en-US" dirty="0">
                <a:latin typeface="华文楷体" panose="02010600040101010101" pitchFamily="2" charset="-122"/>
                <a:ea typeface="华文楷体" panose="02010600040101010101" pitchFamily="2" charset="-122"/>
              </a:rPr>
              <a:t>，将引入角色的类称作</a:t>
            </a:r>
            <a:r>
              <a:rPr lang="zh-CN" altLang="en-US" dirty="0">
                <a:solidFill>
                  <a:srgbClr val="FF3300"/>
                </a:solidFill>
                <a:latin typeface="华文楷体" panose="02010600040101010101" pitchFamily="2" charset="-122"/>
                <a:ea typeface="华文楷体" panose="02010600040101010101" pitchFamily="2" charset="-122"/>
              </a:rPr>
              <a:t>目标</a:t>
            </a:r>
            <a:r>
              <a:rPr lang="zh-CN" altLang="en-US" dirty="0">
                <a:latin typeface="华文楷体" panose="02010600040101010101" pitchFamily="2" charset="-122"/>
                <a:ea typeface="华文楷体" panose="02010600040101010101" pitchFamily="2" charset="-122"/>
              </a:rPr>
              <a:t>。例如，从订单到客户的角色的源是订单，目标是客户。</a:t>
            </a:r>
          </a:p>
          <a:p>
            <a:pPr algn="just">
              <a:lnSpc>
                <a:spcPct val="110000"/>
              </a:lnSpc>
              <a:spcBef>
                <a:spcPts val="600"/>
              </a:spcBef>
              <a:spcAft>
                <a:spcPts val="600"/>
              </a:spcAft>
              <a:buFont typeface="Monotype Sorts" pitchFamily="2" charset="2"/>
              <a:buChar char="u"/>
            </a:pPr>
            <a:endParaRPr lang="zh-CN" altLang="en-US" dirty="0">
              <a:latin typeface="华文楷体" panose="02010600040101010101" pitchFamily="2" charset="-122"/>
              <a:ea typeface="华文楷体" panose="02010600040101010101" pitchFamily="2" charset="-122"/>
            </a:endParaRPr>
          </a:p>
          <a:p>
            <a:pPr lvl="1" algn="just">
              <a:lnSpc>
                <a:spcPct val="110000"/>
              </a:lnSpc>
              <a:spcBef>
                <a:spcPts val="600"/>
              </a:spcBef>
              <a:spcAft>
                <a:spcPts val="600"/>
              </a:spcAft>
              <a:buFont typeface="Monotype Sorts" pitchFamily="2" charset="2"/>
              <a:buChar char="u"/>
            </a:pPr>
            <a:endParaRPr lang="en-US" altLang="zh-CN" sz="2800" dirty="0" smtClean="0">
              <a:latin typeface="华文楷体" panose="02010600040101010101" pitchFamily="2" charset="-122"/>
              <a:ea typeface="华文楷体" panose="02010600040101010101" pitchFamily="2" charset="-122"/>
            </a:endParaRPr>
          </a:p>
          <a:p>
            <a:pPr lvl="1" algn="just">
              <a:lnSpc>
                <a:spcPct val="110000"/>
              </a:lnSpc>
              <a:spcBef>
                <a:spcPts val="600"/>
              </a:spcBef>
              <a:spcAft>
                <a:spcPts val="600"/>
              </a:spcAft>
              <a:buFont typeface="Monotype Sorts" pitchFamily="2" charset="2"/>
              <a:buChar char="u"/>
            </a:pPr>
            <a:r>
              <a:rPr lang="zh-CN" altLang="en-US" sz="2800" dirty="0" smtClean="0">
                <a:latin typeface="华文楷体" panose="02010600040101010101" pitchFamily="2" charset="-122"/>
                <a:ea typeface="华文楷体" panose="02010600040101010101" pitchFamily="2" charset="-122"/>
              </a:rPr>
              <a:t>为了</a:t>
            </a:r>
            <a:r>
              <a:rPr lang="zh-CN" altLang="en-US" sz="2800" dirty="0">
                <a:latin typeface="华文楷体" panose="02010600040101010101" pitchFamily="2" charset="-122"/>
                <a:ea typeface="华文楷体" panose="02010600040101010101" pitchFamily="2" charset="-122"/>
              </a:rPr>
              <a:t>明确对象在关联中的角色，可以为角色命名。例如从订单到订单项方向上的角色可以命名为项。</a:t>
            </a:r>
          </a:p>
          <a:p>
            <a:pPr lvl="1" algn="just">
              <a:lnSpc>
                <a:spcPct val="110000"/>
              </a:lnSpc>
              <a:spcBef>
                <a:spcPts val="600"/>
              </a:spcBef>
              <a:spcAft>
                <a:spcPts val="600"/>
              </a:spcAft>
              <a:buFont typeface="Monotype Sorts" pitchFamily="2" charset="2"/>
              <a:buChar char="u"/>
            </a:pPr>
            <a:r>
              <a:rPr lang="zh-CN" altLang="en-US" sz="2800" dirty="0">
                <a:latin typeface="华文楷体" panose="02010600040101010101" pitchFamily="2" charset="-122"/>
                <a:ea typeface="华文楷体" panose="02010600040101010101" pitchFamily="2" charset="-122"/>
              </a:rPr>
              <a:t>如果在关联上没有标出角色名，则隐含地用该角色的目标类的名称作为它的名称。例如，从订单到客户的角色应叫做客户</a:t>
            </a:r>
            <a:r>
              <a:rPr lang="zh-CN" altLang="en-US" sz="2800" dirty="0" smtClean="0">
                <a:latin typeface="华文楷体" panose="02010600040101010101" pitchFamily="2" charset="-122"/>
                <a:ea typeface="华文楷体" panose="02010600040101010101" pitchFamily="2" charset="-122"/>
              </a:rPr>
              <a:t>。</a:t>
            </a:r>
            <a:endParaRPr lang="zh-CN" altLang="en-US" dirty="0">
              <a:ea typeface="宋体" panose="02010600030101010101" pitchFamily="2" charset="-122"/>
            </a:endParaRPr>
          </a:p>
        </p:txBody>
      </p:sp>
      <p:pic>
        <p:nvPicPr>
          <p:cNvPr id="33280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6226" y="2331323"/>
            <a:ext cx="7891945" cy="126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569407" y="350157"/>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9838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灯片编号占位符 5"/>
          <p:cNvSpPr>
            <a:spLocks noGrp="1"/>
          </p:cNvSpPr>
          <p:nvPr>
            <p:ph type="sldNum" sz="quarter" idx="12"/>
          </p:nvPr>
        </p:nvSpPr>
        <p:spPr/>
        <p:txBody>
          <a:bodyPr/>
          <a:lstStyle/>
          <a:p>
            <a:fld id="{44ED0CAB-416B-4D57-BC52-D85E0A7404FE}" type="slidenum">
              <a:rPr lang="zh-CN" altLang="en-US"/>
              <a:pPr/>
              <a:t>34</a:t>
            </a:fld>
            <a:endParaRPr lang="en-US" altLang="zh-CN"/>
          </a:p>
        </p:txBody>
      </p:sp>
      <p:sp>
        <p:nvSpPr>
          <p:cNvPr id="295939" name="Rectangle 3"/>
          <p:cNvSpPr>
            <a:spLocks noGrp="1" noChangeArrowheads="1"/>
          </p:cNvSpPr>
          <p:nvPr>
            <p:ph type="body" idx="1"/>
          </p:nvPr>
        </p:nvSpPr>
        <p:spPr>
          <a:xfrm>
            <a:off x="289430" y="931863"/>
            <a:ext cx="11436996" cy="2133600"/>
          </a:xfrm>
        </p:spPr>
        <p:txBody>
          <a:bodyPr/>
          <a:lstStyle/>
          <a:p>
            <a:pPr marL="0" indent="0" algn="just">
              <a:lnSpc>
                <a:spcPct val="110000"/>
              </a:lnSpc>
              <a:spcBef>
                <a:spcPct val="40000"/>
              </a:spcBef>
              <a:buNone/>
            </a:pPr>
            <a:r>
              <a:rPr lang="zh-CN" altLang="en-US" dirty="0">
                <a:latin typeface="华文楷体" panose="02010600040101010101" pitchFamily="2" charset="-122"/>
                <a:ea typeface="华文楷体" panose="02010600040101010101" pitchFamily="2" charset="-122"/>
              </a:rPr>
              <a:t> 角色的多元性</a:t>
            </a:r>
            <a:endParaRPr lang="en-US" altLang="zh-CN" dirty="0" smtClean="0">
              <a:latin typeface="华文楷体" panose="02010600040101010101" pitchFamily="2" charset="-122"/>
              <a:ea typeface="华文楷体" panose="02010600040101010101" pitchFamily="2" charset="-122"/>
            </a:endParaRPr>
          </a:p>
          <a:p>
            <a:pPr algn="just">
              <a:lnSpc>
                <a:spcPct val="110000"/>
              </a:lnSpc>
              <a:spcBef>
                <a:spcPct val="40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角色</a:t>
            </a:r>
            <a:r>
              <a:rPr lang="zh-CN" altLang="en-US" dirty="0">
                <a:latin typeface="华文楷体" panose="02010600040101010101" pitchFamily="2" charset="-122"/>
                <a:ea typeface="华文楷体" panose="02010600040101010101" pitchFamily="2" charset="-122"/>
              </a:rPr>
              <a:t>可具有</a:t>
            </a:r>
            <a:r>
              <a:rPr lang="zh-CN" altLang="en-US" dirty="0">
                <a:solidFill>
                  <a:srgbClr val="FF3300"/>
                </a:solidFill>
                <a:latin typeface="华文楷体" panose="02010600040101010101" pitchFamily="2" charset="-122"/>
                <a:ea typeface="华文楷体" panose="02010600040101010101" pitchFamily="2" charset="-122"/>
              </a:rPr>
              <a:t>多元</a:t>
            </a:r>
            <a:r>
              <a:rPr lang="zh-CN" altLang="en-US" dirty="0">
                <a:latin typeface="华文楷体" panose="02010600040101010101" pitchFamily="2" charset="-122"/>
                <a:ea typeface="华文楷体" panose="02010600040101010101" pitchFamily="2" charset="-122"/>
              </a:rPr>
              <a:t>性</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一个角色可以有多个对象来扮演</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。例如，每个客户对象可以有零或多个订单对象。</a:t>
            </a:r>
          </a:p>
          <a:p>
            <a:pPr algn="just">
              <a:lnSpc>
                <a:spcPct val="110000"/>
              </a:lnSpc>
              <a:spcBef>
                <a:spcPct val="40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多元性的表示。</a:t>
            </a:r>
            <a:r>
              <a:rPr lang="en-US" altLang="zh-CN" dirty="0">
                <a:latin typeface="华文楷体" panose="02010600040101010101" pitchFamily="2" charset="-122"/>
                <a:ea typeface="华文楷体" panose="02010600040101010101" pitchFamily="2" charset="-122"/>
              </a:rPr>
              <a:t>1 </a:t>
            </a:r>
            <a:r>
              <a:rPr lang="zh-CN" altLang="en-US" dirty="0">
                <a:latin typeface="华文楷体" panose="02010600040101010101" pitchFamily="2" charset="-122"/>
                <a:ea typeface="华文楷体" panose="02010600040101010101" pitchFamily="2" charset="-122"/>
              </a:rPr>
              <a:t>表示 </a:t>
            </a:r>
            <a:r>
              <a:rPr lang="en-US" altLang="zh-CN" dirty="0">
                <a:latin typeface="华文楷体" panose="02010600040101010101" pitchFamily="2" charset="-122"/>
                <a:ea typeface="华文楷体" panose="02010600040101010101" pitchFamily="2" charset="-122"/>
              </a:rPr>
              <a:t>1..1 </a:t>
            </a:r>
            <a:r>
              <a:rPr lang="zh-CN" altLang="en-US" dirty="0">
                <a:latin typeface="华文楷体" panose="02010600040101010101" pitchFamily="2" charset="-122"/>
                <a:ea typeface="华文楷体" panose="02010600040101010101" pitchFamily="2" charset="-122"/>
              </a:rPr>
              <a:t>；*代表零到无穷；</a:t>
            </a:r>
            <a:r>
              <a:rPr lang="en-US" altLang="zh-CN" dirty="0">
                <a:latin typeface="华文楷体" panose="02010600040101010101" pitchFamily="2" charset="-122"/>
                <a:ea typeface="华文楷体" panose="02010600040101010101" pitchFamily="2" charset="-122"/>
              </a:rPr>
              <a:t>0..1</a:t>
            </a:r>
            <a:r>
              <a:rPr lang="zh-CN" altLang="en-US" dirty="0">
                <a:latin typeface="华文楷体" panose="02010600040101010101" pitchFamily="2" charset="-122"/>
                <a:ea typeface="华文楷体" panose="02010600040101010101" pitchFamily="2" charset="-122"/>
              </a:rPr>
              <a:t>是选择符，表示没有或仅有</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个；一个数；一个范围；数字和范围不连续的组合。</a:t>
            </a:r>
          </a:p>
        </p:txBody>
      </p:sp>
      <p:grpSp>
        <p:nvGrpSpPr>
          <p:cNvPr id="295940" name="Group 4"/>
          <p:cNvGrpSpPr>
            <a:grpSpLocks/>
          </p:cNvGrpSpPr>
          <p:nvPr/>
        </p:nvGrpSpPr>
        <p:grpSpPr bwMode="auto">
          <a:xfrm>
            <a:off x="1409281" y="3693536"/>
            <a:ext cx="8382000" cy="2743200"/>
            <a:chOff x="432" y="2380"/>
            <a:chExt cx="5280" cy="1728"/>
          </a:xfrm>
        </p:grpSpPr>
        <p:sp>
          <p:nvSpPr>
            <p:cNvPr id="295941" name="Line 5"/>
            <p:cNvSpPr>
              <a:spLocks noChangeShapeType="1"/>
            </p:cNvSpPr>
            <p:nvPr/>
          </p:nvSpPr>
          <p:spPr bwMode="auto">
            <a:xfrm>
              <a:off x="664" y="3951"/>
              <a:ext cx="90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5942" name="Text Box 6"/>
            <p:cNvSpPr txBox="1">
              <a:spLocks noChangeArrowheads="1"/>
            </p:cNvSpPr>
            <p:nvPr/>
          </p:nvSpPr>
          <p:spPr bwMode="auto">
            <a:xfrm>
              <a:off x="1296" y="3733"/>
              <a:ext cx="520" cy="2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Lst>
          </p:spPr>
          <p:txBody>
            <a:bodyPr lIns="0" tIns="0" rIns="0" bIns="0"/>
            <a:lstStyle/>
            <a:p>
              <a:pPr eaLnBrk="0" hangingPunct="0">
                <a:spcBef>
                  <a:spcPct val="0"/>
                </a:spcBef>
                <a:buClrTx/>
                <a:buFontTx/>
                <a:buNone/>
              </a:pPr>
              <a:r>
                <a:rPr lang="zh-CN" altLang="en-US" sz="800">
                  <a:latin typeface="华文楷体" panose="02010600040101010101" pitchFamily="2" charset="-122"/>
                  <a:ea typeface="华文楷体" panose="02010600040101010101" pitchFamily="2" charset="-122"/>
                </a:rPr>
                <a:t>  </a:t>
              </a:r>
              <a:r>
                <a:rPr lang="zh-CN" altLang="en-US" sz="2800" b="1">
                  <a:latin typeface="华文楷体" panose="02010600040101010101" pitchFamily="2" charset="-122"/>
                  <a:ea typeface="华文楷体" panose="02010600040101010101" pitchFamily="2" charset="-122"/>
                </a:rPr>
                <a:t>*</a:t>
              </a:r>
              <a:endParaRPr lang="zh-CN" altLang="en-US" b="1">
                <a:latin typeface="华文楷体" panose="02010600040101010101" pitchFamily="2" charset="-122"/>
                <a:ea typeface="华文楷体" panose="02010600040101010101" pitchFamily="2" charset="-122"/>
              </a:endParaRPr>
            </a:p>
          </p:txBody>
        </p:sp>
        <p:sp>
          <p:nvSpPr>
            <p:cNvPr id="295943" name="Text Box 7"/>
            <p:cNvSpPr txBox="1">
              <a:spLocks noChangeArrowheads="1"/>
            </p:cNvSpPr>
            <p:nvPr/>
          </p:nvSpPr>
          <p:spPr bwMode="auto">
            <a:xfrm>
              <a:off x="1575" y="3821"/>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B</a:t>
              </a:r>
            </a:p>
          </p:txBody>
        </p:sp>
        <p:sp>
          <p:nvSpPr>
            <p:cNvPr id="295944" name="Text Box 8"/>
            <p:cNvSpPr txBox="1">
              <a:spLocks noChangeArrowheads="1"/>
            </p:cNvSpPr>
            <p:nvPr/>
          </p:nvSpPr>
          <p:spPr bwMode="auto">
            <a:xfrm>
              <a:off x="432" y="3821"/>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A</a:t>
              </a:r>
              <a:endParaRPr lang="en-US" altLang="zh-CN" sz="900">
                <a:latin typeface="华文楷体" panose="02010600040101010101" pitchFamily="2" charset="-122"/>
                <a:ea typeface="华文楷体" panose="02010600040101010101" pitchFamily="2" charset="-122"/>
              </a:endParaRPr>
            </a:p>
          </p:txBody>
        </p:sp>
        <p:sp>
          <p:nvSpPr>
            <p:cNvPr id="295945" name="Text Box 9"/>
            <p:cNvSpPr txBox="1">
              <a:spLocks noChangeArrowheads="1"/>
            </p:cNvSpPr>
            <p:nvPr/>
          </p:nvSpPr>
          <p:spPr bwMode="auto">
            <a:xfrm>
              <a:off x="1872" y="3808"/>
              <a:ext cx="384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spcBef>
                  <a:spcPct val="50000"/>
                </a:spcBef>
                <a:buClrTx/>
                <a:buFontTx/>
                <a:buNone/>
              </a:pPr>
              <a:r>
                <a:rPr lang="zh-CN" altLang="en-US" sz="2800" b="1">
                  <a:latin typeface="华文楷体" panose="02010600040101010101" pitchFamily="2" charset="-122"/>
                  <a:ea typeface="华文楷体" panose="02010600040101010101" pitchFamily="2" charset="-122"/>
                </a:rPr>
                <a:t>表示 </a:t>
              </a:r>
              <a:r>
                <a:rPr lang="en-US" altLang="zh-CN" sz="2800" b="1">
                  <a:latin typeface="华文楷体" panose="02010600040101010101" pitchFamily="2" charset="-122"/>
                  <a:ea typeface="华文楷体" panose="02010600040101010101" pitchFamily="2" charset="-122"/>
                </a:rPr>
                <a:t>A </a:t>
              </a:r>
              <a:r>
                <a:rPr lang="zh-CN" altLang="en-US" sz="2800" b="1">
                  <a:latin typeface="华文楷体" panose="02010600040101010101" pitchFamily="2" charset="-122"/>
                  <a:ea typeface="华文楷体" panose="02010600040101010101" pitchFamily="2" charset="-122"/>
                </a:rPr>
                <a:t>和零个、一个或多个 </a:t>
              </a:r>
              <a:r>
                <a:rPr lang="en-US" altLang="zh-CN" sz="2800" b="1">
                  <a:latin typeface="华文楷体" panose="02010600040101010101" pitchFamily="2" charset="-122"/>
                  <a:ea typeface="华文楷体" panose="02010600040101010101" pitchFamily="2" charset="-122"/>
                </a:rPr>
                <a:t>B </a:t>
              </a:r>
              <a:r>
                <a:rPr lang="zh-CN" altLang="en-US" sz="2800" b="1">
                  <a:latin typeface="华文楷体" panose="02010600040101010101" pitchFamily="2" charset="-122"/>
                  <a:ea typeface="华文楷体" panose="02010600040101010101" pitchFamily="2" charset="-122"/>
                </a:rPr>
                <a:t>关联。</a:t>
              </a:r>
            </a:p>
          </p:txBody>
        </p:sp>
        <p:sp>
          <p:nvSpPr>
            <p:cNvPr id="295946" name="Text Box 10"/>
            <p:cNvSpPr txBox="1">
              <a:spLocks noChangeArrowheads="1"/>
            </p:cNvSpPr>
            <p:nvPr/>
          </p:nvSpPr>
          <p:spPr bwMode="auto">
            <a:xfrm>
              <a:off x="1296" y="3248"/>
              <a:ext cx="520" cy="2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Lst>
          </p:spPr>
          <p:txBody>
            <a:bodyPr lIns="0" tIns="0" rIns="0" bIns="0"/>
            <a:lstStyle/>
            <a:p>
              <a:pPr eaLnBrk="0" hangingPunct="0">
                <a:spcBef>
                  <a:spcPct val="0"/>
                </a:spcBef>
                <a:buClrTx/>
                <a:buFontTx/>
                <a:buNone/>
              </a:pPr>
              <a:r>
                <a:rPr lang="en-US" altLang="zh-CN" sz="2000" b="1">
                  <a:latin typeface="华文楷体" panose="02010600040101010101" pitchFamily="2" charset="-122"/>
                  <a:ea typeface="华文楷体" panose="02010600040101010101" pitchFamily="2" charset="-122"/>
                </a:rPr>
                <a:t>0..1</a:t>
              </a:r>
            </a:p>
          </p:txBody>
        </p:sp>
        <p:sp>
          <p:nvSpPr>
            <p:cNvPr id="295947" name="Line 11"/>
            <p:cNvSpPr>
              <a:spLocks noChangeShapeType="1"/>
            </p:cNvSpPr>
            <p:nvPr/>
          </p:nvSpPr>
          <p:spPr bwMode="auto">
            <a:xfrm>
              <a:off x="664" y="3485"/>
              <a:ext cx="907"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5948" name="Text Box 12"/>
            <p:cNvSpPr txBox="1">
              <a:spLocks noChangeArrowheads="1"/>
            </p:cNvSpPr>
            <p:nvPr/>
          </p:nvSpPr>
          <p:spPr bwMode="auto">
            <a:xfrm>
              <a:off x="1575" y="3366"/>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B</a:t>
              </a:r>
            </a:p>
          </p:txBody>
        </p:sp>
        <p:sp>
          <p:nvSpPr>
            <p:cNvPr id="295949" name="Text Box 13"/>
            <p:cNvSpPr txBox="1">
              <a:spLocks noChangeArrowheads="1"/>
            </p:cNvSpPr>
            <p:nvPr/>
          </p:nvSpPr>
          <p:spPr bwMode="auto">
            <a:xfrm>
              <a:off x="432" y="3366"/>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A</a:t>
              </a:r>
              <a:endParaRPr lang="en-US" altLang="zh-CN" sz="900">
                <a:latin typeface="华文楷体" panose="02010600040101010101" pitchFamily="2" charset="-122"/>
                <a:ea typeface="华文楷体" panose="02010600040101010101" pitchFamily="2" charset="-122"/>
              </a:endParaRPr>
            </a:p>
          </p:txBody>
        </p:sp>
        <p:sp>
          <p:nvSpPr>
            <p:cNvPr id="295950" name="Text Box 14"/>
            <p:cNvSpPr txBox="1">
              <a:spLocks noChangeArrowheads="1"/>
            </p:cNvSpPr>
            <p:nvPr/>
          </p:nvSpPr>
          <p:spPr bwMode="auto">
            <a:xfrm>
              <a:off x="1872" y="3355"/>
              <a:ext cx="292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spcBef>
                  <a:spcPct val="50000"/>
                </a:spcBef>
                <a:buClrTx/>
                <a:buFontTx/>
                <a:buNone/>
              </a:pPr>
              <a:r>
                <a:rPr lang="zh-CN" altLang="en-US" sz="2800" b="1">
                  <a:latin typeface="华文楷体" panose="02010600040101010101" pitchFamily="2" charset="-122"/>
                  <a:ea typeface="华文楷体" panose="02010600040101010101" pitchFamily="2" charset="-122"/>
                </a:rPr>
                <a:t>表示 </a:t>
              </a:r>
              <a:r>
                <a:rPr lang="en-US" altLang="zh-CN" sz="2800" b="1">
                  <a:latin typeface="华文楷体" panose="02010600040101010101" pitchFamily="2" charset="-122"/>
                  <a:ea typeface="华文楷体" panose="02010600040101010101" pitchFamily="2" charset="-122"/>
                </a:rPr>
                <a:t>A </a:t>
              </a:r>
              <a:r>
                <a:rPr lang="zh-CN" altLang="en-US" sz="2800" b="1">
                  <a:latin typeface="华文楷体" panose="02010600040101010101" pitchFamily="2" charset="-122"/>
                  <a:ea typeface="华文楷体" panose="02010600040101010101" pitchFamily="2" charset="-122"/>
                </a:rPr>
                <a:t>和零个或一个 </a:t>
              </a:r>
              <a:r>
                <a:rPr lang="en-US" altLang="zh-CN" sz="2800" b="1">
                  <a:latin typeface="华文楷体" panose="02010600040101010101" pitchFamily="2" charset="-122"/>
                  <a:ea typeface="华文楷体" panose="02010600040101010101" pitchFamily="2" charset="-122"/>
                </a:rPr>
                <a:t>B </a:t>
              </a:r>
              <a:r>
                <a:rPr lang="zh-CN" altLang="en-US" sz="2800" b="1">
                  <a:latin typeface="华文楷体" panose="02010600040101010101" pitchFamily="2" charset="-122"/>
                  <a:ea typeface="华文楷体" panose="02010600040101010101" pitchFamily="2" charset="-122"/>
                </a:rPr>
                <a:t>关联</a:t>
              </a:r>
            </a:p>
          </p:txBody>
        </p:sp>
        <p:sp>
          <p:nvSpPr>
            <p:cNvPr id="295951" name="Text Box 15"/>
            <p:cNvSpPr txBox="1">
              <a:spLocks noChangeArrowheads="1"/>
            </p:cNvSpPr>
            <p:nvPr/>
          </p:nvSpPr>
          <p:spPr bwMode="auto">
            <a:xfrm>
              <a:off x="1296" y="2768"/>
              <a:ext cx="521" cy="20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Lst>
          </p:spPr>
          <p:txBody>
            <a:bodyPr lIns="0" tIns="0" rIns="0" bIns="0"/>
            <a:lstStyle/>
            <a:p>
              <a:pPr eaLnBrk="0" hangingPunct="0">
                <a:spcBef>
                  <a:spcPct val="0"/>
                </a:spcBef>
                <a:buClrTx/>
                <a:buFontTx/>
                <a:buNone/>
              </a:pPr>
              <a:r>
                <a:rPr lang="en-US" altLang="zh-CN" sz="2000" b="1">
                  <a:latin typeface="华文楷体" panose="02010600040101010101" pitchFamily="2" charset="-122"/>
                  <a:ea typeface="华文楷体" panose="02010600040101010101" pitchFamily="2" charset="-122"/>
                </a:rPr>
                <a:t>1..</a:t>
              </a:r>
              <a:r>
                <a:rPr lang="en-US" altLang="zh-CN" sz="2800" b="1">
                  <a:latin typeface="华文楷体" panose="02010600040101010101" pitchFamily="2" charset="-122"/>
                  <a:ea typeface="华文楷体" panose="02010600040101010101" pitchFamily="2" charset="-122"/>
                </a:rPr>
                <a:t>*</a:t>
              </a:r>
              <a:endParaRPr lang="en-US" altLang="zh-CN" sz="2000" b="1">
                <a:latin typeface="华文楷体" panose="02010600040101010101" pitchFamily="2" charset="-122"/>
                <a:ea typeface="华文楷体" panose="02010600040101010101" pitchFamily="2" charset="-122"/>
              </a:endParaRPr>
            </a:p>
          </p:txBody>
        </p:sp>
        <p:grpSp>
          <p:nvGrpSpPr>
            <p:cNvPr id="295952" name="Group 16"/>
            <p:cNvGrpSpPr>
              <a:grpSpLocks/>
            </p:cNvGrpSpPr>
            <p:nvPr/>
          </p:nvGrpSpPr>
          <p:grpSpPr bwMode="auto">
            <a:xfrm>
              <a:off x="432" y="2913"/>
              <a:ext cx="4420" cy="300"/>
              <a:chOff x="432" y="2774"/>
              <a:chExt cx="4420" cy="300"/>
            </a:xfrm>
          </p:grpSpPr>
          <p:sp>
            <p:nvSpPr>
              <p:cNvPr id="295953" name="Line 17"/>
              <p:cNvSpPr>
                <a:spLocks noChangeShapeType="1"/>
              </p:cNvSpPr>
              <p:nvPr/>
            </p:nvSpPr>
            <p:spPr bwMode="auto">
              <a:xfrm>
                <a:off x="664" y="2928"/>
                <a:ext cx="90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5954" name="Text Box 18"/>
              <p:cNvSpPr txBox="1">
                <a:spLocks noChangeArrowheads="1"/>
              </p:cNvSpPr>
              <p:nvPr/>
            </p:nvSpPr>
            <p:spPr bwMode="auto">
              <a:xfrm>
                <a:off x="1574" y="2797"/>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A</a:t>
                </a:r>
                <a:endParaRPr lang="en-US" altLang="zh-CN" sz="900">
                  <a:latin typeface="华文楷体" panose="02010600040101010101" pitchFamily="2" charset="-122"/>
                  <a:ea typeface="华文楷体" panose="02010600040101010101" pitchFamily="2" charset="-122"/>
                </a:endParaRPr>
              </a:p>
            </p:txBody>
          </p:sp>
          <p:sp>
            <p:nvSpPr>
              <p:cNvPr id="295955" name="Text Box 19"/>
              <p:cNvSpPr txBox="1">
                <a:spLocks noChangeArrowheads="1"/>
              </p:cNvSpPr>
              <p:nvPr/>
            </p:nvSpPr>
            <p:spPr bwMode="auto">
              <a:xfrm>
                <a:off x="432" y="2797"/>
                <a:ext cx="242" cy="245"/>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A</a:t>
                </a:r>
                <a:endParaRPr lang="en-US" altLang="zh-CN" sz="900">
                  <a:latin typeface="华文楷体" panose="02010600040101010101" pitchFamily="2" charset="-122"/>
                  <a:ea typeface="华文楷体" panose="02010600040101010101" pitchFamily="2" charset="-122"/>
                </a:endParaRPr>
              </a:p>
            </p:txBody>
          </p:sp>
          <p:sp>
            <p:nvSpPr>
              <p:cNvPr id="295956" name="Text Box 20"/>
              <p:cNvSpPr txBox="1">
                <a:spLocks noChangeArrowheads="1"/>
              </p:cNvSpPr>
              <p:nvPr/>
            </p:nvSpPr>
            <p:spPr bwMode="auto">
              <a:xfrm>
                <a:off x="1872" y="2774"/>
                <a:ext cx="2980"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spcBef>
                    <a:spcPct val="50000"/>
                  </a:spcBef>
                  <a:buClrTx/>
                  <a:buFontTx/>
                  <a:buNone/>
                </a:pPr>
                <a:r>
                  <a:rPr lang="zh-CN" altLang="en-US" sz="2800" b="1" dirty="0">
                    <a:latin typeface="华文楷体" panose="02010600040101010101" pitchFamily="2" charset="-122"/>
                    <a:ea typeface="华文楷体" panose="02010600040101010101" pitchFamily="2" charset="-122"/>
                  </a:rPr>
                  <a:t>表示 </a:t>
                </a:r>
                <a:r>
                  <a:rPr lang="en-US" altLang="zh-CN" sz="2800" b="1" dirty="0">
                    <a:latin typeface="华文楷体" panose="02010600040101010101" pitchFamily="2" charset="-122"/>
                    <a:ea typeface="华文楷体" panose="02010600040101010101" pitchFamily="2" charset="-122"/>
                  </a:rPr>
                  <a:t>A </a:t>
                </a:r>
                <a:r>
                  <a:rPr lang="zh-CN" altLang="en-US" sz="2800" b="1" dirty="0">
                    <a:latin typeface="华文楷体" panose="02010600040101010101" pitchFamily="2" charset="-122"/>
                    <a:ea typeface="华文楷体" panose="02010600040101010101" pitchFamily="2" charset="-122"/>
                  </a:rPr>
                  <a:t>和一个或多个 </a:t>
                </a:r>
                <a:r>
                  <a:rPr lang="en-US" altLang="zh-CN" sz="2800" b="1" dirty="0">
                    <a:latin typeface="华文楷体" panose="02010600040101010101" pitchFamily="2" charset="-122"/>
                    <a:ea typeface="华文楷体" panose="02010600040101010101" pitchFamily="2" charset="-122"/>
                  </a:rPr>
                  <a:t>B </a:t>
                </a:r>
                <a:r>
                  <a:rPr lang="zh-CN" altLang="en-US" sz="2800" b="1" dirty="0">
                    <a:latin typeface="华文楷体" panose="02010600040101010101" pitchFamily="2" charset="-122"/>
                    <a:ea typeface="华文楷体" panose="02010600040101010101" pitchFamily="2" charset="-122"/>
                  </a:rPr>
                  <a:t>关联</a:t>
                </a:r>
              </a:p>
            </p:txBody>
          </p:sp>
        </p:grpSp>
        <p:sp>
          <p:nvSpPr>
            <p:cNvPr id="295957" name="Line 21"/>
            <p:cNvSpPr>
              <a:spLocks noChangeShapeType="1"/>
            </p:cNvSpPr>
            <p:nvPr/>
          </p:nvSpPr>
          <p:spPr bwMode="auto">
            <a:xfrm>
              <a:off x="664" y="2620"/>
              <a:ext cx="906"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latin typeface="华文楷体" panose="02010600040101010101" pitchFamily="2" charset="-122"/>
                <a:ea typeface="华文楷体" panose="02010600040101010101" pitchFamily="2" charset="-122"/>
              </a:endParaRPr>
            </a:p>
          </p:txBody>
        </p:sp>
        <p:sp>
          <p:nvSpPr>
            <p:cNvPr id="295958" name="Text Box 22"/>
            <p:cNvSpPr txBox="1">
              <a:spLocks noChangeArrowheads="1"/>
            </p:cNvSpPr>
            <p:nvPr/>
          </p:nvSpPr>
          <p:spPr bwMode="auto">
            <a:xfrm>
              <a:off x="1296" y="2380"/>
              <a:ext cx="214" cy="192"/>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Lst>
          </p:spPr>
          <p:txBody>
            <a:bodyPr lIns="0" tIns="0" rIns="0" bIns="0"/>
            <a:lstStyle/>
            <a:p>
              <a:pPr eaLnBrk="0" hangingPunct="0">
                <a:spcBef>
                  <a:spcPct val="0"/>
                </a:spcBef>
                <a:buClrTx/>
                <a:buFontTx/>
                <a:buNone/>
              </a:pPr>
              <a:r>
                <a:rPr lang="en-US" altLang="zh-CN" sz="2000" b="1">
                  <a:latin typeface="华文楷体" panose="02010600040101010101" pitchFamily="2" charset="-122"/>
                  <a:ea typeface="华文楷体" panose="02010600040101010101" pitchFamily="2" charset="-122"/>
                </a:rPr>
                <a:t>1</a:t>
              </a:r>
            </a:p>
          </p:txBody>
        </p:sp>
        <p:sp>
          <p:nvSpPr>
            <p:cNvPr id="295959" name="Text Box 23"/>
            <p:cNvSpPr txBox="1">
              <a:spLocks noChangeArrowheads="1"/>
            </p:cNvSpPr>
            <p:nvPr/>
          </p:nvSpPr>
          <p:spPr bwMode="auto">
            <a:xfrm>
              <a:off x="1573" y="2503"/>
              <a:ext cx="243" cy="246"/>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B</a:t>
              </a:r>
              <a:endParaRPr lang="en-US" altLang="zh-CN" sz="2000">
                <a:latin typeface="华文楷体" panose="02010600040101010101" pitchFamily="2" charset="-122"/>
                <a:ea typeface="华文楷体" panose="02010600040101010101" pitchFamily="2" charset="-122"/>
              </a:endParaRPr>
            </a:p>
          </p:txBody>
        </p:sp>
        <p:sp>
          <p:nvSpPr>
            <p:cNvPr id="295960" name="Text Box 24"/>
            <p:cNvSpPr txBox="1">
              <a:spLocks noChangeArrowheads="1"/>
            </p:cNvSpPr>
            <p:nvPr/>
          </p:nvSpPr>
          <p:spPr bwMode="auto">
            <a:xfrm>
              <a:off x="432" y="2503"/>
              <a:ext cx="242" cy="246"/>
            </a:xfrm>
            <a:prstGeom prst="rect">
              <a:avLst/>
            </a:prstGeom>
            <a:noFill/>
            <a:ln w="57150">
              <a:solidFill>
                <a:schemeClr val="tx1"/>
              </a:solidFill>
              <a:miter lim="800000"/>
              <a:headEnd/>
              <a:tailEnd/>
            </a:ln>
            <a:extLst>
              <a:ext uri="{909E8E84-426E-40DD-AFC4-6F175D3DCCD1}">
                <a14:hiddenFill xmlns:a14="http://schemas.microsoft.com/office/drawing/2010/main">
                  <a:solidFill>
                    <a:schemeClr val="tx1"/>
                  </a:solidFill>
                </a14:hiddenFill>
              </a:ext>
            </a:extLst>
          </p:spPr>
          <p:txBody>
            <a:bodyPr lIns="0" tIns="0" rIns="0" bIns="0"/>
            <a:lstStyle/>
            <a:p>
              <a:pPr eaLnBrk="0" hangingPunct="0">
                <a:spcBef>
                  <a:spcPct val="0"/>
                </a:spcBef>
                <a:buClrTx/>
                <a:buFontTx/>
                <a:buNone/>
              </a:pPr>
              <a:r>
                <a:rPr lang="zh-CN" altLang="zh-CN" sz="2000" b="1">
                  <a:latin typeface="华文楷体" panose="02010600040101010101" pitchFamily="2" charset="-122"/>
                  <a:ea typeface="华文楷体" panose="02010600040101010101" pitchFamily="2" charset="-122"/>
                </a:rPr>
                <a:t> </a:t>
              </a:r>
              <a:r>
                <a:rPr lang="en-US" altLang="zh-CN" sz="2000" b="1">
                  <a:latin typeface="华文楷体" panose="02010600040101010101" pitchFamily="2" charset="-122"/>
                  <a:ea typeface="华文楷体" panose="02010600040101010101" pitchFamily="2" charset="-122"/>
                </a:rPr>
                <a:t>A</a:t>
              </a:r>
              <a:endParaRPr lang="en-US" altLang="zh-CN" sz="900">
                <a:latin typeface="华文楷体" panose="02010600040101010101" pitchFamily="2" charset="-122"/>
                <a:ea typeface="华文楷体" panose="02010600040101010101" pitchFamily="2" charset="-122"/>
              </a:endParaRPr>
            </a:p>
          </p:txBody>
        </p:sp>
        <p:sp>
          <p:nvSpPr>
            <p:cNvPr id="295961" name="Text Box 25"/>
            <p:cNvSpPr txBox="1">
              <a:spLocks noChangeArrowheads="1"/>
            </p:cNvSpPr>
            <p:nvPr/>
          </p:nvSpPr>
          <p:spPr bwMode="auto">
            <a:xfrm>
              <a:off x="1872" y="2482"/>
              <a:ext cx="2304"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90000"/>
                </a:lnSpc>
                <a:spcBef>
                  <a:spcPct val="50000"/>
                </a:spcBef>
                <a:buClrTx/>
                <a:buFontTx/>
                <a:buNone/>
              </a:pPr>
              <a:r>
                <a:rPr lang="zh-CN" altLang="en-US" sz="2800" b="1">
                  <a:latin typeface="华文楷体" panose="02010600040101010101" pitchFamily="2" charset="-122"/>
                  <a:ea typeface="华文楷体" panose="02010600040101010101" pitchFamily="2" charset="-122"/>
                </a:rPr>
                <a:t>表示 </a:t>
              </a:r>
              <a:r>
                <a:rPr lang="en-US" altLang="zh-CN" sz="2800" b="1">
                  <a:latin typeface="华文楷体" panose="02010600040101010101" pitchFamily="2" charset="-122"/>
                  <a:ea typeface="华文楷体" panose="02010600040101010101" pitchFamily="2" charset="-122"/>
                </a:rPr>
                <a:t>A </a:t>
              </a:r>
              <a:r>
                <a:rPr lang="zh-CN" altLang="en-US" sz="2800" b="1">
                  <a:latin typeface="华文楷体" panose="02010600040101010101" pitchFamily="2" charset="-122"/>
                  <a:ea typeface="华文楷体" panose="02010600040101010101" pitchFamily="2" charset="-122"/>
                </a:rPr>
                <a:t>和一个 </a:t>
              </a:r>
              <a:r>
                <a:rPr lang="en-US" altLang="zh-CN" sz="2800" b="1">
                  <a:latin typeface="华文楷体" panose="02010600040101010101" pitchFamily="2" charset="-122"/>
                  <a:ea typeface="华文楷体" panose="02010600040101010101" pitchFamily="2" charset="-122"/>
                </a:rPr>
                <a:t>B </a:t>
              </a:r>
              <a:r>
                <a:rPr lang="zh-CN" altLang="en-US" sz="2800" b="1">
                  <a:latin typeface="华文楷体" panose="02010600040101010101" pitchFamily="2" charset="-122"/>
                  <a:ea typeface="华文楷体" panose="02010600040101010101" pitchFamily="2" charset="-122"/>
                </a:rPr>
                <a:t>关联</a:t>
              </a:r>
            </a:p>
          </p:txBody>
        </p:sp>
      </p:grpSp>
      <p:sp>
        <p:nvSpPr>
          <p:cNvPr id="29" name="文本框 28"/>
          <p:cNvSpPr txBox="1"/>
          <p:nvPr/>
        </p:nvSpPr>
        <p:spPr>
          <a:xfrm>
            <a:off x="499069" y="304650"/>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94931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a:xfrm>
            <a:off x="8839200" y="6477001"/>
            <a:ext cx="2844800" cy="320675"/>
          </a:xfrm>
        </p:spPr>
        <p:txBody>
          <a:bodyPr/>
          <a:lstStyle/>
          <a:p>
            <a:fld id="{B85407FE-4A37-42E7-92A0-2F78B866DF0A}" type="slidenum">
              <a:rPr lang="zh-CN" altLang="en-US"/>
              <a:pPr/>
              <a:t>35</a:t>
            </a:fld>
            <a:endParaRPr lang="en-US" altLang="zh-CN"/>
          </a:p>
        </p:txBody>
      </p:sp>
      <p:sp>
        <p:nvSpPr>
          <p:cNvPr id="435202" name="Text Box 2"/>
          <p:cNvSpPr txBox="1">
            <a:spLocks noChangeArrowheads="1"/>
          </p:cNvSpPr>
          <p:nvPr/>
        </p:nvSpPr>
        <p:spPr bwMode="auto">
          <a:xfrm>
            <a:off x="5087938" y="2997201"/>
            <a:ext cx="5040312" cy="341632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public class </a:t>
            </a:r>
            <a:r>
              <a:rPr lang="zh-CN" altLang="en-US" sz="2400" b="1" dirty="0">
                <a:solidFill>
                  <a:srgbClr val="0000CC"/>
                </a:solidFill>
                <a:latin typeface="宋体" panose="02010600030101010101" pitchFamily="2" charset="-122"/>
                <a:ea typeface="宋体" panose="02010600030101010101" pitchFamily="2" charset="-122"/>
              </a:rPr>
              <a:t>狗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private </a:t>
            </a:r>
            <a:r>
              <a:rPr lang="zh-CN" altLang="en-US" sz="2400" b="1" dirty="0">
                <a:solidFill>
                  <a:srgbClr val="0000CC"/>
                </a:solidFill>
                <a:latin typeface="宋体" panose="02010600030101010101" pitchFamily="2" charset="-122"/>
                <a:ea typeface="宋体" panose="02010600030101010101" pitchFamily="2" charset="-122"/>
              </a:rPr>
              <a:t>腿</a:t>
            </a:r>
            <a:r>
              <a:rPr lang="en-US" altLang="zh-CN" sz="2400" b="1" dirty="0">
                <a:solidFill>
                  <a:srgbClr val="0000CC"/>
                </a:solidFill>
                <a:latin typeface="宋体" panose="02010600030101010101" pitchFamily="2" charset="-122"/>
                <a:ea typeface="宋体" panose="02010600030101010101" pitchFamily="2" charset="-122"/>
              </a:rPr>
              <a:t>[ ] X</a:t>
            </a:r>
            <a:r>
              <a:rPr lang="zh-CN" altLang="en-US" sz="2400" b="1" dirty="0">
                <a:solidFill>
                  <a:srgbClr val="0000CC"/>
                </a:solidFill>
                <a:latin typeface="宋体" panose="02010600030101010101" pitchFamily="2" charset="-122"/>
                <a:ea typeface="宋体" panose="02010600030101010101" pitchFamily="2" charset="-122"/>
              </a:rPr>
              <a:t> </a:t>
            </a:r>
            <a:r>
              <a:rPr lang="en-US" altLang="zh-CN" sz="2400" b="1" dirty="0">
                <a:solidFill>
                  <a:srgbClr val="0000CC"/>
                </a:solidFill>
                <a:latin typeface="宋体" panose="02010600030101010101" pitchFamily="2" charset="-122"/>
                <a:ea typeface="宋体" panose="02010600030101010101" pitchFamily="2" charset="-122"/>
              </a:rPr>
              <a:t>= new </a:t>
            </a:r>
            <a:r>
              <a:rPr lang="zh-CN" altLang="en-US" sz="2400" b="1" dirty="0">
                <a:solidFill>
                  <a:srgbClr val="0000CC"/>
                </a:solidFill>
                <a:latin typeface="宋体" panose="02010600030101010101" pitchFamily="2" charset="-122"/>
                <a:ea typeface="宋体" panose="02010600030101010101" pitchFamily="2" charset="-122"/>
              </a:rPr>
              <a:t>腿</a:t>
            </a:r>
            <a:r>
              <a:rPr lang="en-US" altLang="zh-CN" sz="2400" b="1" dirty="0">
                <a:solidFill>
                  <a:srgbClr val="0000CC"/>
                </a:solidFill>
                <a:latin typeface="宋体" panose="02010600030101010101" pitchFamily="2" charset="-122"/>
                <a:ea typeface="宋体" panose="02010600030101010101" pitchFamily="2" charset="-122"/>
              </a:rPr>
              <a:t>[4];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public class </a:t>
            </a:r>
            <a:r>
              <a:rPr lang="zh-CN" altLang="en-US" sz="2400" b="1" dirty="0">
                <a:solidFill>
                  <a:srgbClr val="0000CC"/>
                </a:solidFill>
                <a:latin typeface="宋体" panose="02010600030101010101" pitchFamily="2" charset="-122"/>
                <a:ea typeface="宋体" panose="02010600030101010101" pitchFamily="2" charset="-122"/>
              </a:rPr>
              <a:t>腿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400" b="1" dirty="0">
                <a:solidFill>
                  <a:srgbClr val="0000CC"/>
                </a:solidFill>
                <a:latin typeface="宋体" panose="02010600030101010101" pitchFamily="2" charset="-122"/>
                <a:ea typeface="宋体" panose="02010600030101010101" pitchFamily="2" charset="-122"/>
              </a:rPr>
              <a:t>}</a:t>
            </a:r>
            <a:endParaRPr lang="zh-CN" altLang="en-US" sz="2400" b="1" dirty="0">
              <a:solidFill>
                <a:srgbClr val="0000CC"/>
              </a:solidFill>
              <a:latin typeface="宋体" panose="02010600030101010101" pitchFamily="2" charset="-122"/>
              <a:ea typeface="宋体" panose="02010600030101010101" pitchFamily="2" charset="-122"/>
            </a:endParaRPr>
          </a:p>
        </p:txBody>
      </p:sp>
      <p:pic>
        <p:nvPicPr>
          <p:cNvPr id="435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282" y="3564513"/>
            <a:ext cx="2665413" cy="1957388"/>
          </a:xfrm>
          <a:prstGeom prst="rect">
            <a:avLst/>
          </a:prstGeom>
          <a:noFill/>
          <a:extLst>
            <a:ext uri="{909E8E84-426E-40DD-AFC4-6F175D3DCCD1}">
              <a14:hiddenFill xmlns:a14="http://schemas.microsoft.com/office/drawing/2010/main">
                <a:solidFill>
                  <a:srgbClr val="FFFFFF"/>
                </a:solidFill>
              </a14:hiddenFill>
            </a:ext>
          </a:extLst>
        </p:spPr>
      </p:pic>
      <p:pic>
        <p:nvPicPr>
          <p:cNvPr id="43520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4298" y="1014393"/>
            <a:ext cx="7834609" cy="125276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63780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C1D8BB3-DCF7-4D14-958E-32980F02946E}" type="slidenum">
              <a:rPr lang="zh-CN" altLang="en-US"/>
              <a:pPr/>
              <a:t>36</a:t>
            </a:fld>
            <a:endParaRPr lang="en-US" altLang="zh-CN"/>
          </a:p>
        </p:txBody>
      </p:sp>
      <p:sp>
        <p:nvSpPr>
          <p:cNvPr id="437250" name="Text Box 2"/>
          <p:cNvSpPr txBox="1">
            <a:spLocks noChangeArrowheads="1"/>
          </p:cNvSpPr>
          <p:nvPr/>
        </p:nvSpPr>
        <p:spPr bwMode="auto">
          <a:xfrm>
            <a:off x="1628775" y="3283111"/>
            <a:ext cx="8982284" cy="3139321"/>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zh-CN" altLang="zh-CN" b="1">
                <a:solidFill>
                  <a:srgbClr val="0000CC"/>
                </a:solidFill>
                <a:ea typeface="宋体" panose="02010600030101010101" pitchFamily="2" charset="-122"/>
              </a:rPr>
              <a:t> class company</a:t>
            </a:r>
          </a:p>
          <a:p>
            <a:pPr>
              <a:spcBef>
                <a:spcPct val="0"/>
              </a:spcBef>
              <a:buClrTx/>
              <a:buFontTx/>
              <a:buNone/>
            </a:pPr>
            <a:r>
              <a:rPr lang="zh-CN" altLang="zh-CN" b="1">
                <a:solidFill>
                  <a:srgbClr val="0000CC"/>
                </a:solidFill>
                <a:ea typeface="宋体" panose="02010600030101010101" pitchFamily="2" charset="-122"/>
              </a:rPr>
              <a:t>    {</a:t>
            </a:r>
          </a:p>
          <a:p>
            <a:pPr>
              <a:spcBef>
                <a:spcPct val="0"/>
              </a:spcBef>
              <a:buClrTx/>
              <a:buFontTx/>
              <a:buNone/>
            </a:pPr>
            <a:r>
              <a:rPr lang="zh-CN" altLang="zh-CN" b="1">
                <a:solidFill>
                  <a:srgbClr val="0000CC"/>
                </a:solidFill>
                <a:ea typeface="宋体" panose="02010600030101010101" pitchFamily="2" charset="-122"/>
              </a:rPr>
              <a:t>        public string name;</a:t>
            </a:r>
            <a:r>
              <a:rPr lang="zh-CN" altLang="en-US" b="1">
                <a:solidFill>
                  <a:srgbClr val="0000CC"/>
                </a:solidFill>
                <a:ea typeface="宋体" panose="02010600030101010101" pitchFamily="2" charset="-122"/>
              </a:rPr>
              <a:t>     </a:t>
            </a:r>
            <a:r>
              <a:rPr lang="en-US" altLang="zh-CN" b="1">
                <a:solidFill>
                  <a:srgbClr val="0000CC"/>
                </a:solidFill>
                <a:ea typeface="宋体" panose="02010600030101010101" pitchFamily="2" charset="-122"/>
              </a:rPr>
              <a:t>//</a:t>
            </a:r>
            <a:r>
              <a:rPr lang="zh-CN" altLang="en-US" b="1">
                <a:solidFill>
                  <a:srgbClr val="0000CC"/>
                </a:solidFill>
                <a:ea typeface="宋体" panose="02010600030101010101" pitchFamily="2" charset="-122"/>
              </a:rPr>
              <a:t>公司名称</a:t>
            </a:r>
          </a:p>
          <a:p>
            <a:pPr>
              <a:spcBef>
                <a:spcPct val="0"/>
              </a:spcBef>
              <a:buClrTx/>
              <a:buFontTx/>
              <a:buNone/>
            </a:pPr>
            <a:r>
              <a:rPr lang="en-US" altLang="zh-CN" b="1">
                <a:solidFill>
                  <a:srgbClr val="0000CC"/>
                </a:solidFill>
                <a:ea typeface="宋体" panose="02010600030101010101" pitchFamily="2" charset="-122"/>
              </a:rPr>
              <a:t>        </a:t>
            </a:r>
            <a:r>
              <a:rPr lang="en-US" altLang="zh-CN" b="1">
                <a:solidFill>
                  <a:srgbClr val="FF3300"/>
                </a:solidFill>
                <a:ea typeface="宋体" panose="02010600030101010101" pitchFamily="2" charset="-122"/>
              </a:rPr>
              <a:t>public person[ ] employee = new person[3];</a:t>
            </a:r>
            <a:r>
              <a:rPr lang="en-US" altLang="zh-CN" b="1">
                <a:solidFill>
                  <a:srgbClr val="0000CC"/>
                </a:solidFill>
                <a:ea typeface="宋体" panose="02010600030101010101" pitchFamily="2" charset="-122"/>
              </a:rPr>
              <a:t> </a:t>
            </a:r>
          </a:p>
          <a:p>
            <a:pPr>
              <a:spcBef>
                <a:spcPct val="0"/>
              </a:spcBef>
              <a:buClrTx/>
              <a:buFontTx/>
              <a:buNone/>
            </a:pPr>
            <a:r>
              <a:rPr lang="zh-CN" altLang="en-US" b="1">
                <a:solidFill>
                  <a:srgbClr val="0000CC"/>
                </a:solidFill>
                <a:ea typeface="宋体" panose="02010600030101010101" pitchFamily="2" charset="-122"/>
              </a:rPr>
              <a:t>     </a:t>
            </a:r>
          </a:p>
          <a:p>
            <a:pPr>
              <a:spcBef>
                <a:spcPct val="0"/>
              </a:spcBef>
              <a:buClrTx/>
              <a:buFontTx/>
              <a:buNone/>
            </a:pPr>
            <a:r>
              <a:rPr lang="zh-CN" altLang="zh-CN" b="1">
                <a:ea typeface="宋体" panose="02010600030101010101" pitchFamily="2" charset="-122"/>
              </a:rPr>
              <a:t>        </a:t>
            </a:r>
            <a:r>
              <a:rPr lang="zh-CN" altLang="zh-CN" b="1">
                <a:solidFill>
                  <a:srgbClr val="0000CC"/>
                </a:solidFill>
                <a:ea typeface="宋体" panose="02010600030101010101" pitchFamily="2" charset="-122"/>
              </a:rPr>
              <a:t>public company(string cName)</a:t>
            </a:r>
            <a:r>
              <a:rPr lang="zh-CN" altLang="en-US" b="1">
                <a:solidFill>
                  <a:srgbClr val="0000CC"/>
                </a:solidFill>
                <a:ea typeface="宋体" panose="02010600030101010101" pitchFamily="2" charset="-122"/>
              </a:rPr>
              <a:t>  </a:t>
            </a:r>
            <a:r>
              <a:rPr lang="en-US" altLang="zh-CN" b="1">
                <a:solidFill>
                  <a:srgbClr val="0000CC"/>
                </a:solidFill>
                <a:ea typeface="宋体" panose="02010600030101010101" pitchFamily="2" charset="-122"/>
              </a:rPr>
              <a:t>//</a:t>
            </a:r>
            <a:r>
              <a:rPr lang="zh-CN" altLang="en-US" b="1">
                <a:solidFill>
                  <a:srgbClr val="0000CC"/>
                </a:solidFill>
                <a:ea typeface="宋体" panose="02010600030101010101" pitchFamily="2" charset="-122"/>
              </a:rPr>
              <a:t>构造函数</a:t>
            </a:r>
            <a:endParaRPr lang="zh-CN" altLang="zh-CN" b="1">
              <a:solidFill>
                <a:srgbClr val="0000CC"/>
              </a:solidFill>
              <a:ea typeface="宋体" panose="02010600030101010101" pitchFamily="2" charset="-122"/>
            </a:endParaRPr>
          </a:p>
          <a:p>
            <a:pPr>
              <a:spcBef>
                <a:spcPct val="0"/>
              </a:spcBef>
              <a:buClrTx/>
              <a:buFontTx/>
              <a:buNone/>
            </a:pPr>
            <a:r>
              <a:rPr lang="zh-CN" altLang="zh-CN" b="1">
                <a:solidFill>
                  <a:srgbClr val="0000CC"/>
                </a:solidFill>
                <a:ea typeface="宋体" panose="02010600030101010101" pitchFamily="2" charset="-122"/>
              </a:rPr>
              <a:t>        {</a:t>
            </a:r>
          </a:p>
          <a:p>
            <a:pPr>
              <a:spcBef>
                <a:spcPct val="0"/>
              </a:spcBef>
              <a:buClrTx/>
              <a:buFontTx/>
              <a:buNone/>
            </a:pPr>
            <a:r>
              <a:rPr lang="zh-CN" altLang="zh-CN" b="1">
                <a:solidFill>
                  <a:srgbClr val="0000CC"/>
                </a:solidFill>
                <a:ea typeface="宋体" panose="02010600030101010101" pitchFamily="2" charset="-122"/>
              </a:rPr>
              <a:t>            name = cName;</a:t>
            </a:r>
          </a:p>
          <a:p>
            <a:pPr>
              <a:spcBef>
                <a:spcPct val="0"/>
              </a:spcBef>
              <a:buClrTx/>
              <a:buFontTx/>
              <a:buNone/>
            </a:pPr>
            <a:r>
              <a:rPr lang="zh-CN" altLang="zh-CN" b="1">
                <a:solidFill>
                  <a:srgbClr val="0000CC"/>
                </a:solidFill>
                <a:ea typeface="宋体" panose="02010600030101010101" pitchFamily="2" charset="-122"/>
              </a:rPr>
              <a:t>        }</a:t>
            </a:r>
            <a:endParaRPr lang="zh-CN" altLang="en-US" b="1">
              <a:solidFill>
                <a:srgbClr val="0000CC"/>
              </a:solidFill>
              <a:ea typeface="宋体" panose="02010600030101010101" pitchFamily="2" charset="-122"/>
            </a:endParaRPr>
          </a:p>
          <a:p>
            <a:pPr>
              <a:spcBef>
                <a:spcPct val="0"/>
              </a:spcBef>
              <a:buClrTx/>
              <a:buFontTx/>
              <a:buNone/>
            </a:pPr>
            <a:r>
              <a:rPr lang="zh-CN" altLang="en-US" b="1">
                <a:solidFill>
                  <a:srgbClr val="0000CC"/>
                </a:solidFill>
                <a:ea typeface="宋体" panose="02010600030101010101" pitchFamily="2" charset="-122"/>
              </a:rPr>
              <a:t>       ……</a:t>
            </a:r>
            <a:endParaRPr lang="zh-CN" altLang="zh-CN" b="1">
              <a:solidFill>
                <a:srgbClr val="0000CC"/>
              </a:solidFill>
              <a:ea typeface="宋体" panose="02010600030101010101" pitchFamily="2" charset="-122"/>
            </a:endParaRPr>
          </a:p>
          <a:p>
            <a:pPr>
              <a:spcBef>
                <a:spcPct val="0"/>
              </a:spcBef>
              <a:buClrTx/>
              <a:buFontTx/>
              <a:buNone/>
            </a:pPr>
            <a:r>
              <a:rPr lang="zh-CN" altLang="zh-CN" b="1">
                <a:solidFill>
                  <a:srgbClr val="0000CC"/>
                </a:solidFill>
                <a:ea typeface="宋体" panose="02010600030101010101" pitchFamily="2" charset="-122"/>
              </a:rPr>
              <a:t>    }</a:t>
            </a:r>
            <a:endParaRPr lang="zh-CN" altLang="en-US" b="1">
              <a:solidFill>
                <a:srgbClr val="0000CC"/>
              </a:solidFill>
              <a:ea typeface="宋体" panose="02010600030101010101" pitchFamily="2" charset="-122"/>
            </a:endParaRPr>
          </a:p>
        </p:txBody>
      </p:sp>
      <p:pic>
        <p:nvPicPr>
          <p:cNvPr id="4372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13" y="1045028"/>
            <a:ext cx="10403654" cy="180275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965853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F44046F-E846-4616-8B6F-4B532754B18D}" type="slidenum">
              <a:rPr lang="zh-CN" altLang="en-US"/>
              <a:pPr/>
              <a:t>37</a:t>
            </a:fld>
            <a:endParaRPr lang="en-US" altLang="zh-CN"/>
          </a:p>
        </p:txBody>
      </p:sp>
      <p:sp>
        <p:nvSpPr>
          <p:cNvPr id="441346" name="Rectangle 2"/>
          <p:cNvSpPr>
            <a:spLocks noGrp="1" noChangeArrowheads="1"/>
          </p:cNvSpPr>
          <p:nvPr>
            <p:ph type="body" idx="1"/>
          </p:nvPr>
        </p:nvSpPr>
        <p:spPr>
          <a:xfrm>
            <a:off x="1987236" y="1133859"/>
            <a:ext cx="7550150" cy="3373437"/>
          </a:xfrm>
        </p:spPr>
        <p:txBody>
          <a:bodyPr/>
          <a:lstStyle/>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1:        </a:t>
            </a:r>
            <a:r>
              <a:rPr lang="zh-CN" altLang="en-US" dirty="0">
                <a:solidFill>
                  <a:srgbClr val="0000CC"/>
                </a:solidFill>
                <a:latin typeface="华文楷体" panose="02010600040101010101" pitchFamily="2" charset="-122"/>
                <a:ea typeface="华文楷体" panose="02010600040101010101" pitchFamily="2" charset="-122"/>
              </a:rPr>
              <a:t>表示</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个</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    表示任意多个（ ≥</a:t>
            </a: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a:t>
            </a:r>
            <a:r>
              <a:rPr lang="zh-CN" altLang="en-US" dirty="0">
                <a:solidFill>
                  <a:srgbClr val="0000CC"/>
                </a:solidFill>
                <a:latin typeface="华文楷体" panose="02010600040101010101" pitchFamily="2" charset="-122"/>
                <a:ea typeface="华文楷体" panose="02010600040101010101" pitchFamily="2" charset="-122"/>
              </a:rPr>
              <a:t>：       表示任意多个（ ≥</a:t>
            </a: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    表示</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个或多个（≥</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0..1</a:t>
            </a:r>
            <a:r>
              <a:rPr lang="zh-CN" altLang="en-US" dirty="0">
                <a:solidFill>
                  <a:srgbClr val="0000CC"/>
                </a:solidFill>
                <a:latin typeface="华文楷体" panose="02010600040101010101" pitchFamily="2" charset="-122"/>
                <a:ea typeface="华文楷体" panose="02010600040101010101" pitchFamily="2" charset="-122"/>
              </a:rPr>
              <a:t>：    表示</a:t>
            </a: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个或</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个</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5..11</a:t>
            </a:r>
            <a:r>
              <a:rPr lang="zh-CN" altLang="en-US" dirty="0">
                <a:solidFill>
                  <a:srgbClr val="0000CC"/>
                </a:solidFill>
                <a:latin typeface="华文楷体" panose="02010600040101010101" pitchFamily="2" charset="-122"/>
                <a:ea typeface="华文楷体" panose="02010600040101010101" pitchFamily="2" charset="-122"/>
              </a:rPr>
              <a:t>：   表示</a:t>
            </a:r>
            <a:r>
              <a:rPr lang="en-US" altLang="zh-CN" dirty="0">
                <a:solidFill>
                  <a:srgbClr val="0000CC"/>
                </a:solidFill>
                <a:latin typeface="华文楷体" panose="02010600040101010101" pitchFamily="2" charset="-122"/>
                <a:ea typeface="华文楷体" panose="02010600040101010101" pitchFamily="2" charset="-122"/>
              </a:rPr>
              <a:t>5-11</a:t>
            </a:r>
            <a:r>
              <a:rPr lang="zh-CN" altLang="en-US" dirty="0">
                <a:solidFill>
                  <a:srgbClr val="0000CC"/>
                </a:solidFill>
                <a:latin typeface="华文楷体" panose="02010600040101010101" pitchFamily="2" charset="-122"/>
                <a:ea typeface="华文楷体" panose="02010600040101010101" pitchFamily="2" charset="-122"/>
              </a:rPr>
              <a:t>个</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a:t>
            </a:r>
            <a:r>
              <a:rPr lang="en-US" altLang="zh-CN" dirty="0">
                <a:solidFill>
                  <a:srgbClr val="0000CC"/>
                </a:solidFill>
                <a:latin typeface="华文楷体" panose="02010600040101010101" pitchFamily="2" charset="-122"/>
                <a:ea typeface="华文楷体" panose="02010600040101010101" pitchFamily="2" charset="-122"/>
              </a:rPr>
              <a:t>3</a:t>
            </a:r>
            <a:r>
              <a:rPr lang="zh-CN" altLang="en-US" dirty="0">
                <a:solidFill>
                  <a:srgbClr val="0000CC"/>
                </a:solidFill>
                <a:latin typeface="华文楷体" panose="02010600040101010101" pitchFamily="2" charset="-122"/>
                <a:ea typeface="华文楷体" panose="02010600040101010101" pitchFamily="2" charset="-122"/>
              </a:rPr>
              <a:t>，</a:t>
            </a:r>
            <a:r>
              <a:rPr lang="en-US" altLang="zh-CN" dirty="0">
                <a:solidFill>
                  <a:srgbClr val="0000CC"/>
                </a:solidFill>
                <a:latin typeface="华文楷体" panose="02010600040101010101" pitchFamily="2" charset="-122"/>
                <a:ea typeface="华文楷体" panose="02010600040101010101" pitchFamily="2" charset="-122"/>
              </a:rPr>
              <a:t>8</a:t>
            </a:r>
            <a:r>
              <a:rPr lang="zh-CN" altLang="en-US" dirty="0">
                <a:solidFill>
                  <a:srgbClr val="0000CC"/>
                </a:solidFill>
                <a:latin typeface="华文楷体" panose="02010600040101010101" pitchFamily="2" charset="-122"/>
                <a:ea typeface="华文楷体" panose="02010600040101010101" pitchFamily="2" charset="-122"/>
              </a:rPr>
              <a:t>： 表示个</a:t>
            </a:r>
            <a:r>
              <a:rPr lang="en-US" altLang="zh-CN" dirty="0">
                <a:solidFill>
                  <a:srgbClr val="0000CC"/>
                </a:solidFill>
                <a:latin typeface="华文楷体" panose="02010600040101010101" pitchFamily="2" charset="-122"/>
                <a:ea typeface="华文楷体" panose="02010600040101010101" pitchFamily="2" charset="-122"/>
              </a:rPr>
              <a:t>1</a:t>
            </a:r>
            <a:r>
              <a:rPr lang="zh-CN" altLang="en-US" dirty="0">
                <a:solidFill>
                  <a:srgbClr val="0000CC"/>
                </a:solidFill>
                <a:latin typeface="华文楷体" panose="02010600040101010101" pitchFamily="2" charset="-122"/>
                <a:ea typeface="华文楷体" panose="02010600040101010101" pitchFamily="2" charset="-122"/>
              </a:rPr>
              <a:t>或</a:t>
            </a:r>
            <a:r>
              <a:rPr lang="en-US" altLang="zh-CN" dirty="0">
                <a:solidFill>
                  <a:srgbClr val="0000CC"/>
                </a:solidFill>
                <a:latin typeface="华文楷体" panose="02010600040101010101" pitchFamily="2" charset="-122"/>
                <a:ea typeface="华文楷体" panose="02010600040101010101" pitchFamily="2" charset="-122"/>
              </a:rPr>
              <a:t>3</a:t>
            </a:r>
            <a:r>
              <a:rPr lang="zh-CN" altLang="en-US" dirty="0">
                <a:solidFill>
                  <a:srgbClr val="0000CC"/>
                </a:solidFill>
                <a:latin typeface="华文楷体" panose="02010600040101010101" pitchFamily="2" charset="-122"/>
                <a:ea typeface="华文楷体" panose="02010600040101010101" pitchFamily="2" charset="-122"/>
              </a:rPr>
              <a:t>个或</a:t>
            </a:r>
            <a:r>
              <a:rPr lang="en-US" altLang="zh-CN" dirty="0">
                <a:solidFill>
                  <a:srgbClr val="0000CC"/>
                </a:solidFill>
                <a:latin typeface="华文楷体" panose="02010600040101010101" pitchFamily="2" charset="-122"/>
                <a:ea typeface="华文楷体" panose="02010600040101010101" pitchFamily="2" charset="-122"/>
              </a:rPr>
              <a:t>8</a:t>
            </a:r>
            <a:r>
              <a:rPr lang="zh-CN" altLang="en-US" dirty="0">
                <a:solidFill>
                  <a:srgbClr val="0000CC"/>
                </a:solidFill>
                <a:latin typeface="华文楷体" panose="02010600040101010101" pitchFamily="2" charset="-122"/>
                <a:ea typeface="华文楷体" panose="02010600040101010101" pitchFamily="2" charset="-122"/>
              </a:rPr>
              <a:t>个</a:t>
            </a:r>
          </a:p>
          <a:p>
            <a:pPr>
              <a:lnSpc>
                <a:spcPct val="90000"/>
              </a:lnSpc>
              <a:buFont typeface="Wingdings" panose="05000000000000000000" pitchFamily="2" charset="2"/>
              <a:buNone/>
            </a:pP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a:t>
            </a:r>
            <a:r>
              <a:rPr lang="en-US" altLang="zh-CN" dirty="0">
                <a:solidFill>
                  <a:srgbClr val="0000CC"/>
                </a:solidFill>
                <a:latin typeface="华文楷体" panose="02010600040101010101" pitchFamily="2" charset="-122"/>
                <a:ea typeface="华文楷体" panose="02010600040101010101" pitchFamily="2" charset="-122"/>
              </a:rPr>
              <a:t>3..8</a:t>
            </a:r>
            <a:r>
              <a:rPr lang="zh-CN" altLang="en-US" dirty="0">
                <a:solidFill>
                  <a:srgbClr val="0000CC"/>
                </a:solidFill>
                <a:latin typeface="华文楷体" panose="02010600040101010101" pitchFamily="2" charset="-122"/>
                <a:ea typeface="华文楷体" panose="02010600040101010101" pitchFamily="2" charset="-122"/>
              </a:rPr>
              <a:t>： 表示</a:t>
            </a:r>
            <a:r>
              <a:rPr lang="en-US" altLang="zh-CN" dirty="0">
                <a:solidFill>
                  <a:srgbClr val="0000CC"/>
                </a:solidFill>
                <a:latin typeface="华文楷体" panose="02010600040101010101" pitchFamily="2" charset="-122"/>
                <a:ea typeface="华文楷体" panose="02010600040101010101" pitchFamily="2" charset="-122"/>
              </a:rPr>
              <a:t>0</a:t>
            </a:r>
            <a:r>
              <a:rPr lang="zh-CN" altLang="en-US" dirty="0">
                <a:solidFill>
                  <a:srgbClr val="0000CC"/>
                </a:solidFill>
                <a:latin typeface="华文楷体" panose="02010600040101010101" pitchFamily="2" charset="-122"/>
                <a:ea typeface="华文楷体" panose="02010600040101010101" pitchFamily="2" charset="-122"/>
              </a:rPr>
              <a:t>个或</a:t>
            </a:r>
            <a:r>
              <a:rPr lang="en-US" altLang="zh-CN" dirty="0">
                <a:solidFill>
                  <a:srgbClr val="0000CC"/>
                </a:solidFill>
                <a:latin typeface="华文楷体" panose="02010600040101010101" pitchFamily="2" charset="-122"/>
                <a:ea typeface="华文楷体" panose="02010600040101010101" pitchFamily="2" charset="-122"/>
              </a:rPr>
              <a:t>3-8</a:t>
            </a:r>
            <a:r>
              <a:rPr lang="zh-CN" altLang="en-US" dirty="0">
                <a:solidFill>
                  <a:srgbClr val="0000CC"/>
                </a:solidFill>
                <a:latin typeface="华文楷体" panose="02010600040101010101" pitchFamily="2" charset="-122"/>
                <a:ea typeface="华文楷体" panose="02010600040101010101" pitchFamily="2" charset="-122"/>
              </a:rPr>
              <a:t>个</a:t>
            </a:r>
            <a:endParaRPr lang="zh-CN" altLang="en-US" dirty="0">
              <a:solidFill>
                <a:srgbClr val="FF3300"/>
              </a:solidFill>
              <a:latin typeface="华文楷体" panose="02010600040101010101" pitchFamily="2" charset="-122"/>
              <a:ea typeface="华文楷体" panose="02010600040101010101" pitchFamily="2" charset="-122"/>
            </a:endParaRPr>
          </a:p>
        </p:txBody>
      </p:sp>
      <p:sp>
        <p:nvSpPr>
          <p:cNvPr id="441347" name="Text Box 3"/>
          <p:cNvSpPr txBox="1">
            <a:spLocks noChangeArrowheads="1"/>
          </p:cNvSpPr>
          <p:nvPr/>
        </p:nvSpPr>
        <p:spPr bwMode="auto">
          <a:xfrm>
            <a:off x="2640014" y="5564188"/>
            <a:ext cx="597693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dirty="0">
                <a:solidFill>
                  <a:srgbClr val="FF3300"/>
                </a:solidFill>
                <a:latin typeface="华文楷体" panose="02010600040101010101" pitchFamily="2" charset="-122"/>
                <a:ea typeface="华文楷体" panose="02010600040101010101" pitchFamily="2" charset="-122"/>
              </a:rPr>
              <a:t>提示：*可以换成</a:t>
            </a:r>
            <a:r>
              <a:rPr lang="en-US" altLang="zh-CN" sz="2800" dirty="0">
                <a:solidFill>
                  <a:srgbClr val="FF3300"/>
                </a:solidFill>
                <a:latin typeface="华文楷体" panose="02010600040101010101" pitchFamily="2" charset="-122"/>
                <a:ea typeface="华文楷体" panose="02010600040101010101" pitchFamily="2" charset="-122"/>
              </a:rPr>
              <a:t>n</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66408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9BF56FC-E1DB-40FA-B1F9-C3542C072BA5}" type="slidenum">
              <a:rPr lang="zh-CN" altLang="en-US"/>
              <a:pPr/>
              <a:t>38</a:t>
            </a:fld>
            <a:endParaRPr lang="en-US" altLang="zh-CN"/>
          </a:p>
        </p:txBody>
      </p:sp>
      <p:pic>
        <p:nvPicPr>
          <p:cNvPr id="443394" name="Picture 2"/>
          <p:cNvPicPr>
            <a:picLocks noChangeAspect="1" noChangeArrowheads="1"/>
          </p:cNvPicPr>
          <p:nvPr/>
        </p:nvPicPr>
        <p:blipFill>
          <a:blip r:embed="rId3">
            <a:extLst>
              <a:ext uri="{28A0092B-C50C-407E-A947-70E740481C1C}">
                <a14:useLocalDpi xmlns:a14="http://schemas.microsoft.com/office/drawing/2010/main" val="0"/>
              </a:ext>
            </a:extLst>
          </a:blip>
          <a:srcRect b="31389"/>
          <a:stretch>
            <a:fillRect/>
          </a:stretch>
        </p:blipFill>
        <p:spPr bwMode="auto">
          <a:xfrm>
            <a:off x="3287714" y="1268413"/>
            <a:ext cx="5976937" cy="4768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3452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74BB2F4F-F4A3-4F10-907E-09AB3E5BE3B1}" type="slidenum">
              <a:rPr lang="zh-CN" altLang="en-US"/>
              <a:pPr/>
              <a:t>39</a:t>
            </a:fld>
            <a:endParaRPr lang="en-US" altLang="zh-CN"/>
          </a:p>
        </p:txBody>
      </p:sp>
      <p:sp>
        <p:nvSpPr>
          <p:cNvPr id="347139" name="Rectangle 3"/>
          <p:cNvSpPr>
            <a:spLocks noGrp="1" noChangeArrowheads="1"/>
          </p:cNvSpPr>
          <p:nvPr>
            <p:ph type="body" idx="1"/>
          </p:nvPr>
        </p:nvSpPr>
        <p:spPr>
          <a:xfrm>
            <a:off x="453669" y="1097756"/>
            <a:ext cx="10515600" cy="4351338"/>
          </a:xfrm>
        </p:spPr>
        <p:txBody>
          <a:bodyPr/>
          <a:lstStyle/>
          <a:p>
            <a:pPr>
              <a:lnSpc>
                <a:spcPct val="11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）关联的名称</a:t>
            </a:r>
          </a:p>
          <a:p>
            <a:pPr>
              <a:lnSpc>
                <a:spcPct val="11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）端点</a:t>
            </a:r>
          </a:p>
          <a:p>
            <a:pPr>
              <a:lnSpc>
                <a:spcPct val="11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）多重性</a:t>
            </a:r>
          </a:p>
          <a:p>
            <a:pPr>
              <a:lnSpc>
                <a:spcPct val="11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）有序</a:t>
            </a:r>
          </a:p>
          <a:p>
            <a:pPr>
              <a:lnSpc>
                <a:spcPct val="11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）多元关联</a:t>
            </a:r>
          </a:p>
        </p:txBody>
      </p:sp>
      <p:pic>
        <p:nvPicPr>
          <p:cNvPr id="3471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7947" y="876665"/>
            <a:ext cx="42862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354" y="1669785"/>
            <a:ext cx="388620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3584" y="2126641"/>
            <a:ext cx="3838575"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3"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7947" y="3011870"/>
            <a:ext cx="38957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4"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50" y="4073923"/>
            <a:ext cx="4378438" cy="2541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7145"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063" y="4073922"/>
            <a:ext cx="7210726" cy="1505347"/>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9879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CC78975E-59B9-4ACE-A4F2-B0948F87D86A}" type="slidenum">
              <a:rPr lang="zh-CN" altLang="en-US"/>
              <a:pPr/>
              <a:t>4</a:t>
            </a:fld>
            <a:endParaRPr lang="en-US" altLang="zh-CN"/>
          </a:p>
        </p:txBody>
      </p:sp>
      <p:sp>
        <p:nvSpPr>
          <p:cNvPr id="350211" name="Rectangle 3"/>
          <p:cNvSpPr>
            <a:spLocks noGrp="1" noChangeArrowheads="1"/>
          </p:cNvSpPr>
          <p:nvPr>
            <p:ph type="body" idx="1"/>
          </p:nvPr>
        </p:nvSpPr>
        <p:spPr>
          <a:xfrm>
            <a:off x="552661" y="1482388"/>
            <a:ext cx="10515600" cy="4351338"/>
          </a:xfrm>
        </p:spPr>
        <p:txBody>
          <a:bodyPr/>
          <a:lstStyle/>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）类图的作用。</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）泛化（或继承）关系的作用及其应用。</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）类的组成元素及类之间的各种关系。</a:t>
            </a:r>
          </a:p>
          <a:p>
            <a:pPr>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）掌握构造类图的一般步骤。</a:t>
            </a: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本章知识点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216982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B599C69-F312-4F62-AD30-346930FDDF1A}" type="slidenum">
              <a:rPr lang="zh-CN" altLang="en-US"/>
              <a:pPr/>
              <a:t>40</a:t>
            </a:fld>
            <a:endParaRPr lang="en-US" altLang="zh-CN"/>
          </a:p>
        </p:txBody>
      </p:sp>
      <p:sp>
        <p:nvSpPr>
          <p:cNvPr id="422914" name="Rectangle 2"/>
          <p:cNvSpPr>
            <a:spLocks noGrp="1" noChangeArrowheads="1"/>
          </p:cNvSpPr>
          <p:nvPr>
            <p:ph type="body" idx="1"/>
          </p:nvPr>
        </p:nvSpPr>
        <p:spPr>
          <a:xfrm>
            <a:off x="939155" y="1131066"/>
            <a:ext cx="6553200" cy="504825"/>
          </a:xfrm>
        </p:spPr>
        <p:txBody>
          <a:bodyPr/>
          <a:lstStyle/>
          <a:p>
            <a:pPr>
              <a:spcBef>
                <a:spcPct val="0"/>
              </a:spcBef>
              <a:buFont typeface="Wingdings" panose="05000000000000000000" pitchFamily="2" charset="2"/>
              <a:buNone/>
            </a:pPr>
            <a:r>
              <a:rPr lang="zh-CN" altLang="en-US" sz="3200" b="1" dirty="0">
                <a:solidFill>
                  <a:srgbClr val="0000CC"/>
                </a:solidFill>
                <a:latin typeface="华文楷体" panose="02010600040101010101" pitchFamily="2" charset="-122"/>
                <a:ea typeface="华文楷体" panose="02010600040101010101" pitchFamily="2" charset="-122"/>
              </a:rPr>
              <a:t>关联的名称</a:t>
            </a:r>
          </a:p>
        </p:txBody>
      </p:sp>
      <p:sp>
        <p:nvSpPr>
          <p:cNvPr id="422915" name="Rectangle 3"/>
          <p:cNvSpPr>
            <a:spLocks noChangeArrowheads="1"/>
          </p:cNvSpPr>
          <p:nvPr/>
        </p:nvSpPr>
        <p:spPr bwMode="auto">
          <a:xfrm>
            <a:off x="838200" y="4292600"/>
            <a:ext cx="10245132"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rIns="46800"/>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a:buFont typeface="Wingdings" panose="05000000000000000000" pitchFamily="2" charset="2"/>
              <a:buNone/>
            </a:pPr>
            <a:r>
              <a:rPr lang="zh-CN" altLang="en-US" sz="2800" dirty="0">
                <a:solidFill>
                  <a:srgbClr val="0000CC"/>
                </a:solidFill>
                <a:latin typeface="华文楷体" panose="02010600040101010101" pitchFamily="2" charset="-122"/>
                <a:ea typeface="华文楷体" panose="02010600040101010101" pitchFamily="2" charset="-122"/>
              </a:rPr>
              <a:t>关联的名称表达了关联的内容，一般使用动宾结构短语</a:t>
            </a:r>
          </a:p>
          <a:p>
            <a:endParaRPr lang="zh-CN" altLang="en-US" sz="2800" dirty="0">
              <a:solidFill>
                <a:srgbClr val="0000CC"/>
              </a:solidFill>
              <a:latin typeface="华文楷体" panose="02010600040101010101" pitchFamily="2" charset="-122"/>
              <a:ea typeface="华文楷体" panose="02010600040101010101" pitchFamily="2" charset="-122"/>
            </a:endParaRPr>
          </a:p>
          <a:p>
            <a:pPr>
              <a:buFont typeface="Wingdings" panose="05000000000000000000" pitchFamily="2" charset="2"/>
              <a:buNone/>
            </a:pPr>
            <a:r>
              <a:rPr lang="zh-CN" altLang="en-US" sz="2800" dirty="0">
                <a:solidFill>
                  <a:srgbClr val="0000CC"/>
                </a:solidFill>
                <a:latin typeface="华文楷体" panose="02010600040101010101" pitchFamily="2" charset="-122"/>
                <a:ea typeface="华文楷体" panose="02010600040101010101" pitchFamily="2" charset="-122"/>
              </a:rPr>
              <a:t>关联命名的原则是该命名是否有助于理解该模型。</a:t>
            </a:r>
          </a:p>
        </p:txBody>
      </p:sp>
      <p:pic>
        <p:nvPicPr>
          <p:cNvPr id="4229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137" y="1897828"/>
            <a:ext cx="10906466" cy="1889877"/>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00370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灯片编号占位符 5"/>
          <p:cNvSpPr>
            <a:spLocks noGrp="1"/>
          </p:cNvSpPr>
          <p:nvPr>
            <p:ph type="sldNum" sz="quarter" idx="12"/>
          </p:nvPr>
        </p:nvSpPr>
        <p:spPr/>
        <p:txBody>
          <a:bodyPr/>
          <a:lstStyle/>
          <a:p>
            <a:fld id="{8A3890EF-BC61-43B4-8A37-B7CE067F3B73}" type="slidenum">
              <a:rPr lang="zh-CN" altLang="en-US"/>
              <a:pPr/>
              <a:t>41</a:t>
            </a:fld>
            <a:endParaRPr lang="en-US" altLang="zh-CN"/>
          </a:p>
        </p:txBody>
      </p:sp>
      <p:grpSp>
        <p:nvGrpSpPr>
          <p:cNvPr id="424962" name="Group 2"/>
          <p:cNvGrpSpPr>
            <a:grpSpLocks noChangeAspect="1"/>
          </p:cNvGrpSpPr>
          <p:nvPr/>
        </p:nvGrpSpPr>
        <p:grpSpPr bwMode="auto">
          <a:xfrm>
            <a:off x="2132986" y="1302056"/>
            <a:ext cx="6840538" cy="1065212"/>
            <a:chOff x="567" y="945"/>
            <a:chExt cx="4309" cy="671"/>
          </a:xfrm>
        </p:grpSpPr>
        <p:sp>
          <p:nvSpPr>
            <p:cNvPr id="424963" name="AutoShape 3"/>
            <p:cNvSpPr>
              <a:spLocks noChangeAspect="1" noChangeArrowheads="1" noTextEdit="1"/>
            </p:cNvSpPr>
            <p:nvPr/>
          </p:nvSpPr>
          <p:spPr bwMode="auto">
            <a:xfrm>
              <a:off x="567" y="945"/>
              <a:ext cx="4309"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4964" name="Rectangle 4"/>
            <p:cNvSpPr>
              <a:spLocks noChangeArrowheads="1"/>
            </p:cNvSpPr>
            <p:nvPr/>
          </p:nvSpPr>
          <p:spPr bwMode="auto">
            <a:xfrm>
              <a:off x="800" y="1055"/>
              <a:ext cx="991"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424965" name="Rectangle 5"/>
            <p:cNvSpPr>
              <a:spLocks noChangeArrowheads="1"/>
            </p:cNvSpPr>
            <p:nvPr/>
          </p:nvSpPr>
          <p:spPr bwMode="auto">
            <a:xfrm>
              <a:off x="995" y="1104"/>
              <a:ext cx="46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a:solidFill>
                    <a:srgbClr val="000000"/>
                  </a:solidFill>
                  <a:ea typeface="宋体" panose="02010600030101010101" pitchFamily="2" charset="-122"/>
                </a:rPr>
                <a:t>Person</a:t>
              </a:r>
              <a:endParaRPr lang="en-US" altLang="zh-CN" b="1">
                <a:ea typeface="宋体" panose="02010600030101010101" pitchFamily="2" charset="-122"/>
              </a:endParaRPr>
            </a:p>
          </p:txBody>
        </p:sp>
        <p:sp>
          <p:nvSpPr>
            <p:cNvPr id="424966" name="Rectangle 6"/>
            <p:cNvSpPr>
              <a:spLocks noChangeArrowheads="1"/>
            </p:cNvSpPr>
            <p:nvPr/>
          </p:nvSpPr>
          <p:spPr bwMode="auto">
            <a:xfrm>
              <a:off x="800" y="1348"/>
              <a:ext cx="991" cy="23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67" name="Rectangle 7"/>
            <p:cNvSpPr>
              <a:spLocks noChangeArrowheads="1"/>
            </p:cNvSpPr>
            <p:nvPr/>
          </p:nvSpPr>
          <p:spPr bwMode="auto">
            <a:xfrm>
              <a:off x="800" y="1433"/>
              <a:ext cx="991" cy="14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68" name="Rectangle 8"/>
            <p:cNvSpPr>
              <a:spLocks noChangeArrowheads="1"/>
            </p:cNvSpPr>
            <p:nvPr/>
          </p:nvSpPr>
          <p:spPr bwMode="auto">
            <a:xfrm>
              <a:off x="3395" y="1055"/>
              <a:ext cx="1248" cy="524"/>
            </a:xfrm>
            <a:prstGeom prst="rect">
              <a:avLst/>
            </a:prstGeom>
            <a:solidFill>
              <a:srgbClr val="FFFFCC"/>
            </a:solidFill>
            <a:ln w="0">
              <a:solidFill>
                <a:srgbClr val="990033"/>
              </a:solidFill>
              <a:miter lim="800000"/>
              <a:headEnd/>
              <a:tailEnd/>
            </a:ln>
          </p:spPr>
          <p:txBody>
            <a:bodyPr/>
            <a:lstStyle/>
            <a:p>
              <a:endParaRPr lang="zh-CN" altLang="en-US"/>
            </a:p>
          </p:txBody>
        </p:sp>
        <p:sp>
          <p:nvSpPr>
            <p:cNvPr id="424969" name="Rectangle 9"/>
            <p:cNvSpPr>
              <a:spLocks noChangeArrowheads="1"/>
            </p:cNvSpPr>
            <p:nvPr/>
          </p:nvSpPr>
          <p:spPr bwMode="auto">
            <a:xfrm>
              <a:off x="3603" y="1104"/>
              <a:ext cx="71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a:solidFill>
                    <a:srgbClr val="000000"/>
                  </a:solidFill>
                  <a:ea typeface="宋体" panose="02010600030101010101" pitchFamily="2" charset="-122"/>
                </a:rPr>
                <a:t>Company</a:t>
              </a:r>
              <a:endParaRPr lang="en-US" altLang="zh-CN" b="1">
                <a:ea typeface="宋体" panose="02010600030101010101" pitchFamily="2" charset="-122"/>
              </a:endParaRPr>
            </a:p>
          </p:txBody>
        </p:sp>
        <p:sp>
          <p:nvSpPr>
            <p:cNvPr id="424970" name="Rectangle 10"/>
            <p:cNvSpPr>
              <a:spLocks noChangeArrowheads="1"/>
            </p:cNvSpPr>
            <p:nvPr/>
          </p:nvSpPr>
          <p:spPr bwMode="auto">
            <a:xfrm>
              <a:off x="3395" y="1348"/>
              <a:ext cx="1248" cy="231"/>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71" name="Rectangle 11"/>
            <p:cNvSpPr>
              <a:spLocks noChangeArrowheads="1"/>
            </p:cNvSpPr>
            <p:nvPr/>
          </p:nvSpPr>
          <p:spPr bwMode="auto">
            <a:xfrm>
              <a:off x="3395" y="1433"/>
              <a:ext cx="1248" cy="146"/>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72" name="Line 12"/>
            <p:cNvSpPr>
              <a:spLocks noChangeShapeType="1"/>
            </p:cNvSpPr>
            <p:nvPr/>
          </p:nvSpPr>
          <p:spPr bwMode="auto">
            <a:xfrm>
              <a:off x="2587" y="1311"/>
              <a:ext cx="79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73" name="Line 13"/>
            <p:cNvSpPr>
              <a:spLocks noChangeShapeType="1"/>
            </p:cNvSpPr>
            <p:nvPr/>
          </p:nvSpPr>
          <p:spPr bwMode="auto">
            <a:xfrm flipH="1">
              <a:off x="1791" y="1311"/>
              <a:ext cx="796"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74" name="Rectangle 14"/>
            <p:cNvSpPr>
              <a:spLocks noChangeArrowheads="1"/>
            </p:cNvSpPr>
            <p:nvPr/>
          </p:nvSpPr>
          <p:spPr bwMode="auto">
            <a:xfrm>
              <a:off x="2220" y="982"/>
              <a:ext cx="373"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i="1">
                  <a:solidFill>
                    <a:srgbClr val="000000"/>
                  </a:solidFill>
                  <a:ea typeface="宋体" panose="02010600030101010101" pitchFamily="2" charset="-122"/>
                </a:rPr>
                <a:t>work </a:t>
              </a:r>
              <a:endParaRPr lang="en-US" altLang="zh-CN" b="1">
                <a:ea typeface="宋体" panose="02010600030101010101" pitchFamily="2" charset="-122"/>
              </a:endParaRPr>
            </a:p>
          </p:txBody>
        </p:sp>
      </p:grpSp>
      <p:sp>
        <p:nvSpPr>
          <p:cNvPr id="424975" name="Text Box 15"/>
          <p:cNvSpPr txBox="1">
            <a:spLocks noChangeArrowheads="1"/>
          </p:cNvSpPr>
          <p:nvPr/>
        </p:nvSpPr>
        <p:spPr bwMode="auto">
          <a:xfrm>
            <a:off x="2568575" y="5492750"/>
            <a:ext cx="72723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FontTx/>
              <a:buNone/>
            </a:pPr>
            <a:r>
              <a:rPr lang="zh-CN" altLang="en-US" sz="2800" b="1" dirty="0">
                <a:solidFill>
                  <a:srgbClr val="0000CC"/>
                </a:solidFill>
                <a:ea typeface="宋体" panose="02010600030101010101" pitchFamily="2" charset="-122"/>
              </a:rPr>
              <a:t>关联的名称仅有语义作用，不转换为代码</a:t>
            </a:r>
            <a:endParaRPr lang="zh-CN" altLang="en-US" sz="2800" b="1" dirty="0">
              <a:ea typeface="宋体" panose="02010600030101010101" pitchFamily="2" charset="-122"/>
            </a:endParaRPr>
          </a:p>
        </p:txBody>
      </p:sp>
      <p:grpSp>
        <p:nvGrpSpPr>
          <p:cNvPr id="424976" name="Group 16"/>
          <p:cNvGrpSpPr>
            <a:grpSpLocks noChangeAspect="1"/>
          </p:cNvGrpSpPr>
          <p:nvPr/>
        </p:nvGrpSpPr>
        <p:grpSpPr bwMode="auto">
          <a:xfrm>
            <a:off x="2132986" y="2655713"/>
            <a:ext cx="7200900" cy="1111250"/>
            <a:chOff x="521" y="2325"/>
            <a:chExt cx="4808" cy="742"/>
          </a:xfrm>
        </p:grpSpPr>
        <p:sp>
          <p:nvSpPr>
            <p:cNvPr id="424977" name="AutoShape 17"/>
            <p:cNvSpPr>
              <a:spLocks noChangeAspect="1" noChangeArrowheads="1" noTextEdit="1"/>
            </p:cNvSpPr>
            <p:nvPr/>
          </p:nvSpPr>
          <p:spPr bwMode="auto">
            <a:xfrm>
              <a:off x="521" y="2325"/>
              <a:ext cx="4808"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4978" name="Rectangle 18"/>
            <p:cNvSpPr>
              <a:spLocks noChangeArrowheads="1"/>
            </p:cNvSpPr>
            <p:nvPr/>
          </p:nvSpPr>
          <p:spPr bwMode="auto">
            <a:xfrm>
              <a:off x="778" y="2446"/>
              <a:ext cx="1097" cy="581"/>
            </a:xfrm>
            <a:prstGeom prst="rect">
              <a:avLst/>
            </a:prstGeom>
            <a:solidFill>
              <a:srgbClr val="FFFFCC"/>
            </a:solidFill>
            <a:ln w="0">
              <a:solidFill>
                <a:srgbClr val="990033"/>
              </a:solidFill>
              <a:miter lim="800000"/>
              <a:headEnd/>
              <a:tailEnd/>
            </a:ln>
          </p:spPr>
          <p:txBody>
            <a:bodyPr/>
            <a:lstStyle/>
            <a:p>
              <a:endParaRPr lang="zh-CN" altLang="en-US"/>
            </a:p>
          </p:txBody>
        </p:sp>
        <p:sp>
          <p:nvSpPr>
            <p:cNvPr id="424979" name="Rectangle 19"/>
            <p:cNvSpPr>
              <a:spLocks noChangeArrowheads="1"/>
            </p:cNvSpPr>
            <p:nvPr/>
          </p:nvSpPr>
          <p:spPr bwMode="auto">
            <a:xfrm>
              <a:off x="981" y="2499"/>
              <a:ext cx="73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a:solidFill>
                    <a:srgbClr val="000000"/>
                  </a:solidFill>
                </a:rPr>
                <a:t>Person</a:t>
              </a:r>
              <a:endParaRPr lang="en-US" altLang="zh-CN" b="1">
                <a:ea typeface="宋体" panose="02010600030101010101" pitchFamily="2" charset="-122"/>
              </a:endParaRPr>
            </a:p>
          </p:txBody>
        </p:sp>
        <p:sp>
          <p:nvSpPr>
            <p:cNvPr id="424980" name="Rectangle 20"/>
            <p:cNvSpPr>
              <a:spLocks noChangeArrowheads="1"/>
            </p:cNvSpPr>
            <p:nvPr/>
          </p:nvSpPr>
          <p:spPr bwMode="auto">
            <a:xfrm>
              <a:off x="778" y="2770"/>
              <a:ext cx="1097" cy="2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81" name="Rectangle 21"/>
            <p:cNvSpPr>
              <a:spLocks noChangeArrowheads="1"/>
            </p:cNvSpPr>
            <p:nvPr/>
          </p:nvSpPr>
          <p:spPr bwMode="auto">
            <a:xfrm>
              <a:off x="778" y="2865"/>
              <a:ext cx="1097" cy="1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82" name="Rectangle 22"/>
            <p:cNvSpPr>
              <a:spLocks noChangeArrowheads="1"/>
            </p:cNvSpPr>
            <p:nvPr/>
          </p:nvSpPr>
          <p:spPr bwMode="auto">
            <a:xfrm>
              <a:off x="3677" y="2446"/>
              <a:ext cx="1381" cy="581"/>
            </a:xfrm>
            <a:prstGeom prst="rect">
              <a:avLst/>
            </a:prstGeom>
            <a:solidFill>
              <a:srgbClr val="FFFFCC"/>
            </a:solidFill>
            <a:ln w="0">
              <a:solidFill>
                <a:srgbClr val="990033"/>
              </a:solidFill>
              <a:miter lim="800000"/>
              <a:headEnd/>
              <a:tailEnd/>
            </a:ln>
          </p:spPr>
          <p:txBody>
            <a:bodyPr/>
            <a:lstStyle/>
            <a:p>
              <a:endParaRPr lang="zh-CN" altLang="en-US"/>
            </a:p>
          </p:txBody>
        </p:sp>
        <p:sp>
          <p:nvSpPr>
            <p:cNvPr id="424983" name="Rectangle 23"/>
            <p:cNvSpPr>
              <a:spLocks noChangeArrowheads="1"/>
            </p:cNvSpPr>
            <p:nvPr/>
          </p:nvSpPr>
          <p:spPr bwMode="auto">
            <a:xfrm>
              <a:off x="3907" y="2499"/>
              <a:ext cx="113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a:solidFill>
                    <a:srgbClr val="000000"/>
                  </a:solidFill>
                </a:rPr>
                <a:t>Company</a:t>
              </a:r>
              <a:endParaRPr lang="en-US" altLang="zh-CN" b="1">
                <a:ea typeface="宋体" panose="02010600030101010101" pitchFamily="2" charset="-122"/>
              </a:endParaRPr>
            </a:p>
          </p:txBody>
        </p:sp>
        <p:sp>
          <p:nvSpPr>
            <p:cNvPr id="424984" name="Rectangle 24"/>
            <p:cNvSpPr>
              <a:spLocks noChangeArrowheads="1"/>
            </p:cNvSpPr>
            <p:nvPr/>
          </p:nvSpPr>
          <p:spPr bwMode="auto">
            <a:xfrm>
              <a:off x="3677" y="2770"/>
              <a:ext cx="1381" cy="2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85" name="Rectangle 25"/>
            <p:cNvSpPr>
              <a:spLocks noChangeArrowheads="1"/>
            </p:cNvSpPr>
            <p:nvPr/>
          </p:nvSpPr>
          <p:spPr bwMode="auto">
            <a:xfrm>
              <a:off x="3677" y="2865"/>
              <a:ext cx="1381" cy="1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86" name="Line 26"/>
            <p:cNvSpPr>
              <a:spLocks noChangeShapeType="1"/>
            </p:cNvSpPr>
            <p:nvPr/>
          </p:nvSpPr>
          <p:spPr bwMode="auto">
            <a:xfrm>
              <a:off x="2769" y="2730"/>
              <a:ext cx="89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87" name="Line 27"/>
            <p:cNvSpPr>
              <a:spLocks noChangeShapeType="1"/>
            </p:cNvSpPr>
            <p:nvPr/>
          </p:nvSpPr>
          <p:spPr bwMode="auto">
            <a:xfrm flipH="1">
              <a:off x="1875" y="2730"/>
              <a:ext cx="89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4988" name="Rectangle 28"/>
            <p:cNvSpPr>
              <a:spLocks noChangeArrowheads="1"/>
            </p:cNvSpPr>
            <p:nvPr/>
          </p:nvSpPr>
          <p:spPr bwMode="auto">
            <a:xfrm>
              <a:off x="2242" y="2363"/>
              <a:ext cx="1145"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i="1">
                  <a:solidFill>
                    <a:srgbClr val="000000"/>
                  </a:solidFill>
                </a:rPr>
                <a:t>OwnStock</a:t>
              </a:r>
              <a:endParaRPr lang="en-US" altLang="zh-CN" b="1">
                <a:ea typeface="宋体" panose="02010600030101010101" pitchFamily="2" charset="-122"/>
              </a:endParaRPr>
            </a:p>
          </p:txBody>
        </p:sp>
      </p:grpSp>
      <p:grpSp>
        <p:nvGrpSpPr>
          <p:cNvPr id="424989" name="Group 29"/>
          <p:cNvGrpSpPr>
            <a:grpSpLocks noChangeAspect="1"/>
          </p:cNvGrpSpPr>
          <p:nvPr/>
        </p:nvGrpSpPr>
        <p:grpSpPr bwMode="auto">
          <a:xfrm>
            <a:off x="2371111" y="4034317"/>
            <a:ext cx="7200900" cy="1111250"/>
            <a:chOff x="521" y="2325"/>
            <a:chExt cx="4808" cy="742"/>
          </a:xfrm>
        </p:grpSpPr>
        <p:sp>
          <p:nvSpPr>
            <p:cNvPr id="424990" name="AutoShape 30"/>
            <p:cNvSpPr>
              <a:spLocks noChangeAspect="1" noChangeArrowheads="1" noTextEdit="1"/>
            </p:cNvSpPr>
            <p:nvPr/>
          </p:nvSpPr>
          <p:spPr bwMode="auto">
            <a:xfrm>
              <a:off x="521" y="2325"/>
              <a:ext cx="4808" cy="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24991" name="Rectangle 31"/>
            <p:cNvSpPr>
              <a:spLocks noChangeArrowheads="1"/>
            </p:cNvSpPr>
            <p:nvPr/>
          </p:nvSpPr>
          <p:spPr bwMode="auto">
            <a:xfrm>
              <a:off x="778" y="2446"/>
              <a:ext cx="1097" cy="581"/>
            </a:xfrm>
            <a:prstGeom prst="rect">
              <a:avLst/>
            </a:prstGeom>
            <a:solidFill>
              <a:srgbClr val="FFFFCC"/>
            </a:solidFill>
            <a:ln w="0">
              <a:solidFill>
                <a:srgbClr val="990033"/>
              </a:solidFill>
              <a:miter lim="800000"/>
              <a:headEnd/>
              <a:tailEnd/>
            </a:ln>
          </p:spPr>
          <p:txBody>
            <a:bodyPr/>
            <a:lstStyle/>
            <a:p>
              <a:endParaRPr lang="zh-CN" altLang="en-US"/>
            </a:p>
          </p:txBody>
        </p:sp>
        <p:sp>
          <p:nvSpPr>
            <p:cNvPr id="424992" name="Rectangle 32"/>
            <p:cNvSpPr>
              <a:spLocks noChangeArrowheads="1"/>
            </p:cNvSpPr>
            <p:nvPr/>
          </p:nvSpPr>
          <p:spPr bwMode="auto">
            <a:xfrm>
              <a:off x="981" y="2499"/>
              <a:ext cx="739"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a:solidFill>
                    <a:srgbClr val="000000"/>
                  </a:solidFill>
                </a:rPr>
                <a:t>Person</a:t>
              </a:r>
              <a:endParaRPr lang="en-US" altLang="zh-CN" b="1">
                <a:ea typeface="宋体" panose="02010600030101010101" pitchFamily="2" charset="-122"/>
              </a:endParaRPr>
            </a:p>
          </p:txBody>
        </p:sp>
        <p:sp>
          <p:nvSpPr>
            <p:cNvPr id="424993" name="Rectangle 33"/>
            <p:cNvSpPr>
              <a:spLocks noChangeArrowheads="1"/>
            </p:cNvSpPr>
            <p:nvPr/>
          </p:nvSpPr>
          <p:spPr bwMode="auto">
            <a:xfrm>
              <a:off x="778" y="2770"/>
              <a:ext cx="1097" cy="2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94" name="Rectangle 34"/>
            <p:cNvSpPr>
              <a:spLocks noChangeArrowheads="1"/>
            </p:cNvSpPr>
            <p:nvPr/>
          </p:nvSpPr>
          <p:spPr bwMode="auto">
            <a:xfrm>
              <a:off x="778" y="2865"/>
              <a:ext cx="1097" cy="1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95" name="Rectangle 35"/>
            <p:cNvSpPr>
              <a:spLocks noChangeArrowheads="1"/>
            </p:cNvSpPr>
            <p:nvPr/>
          </p:nvSpPr>
          <p:spPr bwMode="auto">
            <a:xfrm>
              <a:off x="3677" y="2446"/>
              <a:ext cx="1381" cy="581"/>
            </a:xfrm>
            <a:prstGeom prst="rect">
              <a:avLst/>
            </a:prstGeom>
            <a:solidFill>
              <a:srgbClr val="FFFFCC"/>
            </a:solidFill>
            <a:ln w="0">
              <a:solidFill>
                <a:srgbClr val="990033"/>
              </a:solidFill>
              <a:miter lim="800000"/>
              <a:headEnd/>
              <a:tailEnd/>
            </a:ln>
          </p:spPr>
          <p:txBody>
            <a:bodyPr/>
            <a:lstStyle/>
            <a:p>
              <a:endParaRPr lang="zh-CN" altLang="en-US"/>
            </a:p>
          </p:txBody>
        </p:sp>
        <p:sp>
          <p:nvSpPr>
            <p:cNvPr id="424996" name="Rectangle 36"/>
            <p:cNvSpPr>
              <a:spLocks noChangeArrowheads="1"/>
            </p:cNvSpPr>
            <p:nvPr/>
          </p:nvSpPr>
          <p:spPr bwMode="auto">
            <a:xfrm>
              <a:off x="3907" y="2499"/>
              <a:ext cx="1138"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a:solidFill>
                    <a:srgbClr val="000000"/>
                  </a:solidFill>
                </a:rPr>
                <a:t>Company</a:t>
              </a:r>
              <a:endParaRPr lang="en-US" altLang="zh-CN" b="1">
                <a:ea typeface="宋体" panose="02010600030101010101" pitchFamily="2" charset="-122"/>
              </a:endParaRPr>
            </a:p>
          </p:txBody>
        </p:sp>
        <p:sp>
          <p:nvSpPr>
            <p:cNvPr id="424997" name="Rectangle 37"/>
            <p:cNvSpPr>
              <a:spLocks noChangeArrowheads="1"/>
            </p:cNvSpPr>
            <p:nvPr/>
          </p:nvSpPr>
          <p:spPr bwMode="auto">
            <a:xfrm>
              <a:off x="3677" y="2770"/>
              <a:ext cx="1381" cy="257"/>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98" name="Rectangle 38"/>
            <p:cNvSpPr>
              <a:spLocks noChangeArrowheads="1"/>
            </p:cNvSpPr>
            <p:nvPr/>
          </p:nvSpPr>
          <p:spPr bwMode="auto">
            <a:xfrm>
              <a:off x="3677" y="2865"/>
              <a:ext cx="1381" cy="162"/>
            </a:xfrm>
            <a:prstGeom prst="rect">
              <a:avLst/>
            </a:prstGeom>
            <a:noFill/>
            <a:ln w="0">
              <a:solidFill>
                <a:srgbClr val="990033"/>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4999" name="Line 39"/>
            <p:cNvSpPr>
              <a:spLocks noChangeShapeType="1"/>
            </p:cNvSpPr>
            <p:nvPr/>
          </p:nvSpPr>
          <p:spPr bwMode="auto">
            <a:xfrm>
              <a:off x="2769" y="2730"/>
              <a:ext cx="89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00" name="Line 40"/>
            <p:cNvSpPr>
              <a:spLocks noChangeShapeType="1"/>
            </p:cNvSpPr>
            <p:nvPr/>
          </p:nvSpPr>
          <p:spPr bwMode="auto">
            <a:xfrm flipH="1">
              <a:off x="1875" y="2730"/>
              <a:ext cx="894" cy="1"/>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5001" name="Rectangle 41"/>
            <p:cNvSpPr>
              <a:spLocks noChangeArrowheads="1"/>
            </p:cNvSpPr>
            <p:nvPr/>
          </p:nvSpPr>
          <p:spPr bwMode="auto">
            <a:xfrm>
              <a:off x="2242" y="2363"/>
              <a:ext cx="980" cy="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spcBef>
                  <a:spcPct val="0"/>
                </a:spcBef>
                <a:buClrTx/>
                <a:buFontTx/>
                <a:buNone/>
              </a:pPr>
              <a:r>
                <a:rPr lang="en-US" altLang="zh-CN" sz="2700" i="1">
                  <a:solidFill>
                    <a:srgbClr val="000000"/>
                  </a:solidFill>
                </a:rPr>
                <a:t>manage</a:t>
              </a:r>
              <a:endParaRPr lang="en-US" altLang="zh-CN" b="1">
                <a:ea typeface="宋体" panose="02010600030101010101" pitchFamily="2" charset="-122"/>
              </a:endParaRPr>
            </a:p>
          </p:txBody>
        </p:sp>
      </p:grpSp>
      <p:sp>
        <p:nvSpPr>
          <p:cNvPr id="45" name="文本框 44"/>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75100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1C98C8D-E535-4CD4-9B94-EEFEB7CE2920}" type="slidenum">
              <a:rPr lang="zh-CN" altLang="en-US"/>
              <a:pPr/>
              <a:t>42</a:t>
            </a:fld>
            <a:endParaRPr lang="en-US" altLang="zh-CN"/>
          </a:p>
        </p:txBody>
      </p:sp>
      <p:sp>
        <p:nvSpPr>
          <p:cNvPr id="427010" name="Rectangle 2"/>
          <p:cNvSpPr>
            <a:spLocks noGrp="1" noChangeArrowheads="1"/>
          </p:cNvSpPr>
          <p:nvPr>
            <p:ph type="body" idx="1"/>
          </p:nvPr>
        </p:nvSpPr>
        <p:spPr>
          <a:xfrm>
            <a:off x="2019719" y="1268413"/>
            <a:ext cx="8179969" cy="1223962"/>
          </a:xfrm>
        </p:spPr>
        <p:txBody>
          <a:bodyPr/>
          <a:lstStyle/>
          <a:p>
            <a:pPr>
              <a:spcBef>
                <a:spcPct val="0"/>
              </a:spcBef>
              <a:buFont typeface="Wingdings" panose="05000000000000000000" pitchFamily="2" charset="2"/>
              <a:buNone/>
            </a:pPr>
            <a:r>
              <a:rPr lang="zh-CN" altLang="en-US" b="1" dirty="0">
                <a:solidFill>
                  <a:srgbClr val="0000CC"/>
                </a:solidFill>
                <a:latin typeface="华文楷体" panose="02010600040101010101" pitchFamily="2" charset="-122"/>
                <a:ea typeface="华文楷体" panose="02010600040101010101" pitchFamily="2" charset="-122"/>
              </a:rPr>
              <a:t>关联的角色</a:t>
            </a:r>
            <a:r>
              <a:rPr lang="en-US" altLang="zh-CN" b="1" dirty="0">
                <a:solidFill>
                  <a:srgbClr val="0000CC"/>
                </a:solidFill>
                <a:latin typeface="华文楷体" panose="02010600040101010101" pitchFamily="2" charset="-122"/>
                <a:ea typeface="华文楷体" panose="02010600040101010101" pitchFamily="2" charset="-122"/>
              </a:rPr>
              <a:t>(Role)</a:t>
            </a:r>
          </a:p>
          <a:p>
            <a:pPr>
              <a:spcBef>
                <a:spcPct val="0"/>
              </a:spcBef>
              <a:buFont typeface="Wingdings" panose="05000000000000000000" pitchFamily="2" charset="2"/>
              <a:buNone/>
            </a:pPr>
            <a:endParaRPr lang="zh-CN" altLang="en-US" b="1" dirty="0">
              <a:solidFill>
                <a:srgbClr val="0000CC"/>
              </a:solidFill>
              <a:latin typeface="华文楷体" panose="02010600040101010101" pitchFamily="2" charset="-122"/>
              <a:ea typeface="华文楷体" panose="02010600040101010101" pitchFamily="2" charset="-122"/>
            </a:endParaRPr>
          </a:p>
          <a:p>
            <a:pPr>
              <a:spcBef>
                <a:spcPct val="0"/>
              </a:spcBef>
              <a:buFont typeface="Wingdings" panose="05000000000000000000" pitchFamily="2" charset="2"/>
              <a:buNone/>
            </a:pPr>
            <a:r>
              <a:rPr lang="zh-CN" altLang="en-US" b="1" dirty="0">
                <a:solidFill>
                  <a:srgbClr val="0000CC"/>
                </a:solidFill>
                <a:latin typeface="华文楷体" panose="02010600040101010101" pitchFamily="2" charset="-122"/>
                <a:ea typeface="华文楷体" panose="02010600040101010101" pitchFamily="2" charset="-122"/>
              </a:rPr>
              <a:t>关联中的角色是类的对象在关联中所扮演的角色</a:t>
            </a:r>
          </a:p>
        </p:txBody>
      </p:sp>
      <p:sp>
        <p:nvSpPr>
          <p:cNvPr id="427011" name="Rectangle 3"/>
          <p:cNvSpPr>
            <a:spLocks noChangeArrowheads="1"/>
          </p:cNvSpPr>
          <p:nvPr/>
        </p:nvSpPr>
        <p:spPr bwMode="auto">
          <a:xfrm>
            <a:off x="2424114" y="5516563"/>
            <a:ext cx="69119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0"/>
              </a:spcBef>
              <a:buClrTx/>
              <a:buFontTx/>
              <a:buNone/>
            </a:pPr>
            <a:r>
              <a:rPr lang="zh-CN" altLang="en-US" sz="2400" b="1" dirty="0">
                <a:solidFill>
                  <a:srgbClr val="FF3300"/>
                </a:solidFill>
                <a:latin typeface="华文楷体" panose="02010600040101010101" pitchFamily="2" charset="-122"/>
                <a:ea typeface="华文楷体" panose="02010600040101010101" pitchFamily="2" charset="-122"/>
              </a:rPr>
              <a:t>注：关联的角色会转换为代码</a:t>
            </a:r>
          </a:p>
        </p:txBody>
      </p:sp>
      <p:pic>
        <p:nvPicPr>
          <p:cNvPr id="4270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953134"/>
            <a:ext cx="10851572" cy="188036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4791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3B167E3-4504-47DD-8D3E-863356C7A25F}" type="slidenum">
              <a:rPr lang="zh-CN" altLang="en-US"/>
              <a:pPr/>
              <a:t>43</a:t>
            </a:fld>
            <a:endParaRPr lang="en-US" altLang="zh-CN"/>
          </a:p>
        </p:txBody>
      </p:sp>
      <p:sp>
        <p:nvSpPr>
          <p:cNvPr id="429058" name="Text Box 2"/>
          <p:cNvSpPr txBox="1">
            <a:spLocks noChangeArrowheads="1"/>
          </p:cNvSpPr>
          <p:nvPr/>
        </p:nvSpPr>
        <p:spPr bwMode="auto">
          <a:xfrm>
            <a:off x="2135189" y="2551114"/>
            <a:ext cx="8353425" cy="3139321"/>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class company</a:t>
            </a: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public string name;</a:t>
            </a:r>
            <a:r>
              <a:rPr lang="zh-CN" altLang="en-US" b="1">
                <a:solidFill>
                  <a:srgbClr val="0000CC"/>
                </a:solidFill>
                <a:latin typeface="华文楷体" panose="02010600040101010101" pitchFamily="2" charset="-122"/>
                <a:ea typeface="华文楷体" panose="02010600040101010101" pitchFamily="2" charset="-122"/>
              </a:rPr>
              <a:t>     </a:t>
            </a:r>
            <a:r>
              <a:rPr lang="en-US" altLang="zh-CN" b="1">
                <a:solidFill>
                  <a:srgbClr val="0000CC"/>
                </a:solidFill>
                <a:latin typeface="华文楷体" panose="02010600040101010101" pitchFamily="2" charset="-122"/>
                <a:ea typeface="华文楷体" panose="02010600040101010101" pitchFamily="2" charset="-122"/>
              </a:rPr>
              <a:t>//</a:t>
            </a:r>
            <a:r>
              <a:rPr lang="zh-CN" altLang="en-US" b="1">
                <a:solidFill>
                  <a:srgbClr val="0000CC"/>
                </a:solidFill>
                <a:latin typeface="华文楷体" panose="02010600040101010101" pitchFamily="2" charset="-122"/>
                <a:ea typeface="华文楷体" panose="02010600040101010101" pitchFamily="2" charset="-122"/>
              </a:rPr>
              <a:t>公司名称</a:t>
            </a:r>
          </a:p>
          <a:p>
            <a:pPr>
              <a:spcBef>
                <a:spcPct val="0"/>
              </a:spcBef>
              <a:buClrTx/>
              <a:buFontTx/>
              <a:buNone/>
            </a:pPr>
            <a:r>
              <a:rPr lang="en-US" altLang="zh-CN" b="1">
                <a:solidFill>
                  <a:srgbClr val="0000CC"/>
                </a:solidFill>
                <a:latin typeface="华文楷体" panose="02010600040101010101" pitchFamily="2" charset="-122"/>
                <a:ea typeface="华文楷体" panose="02010600040101010101" pitchFamily="2" charset="-122"/>
              </a:rPr>
              <a:t>        </a:t>
            </a:r>
            <a:r>
              <a:rPr lang="en-US" altLang="zh-CN" b="1">
                <a:solidFill>
                  <a:srgbClr val="FF3300"/>
                </a:solidFill>
                <a:latin typeface="华文楷体" panose="02010600040101010101" pitchFamily="2" charset="-122"/>
                <a:ea typeface="华文楷体" panose="02010600040101010101" pitchFamily="2" charset="-122"/>
              </a:rPr>
              <a:t>public person[ ] employee = new person[3];</a:t>
            </a:r>
            <a:r>
              <a:rPr lang="en-US" altLang="zh-CN" b="1">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b="1">
                <a:latin typeface="华文楷体" panose="02010600040101010101" pitchFamily="2" charset="-122"/>
                <a:ea typeface="华文楷体" panose="02010600040101010101" pitchFamily="2" charset="-122"/>
              </a:rPr>
              <a:t>        </a:t>
            </a:r>
            <a:r>
              <a:rPr lang="zh-CN" altLang="zh-CN" b="1">
                <a:solidFill>
                  <a:srgbClr val="0000CC"/>
                </a:solidFill>
                <a:latin typeface="华文楷体" panose="02010600040101010101" pitchFamily="2" charset="-122"/>
                <a:ea typeface="华文楷体" panose="02010600040101010101" pitchFamily="2" charset="-122"/>
              </a:rPr>
              <a:t>public company(string cName)</a:t>
            </a:r>
            <a:r>
              <a:rPr lang="zh-CN" altLang="en-US" b="1">
                <a:solidFill>
                  <a:srgbClr val="0000CC"/>
                </a:solidFill>
                <a:latin typeface="华文楷体" panose="02010600040101010101" pitchFamily="2" charset="-122"/>
                <a:ea typeface="华文楷体" panose="02010600040101010101" pitchFamily="2" charset="-122"/>
              </a:rPr>
              <a:t>  </a:t>
            </a:r>
            <a:r>
              <a:rPr lang="en-US" altLang="zh-CN" b="1">
                <a:solidFill>
                  <a:srgbClr val="0000CC"/>
                </a:solidFill>
                <a:latin typeface="华文楷体" panose="02010600040101010101" pitchFamily="2" charset="-122"/>
                <a:ea typeface="华文楷体" panose="02010600040101010101" pitchFamily="2" charset="-122"/>
              </a:rPr>
              <a:t>//</a:t>
            </a:r>
            <a:r>
              <a:rPr lang="zh-CN" altLang="en-US" b="1">
                <a:solidFill>
                  <a:srgbClr val="0000CC"/>
                </a:solidFill>
                <a:latin typeface="华文楷体" panose="02010600040101010101" pitchFamily="2" charset="-122"/>
                <a:ea typeface="华文楷体" panose="02010600040101010101" pitchFamily="2" charset="-122"/>
              </a:rPr>
              <a:t>构造函数</a:t>
            </a:r>
            <a:endParaRPr lang="zh-CN" altLang="zh-CN"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name = cName;</a:t>
            </a: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a:t>
            </a:r>
            <a:endParaRPr lang="zh-CN" altLang="en-US"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       ……</a:t>
            </a:r>
            <a:endParaRPr lang="zh-CN" altLang="zh-CN"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zh-CN" b="1">
                <a:solidFill>
                  <a:srgbClr val="0000CC"/>
                </a:solidFill>
                <a:latin typeface="华文楷体" panose="02010600040101010101" pitchFamily="2" charset="-122"/>
                <a:ea typeface="华文楷体" panose="02010600040101010101" pitchFamily="2" charset="-122"/>
              </a:rPr>
              <a:t>    }</a:t>
            </a:r>
            <a:endParaRPr lang="zh-CN" altLang="en-US" b="1">
              <a:solidFill>
                <a:srgbClr val="0000CC"/>
              </a:solidFill>
              <a:latin typeface="华文楷体" panose="02010600040101010101" pitchFamily="2" charset="-122"/>
              <a:ea typeface="华文楷体" panose="02010600040101010101" pitchFamily="2" charset="-122"/>
            </a:endParaRPr>
          </a:p>
        </p:txBody>
      </p:sp>
      <p:pic>
        <p:nvPicPr>
          <p:cNvPr id="429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1125539"/>
            <a:ext cx="7200900" cy="12477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6975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048E204-3676-4C62-9A31-F3403C807158}" type="slidenum">
              <a:rPr lang="zh-CN" altLang="en-US"/>
              <a:pPr/>
              <a:t>44</a:t>
            </a:fld>
            <a:endParaRPr lang="en-US" altLang="zh-CN"/>
          </a:p>
        </p:txBody>
      </p:sp>
      <p:sp>
        <p:nvSpPr>
          <p:cNvPr id="431106" name="Rectangle 2"/>
          <p:cNvSpPr>
            <a:spLocks noGrp="1" noChangeArrowheads="1"/>
          </p:cNvSpPr>
          <p:nvPr>
            <p:ph type="body" idx="1"/>
          </p:nvPr>
        </p:nvSpPr>
        <p:spPr>
          <a:xfrm>
            <a:off x="838200" y="1401764"/>
            <a:ext cx="10888226" cy="1944688"/>
          </a:xfrm>
          <a:noFill/>
          <a:ln/>
        </p:spPr>
        <p:txBody>
          <a:bodyPr vert="horz" wrap="square" lIns="46800" tIns="45720" rIns="46800" bIns="45720" numCol="1" anchor="t" anchorCtr="0" compatLnSpc="1"/>
          <a:lstStyle/>
          <a:p>
            <a:pPr>
              <a:buFont typeface="Wingdings" panose="05000000000000000000" pitchFamily="2" charset="2"/>
              <a:buNone/>
            </a:pPr>
            <a:r>
              <a:rPr lang="zh-CN" altLang="en-US" dirty="0">
                <a:solidFill>
                  <a:srgbClr val="0000CC"/>
                </a:solidFill>
                <a:latin typeface="华文楷体" panose="02010600040101010101" pitchFamily="2" charset="-122"/>
                <a:ea typeface="华文楷体" panose="02010600040101010101" pitchFamily="2" charset="-122"/>
              </a:rPr>
              <a:t>关联的可见性</a:t>
            </a:r>
          </a:p>
          <a:p>
            <a:pPr>
              <a:buFont typeface="Wingdings" panose="05000000000000000000" pitchFamily="2" charset="2"/>
              <a:buNone/>
            </a:pPr>
            <a:endParaRPr lang="zh-CN" altLang="en-US" dirty="0">
              <a:solidFill>
                <a:srgbClr val="0000CC"/>
              </a:solidFill>
              <a:latin typeface="华文楷体" panose="02010600040101010101" pitchFamily="2" charset="-122"/>
              <a:ea typeface="华文楷体" panose="02010600040101010101" pitchFamily="2" charset="-122"/>
            </a:endParaRPr>
          </a:p>
          <a:p>
            <a:pPr>
              <a:buFont typeface="Wingdings" panose="05000000000000000000" pitchFamily="2" charset="2"/>
              <a:buNone/>
            </a:pPr>
            <a:r>
              <a:rPr lang="zh-CN" altLang="en-US" dirty="0" smtClean="0">
                <a:solidFill>
                  <a:srgbClr val="0000CC"/>
                </a:solidFill>
                <a:latin typeface="华文楷体" panose="02010600040101010101" pitchFamily="2" charset="-122"/>
                <a:ea typeface="华文楷体" panose="02010600040101010101" pitchFamily="2" charset="-122"/>
              </a:rPr>
              <a:t>用</a:t>
            </a:r>
            <a:r>
              <a:rPr lang="zh-CN" altLang="en-US" dirty="0">
                <a:solidFill>
                  <a:srgbClr val="0000CC"/>
                </a:solidFill>
                <a:latin typeface="华文楷体" panose="02010600040101010101" pitchFamily="2" charset="-122"/>
                <a:ea typeface="华文楷体" panose="02010600040101010101" pitchFamily="2" charset="-122"/>
              </a:rPr>
              <a:t>可见性修饰角色名称，以说明该角色名称可以在哪些范围内被访问。</a:t>
            </a:r>
          </a:p>
        </p:txBody>
      </p:sp>
      <p:pic>
        <p:nvPicPr>
          <p:cNvPr id="4311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70" y="3346452"/>
            <a:ext cx="10873531" cy="188417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6387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4A6516B-9D95-4EDB-A480-291CB3CEA78B}" type="slidenum">
              <a:rPr lang="zh-CN" altLang="en-US"/>
              <a:pPr/>
              <a:t>45</a:t>
            </a:fld>
            <a:endParaRPr lang="en-US" altLang="zh-CN"/>
          </a:p>
        </p:txBody>
      </p:sp>
      <p:sp>
        <p:nvSpPr>
          <p:cNvPr id="433154" name="Text Box 2"/>
          <p:cNvSpPr txBox="1">
            <a:spLocks noChangeArrowheads="1"/>
          </p:cNvSpPr>
          <p:nvPr/>
        </p:nvSpPr>
        <p:spPr bwMode="auto">
          <a:xfrm>
            <a:off x="2135189" y="1039814"/>
            <a:ext cx="8353425" cy="347787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class company</a:t>
            </a: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public string name;</a:t>
            </a:r>
            <a:r>
              <a:rPr lang="zh-CN" altLang="en-US" sz="2000" b="1" dirty="0">
                <a:solidFill>
                  <a:srgbClr val="0000CC"/>
                </a:solidFill>
                <a:latin typeface="华文楷体" panose="02010600040101010101" pitchFamily="2" charset="-122"/>
                <a:ea typeface="华文楷体" panose="02010600040101010101" pitchFamily="2" charset="-122"/>
              </a:rPr>
              <a:t>     </a:t>
            </a:r>
            <a:r>
              <a:rPr lang="en-US" altLang="zh-CN" sz="2000" b="1" dirty="0">
                <a:solidFill>
                  <a:srgbClr val="0000CC"/>
                </a:solidFill>
                <a:latin typeface="华文楷体" panose="02010600040101010101" pitchFamily="2" charset="-122"/>
                <a:ea typeface="华文楷体" panose="02010600040101010101" pitchFamily="2" charset="-122"/>
              </a:rPr>
              <a:t>//</a:t>
            </a:r>
            <a:r>
              <a:rPr lang="zh-CN" altLang="en-US" sz="2000" b="1" dirty="0">
                <a:solidFill>
                  <a:srgbClr val="0000CC"/>
                </a:solidFill>
                <a:latin typeface="华文楷体" panose="02010600040101010101" pitchFamily="2" charset="-122"/>
                <a:ea typeface="华文楷体" panose="02010600040101010101" pitchFamily="2" charset="-122"/>
              </a:rPr>
              <a:t>公司名称</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a:solidFill>
                  <a:srgbClr val="FF3300"/>
                </a:solidFill>
                <a:latin typeface="华文楷体" panose="02010600040101010101" pitchFamily="2" charset="-122"/>
                <a:ea typeface="华文楷体" panose="02010600040101010101" pitchFamily="2" charset="-122"/>
              </a:rPr>
              <a:t>public person[ ] employee = new person[3];</a:t>
            </a:r>
            <a:r>
              <a:rPr lang="en-US"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en-US"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sz="2000" b="1" dirty="0">
                <a:latin typeface="华文楷体" panose="02010600040101010101" pitchFamily="2" charset="-122"/>
                <a:ea typeface="华文楷体" panose="02010600040101010101" pitchFamily="2" charset="-122"/>
              </a:rPr>
              <a:t>        </a:t>
            </a:r>
            <a:r>
              <a:rPr lang="zh-CN" altLang="zh-CN" sz="2000" b="1" dirty="0">
                <a:solidFill>
                  <a:srgbClr val="0000CC"/>
                </a:solidFill>
                <a:latin typeface="华文楷体" panose="02010600040101010101" pitchFamily="2" charset="-122"/>
                <a:ea typeface="华文楷体" panose="02010600040101010101" pitchFamily="2" charset="-122"/>
              </a:rPr>
              <a:t>public company(string cName)</a:t>
            </a:r>
            <a:r>
              <a:rPr lang="zh-CN" altLang="en-US" sz="2000" b="1" dirty="0">
                <a:solidFill>
                  <a:srgbClr val="0000CC"/>
                </a:solidFill>
                <a:latin typeface="华文楷体" panose="02010600040101010101" pitchFamily="2" charset="-122"/>
                <a:ea typeface="华文楷体" panose="02010600040101010101" pitchFamily="2" charset="-122"/>
              </a:rPr>
              <a:t>  </a:t>
            </a:r>
            <a:r>
              <a:rPr lang="en-US" altLang="zh-CN" sz="2000" b="1" dirty="0">
                <a:solidFill>
                  <a:srgbClr val="0000CC"/>
                </a:solidFill>
                <a:latin typeface="华文楷体" panose="02010600040101010101" pitchFamily="2" charset="-122"/>
                <a:ea typeface="华文楷体" panose="02010600040101010101" pitchFamily="2" charset="-122"/>
              </a:rPr>
              <a:t>//</a:t>
            </a:r>
            <a:r>
              <a:rPr lang="zh-CN" altLang="en-US" sz="2000" b="1" dirty="0">
                <a:solidFill>
                  <a:srgbClr val="0000CC"/>
                </a:solidFill>
                <a:latin typeface="华文楷体" panose="02010600040101010101" pitchFamily="2" charset="-122"/>
                <a:ea typeface="华文楷体" panose="02010600040101010101" pitchFamily="2" charset="-122"/>
              </a:rPr>
              <a:t>构造函数</a:t>
            </a:r>
            <a:endParaRPr lang="zh-CN" altLang="zh-CN" sz="20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name = cName;</a:t>
            </a: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a:t>
            </a:r>
            <a:endParaRPr lang="zh-CN" altLang="en-US" sz="20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000" b="1" dirty="0">
                <a:solidFill>
                  <a:srgbClr val="0000CC"/>
                </a:solidFill>
                <a:latin typeface="华文楷体" panose="02010600040101010101" pitchFamily="2" charset="-122"/>
                <a:ea typeface="华文楷体" panose="02010600040101010101" pitchFamily="2" charset="-122"/>
              </a:rPr>
              <a:t>       ……</a:t>
            </a:r>
            <a:endParaRPr lang="zh-CN" altLang="zh-CN" sz="20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zh-CN" sz="2000" b="1" dirty="0">
                <a:solidFill>
                  <a:srgbClr val="0000CC"/>
                </a:solidFill>
                <a:latin typeface="华文楷体" panose="02010600040101010101" pitchFamily="2" charset="-122"/>
                <a:ea typeface="华文楷体" panose="02010600040101010101" pitchFamily="2" charset="-122"/>
              </a:rPr>
              <a:t>    }</a:t>
            </a:r>
            <a:endParaRPr lang="zh-CN" altLang="en-US" sz="2000" b="1" dirty="0">
              <a:solidFill>
                <a:srgbClr val="0000CC"/>
              </a:solidFill>
              <a:latin typeface="华文楷体" panose="02010600040101010101" pitchFamily="2" charset="-122"/>
              <a:ea typeface="华文楷体" panose="02010600040101010101" pitchFamily="2" charset="-122"/>
            </a:endParaRPr>
          </a:p>
        </p:txBody>
      </p:sp>
      <p:pic>
        <p:nvPicPr>
          <p:cNvPr id="433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726" y="4863852"/>
            <a:ext cx="9666758" cy="16750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62394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5"/>
          <p:cNvSpPr>
            <a:spLocks noGrp="1"/>
          </p:cNvSpPr>
          <p:nvPr>
            <p:ph type="sldNum" sz="quarter" idx="12"/>
          </p:nvPr>
        </p:nvSpPr>
        <p:spPr/>
        <p:txBody>
          <a:bodyPr/>
          <a:lstStyle/>
          <a:p>
            <a:fld id="{C0B1CBA6-531E-489F-BFEE-01768F2B6295}" type="slidenum">
              <a:rPr lang="zh-CN" altLang="en-US"/>
              <a:pPr/>
              <a:t>46</a:t>
            </a:fld>
            <a:endParaRPr lang="en-US" altLang="zh-CN"/>
          </a:p>
        </p:txBody>
      </p:sp>
      <p:sp>
        <p:nvSpPr>
          <p:cNvPr id="299010" name="Rectangle 2"/>
          <p:cNvSpPr>
            <a:spLocks noGrp="1" noChangeArrowheads="1"/>
          </p:cNvSpPr>
          <p:nvPr>
            <p:ph type="title"/>
          </p:nvPr>
        </p:nvSpPr>
        <p:spPr>
          <a:xfrm>
            <a:off x="1111250" y="1186657"/>
            <a:ext cx="6943725" cy="366712"/>
          </a:xfrm>
        </p:spPr>
        <p:txBody>
          <a:bodyPr/>
          <a:lstStyle/>
          <a:p>
            <a:pPr>
              <a:buFont typeface="Monotype Sorts" pitchFamily="2" charset="2"/>
              <a:buChar char="u"/>
            </a:pPr>
            <a:r>
              <a:rPr lang="zh-CN" altLang="en-US" sz="2800" dirty="0">
                <a:latin typeface="Times New Roman" panose="02020603050405020304" pitchFamily="18" charset="0"/>
                <a:ea typeface="宋体" panose="02010600030101010101" pitchFamily="2" charset="-122"/>
              </a:rPr>
              <a:t>  导航特性</a:t>
            </a:r>
            <a:endParaRPr lang="zh-CN" altLang="en-US" sz="3600" dirty="0">
              <a:latin typeface="Times New Roman" panose="02020603050405020304" pitchFamily="18" charset="0"/>
              <a:ea typeface="宋体" panose="02010600030101010101" pitchFamily="2" charset="-122"/>
            </a:endParaRPr>
          </a:p>
        </p:txBody>
      </p:sp>
      <p:grpSp>
        <p:nvGrpSpPr>
          <p:cNvPr id="299011" name="Group 3"/>
          <p:cNvGrpSpPr>
            <a:grpSpLocks/>
          </p:cNvGrpSpPr>
          <p:nvPr/>
        </p:nvGrpSpPr>
        <p:grpSpPr bwMode="auto">
          <a:xfrm>
            <a:off x="3251200" y="1295400"/>
            <a:ext cx="5969000" cy="5410200"/>
            <a:chOff x="1088" y="816"/>
            <a:chExt cx="3760" cy="3408"/>
          </a:xfrm>
        </p:grpSpPr>
        <p:sp>
          <p:nvSpPr>
            <p:cNvPr id="299012" name="Rectangle 4"/>
            <p:cNvSpPr>
              <a:spLocks noChangeArrowheads="1"/>
            </p:cNvSpPr>
            <p:nvPr/>
          </p:nvSpPr>
          <p:spPr bwMode="auto">
            <a:xfrm>
              <a:off x="3054" y="1119"/>
              <a:ext cx="192" cy="17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en-US" altLang="zh-CN" b="1">
                  <a:latin typeface="Times New Roman" panose="02020603050405020304" pitchFamily="18" charset="0"/>
                </a:rPr>
                <a:t>1</a:t>
              </a:r>
            </a:p>
          </p:txBody>
        </p:sp>
        <p:sp>
          <p:nvSpPr>
            <p:cNvPr id="299013" name="Rectangle 5"/>
            <p:cNvSpPr>
              <a:spLocks noChangeArrowheads="1"/>
            </p:cNvSpPr>
            <p:nvPr/>
          </p:nvSpPr>
          <p:spPr bwMode="auto">
            <a:xfrm>
              <a:off x="2574" y="1766"/>
              <a:ext cx="411"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200"/>
                </a:spcBef>
              </a:pPr>
              <a:r>
                <a:rPr lang="zh-CN" altLang="en-US" sz="2000" b="1" i="1">
                  <a:latin typeface="Times New Roman" panose="02020603050405020304" pitchFamily="18" charset="0"/>
                </a:rPr>
                <a:t>导航</a:t>
              </a:r>
              <a:endParaRPr lang="zh-CN" altLang="en-US" b="1">
                <a:latin typeface="Times New Roman" panose="02020603050405020304" pitchFamily="18" charset="0"/>
                <a:ea typeface="宋体" panose="02010600030101010101" pitchFamily="2" charset="-122"/>
              </a:endParaRPr>
            </a:p>
          </p:txBody>
        </p:sp>
        <p:sp>
          <p:nvSpPr>
            <p:cNvPr id="299014" name="Line 6"/>
            <p:cNvSpPr>
              <a:spLocks noChangeShapeType="1"/>
            </p:cNvSpPr>
            <p:nvPr/>
          </p:nvSpPr>
          <p:spPr bwMode="auto">
            <a:xfrm flipV="1">
              <a:off x="2832" y="1430"/>
              <a:ext cx="302" cy="297"/>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15" name="Rectangle 7"/>
            <p:cNvSpPr>
              <a:spLocks noChangeArrowheads="1"/>
            </p:cNvSpPr>
            <p:nvPr/>
          </p:nvSpPr>
          <p:spPr bwMode="auto">
            <a:xfrm>
              <a:off x="1200" y="816"/>
              <a:ext cx="981" cy="168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16" name="Line 8"/>
            <p:cNvSpPr>
              <a:spLocks noChangeShapeType="1"/>
            </p:cNvSpPr>
            <p:nvPr/>
          </p:nvSpPr>
          <p:spPr bwMode="auto">
            <a:xfrm>
              <a:off x="1200" y="1162"/>
              <a:ext cx="98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17" name="Rectangle 9"/>
            <p:cNvSpPr>
              <a:spLocks noChangeArrowheads="1"/>
            </p:cNvSpPr>
            <p:nvPr/>
          </p:nvSpPr>
          <p:spPr bwMode="auto">
            <a:xfrm>
              <a:off x="1348" y="869"/>
              <a:ext cx="699" cy="2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lnSpc>
                  <a:spcPct val="110000"/>
                </a:lnSpc>
                <a:spcBef>
                  <a:spcPts val="300"/>
                </a:spcBef>
              </a:pPr>
              <a:r>
                <a:rPr lang="zh-CN" altLang="en-US" sz="2000" b="1">
                  <a:latin typeface="Times New Roman" panose="02020603050405020304" pitchFamily="18" charset="0"/>
                </a:rPr>
                <a:t>订  单</a:t>
              </a:r>
            </a:p>
          </p:txBody>
        </p:sp>
        <p:sp>
          <p:nvSpPr>
            <p:cNvPr id="299018" name="Line 10"/>
            <p:cNvSpPr>
              <a:spLocks noChangeShapeType="1"/>
            </p:cNvSpPr>
            <p:nvPr/>
          </p:nvSpPr>
          <p:spPr bwMode="auto">
            <a:xfrm>
              <a:off x="1200" y="2016"/>
              <a:ext cx="981"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19" name="Line 11"/>
            <p:cNvSpPr>
              <a:spLocks noChangeShapeType="1"/>
            </p:cNvSpPr>
            <p:nvPr/>
          </p:nvSpPr>
          <p:spPr bwMode="auto">
            <a:xfrm>
              <a:off x="2191" y="1344"/>
              <a:ext cx="99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9020" name="Rectangle 12"/>
            <p:cNvSpPr>
              <a:spLocks noChangeArrowheads="1"/>
            </p:cNvSpPr>
            <p:nvPr/>
          </p:nvSpPr>
          <p:spPr bwMode="auto">
            <a:xfrm>
              <a:off x="2239" y="1110"/>
              <a:ext cx="175"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zh-CN" altLang="en-US" sz="2800" b="1">
                  <a:latin typeface="Times New Roman" panose="02020603050405020304" pitchFamily="18" charset="0"/>
                </a:rPr>
                <a:t>*</a:t>
              </a:r>
              <a:endParaRPr lang="zh-CN" altLang="en-US" b="1">
                <a:latin typeface="Times New Roman" panose="02020603050405020304" pitchFamily="18" charset="0"/>
              </a:endParaRPr>
            </a:p>
          </p:txBody>
        </p:sp>
        <p:sp>
          <p:nvSpPr>
            <p:cNvPr id="299021" name="Rectangle 13"/>
            <p:cNvSpPr>
              <a:spLocks noChangeArrowheads="1"/>
            </p:cNvSpPr>
            <p:nvPr/>
          </p:nvSpPr>
          <p:spPr bwMode="auto">
            <a:xfrm>
              <a:off x="1315" y="1200"/>
              <a:ext cx="720" cy="7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2000" b="1">
                  <a:latin typeface="Times New Roman" panose="02020603050405020304" pitchFamily="18" charset="0"/>
                </a:rPr>
                <a:t>收到日期</a:t>
              </a:r>
            </a:p>
            <a:p>
              <a:pPr algn="just" eaLnBrk="0" hangingPunct="0">
                <a:spcBef>
                  <a:spcPct val="0"/>
                </a:spcBef>
                <a:buClrTx/>
                <a:buFontTx/>
                <a:buNone/>
              </a:pPr>
              <a:r>
                <a:rPr lang="zh-CN" altLang="en-US" sz="2000" b="1">
                  <a:latin typeface="Times New Roman" panose="02020603050405020304" pitchFamily="18" charset="0"/>
                </a:rPr>
                <a:t>预付款</a:t>
              </a:r>
            </a:p>
            <a:p>
              <a:pPr algn="just" eaLnBrk="0" hangingPunct="0">
                <a:spcBef>
                  <a:spcPct val="0"/>
                </a:spcBef>
                <a:buClrTx/>
                <a:buFontTx/>
                <a:buNone/>
              </a:pPr>
              <a:r>
                <a:rPr lang="zh-CN" altLang="en-US" sz="2000" b="1">
                  <a:latin typeface="Times New Roman" panose="02020603050405020304" pitchFamily="18" charset="0"/>
                </a:rPr>
                <a:t>数量</a:t>
              </a:r>
            </a:p>
            <a:p>
              <a:pPr algn="just" eaLnBrk="0" hangingPunct="0">
                <a:spcBef>
                  <a:spcPct val="0"/>
                </a:spcBef>
                <a:buClrTx/>
                <a:buFontTx/>
                <a:buNone/>
              </a:pPr>
              <a:r>
                <a:rPr lang="zh-CN" altLang="en-US" sz="2000" b="1">
                  <a:latin typeface="Times New Roman" panose="02020603050405020304" pitchFamily="18" charset="0"/>
                </a:rPr>
                <a:t>价格</a:t>
              </a:r>
            </a:p>
            <a:p>
              <a:pPr algn="just" eaLnBrk="0" hangingPunct="0">
                <a:spcBef>
                  <a:spcPct val="0"/>
                </a:spcBef>
                <a:buClrTx/>
                <a:buFontTx/>
                <a:buNone/>
              </a:pPr>
              <a:endParaRPr lang="zh-CN" altLang="en-US" sz="2000" b="1">
                <a:latin typeface="Times New Roman" panose="02020603050405020304" pitchFamily="18" charset="0"/>
              </a:endParaRPr>
            </a:p>
          </p:txBody>
        </p:sp>
        <p:sp>
          <p:nvSpPr>
            <p:cNvPr id="299022" name="Rectangle 14"/>
            <p:cNvSpPr>
              <a:spLocks noChangeArrowheads="1"/>
            </p:cNvSpPr>
            <p:nvPr/>
          </p:nvSpPr>
          <p:spPr bwMode="auto">
            <a:xfrm>
              <a:off x="1315" y="2064"/>
              <a:ext cx="699" cy="23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2000" b="1">
                  <a:latin typeface="Times New Roman" panose="02020603050405020304" pitchFamily="18" charset="0"/>
                </a:rPr>
                <a:t>发货（）</a:t>
              </a:r>
            </a:p>
            <a:p>
              <a:pPr algn="just" eaLnBrk="0" hangingPunct="0">
                <a:spcBef>
                  <a:spcPct val="0"/>
                </a:spcBef>
                <a:buClrTx/>
                <a:buFontTx/>
                <a:buNone/>
              </a:pPr>
              <a:r>
                <a:rPr lang="zh-CN" altLang="en-US" sz="2000" b="1">
                  <a:latin typeface="Times New Roman" panose="02020603050405020304" pitchFamily="18" charset="0"/>
                </a:rPr>
                <a:t>结束（）</a:t>
              </a:r>
              <a:endParaRPr lang="zh-CN" altLang="en-US">
                <a:latin typeface="Times New Roman" panose="02020603050405020304" pitchFamily="18" charset="0"/>
                <a:ea typeface="宋体" panose="02010600030101010101" pitchFamily="2" charset="-122"/>
              </a:endParaRPr>
            </a:p>
          </p:txBody>
        </p:sp>
        <p:sp>
          <p:nvSpPr>
            <p:cNvPr id="299023" name="Rectangle 15"/>
            <p:cNvSpPr>
              <a:spLocks noChangeArrowheads="1"/>
            </p:cNvSpPr>
            <p:nvPr/>
          </p:nvSpPr>
          <p:spPr bwMode="auto">
            <a:xfrm>
              <a:off x="3198" y="816"/>
              <a:ext cx="1650" cy="112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24" name="Rectangle 16"/>
            <p:cNvSpPr>
              <a:spLocks noChangeArrowheads="1"/>
            </p:cNvSpPr>
            <p:nvPr/>
          </p:nvSpPr>
          <p:spPr bwMode="auto">
            <a:xfrm>
              <a:off x="3583" y="893"/>
              <a:ext cx="937" cy="31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000" b="1">
                  <a:latin typeface="Times New Roman" panose="02020603050405020304" pitchFamily="18" charset="0"/>
                </a:rPr>
                <a:t>客  户</a:t>
              </a:r>
              <a:endParaRPr lang="zh-CN" altLang="en-US" sz="900" b="1">
                <a:latin typeface="Times New Roman" panose="02020603050405020304" pitchFamily="18" charset="0"/>
              </a:endParaRPr>
            </a:p>
          </p:txBody>
        </p:sp>
        <p:sp>
          <p:nvSpPr>
            <p:cNvPr id="299025" name="Rectangle 17"/>
            <p:cNvSpPr>
              <a:spLocks noChangeArrowheads="1"/>
            </p:cNvSpPr>
            <p:nvPr/>
          </p:nvSpPr>
          <p:spPr bwMode="auto">
            <a:xfrm>
              <a:off x="3306" y="1200"/>
              <a:ext cx="944" cy="36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2000" b="1">
                  <a:latin typeface="Times New Roman" panose="02020603050405020304" pitchFamily="18" charset="0"/>
                </a:rPr>
                <a:t>姓名</a:t>
              </a:r>
            </a:p>
            <a:p>
              <a:pPr algn="just" eaLnBrk="0" hangingPunct="0">
                <a:spcBef>
                  <a:spcPct val="0"/>
                </a:spcBef>
                <a:buClrTx/>
                <a:buFontTx/>
                <a:buNone/>
              </a:pPr>
              <a:r>
                <a:rPr lang="zh-CN" altLang="en-US" sz="2000" b="1">
                  <a:latin typeface="Times New Roman" panose="02020603050405020304" pitchFamily="18" charset="0"/>
                </a:rPr>
                <a:t>地址</a:t>
              </a:r>
              <a:endParaRPr lang="zh-CN" altLang="zh-CN">
                <a:latin typeface="Times New Roman" panose="02020603050405020304" pitchFamily="18" charset="0"/>
                <a:ea typeface="宋体" panose="02010600030101010101" pitchFamily="2" charset="-122"/>
              </a:endParaRPr>
            </a:p>
          </p:txBody>
        </p:sp>
        <p:sp>
          <p:nvSpPr>
            <p:cNvPr id="299026" name="Line 18"/>
            <p:cNvSpPr>
              <a:spLocks noChangeShapeType="1"/>
            </p:cNvSpPr>
            <p:nvPr/>
          </p:nvSpPr>
          <p:spPr bwMode="auto">
            <a:xfrm>
              <a:off x="3198" y="1641"/>
              <a:ext cx="165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27" name="Line 19"/>
            <p:cNvSpPr>
              <a:spLocks noChangeShapeType="1"/>
            </p:cNvSpPr>
            <p:nvPr/>
          </p:nvSpPr>
          <p:spPr bwMode="auto">
            <a:xfrm>
              <a:off x="3198" y="1162"/>
              <a:ext cx="165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28" name="Rectangle 20"/>
            <p:cNvSpPr>
              <a:spLocks noChangeArrowheads="1"/>
            </p:cNvSpPr>
            <p:nvPr/>
          </p:nvSpPr>
          <p:spPr bwMode="auto">
            <a:xfrm>
              <a:off x="3294" y="1658"/>
              <a:ext cx="1536" cy="2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lnSpc>
                  <a:spcPct val="125000"/>
                </a:lnSpc>
                <a:spcBef>
                  <a:spcPts val="200"/>
                </a:spcBef>
              </a:pPr>
              <a:r>
                <a:rPr lang="zh-CN" altLang="en-US" sz="2000" b="1">
                  <a:latin typeface="Times New Roman" panose="02020603050405020304" pitchFamily="18" charset="0"/>
                </a:rPr>
                <a:t>信用等级（）</a:t>
              </a:r>
              <a:r>
                <a:rPr lang="en-US" altLang="zh-CN" sz="2000" b="1">
                  <a:latin typeface="Times New Roman" panose="02020603050405020304" pitchFamily="18" charset="0"/>
                </a:rPr>
                <a:t>: String</a:t>
              </a:r>
            </a:p>
            <a:p>
              <a:pPr algn="just" eaLnBrk="0" hangingPunct="0">
                <a:spcBef>
                  <a:spcPct val="0"/>
                </a:spcBef>
                <a:buClrTx/>
                <a:buFontTx/>
                <a:buNone/>
              </a:pPr>
              <a:endParaRPr lang="zh-CN" altLang="en-US" sz="900" b="1">
                <a:latin typeface="Times New Roman" panose="02020603050405020304" pitchFamily="18" charset="0"/>
              </a:endParaRPr>
            </a:p>
          </p:txBody>
        </p:sp>
        <p:sp>
          <p:nvSpPr>
            <p:cNvPr id="299029" name="Rectangle 21"/>
            <p:cNvSpPr>
              <a:spLocks noChangeArrowheads="1"/>
            </p:cNvSpPr>
            <p:nvPr/>
          </p:nvSpPr>
          <p:spPr bwMode="auto">
            <a:xfrm>
              <a:off x="2832" y="3456"/>
              <a:ext cx="677" cy="287"/>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lnSpc>
                  <a:spcPct val="120000"/>
                </a:lnSpc>
                <a:spcBef>
                  <a:spcPts val="200"/>
                </a:spcBef>
              </a:pPr>
              <a:r>
                <a:rPr lang="zh-CN" altLang="en-US" sz="2000" b="1">
                  <a:latin typeface="Times New Roman" panose="02020603050405020304" pitchFamily="18" charset="0"/>
                </a:rPr>
                <a:t>产  品</a:t>
              </a:r>
              <a:endParaRPr lang="zh-CN" altLang="en-US" b="1">
                <a:latin typeface="Times New Roman" panose="02020603050405020304" pitchFamily="18" charset="0"/>
                <a:ea typeface="宋体" panose="02010600030101010101" pitchFamily="2" charset="-122"/>
              </a:endParaRPr>
            </a:p>
          </p:txBody>
        </p:sp>
        <p:sp>
          <p:nvSpPr>
            <p:cNvPr id="299030" name="Line 22"/>
            <p:cNvSpPr>
              <a:spLocks noChangeShapeType="1"/>
            </p:cNvSpPr>
            <p:nvPr/>
          </p:nvSpPr>
          <p:spPr bwMode="auto">
            <a:xfrm flipV="1">
              <a:off x="2283" y="3600"/>
              <a:ext cx="549"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31" name="Rectangle 23"/>
            <p:cNvSpPr>
              <a:spLocks noChangeArrowheads="1"/>
            </p:cNvSpPr>
            <p:nvPr/>
          </p:nvSpPr>
          <p:spPr bwMode="auto">
            <a:xfrm>
              <a:off x="2688" y="3360"/>
              <a:ext cx="96" cy="14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en-US" altLang="zh-CN" b="1">
                  <a:latin typeface="Times New Roman" panose="02020603050405020304" pitchFamily="18" charset="0"/>
                </a:rPr>
                <a:t>1</a:t>
              </a:r>
            </a:p>
          </p:txBody>
        </p:sp>
        <p:sp>
          <p:nvSpPr>
            <p:cNvPr id="299032" name="Rectangle 24"/>
            <p:cNvSpPr>
              <a:spLocks noChangeArrowheads="1"/>
            </p:cNvSpPr>
            <p:nvPr/>
          </p:nvSpPr>
          <p:spPr bwMode="auto">
            <a:xfrm>
              <a:off x="2321" y="3348"/>
              <a:ext cx="175"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zh-CN" altLang="en-US" sz="2800" b="1">
                  <a:latin typeface="Times New Roman" panose="02020603050405020304" pitchFamily="18" charset="0"/>
                </a:rPr>
                <a:t>*</a:t>
              </a:r>
              <a:endParaRPr lang="zh-CN" altLang="en-US" b="1">
                <a:latin typeface="Times New Roman" panose="02020603050405020304" pitchFamily="18" charset="0"/>
              </a:endParaRPr>
            </a:p>
          </p:txBody>
        </p:sp>
        <p:sp>
          <p:nvSpPr>
            <p:cNvPr id="299033" name="Rectangle 25"/>
            <p:cNvSpPr>
              <a:spLocks noChangeArrowheads="1"/>
            </p:cNvSpPr>
            <p:nvPr/>
          </p:nvSpPr>
          <p:spPr bwMode="auto">
            <a:xfrm>
              <a:off x="1735" y="2522"/>
              <a:ext cx="192" cy="22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en-US" altLang="zh-CN" b="1">
                  <a:latin typeface="Times New Roman" panose="02020603050405020304" pitchFamily="18" charset="0"/>
                </a:rPr>
                <a:t>1</a:t>
              </a:r>
              <a:endParaRPr lang="en-US" altLang="zh-CN" sz="800">
                <a:latin typeface="Times New Roman" panose="02020603050405020304" pitchFamily="18" charset="0"/>
              </a:endParaRPr>
            </a:p>
          </p:txBody>
        </p:sp>
        <p:sp>
          <p:nvSpPr>
            <p:cNvPr id="299034" name="Rectangle 26"/>
            <p:cNvSpPr>
              <a:spLocks noChangeArrowheads="1"/>
            </p:cNvSpPr>
            <p:nvPr/>
          </p:nvSpPr>
          <p:spPr bwMode="auto">
            <a:xfrm>
              <a:off x="1450" y="2824"/>
              <a:ext cx="285" cy="2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800">
                  <a:latin typeface="宋体" panose="02010600030101010101" pitchFamily="2" charset="-122"/>
                </a:rPr>
                <a:t> </a:t>
              </a:r>
              <a:r>
                <a:rPr lang="zh-CN" altLang="en-US" b="1">
                  <a:latin typeface="宋体" panose="02010600030101010101" pitchFamily="2" charset="-122"/>
                </a:rPr>
                <a:t>项</a:t>
              </a:r>
              <a:endParaRPr lang="zh-CN" altLang="en-US" b="1">
                <a:latin typeface="Times New Roman" panose="02020603050405020304" pitchFamily="18" charset="0"/>
              </a:endParaRPr>
            </a:p>
          </p:txBody>
        </p:sp>
        <p:sp>
          <p:nvSpPr>
            <p:cNvPr id="299035" name="Rectangle 27"/>
            <p:cNvSpPr>
              <a:spLocks noChangeArrowheads="1"/>
            </p:cNvSpPr>
            <p:nvPr/>
          </p:nvSpPr>
          <p:spPr bwMode="auto">
            <a:xfrm>
              <a:off x="1735" y="2813"/>
              <a:ext cx="175" cy="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zh-CN" altLang="en-US" sz="2800" b="1">
                  <a:latin typeface="Times New Roman" panose="02020603050405020304" pitchFamily="18" charset="0"/>
                </a:rPr>
                <a:t>*</a:t>
              </a:r>
              <a:endParaRPr lang="zh-CN" altLang="en-US" b="1">
                <a:latin typeface="Times New Roman" panose="02020603050405020304" pitchFamily="18" charset="0"/>
              </a:endParaRPr>
            </a:p>
          </p:txBody>
        </p:sp>
        <p:sp>
          <p:nvSpPr>
            <p:cNvPr id="299036" name="Line 28"/>
            <p:cNvSpPr>
              <a:spLocks noChangeShapeType="1"/>
            </p:cNvSpPr>
            <p:nvPr/>
          </p:nvSpPr>
          <p:spPr bwMode="auto">
            <a:xfrm>
              <a:off x="1687" y="2496"/>
              <a:ext cx="0" cy="55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99037" name="Rectangle 29"/>
            <p:cNvSpPr>
              <a:spLocks noChangeArrowheads="1"/>
            </p:cNvSpPr>
            <p:nvPr/>
          </p:nvSpPr>
          <p:spPr bwMode="auto">
            <a:xfrm>
              <a:off x="1088" y="3063"/>
              <a:ext cx="1202" cy="1161"/>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38" name="Line 30"/>
            <p:cNvSpPr>
              <a:spLocks noChangeShapeType="1"/>
            </p:cNvSpPr>
            <p:nvPr/>
          </p:nvSpPr>
          <p:spPr bwMode="auto">
            <a:xfrm>
              <a:off x="1088" y="3409"/>
              <a:ext cx="120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99039" name="Rectangle 31"/>
            <p:cNvSpPr>
              <a:spLocks noChangeArrowheads="1"/>
            </p:cNvSpPr>
            <p:nvPr/>
          </p:nvSpPr>
          <p:spPr bwMode="auto">
            <a:xfrm>
              <a:off x="1266" y="3092"/>
              <a:ext cx="793" cy="26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lnSpc>
                  <a:spcPct val="130000"/>
                </a:lnSpc>
                <a:spcBef>
                  <a:spcPts val="300"/>
                </a:spcBef>
              </a:pPr>
              <a:r>
                <a:rPr lang="zh-CN" altLang="en-US" sz="2000" b="1">
                  <a:latin typeface="Times New Roman" panose="02020603050405020304" pitchFamily="18" charset="0"/>
                </a:rPr>
                <a:t>订单项</a:t>
              </a:r>
            </a:p>
          </p:txBody>
        </p:sp>
        <p:sp>
          <p:nvSpPr>
            <p:cNvPr id="299040" name="Rectangle 32"/>
            <p:cNvSpPr>
              <a:spLocks noChangeArrowheads="1"/>
            </p:cNvSpPr>
            <p:nvPr/>
          </p:nvSpPr>
          <p:spPr bwMode="auto">
            <a:xfrm>
              <a:off x="1157" y="3476"/>
              <a:ext cx="1008" cy="33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ts val="400"/>
                </a:spcBef>
              </a:pPr>
              <a:r>
                <a:rPr lang="zh-CN" altLang="en-US" sz="2000" b="1">
                  <a:latin typeface="Times New Roman" panose="02020603050405020304" pitchFamily="18" charset="0"/>
                </a:rPr>
                <a:t>数量：</a:t>
              </a:r>
              <a:r>
                <a:rPr lang="en-US" altLang="zh-CN" sz="2000" b="1">
                  <a:latin typeface="Times New Roman" panose="02020603050405020304" pitchFamily="18" charset="0"/>
                </a:rPr>
                <a:t>Integer</a:t>
              </a:r>
            </a:p>
            <a:p>
              <a:pPr algn="just" eaLnBrk="0" hangingPunct="0">
                <a:spcBef>
                  <a:spcPct val="0"/>
                </a:spcBef>
                <a:buClrTx/>
                <a:buFontTx/>
                <a:buNone/>
              </a:pPr>
              <a:r>
                <a:rPr lang="zh-CN" altLang="en-US" sz="2000" b="1">
                  <a:latin typeface="Times New Roman" panose="02020603050405020304" pitchFamily="18" charset="0"/>
                </a:rPr>
                <a:t>价格：</a:t>
              </a:r>
              <a:r>
                <a:rPr lang="en-US" altLang="zh-CN" sz="2000" b="1">
                  <a:latin typeface="Times New Roman" panose="02020603050405020304" pitchFamily="18" charset="0"/>
                </a:rPr>
                <a:t>Money</a:t>
              </a:r>
            </a:p>
            <a:p>
              <a:pPr algn="just" eaLnBrk="0" hangingPunct="0">
                <a:spcBef>
                  <a:spcPct val="0"/>
                </a:spcBef>
                <a:buClrTx/>
                <a:buFontTx/>
                <a:buNone/>
              </a:pPr>
              <a:endParaRPr lang="zh-CN" altLang="en-US" sz="2000" b="1">
                <a:latin typeface="Times New Roman" panose="02020603050405020304" pitchFamily="18" charset="0"/>
              </a:endParaRPr>
            </a:p>
          </p:txBody>
        </p:sp>
        <p:sp>
          <p:nvSpPr>
            <p:cNvPr id="299041" name="Rectangle 33"/>
            <p:cNvSpPr>
              <a:spLocks noChangeArrowheads="1"/>
            </p:cNvSpPr>
            <p:nvPr/>
          </p:nvSpPr>
          <p:spPr bwMode="auto">
            <a:xfrm>
              <a:off x="1109" y="3956"/>
              <a:ext cx="1152" cy="19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000" b="1">
                  <a:latin typeface="Times New Roman" panose="02020603050405020304" pitchFamily="18" charset="0"/>
                </a:rPr>
                <a:t>确认：</a:t>
              </a:r>
              <a:r>
                <a:rPr lang="en-US" altLang="zh-CN" sz="2000" b="1">
                  <a:latin typeface="Times New Roman" panose="02020603050405020304" pitchFamily="18" charset="0"/>
                </a:rPr>
                <a:t>Boolean</a:t>
              </a:r>
              <a:endParaRPr lang="en-US" altLang="zh-CN">
                <a:latin typeface="Times New Roman" panose="02020603050405020304" pitchFamily="18" charset="0"/>
                <a:ea typeface="宋体" panose="02010600030101010101" pitchFamily="2" charset="-122"/>
              </a:endParaRPr>
            </a:p>
          </p:txBody>
        </p:sp>
        <p:sp>
          <p:nvSpPr>
            <p:cNvPr id="299042" name="Line 34"/>
            <p:cNvSpPr>
              <a:spLocks noChangeShapeType="1"/>
            </p:cNvSpPr>
            <p:nvPr/>
          </p:nvSpPr>
          <p:spPr bwMode="auto">
            <a:xfrm>
              <a:off x="1088" y="3908"/>
              <a:ext cx="120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8" name="文本框 3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613522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1FB3F007-12CA-409A-9F78-4E25209F5726}" type="slidenum">
              <a:rPr lang="zh-CN" altLang="en-US"/>
              <a:pPr/>
              <a:t>47</a:t>
            </a:fld>
            <a:endParaRPr lang="en-US" altLang="zh-CN"/>
          </a:p>
        </p:txBody>
      </p:sp>
      <p:sp>
        <p:nvSpPr>
          <p:cNvPr id="300035" name="Rectangle 3"/>
          <p:cNvSpPr>
            <a:spLocks noGrp="1" noChangeArrowheads="1"/>
          </p:cNvSpPr>
          <p:nvPr>
            <p:ph type="body" idx="1"/>
          </p:nvPr>
        </p:nvSpPr>
        <p:spPr>
          <a:xfrm>
            <a:off x="453669" y="1252695"/>
            <a:ext cx="11282806" cy="4953000"/>
          </a:xfrm>
        </p:spPr>
        <p:txBody>
          <a:bodyPr/>
          <a:lstStyle/>
          <a:p>
            <a:pPr>
              <a:lnSpc>
                <a:spcPct val="110000"/>
              </a:lnSpc>
              <a:spcAft>
                <a:spcPts val="1200"/>
              </a:spcAft>
            </a:pPr>
            <a:r>
              <a:rPr lang="zh-CN" altLang="en-US" dirty="0">
                <a:latin typeface="华文楷体" panose="02010600040101010101" pitchFamily="2" charset="-122"/>
                <a:ea typeface="华文楷体" panose="02010600040101010101" pitchFamily="2" charset="-122"/>
              </a:rPr>
              <a:t>箭头表示</a:t>
            </a:r>
            <a:r>
              <a:rPr lang="zh-CN" altLang="en-US" dirty="0">
                <a:solidFill>
                  <a:srgbClr val="FF3300"/>
                </a:solidFill>
                <a:latin typeface="华文楷体" panose="02010600040101010101" pitchFamily="2" charset="-122"/>
                <a:ea typeface="华文楷体" panose="02010600040101010101" pitchFamily="2" charset="-122"/>
              </a:rPr>
              <a:t>导航</a:t>
            </a:r>
            <a:r>
              <a:rPr lang="zh-CN" altLang="en-US" dirty="0">
                <a:latin typeface="华文楷体" panose="02010600040101010101" pitchFamily="2" charset="-122"/>
                <a:ea typeface="华文楷体" panose="02010600040101010101" pitchFamily="2" charset="-122"/>
              </a:rPr>
              <a:t>特性。如果只在一个方向上有导航表示，称作</a:t>
            </a:r>
            <a:r>
              <a:rPr lang="zh-CN" altLang="en-US" dirty="0">
                <a:solidFill>
                  <a:srgbClr val="FF3300"/>
                </a:solidFill>
                <a:latin typeface="华文楷体" panose="02010600040101010101" pitchFamily="2" charset="-122"/>
                <a:ea typeface="华文楷体" panose="02010600040101010101" pitchFamily="2" charset="-122"/>
              </a:rPr>
              <a:t>单向关联</a:t>
            </a:r>
            <a:r>
              <a:rPr lang="zh-CN" altLang="en-US" dirty="0">
                <a:latin typeface="华文楷体" panose="02010600040101010101" pitchFamily="2" charset="-122"/>
                <a:ea typeface="华文楷体" panose="02010600040101010101" pitchFamily="2" charset="-122"/>
              </a:rPr>
              <a:t>。如果在两个方向上都有导航表示，称作</a:t>
            </a:r>
            <a:r>
              <a:rPr lang="zh-CN" altLang="en-US" dirty="0">
                <a:solidFill>
                  <a:srgbClr val="FF3300"/>
                </a:solidFill>
                <a:latin typeface="华文楷体" panose="02010600040101010101" pitchFamily="2" charset="-122"/>
                <a:ea typeface="华文楷体" panose="02010600040101010101" pitchFamily="2" charset="-122"/>
              </a:rPr>
              <a:t>双向关联</a:t>
            </a:r>
            <a:r>
              <a:rPr lang="zh-CN" altLang="en-US" dirty="0">
                <a:latin typeface="华文楷体" panose="02010600040101010101" pitchFamily="2" charset="-122"/>
                <a:ea typeface="华文楷体" panose="02010600040101010101" pitchFamily="2" charset="-122"/>
              </a:rPr>
              <a:t>。如果不带箭头，表示未知或尚未确定。</a:t>
            </a:r>
          </a:p>
          <a:p>
            <a:pPr>
              <a:lnSpc>
                <a:spcPct val="110000"/>
              </a:lnSpc>
              <a:spcAft>
                <a:spcPts val="1200"/>
              </a:spcAft>
            </a:pPr>
            <a:r>
              <a:rPr lang="zh-CN" altLang="en-US" dirty="0">
                <a:latin typeface="华文楷体" panose="02010600040101010101" pitchFamily="2" charset="-122"/>
                <a:ea typeface="华文楷体" panose="02010600040101010101" pitchFamily="2" charset="-122"/>
              </a:rPr>
              <a:t>单向关联时，说明模型中的订单指出它是由哪个客户发出的；实现模型中的订单包含一个指向客户的指针。</a:t>
            </a:r>
          </a:p>
          <a:p>
            <a:pPr>
              <a:lnSpc>
                <a:spcPct val="110000"/>
              </a:lnSpc>
              <a:spcAft>
                <a:spcPts val="1200"/>
              </a:spcAft>
            </a:pPr>
            <a:r>
              <a:rPr lang="zh-CN" altLang="en-US" dirty="0">
                <a:latin typeface="华文楷体" panose="02010600040101010101" pitchFamily="2" charset="-122"/>
                <a:ea typeface="华文楷体" panose="02010600040101010101" pitchFamily="2" charset="-122"/>
              </a:rPr>
              <a:t>对双向关联的限制是两个角色必须互逆。</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类的关系：关联</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86479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531A06D1-322E-4FEB-A5B0-819D1B3A9160}" type="slidenum">
              <a:rPr lang="zh-CN" altLang="en-US"/>
              <a:pPr/>
              <a:t>48</a:t>
            </a:fld>
            <a:endParaRPr lang="en-US" altLang="zh-CN"/>
          </a:p>
        </p:txBody>
      </p:sp>
      <p:sp>
        <p:nvSpPr>
          <p:cNvPr id="313347" name="Text Box 3"/>
          <p:cNvSpPr txBox="1">
            <a:spLocks noChangeArrowheads="1"/>
          </p:cNvSpPr>
          <p:nvPr/>
        </p:nvSpPr>
        <p:spPr bwMode="auto">
          <a:xfrm>
            <a:off x="1981200" y="1524001"/>
            <a:ext cx="449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buClrTx/>
              <a:buFontTx/>
              <a:buNone/>
            </a:pPr>
            <a:endParaRPr lang="zh-CN" altLang="en-US" sz="2000" b="1">
              <a:solidFill>
                <a:srgbClr val="000000"/>
              </a:solidFill>
              <a:latin typeface="Times New Roman" panose="02020603050405020304" pitchFamily="18" charset="0"/>
            </a:endParaRPr>
          </a:p>
        </p:txBody>
      </p:sp>
      <p:sp>
        <p:nvSpPr>
          <p:cNvPr id="313348" name="Text Box 4"/>
          <p:cNvSpPr txBox="1">
            <a:spLocks noChangeArrowheads="1"/>
          </p:cNvSpPr>
          <p:nvPr/>
        </p:nvSpPr>
        <p:spPr bwMode="auto">
          <a:xfrm>
            <a:off x="453669" y="1029902"/>
            <a:ext cx="5323682" cy="513986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lgn="just">
              <a:lnSpc>
                <a:spcPct val="110000"/>
              </a:lnSpc>
              <a:spcBef>
                <a:spcPts val="600"/>
              </a:spcBef>
              <a:spcAft>
                <a:spcPts val="600"/>
              </a:spcAft>
            </a:pPr>
            <a:r>
              <a:rPr lang="zh-CN" altLang="en-US" sz="2800" dirty="0"/>
              <a:t>在现实生活中，有时会出现一类事物具有另一类事物的全部特点，除此之外还有自身的特点。</a:t>
            </a:r>
          </a:p>
          <a:p>
            <a:pPr algn="just">
              <a:lnSpc>
                <a:spcPct val="110000"/>
              </a:lnSpc>
              <a:spcBef>
                <a:spcPts val="600"/>
              </a:spcBef>
              <a:spcAft>
                <a:spcPts val="600"/>
              </a:spcAft>
              <a:buClrTx/>
              <a:buFontTx/>
              <a:buNone/>
            </a:pPr>
            <a:r>
              <a:rPr lang="zh-CN" altLang="en-US" sz="2800" dirty="0" smtClean="0">
                <a:solidFill>
                  <a:srgbClr val="FF3300"/>
                </a:solidFill>
                <a:latin typeface="华文楷体" panose="02010600040101010101" pitchFamily="2" charset="-122"/>
                <a:ea typeface="华文楷体" panose="02010600040101010101" pitchFamily="2" charset="-122"/>
              </a:rPr>
              <a:t>泛化</a:t>
            </a:r>
            <a:r>
              <a:rPr lang="zh-CN" altLang="en-US" sz="2800" dirty="0">
                <a:solidFill>
                  <a:srgbClr val="FF3300"/>
                </a:solidFill>
                <a:latin typeface="华文楷体" panose="02010600040101010101" pitchFamily="2" charset="-122"/>
                <a:ea typeface="华文楷体" panose="02010600040101010101" pitchFamily="2" charset="-122"/>
              </a:rPr>
              <a:t>关系</a:t>
            </a:r>
            <a:r>
              <a:rPr lang="en-US" altLang="zh-CN" sz="2800" dirty="0">
                <a:solidFill>
                  <a:srgbClr val="FF3300"/>
                </a:solidFill>
                <a:latin typeface="华文楷体" panose="02010600040101010101" pitchFamily="2" charset="-122"/>
                <a:ea typeface="华文楷体" panose="02010600040101010101" pitchFamily="2" charset="-122"/>
              </a:rPr>
              <a:t>(</a:t>
            </a:r>
            <a:r>
              <a:rPr lang="zh-CN" altLang="en-US" sz="2800" dirty="0">
                <a:solidFill>
                  <a:srgbClr val="FF3300"/>
                </a:solidFill>
                <a:latin typeface="华文楷体" panose="02010600040101010101" pitchFamily="2" charset="-122"/>
                <a:ea typeface="华文楷体" panose="02010600040101010101" pitchFamily="2" charset="-122"/>
              </a:rPr>
              <a:t>继承关系</a:t>
            </a:r>
            <a:r>
              <a:rPr lang="en-US" altLang="zh-CN" sz="2800" dirty="0">
                <a:solidFill>
                  <a:srgbClr val="FF3300"/>
                </a:solidFill>
                <a:latin typeface="华文楷体" panose="02010600040101010101" pitchFamily="2" charset="-122"/>
                <a:ea typeface="华文楷体" panose="02010600040101010101" pitchFamily="2" charset="-122"/>
              </a:rPr>
              <a:t>)</a:t>
            </a:r>
            <a:r>
              <a:rPr lang="zh-CN" altLang="en-US" sz="2800" dirty="0">
                <a:solidFill>
                  <a:srgbClr val="FF3300"/>
                </a:solidFill>
                <a:latin typeface="华文楷体" panose="02010600040101010101" pitchFamily="2" charset="-122"/>
                <a:ea typeface="华文楷体" panose="02010600040101010101" pitchFamily="2" charset="-122"/>
              </a:rPr>
              <a:t>定义类和包之间的一般元素和特殊元素之间的分类关系。</a:t>
            </a:r>
          </a:p>
          <a:p>
            <a:pPr algn="just">
              <a:lnSpc>
                <a:spcPct val="110000"/>
              </a:lnSpc>
              <a:spcBef>
                <a:spcPts val="600"/>
              </a:spcBef>
              <a:spcAft>
                <a:spcPts val="600"/>
              </a:spcAft>
              <a:buClrTx/>
              <a:buFontTx/>
              <a:buNone/>
            </a:pPr>
            <a:r>
              <a:rPr lang="zh-CN" altLang="en-US" sz="2800" dirty="0">
                <a:latin typeface="华文楷体" panose="02010600040101010101" pitchFamily="2" charset="-122"/>
                <a:ea typeface="华文楷体" panose="02010600040101010101" pitchFamily="2" charset="-122"/>
              </a:rPr>
              <a:t>例如，个人客户和团体客户都是客户，可以把他们的相似之处放到客户类</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超类型</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中，用个人客户和团体客户作为它的子类型。</a:t>
            </a:r>
          </a:p>
        </p:txBody>
      </p:sp>
      <p:sp>
        <p:nvSpPr>
          <p:cNvPr id="33" name="文本框 32"/>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6623120" y="1165225"/>
            <a:ext cx="4191000" cy="5191125"/>
          </a:xfrm>
          <a:prstGeom prst="rect">
            <a:avLst/>
          </a:prstGeom>
        </p:spPr>
      </p:pic>
    </p:spTree>
    <p:extLst>
      <p:ext uri="{BB962C8B-B14F-4D97-AF65-F5344CB8AC3E}">
        <p14:creationId xmlns:p14="http://schemas.microsoft.com/office/powerpoint/2010/main" val="15394820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E5FC74F-938E-4A06-B176-13962A975A88}" type="slidenum">
              <a:rPr lang="zh-CN" altLang="en-US"/>
              <a:pPr/>
              <a:t>49</a:t>
            </a:fld>
            <a:endParaRPr lang="en-US" altLang="zh-CN"/>
          </a:p>
        </p:txBody>
      </p:sp>
      <p:sp>
        <p:nvSpPr>
          <p:cNvPr id="348163" name="Rectangle 3"/>
          <p:cNvSpPr>
            <a:spLocks noGrp="1" noChangeArrowheads="1"/>
          </p:cNvSpPr>
          <p:nvPr>
            <p:ph type="body" idx="1"/>
          </p:nvPr>
        </p:nvSpPr>
        <p:spPr>
          <a:xfrm>
            <a:off x="735013" y="1303110"/>
            <a:ext cx="10515600" cy="4351338"/>
          </a:xfrm>
        </p:spPr>
        <p:txBody>
          <a:bodyPr/>
          <a:lstStyle/>
          <a:p>
            <a:r>
              <a:rPr lang="zh-CN" altLang="en-US" dirty="0">
                <a:latin typeface="华文楷体" panose="02010600040101010101" pitchFamily="2" charset="-122"/>
                <a:ea typeface="华文楷体" panose="02010600040101010101" pitchFamily="2" charset="-122"/>
              </a:rPr>
              <a:t>例如，前面会议管理系统中存在以下的泛化关系。</a:t>
            </a:r>
          </a:p>
        </p:txBody>
      </p:sp>
      <p:pic>
        <p:nvPicPr>
          <p:cNvPr id="3481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5827" y="2156926"/>
            <a:ext cx="9183341" cy="341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527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61F5389-37BC-49A8-A68C-2CFB8A3970A1}" type="slidenum">
              <a:rPr lang="zh-CN" altLang="en-US"/>
              <a:pPr/>
              <a:t>5</a:t>
            </a:fld>
            <a:endParaRPr lang="en-US" altLang="zh-CN"/>
          </a:p>
        </p:txBody>
      </p:sp>
      <p:sp>
        <p:nvSpPr>
          <p:cNvPr id="282627" name="Rectangle 3"/>
          <p:cNvSpPr>
            <a:spLocks noGrp="1" noChangeArrowheads="1"/>
          </p:cNvSpPr>
          <p:nvPr>
            <p:ph type="body" idx="1"/>
          </p:nvPr>
        </p:nvSpPr>
        <p:spPr>
          <a:xfrm>
            <a:off x="552661" y="1137976"/>
            <a:ext cx="11143620" cy="4572000"/>
          </a:xfrm>
        </p:spPr>
        <p:txBody>
          <a:bodyPr/>
          <a:lstStyle/>
          <a:p>
            <a:pPr>
              <a:lnSpc>
                <a:spcPct val="110000"/>
              </a:lnSpc>
              <a:spcAft>
                <a:spcPts val="600"/>
              </a:spcAft>
            </a:pPr>
            <a:r>
              <a:rPr lang="zh-CN" altLang="en-US" dirty="0">
                <a:solidFill>
                  <a:srgbClr val="FF3300"/>
                </a:solidFill>
                <a:latin typeface="华文楷体" panose="02010600040101010101" pitchFamily="2" charset="-122"/>
                <a:ea typeface="华文楷体" panose="02010600040101010101" pitchFamily="2" charset="-122"/>
              </a:rPr>
              <a:t>类图</a:t>
            </a:r>
            <a:r>
              <a:rPr lang="zh-CN" altLang="en-US" dirty="0">
                <a:latin typeface="华文楷体" panose="02010600040101010101" pitchFamily="2" charset="-122"/>
                <a:ea typeface="华文楷体" panose="02010600040101010101" pitchFamily="2" charset="-122"/>
              </a:rPr>
              <a:t>技术是</a:t>
            </a:r>
            <a:r>
              <a:rPr lang="en-US" altLang="zh-CN" dirty="0">
                <a:latin typeface="华文楷体" panose="02010600040101010101" pitchFamily="2" charset="-122"/>
                <a:ea typeface="华文楷体" panose="02010600040101010101" pitchFamily="2" charset="-122"/>
              </a:rPr>
              <a:t>OO</a:t>
            </a:r>
            <a:r>
              <a:rPr lang="zh-CN" altLang="en-US" dirty="0">
                <a:latin typeface="华文楷体" panose="02010600040101010101" pitchFamily="2" charset="-122"/>
                <a:ea typeface="华文楷体" panose="02010600040101010101" pitchFamily="2" charset="-122"/>
              </a:rPr>
              <a:t>方法的核心技术，应用非常广泛，其中类、对象以及它们之间的关系是最基本的建模元素。类模型和对象模型揭示了系统的结构</a:t>
            </a:r>
            <a:r>
              <a:rPr lang="zh-CN" altLang="en-US" dirty="0" smtClean="0">
                <a:latin typeface="华文楷体" panose="02010600040101010101" pitchFamily="2" charset="-122"/>
                <a:ea typeface="华文楷体" panose="02010600040101010101" pitchFamily="2" charset="-122"/>
              </a:rPr>
              <a:t>。</a:t>
            </a:r>
            <a:endParaRPr lang="zh-CN" altLang="en-US" dirty="0">
              <a:solidFill>
                <a:srgbClr val="0000CC"/>
              </a:solidFill>
              <a:ea typeface="宋体" panose="02010600030101010101" pitchFamily="2" charset="-122"/>
            </a:endParaRPr>
          </a:p>
          <a:p>
            <a:pPr>
              <a:lnSpc>
                <a:spcPct val="110000"/>
              </a:lnSpc>
              <a:spcAft>
                <a:spcPts val="600"/>
              </a:spcAft>
            </a:pPr>
            <a:r>
              <a:rPr lang="zh-CN" altLang="en-US" dirty="0">
                <a:solidFill>
                  <a:srgbClr val="0000CC"/>
                </a:solidFill>
                <a:latin typeface="华文楷体" panose="02010600040101010101" pitchFamily="2" charset="-122"/>
                <a:ea typeface="华文楷体" panose="02010600040101010101" pitchFamily="2" charset="-122"/>
              </a:rPr>
              <a:t>类图的概念：类图是描述</a:t>
            </a:r>
            <a:r>
              <a:rPr lang="zh-CN" altLang="en-US" dirty="0">
                <a:solidFill>
                  <a:srgbClr val="FF3300"/>
                </a:solidFill>
                <a:latin typeface="华文楷体" panose="02010600040101010101" pitchFamily="2" charset="-122"/>
                <a:ea typeface="华文楷体" panose="02010600040101010101" pitchFamily="2" charset="-122"/>
              </a:rPr>
              <a:t>类</a:t>
            </a:r>
            <a:r>
              <a:rPr lang="zh-CN" altLang="en-US" dirty="0">
                <a:solidFill>
                  <a:srgbClr val="0000CC"/>
                </a:solidFill>
                <a:latin typeface="华文楷体" panose="02010600040101010101" pitchFamily="2" charset="-122"/>
                <a:ea typeface="华文楷体" panose="02010600040101010101" pitchFamily="2" charset="-122"/>
              </a:rPr>
              <a:t>、</a:t>
            </a:r>
            <a:r>
              <a:rPr lang="zh-CN" altLang="en-US" dirty="0">
                <a:solidFill>
                  <a:srgbClr val="FF3300"/>
                </a:solidFill>
                <a:latin typeface="华文楷体" panose="02010600040101010101" pitchFamily="2" charset="-122"/>
                <a:ea typeface="华文楷体" panose="02010600040101010101" pitchFamily="2" charset="-122"/>
              </a:rPr>
              <a:t>接口</a:t>
            </a:r>
            <a:r>
              <a:rPr lang="zh-CN" altLang="en-US" dirty="0">
                <a:solidFill>
                  <a:srgbClr val="0000CC"/>
                </a:solidFill>
                <a:latin typeface="华文楷体" panose="02010600040101010101" pitchFamily="2" charset="-122"/>
                <a:ea typeface="华文楷体" panose="02010600040101010101" pitchFamily="2" charset="-122"/>
              </a:rPr>
              <a:t>以及它们之间</a:t>
            </a:r>
            <a:r>
              <a:rPr lang="zh-CN" altLang="en-US" dirty="0">
                <a:solidFill>
                  <a:srgbClr val="FF3300"/>
                </a:solidFill>
                <a:latin typeface="华文楷体" panose="02010600040101010101" pitchFamily="2" charset="-122"/>
                <a:ea typeface="华文楷体" panose="02010600040101010101" pitchFamily="2" charset="-122"/>
              </a:rPr>
              <a:t>关系</a:t>
            </a:r>
            <a:r>
              <a:rPr lang="zh-CN" altLang="en-US" dirty="0">
                <a:solidFill>
                  <a:srgbClr val="0000CC"/>
                </a:solidFill>
                <a:latin typeface="华文楷体" panose="02010600040101010101" pitchFamily="2" charset="-122"/>
                <a:ea typeface="华文楷体" panose="02010600040101010101" pitchFamily="2" charset="-122"/>
              </a:rPr>
              <a:t>的图，它显示了系统中各个类的静态结构，是一种静态模型</a:t>
            </a:r>
            <a:r>
              <a:rPr lang="zh-CN" altLang="en-US" dirty="0" smtClean="0">
                <a:solidFill>
                  <a:srgbClr val="0000CC"/>
                </a:solidFill>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a:lnSpc>
                <a:spcPct val="110000"/>
              </a:lnSpc>
              <a:spcAft>
                <a:spcPts val="600"/>
              </a:spcAft>
            </a:pPr>
            <a:r>
              <a:rPr lang="zh-CN" altLang="en-US" dirty="0">
                <a:latin typeface="华文楷体" panose="02010600040101010101" pitchFamily="2" charset="-122"/>
                <a:ea typeface="华文楷体" panose="02010600040101010101" pitchFamily="2" charset="-122"/>
              </a:rPr>
              <a:t>分类可以有效地使复杂问题简化。</a:t>
            </a:r>
            <a:r>
              <a:rPr lang="zh-CN" altLang="en-US" dirty="0">
                <a:solidFill>
                  <a:srgbClr val="FF3300"/>
                </a:solidFill>
                <a:latin typeface="华文楷体" panose="02010600040101010101" pitchFamily="2" charset="-122"/>
                <a:ea typeface="华文楷体" panose="02010600040101010101" pitchFamily="2" charset="-122"/>
              </a:rPr>
              <a:t>建立类模型的过程，是把现实世界中与问题有关的各种对象及其相互关系进行抽象和分类的过程。</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0961103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00AFF11-9D81-4FC2-8616-614ABD350030}" type="slidenum">
              <a:rPr lang="zh-CN" altLang="en-US"/>
              <a:pPr/>
              <a:t>50</a:t>
            </a:fld>
            <a:endParaRPr lang="en-US" altLang="zh-CN"/>
          </a:p>
        </p:txBody>
      </p:sp>
      <p:sp>
        <p:nvSpPr>
          <p:cNvPr id="315395" name="Rectangle 3"/>
          <p:cNvSpPr>
            <a:spLocks noGrp="1" noChangeArrowheads="1"/>
          </p:cNvSpPr>
          <p:nvPr>
            <p:ph type="body" idx="1"/>
          </p:nvPr>
        </p:nvSpPr>
        <p:spPr>
          <a:xfrm>
            <a:off x="576943" y="1283014"/>
            <a:ext cx="10515600" cy="4351338"/>
          </a:xfrm>
        </p:spPr>
        <p:txBody>
          <a:bodyPr/>
          <a:lstStyle/>
          <a:p>
            <a:pPr algn="just">
              <a:lnSpc>
                <a:spcPct val="110000"/>
              </a:lnSpc>
              <a:spcBef>
                <a:spcPct val="5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泛化</a:t>
            </a:r>
            <a:r>
              <a:rPr lang="en-US" altLang="zh-CN" dirty="0">
                <a:latin typeface="华文楷体" panose="02010600040101010101" pitchFamily="2" charset="-122"/>
                <a:ea typeface="华文楷体" panose="02010600040101010101" pitchFamily="2" charset="-122"/>
              </a:rPr>
              <a:t>(Generalization): </a:t>
            </a:r>
            <a:r>
              <a:rPr lang="zh-CN" altLang="en-US" dirty="0">
                <a:solidFill>
                  <a:srgbClr val="FF3300"/>
                </a:solidFill>
                <a:latin typeface="华文楷体" panose="02010600040101010101" pitchFamily="2" charset="-122"/>
                <a:ea typeface="华文楷体" panose="02010600040101010101" pitchFamily="2" charset="-122"/>
              </a:rPr>
              <a:t>抽象化</a:t>
            </a:r>
          </a:p>
          <a:p>
            <a:pPr algn="just">
              <a:lnSpc>
                <a:spcPct val="110000"/>
              </a:lnSpc>
              <a:spcBef>
                <a:spcPct val="5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特化</a:t>
            </a:r>
            <a:r>
              <a:rPr lang="en-US" altLang="zh-CN" dirty="0">
                <a:latin typeface="华文楷体" panose="02010600040101010101" pitchFamily="2" charset="-122"/>
                <a:ea typeface="华文楷体" panose="02010600040101010101" pitchFamily="2" charset="-122"/>
              </a:rPr>
              <a:t>(Specialization):  </a:t>
            </a:r>
            <a:r>
              <a:rPr lang="zh-CN" altLang="en-US" dirty="0">
                <a:solidFill>
                  <a:srgbClr val="FF3300"/>
                </a:solidFill>
                <a:latin typeface="华文楷体" panose="02010600040101010101" pitchFamily="2" charset="-122"/>
                <a:ea typeface="华文楷体" panose="02010600040101010101" pitchFamily="2" charset="-122"/>
              </a:rPr>
              <a:t>实例化</a:t>
            </a:r>
          </a:p>
          <a:p>
            <a:pPr algn="just">
              <a:lnSpc>
                <a:spcPct val="110000"/>
              </a:lnSpc>
              <a:spcBef>
                <a:spcPct val="550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继承</a:t>
            </a:r>
            <a:r>
              <a:rPr lang="en-US" altLang="zh-CN" dirty="0">
                <a:latin typeface="华文楷体" panose="02010600040101010101" pitchFamily="2" charset="-122"/>
                <a:ea typeface="华文楷体" panose="02010600040101010101" pitchFamily="2" charset="-122"/>
              </a:rPr>
              <a:t>(Inheritance): </a:t>
            </a:r>
          </a:p>
          <a:p>
            <a:pPr lvl="1" algn="just">
              <a:lnSpc>
                <a:spcPct val="110000"/>
              </a:lnSpc>
              <a:spcBef>
                <a:spcPct val="55000"/>
              </a:spcBef>
              <a:spcAft>
                <a:spcPts val="600"/>
              </a:spcAft>
              <a:buClr>
                <a:schemeClr val="hlink"/>
              </a:buClr>
              <a:buFont typeface="Monotype Sorts" pitchFamily="2" charset="2"/>
              <a:buChar char="u"/>
            </a:pPr>
            <a:r>
              <a:rPr lang="zh-CN" altLang="en-US" sz="2800" dirty="0">
                <a:latin typeface="华文楷体" panose="02010600040101010101" pitchFamily="2" charset="-122"/>
                <a:ea typeface="华文楷体" panose="02010600040101010101" pitchFamily="2" charset="-122"/>
              </a:rPr>
              <a:t>泛化关系的一种实现机制</a:t>
            </a:r>
          </a:p>
          <a:p>
            <a:pPr lvl="1" algn="just">
              <a:lnSpc>
                <a:spcPct val="110000"/>
              </a:lnSpc>
              <a:spcBef>
                <a:spcPct val="55000"/>
              </a:spcBef>
              <a:spcAft>
                <a:spcPts val="600"/>
              </a:spcAft>
              <a:buClr>
                <a:schemeClr val="hlink"/>
              </a:buClr>
              <a:buFont typeface="Monotype Sorts" pitchFamily="2" charset="2"/>
              <a:buChar char="u"/>
            </a:pPr>
            <a:r>
              <a:rPr lang="zh-CN" altLang="en-US" sz="2800" dirty="0">
                <a:latin typeface="华文楷体" panose="02010600040101010101" pitchFamily="2" charset="-122"/>
                <a:ea typeface="华文楷体" panose="02010600040101010101" pitchFamily="2" charset="-122"/>
              </a:rPr>
              <a:t>并非所有的泛化关系都适合用继承关系实现</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9844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AEDEA130-85E1-4545-9EC5-96164415703E}" type="slidenum">
              <a:rPr lang="zh-CN" altLang="en-US"/>
              <a:pPr/>
              <a:t>51</a:t>
            </a:fld>
            <a:endParaRPr lang="en-US" altLang="zh-CN"/>
          </a:p>
        </p:txBody>
      </p:sp>
      <p:pic>
        <p:nvPicPr>
          <p:cNvPr id="3174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2461" y="2090721"/>
            <a:ext cx="4971800" cy="3305244"/>
          </a:xfrm>
          <a:prstGeom prst="rect">
            <a:avLst/>
          </a:prstGeom>
          <a:noFill/>
          <a:extLst>
            <a:ext uri="{909E8E84-426E-40DD-AFC4-6F175D3DCCD1}">
              <a14:hiddenFill xmlns:a14="http://schemas.microsoft.com/office/drawing/2010/main">
                <a:solidFill>
                  <a:srgbClr val="FFFFFF"/>
                </a:solidFill>
              </a14:hiddenFill>
            </a:ext>
          </a:extLst>
        </p:spPr>
      </p:pic>
      <p:pic>
        <p:nvPicPr>
          <p:cNvPr id="317446" name="Picture 6" descr="065292234439387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859" y="1417760"/>
            <a:ext cx="6381657" cy="4420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788323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6FEDCA-142C-4A90-ADE1-166CD34C0029}" type="slidenum">
              <a:rPr lang="zh-CN" altLang="en-US"/>
              <a:pPr/>
              <a:t>52</a:t>
            </a:fld>
            <a:endParaRPr lang="en-US" altLang="zh-CN"/>
          </a:p>
        </p:txBody>
      </p:sp>
      <p:pic>
        <p:nvPicPr>
          <p:cNvPr id="729090" name="Picture 2"/>
          <p:cNvPicPr>
            <a:picLocks noChangeAspect="1" noChangeArrowheads="1"/>
          </p:cNvPicPr>
          <p:nvPr/>
        </p:nvPicPr>
        <p:blipFill>
          <a:blip r:embed="rId3">
            <a:extLst>
              <a:ext uri="{28A0092B-C50C-407E-A947-70E740481C1C}">
                <a14:useLocalDpi xmlns:a14="http://schemas.microsoft.com/office/drawing/2010/main" val="0"/>
              </a:ext>
            </a:extLst>
          </a:blip>
          <a:srcRect l="4813" t="1143" b="990"/>
          <a:stretch>
            <a:fillRect/>
          </a:stretch>
        </p:blipFill>
        <p:spPr bwMode="auto">
          <a:xfrm>
            <a:off x="2887436" y="119062"/>
            <a:ext cx="7848600" cy="6738938"/>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296231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EA84575-6CE6-449E-9A7D-7842B2BEC576}" type="slidenum">
              <a:rPr lang="zh-CN" altLang="en-US"/>
              <a:pPr/>
              <a:t>53</a:t>
            </a:fld>
            <a:endParaRPr lang="en-US" altLang="zh-CN"/>
          </a:p>
        </p:txBody>
      </p:sp>
      <p:sp>
        <p:nvSpPr>
          <p:cNvPr id="731138" name="Rectangle 2"/>
          <p:cNvSpPr>
            <a:spLocks noGrp="1" noChangeArrowheads="1"/>
          </p:cNvSpPr>
          <p:nvPr>
            <p:ph type="body" idx="1"/>
          </p:nvPr>
        </p:nvSpPr>
        <p:spPr>
          <a:xfrm>
            <a:off x="2208213" y="836614"/>
            <a:ext cx="6553200" cy="503237"/>
          </a:xfrm>
        </p:spPr>
        <p:txBody>
          <a:bodyPr/>
          <a:lstStyle/>
          <a:p>
            <a:pPr>
              <a:lnSpc>
                <a:spcPct val="90000"/>
              </a:lnSpc>
              <a:buFont typeface="Wingdings" panose="05000000000000000000" pitchFamily="2" charset="2"/>
              <a:buNone/>
            </a:pPr>
            <a:r>
              <a:rPr lang="zh-CN" altLang="en-US" b="1">
                <a:solidFill>
                  <a:schemeClr val="bg1"/>
                </a:solidFill>
                <a:latin typeface="华文楷体" panose="02010600040101010101" pitchFamily="2" charset="-122"/>
                <a:ea typeface="华文楷体" panose="02010600040101010101" pitchFamily="2" charset="-122"/>
              </a:rPr>
              <a:t>泛化的概念与符号</a:t>
            </a:r>
            <a:r>
              <a:rPr lang="zh-CN" altLang="en-US">
                <a:solidFill>
                  <a:schemeClr val="bg1"/>
                </a:solidFill>
                <a:latin typeface="华文楷体" panose="02010600040101010101" pitchFamily="2" charset="-122"/>
                <a:ea typeface="华文楷体" panose="02010600040101010101" pitchFamily="2" charset="-122"/>
              </a:rPr>
              <a:t>（</a:t>
            </a:r>
            <a:r>
              <a:rPr lang="en-US" altLang="zh-CN">
                <a:solidFill>
                  <a:schemeClr val="bg1"/>
                </a:solidFill>
                <a:latin typeface="华文楷体" panose="02010600040101010101" pitchFamily="2" charset="-122"/>
                <a:ea typeface="华文楷体" panose="02010600040101010101" pitchFamily="2" charset="-122"/>
              </a:rPr>
              <a:t>Generalization</a:t>
            </a:r>
            <a:r>
              <a:rPr lang="zh-CN" altLang="en-US">
                <a:solidFill>
                  <a:schemeClr val="bg1"/>
                </a:solidFill>
                <a:latin typeface="华文楷体" panose="02010600040101010101" pitchFamily="2" charset="-122"/>
                <a:ea typeface="华文楷体" panose="02010600040101010101" pitchFamily="2" charset="-122"/>
              </a:rPr>
              <a:t>）</a:t>
            </a:r>
          </a:p>
        </p:txBody>
      </p:sp>
      <p:sp>
        <p:nvSpPr>
          <p:cNvPr id="731139" name="Rectangle 3"/>
          <p:cNvSpPr>
            <a:spLocks noChangeArrowheads="1"/>
          </p:cNvSpPr>
          <p:nvPr/>
        </p:nvSpPr>
        <p:spPr bwMode="auto">
          <a:xfrm>
            <a:off x="375627" y="1088232"/>
            <a:ext cx="11190026"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800" rIns="46800"/>
          <a:lstStyle>
            <a:lvl1pPr marL="342900" indent="-342900">
              <a:buChar char="v"/>
              <a:defRPr sz="3200">
                <a:solidFill>
                  <a:schemeClr val="tx1"/>
                </a:solidFill>
                <a:latin typeface="Arial" panose="020B0604020202020204" pitchFamily="34" charset="0"/>
              </a:defRPr>
            </a:lvl1pPr>
            <a:lvl2pPr marL="742950" indent="-285750">
              <a:buClr>
                <a:schemeClr val="accent1"/>
              </a:buClr>
              <a:buChar char="§"/>
              <a:defRPr sz="2800">
                <a:solidFill>
                  <a:schemeClr val="tx1"/>
                </a:solidFill>
                <a:latin typeface="Arial" panose="020B0604020202020204" pitchFamily="34" charset="0"/>
              </a:defRPr>
            </a:lvl2pPr>
            <a:lvl3pPr marL="1143000" indent="-228600">
              <a:buClr>
                <a:schemeClr val="tx1"/>
              </a:buClr>
              <a:buChar char="•"/>
              <a:defRPr sz="2400">
                <a:solidFill>
                  <a:schemeClr val="tx1"/>
                </a:solidFill>
                <a:latin typeface="Arial" panose="020B0604020202020204" pitchFamily="34" charset="0"/>
              </a:defRPr>
            </a:lvl3pPr>
            <a:lvl4pPr marL="1600200" indent="-228600">
              <a:buChar char="–"/>
              <a:defRPr sz="2000">
                <a:solidFill>
                  <a:schemeClr val="tx1"/>
                </a:solidFill>
                <a:latin typeface="Arial" panose="020B0604020202020204" pitchFamily="34" charset="0"/>
              </a:defRPr>
            </a:lvl4pPr>
            <a:lvl5pPr marL="2057400" indent="-228600">
              <a:buChar char="»"/>
              <a:defRPr sz="2000">
                <a:solidFill>
                  <a:schemeClr val="tx1"/>
                </a:solidFill>
                <a:latin typeface="Arial" panose="020B0604020202020204" pitchFamily="34" charset="0"/>
              </a:defRPr>
            </a:lvl5pPr>
            <a:lvl6pPr marL="2514600" indent="-228600" fontAlgn="base">
              <a:spcBef>
                <a:spcPct val="20000"/>
              </a:spcBef>
              <a:spcAft>
                <a:spcPct val="0"/>
              </a:spcAft>
              <a:buChar char="»"/>
              <a:defRPr sz="2000">
                <a:solidFill>
                  <a:schemeClr val="tx1"/>
                </a:solidFill>
                <a:latin typeface="Arial" panose="020B0604020202020204" pitchFamily="34" charset="0"/>
              </a:defRPr>
            </a:lvl6pPr>
            <a:lvl7pPr marL="2971800" indent="-228600" fontAlgn="base">
              <a:spcBef>
                <a:spcPct val="20000"/>
              </a:spcBef>
              <a:spcAft>
                <a:spcPct val="0"/>
              </a:spcAft>
              <a:buChar char="»"/>
              <a:defRPr sz="2000">
                <a:solidFill>
                  <a:schemeClr val="tx1"/>
                </a:solidFill>
                <a:latin typeface="Arial" panose="020B0604020202020204" pitchFamily="34" charset="0"/>
              </a:defRPr>
            </a:lvl7pPr>
            <a:lvl8pPr marL="3429000" indent="-228600" fontAlgn="base">
              <a:spcBef>
                <a:spcPct val="20000"/>
              </a:spcBef>
              <a:spcAft>
                <a:spcPct val="0"/>
              </a:spcAft>
              <a:buChar char="»"/>
              <a:defRPr sz="2000">
                <a:solidFill>
                  <a:schemeClr val="tx1"/>
                </a:solidFill>
                <a:latin typeface="Arial" panose="020B0604020202020204" pitchFamily="34" charset="0"/>
              </a:defRPr>
            </a:lvl8pPr>
            <a:lvl9pPr marL="3886200" indent="-228600" fontAlgn="base">
              <a:spcBef>
                <a:spcPct val="20000"/>
              </a:spcBef>
              <a:spcAft>
                <a:spcPct val="0"/>
              </a:spcAft>
              <a:buChar char="»"/>
              <a:defRPr sz="2000">
                <a:solidFill>
                  <a:schemeClr val="tx1"/>
                </a:solidFill>
                <a:latin typeface="Arial" panose="020B0604020202020204" pitchFamily="34" charset="0"/>
              </a:defRPr>
            </a:lvl9pPr>
          </a:lstStyle>
          <a:p>
            <a:pPr marL="0" indent="0">
              <a:lnSpc>
                <a:spcPct val="110000"/>
              </a:lnSpc>
              <a:spcAft>
                <a:spcPts val="600"/>
              </a:spcAft>
              <a:buFont typeface="Wingdings" panose="05000000000000000000" pitchFamily="2" charset="2"/>
              <a:buNone/>
            </a:pPr>
            <a:r>
              <a:rPr lang="zh-CN" altLang="en-US" sz="2800" dirty="0">
                <a:solidFill>
                  <a:srgbClr val="0000CC"/>
                </a:solidFill>
                <a:latin typeface="华文楷体" panose="02010600040101010101" pitchFamily="2" charset="-122"/>
                <a:ea typeface="华文楷体" panose="02010600040101010101" pitchFamily="2" charset="-122"/>
              </a:rPr>
              <a:t>  如果一个类</a:t>
            </a:r>
            <a:r>
              <a:rPr lang="en-US" altLang="zh-CN" sz="2800" dirty="0">
                <a:solidFill>
                  <a:srgbClr val="0000CC"/>
                </a:solidFill>
                <a:latin typeface="华文楷体" panose="02010600040101010101" pitchFamily="2" charset="-122"/>
                <a:ea typeface="华文楷体" panose="02010600040101010101" pitchFamily="2" charset="-122"/>
              </a:rPr>
              <a:t>A</a:t>
            </a:r>
            <a:r>
              <a:rPr lang="zh-CN" altLang="en-US" sz="2800" dirty="0">
                <a:solidFill>
                  <a:srgbClr val="0000CC"/>
                </a:solidFill>
                <a:latin typeface="华文楷体" panose="02010600040101010101" pitchFamily="2" charset="-122"/>
                <a:ea typeface="华文楷体" panose="02010600040101010101" pitchFamily="2" charset="-122"/>
              </a:rPr>
              <a:t>（</a:t>
            </a:r>
            <a:r>
              <a:rPr lang="zh-CN" altLang="en-US" sz="2800" dirty="0">
                <a:solidFill>
                  <a:srgbClr val="FF3300"/>
                </a:solidFill>
                <a:latin typeface="华文楷体" panose="02010600040101010101" pitchFamily="2" charset="-122"/>
                <a:ea typeface="华文楷体" panose="02010600040101010101" pitchFamily="2" charset="-122"/>
              </a:rPr>
              <a:t>父类</a:t>
            </a:r>
            <a:r>
              <a:rPr lang="zh-CN" altLang="en-US" sz="2800" dirty="0">
                <a:solidFill>
                  <a:srgbClr val="0000CC"/>
                </a:solidFill>
                <a:latin typeface="华文楷体" panose="02010600040101010101" pitchFamily="2" charset="-122"/>
                <a:ea typeface="华文楷体" panose="02010600040101010101" pitchFamily="2" charset="-122"/>
              </a:rPr>
              <a:t>）的属性和操作能被另一个类</a:t>
            </a:r>
            <a:r>
              <a:rPr lang="en-US" altLang="zh-CN" sz="2800" dirty="0">
                <a:solidFill>
                  <a:srgbClr val="0000CC"/>
                </a:solidFill>
                <a:latin typeface="华文楷体" panose="02010600040101010101" pitchFamily="2" charset="-122"/>
                <a:ea typeface="华文楷体" panose="02010600040101010101" pitchFamily="2" charset="-122"/>
              </a:rPr>
              <a:t>B</a:t>
            </a:r>
            <a:r>
              <a:rPr lang="zh-CN" altLang="en-US" sz="2800" dirty="0">
                <a:solidFill>
                  <a:srgbClr val="FF3300"/>
                </a:solidFill>
                <a:latin typeface="华文楷体" panose="02010600040101010101" pitchFamily="2" charset="-122"/>
                <a:ea typeface="华文楷体" panose="02010600040101010101" pitchFamily="2" charset="-122"/>
              </a:rPr>
              <a:t>（子类）</a:t>
            </a:r>
            <a:r>
              <a:rPr lang="zh-CN" altLang="en-US" sz="2800" dirty="0">
                <a:solidFill>
                  <a:srgbClr val="0000CC"/>
                </a:solidFill>
                <a:latin typeface="华文楷体" panose="02010600040101010101" pitchFamily="2" charset="-122"/>
                <a:ea typeface="华文楷体" panose="02010600040101010101" pitchFamily="2" charset="-122"/>
              </a:rPr>
              <a:t>所继承，则类</a:t>
            </a:r>
            <a:r>
              <a:rPr lang="en-US" altLang="zh-CN" sz="2800" dirty="0">
                <a:solidFill>
                  <a:srgbClr val="0000CC"/>
                </a:solidFill>
                <a:latin typeface="华文楷体" panose="02010600040101010101" pitchFamily="2" charset="-122"/>
                <a:ea typeface="华文楷体" panose="02010600040101010101" pitchFamily="2" charset="-122"/>
              </a:rPr>
              <a:t>B</a:t>
            </a:r>
            <a:r>
              <a:rPr lang="zh-CN" altLang="en-US" sz="2800" dirty="0">
                <a:solidFill>
                  <a:srgbClr val="0000CC"/>
                </a:solidFill>
                <a:latin typeface="华文楷体" panose="02010600040101010101" pitchFamily="2" charset="-122"/>
                <a:ea typeface="华文楷体" panose="02010600040101010101" pitchFamily="2" charset="-122"/>
              </a:rPr>
              <a:t>不仅可以包含类</a:t>
            </a:r>
            <a:r>
              <a:rPr lang="en-US" altLang="zh-CN" sz="2800" dirty="0">
                <a:solidFill>
                  <a:srgbClr val="0000CC"/>
                </a:solidFill>
                <a:latin typeface="华文楷体" panose="02010600040101010101" pitchFamily="2" charset="-122"/>
                <a:ea typeface="华文楷体" panose="02010600040101010101" pitchFamily="2" charset="-122"/>
              </a:rPr>
              <a:t>A</a:t>
            </a:r>
            <a:r>
              <a:rPr lang="zh-CN" altLang="en-US" sz="2800" dirty="0">
                <a:solidFill>
                  <a:srgbClr val="0000CC"/>
                </a:solidFill>
                <a:latin typeface="华文楷体" panose="02010600040101010101" pitchFamily="2" charset="-122"/>
                <a:ea typeface="华文楷体" panose="02010600040101010101" pitchFamily="2" charset="-122"/>
              </a:rPr>
              <a:t>中的属性和操作，而且还可以添加自己独有的属性和操作，这种机制就是</a:t>
            </a:r>
            <a:r>
              <a:rPr lang="zh-CN" altLang="en-US" sz="2800" dirty="0">
                <a:solidFill>
                  <a:srgbClr val="FF3300"/>
                </a:solidFill>
                <a:latin typeface="华文楷体" panose="02010600040101010101" pitchFamily="2" charset="-122"/>
                <a:ea typeface="华文楷体" panose="02010600040101010101" pitchFamily="2" charset="-122"/>
              </a:rPr>
              <a:t>泛化</a:t>
            </a:r>
            <a:r>
              <a:rPr lang="zh-CN" altLang="en-US" sz="2800" dirty="0">
                <a:solidFill>
                  <a:srgbClr val="0000CC"/>
                </a:solidFill>
                <a:latin typeface="华文楷体" panose="02010600040101010101" pitchFamily="2" charset="-122"/>
                <a:ea typeface="华文楷体" panose="02010600040101010101" pitchFamily="2" charset="-122"/>
              </a:rPr>
              <a:t>。</a:t>
            </a:r>
          </a:p>
          <a:p>
            <a:pPr marL="0" indent="0">
              <a:lnSpc>
                <a:spcPct val="110000"/>
              </a:lnSpc>
              <a:spcAft>
                <a:spcPts val="600"/>
              </a:spcAft>
              <a:buFont typeface="Wingdings" panose="05000000000000000000" pitchFamily="2" charset="2"/>
              <a:buNone/>
            </a:pPr>
            <a:endParaRPr lang="zh-CN" altLang="en-US" sz="2800" dirty="0">
              <a:solidFill>
                <a:srgbClr val="0000CC"/>
              </a:solidFill>
              <a:latin typeface="华文楷体" panose="02010600040101010101" pitchFamily="2" charset="-122"/>
              <a:ea typeface="华文楷体" panose="02010600040101010101" pitchFamily="2" charset="-122"/>
            </a:endParaRPr>
          </a:p>
          <a:p>
            <a:pPr marL="0" indent="0">
              <a:lnSpc>
                <a:spcPct val="110000"/>
              </a:lnSpc>
              <a:spcAft>
                <a:spcPts val="600"/>
              </a:spcAft>
              <a:buFont typeface="Wingdings" panose="05000000000000000000" pitchFamily="2" charset="2"/>
              <a:buNone/>
            </a:pPr>
            <a:r>
              <a:rPr lang="zh-CN" altLang="en-US" sz="2800" dirty="0">
                <a:solidFill>
                  <a:srgbClr val="0000CC"/>
                </a:solidFill>
                <a:latin typeface="华文楷体" panose="02010600040101010101" pitchFamily="2" charset="-122"/>
                <a:ea typeface="华文楷体" panose="02010600040101010101" pitchFamily="2" charset="-122"/>
              </a:rPr>
              <a:t>  泛化也称之为</a:t>
            </a:r>
            <a:r>
              <a:rPr lang="zh-CN" altLang="en-US" sz="2800" dirty="0">
                <a:solidFill>
                  <a:srgbClr val="FF3300"/>
                </a:solidFill>
                <a:latin typeface="华文楷体" panose="02010600040101010101" pitchFamily="2" charset="-122"/>
                <a:ea typeface="华文楷体" panose="02010600040101010101" pitchFamily="2" charset="-122"/>
              </a:rPr>
              <a:t>继承</a:t>
            </a:r>
            <a:r>
              <a:rPr lang="zh-CN" altLang="en-US" sz="2800" dirty="0">
                <a:solidFill>
                  <a:srgbClr val="0000CC"/>
                </a:solidFill>
                <a:latin typeface="华文楷体" panose="02010600040101010101" pitchFamily="2" charset="-122"/>
                <a:ea typeface="华文楷体" panose="02010600040101010101" pitchFamily="2" charset="-122"/>
              </a:rPr>
              <a:t>或派生。</a:t>
            </a:r>
          </a:p>
        </p:txBody>
      </p:sp>
      <p:pic>
        <p:nvPicPr>
          <p:cNvPr id="7311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7933" y="2416537"/>
            <a:ext cx="2050746" cy="430493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9" name="Text Box 3"/>
          <p:cNvSpPr txBox="1">
            <a:spLocks noChangeArrowheads="1"/>
          </p:cNvSpPr>
          <p:nvPr/>
        </p:nvSpPr>
        <p:spPr bwMode="auto">
          <a:xfrm>
            <a:off x="8596125" y="4230757"/>
            <a:ext cx="3089055" cy="156966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class  </a:t>
            </a:r>
            <a:r>
              <a:rPr lang="zh-CN" altLang="en-US" sz="2400" b="1" dirty="0">
                <a:solidFill>
                  <a:srgbClr val="FF3300"/>
                </a:solidFill>
                <a:latin typeface="华文楷体" panose="02010600040101010101" pitchFamily="2" charset="-122"/>
                <a:ea typeface="华文楷体" panose="02010600040101010101" pitchFamily="2" charset="-122"/>
              </a:rPr>
              <a:t>子类名：父类名</a:t>
            </a:r>
          </a:p>
          <a:p>
            <a:pPr>
              <a:spcBef>
                <a:spcPct val="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a:t>
            </a:r>
            <a:endParaRPr lang="zh-CN" altLang="en-US" sz="2400" b="1" dirty="0">
              <a:solidFill>
                <a:srgbClr val="0000CC"/>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39484175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8DDFCA45-C0BC-4EA6-9BF3-65F26CCE1CE9}" type="slidenum">
              <a:rPr lang="zh-CN" altLang="en-US"/>
              <a:pPr/>
              <a:t>54</a:t>
            </a:fld>
            <a:endParaRPr lang="en-US" altLang="zh-CN"/>
          </a:p>
        </p:txBody>
      </p:sp>
      <p:sp>
        <p:nvSpPr>
          <p:cNvPr id="735234" name="Text Box 2"/>
          <p:cNvSpPr txBox="1">
            <a:spLocks noChangeArrowheads="1"/>
          </p:cNvSpPr>
          <p:nvPr/>
        </p:nvSpPr>
        <p:spPr bwMode="auto">
          <a:xfrm>
            <a:off x="3937001" y="1"/>
            <a:ext cx="3313113" cy="174942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noProof="1"/>
              <a:t> </a:t>
            </a:r>
            <a:r>
              <a:rPr lang="en-US" altLang="zh-CN" noProof="1"/>
              <a:t>class student</a:t>
            </a:r>
          </a:p>
          <a:p>
            <a:pPr>
              <a:spcBef>
                <a:spcPct val="0"/>
              </a:spcBef>
              <a:buClrTx/>
              <a:buFontTx/>
              <a:buNone/>
            </a:pPr>
            <a:r>
              <a:rPr lang="en-US" altLang="zh-CN" noProof="1"/>
              <a:t>    {</a:t>
            </a:r>
          </a:p>
          <a:p>
            <a:pPr>
              <a:spcBef>
                <a:spcPct val="0"/>
              </a:spcBef>
              <a:buClrTx/>
              <a:buFontTx/>
              <a:buNone/>
            </a:pPr>
            <a:r>
              <a:rPr lang="en-US" altLang="zh-CN" noProof="1"/>
              <a:t>        public int number;</a:t>
            </a:r>
          </a:p>
          <a:p>
            <a:pPr>
              <a:spcBef>
                <a:spcPct val="0"/>
              </a:spcBef>
              <a:buClrTx/>
              <a:buFontTx/>
              <a:buNone/>
            </a:pPr>
            <a:r>
              <a:rPr lang="en-US" altLang="zh-CN" noProof="1"/>
              <a:t>        public string name;</a:t>
            </a:r>
          </a:p>
          <a:p>
            <a:pPr>
              <a:spcBef>
                <a:spcPct val="0"/>
              </a:spcBef>
              <a:buClrTx/>
              <a:buFontTx/>
              <a:buNone/>
            </a:pPr>
            <a:r>
              <a:rPr lang="en-US" altLang="zh-CN" noProof="1"/>
              <a:t>        public string myclass;</a:t>
            </a:r>
          </a:p>
          <a:p>
            <a:pPr>
              <a:spcBef>
                <a:spcPct val="0"/>
              </a:spcBef>
              <a:buClrTx/>
              <a:buFontTx/>
              <a:buNone/>
            </a:pPr>
            <a:r>
              <a:rPr lang="en-US" altLang="zh-CN" noProof="1"/>
              <a:t>    }</a:t>
            </a:r>
          </a:p>
        </p:txBody>
      </p:sp>
      <p:sp>
        <p:nvSpPr>
          <p:cNvPr id="735235" name="Text Box 3"/>
          <p:cNvSpPr txBox="1">
            <a:spLocks noChangeArrowheads="1"/>
          </p:cNvSpPr>
          <p:nvPr/>
        </p:nvSpPr>
        <p:spPr bwMode="auto">
          <a:xfrm>
            <a:off x="4440239" y="2200276"/>
            <a:ext cx="5616575" cy="440120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000" noProof="1"/>
              <a:t>class Program</a:t>
            </a:r>
          </a:p>
          <a:p>
            <a:pPr>
              <a:spcBef>
                <a:spcPct val="0"/>
              </a:spcBef>
              <a:buClrTx/>
              <a:buFontTx/>
              <a:buNone/>
            </a:pPr>
            <a:r>
              <a:rPr lang="en-US" altLang="zh-CN" sz="2000" noProof="1"/>
              <a:t>    {</a:t>
            </a:r>
          </a:p>
          <a:p>
            <a:pPr>
              <a:spcBef>
                <a:spcPct val="0"/>
              </a:spcBef>
              <a:buClrTx/>
              <a:buFontTx/>
              <a:buNone/>
            </a:pPr>
            <a:r>
              <a:rPr lang="en-US" altLang="zh-CN" sz="2000" noProof="1"/>
              <a:t>        static void Main(string[] args)</a:t>
            </a:r>
          </a:p>
          <a:p>
            <a:pPr>
              <a:spcBef>
                <a:spcPct val="0"/>
              </a:spcBef>
              <a:buClrTx/>
              <a:buFontTx/>
              <a:buNone/>
            </a:pPr>
            <a:r>
              <a:rPr lang="en-US" altLang="zh-CN" sz="2000" noProof="1"/>
              <a:t>        {</a:t>
            </a:r>
          </a:p>
          <a:p>
            <a:pPr>
              <a:spcBef>
                <a:spcPct val="0"/>
              </a:spcBef>
              <a:buClrTx/>
              <a:buFontTx/>
              <a:buNone/>
            </a:pPr>
            <a:r>
              <a:rPr lang="en-US" altLang="zh-CN" sz="2000" noProof="1"/>
              <a:t>            graduate g1 = new graduate();</a:t>
            </a:r>
          </a:p>
          <a:p>
            <a:pPr>
              <a:spcBef>
                <a:spcPct val="0"/>
              </a:spcBef>
              <a:buClrTx/>
              <a:buFontTx/>
              <a:buNone/>
            </a:pPr>
            <a:r>
              <a:rPr lang="en-US" altLang="zh-CN" sz="2000" noProof="1"/>
              <a:t>            </a:t>
            </a:r>
            <a:r>
              <a:rPr lang="en-US" altLang="zh-CN" sz="2000" noProof="1">
                <a:solidFill>
                  <a:srgbClr val="FF0000"/>
                </a:solidFill>
              </a:rPr>
              <a:t>g1.number = 1000;</a:t>
            </a:r>
          </a:p>
          <a:p>
            <a:pPr>
              <a:spcBef>
                <a:spcPct val="0"/>
              </a:spcBef>
              <a:buClrTx/>
              <a:buFontTx/>
              <a:buNone/>
            </a:pPr>
            <a:r>
              <a:rPr lang="en-US" altLang="zh-CN" sz="2000" noProof="1">
                <a:solidFill>
                  <a:srgbClr val="FF0000"/>
                </a:solidFill>
              </a:rPr>
              <a:t>            g1.name = "</a:t>
            </a:r>
            <a:r>
              <a:rPr lang="zh-CN" altLang="en-US" sz="2000" noProof="1">
                <a:solidFill>
                  <a:srgbClr val="FF0000"/>
                </a:solidFill>
              </a:rPr>
              <a:t>张三</a:t>
            </a:r>
            <a:r>
              <a:rPr lang="zh-CN" altLang="zh-CN" sz="2000" noProof="1">
                <a:solidFill>
                  <a:srgbClr val="FF0000"/>
                </a:solidFill>
              </a:rPr>
              <a:t>";</a:t>
            </a:r>
          </a:p>
          <a:p>
            <a:pPr>
              <a:spcBef>
                <a:spcPct val="0"/>
              </a:spcBef>
              <a:buClrTx/>
              <a:buFontTx/>
              <a:buNone/>
            </a:pPr>
            <a:r>
              <a:rPr lang="en-US" altLang="zh-CN" sz="2000" noProof="1">
                <a:solidFill>
                  <a:srgbClr val="FF0000"/>
                </a:solidFill>
              </a:rPr>
              <a:t>            g1.myclass = "</a:t>
            </a:r>
            <a:r>
              <a:rPr lang="zh-CN" altLang="en-US" sz="2000" noProof="1">
                <a:solidFill>
                  <a:srgbClr val="FF0000"/>
                </a:solidFill>
              </a:rPr>
              <a:t>管理科学与工程</a:t>
            </a:r>
            <a:r>
              <a:rPr lang="zh-CN" altLang="zh-CN" sz="2000" noProof="1">
                <a:solidFill>
                  <a:srgbClr val="FF0000"/>
                </a:solidFill>
              </a:rPr>
              <a:t>062";</a:t>
            </a:r>
          </a:p>
          <a:p>
            <a:pPr>
              <a:spcBef>
                <a:spcPct val="0"/>
              </a:spcBef>
              <a:buClrTx/>
              <a:buFontTx/>
              <a:buNone/>
            </a:pPr>
            <a:r>
              <a:rPr lang="en-US" altLang="zh-CN" sz="2000" noProof="1"/>
              <a:t>            g1.research = "</a:t>
            </a:r>
            <a:r>
              <a:rPr lang="zh-CN" altLang="en-US" sz="2000" noProof="1"/>
              <a:t>管理系统工程</a:t>
            </a:r>
            <a:r>
              <a:rPr lang="zh-CN" altLang="zh-CN" sz="2000" noProof="1"/>
              <a:t>";</a:t>
            </a:r>
          </a:p>
          <a:p>
            <a:pPr>
              <a:spcBef>
                <a:spcPct val="0"/>
              </a:spcBef>
              <a:buClrTx/>
              <a:buFontTx/>
              <a:buNone/>
            </a:pPr>
            <a:r>
              <a:rPr lang="en-US" altLang="zh-CN" sz="2000" noProof="1"/>
              <a:t>            g1.teacher = "</a:t>
            </a:r>
            <a:r>
              <a:rPr lang="zh-CN" altLang="en-US" sz="2000" noProof="1"/>
              <a:t>汪应洛</a:t>
            </a:r>
            <a:r>
              <a:rPr lang="zh-CN" altLang="zh-CN" sz="2000" noProof="1"/>
              <a:t>";</a:t>
            </a:r>
          </a:p>
          <a:p>
            <a:pPr>
              <a:spcBef>
                <a:spcPct val="0"/>
              </a:spcBef>
              <a:buClrTx/>
              <a:buFontTx/>
              <a:buNone/>
            </a:pPr>
            <a:r>
              <a:rPr lang="en-US" altLang="zh-CN" sz="2000" noProof="1"/>
              <a:t>            Console.WriteLine("</a:t>
            </a:r>
            <a:r>
              <a:rPr lang="zh-CN" altLang="en-US" sz="2000" noProof="1"/>
              <a:t>姓名：</a:t>
            </a:r>
            <a:r>
              <a:rPr lang="en-US" altLang="zh-CN" sz="2000" noProof="1"/>
              <a:t>"+g1.name);</a:t>
            </a:r>
          </a:p>
          <a:p>
            <a:pPr>
              <a:spcBef>
                <a:spcPct val="0"/>
              </a:spcBef>
              <a:buClrTx/>
              <a:buFontTx/>
              <a:buNone/>
            </a:pPr>
            <a:r>
              <a:rPr lang="en-US" altLang="zh-CN" sz="2000" noProof="1"/>
              <a:t>            Console.WriteLine("</a:t>
            </a:r>
            <a:r>
              <a:rPr lang="zh-CN" altLang="en-US" sz="2000" noProof="1"/>
              <a:t>导师：</a:t>
            </a:r>
            <a:r>
              <a:rPr lang="en-US" altLang="zh-CN" sz="2000" noProof="1"/>
              <a:t>"+g1.teacher);</a:t>
            </a:r>
          </a:p>
          <a:p>
            <a:pPr>
              <a:spcBef>
                <a:spcPct val="0"/>
              </a:spcBef>
              <a:buClrTx/>
              <a:buFontTx/>
              <a:buNone/>
            </a:pPr>
            <a:r>
              <a:rPr lang="en-US" altLang="zh-CN" sz="2000" noProof="1"/>
              <a:t>        }</a:t>
            </a:r>
            <a:endParaRPr lang="zh-CN" altLang="en-US" sz="2000"/>
          </a:p>
        </p:txBody>
      </p:sp>
      <p:sp>
        <p:nvSpPr>
          <p:cNvPr id="735236" name="Text Box 4"/>
          <p:cNvSpPr txBox="1">
            <a:spLocks noChangeArrowheads="1"/>
          </p:cNvSpPr>
          <p:nvPr/>
        </p:nvSpPr>
        <p:spPr bwMode="auto">
          <a:xfrm>
            <a:off x="7753351" y="1"/>
            <a:ext cx="3313113" cy="174942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noProof="1">
                <a:solidFill>
                  <a:srgbClr val="FF0000"/>
                </a:solidFill>
              </a:rPr>
              <a:t>class graduate:student</a:t>
            </a:r>
          </a:p>
          <a:p>
            <a:pPr>
              <a:spcBef>
                <a:spcPct val="0"/>
              </a:spcBef>
              <a:buClrTx/>
              <a:buFontTx/>
              <a:buNone/>
            </a:pPr>
            <a:r>
              <a:rPr lang="en-US" altLang="zh-CN" noProof="1"/>
              <a:t>    {</a:t>
            </a:r>
          </a:p>
          <a:p>
            <a:pPr>
              <a:spcBef>
                <a:spcPct val="0"/>
              </a:spcBef>
              <a:buClrTx/>
              <a:buFontTx/>
              <a:buNone/>
            </a:pPr>
            <a:r>
              <a:rPr lang="en-US" altLang="zh-CN" noProof="1"/>
              <a:t>        public string research;</a:t>
            </a:r>
          </a:p>
          <a:p>
            <a:pPr>
              <a:spcBef>
                <a:spcPct val="0"/>
              </a:spcBef>
              <a:buClrTx/>
              <a:buFontTx/>
              <a:buNone/>
            </a:pPr>
            <a:r>
              <a:rPr lang="en-US" altLang="zh-CN" noProof="1"/>
              <a:t>        public string teacher;</a:t>
            </a:r>
          </a:p>
          <a:p>
            <a:pPr>
              <a:spcBef>
                <a:spcPct val="0"/>
              </a:spcBef>
              <a:buClrTx/>
              <a:buFontTx/>
              <a:buNone/>
            </a:pPr>
            <a:r>
              <a:rPr lang="en-US" altLang="zh-CN" noProof="1"/>
              <a:t>    }</a:t>
            </a:r>
            <a:endParaRPr lang="en-US" altLang="zh-CN"/>
          </a:p>
          <a:p>
            <a:pPr>
              <a:spcBef>
                <a:spcPct val="0"/>
              </a:spcBef>
              <a:buClrTx/>
              <a:buFontTx/>
              <a:buNone/>
            </a:pPr>
            <a:endParaRPr lang="zh-CN" altLang="en-US"/>
          </a:p>
        </p:txBody>
      </p:sp>
      <p:pic>
        <p:nvPicPr>
          <p:cNvPr id="7352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288" y="1484314"/>
            <a:ext cx="1765300" cy="345598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38198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灯片编号占位符 6"/>
          <p:cNvSpPr>
            <a:spLocks noGrp="1"/>
          </p:cNvSpPr>
          <p:nvPr>
            <p:ph type="sldNum" sz="quarter" idx="12"/>
          </p:nvPr>
        </p:nvSpPr>
        <p:spPr>
          <a:xfrm>
            <a:off x="8928519" y="6537325"/>
            <a:ext cx="2844800" cy="320675"/>
          </a:xfrm>
        </p:spPr>
        <p:txBody>
          <a:bodyPr/>
          <a:lstStyle/>
          <a:p>
            <a:fld id="{E5D170B6-7E62-4C68-B0C2-E571E7470CA5}" type="slidenum">
              <a:rPr lang="zh-CN" altLang="en-US"/>
              <a:pPr/>
              <a:t>55</a:t>
            </a:fld>
            <a:endParaRPr lang="en-US" altLang="zh-CN"/>
          </a:p>
        </p:txBody>
      </p:sp>
      <p:graphicFrame>
        <p:nvGraphicFramePr>
          <p:cNvPr id="736259" name="Group 3"/>
          <p:cNvGraphicFramePr>
            <a:graphicFrameLocks noGrp="1"/>
          </p:cNvGraphicFramePr>
          <p:nvPr>
            <p:ph sz="half" idx="2"/>
            <p:extLst>
              <p:ext uri="{D42A27DB-BD31-4B8C-83A1-F6EECF244321}">
                <p14:modId xmlns:p14="http://schemas.microsoft.com/office/powerpoint/2010/main" val="1890315864"/>
              </p:ext>
            </p:extLst>
          </p:nvPr>
        </p:nvGraphicFramePr>
        <p:xfrm>
          <a:off x="695796" y="1525536"/>
          <a:ext cx="10688986" cy="3605022"/>
        </p:xfrm>
        <a:graphic>
          <a:graphicData uri="http://schemas.openxmlformats.org/drawingml/2006/table">
            <a:tbl>
              <a:tblPr/>
              <a:tblGrid>
                <a:gridCol w="2770976"/>
                <a:gridCol w="7918010"/>
              </a:tblGrid>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可见性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说明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3750">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Private</a:t>
                      </a:r>
                      <a:endPar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只能在</a:t>
                      </a:r>
                      <a:r>
                        <a:rPr kumimoji="0" lang="zh-CN" altLang="en-US" sz="2800" b="1" i="0" u="none" strike="noStrike" cap="none" normalizeH="0" baseline="0" dirty="0" smtClean="0">
                          <a:ln>
                            <a:noFill/>
                          </a:ln>
                          <a:solidFill>
                            <a:srgbClr val="FF3300"/>
                          </a:solidFill>
                          <a:effectLst/>
                          <a:latin typeface="华文楷体" panose="02010600040101010101" pitchFamily="2" charset="-122"/>
                          <a:ea typeface="华文楷体" panose="02010600040101010101" pitchFamily="2" charset="-122"/>
                        </a:rPr>
                        <a:t>定义该成员的类的内部</a:t>
                      </a: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使用，不能被外界访问，也不能被其他类访问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Protected</a:t>
                      </a:r>
                      <a:endPar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能在</a:t>
                      </a:r>
                      <a:r>
                        <a:rPr kumimoji="0" lang="zh-CN" altLang="en-US" sz="2800" b="1" i="0" u="none" strike="noStrike" cap="none" normalizeH="0" baseline="0" smtClean="0">
                          <a:ln>
                            <a:noFill/>
                          </a:ln>
                          <a:solidFill>
                            <a:srgbClr val="FF3300"/>
                          </a:solidFill>
                          <a:effectLst/>
                          <a:latin typeface="华文楷体" panose="02010600040101010101" pitchFamily="2" charset="-122"/>
                          <a:ea typeface="华文楷体" panose="02010600040101010101" pitchFamily="2" charset="-122"/>
                        </a:rPr>
                        <a:t>定义该成员的类或其子类</a:t>
                      </a: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中使用，不能被外界访问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9057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en-US" altLang="zh-CN"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Public</a:t>
                      </a:r>
                      <a:endPar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1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在</a:t>
                      </a:r>
                      <a:r>
                        <a:rPr kumimoji="0" lang="zh-CN" altLang="en-US" sz="2800" b="1" i="0" u="none" strike="noStrike" cap="none" normalizeH="0" baseline="0" dirty="0" smtClean="0">
                          <a:ln>
                            <a:noFill/>
                          </a:ln>
                          <a:solidFill>
                            <a:srgbClr val="FF3300"/>
                          </a:solidFill>
                          <a:effectLst/>
                          <a:latin typeface="华文楷体" panose="02010600040101010101" pitchFamily="2" charset="-122"/>
                          <a:ea typeface="华文楷体" panose="02010600040101010101" pitchFamily="2" charset="-122"/>
                        </a:rPr>
                        <a:t>任何类的内部和外界</a:t>
                      </a: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都能访问</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032060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64904B1-1E2E-44F3-B925-25125537984C}" type="slidenum">
              <a:rPr lang="zh-CN" altLang="en-US"/>
              <a:pPr/>
              <a:t>56</a:t>
            </a:fld>
            <a:endParaRPr lang="en-US" altLang="zh-CN"/>
          </a:p>
        </p:txBody>
      </p:sp>
      <p:sp>
        <p:nvSpPr>
          <p:cNvPr id="738306" name="Text Box 2"/>
          <p:cNvSpPr txBox="1">
            <a:spLocks noChangeArrowheads="1"/>
          </p:cNvSpPr>
          <p:nvPr/>
        </p:nvSpPr>
        <p:spPr bwMode="auto">
          <a:xfrm>
            <a:off x="453669" y="1278078"/>
            <a:ext cx="11103429" cy="4002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ts val="600"/>
              </a:spcBef>
              <a:spcAft>
                <a:spcPts val="600"/>
              </a:spcAft>
              <a:buClrTx/>
              <a:buFontTx/>
              <a:buNone/>
            </a:pPr>
            <a:r>
              <a:rPr lang="zh-CN" altLang="en-US" sz="2800" b="1" dirty="0">
                <a:solidFill>
                  <a:srgbClr val="0000CC"/>
                </a:solidFill>
                <a:ea typeface="华文楷体" panose="02010600040101010101" pitchFamily="2" charset="-122"/>
              </a:rPr>
              <a:t>泛化关系的应用</a:t>
            </a:r>
            <a:r>
              <a:rPr lang="en-US" altLang="zh-CN" sz="2800" b="1" dirty="0">
                <a:solidFill>
                  <a:srgbClr val="0000CC"/>
                </a:solidFill>
                <a:latin typeface="华文楷体" panose="02010600040101010101" pitchFamily="2" charset="-122"/>
                <a:ea typeface="华文楷体" panose="02010600040101010101" pitchFamily="2" charset="-122"/>
              </a:rPr>
              <a:t>——</a:t>
            </a:r>
            <a:r>
              <a:rPr lang="zh-CN" altLang="en-US" sz="2800" b="1" dirty="0">
                <a:solidFill>
                  <a:srgbClr val="0000CC"/>
                </a:solidFill>
                <a:ea typeface="华文楷体" panose="02010600040101010101" pitchFamily="2" charset="-122"/>
              </a:rPr>
              <a:t>多态</a:t>
            </a:r>
          </a:p>
          <a:p>
            <a:pPr>
              <a:lnSpc>
                <a:spcPct val="110000"/>
              </a:lnSpc>
              <a:spcBef>
                <a:spcPts val="600"/>
              </a:spcBef>
              <a:spcAft>
                <a:spcPts val="600"/>
              </a:spcAft>
              <a:buClrTx/>
              <a:buFontTx/>
              <a:buNone/>
            </a:pPr>
            <a:endParaRPr lang="zh-CN" altLang="en-US" sz="2800" b="1" dirty="0">
              <a:solidFill>
                <a:srgbClr val="0000CC"/>
              </a:solidFill>
              <a:ea typeface="华文楷体" panose="02010600040101010101" pitchFamily="2" charset="-122"/>
            </a:endParaRPr>
          </a:p>
          <a:p>
            <a:pPr>
              <a:lnSpc>
                <a:spcPct val="110000"/>
              </a:lnSpc>
              <a:spcBef>
                <a:spcPts val="600"/>
              </a:spcBef>
              <a:spcAft>
                <a:spcPts val="600"/>
              </a:spcAft>
              <a:buClrTx/>
              <a:buFontTx/>
              <a:buNone/>
            </a:pPr>
            <a:r>
              <a:rPr lang="zh-CN" altLang="en-US" sz="2800" b="1" dirty="0">
                <a:solidFill>
                  <a:srgbClr val="0000CC"/>
                </a:solidFill>
                <a:ea typeface="华文楷体" panose="02010600040101010101" pitchFamily="2" charset="-122"/>
              </a:rPr>
              <a:t>多态性：在泛化关系中，父类所定义的操作被子类继承之后，可以</a:t>
            </a:r>
            <a:r>
              <a:rPr lang="zh-CN" altLang="en-US" sz="2800" b="1" dirty="0">
                <a:solidFill>
                  <a:srgbClr val="FF3300"/>
                </a:solidFill>
                <a:ea typeface="华文楷体" panose="02010600040101010101" pitchFamily="2" charset="-122"/>
              </a:rPr>
              <a:t>表现出不同的行为</a:t>
            </a:r>
            <a:r>
              <a:rPr lang="zh-CN" altLang="en-US" sz="2800" b="1" dirty="0">
                <a:solidFill>
                  <a:srgbClr val="0000CC"/>
                </a:solidFill>
                <a:ea typeface="华文楷体" panose="02010600040101010101" pitchFamily="2" charset="-122"/>
              </a:rPr>
              <a:t>。</a:t>
            </a:r>
          </a:p>
          <a:p>
            <a:pPr>
              <a:lnSpc>
                <a:spcPct val="110000"/>
              </a:lnSpc>
              <a:spcBef>
                <a:spcPts val="600"/>
              </a:spcBef>
              <a:spcAft>
                <a:spcPts val="600"/>
              </a:spcAft>
              <a:buClrTx/>
              <a:buFontTx/>
              <a:buNone/>
            </a:pPr>
            <a:endParaRPr lang="zh-CN" altLang="en-US" sz="2800" b="1" dirty="0">
              <a:solidFill>
                <a:srgbClr val="0000CC"/>
              </a:solidFill>
              <a:ea typeface="华文楷体" panose="02010600040101010101" pitchFamily="2" charset="-122"/>
            </a:endParaRPr>
          </a:p>
          <a:p>
            <a:pPr>
              <a:lnSpc>
                <a:spcPct val="110000"/>
              </a:lnSpc>
              <a:spcBef>
                <a:spcPts val="600"/>
              </a:spcBef>
              <a:spcAft>
                <a:spcPts val="600"/>
              </a:spcAft>
              <a:buClrTx/>
              <a:buFontTx/>
              <a:buNone/>
            </a:pPr>
            <a:r>
              <a:rPr lang="zh-CN" altLang="en-US" sz="2800" b="1" dirty="0">
                <a:solidFill>
                  <a:srgbClr val="0000CC"/>
                </a:solidFill>
                <a:ea typeface="华文楷体" panose="02010600040101010101" pitchFamily="2" charset="-122"/>
              </a:rPr>
              <a:t>多态性允许在（有继承关系的）多个类中定义</a:t>
            </a:r>
            <a:r>
              <a:rPr lang="zh-CN" altLang="en-US" sz="2800" b="1" dirty="0">
                <a:solidFill>
                  <a:srgbClr val="FF3300"/>
                </a:solidFill>
                <a:ea typeface="华文楷体" panose="02010600040101010101" pitchFamily="2" charset="-122"/>
              </a:rPr>
              <a:t>同名的操作</a:t>
            </a:r>
            <a:r>
              <a:rPr lang="zh-CN" altLang="en-US" sz="2800" b="1" dirty="0">
                <a:solidFill>
                  <a:srgbClr val="0000CC"/>
                </a:solidFill>
                <a:ea typeface="华文楷体" panose="02010600040101010101" pitchFamily="2" charset="-122"/>
              </a:rPr>
              <a:t>，并在每一个类中有不同的实现。</a:t>
            </a: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1651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79A18B1-6AE8-478F-A2C5-300AA9B71610}" type="slidenum">
              <a:rPr lang="zh-CN" altLang="en-US"/>
              <a:pPr/>
              <a:t>57</a:t>
            </a:fld>
            <a:endParaRPr lang="en-US" altLang="zh-CN"/>
          </a:p>
        </p:txBody>
      </p:sp>
      <p:sp>
        <p:nvSpPr>
          <p:cNvPr id="740354" name="Text Box 2"/>
          <p:cNvSpPr txBox="1">
            <a:spLocks noChangeArrowheads="1"/>
          </p:cNvSpPr>
          <p:nvPr/>
        </p:nvSpPr>
        <p:spPr bwMode="auto">
          <a:xfrm>
            <a:off x="723255" y="1618448"/>
            <a:ext cx="10500753" cy="266382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800" b="1">
                <a:solidFill>
                  <a:srgbClr val="0000CC"/>
                </a:solidFill>
                <a:latin typeface="华文楷体" panose="02010600040101010101" pitchFamily="2" charset="-122"/>
                <a:ea typeface="华文楷体" panose="02010600040101010101" pitchFamily="2" charset="-122"/>
              </a:rPr>
              <a:t>C#</a:t>
            </a:r>
            <a:r>
              <a:rPr lang="zh-CN" altLang="en-US" sz="2800" b="1">
                <a:solidFill>
                  <a:srgbClr val="0000CC"/>
                </a:solidFill>
                <a:latin typeface="华文楷体" panose="02010600040101010101" pitchFamily="2" charset="-122"/>
                <a:ea typeface="华文楷体" panose="02010600040101010101" pitchFamily="2" charset="-122"/>
              </a:rPr>
              <a:t>中的多态机制：</a:t>
            </a:r>
          </a:p>
          <a:p>
            <a:pPr>
              <a:spcBef>
                <a:spcPct val="0"/>
              </a:spcBef>
              <a:buClrTx/>
              <a:buFontTx/>
              <a:buNone/>
            </a:pPr>
            <a:endParaRPr lang="en-US" altLang="zh-CN" sz="2800"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endParaRPr lang="en-US" altLang="zh-CN" sz="2800"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800" b="1">
                <a:solidFill>
                  <a:srgbClr val="0000CC"/>
                </a:solidFill>
                <a:latin typeface="华文楷体" panose="02010600040101010101" pitchFamily="2" charset="-122"/>
                <a:ea typeface="华文楷体" panose="02010600040101010101" pitchFamily="2" charset="-122"/>
              </a:rPr>
              <a:t>父类中：可见性</a:t>
            </a:r>
            <a:r>
              <a:rPr lang="en-US" altLang="zh-CN" sz="2800" b="1">
                <a:solidFill>
                  <a:srgbClr val="0000CC"/>
                </a:solidFill>
                <a:latin typeface="华文楷体" panose="02010600040101010101" pitchFamily="2" charset="-122"/>
                <a:ea typeface="华文楷体" panose="02010600040101010101" pitchFamily="2" charset="-122"/>
              </a:rPr>
              <a:t> </a:t>
            </a:r>
            <a:r>
              <a:rPr lang="en-US" altLang="zh-CN" sz="2800" b="1">
                <a:solidFill>
                  <a:srgbClr val="FF3300"/>
                </a:solidFill>
                <a:latin typeface="华文楷体" panose="02010600040101010101" pitchFamily="2" charset="-122"/>
                <a:ea typeface="华文楷体" panose="02010600040101010101" pitchFamily="2" charset="-122"/>
              </a:rPr>
              <a:t>virtual</a:t>
            </a:r>
            <a:r>
              <a:rPr lang="en-US" altLang="zh-CN" sz="2800" b="1">
                <a:solidFill>
                  <a:srgbClr val="0000CC"/>
                </a:solidFill>
                <a:latin typeface="华文楷体" panose="02010600040101010101" pitchFamily="2" charset="-122"/>
                <a:ea typeface="华文楷体" panose="02010600040101010101" pitchFamily="2" charset="-122"/>
              </a:rPr>
              <a:t> </a:t>
            </a:r>
            <a:r>
              <a:rPr lang="zh-CN" altLang="en-US" sz="2800" b="1">
                <a:solidFill>
                  <a:srgbClr val="0000CC"/>
                </a:solidFill>
                <a:latin typeface="华文楷体" panose="02010600040101010101" pitchFamily="2" charset="-122"/>
                <a:ea typeface="华文楷体" panose="02010600040101010101" pitchFamily="2" charset="-122"/>
              </a:rPr>
              <a:t>返回值类型 函数名</a:t>
            </a:r>
            <a:r>
              <a:rPr lang="en-US" altLang="zh-CN" sz="2800" b="1">
                <a:solidFill>
                  <a:srgbClr val="0000CC"/>
                </a:solidFill>
                <a:latin typeface="华文楷体" panose="02010600040101010101" pitchFamily="2" charset="-122"/>
                <a:ea typeface="华文楷体" panose="02010600040101010101" pitchFamily="2" charset="-122"/>
              </a:rPr>
              <a:t>(</a:t>
            </a:r>
            <a:r>
              <a:rPr lang="zh-CN" altLang="en-US" sz="2800" b="1">
                <a:solidFill>
                  <a:srgbClr val="0000CC"/>
                </a:solidFill>
                <a:latin typeface="华文楷体" panose="02010600040101010101" pitchFamily="2" charset="-122"/>
                <a:ea typeface="华文楷体" panose="02010600040101010101" pitchFamily="2" charset="-122"/>
              </a:rPr>
              <a:t>参数</a:t>
            </a:r>
            <a:r>
              <a:rPr lang="en-US" altLang="zh-CN" sz="2800" b="1">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endParaRPr lang="en-US" altLang="zh-CN" sz="2800" b="1">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800" b="1">
                <a:solidFill>
                  <a:srgbClr val="0000CC"/>
                </a:solidFill>
                <a:latin typeface="华文楷体" panose="02010600040101010101" pitchFamily="2" charset="-122"/>
                <a:ea typeface="华文楷体" panose="02010600040101010101" pitchFamily="2" charset="-122"/>
              </a:rPr>
              <a:t>子类中：可见性</a:t>
            </a:r>
            <a:r>
              <a:rPr lang="en-US" altLang="zh-CN" sz="2800" b="1">
                <a:solidFill>
                  <a:srgbClr val="0000CC"/>
                </a:solidFill>
                <a:latin typeface="华文楷体" panose="02010600040101010101" pitchFamily="2" charset="-122"/>
                <a:ea typeface="华文楷体" panose="02010600040101010101" pitchFamily="2" charset="-122"/>
              </a:rPr>
              <a:t> </a:t>
            </a:r>
            <a:r>
              <a:rPr lang="en-US" altLang="zh-CN" sz="2800" b="1">
                <a:solidFill>
                  <a:srgbClr val="FF3300"/>
                </a:solidFill>
                <a:latin typeface="华文楷体" panose="02010600040101010101" pitchFamily="2" charset="-122"/>
                <a:ea typeface="华文楷体" panose="02010600040101010101" pitchFamily="2" charset="-122"/>
              </a:rPr>
              <a:t>override</a:t>
            </a:r>
            <a:r>
              <a:rPr lang="en-US" altLang="zh-CN" sz="2800" b="1">
                <a:solidFill>
                  <a:srgbClr val="0000CC"/>
                </a:solidFill>
                <a:latin typeface="华文楷体" panose="02010600040101010101" pitchFamily="2" charset="-122"/>
                <a:ea typeface="华文楷体" panose="02010600040101010101" pitchFamily="2" charset="-122"/>
              </a:rPr>
              <a:t> </a:t>
            </a:r>
            <a:r>
              <a:rPr lang="zh-CN" altLang="en-US" sz="2800" b="1">
                <a:solidFill>
                  <a:srgbClr val="0000CC"/>
                </a:solidFill>
                <a:latin typeface="华文楷体" panose="02010600040101010101" pitchFamily="2" charset="-122"/>
                <a:ea typeface="华文楷体" panose="02010600040101010101" pitchFamily="2" charset="-122"/>
              </a:rPr>
              <a:t>返回值类型  函数名</a:t>
            </a:r>
            <a:r>
              <a:rPr lang="en-US" altLang="zh-CN" sz="2800" b="1">
                <a:solidFill>
                  <a:srgbClr val="0000CC"/>
                </a:solidFill>
                <a:latin typeface="华文楷体" panose="02010600040101010101" pitchFamily="2" charset="-122"/>
                <a:ea typeface="华文楷体" panose="02010600040101010101" pitchFamily="2" charset="-122"/>
              </a:rPr>
              <a:t>(</a:t>
            </a:r>
            <a:r>
              <a:rPr lang="zh-CN" altLang="en-US" sz="2800" b="1">
                <a:solidFill>
                  <a:srgbClr val="0000CC"/>
                </a:solidFill>
                <a:latin typeface="华文楷体" panose="02010600040101010101" pitchFamily="2" charset="-122"/>
                <a:ea typeface="华文楷体" panose="02010600040101010101" pitchFamily="2" charset="-122"/>
              </a:rPr>
              <a:t>参数</a:t>
            </a:r>
            <a:r>
              <a:rPr lang="en-US" altLang="zh-CN" sz="2800" b="1">
                <a:solidFill>
                  <a:srgbClr val="0000CC"/>
                </a:solidFill>
                <a:latin typeface="华文楷体" panose="02010600040101010101" pitchFamily="2" charset="-122"/>
                <a:ea typeface="华文楷体" panose="02010600040101010101" pitchFamily="2" charset="-122"/>
              </a:rPr>
              <a:t>)</a:t>
            </a:r>
            <a:endParaRPr lang="zh-CN" altLang="en-US" sz="2800" b="1">
              <a:solidFill>
                <a:srgbClr val="0000CC"/>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363456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81C1D91F-5BEA-4060-A021-106978FB28A8}" type="slidenum">
              <a:rPr lang="zh-CN" altLang="en-US"/>
              <a:pPr/>
              <a:t>58</a:t>
            </a:fld>
            <a:endParaRPr lang="en-US" altLang="zh-CN"/>
          </a:p>
        </p:txBody>
      </p:sp>
      <p:sp>
        <p:nvSpPr>
          <p:cNvPr id="742402" name="Text Box 2"/>
          <p:cNvSpPr txBox="1">
            <a:spLocks noChangeArrowheads="1"/>
          </p:cNvSpPr>
          <p:nvPr/>
        </p:nvSpPr>
        <p:spPr bwMode="auto">
          <a:xfrm>
            <a:off x="380718" y="1148410"/>
            <a:ext cx="11071790"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800" dirty="0">
                <a:solidFill>
                  <a:srgbClr val="0000CC"/>
                </a:solidFill>
                <a:latin typeface="华文楷体" panose="02010600040101010101" pitchFamily="2" charset="-122"/>
                <a:ea typeface="华文楷体" panose="02010600040101010101" pitchFamily="2" charset="-122"/>
              </a:rPr>
              <a:t>多态的实现机制：子类</a:t>
            </a:r>
            <a:r>
              <a:rPr lang="zh-CN" altLang="en-US" sz="2800" dirty="0">
                <a:solidFill>
                  <a:srgbClr val="FF3300"/>
                </a:solidFill>
                <a:latin typeface="华文楷体" panose="02010600040101010101" pitchFamily="2" charset="-122"/>
                <a:ea typeface="华文楷体" panose="02010600040101010101" pitchFamily="2" charset="-122"/>
              </a:rPr>
              <a:t>覆盖</a:t>
            </a:r>
            <a:r>
              <a:rPr lang="zh-CN" altLang="en-US" sz="2800" dirty="0">
                <a:solidFill>
                  <a:srgbClr val="0000CC"/>
                </a:solidFill>
                <a:latin typeface="华文楷体" panose="02010600040101010101" pitchFamily="2" charset="-122"/>
                <a:ea typeface="华文楷体" panose="02010600040101010101" pitchFamily="2" charset="-122"/>
              </a:rPr>
              <a:t>父类</a:t>
            </a:r>
            <a:r>
              <a:rPr lang="zh-CN" altLang="en-US" sz="2800" dirty="0">
                <a:solidFill>
                  <a:srgbClr val="FF3300"/>
                </a:solidFill>
                <a:latin typeface="华文楷体" panose="02010600040101010101" pitchFamily="2" charset="-122"/>
                <a:ea typeface="华文楷体" panose="02010600040101010101" pitchFamily="2" charset="-122"/>
              </a:rPr>
              <a:t>同名</a:t>
            </a:r>
            <a:r>
              <a:rPr lang="zh-CN" altLang="en-US" sz="2800" dirty="0">
                <a:solidFill>
                  <a:srgbClr val="0000CC"/>
                </a:solidFill>
                <a:latin typeface="华文楷体" panose="02010600040101010101" pitchFamily="2" charset="-122"/>
                <a:ea typeface="华文楷体" panose="02010600040101010101" pitchFamily="2" charset="-122"/>
              </a:rPr>
              <a:t>的方法</a:t>
            </a:r>
          </a:p>
          <a:p>
            <a:pPr>
              <a:spcBef>
                <a:spcPct val="50000"/>
              </a:spcBef>
              <a:buClrTx/>
              <a:buFontTx/>
              <a:buNone/>
            </a:pPr>
            <a:r>
              <a:rPr lang="zh-CN" altLang="en-US" sz="2800" dirty="0">
                <a:solidFill>
                  <a:srgbClr val="0000CC"/>
                </a:solidFill>
                <a:latin typeface="华文楷体" panose="02010600040101010101" pitchFamily="2" charset="-122"/>
                <a:ea typeface="华文楷体" panose="02010600040101010101" pitchFamily="2" charset="-122"/>
              </a:rPr>
              <a:t>当一个类被继承时，它的方法也就被其子类继承。 这种继承可以是</a:t>
            </a:r>
            <a:r>
              <a:rPr lang="zh-CN" altLang="en-US" sz="2800" dirty="0">
                <a:solidFill>
                  <a:srgbClr val="FF3300"/>
                </a:solidFill>
                <a:latin typeface="华文楷体" panose="02010600040101010101" pitchFamily="2" charset="-122"/>
                <a:ea typeface="华文楷体" panose="02010600040101010101" pitchFamily="2" charset="-122"/>
              </a:rPr>
              <a:t>无条件地继承</a:t>
            </a:r>
            <a:r>
              <a:rPr lang="zh-CN" altLang="en-US" sz="2800" dirty="0">
                <a:solidFill>
                  <a:srgbClr val="0000CC"/>
                </a:solidFill>
                <a:latin typeface="华文楷体" panose="02010600040101010101" pitchFamily="2" charset="-122"/>
                <a:ea typeface="华文楷体" panose="02010600040101010101" pitchFamily="2" charset="-122"/>
              </a:rPr>
              <a:t>全部旧方法，也可以</a:t>
            </a:r>
            <a:r>
              <a:rPr lang="zh-CN" altLang="en-US" sz="2800" dirty="0">
                <a:solidFill>
                  <a:srgbClr val="FF3300"/>
                </a:solidFill>
                <a:latin typeface="华文楷体" panose="02010600040101010101" pitchFamily="2" charset="-122"/>
                <a:ea typeface="华文楷体" panose="02010600040101010101" pitchFamily="2" charset="-122"/>
              </a:rPr>
              <a:t>重新编写</a:t>
            </a:r>
            <a:r>
              <a:rPr lang="zh-CN" altLang="en-US" sz="2800" dirty="0">
                <a:solidFill>
                  <a:srgbClr val="0000CC"/>
                </a:solidFill>
                <a:latin typeface="华文楷体" panose="02010600040101010101" pitchFamily="2" charset="-122"/>
                <a:ea typeface="华文楷体" panose="02010600040101010101" pitchFamily="2" charset="-122"/>
              </a:rPr>
              <a:t>新方法来覆盖旧方法。</a:t>
            </a:r>
          </a:p>
        </p:txBody>
      </p:sp>
      <p:sp>
        <p:nvSpPr>
          <p:cNvPr id="742403" name="Text Box 3"/>
          <p:cNvSpPr txBox="1">
            <a:spLocks noChangeArrowheads="1"/>
          </p:cNvSpPr>
          <p:nvPr/>
        </p:nvSpPr>
        <p:spPr bwMode="auto">
          <a:xfrm>
            <a:off x="1346480" y="4359520"/>
            <a:ext cx="265541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子类对于父类</a:t>
            </a: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方法的处理</a:t>
            </a:r>
          </a:p>
        </p:txBody>
      </p:sp>
      <p:sp>
        <p:nvSpPr>
          <p:cNvPr id="742404" name="Text Box 4"/>
          <p:cNvSpPr txBox="1">
            <a:spLocks noChangeArrowheads="1"/>
          </p:cNvSpPr>
          <p:nvPr/>
        </p:nvSpPr>
        <p:spPr bwMode="auto">
          <a:xfrm>
            <a:off x="4289234" y="3135559"/>
            <a:ext cx="208915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完全继承</a:t>
            </a:r>
          </a:p>
          <a:p>
            <a:pPr>
              <a:spcBef>
                <a:spcPct val="50000"/>
              </a:spcBef>
              <a:buClrTx/>
              <a:buFontTx/>
              <a:buNone/>
            </a:pPr>
            <a:endParaRPr lang="zh-CN" altLang="en-US" sz="2400" b="1" dirty="0">
              <a:solidFill>
                <a:srgbClr val="0000CC"/>
              </a:solidFill>
              <a:latin typeface="华文楷体" panose="02010600040101010101" pitchFamily="2" charset="-122"/>
              <a:ea typeface="华文楷体" panose="02010600040101010101" pitchFamily="2" charset="-122"/>
            </a:endParaRP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继承原代码，并添加新代码</a:t>
            </a:r>
          </a:p>
          <a:p>
            <a:pPr>
              <a:spcBef>
                <a:spcPct val="50000"/>
              </a:spcBef>
              <a:buClrTx/>
              <a:buFontTx/>
              <a:buNone/>
            </a:pPr>
            <a:endParaRPr lang="zh-CN" altLang="en-US" sz="2400" b="1" dirty="0">
              <a:solidFill>
                <a:srgbClr val="0000CC"/>
              </a:solidFill>
              <a:latin typeface="华文楷体" panose="02010600040101010101" pitchFamily="2" charset="-122"/>
              <a:ea typeface="华文楷体" panose="02010600040101010101" pitchFamily="2" charset="-122"/>
            </a:endParaRP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完全覆盖</a:t>
            </a:r>
          </a:p>
        </p:txBody>
      </p:sp>
      <p:sp>
        <p:nvSpPr>
          <p:cNvPr id="742405" name="AutoShape 5"/>
          <p:cNvSpPr>
            <a:spLocks/>
          </p:cNvSpPr>
          <p:nvPr/>
        </p:nvSpPr>
        <p:spPr bwMode="auto">
          <a:xfrm>
            <a:off x="3784410" y="3280020"/>
            <a:ext cx="433387" cy="2736850"/>
          </a:xfrm>
          <a:prstGeom prst="leftBrace">
            <a:avLst>
              <a:gd name="adj1" fmla="val 52625"/>
              <a:gd name="adj2" fmla="val 50000"/>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2406" name="AutoShape 6"/>
          <p:cNvSpPr>
            <a:spLocks/>
          </p:cNvSpPr>
          <p:nvPr/>
        </p:nvSpPr>
        <p:spPr bwMode="auto">
          <a:xfrm>
            <a:off x="6449821" y="3280020"/>
            <a:ext cx="287338" cy="2736850"/>
          </a:xfrm>
          <a:prstGeom prst="rightBrace">
            <a:avLst>
              <a:gd name="adj1" fmla="val 79374"/>
              <a:gd name="adj2" fmla="val 50000"/>
            </a:avLst>
          </a:prstGeom>
          <a:noFill/>
          <a:ln w="9525">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2407" name="Text Box 7"/>
          <p:cNvSpPr txBox="1">
            <a:spLocks noChangeArrowheads="1"/>
          </p:cNvSpPr>
          <p:nvPr/>
        </p:nvSpPr>
        <p:spPr bwMode="auto">
          <a:xfrm>
            <a:off x="6810185" y="4359520"/>
            <a:ext cx="24479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FF3300"/>
                </a:solidFill>
                <a:latin typeface="华文楷体" panose="02010600040101010101" pitchFamily="2" charset="-122"/>
                <a:ea typeface="华文楷体" panose="02010600040101010101" pitchFamily="2" charset="-122"/>
              </a:rPr>
              <a:t>从而实现多态</a:t>
            </a:r>
          </a:p>
        </p:txBody>
      </p:sp>
      <p:sp>
        <p:nvSpPr>
          <p:cNvPr id="11" name="文本框 10"/>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9600156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C7ED3394-D89C-4B58-96B1-E03B358A0704}" type="slidenum">
              <a:rPr lang="zh-CN" altLang="en-US"/>
              <a:pPr/>
              <a:t>59</a:t>
            </a:fld>
            <a:endParaRPr lang="en-US" altLang="zh-CN"/>
          </a:p>
        </p:txBody>
      </p:sp>
      <p:sp>
        <p:nvSpPr>
          <p:cNvPr id="744450" name="Rectangle 2"/>
          <p:cNvSpPr>
            <a:spLocks noChangeArrowheads="1"/>
          </p:cNvSpPr>
          <p:nvPr/>
        </p:nvSpPr>
        <p:spPr bwMode="auto">
          <a:xfrm>
            <a:off x="453669" y="1219067"/>
            <a:ext cx="6840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000" b="1" dirty="0">
                <a:solidFill>
                  <a:srgbClr val="0000CC"/>
                </a:solidFill>
                <a:ea typeface="宋体" panose="02010600030101010101" pitchFamily="2" charset="-122"/>
              </a:rPr>
              <a:t>完全继承：中国人</a:t>
            </a:r>
            <a:endParaRPr lang="en-US" altLang="zh-CN" sz="2000" b="1" dirty="0">
              <a:solidFill>
                <a:srgbClr val="0000CC"/>
              </a:solidFill>
              <a:ea typeface="宋体" panose="02010600030101010101" pitchFamily="2" charset="-122"/>
            </a:endParaRPr>
          </a:p>
        </p:txBody>
      </p:sp>
      <p:sp>
        <p:nvSpPr>
          <p:cNvPr id="744451" name="Text Box 3"/>
          <p:cNvSpPr txBox="1">
            <a:spLocks noChangeArrowheads="1"/>
          </p:cNvSpPr>
          <p:nvPr/>
        </p:nvSpPr>
        <p:spPr bwMode="auto">
          <a:xfrm>
            <a:off x="453669" y="1771648"/>
            <a:ext cx="6117953" cy="1323439"/>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virtual</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Console.WriteLine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说汉语</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p:txBody>
      </p:sp>
      <p:sp>
        <p:nvSpPr>
          <p:cNvPr id="744452" name="Text Box 4"/>
          <p:cNvSpPr txBox="1">
            <a:spLocks noChangeArrowheads="1"/>
          </p:cNvSpPr>
          <p:nvPr/>
        </p:nvSpPr>
        <p:spPr bwMode="auto">
          <a:xfrm>
            <a:off x="453668" y="3334845"/>
            <a:ext cx="6117953" cy="1631216"/>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override</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FF3300"/>
                </a:solidFill>
                <a:ea typeface="宋体" panose="02010600030101010101" pitchFamily="2" charset="-122"/>
              </a:rPr>
              <a:t>            </a:t>
            </a:r>
            <a:r>
              <a:rPr lang="en-US" altLang="zh-CN" sz="2000" b="1" noProof="1">
                <a:solidFill>
                  <a:srgbClr val="FF3300"/>
                </a:solidFill>
                <a:ea typeface="宋体" panose="02010600030101010101" pitchFamily="2" charset="-122"/>
              </a:rPr>
              <a:t> </a:t>
            </a:r>
            <a:r>
              <a:rPr lang="en-US" altLang="zh-CN" sz="2000" b="1" noProof="1">
                <a:ea typeface="宋体" panose="02010600030101010101" pitchFamily="2" charset="-122"/>
              </a:rPr>
              <a:t> </a:t>
            </a:r>
            <a:r>
              <a:rPr lang="en-US" altLang="zh-CN" sz="2000" b="1" noProof="1">
                <a:solidFill>
                  <a:srgbClr val="FF3300"/>
                </a:solidFill>
                <a:ea typeface="宋体" panose="02010600030101010101" pitchFamily="2" charset="-122"/>
              </a:rPr>
              <a:t>base.sayHello();</a:t>
            </a:r>
            <a:endParaRPr lang="en-US" altLang="zh-CN" sz="2000" b="1" dirty="0">
              <a:solidFill>
                <a:srgbClr val="FF3300"/>
              </a:solidFill>
              <a:ea typeface="宋体" panose="02010600030101010101" pitchFamily="2" charset="-122"/>
            </a:endParaRPr>
          </a:p>
          <a:p>
            <a:pPr>
              <a:spcBef>
                <a:spcPct val="0"/>
              </a:spcBef>
              <a:buClrTx/>
              <a:buFontTx/>
              <a:buNone/>
            </a:pPr>
            <a:r>
              <a:rPr lang="zh-CN" altLang="en-US" sz="2000" b="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a:t>
            </a:r>
            <a:r>
              <a:rPr lang="en-US" altLang="zh-CN" sz="2000" b="1" dirty="0" err="1">
                <a:solidFill>
                  <a:srgbClr val="0000CC"/>
                </a:solidFill>
                <a:ea typeface="宋体" panose="02010600030101010101" pitchFamily="2" charset="-122"/>
              </a:rPr>
              <a:t>Console.WriteLine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中国人还会说英语</a:t>
            </a:r>
            <a:r>
              <a:rPr lang="en-US" altLang="zh-CN" sz="2000" b="1" dirty="0">
                <a:solidFill>
                  <a:srgbClr val="0000CC"/>
                </a:solidFill>
                <a:ea typeface="宋体" panose="02010600030101010101" pitchFamily="2" charset="-122"/>
              </a:rPr>
              <a:t>");</a:t>
            </a:r>
            <a:endParaRPr lang="zh-CN" altLang="en-US" sz="2000" b="1" dirty="0">
              <a:solidFill>
                <a:srgbClr val="0000CC"/>
              </a:solidFill>
              <a:ea typeface="宋体" panose="02010600030101010101" pitchFamily="2" charset="-122"/>
            </a:endParaRPr>
          </a:p>
          <a:p>
            <a:pPr>
              <a:spcBef>
                <a:spcPct val="0"/>
              </a:spcBef>
              <a:buClrTx/>
              <a:buFontTx/>
              <a:buNone/>
            </a:pPr>
            <a:r>
              <a:rPr lang="en-US" altLang="zh-CN" sz="2000" b="1" dirty="0">
                <a:solidFill>
                  <a:srgbClr val="0000CC"/>
                </a:solidFill>
                <a:ea typeface="宋体" panose="02010600030101010101" pitchFamily="2" charset="-122"/>
              </a:rPr>
              <a:t>        }</a:t>
            </a:r>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9" name="Rectangle 2"/>
          <p:cNvSpPr>
            <a:spLocks noChangeArrowheads="1"/>
          </p:cNvSpPr>
          <p:nvPr/>
        </p:nvSpPr>
        <p:spPr bwMode="auto">
          <a:xfrm>
            <a:off x="6754953" y="1338526"/>
            <a:ext cx="75596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000" b="1" dirty="0">
                <a:solidFill>
                  <a:srgbClr val="0000CC"/>
                </a:solidFill>
                <a:ea typeface="宋体" panose="02010600030101010101" pitchFamily="2" charset="-122"/>
              </a:rPr>
              <a:t>完全覆盖：韩国人</a:t>
            </a:r>
          </a:p>
        </p:txBody>
      </p:sp>
      <p:sp>
        <p:nvSpPr>
          <p:cNvPr id="10" name="Text Box 3"/>
          <p:cNvSpPr txBox="1">
            <a:spLocks noChangeArrowheads="1"/>
          </p:cNvSpPr>
          <p:nvPr/>
        </p:nvSpPr>
        <p:spPr bwMode="auto">
          <a:xfrm>
            <a:off x="6915727" y="1771648"/>
            <a:ext cx="4971473" cy="1323439"/>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virtual</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Console.WriteLine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说汉语</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p:txBody>
      </p:sp>
      <p:sp>
        <p:nvSpPr>
          <p:cNvPr id="11" name="Text Box 4"/>
          <p:cNvSpPr txBox="1">
            <a:spLocks noChangeArrowheads="1"/>
          </p:cNvSpPr>
          <p:nvPr/>
        </p:nvSpPr>
        <p:spPr bwMode="auto">
          <a:xfrm>
            <a:off x="6915727" y="3917650"/>
            <a:ext cx="5162392" cy="1323439"/>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override</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err="1">
                <a:solidFill>
                  <a:srgbClr val="FF3300"/>
                </a:solidFill>
                <a:ea typeface="宋体" panose="02010600030101010101" pitchFamily="2" charset="-122"/>
              </a:rPr>
              <a:t>Console.WriteLine</a:t>
            </a:r>
            <a:r>
              <a:rPr lang="en-US" altLang="zh-CN" sz="2000" b="1" dirty="0">
                <a:solidFill>
                  <a:srgbClr val="FF3300"/>
                </a:solidFill>
                <a:ea typeface="宋体" panose="02010600030101010101" pitchFamily="2" charset="-122"/>
              </a:rPr>
              <a:t>("</a:t>
            </a:r>
            <a:r>
              <a:rPr lang="zh-CN" altLang="en-US" sz="2000" b="1" dirty="0">
                <a:solidFill>
                  <a:srgbClr val="FF3300"/>
                </a:solidFill>
                <a:ea typeface="宋体" panose="02010600030101010101" pitchFamily="2" charset="-122"/>
              </a:rPr>
              <a:t>韩国人说韩语</a:t>
            </a:r>
            <a:r>
              <a:rPr lang="en-US" altLang="zh-CN" sz="2000" b="1" dirty="0">
                <a:solidFill>
                  <a:srgbClr val="FF3300"/>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p:txBody>
      </p:sp>
    </p:spTree>
    <p:extLst>
      <p:ext uri="{BB962C8B-B14F-4D97-AF65-F5344CB8AC3E}">
        <p14:creationId xmlns:p14="http://schemas.microsoft.com/office/powerpoint/2010/main" val="1350364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41FCFE06-58C0-4B70-8A3B-2C5ECC142C44}" type="slidenum">
              <a:rPr lang="zh-CN" altLang="en-US"/>
              <a:pPr/>
              <a:t>6</a:t>
            </a:fld>
            <a:endParaRPr lang="en-US" altLang="zh-CN"/>
          </a:p>
        </p:txBody>
      </p:sp>
      <p:pic>
        <p:nvPicPr>
          <p:cNvPr id="3522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123" y="2420937"/>
            <a:ext cx="7936891" cy="4324553"/>
          </a:xfrm>
          <a:prstGeom prst="rect">
            <a:avLst/>
          </a:prstGeom>
          <a:noFill/>
          <a:extLst>
            <a:ext uri="{909E8E84-426E-40DD-AFC4-6F175D3DCCD1}">
              <a14:hiddenFill xmlns:a14="http://schemas.microsoft.com/office/drawing/2010/main">
                <a:solidFill>
                  <a:srgbClr val="FFFFFF"/>
                </a:solidFill>
              </a14:hiddenFill>
            </a:ext>
          </a:extLst>
        </p:spPr>
      </p:pic>
      <p:sp>
        <p:nvSpPr>
          <p:cNvPr id="352259" name="Text Box 3"/>
          <p:cNvSpPr txBox="1">
            <a:spLocks noChangeArrowheads="1"/>
          </p:cNvSpPr>
          <p:nvPr/>
        </p:nvSpPr>
        <p:spPr bwMode="auto">
          <a:xfrm>
            <a:off x="1034143" y="1222703"/>
            <a:ext cx="58324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800" b="1" dirty="0">
                <a:solidFill>
                  <a:srgbClr val="0000CC"/>
                </a:solidFill>
                <a:latin typeface="华文楷体" panose="02010600040101010101" pitchFamily="2" charset="-122"/>
                <a:ea typeface="华文楷体" panose="02010600040101010101" pitchFamily="2" charset="-122"/>
              </a:rPr>
              <a:t>2</a:t>
            </a:r>
            <a:r>
              <a:rPr lang="zh-CN" altLang="en-US" sz="2800" b="1" dirty="0">
                <a:solidFill>
                  <a:srgbClr val="0000CC"/>
                </a:solidFill>
                <a:latin typeface="华文楷体" panose="02010600040101010101" pitchFamily="2" charset="-122"/>
                <a:ea typeface="华文楷体" panose="02010600040101010101" pitchFamily="2" charset="-122"/>
              </a:rPr>
              <a:t>、类图的组成</a:t>
            </a:r>
          </a:p>
        </p:txBody>
      </p:sp>
      <p:sp>
        <p:nvSpPr>
          <p:cNvPr id="352260" name="Text Box 4"/>
          <p:cNvSpPr txBox="1">
            <a:spLocks noChangeArrowheads="1"/>
          </p:cNvSpPr>
          <p:nvPr/>
        </p:nvSpPr>
        <p:spPr bwMode="auto">
          <a:xfrm>
            <a:off x="5997366" y="1067767"/>
            <a:ext cx="2160588" cy="1015663"/>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2</a:t>
            </a:r>
            <a:r>
              <a:rPr lang="zh-CN" altLang="en-US" sz="2400" b="1" dirty="0">
                <a:solidFill>
                  <a:srgbClr val="0000CC"/>
                </a:solidFill>
                <a:latin typeface="华文楷体" panose="02010600040101010101" pitchFamily="2" charset="-122"/>
                <a:ea typeface="华文楷体" panose="02010600040101010101" pitchFamily="2" charset="-122"/>
              </a:rPr>
              <a:t>类元素</a:t>
            </a:r>
          </a:p>
          <a:p>
            <a:pPr algn="ctr">
              <a:spcBef>
                <a:spcPct val="50000"/>
              </a:spcBef>
              <a:buClrTx/>
              <a:buFontTx/>
              <a:buNone/>
            </a:pPr>
            <a:r>
              <a:rPr lang="en-US" altLang="zh-CN" sz="2400" b="1" dirty="0">
                <a:solidFill>
                  <a:srgbClr val="0000CC"/>
                </a:solidFill>
                <a:latin typeface="华文楷体" panose="02010600040101010101" pitchFamily="2" charset="-122"/>
                <a:ea typeface="华文楷体" panose="02010600040101010101" pitchFamily="2" charset="-122"/>
              </a:rPr>
              <a:t>4</a:t>
            </a:r>
            <a:r>
              <a:rPr lang="zh-CN" altLang="en-US" sz="2400" b="1" dirty="0">
                <a:solidFill>
                  <a:srgbClr val="0000CC"/>
                </a:solidFill>
                <a:latin typeface="华文楷体" panose="02010600040101010101" pitchFamily="2" charset="-122"/>
                <a:ea typeface="华文楷体" panose="02010600040101010101" pitchFamily="2" charset="-122"/>
              </a:rPr>
              <a:t>种关系</a:t>
            </a:r>
          </a:p>
        </p:txBody>
      </p:sp>
      <p:sp>
        <p:nvSpPr>
          <p:cNvPr id="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984482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F779132-0620-43B7-ACD1-829F94BB96B2}" type="slidenum">
              <a:rPr lang="zh-CN" altLang="en-US"/>
              <a:pPr/>
              <a:t>60</a:t>
            </a:fld>
            <a:endParaRPr lang="en-US" altLang="zh-CN"/>
          </a:p>
        </p:txBody>
      </p:sp>
      <p:sp>
        <p:nvSpPr>
          <p:cNvPr id="748546" name="Rectangle 2"/>
          <p:cNvSpPr>
            <a:spLocks noChangeArrowheads="1"/>
          </p:cNvSpPr>
          <p:nvPr/>
        </p:nvSpPr>
        <p:spPr bwMode="auto">
          <a:xfrm>
            <a:off x="688226" y="1036560"/>
            <a:ext cx="8281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b="1" dirty="0">
                <a:solidFill>
                  <a:srgbClr val="0000CC"/>
                </a:solidFill>
                <a:ea typeface="宋体" panose="02010600030101010101" pitchFamily="2" charset="-122"/>
              </a:rPr>
              <a:t>继承原代码并添加新代码：中国人</a:t>
            </a:r>
          </a:p>
        </p:txBody>
      </p:sp>
      <p:sp>
        <p:nvSpPr>
          <p:cNvPr id="748547" name="Text Box 3"/>
          <p:cNvSpPr txBox="1">
            <a:spLocks noChangeArrowheads="1"/>
          </p:cNvSpPr>
          <p:nvPr/>
        </p:nvSpPr>
        <p:spPr bwMode="auto">
          <a:xfrm>
            <a:off x="947006" y="1741748"/>
            <a:ext cx="7488237" cy="1323439"/>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virtual</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Console.WriteLine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说汉语</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p:txBody>
      </p:sp>
      <p:sp>
        <p:nvSpPr>
          <p:cNvPr id="748548" name="Text Box 4"/>
          <p:cNvSpPr txBox="1">
            <a:spLocks noChangeArrowheads="1"/>
          </p:cNvSpPr>
          <p:nvPr/>
        </p:nvSpPr>
        <p:spPr bwMode="auto">
          <a:xfrm>
            <a:off x="1012869" y="3626933"/>
            <a:ext cx="7632700" cy="1631216"/>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000" b="1" dirty="0">
                <a:ea typeface="宋体" panose="02010600030101010101" pitchFamily="2" charset="-122"/>
              </a:rPr>
              <a:t> </a:t>
            </a:r>
            <a:r>
              <a:rPr lang="en-US" altLang="zh-CN" sz="2000" b="1" dirty="0">
                <a:solidFill>
                  <a:srgbClr val="0000CC"/>
                </a:solidFill>
                <a:ea typeface="宋体" panose="02010600030101010101" pitchFamily="2" charset="-122"/>
              </a:rPr>
              <a:t>public </a:t>
            </a:r>
            <a:r>
              <a:rPr lang="en-US" altLang="zh-CN" sz="2000" b="1" dirty="0">
                <a:solidFill>
                  <a:srgbClr val="FF3300"/>
                </a:solidFill>
                <a:ea typeface="宋体" panose="02010600030101010101" pitchFamily="2" charset="-122"/>
              </a:rPr>
              <a:t>override</a:t>
            </a:r>
            <a:r>
              <a:rPr lang="en-US" altLang="zh-CN" sz="2000" b="1" dirty="0">
                <a:solidFill>
                  <a:srgbClr val="0000CC"/>
                </a:solidFill>
                <a:ea typeface="宋体" panose="02010600030101010101" pitchFamily="2" charset="-122"/>
              </a:rPr>
              <a:t> void</a:t>
            </a:r>
            <a:r>
              <a:rPr lang="en-US" altLang="zh-CN" sz="2000" b="1" dirty="0">
                <a:ea typeface="宋体" panose="02010600030101010101" pitchFamily="2" charset="-122"/>
              </a:rPr>
              <a:t> </a:t>
            </a:r>
            <a:r>
              <a:rPr lang="en-US" altLang="zh-CN" sz="2000" b="1" dirty="0" err="1">
                <a:solidFill>
                  <a:srgbClr val="0000CC"/>
                </a:solidFill>
                <a:ea typeface="宋体" panose="02010600030101010101" pitchFamily="2" charset="-122"/>
              </a:rPr>
              <a:t>sayHello</a:t>
            </a:r>
            <a:r>
              <a:rPr lang="en-US" altLang="zh-CN" sz="2000" b="1" dirty="0">
                <a:solidFill>
                  <a:srgbClr val="0000CC"/>
                </a:solidFill>
                <a:ea typeface="宋体" panose="02010600030101010101" pitchFamily="2" charset="-122"/>
              </a:rPr>
              <a:t>()</a:t>
            </a:r>
          </a:p>
          <a:p>
            <a:pPr>
              <a:spcBef>
                <a:spcPct val="0"/>
              </a:spcBef>
              <a:buClrTx/>
              <a:buFontTx/>
              <a:buNone/>
            </a:pPr>
            <a:r>
              <a:rPr lang="en-US" altLang="zh-CN" sz="2000" b="1" dirty="0">
                <a:solidFill>
                  <a:srgbClr val="0000CC"/>
                </a:solidFill>
                <a:ea typeface="宋体" panose="02010600030101010101" pitchFamily="2" charset="-122"/>
              </a:rPr>
              <a:t>        {</a:t>
            </a:r>
          </a:p>
          <a:p>
            <a:pPr>
              <a:spcBef>
                <a:spcPct val="0"/>
              </a:spcBef>
              <a:buClrTx/>
              <a:buFontTx/>
              <a:buNone/>
            </a:pPr>
            <a:r>
              <a:rPr lang="en-US" altLang="zh-CN" sz="2000" b="1" dirty="0">
                <a:solidFill>
                  <a:srgbClr val="FF3300"/>
                </a:solidFill>
                <a:ea typeface="宋体" panose="02010600030101010101" pitchFamily="2" charset="-122"/>
              </a:rPr>
              <a:t>            </a:t>
            </a:r>
            <a:r>
              <a:rPr lang="en-US" altLang="zh-CN" sz="2000" b="1" noProof="1">
                <a:solidFill>
                  <a:srgbClr val="FF3300"/>
                </a:solidFill>
                <a:ea typeface="宋体" panose="02010600030101010101" pitchFamily="2" charset="-122"/>
              </a:rPr>
              <a:t> </a:t>
            </a:r>
            <a:r>
              <a:rPr lang="en-US" altLang="zh-CN" sz="2000" b="1" noProof="1">
                <a:ea typeface="宋体" panose="02010600030101010101" pitchFamily="2" charset="-122"/>
              </a:rPr>
              <a:t> </a:t>
            </a:r>
            <a:r>
              <a:rPr lang="en-US" altLang="zh-CN" sz="2000" b="1" noProof="1">
                <a:solidFill>
                  <a:srgbClr val="FF3300"/>
                </a:solidFill>
                <a:ea typeface="宋体" panose="02010600030101010101" pitchFamily="2" charset="-122"/>
              </a:rPr>
              <a:t>base.sayHello();</a:t>
            </a:r>
            <a:endParaRPr lang="en-US" altLang="zh-CN" sz="2000" b="1" dirty="0">
              <a:solidFill>
                <a:srgbClr val="FF3300"/>
              </a:solidFill>
              <a:ea typeface="宋体" panose="02010600030101010101" pitchFamily="2" charset="-122"/>
            </a:endParaRPr>
          </a:p>
          <a:p>
            <a:pPr>
              <a:spcBef>
                <a:spcPct val="0"/>
              </a:spcBef>
              <a:buClrTx/>
              <a:buFontTx/>
              <a:buNone/>
            </a:pPr>
            <a:r>
              <a:rPr lang="zh-CN" altLang="en-US" sz="2000" b="1" dirty="0">
                <a:solidFill>
                  <a:srgbClr val="0000CC"/>
                </a:solidFill>
                <a:ea typeface="宋体" panose="02010600030101010101" pitchFamily="2" charset="-122"/>
              </a:rPr>
              <a:t>              </a:t>
            </a:r>
            <a:r>
              <a:rPr lang="en-US" altLang="zh-CN" sz="2000" b="1" dirty="0" err="1">
                <a:solidFill>
                  <a:srgbClr val="FF3300"/>
                </a:solidFill>
                <a:ea typeface="宋体" panose="02010600030101010101" pitchFamily="2" charset="-122"/>
              </a:rPr>
              <a:t>Console.WriteLine</a:t>
            </a:r>
            <a:r>
              <a:rPr lang="en-US" altLang="zh-CN" sz="2000" b="1" dirty="0">
                <a:solidFill>
                  <a:srgbClr val="FF3300"/>
                </a:solidFill>
                <a:ea typeface="宋体" panose="02010600030101010101" pitchFamily="2" charset="-122"/>
              </a:rPr>
              <a:t>("</a:t>
            </a:r>
            <a:r>
              <a:rPr lang="zh-CN" altLang="en-US" sz="2000" b="1" dirty="0">
                <a:solidFill>
                  <a:srgbClr val="FF3300"/>
                </a:solidFill>
                <a:ea typeface="宋体" panose="02010600030101010101" pitchFamily="2" charset="-122"/>
              </a:rPr>
              <a:t>中国人还会说英语</a:t>
            </a:r>
            <a:r>
              <a:rPr lang="en-US" altLang="zh-CN" sz="2000" b="1" dirty="0">
                <a:solidFill>
                  <a:srgbClr val="FF3300"/>
                </a:solidFill>
                <a:ea typeface="宋体" panose="02010600030101010101" pitchFamily="2" charset="-122"/>
              </a:rPr>
              <a:t>");</a:t>
            </a:r>
            <a:endParaRPr lang="zh-CN" altLang="en-US" sz="2000" b="1" dirty="0">
              <a:solidFill>
                <a:srgbClr val="FF3300"/>
              </a:solidFill>
              <a:ea typeface="宋体" panose="02010600030101010101" pitchFamily="2" charset="-122"/>
            </a:endParaRPr>
          </a:p>
          <a:p>
            <a:pPr>
              <a:spcBef>
                <a:spcPct val="0"/>
              </a:spcBef>
              <a:buClrTx/>
              <a:buFontTx/>
              <a:buNone/>
            </a:pPr>
            <a:r>
              <a:rPr lang="en-US" altLang="zh-CN" sz="2000" b="1" dirty="0">
                <a:solidFill>
                  <a:srgbClr val="0000CC"/>
                </a:solidFill>
                <a:ea typeface="宋体" panose="02010600030101010101" pitchFamily="2" charset="-122"/>
              </a:rPr>
              <a:t>        }</a:t>
            </a:r>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2813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5E0B1872-06AC-4B96-95B5-CE5CAE998900}" type="slidenum">
              <a:rPr lang="zh-CN" altLang="en-US"/>
              <a:pPr/>
              <a:t>61</a:t>
            </a:fld>
            <a:endParaRPr lang="en-US" altLang="zh-CN"/>
          </a:p>
        </p:txBody>
      </p:sp>
      <p:sp>
        <p:nvSpPr>
          <p:cNvPr id="349187" name="Rectangle 3"/>
          <p:cNvSpPr>
            <a:spLocks noGrp="1" noChangeArrowheads="1"/>
          </p:cNvSpPr>
          <p:nvPr>
            <p:ph type="body" idx="1"/>
          </p:nvPr>
        </p:nvSpPr>
        <p:spPr>
          <a:xfrm>
            <a:off x="644771" y="1075504"/>
            <a:ext cx="4922016" cy="4879975"/>
          </a:xfrm>
        </p:spPr>
        <p:txBody>
          <a:bodyPr/>
          <a:lstStyle/>
          <a:p>
            <a:pPr marL="0" indent="0">
              <a:buNone/>
            </a:pPr>
            <a:r>
              <a:rPr lang="zh-CN" altLang="en-US" dirty="0">
                <a:latin typeface="华文楷体" panose="02010600040101010101" pitchFamily="2" charset="-122"/>
                <a:ea typeface="华文楷体" panose="02010600040101010101" pitchFamily="2" charset="-122"/>
              </a:rPr>
              <a:t>聚合和组合</a:t>
            </a:r>
            <a:endParaRPr lang="en-US" altLang="zh-CN" dirty="0" smtClean="0">
              <a:latin typeface="华文楷体" panose="02010600040101010101" pitchFamily="2" charset="-122"/>
              <a:ea typeface="华文楷体" panose="02010600040101010101" pitchFamily="2" charset="-122"/>
            </a:endParaRPr>
          </a:p>
          <a:p>
            <a:r>
              <a:rPr lang="zh-CN" altLang="en-US" dirty="0" smtClean="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）聚合</a:t>
            </a:r>
          </a:p>
          <a:p>
            <a:r>
              <a:rPr lang="zh-CN" altLang="en-US" dirty="0">
                <a:latin typeface="华文楷体" panose="02010600040101010101" pitchFamily="2" charset="-122"/>
                <a:ea typeface="华文楷体" panose="02010600040101010101" pitchFamily="2" charset="-122"/>
              </a:rPr>
              <a:t>聚合也是表示类和类之间的“整体－部分”关系，用空心菱形表示。</a:t>
            </a:r>
          </a:p>
          <a:p>
            <a:endParaRPr lang="zh-CN" altLang="en-US" dirty="0">
              <a:latin typeface="华文楷体" panose="02010600040101010101" pitchFamily="2" charset="-122"/>
              <a:ea typeface="华文楷体" panose="02010600040101010101" pitchFamily="2" charset="-122"/>
            </a:endParaRPr>
          </a:p>
          <a:p>
            <a:endParaRPr lang="zh-CN" altLang="en-US"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）组合</a:t>
            </a:r>
          </a:p>
          <a:p>
            <a:r>
              <a:rPr lang="zh-CN" altLang="en-US" dirty="0">
                <a:latin typeface="华文楷体" panose="02010600040101010101" pitchFamily="2" charset="-122"/>
                <a:ea typeface="华文楷体" panose="02010600040101010101" pitchFamily="2" charset="-122"/>
              </a:rPr>
              <a:t>组合是聚合的一种特殊情形，用实心菱形表示。</a:t>
            </a:r>
          </a:p>
          <a:p>
            <a:endParaRPr lang="zh-CN" altLang="en-US" dirty="0">
              <a:latin typeface="华文楷体" panose="02010600040101010101" pitchFamily="2" charset="-122"/>
              <a:ea typeface="华文楷体" panose="02010600040101010101" pitchFamily="2" charset="-122"/>
            </a:endParaRPr>
          </a:p>
        </p:txBody>
      </p:sp>
      <p:pic>
        <p:nvPicPr>
          <p:cNvPr id="3491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6787" y="1075504"/>
            <a:ext cx="5037671" cy="1872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918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399" y="3727693"/>
            <a:ext cx="5260153" cy="2301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39557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E5A7740A-0F26-4FB4-A29D-825856BBDFE1}" type="slidenum">
              <a:rPr lang="zh-CN" altLang="en-US"/>
              <a:pPr/>
              <a:t>62</a:t>
            </a:fld>
            <a:endParaRPr lang="en-US" altLang="zh-CN"/>
          </a:p>
        </p:txBody>
      </p:sp>
      <p:sp>
        <p:nvSpPr>
          <p:cNvPr id="455683" name="Rectangle 3"/>
          <p:cNvSpPr>
            <a:spLocks noGrp="1" noChangeArrowheads="1"/>
          </p:cNvSpPr>
          <p:nvPr>
            <p:ph type="body" idx="1"/>
          </p:nvPr>
        </p:nvSpPr>
        <p:spPr>
          <a:xfrm>
            <a:off x="266195" y="1044576"/>
            <a:ext cx="11570763" cy="2952750"/>
          </a:xfrm>
        </p:spPr>
        <p:txBody>
          <a:bodyPr/>
          <a:lstStyle/>
          <a:p>
            <a:pPr>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、聚合（关联的特例）</a:t>
            </a:r>
            <a:endParaRPr lang="en-US" altLang="zh-CN" sz="2400" dirty="0" smtClean="0">
              <a:solidFill>
                <a:srgbClr val="0000CC"/>
              </a:solidFill>
              <a:latin typeface="华文楷体" panose="02010600040101010101" pitchFamily="2" charset="-122"/>
              <a:ea typeface="华文楷体" panose="02010600040101010101" pitchFamily="2" charset="-122"/>
            </a:endParaRPr>
          </a:p>
          <a:p>
            <a:pPr>
              <a:lnSpc>
                <a:spcPct val="90000"/>
              </a:lnSpc>
              <a:buFont typeface="Wingdings" panose="05000000000000000000" pitchFamily="2" charset="2"/>
              <a:buNone/>
            </a:pPr>
            <a:r>
              <a:rPr lang="zh-CN" altLang="en-US" sz="2400" dirty="0" smtClean="0">
                <a:solidFill>
                  <a:srgbClr val="0000CC"/>
                </a:solidFill>
                <a:latin typeface="华文楷体" panose="02010600040101010101" pitchFamily="2" charset="-122"/>
                <a:ea typeface="华文楷体" panose="02010600040101010101" pitchFamily="2" charset="-122"/>
              </a:rPr>
              <a:t> </a:t>
            </a:r>
            <a:r>
              <a:rPr lang="zh-CN" altLang="en-US" sz="2400" dirty="0">
                <a:solidFill>
                  <a:srgbClr val="0000CC"/>
                </a:solidFill>
                <a:latin typeface="华文楷体" panose="02010600040101010101" pitchFamily="2" charset="-122"/>
                <a:ea typeface="华文楷体" panose="02010600040101010101" pitchFamily="2" charset="-122"/>
              </a:rPr>
              <a:t>（</a:t>
            </a:r>
            <a:r>
              <a:rPr lang="en-US" altLang="zh-CN" sz="2400" dirty="0">
                <a:solidFill>
                  <a:srgbClr val="0000CC"/>
                </a:solidFill>
                <a:latin typeface="华文楷体" panose="02010600040101010101" pitchFamily="2" charset="-122"/>
                <a:ea typeface="华文楷体" panose="02010600040101010101" pitchFamily="2" charset="-122"/>
              </a:rPr>
              <a:t>1</a:t>
            </a:r>
            <a:r>
              <a:rPr lang="zh-CN" altLang="en-US" sz="2400" dirty="0">
                <a:solidFill>
                  <a:srgbClr val="0000CC"/>
                </a:solidFill>
                <a:latin typeface="华文楷体" panose="02010600040101010101" pitchFamily="2" charset="-122"/>
                <a:ea typeface="华文楷体" panose="02010600040101010101" pitchFamily="2" charset="-122"/>
              </a:rPr>
              <a:t>）聚合的概念</a:t>
            </a:r>
          </a:p>
          <a:p>
            <a:pPr>
              <a:lnSpc>
                <a:spcPct val="90000"/>
              </a:lnSpc>
              <a:buFont typeface="Wingdings" panose="05000000000000000000" pitchFamily="2" charset="2"/>
              <a:buNone/>
            </a:pPr>
            <a:r>
              <a:rPr lang="zh-CN" altLang="en-US" sz="2400" dirty="0" smtClean="0">
                <a:solidFill>
                  <a:srgbClr val="0000CC"/>
                </a:solidFill>
                <a:latin typeface="华文楷体" panose="02010600040101010101" pitchFamily="2" charset="-122"/>
                <a:ea typeface="华文楷体" panose="02010600040101010101" pitchFamily="2" charset="-122"/>
              </a:rPr>
              <a:t>   </a:t>
            </a:r>
            <a:r>
              <a:rPr lang="zh-CN" altLang="en-US" sz="2400" dirty="0">
                <a:solidFill>
                  <a:srgbClr val="0000CC"/>
                </a:solidFill>
                <a:latin typeface="华文楷体" panose="02010600040101010101" pitchFamily="2" charset="-122"/>
                <a:ea typeface="华文楷体" panose="02010600040101010101" pitchFamily="2" charset="-122"/>
              </a:rPr>
              <a:t>聚合表示类之间的</a:t>
            </a:r>
            <a:r>
              <a:rPr lang="zh-CN" altLang="en-US" sz="2400" dirty="0">
                <a:solidFill>
                  <a:srgbClr val="FF3300"/>
                </a:solidFill>
                <a:latin typeface="华文楷体" panose="02010600040101010101" pitchFamily="2" charset="-122"/>
                <a:ea typeface="华文楷体" panose="02010600040101010101" pitchFamily="2" charset="-122"/>
              </a:rPr>
              <a:t>整体与部分</a:t>
            </a:r>
            <a:r>
              <a:rPr lang="zh-CN" altLang="en-US" sz="2400" dirty="0">
                <a:solidFill>
                  <a:srgbClr val="0000CC"/>
                </a:solidFill>
                <a:latin typeface="华文楷体" panose="02010600040101010101" pitchFamily="2" charset="-122"/>
                <a:ea typeface="华文楷体" panose="02010600040101010101" pitchFamily="2" charset="-122"/>
              </a:rPr>
              <a:t>的关系。聚合意味着一个类</a:t>
            </a:r>
            <a:r>
              <a:rPr lang="zh-CN" altLang="en-US" sz="2400" dirty="0">
                <a:solidFill>
                  <a:srgbClr val="FF3300"/>
                </a:solidFill>
                <a:latin typeface="华文楷体" panose="02010600040101010101" pitchFamily="2" charset="-122"/>
                <a:ea typeface="华文楷体" panose="02010600040101010101" pitchFamily="2" charset="-122"/>
              </a:rPr>
              <a:t>拥有但共享</a:t>
            </a:r>
            <a:r>
              <a:rPr lang="zh-CN" altLang="en-US" sz="2400" dirty="0">
                <a:solidFill>
                  <a:srgbClr val="0000CC"/>
                </a:solidFill>
                <a:latin typeface="华文楷体" panose="02010600040101010101" pitchFamily="2" charset="-122"/>
                <a:ea typeface="华文楷体" panose="02010600040101010101" pitchFamily="2" charset="-122"/>
              </a:rPr>
              <a:t>另一个类的对象。</a:t>
            </a:r>
          </a:p>
          <a:p>
            <a:pPr>
              <a:lnSpc>
                <a:spcPct val="90000"/>
              </a:lnSpc>
              <a:buFont typeface="Wingdings" panose="05000000000000000000" pitchFamily="2" charset="2"/>
              <a:buNone/>
            </a:pPr>
            <a:endParaRPr lang="zh-CN" altLang="en-US" sz="2400" dirty="0">
              <a:solidFill>
                <a:srgbClr val="0000CC"/>
              </a:solidFill>
              <a:latin typeface="华文楷体" panose="02010600040101010101" pitchFamily="2" charset="-122"/>
              <a:ea typeface="华文楷体" panose="02010600040101010101" pitchFamily="2" charset="-122"/>
            </a:endParaRPr>
          </a:p>
          <a:p>
            <a:pPr>
              <a:lnSpc>
                <a:spcPct val="90000"/>
              </a:lnSpc>
              <a:buFont typeface="Wingdings" panose="05000000000000000000" pitchFamily="2" charset="2"/>
              <a:buNone/>
            </a:pPr>
            <a:r>
              <a:rPr lang="zh-CN" altLang="en-US" sz="2400" dirty="0">
                <a:solidFill>
                  <a:srgbClr val="0000CC"/>
                </a:solidFill>
                <a:latin typeface="华文楷体" panose="02010600040101010101" pitchFamily="2" charset="-122"/>
                <a:ea typeface="华文楷体" panose="02010600040101010101" pitchFamily="2" charset="-122"/>
              </a:rPr>
              <a:t>    </a:t>
            </a:r>
          </a:p>
        </p:txBody>
      </p:sp>
      <p:sp>
        <p:nvSpPr>
          <p:cNvPr id="455684" name="Text Box 4"/>
          <p:cNvSpPr txBox="1">
            <a:spLocks noChangeArrowheads="1"/>
          </p:cNvSpPr>
          <p:nvPr/>
        </p:nvSpPr>
        <p:spPr bwMode="auto">
          <a:xfrm>
            <a:off x="453669" y="5582961"/>
            <a:ext cx="61928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fr-FR" sz="2000" b="1" dirty="0">
                <a:solidFill>
                  <a:srgbClr val="0000CC"/>
                </a:solidFill>
                <a:latin typeface="华文楷体" panose="02010600040101010101" pitchFamily="2" charset="-122"/>
                <a:ea typeface="华文楷体" panose="02010600040101010101" pitchFamily="2" charset="-122"/>
              </a:rPr>
              <a:t>程序演示：聚合</a:t>
            </a:r>
            <a:r>
              <a:rPr lang="fr-FR" altLang="zh-CN" sz="2000" b="1" dirty="0">
                <a:solidFill>
                  <a:srgbClr val="0000CC"/>
                </a:solidFill>
                <a:latin typeface="华文楷体" panose="02010600040101010101" pitchFamily="2" charset="-122"/>
                <a:ea typeface="华文楷体" panose="02010600040101010101" pitchFamily="2" charset="-122"/>
              </a:rPr>
              <a:t>(code/ </a:t>
            </a:r>
            <a:r>
              <a:rPr lang="fr-FR" altLang="zh-CN" sz="2000" b="1" dirty="0" err="1">
                <a:solidFill>
                  <a:srgbClr val="0000CC"/>
                </a:solidFill>
                <a:latin typeface="华文楷体" panose="02010600040101010101" pitchFamily="2" charset="-122"/>
                <a:ea typeface="华文楷体" panose="02010600040101010101" pitchFamily="2" charset="-122"/>
              </a:rPr>
              <a:t>associationB</a:t>
            </a:r>
            <a:r>
              <a:rPr lang="fr-FR" altLang="zh-CN" sz="2000" b="1" dirty="0">
                <a:solidFill>
                  <a:srgbClr val="0000CC"/>
                </a:solidFill>
                <a:latin typeface="华文楷体" panose="02010600040101010101" pitchFamily="2" charset="-122"/>
                <a:ea typeface="华文楷体" panose="02010600040101010101" pitchFamily="2" charset="-122"/>
              </a:rPr>
              <a:t>)</a:t>
            </a:r>
            <a:endParaRPr lang="zh-CN" altLang="en-US" sz="2000" b="1" dirty="0">
              <a:solidFill>
                <a:srgbClr val="0000CC"/>
              </a:solidFill>
              <a:latin typeface="华文楷体" panose="02010600040101010101" pitchFamily="2" charset="-122"/>
              <a:ea typeface="华文楷体" panose="02010600040101010101" pitchFamily="2" charset="-122"/>
            </a:endParaRPr>
          </a:p>
        </p:txBody>
      </p:sp>
      <p:pic>
        <p:nvPicPr>
          <p:cNvPr id="455685" name="Picture 5" descr="j028575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8381" y="3030538"/>
            <a:ext cx="3492500" cy="214630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10" name="Text Box 2"/>
          <p:cNvSpPr txBox="1">
            <a:spLocks noChangeArrowheads="1"/>
          </p:cNvSpPr>
          <p:nvPr/>
        </p:nvSpPr>
        <p:spPr bwMode="auto">
          <a:xfrm>
            <a:off x="4757737" y="2630211"/>
            <a:ext cx="7705725" cy="34778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dirty="0">
                <a:solidFill>
                  <a:srgbClr val="0000CC"/>
                </a:solidFill>
                <a:latin typeface="宋体" panose="02010600030101010101" pitchFamily="2" charset="-122"/>
                <a:ea typeface="宋体" panose="02010600030101010101" pitchFamily="2" charset="-122"/>
              </a:rPr>
              <a:t>    </a:t>
            </a:r>
            <a:r>
              <a:rPr lang="en-US" altLang="zh-CN" sz="2000" b="1" dirty="0">
                <a:solidFill>
                  <a:srgbClr val="0000CC"/>
                </a:solidFill>
                <a:latin typeface="宋体" panose="02010600030101010101" pitchFamily="2" charset="-122"/>
                <a:ea typeface="宋体" panose="02010600030101010101" pitchFamily="2" charset="-122"/>
              </a:rPr>
              <a:t>class </a:t>
            </a:r>
            <a:r>
              <a:rPr lang="en-US" altLang="zh-CN" sz="2000" b="1" dirty="0" err="1">
                <a:solidFill>
                  <a:srgbClr val="0000CC"/>
                </a:solidFill>
                <a:latin typeface="宋体" panose="02010600030101010101" pitchFamily="2" charset="-122"/>
                <a:ea typeface="宋体" panose="02010600030101010101" pitchFamily="2" charset="-122"/>
              </a:rPr>
              <a:t>cpu</a:t>
            </a:r>
            <a:endParaRPr lang="en-US" altLang="zh-CN" sz="2000" b="1" dirty="0">
              <a:solidFill>
                <a:srgbClr val="0000CC"/>
              </a:solidFill>
              <a:latin typeface="宋体" panose="02010600030101010101" pitchFamily="2" charset="-122"/>
              <a:ea typeface="宋体" panose="02010600030101010101" pitchFamily="2" charset="-122"/>
            </a:endParaRP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public string name; //</a:t>
            </a:r>
            <a:r>
              <a:rPr lang="zh-CN" altLang="en-US" sz="2000" b="1" dirty="0">
                <a:solidFill>
                  <a:srgbClr val="0000CC"/>
                </a:solidFill>
                <a:latin typeface="宋体" panose="02010600030101010101" pitchFamily="2" charset="-122"/>
                <a:ea typeface="宋体" panose="02010600030101010101" pitchFamily="2" charset="-122"/>
              </a:rPr>
              <a:t>品牌</a:t>
            </a:r>
          </a:p>
          <a:p>
            <a:pPr>
              <a:spcBef>
                <a:spcPct val="0"/>
              </a:spcBef>
              <a:buClrTx/>
              <a:buFontTx/>
              <a:buNone/>
            </a:pPr>
            <a:r>
              <a:rPr lang="zh-CN" altLang="en-US" sz="2000" b="1" dirty="0">
                <a:solidFill>
                  <a:srgbClr val="0000CC"/>
                </a:solidFill>
                <a:latin typeface="宋体" panose="02010600030101010101" pitchFamily="2" charset="-122"/>
                <a:ea typeface="宋体" panose="02010600030101010101" pitchFamily="2" charset="-122"/>
              </a:rPr>
              <a:t>        </a:t>
            </a:r>
            <a:r>
              <a:rPr lang="en-US" altLang="zh-CN" sz="2000" b="1" dirty="0">
                <a:solidFill>
                  <a:srgbClr val="0000CC"/>
                </a:solidFill>
                <a:latin typeface="宋体" panose="02010600030101010101" pitchFamily="2" charset="-122"/>
                <a:ea typeface="宋体" panose="02010600030101010101" pitchFamily="2" charset="-122"/>
              </a:rPr>
              <a:t>public string rate; //</a:t>
            </a:r>
            <a:r>
              <a:rPr lang="zh-CN" altLang="en-US" sz="2000" b="1" dirty="0">
                <a:solidFill>
                  <a:srgbClr val="0000CC"/>
                </a:solidFill>
                <a:latin typeface="宋体" panose="02010600030101010101" pitchFamily="2" charset="-122"/>
                <a:ea typeface="宋体" panose="02010600030101010101" pitchFamily="2" charset="-122"/>
              </a:rPr>
              <a:t>主频</a:t>
            </a:r>
          </a:p>
          <a:p>
            <a:pPr>
              <a:spcBef>
                <a:spcPct val="0"/>
              </a:spcBef>
              <a:buClrTx/>
              <a:buFontTx/>
              <a:buNone/>
            </a:pPr>
            <a:endParaRPr lang="zh-CN" altLang="en-US" sz="2000" b="1" dirty="0">
              <a:solidFill>
                <a:srgbClr val="0000CC"/>
              </a:solidFill>
              <a:latin typeface="宋体" panose="02010600030101010101" pitchFamily="2" charset="-122"/>
              <a:ea typeface="宋体" panose="02010600030101010101" pitchFamily="2" charset="-122"/>
            </a:endParaRPr>
          </a:p>
          <a:p>
            <a:pPr>
              <a:spcBef>
                <a:spcPct val="0"/>
              </a:spcBef>
              <a:buClrTx/>
              <a:buFontTx/>
              <a:buNone/>
            </a:pPr>
            <a:r>
              <a:rPr lang="zh-CN" altLang="en-US" sz="2000" b="1" dirty="0">
                <a:solidFill>
                  <a:srgbClr val="0000CC"/>
                </a:solidFill>
                <a:latin typeface="宋体" panose="02010600030101010101" pitchFamily="2" charset="-122"/>
                <a:ea typeface="宋体" panose="02010600030101010101" pitchFamily="2" charset="-122"/>
              </a:rPr>
              <a:t>        </a:t>
            </a:r>
            <a:r>
              <a:rPr lang="en-US" altLang="zh-CN" sz="2000" b="1" dirty="0">
                <a:solidFill>
                  <a:srgbClr val="0000CC"/>
                </a:solidFill>
                <a:latin typeface="宋体" panose="02010600030101010101" pitchFamily="2" charset="-122"/>
                <a:ea typeface="宋体" panose="02010600030101010101" pitchFamily="2" charset="-122"/>
              </a:rPr>
              <a:t>public </a:t>
            </a:r>
            <a:r>
              <a:rPr lang="en-US" altLang="zh-CN" sz="2000" b="1" dirty="0" err="1">
                <a:solidFill>
                  <a:srgbClr val="0000CC"/>
                </a:solidFill>
                <a:latin typeface="宋体" panose="02010600030101010101" pitchFamily="2" charset="-122"/>
                <a:ea typeface="宋体" panose="02010600030101010101" pitchFamily="2" charset="-122"/>
              </a:rPr>
              <a:t>cpu</a:t>
            </a:r>
            <a:r>
              <a:rPr lang="en-US" altLang="zh-CN" sz="2000" b="1" dirty="0">
                <a:solidFill>
                  <a:srgbClr val="0000CC"/>
                </a:solidFill>
                <a:latin typeface="宋体" panose="02010600030101010101" pitchFamily="2" charset="-122"/>
                <a:ea typeface="宋体" panose="02010600030101010101" pitchFamily="2" charset="-122"/>
              </a:rPr>
              <a:t>(string </a:t>
            </a:r>
            <a:r>
              <a:rPr lang="en-US" altLang="zh-CN" sz="2000" b="1" dirty="0" err="1">
                <a:solidFill>
                  <a:srgbClr val="0000CC"/>
                </a:solidFill>
                <a:latin typeface="宋体" panose="02010600030101010101" pitchFamily="2" charset="-122"/>
                <a:ea typeface="宋体" panose="02010600030101010101" pitchFamily="2" charset="-122"/>
              </a:rPr>
              <a:t>cpuName,string</a:t>
            </a:r>
            <a:r>
              <a:rPr lang="en-US" altLang="zh-CN" sz="2000" b="1" dirty="0">
                <a:solidFill>
                  <a:srgbClr val="0000CC"/>
                </a:solidFill>
                <a:latin typeface="宋体" panose="02010600030101010101" pitchFamily="2" charset="-122"/>
                <a:ea typeface="宋体" panose="02010600030101010101" pitchFamily="2" charset="-122"/>
              </a:rPr>
              <a:t> </a:t>
            </a:r>
            <a:r>
              <a:rPr lang="en-US" altLang="zh-CN" sz="2000" b="1" dirty="0" err="1">
                <a:solidFill>
                  <a:srgbClr val="0000CC"/>
                </a:solidFill>
                <a:latin typeface="宋体" panose="02010600030101010101" pitchFamily="2" charset="-122"/>
                <a:ea typeface="宋体" panose="02010600030101010101" pitchFamily="2" charset="-122"/>
              </a:rPr>
              <a:t>cpuRate</a:t>
            </a:r>
            <a:r>
              <a:rPr lang="en-US" altLang="zh-CN" sz="2000" b="1" dirty="0">
                <a:solidFill>
                  <a:srgbClr val="0000CC"/>
                </a:solidFill>
                <a:latin typeface="宋体" panose="02010600030101010101" pitchFamily="2" charset="-122"/>
                <a:ea typeface="宋体" panose="02010600030101010101" pitchFamily="2" charset="-122"/>
              </a:rPr>
              <a:t>)</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name = </a:t>
            </a:r>
            <a:r>
              <a:rPr lang="en-US" altLang="zh-CN" sz="2000" b="1" dirty="0" err="1">
                <a:solidFill>
                  <a:srgbClr val="0000CC"/>
                </a:solidFill>
                <a:latin typeface="宋体" panose="02010600030101010101" pitchFamily="2" charset="-122"/>
                <a:ea typeface="宋体" panose="02010600030101010101" pitchFamily="2" charset="-122"/>
              </a:rPr>
              <a:t>cpuName</a:t>
            </a:r>
            <a:r>
              <a:rPr lang="en-US" altLang="zh-CN" sz="2000" b="1" dirty="0">
                <a:solidFill>
                  <a:srgbClr val="0000CC"/>
                </a:solidFill>
                <a:latin typeface="宋体" panose="02010600030101010101" pitchFamily="2" charset="-122"/>
                <a:ea typeface="宋体" panose="02010600030101010101" pitchFamily="2" charset="-122"/>
              </a:rPr>
              <a:t>;</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rate = </a:t>
            </a:r>
            <a:r>
              <a:rPr lang="en-US" altLang="zh-CN" sz="2000" b="1" dirty="0" err="1">
                <a:solidFill>
                  <a:srgbClr val="0000CC"/>
                </a:solidFill>
                <a:latin typeface="宋体" panose="02010600030101010101" pitchFamily="2" charset="-122"/>
                <a:ea typeface="宋体" panose="02010600030101010101" pitchFamily="2" charset="-122"/>
              </a:rPr>
              <a:t>cpuRate</a:t>
            </a:r>
            <a:r>
              <a:rPr lang="en-US" altLang="zh-CN" sz="2000" b="1" dirty="0">
                <a:solidFill>
                  <a:srgbClr val="0000CC"/>
                </a:solidFill>
                <a:latin typeface="宋体" panose="02010600030101010101" pitchFamily="2" charset="-122"/>
                <a:ea typeface="宋体" panose="02010600030101010101" pitchFamily="2" charset="-122"/>
              </a:rPr>
              <a:t>;</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a:t>
            </a:r>
          </a:p>
          <a:p>
            <a:pPr>
              <a:spcBef>
                <a:spcPct val="0"/>
              </a:spcBef>
              <a:buClrTx/>
              <a:buFontTx/>
              <a:buNone/>
            </a:pPr>
            <a:r>
              <a:rPr lang="en-US" altLang="zh-CN" sz="2000" b="1" dirty="0">
                <a:solidFill>
                  <a:srgbClr val="0000CC"/>
                </a:solidFill>
                <a:latin typeface="宋体" panose="02010600030101010101" pitchFamily="2" charset="-122"/>
                <a:ea typeface="宋体" panose="02010600030101010101" pitchFamily="2" charset="-122"/>
              </a:rPr>
              <a:t>    }</a:t>
            </a:r>
            <a:endParaRPr lang="zh-CN" altLang="en-US" sz="2000" b="1" dirty="0">
              <a:solidFill>
                <a:srgbClr val="0000CC"/>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957330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B009975-8904-4415-A5BF-D992C2DBB665}" type="slidenum">
              <a:rPr lang="zh-CN" altLang="en-US"/>
              <a:pPr/>
              <a:t>63</a:t>
            </a:fld>
            <a:endParaRPr lang="en-US" altLang="zh-CN"/>
          </a:p>
        </p:txBody>
      </p:sp>
      <p:sp>
        <p:nvSpPr>
          <p:cNvPr id="459778" name="Text Box 2"/>
          <p:cNvSpPr txBox="1">
            <a:spLocks noChangeArrowheads="1"/>
          </p:cNvSpPr>
          <p:nvPr/>
        </p:nvSpPr>
        <p:spPr bwMode="auto">
          <a:xfrm>
            <a:off x="1597026" y="1196975"/>
            <a:ext cx="9070975" cy="52832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a:solidFill>
                  <a:srgbClr val="0000CC"/>
                </a:solidFill>
                <a:latin typeface="宋体" panose="02010600030101010101" pitchFamily="2" charset="-122"/>
              </a:rPr>
              <a:t> </a:t>
            </a:r>
            <a:r>
              <a:rPr lang="en-US" altLang="zh-CN" sz="2000" b="1">
                <a:solidFill>
                  <a:srgbClr val="0000CC"/>
                </a:solidFill>
                <a:latin typeface="宋体" panose="02010600030101010101" pitchFamily="2" charset="-122"/>
              </a:rPr>
              <a:t>class computer</a:t>
            </a:r>
          </a:p>
          <a:p>
            <a:pPr>
              <a:spcBef>
                <a:spcPct val="0"/>
              </a:spcBef>
              <a:buClrTx/>
              <a:buFontTx/>
              <a:buNone/>
            </a:pPr>
            <a:r>
              <a:rPr lang="en-US" altLang="zh-CN" sz="2000" b="1">
                <a:solidFill>
                  <a:srgbClr val="0000CC"/>
                </a:solidFill>
                <a:latin typeface="宋体" panose="02010600030101010101" pitchFamily="2" charset="-122"/>
              </a:rPr>
              <a:t>    {</a:t>
            </a:r>
          </a:p>
          <a:p>
            <a:pPr>
              <a:spcBef>
                <a:spcPct val="0"/>
              </a:spcBef>
              <a:buClrTx/>
              <a:buFontTx/>
              <a:buNone/>
            </a:pPr>
            <a:r>
              <a:rPr lang="en-US" altLang="zh-CN" sz="2000" b="1">
                <a:solidFill>
                  <a:srgbClr val="0000CC"/>
                </a:solidFill>
                <a:latin typeface="宋体" panose="02010600030101010101" pitchFamily="2" charset="-122"/>
              </a:rPr>
              <a:t>        public string buyTime;</a:t>
            </a:r>
          </a:p>
          <a:p>
            <a:pPr>
              <a:spcBef>
                <a:spcPct val="0"/>
              </a:spcBef>
              <a:buClrTx/>
              <a:buFontTx/>
              <a:buNone/>
            </a:pPr>
            <a:r>
              <a:rPr lang="en-US" altLang="zh-CN" sz="2000" b="1">
                <a:solidFill>
                  <a:srgbClr val="0000CC"/>
                </a:solidFill>
                <a:latin typeface="宋体" panose="02010600030101010101" pitchFamily="2" charset="-122"/>
              </a:rPr>
              <a:t>        public string color;</a:t>
            </a:r>
          </a:p>
          <a:p>
            <a:pPr>
              <a:spcBef>
                <a:spcPct val="0"/>
              </a:spcBef>
              <a:buClrTx/>
              <a:buFontTx/>
              <a:buNone/>
            </a:pPr>
            <a:r>
              <a:rPr lang="en-US" altLang="zh-CN" sz="2000" b="1">
                <a:solidFill>
                  <a:srgbClr val="0000CC"/>
                </a:solidFill>
                <a:latin typeface="宋体" panose="02010600030101010101" pitchFamily="2" charset="-122"/>
              </a:rPr>
              <a:t>        </a:t>
            </a:r>
            <a:r>
              <a:rPr lang="en-US" altLang="zh-CN" sz="2000" b="1">
                <a:solidFill>
                  <a:srgbClr val="FF3300"/>
                </a:solidFill>
                <a:latin typeface="宋体" panose="02010600030101010101" pitchFamily="2" charset="-122"/>
              </a:rPr>
              <a:t>public cpu mycpu;</a:t>
            </a:r>
          </a:p>
          <a:p>
            <a:pPr>
              <a:spcBef>
                <a:spcPct val="0"/>
              </a:spcBef>
              <a:buClrTx/>
              <a:buFontTx/>
              <a:buNone/>
            </a:pPr>
            <a:endParaRPr lang="en-US" altLang="zh-CN" sz="2000" b="1">
              <a:solidFill>
                <a:srgbClr val="FF3300"/>
              </a:solidFill>
              <a:latin typeface="宋体" panose="02010600030101010101" pitchFamily="2" charset="-122"/>
            </a:endParaRPr>
          </a:p>
          <a:p>
            <a:pPr>
              <a:spcBef>
                <a:spcPct val="0"/>
              </a:spcBef>
              <a:buClrTx/>
              <a:buFontTx/>
              <a:buNone/>
            </a:pPr>
            <a:r>
              <a:rPr lang="en-US" altLang="zh-CN" sz="2000" b="1">
                <a:solidFill>
                  <a:srgbClr val="0000CC"/>
                </a:solidFill>
                <a:latin typeface="宋体" panose="02010600030101010101" pitchFamily="2" charset="-122"/>
              </a:rPr>
              <a:t>        public computer(string computerBuyTime,string computerColor)</a:t>
            </a:r>
          </a:p>
          <a:p>
            <a:pPr>
              <a:spcBef>
                <a:spcPct val="0"/>
              </a:spcBef>
              <a:buClrTx/>
              <a:buFontTx/>
              <a:buNone/>
            </a:pPr>
            <a:r>
              <a:rPr lang="en-US" altLang="zh-CN" sz="2000" b="1">
                <a:solidFill>
                  <a:srgbClr val="0000CC"/>
                </a:solidFill>
                <a:latin typeface="宋体" panose="02010600030101010101" pitchFamily="2" charset="-122"/>
              </a:rPr>
              <a:t>        {</a:t>
            </a:r>
          </a:p>
          <a:p>
            <a:pPr>
              <a:spcBef>
                <a:spcPct val="0"/>
              </a:spcBef>
              <a:buClrTx/>
              <a:buFontTx/>
              <a:buNone/>
            </a:pPr>
            <a:r>
              <a:rPr lang="en-US" altLang="zh-CN" sz="2000" b="1">
                <a:solidFill>
                  <a:srgbClr val="0000CC"/>
                </a:solidFill>
                <a:latin typeface="宋体" panose="02010600030101010101" pitchFamily="2" charset="-122"/>
              </a:rPr>
              <a:t>            buyTime = computerBuyTime;</a:t>
            </a:r>
          </a:p>
          <a:p>
            <a:pPr>
              <a:spcBef>
                <a:spcPct val="0"/>
              </a:spcBef>
              <a:buClrTx/>
              <a:buFontTx/>
              <a:buNone/>
            </a:pPr>
            <a:r>
              <a:rPr lang="en-US" altLang="zh-CN" sz="2000" b="1">
                <a:solidFill>
                  <a:srgbClr val="0000CC"/>
                </a:solidFill>
                <a:latin typeface="宋体" panose="02010600030101010101" pitchFamily="2" charset="-122"/>
              </a:rPr>
              <a:t>            color = computerColor;</a:t>
            </a:r>
          </a:p>
          <a:p>
            <a:pPr>
              <a:spcBef>
                <a:spcPct val="0"/>
              </a:spcBef>
              <a:buClrTx/>
              <a:buFontTx/>
              <a:buNone/>
            </a:pPr>
            <a:r>
              <a:rPr lang="en-US" altLang="zh-CN" sz="2000" b="1">
                <a:solidFill>
                  <a:srgbClr val="0000CC"/>
                </a:solidFill>
                <a:latin typeface="宋体" panose="02010600030101010101" pitchFamily="2" charset="-122"/>
              </a:rPr>
              <a:t>        }</a:t>
            </a:r>
          </a:p>
          <a:p>
            <a:pPr>
              <a:spcBef>
                <a:spcPct val="0"/>
              </a:spcBef>
              <a:buClrTx/>
              <a:buFontTx/>
              <a:buNone/>
            </a:pPr>
            <a:r>
              <a:rPr lang="en-US" altLang="zh-CN" sz="2000" b="1">
                <a:solidFill>
                  <a:srgbClr val="0000CC"/>
                </a:solidFill>
                <a:latin typeface="宋体" panose="02010600030101010101" pitchFamily="2" charset="-122"/>
              </a:rPr>
              <a:t>        public void cpuInfo()</a:t>
            </a:r>
          </a:p>
          <a:p>
            <a:pPr>
              <a:spcBef>
                <a:spcPct val="0"/>
              </a:spcBef>
              <a:buClrTx/>
              <a:buFontTx/>
              <a:buNone/>
            </a:pPr>
            <a:r>
              <a:rPr lang="en-US" altLang="zh-CN" sz="2000" b="1">
                <a:solidFill>
                  <a:srgbClr val="0000CC"/>
                </a:solidFill>
                <a:latin typeface="宋体" panose="02010600030101010101" pitchFamily="2" charset="-122"/>
              </a:rPr>
              <a:t>        {</a:t>
            </a:r>
          </a:p>
          <a:p>
            <a:pPr>
              <a:spcBef>
                <a:spcPct val="0"/>
              </a:spcBef>
              <a:buClrTx/>
              <a:buFontTx/>
              <a:buNone/>
            </a:pPr>
            <a:r>
              <a:rPr lang="en-US" altLang="zh-CN" sz="2000" b="1">
                <a:solidFill>
                  <a:srgbClr val="0000CC"/>
                </a:solidFill>
                <a:latin typeface="宋体" panose="02010600030101010101" pitchFamily="2" charset="-122"/>
              </a:rPr>
              <a:t>            Console.WriteLine("</a:t>
            </a:r>
            <a:r>
              <a:rPr lang="zh-CN" altLang="en-US" sz="2000" b="1">
                <a:solidFill>
                  <a:srgbClr val="0000CC"/>
                </a:solidFill>
                <a:latin typeface="宋体" panose="02010600030101010101" pitchFamily="2" charset="-122"/>
              </a:rPr>
              <a:t>该电脑的</a:t>
            </a:r>
            <a:r>
              <a:rPr lang="en-US" altLang="zh-CN" sz="2000" b="1">
                <a:solidFill>
                  <a:srgbClr val="0000CC"/>
                </a:solidFill>
                <a:latin typeface="宋体" panose="02010600030101010101" pitchFamily="2" charset="-122"/>
              </a:rPr>
              <a:t>CPU</a:t>
            </a:r>
            <a:r>
              <a:rPr lang="zh-CN" altLang="en-US" sz="2000" b="1">
                <a:solidFill>
                  <a:srgbClr val="0000CC"/>
                </a:solidFill>
                <a:latin typeface="宋体" panose="02010600030101010101" pitchFamily="2" charset="-122"/>
              </a:rPr>
              <a:t>品牌为：</a:t>
            </a:r>
            <a:r>
              <a:rPr lang="en-US" altLang="zh-CN" sz="2000" b="1">
                <a:solidFill>
                  <a:srgbClr val="0000CC"/>
                </a:solidFill>
                <a:latin typeface="宋体" panose="02010600030101010101" pitchFamily="2" charset="-122"/>
              </a:rPr>
              <a:t>{0}",mycpu.name);</a:t>
            </a:r>
          </a:p>
          <a:p>
            <a:pPr>
              <a:spcBef>
                <a:spcPct val="0"/>
              </a:spcBef>
              <a:buClrTx/>
              <a:buFontTx/>
              <a:buNone/>
            </a:pPr>
            <a:r>
              <a:rPr lang="en-US" altLang="zh-CN" sz="2000" b="1">
                <a:solidFill>
                  <a:srgbClr val="0000CC"/>
                </a:solidFill>
                <a:latin typeface="宋体" panose="02010600030101010101" pitchFamily="2" charset="-122"/>
              </a:rPr>
              <a:t>            Console.WriteLine("</a:t>
            </a:r>
            <a:r>
              <a:rPr lang="zh-CN" altLang="en-US" sz="2000" b="1">
                <a:solidFill>
                  <a:srgbClr val="0000CC"/>
                </a:solidFill>
                <a:latin typeface="宋体" panose="02010600030101010101" pitchFamily="2" charset="-122"/>
              </a:rPr>
              <a:t>该电脑的</a:t>
            </a:r>
            <a:r>
              <a:rPr lang="en-US" altLang="zh-CN" sz="2000" b="1">
                <a:solidFill>
                  <a:srgbClr val="0000CC"/>
                </a:solidFill>
                <a:latin typeface="宋体" panose="02010600030101010101" pitchFamily="2" charset="-122"/>
              </a:rPr>
              <a:t>CPU</a:t>
            </a:r>
            <a:r>
              <a:rPr lang="zh-CN" altLang="en-US" sz="2000" b="1">
                <a:solidFill>
                  <a:srgbClr val="0000CC"/>
                </a:solidFill>
                <a:latin typeface="宋体" panose="02010600030101010101" pitchFamily="2" charset="-122"/>
              </a:rPr>
              <a:t>主频为：</a:t>
            </a:r>
            <a:r>
              <a:rPr lang="en-US" altLang="zh-CN" sz="2000" b="1">
                <a:solidFill>
                  <a:srgbClr val="0000CC"/>
                </a:solidFill>
                <a:latin typeface="宋体" panose="02010600030101010101" pitchFamily="2" charset="-122"/>
              </a:rPr>
              <a:t>{0}", mycpu.rate);</a:t>
            </a:r>
          </a:p>
          <a:p>
            <a:pPr>
              <a:spcBef>
                <a:spcPct val="0"/>
              </a:spcBef>
              <a:buClrTx/>
              <a:buFontTx/>
              <a:buNone/>
            </a:pPr>
            <a:r>
              <a:rPr lang="en-US" altLang="zh-CN" sz="2000" b="1">
                <a:solidFill>
                  <a:srgbClr val="0000CC"/>
                </a:solidFill>
                <a:latin typeface="宋体" panose="02010600030101010101" pitchFamily="2" charset="-122"/>
              </a:rPr>
              <a:t>        }</a:t>
            </a:r>
          </a:p>
          <a:p>
            <a:pPr>
              <a:spcBef>
                <a:spcPct val="0"/>
              </a:spcBef>
              <a:buClrTx/>
              <a:buFontTx/>
              <a:buNone/>
            </a:pPr>
            <a:r>
              <a:rPr lang="en-US" altLang="zh-CN" sz="2000" b="1">
                <a:solidFill>
                  <a:srgbClr val="0000CC"/>
                </a:solidFill>
                <a:latin typeface="宋体" panose="02010600030101010101" pitchFamily="2" charset="-122"/>
              </a:rPr>
              <a:t>    }</a:t>
            </a:r>
            <a:endParaRPr lang="zh-CN" altLang="en-US" sz="2000" b="1">
              <a:solidFill>
                <a:srgbClr val="0000CC"/>
              </a:solidFill>
              <a:latin typeface="宋体" panose="02010600030101010101" pitchFamily="2" charset="-122"/>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20489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p:txBody>
          <a:bodyPr/>
          <a:lstStyle/>
          <a:p>
            <a:r>
              <a:rPr lang="zh-CN" altLang="en-US"/>
              <a:t>软 件 工 程</a:t>
            </a:r>
          </a:p>
        </p:txBody>
      </p:sp>
      <p:sp>
        <p:nvSpPr>
          <p:cNvPr id="5" name="灯片编号占位符 5"/>
          <p:cNvSpPr>
            <a:spLocks noGrp="1"/>
          </p:cNvSpPr>
          <p:nvPr>
            <p:ph type="sldNum" sz="quarter" idx="12"/>
          </p:nvPr>
        </p:nvSpPr>
        <p:spPr/>
        <p:txBody>
          <a:bodyPr/>
          <a:lstStyle/>
          <a:p>
            <a:fld id="{987DE3D1-7EA4-44CC-A18B-72C089B073B8}" type="slidenum">
              <a:rPr lang="zh-CN" altLang="en-US"/>
              <a:pPr/>
              <a:t>64</a:t>
            </a:fld>
            <a:endParaRPr lang="en-US" altLang="zh-CN"/>
          </a:p>
        </p:txBody>
      </p:sp>
      <p:sp>
        <p:nvSpPr>
          <p:cNvPr id="461826" name="Text Box 2"/>
          <p:cNvSpPr txBox="1">
            <a:spLocks noChangeArrowheads="1"/>
          </p:cNvSpPr>
          <p:nvPr/>
        </p:nvSpPr>
        <p:spPr bwMode="auto">
          <a:xfrm>
            <a:off x="1464426" y="737507"/>
            <a:ext cx="8713787" cy="61976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dirty="0">
                <a:solidFill>
                  <a:srgbClr val="0000CC"/>
                </a:solidFill>
                <a:latin typeface="华文楷体" panose="02010600040101010101" pitchFamily="2" charset="-122"/>
                <a:ea typeface="华文楷体" panose="02010600040101010101" pitchFamily="2" charset="-122"/>
              </a:rPr>
              <a:t>    </a:t>
            </a:r>
            <a:r>
              <a:rPr lang="en-US" altLang="zh-CN" sz="2000" b="1" dirty="0">
                <a:solidFill>
                  <a:srgbClr val="0000CC"/>
                </a:solidFill>
                <a:latin typeface="华文楷体" panose="02010600040101010101" pitchFamily="2" charset="-122"/>
                <a:ea typeface="华文楷体" panose="02010600040101010101" pitchFamily="2" charset="-122"/>
              </a:rPr>
              <a:t>class Program</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static void Main(string[ ] </a:t>
            </a:r>
            <a:r>
              <a:rPr lang="en-US" altLang="zh-CN" sz="2000" b="1" dirty="0" err="1">
                <a:solidFill>
                  <a:srgbClr val="0000CC"/>
                </a:solidFill>
                <a:latin typeface="华文楷体" panose="02010600040101010101" pitchFamily="2" charset="-122"/>
                <a:ea typeface="华文楷体" panose="02010600040101010101" pitchFamily="2" charset="-122"/>
              </a:rPr>
              <a:t>args</a:t>
            </a:r>
            <a:r>
              <a:rPr lang="en-US" altLang="zh-CN" sz="20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cpu</a:t>
            </a:r>
            <a:r>
              <a:rPr lang="en-US" altLang="zh-CN" sz="2000" b="1" dirty="0">
                <a:solidFill>
                  <a:srgbClr val="FF3300"/>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cpuA</a:t>
            </a:r>
            <a:r>
              <a:rPr lang="en-US" altLang="zh-CN" sz="2000" b="1" dirty="0">
                <a:solidFill>
                  <a:srgbClr val="FF3300"/>
                </a:solidFill>
                <a:latin typeface="华文楷体" panose="02010600040101010101" pitchFamily="2" charset="-122"/>
                <a:ea typeface="华文楷体" panose="02010600040101010101" pitchFamily="2" charset="-122"/>
              </a:rPr>
              <a:t> = new </a:t>
            </a:r>
            <a:r>
              <a:rPr lang="en-US" altLang="zh-CN" sz="2000" b="1" dirty="0" err="1">
                <a:solidFill>
                  <a:srgbClr val="FF3300"/>
                </a:solidFill>
                <a:latin typeface="华文楷体" panose="02010600040101010101" pitchFamily="2" charset="-122"/>
                <a:ea typeface="华文楷体" panose="02010600040101010101" pitchFamily="2" charset="-122"/>
              </a:rPr>
              <a:t>cpu</a:t>
            </a:r>
            <a:r>
              <a:rPr lang="en-US" altLang="zh-CN" sz="2000" b="1" dirty="0">
                <a:solidFill>
                  <a:srgbClr val="FF3300"/>
                </a:solidFill>
                <a:latin typeface="华文楷体" panose="02010600040101010101" pitchFamily="2" charset="-122"/>
                <a:ea typeface="华文楷体" panose="02010600040101010101" pitchFamily="2" charset="-122"/>
              </a:rPr>
              <a:t>("Intel","2.93");</a:t>
            </a:r>
          </a:p>
          <a:p>
            <a:pPr>
              <a:spcBef>
                <a:spcPct val="0"/>
              </a:spcBef>
              <a:buClrTx/>
              <a:buFontTx/>
              <a:buNone/>
            </a:pPr>
            <a:r>
              <a:rPr lang="en-US" altLang="zh-CN" sz="2000" b="1" dirty="0">
                <a:solidFill>
                  <a:srgbClr val="FF3300"/>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cpu</a:t>
            </a:r>
            <a:r>
              <a:rPr lang="en-US" altLang="zh-CN" sz="2000" b="1" dirty="0">
                <a:solidFill>
                  <a:srgbClr val="FF3300"/>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cpuB</a:t>
            </a:r>
            <a:r>
              <a:rPr lang="en-US" altLang="zh-CN" sz="2000" b="1" dirty="0">
                <a:solidFill>
                  <a:srgbClr val="FF3300"/>
                </a:solidFill>
                <a:latin typeface="华文楷体" panose="02010600040101010101" pitchFamily="2" charset="-122"/>
                <a:ea typeface="华文楷体" panose="02010600040101010101" pitchFamily="2" charset="-122"/>
              </a:rPr>
              <a:t> = new </a:t>
            </a:r>
            <a:r>
              <a:rPr lang="en-US" altLang="zh-CN" sz="2000" b="1" dirty="0" err="1">
                <a:solidFill>
                  <a:srgbClr val="FF3300"/>
                </a:solidFill>
                <a:latin typeface="华文楷体" panose="02010600040101010101" pitchFamily="2" charset="-122"/>
                <a:ea typeface="华文楷体" panose="02010600040101010101" pitchFamily="2" charset="-122"/>
              </a:rPr>
              <a:t>cpu</a:t>
            </a:r>
            <a:r>
              <a:rPr lang="en-US" altLang="zh-CN" sz="2000" b="1" dirty="0">
                <a:solidFill>
                  <a:srgbClr val="FF3300"/>
                </a:solidFill>
                <a:latin typeface="华文楷体" panose="02010600040101010101" pitchFamily="2" charset="-122"/>
                <a:ea typeface="华文楷体" panose="02010600040101010101" pitchFamily="2" charset="-122"/>
              </a:rPr>
              <a:t>("AMD","2.61");</a:t>
            </a:r>
          </a:p>
          <a:p>
            <a:pPr>
              <a:spcBef>
                <a:spcPct val="0"/>
              </a:spcBef>
              <a:buClrTx/>
              <a:buFontTx/>
              <a:buNone/>
            </a:pPr>
            <a:endParaRPr lang="en-US" altLang="zh-CN" sz="2000" b="1" dirty="0">
              <a:solidFill>
                <a:srgbClr val="FF3300"/>
              </a:solidFill>
              <a:latin typeface="华文楷体" panose="02010600040101010101" pitchFamily="2" charset="-122"/>
              <a:ea typeface="华文楷体" panose="02010600040101010101" pitchFamily="2" charset="-122"/>
            </a:endParaRP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a:solidFill>
                  <a:srgbClr val="FF3300"/>
                </a:solidFill>
                <a:latin typeface="华文楷体" panose="02010600040101010101" pitchFamily="2" charset="-122"/>
                <a:ea typeface="华文楷体" panose="02010600040101010101" pitchFamily="2" charset="-122"/>
              </a:rPr>
              <a:t>computer </a:t>
            </a:r>
            <a:r>
              <a:rPr lang="en-US" altLang="zh-CN" sz="2000" b="1" dirty="0" err="1">
                <a:solidFill>
                  <a:srgbClr val="FF3300"/>
                </a:solidFill>
                <a:latin typeface="华文楷体" panose="02010600040101010101" pitchFamily="2" charset="-122"/>
                <a:ea typeface="华文楷体" panose="02010600040101010101" pitchFamily="2" charset="-122"/>
              </a:rPr>
              <a:t>computerC</a:t>
            </a:r>
            <a:r>
              <a:rPr lang="en-US" altLang="zh-CN" sz="2000" b="1" dirty="0">
                <a:solidFill>
                  <a:srgbClr val="FF3300"/>
                </a:solidFill>
                <a:latin typeface="华文楷体" panose="02010600040101010101" pitchFamily="2" charset="-122"/>
                <a:ea typeface="华文楷体" panose="02010600040101010101" pitchFamily="2" charset="-122"/>
              </a:rPr>
              <a:t> = new computer("2008-9-1","</a:t>
            </a:r>
            <a:r>
              <a:rPr lang="zh-CN" altLang="en-US" sz="2000" b="1" dirty="0">
                <a:solidFill>
                  <a:srgbClr val="FF3300"/>
                </a:solidFill>
                <a:latin typeface="华文楷体" panose="02010600040101010101" pitchFamily="2" charset="-122"/>
                <a:ea typeface="华文楷体" panose="02010600040101010101" pitchFamily="2" charset="-122"/>
              </a:rPr>
              <a:t>黑色</a:t>
            </a:r>
            <a:r>
              <a:rPr lang="en-US" altLang="zh-CN" sz="2000" b="1" dirty="0">
                <a:solidFill>
                  <a:srgbClr val="FF3300"/>
                </a:solidFill>
                <a:latin typeface="华文楷体" panose="02010600040101010101" pitchFamily="2" charset="-122"/>
                <a:ea typeface="华文楷体" panose="02010600040101010101" pitchFamily="2" charset="-122"/>
              </a:rPr>
              <a:t>");</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Console.WriteLine</a:t>
            </a:r>
            <a:r>
              <a:rPr lang="en-US" altLang="zh-CN" sz="2000" b="1" dirty="0">
                <a:solidFill>
                  <a:srgbClr val="0000CC"/>
                </a:solidFill>
                <a:latin typeface="华文楷体" panose="02010600040101010101" pitchFamily="2" charset="-122"/>
                <a:ea typeface="华文楷体" panose="02010600040101010101" pitchFamily="2" charset="-122"/>
              </a:rPr>
              <a:t>("</a:t>
            </a:r>
            <a:r>
              <a:rPr lang="zh-CN" altLang="en-US" sz="2000" b="1" dirty="0">
                <a:solidFill>
                  <a:srgbClr val="0000CC"/>
                </a:solidFill>
                <a:latin typeface="华文楷体" panose="02010600040101010101" pitchFamily="2" charset="-122"/>
                <a:ea typeface="华文楷体" panose="02010600040101010101" pitchFamily="2" charset="-122"/>
              </a:rPr>
              <a:t>购买时间为：</a:t>
            </a:r>
            <a:r>
              <a:rPr lang="en-US" altLang="zh-CN" sz="2000" b="1" dirty="0">
                <a:solidFill>
                  <a:srgbClr val="0000CC"/>
                </a:solidFill>
                <a:latin typeface="华文楷体" panose="02010600040101010101" pitchFamily="2" charset="-122"/>
                <a:ea typeface="华文楷体" panose="02010600040101010101" pitchFamily="2" charset="-122"/>
              </a:rPr>
              <a:t>{0}", </a:t>
            </a:r>
            <a:r>
              <a:rPr lang="en-US" altLang="zh-CN" sz="2000" b="1" dirty="0" err="1">
                <a:solidFill>
                  <a:srgbClr val="0000CC"/>
                </a:solidFill>
                <a:latin typeface="华文楷体" panose="02010600040101010101" pitchFamily="2" charset="-122"/>
                <a:ea typeface="华文楷体" panose="02010600040101010101" pitchFamily="2" charset="-122"/>
              </a:rPr>
              <a:t>computerC.buyTime</a:t>
            </a:r>
            <a:r>
              <a:rPr lang="en-US" altLang="zh-CN" sz="20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Console.WriteLine</a:t>
            </a:r>
            <a:r>
              <a:rPr lang="en-US" altLang="zh-CN" sz="2000" b="1" dirty="0">
                <a:solidFill>
                  <a:srgbClr val="0000CC"/>
                </a:solidFill>
                <a:latin typeface="华文楷体" panose="02010600040101010101" pitchFamily="2" charset="-122"/>
                <a:ea typeface="华文楷体" panose="02010600040101010101" pitchFamily="2" charset="-122"/>
              </a:rPr>
              <a:t>("</a:t>
            </a:r>
            <a:r>
              <a:rPr lang="zh-CN" altLang="en-US" sz="2000" b="1" dirty="0">
                <a:solidFill>
                  <a:srgbClr val="0000CC"/>
                </a:solidFill>
                <a:latin typeface="华文楷体" panose="02010600040101010101" pitchFamily="2" charset="-122"/>
                <a:ea typeface="华文楷体" panose="02010600040101010101" pitchFamily="2" charset="-122"/>
              </a:rPr>
              <a:t>颜色为：</a:t>
            </a:r>
            <a:r>
              <a:rPr lang="en-US" altLang="zh-CN" sz="2000" b="1" dirty="0">
                <a:solidFill>
                  <a:srgbClr val="0000CC"/>
                </a:solidFill>
                <a:latin typeface="华文楷体" panose="02010600040101010101" pitchFamily="2" charset="-122"/>
                <a:ea typeface="华文楷体" panose="02010600040101010101" pitchFamily="2" charset="-122"/>
              </a:rPr>
              <a:t>{0}\n", </a:t>
            </a:r>
            <a:r>
              <a:rPr lang="en-US" altLang="zh-CN" sz="2000" b="1" dirty="0" err="1">
                <a:solidFill>
                  <a:srgbClr val="0000CC"/>
                </a:solidFill>
                <a:latin typeface="华文楷体" panose="02010600040101010101" pitchFamily="2" charset="-122"/>
                <a:ea typeface="华文楷体" panose="02010600040101010101" pitchFamily="2" charset="-122"/>
              </a:rPr>
              <a:t>computerC.color</a:t>
            </a:r>
            <a:r>
              <a:rPr lang="en-US" altLang="zh-CN" sz="20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endParaRPr lang="en-US" altLang="zh-CN" sz="20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Console.WriteLine</a:t>
            </a:r>
            <a:r>
              <a:rPr lang="en-US" altLang="zh-CN" sz="2000" b="1" dirty="0">
                <a:solidFill>
                  <a:srgbClr val="0000CC"/>
                </a:solidFill>
                <a:latin typeface="华文楷体" panose="02010600040101010101" pitchFamily="2" charset="-122"/>
                <a:ea typeface="华文楷体" panose="02010600040101010101" pitchFamily="2" charset="-122"/>
              </a:rPr>
              <a:t>("</a:t>
            </a:r>
            <a:r>
              <a:rPr lang="zh-CN" altLang="en-US" sz="2000" b="1" dirty="0">
                <a:solidFill>
                  <a:srgbClr val="0000CC"/>
                </a:solidFill>
                <a:latin typeface="华文楷体" panose="02010600040101010101" pitchFamily="2" charset="-122"/>
                <a:ea typeface="华文楷体" panose="02010600040101010101" pitchFamily="2" charset="-122"/>
              </a:rPr>
              <a:t>现在安装第一块</a:t>
            </a:r>
            <a:r>
              <a:rPr lang="en-US" altLang="zh-CN" sz="2000" b="1" dirty="0">
                <a:solidFill>
                  <a:srgbClr val="0000CC"/>
                </a:solidFill>
                <a:latin typeface="华文楷体" panose="02010600040101010101" pitchFamily="2" charset="-122"/>
                <a:ea typeface="华文楷体" panose="02010600040101010101" pitchFamily="2" charset="-122"/>
              </a:rPr>
              <a:t>CPU");</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computerC.mycpu</a:t>
            </a:r>
            <a:r>
              <a:rPr lang="en-US" altLang="zh-CN" sz="2000" b="1" dirty="0">
                <a:solidFill>
                  <a:srgbClr val="FF3300"/>
                </a:solidFill>
                <a:latin typeface="华文楷体" panose="02010600040101010101" pitchFamily="2" charset="-122"/>
                <a:ea typeface="华文楷体" panose="02010600040101010101" pitchFamily="2" charset="-122"/>
              </a:rPr>
              <a:t> = </a:t>
            </a:r>
            <a:r>
              <a:rPr lang="en-US" altLang="zh-CN" sz="2000" b="1" dirty="0" err="1">
                <a:solidFill>
                  <a:srgbClr val="FF3300"/>
                </a:solidFill>
                <a:latin typeface="华文楷体" panose="02010600040101010101" pitchFamily="2" charset="-122"/>
                <a:ea typeface="华文楷体" panose="02010600040101010101" pitchFamily="2" charset="-122"/>
              </a:rPr>
              <a:t>cpuA</a:t>
            </a:r>
            <a:r>
              <a:rPr lang="en-US" altLang="zh-CN" sz="2000" b="1" dirty="0">
                <a:solidFill>
                  <a:srgbClr val="0000CC"/>
                </a:solidFill>
                <a:latin typeface="华文楷体" panose="02010600040101010101" pitchFamily="2" charset="-122"/>
                <a:ea typeface="华文楷体" panose="02010600040101010101" pitchFamily="2" charset="-122"/>
              </a:rPr>
              <a:t>;  //</a:t>
            </a:r>
            <a:r>
              <a:rPr lang="zh-CN" altLang="en-US" sz="2000" b="1" dirty="0">
                <a:solidFill>
                  <a:srgbClr val="0000CC"/>
                </a:solidFill>
                <a:latin typeface="华文楷体" panose="02010600040101010101" pitchFamily="2" charset="-122"/>
                <a:ea typeface="华文楷体" panose="02010600040101010101" pitchFamily="2" charset="-122"/>
              </a:rPr>
              <a:t>将</a:t>
            </a:r>
            <a:r>
              <a:rPr lang="en-US" altLang="zh-CN" sz="2000" b="1" dirty="0" err="1">
                <a:solidFill>
                  <a:srgbClr val="0000CC"/>
                </a:solidFill>
                <a:latin typeface="华文楷体" panose="02010600040101010101" pitchFamily="2" charset="-122"/>
                <a:ea typeface="华文楷体" panose="02010600040101010101" pitchFamily="2" charset="-122"/>
              </a:rPr>
              <a:t>cpuA</a:t>
            </a:r>
            <a:r>
              <a:rPr lang="zh-CN" altLang="en-US" sz="2000" b="1" dirty="0">
                <a:solidFill>
                  <a:srgbClr val="0000CC"/>
                </a:solidFill>
                <a:latin typeface="华文楷体" panose="02010600040101010101" pitchFamily="2" charset="-122"/>
                <a:ea typeface="华文楷体" panose="02010600040101010101" pitchFamily="2" charset="-122"/>
              </a:rPr>
              <a:t>装入该电脑中</a:t>
            </a:r>
          </a:p>
          <a:p>
            <a:pPr>
              <a:spcBef>
                <a:spcPct val="0"/>
              </a:spcBef>
              <a:buClrTx/>
              <a:buFontTx/>
              <a:buNone/>
            </a:pPr>
            <a:r>
              <a:rPr lang="zh-CN" altLang="en-US"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computerC.cpuInfo</a:t>
            </a:r>
            <a:r>
              <a:rPr lang="en-US" altLang="zh-CN" sz="20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endParaRPr lang="en-US" altLang="zh-CN" sz="20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Console.WriteLine</a:t>
            </a:r>
            <a:r>
              <a:rPr lang="en-US" altLang="zh-CN" sz="2000" b="1" dirty="0">
                <a:solidFill>
                  <a:srgbClr val="0000CC"/>
                </a:solidFill>
                <a:latin typeface="华文楷体" panose="02010600040101010101" pitchFamily="2" charset="-122"/>
                <a:ea typeface="华文楷体" panose="02010600040101010101" pitchFamily="2" charset="-122"/>
              </a:rPr>
              <a:t>("\n</a:t>
            </a:r>
            <a:r>
              <a:rPr lang="zh-CN" altLang="en-US" sz="2000" b="1" dirty="0">
                <a:solidFill>
                  <a:srgbClr val="0000CC"/>
                </a:solidFill>
                <a:latin typeface="华文楷体" panose="02010600040101010101" pitchFamily="2" charset="-122"/>
                <a:ea typeface="华文楷体" panose="02010600040101010101" pitchFamily="2" charset="-122"/>
              </a:rPr>
              <a:t>现在安装第二块</a:t>
            </a:r>
            <a:r>
              <a:rPr lang="en-US" altLang="zh-CN" sz="2000" b="1" dirty="0">
                <a:solidFill>
                  <a:srgbClr val="0000CC"/>
                </a:solidFill>
                <a:latin typeface="华文楷体" panose="02010600040101010101" pitchFamily="2" charset="-122"/>
                <a:ea typeface="华文楷体" panose="02010600040101010101" pitchFamily="2" charset="-122"/>
              </a:rPr>
              <a:t>CPU");</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FF3300"/>
                </a:solidFill>
                <a:latin typeface="华文楷体" panose="02010600040101010101" pitchFamily="2" charset="-122"/>
                <a:ea typeface="华文楷体" panose="02010600040101010101" pitchFamily="2" charset="-122"/>
              </a:rPr>
              <a:t>computerC.mycpu</a:t>
            </a:r>
            <a:r>
              <a:rPr lang="en-US" altLang="zh-CN" sz="2000" b="1" dirty="0">
                <a:solidFill>
                  <a:srgbClr val="FF3300"/>
                </a:solidFill>
                <a:latin typeface="华文楷体" panose="02010600040101010101" pitchFamily="2" charset="-122"/>
                <a:ea typeface="华文楷体" panose="02010600040101010101" pitchFamily="2" charset="-122"/>
              </a:rPr>
              <a:t> = </a:t>
            </a:r>
            <a:r>
              <a:rPr lang="en-US" altLang="zh-CN" sz="2000" b="1" dirty="0" err="1">
                <a:solidFill>
                  <a:srgbClr val="FF3300"/>
                </a:solidFill>
                <a:latin typeface="华文楷体" panose="02010600040101010101" pitchFamily="2" charset="-122"/>
                <a:ea typeface="华文楷体" panose="02010600040101010101" pitchFamily="2" charset="-122"/>
              </a:rPr>
              <a:t>cpuB</a:t>
            </a:r>
            <a:r>
              <a:rPr lang="en-US" altLang="zh-CN" sz="2000" b="1" dirty="0">
                <a:solidFill>
                  <a:srgbClr val="0000CC"/>
                </a:solidFill>
                <a:latin typeface="华文楷体" panose="02010600040101010101" pitchFamily="2" charset="-122"/>
                <a:ea typeface="华文楷体" panose="02010600040101010101" pitchFamily="2" charset="-122"/>
              </a:rPr>
              <a:t>;  //</a:t>
            </a:r>
            <a:r>
              <a:rPr lang="zh-CN" altLang="en-US" sz="2000" b="1" dirty="0">
                <a:solidFill>
                  <a:srgbClr val="0000CC"/>
                </a:solidFill>
                <a:latin typeface="华文楷体" panose="02010600040101010101" pitchFamily="2" charset="-122"/>
                <a:ea typeface="华文楷体" panose="02010600040101010101" pitchFamily="2" charset="-122"/>
              </a:rPr>
              <a:t>将</a:t>
            </a:r>
            <a:r>
              <a:rPr lang="en-US" altLang="zh-CN" sz="2000" b="1" dirty="0" err="1">
                <a:solidFill>
                  <a:srgbClr val="0000CC"/>
                </a:solidFill>
                <a:latin typeface="华文楷体" panose="02010600040101010101" pitchFamily="2" charset="-122"/>
                <a:ea typeface="华文楷体" panose="02010600040101010101" pitchFamily="2" charset="-122"/>
              </a:rPr>
              <a:t>cpuA</a:t>
            </a:r>
            <a:r>
              <a:rPr lang="zh-CN" altLang="en-US" sz="2000" b="1" dirty="0">
                <a:solidFill>
                  <a:srgbClr val="0000CC"/>
                </a:solidFill>
                <a:latin typeface="华文楷体" panose="02010600040101010101" pitchFamily="2" charset="-122"/>
                <a:ea typeface="华文楷体" panose="02010600040101010101" pitchFamily="2" charset="-122"/>
              </a:rPr>
              <a:t>装入该电脑中</a:t>
            </a:r>
          </a:p>
          <a:p>
            <a:pPr>
              <a:spcBef>
                <a:spcPct val="0"/>
              </a:spcBef>
              <a:buClrTx/>
              <a:buFontTx/>
              <a:buNone/>
            </a:pPr>
            <a:r>
              <a:rPr lang="zh-CN" altLang="en-US" sz="2000" b="1" dirty="0">
                <a:solidFill>
                  <a:srgbClr val="0000CC"/>
                </a:solidFill>
                <a:latin typeface="华文楷体" panose="02010600040101010101" pitchFamily="2" charset="-122"/>
                <a:ea typeface="华文楷体" panose="02010600040101010101" pitchFamily="2" charset="-122"/>
              </a:rPr>
              <a:t>            </a:t>
            </a:r>
            <a:r>
              <a:rPr lang="en-US" altLang="zh-CN" sz="2000" b="1" dirty="0" err="1">
                <a:solidFill>
                  <a:srgbClr val="0000CC"/>
                </a:solidFill>
                <a:latin typeface="华文楷体" panose="02010600040101010101" pitchFamily="2" charset="-122"/>
                <a:ea typeface="华文楷体" panose="02010600040101010101" pitchFamily="2" charset="-122"/>
              </a:rPr>
              <a:t>computerC.cpuInfo</a:t>
            </a:r>
            <a:r>
              <a:rPr lang="en-US" altLang="zh-CN" sz="2000" b="1" dirty="0">
                <a:solidFill>
                  <a:srgbClr val="0000CC"/>
                </a:solidFill>
                <a:latin typeface="华文楷体" panose="02010600040101010101" pitchFamily="2" charset="-122"/>
                <a:ea typeface="华文楷体" panose="02010600040101010101" pitchFamily="2" charset="-122"/>
              </a:rPr>
              <a:t>();</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p>
          <a:p>
            <a:pPr>
              <a:spcBef>
                <a:spcPct val="0"/>
              </a:spcBef>
              <a:buClrTx/>
              <a:buFontTx/>
              <a:buNone/>
            </a:pPr>
            <a:r>
              <a:rPr lang="en-US" altLang="zh-CN" sz="2000" b="1" dirty="0">
                <a:solidFill>
                  <a:srgbClr val="0000CC"/>
                </a:solidFill>
                <a:latin typeface="华文楷体" panose="02010600040101010101" pitchFamily="2" charset="-122"/>
                <a:ea typeface="华文楷体" panose="02010600040101010101" pitchFamily="2" charset="-122"/>
              </a:rPr>
              <a:t>    }</a:t>
            </a:r>
            <a:endParaRPr lang="zh-CN" altLang="en-US" sz="2000" b="1" dirty="0">
              <a:solidFill>
                <a:srgbClr val="0000CC"/>
              </a:solidFill>
              <a:latin typeface="华文楷体" panose="02010600040101010101" pitchFamily="2" charset="-122"/>
              <a:ea typeface="华文楷体" panose="02010600040101010101" pitchFamily="2" charset="-122"/>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017505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6319A5E2-191C-453B-B9BB-8C3BA0BB2FCB}" type="slidenum">
              <a:rPr lang="zh-CN" altLang="en-US"/>
              <a:pPr/>
              <a:t>65</a:t>
            </a:fld>
            <a:endParaRPr lang="en-US" altLang="zh-CN"/>
          </a:p>
        </p:txBody>
      </p:sp>
      <p:sp>
        <p:nvSpPr>
          <p:cNvPr id="463875" name="Text Box 3"/>
          <p:cNvSpPr txBox="1">
            <a:spLocks noChangeArrowheads="1"/>
          </p:cNvSpPr>
          <p:nvPr/>
        </p:nvSpPr>
        <p:spPr bwMode="auto">
          <a:xfrm>
            <a:off x="453669" y="1055397"/>
            <a:ext cx="64087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0000CC"/>
                </a:solidFill>
                <a:latin typeface="华文楷体" panose="02010600040101010101" pitchFamily="2" charset="-122"/>
                <a:ea typeface="华文楷体" panose="02010600040101010101" pitchFamily="2" charset="-122"/>
              </a:rPr>
              <a:t>（</a:t>
            </a:r>
            <a:r>
              <a:rPr lang="en-US" altLang="zh-CN" sz="2800" dirty="0">
                <a:solidFill>
                  <a:srgbClr val="0000CC"/>
                </a:solidFill>
                <a:latin typeface="华文楷体" panose="02010600040101010101" pitchFamily="2" charset="-122"/>
                <a:ea typeface="华文楷体" panose="02010600040101010101" pitchFamily="2" charset="-122"/>
              </a:rPr>
              <a:t>2</a:t>
            </a:r>
            <a:r>
              <a:rPr lang="zh-CN" altLang="en-US" sz="2800" dirty="0">
                <a:solidFill>
                  <a:srgbClr val="0000CC"/>
                </a:solidFill>
                <a:latin typeface="华文楷体" panose="02010600040101010101" pitchFamily="2" charset="-122"/>
                <a:ea typeface="华文楷体" panose="02010600040101010101" pitchFamily="2" charset="-122"/>
              </a:rPr>
              <a:t>）聚合的符号</a:t>
            </a:r>
          </a:p>
          <a:p>
            <a:pPr>
              <a:spcBef>
                <a:spcPct val="50000"/>
              </a:spcBef>
              <a:buClrTx/>
              <a:buFontTx/>
              <a:buNone/>
            </a:pPr>
            <a:r>
              <a:rPr lang="zh-CN" altLang="en-US" sz="2800" dirty="0" smtClean="0">
                <a:solidFill>
                  <a:srgbClr val="0000CC"/>
                </a:solidFill>
                <a:latin typeface="华文楷体" panose="02010600040101010101" pitchFamily="2" charset="-122"/>
                <a:ea typeface="华文楷体" panose="02010600040101010101" pitchFamily="2" charset="-122"/>
              </a:rPr>
              <a:t>在</a:t>
            </a:r>
            <a:r>
              <a:rPr lang="zh-CN" altLang="en-US" sz="2800" dirty="0">
                <a:solidFill>
                  <a:srgbClr val="0000CC"/>
                </a:solidFill>
                <a:latin typeface="华文楷体" panose="02010600040101010101" pitchFamily="2" charset="-122"/>
                <a:ea typeface="华文楷体" panose="02010600040101010101" pitchFamily="2" charset="-122"/>
              </a:rPr>
              <a:t>整体类端加空心菱形</a:t>
            </a:r>
          </a:p>
        </p:txBody>
      </p:sp>
      <p:pic>
        <p:nvPicPr>
          <p:cNvPr id="463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125" y="2392132"/>
            <a:ext cx="8825688" cy="1904179"/>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矩形 1"/>
          <p:cNvSpPr/>
          <p:nvPr/>
        </p:nvSpPr>
        <p:spPr>
          <a:xfrm>
            <a:off x="544505" y="4656294"/>
            <a:ext cx="11302501" cy="2065181"/>
          </a:xfrm>
          <a:prstGeom prst="rect">
            <a:avLst/>
          </a:prstGeom>
        </p:spPr>
        <p:txBody>
          <a:bodyPr wrap="square">
            <a:spAutoFit/>
          </a:bodyPr>
          <a:lstStyle/>
          <a:p>
            <a:pPr eaLnBrk="0" hangingPunct="0">
              <a:lnSpc>
                <a:spcPct val="110000"/>
              </a:lnSpc>
              <a:spcAft>
                <a:spcPts val="600"/>
              </a:spcAft>
            </a:pPr>
            <a:r>
              <a:rPr lang="zh-CN" altLang="en-US" sz="2800" dirty="0">
                <a:solidFill>
                  <a:srgbClr val="0000CC"/>
                </a:solidFill>
                <a:ea typeface="华文楷体" panose="02010600040101010101" pitchFamily="2" charset="-122"/>
              </a:rPr>
              <a:t>当整体类不存在时，部分类仍可能存在。部分类被销毁时，整体类也将能够存在。</a:t>
            </a:r>
          </a:p>
          <a:p>
            <a:pPr eaLnBrk="0" hangingPunct="0">
              <a:lnSpc>
                <a:spcPct val="110000"/>
              </a:lnSpc>
              <a:spcAft>
                <a:spcPts val="600"/>
              </a:spcAft>
              <a:buClrTx/>
              <a:buFontTx/>
              <a:buNone/>
            </a:pPr>
            <a:r>
              <a:rPr lang="zh-CN" altLang="en-US" sz="2800" dirty="0">
                <a:solidFill>
                  <a:srgbClr val="0000CC"/>
                </a:solidFill>
                <a:ea typeface="华文楷体" panose="02010600040101010101" pitchFamily="2" charset="-122"/>
              </a:rPr>
              <a:t>关联关系和聚合关系来</a:t>
            </a:r>
            <a:r>
              <a:rPr lang="zh-CN" altLang="en-US" sz="2800" dirty="0">
                <a:solidFill>
                  <a:srgbClr val="FF3300"/>
                </a:solidFill>
                <a:ea typeface="华文楷体" panose="02010600040101010101" pitchFamily="2" charset="-122"/>
              </a:rPr>
              <a:t>语法上是没办法区分</a:t>
            </a:r>
            <a:r>
              <a:rPr lang="zh-CN" altLang="en-US" sz="2800" dirty="0">
                <a:solidFill>
                  <a:srgbClr val="0000CC"/>
                </a:solidFill>
                <a:ea typeface="华文楷体" panose="02010600040101010101" pitchFamily="2" charset="-122"/>
              </a:rPr>
              <a:t>的，从</a:t>
            </a:r>
            <a:r>
              <a:rPr lang="zh-CN" altLang="en-US" sz="2800" dirty="0">
                <a:solidFill>
                  <a:srgbClr val="FF3300"/>
                </a:solidFill>
                <a:ea typeface="华文楷体" panose="02010600040101010101" pitchFamily="2" charset="-122"/>
              </a:rPr>
              <a:t>语义</a:t>
            </a:r>
            <a:r>
              <a:rPr lang="zh-CN" altLang="en-US" sz="2800" dirty="0">
                <a:solidFill>
                  <a:srgbClr val="0000CC"/>
                </a:solidFill>
                <a:ea typeface="华文楷体" panose="02010600040101010101" pitchFamily="2" charset="-122"/>
              </a:rPr>
              <a:t>上才能更好的区分两者的区别。</a:t>
            </a:r>
            <a:endParaRPr lang="zh-CN" altLang="en-US" sz="2800" dirty="0">
              <a:ea typeface="华文楷体" panose="02010600040101010101" pitchFamily="2" charset="-122"/>
            </a:endParaRPr>
          </a:p>
        </p:txBody>
      </p:sp>
    </p:spTree>
    <p:extLst>
      <p:ext uri="{BB962C8B-B14F-4D97-AF65-F5344CB8AC3E}">
        <p14:creationId xmlns:p14="http://schemas.microsoft.com/office/powerpoint/2010/main" val="35365485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224441C-9D8B-4D93-AED8-8DCBB60ECEA7}" type="slidenum">
              <a:rPr lang="zh-CN" altLang="en-US"/>
              <a:pPr/>
              <a:t>66</a:t>
            </a:fld>
            <a:endParaRPr lang="en-US" altLang="zh-CN"/>
          </a:p>
        </p:txBody>
      </p:sp>
      <p:sp>
        <p:nvSpPr>
          <p:cNvPr id="467971" name="Rectangle 3"/>
          <p:cNvSpPr>
            <a:spLocks noGrp="1" noChangeArrowheads="1"/>
          </p:cNvSpPr>
          <p:nvPr>
            <p:ph type="body" idx="1"/>
          </p:nvPr>
        </p:nvSpPr>
        <p:spPr>
          <a:xfrm>
            <a:off x="453669" y="1055332"/>
            <a:ext cx="11142820" cy="2663825"/>
          </a:xfrm>
        </p:spPr>
        <p:txBody>
          <a:bodyPr/>
          <a:lstStyle/>
          <a:p>
            <a:pPr>
              <a:lnSpc>
                <a:spcPct val="110000"/>
              </a:lnSpc>
              <a:spcBef>
                <a:spcPts val="600"/>
              </a:spcBef>
              <a:spcAft>
                <a:spcPts val="600"/>
              </a:spcAft>
              <a:buFont typeface="Wingdings" panose="05000000000000000000" pitchFamily="2" charset="2"/>
              <a:buNone/>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、组合</a:t>
            </a:r>
            <a:endParaRPr lang="en-US" altLang="zh-CN" b="1" dirty="0" smtClean="0">
              <a:solidFill>
                <a:srgbClr val="0000CC"/>
              </a:solidFill>
              <a:latin typeface="华文楷体" panose="02010600040101010101" pitchFamily="2" charset="-122"/>
              <a:ea typeface="华文楷体" panose="02010600040101010101" pitchFamily="2" charset="-122"/>
            </a:endParaRPr>
          </a:p>
          <a:p>
            <a:pPr>
              <a:lnSpc>
                <a:spcPct val="110000"/>
              </a:lnSpc>
              <a:spcBef>
                <a:spcPts val="600"/>
              </a:spcBef>
              <a:spcAft>
                <a:spcPts val="600"/>
              </a:spcAft>
              <a:buFont typeface="Wingdings" panose="05000000000000000000" pitchFamily="2" charset="2"/>
              <a:buNone/>
            </a:pPr>
            <a:r>
              <a:rPr lang="zh-CN" altLang="en-US" b="1" dirty="0" smtClean="0">
                <a:solidFill>
                  <a:srgbClr val="0000CC"/>
                </a:solidFill>
                <a:latin typeface="华文楷体" panose="02010600040101010101" pitchFamily="2" charset="-122"/>
                <a:ea typeface="华文楷体" panose="02010600040101010101" pitchFamily="2" charset="-122"/>
              </a:rPr>
              <a:t>（</a:t>
            </a:r>
            <a:r>
              <a:rPr lang="en-US" altLang="zh-CN" b="1" dirty="0">
                <a:solidFill>
                  <a:srgbClr val="0000CC"/>
                </a:solidFill>
                <a:latin typeface="华文楷体" panose="02010600040101010101" pitchFamily="2" charset="-122"/>
                <a:ea typeface="华文楷体" panose="02010600040101010101" pitchFamily="2" charset="-122"/>
              </a:rPr>
              <a:t>1</a:t>
            </a:r>
            <a:r>
              <a:rPr lang="zh-CN" altLang="en-US" b="1" dirty="0">
                <a:solidFill>
                  <a:srgbClr val="0000CC"/>
                </a:solidFill>
                <a:latin typeface="华文楷体" panose="02010600040101010101" pitchFamily="2" charset="-122"/>
                <a:ea typeface="华文楷体" panose="02010600040101010101" pitchFamily="2" charset="-122"/>
              </a:rPr>
              <a:t>）组合的概念</a:t>
            </a:r>
          </a:p>
          <a:p>
            <a:pPr>
              <a:lnSpc>
                <a:spcPct val="110000"/>
              </a:lnSpc>
              <a:spcBef>
                <a:spcPts val="600"/>
              </a:spcBef>
              <a:spcAft>
                <a:spcPts val="600"/>
              </a:spcAft>
              <a:buFont typeface="Wingdings" panose="05000000000000000000" pitchFamily="2" charset="2"/>
              <a:buNone/>
            </a:pPr>
            <a:r>
              <a:rPr lang="zh-CN" altLang="en-US" b="1" dirty="0" smtClean="0">
                <a:solidFill>
                  <a:srgbClr val="0000CC"/>
                </a:solidFill>
                <a:latin typeface="华文楷体" panose="02010600040101010101" pitchFamily="2" charset="-122"/>
                <a:ea typeface="华文楷体" panose="02010600040101010101" pitchFamily="2" charset="-122"/>
              </a:rPr>
              <a:t>组合</a:t>
            </a:r>
            <a:r>
              <a:rPr lang="zh-CN" altLang="en-US" b="1" dirty="0">
                <a:solidFill>
                  <a:srgbClr val="0000CC"/>
                </a:solidFill>
                <a:latin typeface="华文楷体" panose="02010600040101010101" pitchFamily="2" charset="-122"/>
                <a:ea typeface="华文楷体" panose="02010600040101010101" pitchFamily="2" charset="-122"/>
              </a:rPr>
              <a:t>是一种</a:t>
            </a:r>
            <a:r>
              <a:rPr lang="zh-CN" altLang="en-US" b="1" dirty="0">
                <a:solidFill>
                  <a:srgbClr val="FF3300"/>
                </a:solidFill>
                <a:latin typeface="华文楷体" panose="02010600040101010101" pitchFamily="2" charset="-122"/>
                <a:ea typeface="华文楷体" panose="02010600040101010101" pitchFamily="2" charset="-122"/>
              </a:rPr>
              <a:t>特殊形式的聚合</a:t>
            </a:r>
            <a:r>
              <a:rPr lang="zh-CN" altLang="en-US" b="1" dirty="0">
                <a:solidFill>
                  <a:srgbClr val="0000CC"/>
                </a:solidFill>
                <a:latin typeface="华文楷体" panose="02010600040101010101" pitchFamily="2" charset="-122"/>
                <a:ea typeface="华文楷体" panose="02010600040101010101" pitchFamily="2" charset="-122"/>
              </a:rPr>
              <a:t>。与聚合相比，它有两个特点：</a:t>
            </a:r>
          </a:p>
          <a:p>
            <a:pPr>
              <a:lnSpc>
                <a:spcPct val="110000"/>
              </a:lnSpc>
              <a:spcBef>
                <a:spcPts val="600"/>
              </a:spcBef>
              <a:spcAft>
                <a:spcPts val="600"/>
              </a:spcAft>
            </a:pPr>
            <a:r>
              <a:rPr lang="zh-CN" altLang="en-US" b="1" dirty="0" smtClean="0">
                <a:solidFill>
                  <a:srgbClr val="0000CC"/>
                </a:solidFill>
                <a:latin typeface="华文楷体" panose="02010600040101010101" pitchFamily="2" charset="-122"/>
                <a:ea typeface="华文楷体" panose="02010600040101010101" pitchFamily="2" charset="-122"/>
              </a:rPr>
              <a:t>一</a:t>
            </a:r>
            <a:r>
              <a:rPr lang="zh-CN" altLang="en-US" b="1" dirty="0">
                <a:solidFill>
                  <a:srgbClr val="0000CC"/>
                </a:solidFill>
                <a:latin typeface="华文楷体" panose="02010600040101010101" pitchFamily="2" charset="-122"/>
                <a:ea typeface="华文楷体" panose="02010600040101010101" pitchFamily="2" charset="-122"/>
              </a:rPr>
              <a:t>个部分类最多只能属于一个整体类</a:t>
            </a:r>
          </a:p>
          <a:p>
            <a:pPr>
              <a:lnSpc>
                <a:spcPct val="110000"/>
              </a:lnSpc>
              <a:spcBef>
                <a:spcPts val="600"/>
              </a:spcBef>
              <a:spcAft>
                <a:spcPts val="600"/>
              </a:spcAft>
            </a:pPr>
            <a:r>
              <a:rPr lang="zh-CN" altLang="en-US" b="1" dirty="0" smtClean="0">
                <a:solidFill>
                  <a:srgbClr val="0000CC"/>
                </a:solidFill>
                <a:latin typeface="华文楷体" panose="02010600040101010101" pitchFamily="2" charset="-122"/>
                <a:ea typeface="华文楷体" panose="02010600040101010101" pitchFamily="2" charset="-122"/>
              </a:rPr>
              <a:t>当</a:t>
            </a:r>
            <a:r>
              <a:rPr lang="zh-CN" altLang="en-US" b="1" dirty="0">
                <a:solidFill>
                  <a:srgbClr val="0000CC"/>
                </a:solidFill>
                <a:latin typeface="华文楷体" panose="02010600040101010101" pitchFamily="2" charset="-122"/>
                <a:ea typeface="华文楷体" panose="02010600040101010101" pitchFamily="2" charset="-122"/>
              </a:rPr>
              <a:t>整体类不存在时，部分类将同时被销毁。</a:t>
            </a:r>
          </a:p>
        </p:txBody>
      </p:sp>
      <p:pic>
        <p:nvPicPr>
          <p:cNvPr id="4679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38098" y="1430757"/>
            <a:ext cx="1977797" cy="401133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0881" y="4176287"/>
            <a:ext cx="3123545" cy="268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27039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98A4EFC-52FD-4D6B-ABAB-74C906074357}" type="slidenum">
              <a:rPr lang="zh-CN" altLang="en-US"/>
              <a:pPr/>
              <a:t>67</a:t>
            </a:fld>
            <a:endParaRPr lang="en-US" altLang="zh-CN"/>
          </a:p>
        </p:txBody>
      </p:sp>
      <p:sp>
        <p:nvSpPr>
          <p:cNvPr id="471042" name="Text Box 2"/>
          <p:cNvSpPr txBox="1">
            <a:spLocks noChangeArrowheads="1"/>
          </p:cNvSpPr>
          <p:nvPr/>
        </p:nvSpPr>
        <p:spPr bwMode="auto">
          <a:xfrm>
            <a:off x="2279651" y="1196975"/>
            <a:ext cx="7921625" cy="52832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zh-CN" sz="2000"/>
              <a:t>partial class Form1:Form</a:t>
            </a:r>
          </a:p>
          <a:p>
            <a:pPr>
              <a:spcBef>
                <a:spcPct val="0"/>
              </a:spcBef>
              <a:buClrTx/>
              <a:buFontTx/>
              <a:buNone/>
            </a:pPr>
            <a:r>
              <a:rPr lang="en-US" altLang="zh-CN" sz="2000"/>
              <a:t>    {</a:t>
            </a:r>
          </a:p>
          <a:p>
            <a:pPr>
              <a:spcBef>
                <a:spcPct val="0"/>
              </a:spcBef>
              <a:buClrTx/>
              <a:buFontTx/>
              <a:buNone/>
            </a:pPr>
            <a:endParaRPr lang="en-US" altLang="zh-CN" sz="2000"/>
          </a:p>
          <a:p>
            <a:pPr>
              <a:spcBef>
                <a:spcPct val="0"/>
              </a:spcBef>
              <a:buClrTx/>
              <a:buFontTx/>
              <a:buNone/>
            </a:pPr>
            <a:r>
              <a:rPr lang="en-US" altLang="zh-CN" sz="2000">
                <a:solidFill>
                  <a:srgbClr val="FF3300"/>
                </a:solidFill>
              </a:rPr>
              <a:t>        private System.Windows.Forms.Button button1;</a:t>
            </a:r>
          </a:p>
          <a:p>
            <a:pPr>
              <a:spcBef>
                <a:spcPct val="0"/>
              </a:spcBef>
              <a:buClrTx/>
              <a:buFontTx/>
              <a:buNone/>
            </a:pPr>
            <a:r>
              <a:rPr lang="en-US" altLang="zh-CN" sz="2000">
                <a:solidFill>
                  <a:srgbClr val="FF3300"/>
                </a:solidFill>
              </a:rPr>
              <a:t>        private System.Windows.Forms.TextBox textBox1;</a:t>
            </a:r>
          </a:p>
          <a:p>
            <a:pPr>
              <a:spcBef>
                <a:spcPct val="0"/>
              </a:spcBef>
              <a:buClrTx/>
              <a:buFontTx/>
              <a:buNone/>
            </a:pPr>
            <a:endParaRPr lang="en-US" altLang="zh-CN" sz="2000">
              <a:solidFill>
                <a:srgbClr val="FF3300"/>
              </a:solidFill>
            </a:endParaRPr>
          </a:p>
          <a:p>
            <a:pPr>
              <a:spcBef>
                <a:spcPct val="0"/>
              </a:spcBef>
              <a:buClrTx/>
              <a:buFontTx/>
              <a:buNone/>
            </a:pPr>
            <a:r>
              <a:rPr lang="en-US" altLang="zh-CN" sz="2000"/>
              <a:t>       public Form1()</a:t>
            </a:r>
          </a:p>
          <a:p>
            <a:pPr>
              <a:spcBef>
                <a:spcPct val="0"/>
              </a:spcBef>
              <a:buClrTx/>
              <a:buFontTx/>
              <a:buNone/>
            </a:pPr>
            <a:r>
              <a:rPr lang="en-US" altLang="zh-CN" sz="2000"/>
              <a:t>           {</a:t>
            </a:r>
          </a:p>
          <a:p>
            <a:pPr>
              <a:spcBef>
                <a:spcPct val="0"/>
              </a:spcBef>
              <a:buClrTx/>
              <a:buFontTx/>
              <a:buNone/>
            </a:pPr>
            <a:r>
              <a:rPr lang="en-US" altLang="zh-CN" sz="2000"/>
              <a:t>               InitializeComponent();</a:t>
            </a:r>
          </a:p>
          <a:p>
            <a:pPr>
              <a:spcBef>
                <a:spcPct val="0"/>
              </a:spcBef>
              <a:buClrTx/>
              <a:buFontTx/>
              <a:buNone/>
            </a:pPr>
            <a:r>
              <a:rPr lang="en-US" altLang="zh-CN" sz="2000"/>
              <a:t>            }</a:t>
            </a:r>
          </a:p>
          <a:p>
            <a:pPr>
              <a:spcBef>
                <a:spcPct val="0"/>
              </a:spcBef>
              <a:buClrTx/>
              <a:buFontTx/>
              <a:buNone/>
            </a:pPr>
            <a:endParaRPr lang="en-US" altLang="zh-CN" sz="2000"/>
          </a:p>
          <a:p>
            <a:pPr>
              <a:spcBef>
                <a:spcPct val="0"/>
              </a:spcBef>
              <a:buClrTx/>
              <a:buFontTx/>
              <a:buNone/>
            </a:pPr>
            <a:r>
              <a:rPr lang="en-US" altLang="zh-CN" sz="2000"/>
              <a:t>        private void InitializeComponent()</a:t>
            </a:r>
          </a:p>
          <a:p>
            <a:pPr>
              <a:spcBef>
                <a:spcPct val="0"/>
              </a:spcBef>
              <a:buClrTx/>
              <a:buFontTx/>
              <a:buNone/>
            </a:pPr>
            <a:r>
              <a:rPr lang="en-US" altLang="zh-CN" sz="2000"/>
              <a:t>        {</a:t>
            </a:r>
          </a:p>
          <a:p>
            <a:pPr>
              <a:spcBef>
                <a:spcPct val="0"/>
              </a:spcBef>
              <a:buClrTx/>
              <a:buFontTx/>
              <a:buNone/>
            </a:pPr>
            <a:r>
              <a:rPr lang="en-US" altLang="zh-CN" sz="2000">
                <a:solidFill>
                  <a:srgbClr val="FF3300"/>
                </a:solidFill>
              </a:rPr>
              <a:t>            this.button1 = new System.Windows.Forms.Button();</a:t>
            </a:r>
          </a:p>
          <a:p>
            <a:pPr>
              <a:spcBef>
                <a:spcPct val="0"/>
              </a:spcBef>
              <a:buClrTx/>
              <a:buFontTx/>
              <a:buNone/>
            </a:pPr>
            <a:r>
              <a:rPr lang="en-US" altLang="zh-CN" sz="2000">
                <a:solidFill>
                  <a:srgbClr val="FF3300"/>
                </a:solidFill>
              </a:rPr>
              <a:t>            this.textBox1 = new System.Windows.Forms.TextBox();</a:t>
            </a:r>
          </a:p>
          <a:p>
            <a:pPr>
              <a:spcBef>
                <a:spcPct val="0"/>
              </a:spcBef>
              <a:buClrTx/>
              <a:buFontTx/>
              <a:buNone/>
            </a:pPr>
            <a:r>
              <a:rPr lang="en-US" altLang="zh-CN" sz="2000"/>
              <a:t>       }</a:t>
            </a:r>
          </a:p>
          <a:p>
            <a:pPr>
              <a:spcBef>
                <a:spcPct val="0"/>
              </a:spcBef>
              <a:buClrTx/>
              <a:buFontTx/>
              <a:buNone/>
            </a:pPr>
            <a:r>
              <a:rPr lang="en-US" altLang="zh-CN" sz="2000"/>
              <a:t>}</a:t>
            </a:r>
            <a:endParaRPr lang="zh-CN" altLang="en-US" sz="2000">
              <a:solidFill>
                <a:srgbClr val="0000CC"/>
              </a:solidFill>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90977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4307BDBA-D61D-499E-A66F-D30EAD778316}" type="slidenum">
              <a:rPr lang="zh-CN" altLang="en-US"/>
              <a:pPr/>
              <a:t>68</a:t>
            </a:fld>
            <a:endParaRPr lang="en-US" altLang="zh-CN"/>
          </a:p>
        </p:txBody>
      </p:sp>
      <p:sp>
        <p:nvSpPr>
          <p:cNvPr id="473090" name="Text Box 2"/>
          <p:cNvSpPr txBox="1">
            <a:spLocks noChangeArrowheads="1"/>
          </p:cNvSpPr>
          <p:nvPr/>
        </p:nvSpPr>
        <p:spPr bwMode="auto">
          <a:xfrm>
            <a:off x="453670" y="869129"/>
            <a:ext cx="5243746" cy="52832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a:t>partial class Form1:Form</a:t>
            </a:r>
          </a:p>
          <a:p>
            <a:pPr>
              <a:spcBef>
                <a:spcPct val="0"/>
              </a:spcBef>
              <a:buClrTx/>
              <a:buFontTx/>
              <a:buNone/>
            </a:pPr>
            <a:r>
              <a:rPr lang="en-US" altLang="zh-CN" sz="2000"/>
              <a:t>    {</a:t>
            </a:r>
          </a:p>
          <a:p>
            <a:pPr>
              <a:spcBef>
                <a:spcPct val="0"/>
              </a:spcBef>
              <a:buClrTx/>
              <a:buFontTx/>
              <a:buNone/>
            </a:pPr>
            <a:endParaRPr lang="en-US" altLang="zh-CN" sz="2000"/>
          </a:p>
          <a:p>
            <a:pPr>
              <a:spcBef>
                <a:spcPct val="0"/>
              </a:spcBef>
              <a:buClrTx/>
              <a:buFontTx/>
              <a:buNone/>
            </a:pPr>
            <a:r>
              <a:rPr lang="en-US" altLang="zh-CN" sz="2000">
                <a:solidFill>
                  <a:srgbClr val="FF3300"/>
                </a:solidFill>
              </a:rPr>
              <a:t>        private Button button1;</a:t>
            </a:r>
          </a:p>
          <a:p>
            <a:pPr>
              <a:spcBef>
                <a:spcPct val="0"/>
              </a:spcBef>
              <a:buClrTx/>
              <a:buFontTx/>
              <a:buNone/>
            </a:pPr>
            <a:r>
              <a:rPr lang="en-US" altLang="zh-CN" sz="2000">
                <a:solidFill>
                  <a:srgbClr val="FF3300"/>
                </a:solidFill>
              </a:rPr>
              <a:t>        private TextBox textBox1;</a:t>
            </a:r>
          </a:p>
          <a:p>
            <a:pPr>
              <a:spcBef>
                <a:spcPct val="0"/>
              </a:spcBef>
              <a:buClrTx/>
              <a:buFontTx/>
              <a:buNone/>
            </a:pPr>
            <a:endParaRPr lang="en-US" altLang="zh-CN" sz="2000">
              <a:solidFill>
                <a:srgbClr val="FF3300"/>
              </a:solidFill>
            </a:endParaRPr>
          </a:p>
          <a:p>
            <a:pPr>
              <a:spcBef>
                <a:spcPct val="0"/>
              </a:spcBef>
              <a:buClrTx/>
              <a:buFontTx/>
              <a:buNone/>
            </a:pPr>
            <a:r>
              <a:rPr lang="en-US" altLang="zh-CN" sz="2000"/>
              <a:t>       public Form1()</a:t>
            </a:r>
          </a:p>
          <a:p>
            <a:pPr>
              <a:spcBef>
                <a:spcPct val="0"/>
              </a:spcBef>
              <a:buClrTx/>
              <a:buFontTx/>
              <a:buNone/>
            </a:pPr>
            <a:r>
              <a:rPr lang="en-US" altLang="zh-CN" sz="2000"/>
              <a:t>           {</a:t>
            </a:r>
          </a:p>
          <a:p>
            <a:pPr>
              <a:spcBef>
                <a:spcPct val="0"/>
              </a:spcBef>
              <a:buClrTx/>
              <a:buFontTx/>
              <a:buNone/>
            </a:pPr>
            <a:r>
              <a:rPr lang="en-US" altLang="zh-CN" sz="2000"/>
              <a:t>               InitializeComponent();</a:t>
            </a:r>
          </a:p>
          <a:p>
            <a:pPr>
              <a:spcBef>
                <a:spcPct val="0"/>
              </a:spcBef>
              <a:buClrTx/>
              <a:buFontTx/>
              <a:buNone/>
            </a:pPr>
            <a:r>
              <a:rPr lang="en-US" altLang="zh-CN" sz="2000"/>
              <a:t>            }</a:t>
            </a:r>
          </a:p>
          <a:p>
            <a:pPr>
              <a:spcBef>
                <a:spcPct val="0"/>
              </a:spcBef>
              <a:buClrTx/>
              <a:buFontTx/>
              <a:buNone/>
            </a:pPr>
            <a:endParaRPr lang="en-US" altLang="zh-CN" sz="2000"/>
          </a:p>
          <a:p>
            <a:pPr>
              <a:spcBef>
                <a:spcPct val="0"/>
              </a:spcBef>
              <a:buClrTx/>
              <a:buFontTx/>
              <a:buNone/>
            </a:pPr>
            <a:r>
              <a:rPr lang="en-US" altLang="zh-CN" sz="2000"/>
              <a:t>        private void InitializeComponent()</a:t>
            </a:r>
          </a:p>
          <a:p>
            <a:pPr>
              <a:spcBef>
                <a:spcPct val="0"/>
              </a:spcBef>
              <a:buClrTx/>
              <a:buFontTx/>
              <a:buNone/>
            </a:pPr>
            <a:r>
              <a:rPr lang="en-US" altLang="zh-CN" sz="2000"/>
              <a:t>        {</a:t>
            </a:r>
          </a:p>
          <a:p>
            <a:pPr>
              <a:spcBef>
                <a:spcPct val="0"/>
              </a:spcBef>
              <a:buClrTx/>
              <a:buFontTx/>
              <a:buNone/>
            </a:pPr>
            <a:r>
              <a:rPr lang="en-US" altLang="zh-CN" sz="2000">
                <a:solidFill>
                  <a:srgbClr val="FF3300"/>
                </a:solidFill>
              </a:rPr>
              <a:t>            button1 = new Button();</a:t>
            </a:r>
          </a:p>
          <a:p>
            <a:pPr>
              <a:spcBef>
                <a:spcPct val="0"/>
              </a:spcBef>
              <a:buClrTx/>
              <a:buFontTx/>
              <a:buNone/>
            </a:pPr>
            <a:r>
              <a:rPr lang="en-US" altLang="zh-CN" sz="2000">
                <a:solidFill>
                  <a:srgbClr val="FF3300"/>
                </a:solidFill>
              </a:rPr>
              <a:t>            textBox1 = new TextBox();</a:t>
            </a:r>
          </a:p>
          <a:p>
            <a:pPr>
              <a:spcBef>
                <a:spcPct val="0"/>
              </a:spcBef>
              <a:buClrTx/>
              <a:buFontTx/>
              <a:buNone/>
            </a:pPr>
            <a:r>
              <a:rPr lang="en-US" altLang="zh-CN" sz="2000"/>
              <a:t>       }</a:t>
            </a:r>
          </a:p>
          <a:p>
            <a:pPr>
              <a:spcBef>
                <a:spcPct val="0"/>
              </a:spcBef>
              <a:buClrTx/>
              <a:buFontTx/>
              <a:buNone/>
            </a:pPr>
            <a:r>
              <a:rPr lang="en-US" altLang="zh-CN" sz="2000"/>
              <a:t>}</a:t>
            </a:r>
            <a:endParaRPr lang="zh-CN" altLang="en-US" sz="2000">
              <a:solidFill>
                <a:srgbClr val="0000CC"/>
              </a:solidFill>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172150" y="766971"/>
            <a:ext cx="5403552" cy="3759200"/>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sz="2000"/>
              <a:t>class Form1:Form</a:t>
            </a:r>
          </a:p>
          <a:p>
            <a:pPr>
              <a:spcBef>
                <a:spcPct val="0"/>
              </a:spcBef>
              <a:buClrTx/>
              <a:buFontTx/>
              <a:buNone/>
            </a:pPr>
            <a:r>
              <a:rPr lang="en-US" altLang="zh-CN" sz="2000"/>
              <a:t>    {</a:t>
            </a:r>
          </a:p>
          <a:p>
            <a:pPr>
              <a:spcBef>
                <a:spcPct val="0"/>
              </a:spcBef>
              <a:buClrTx/>
              <a:buFontTx/>
              <a:buNone/>
            </a:pPr>
            <a:endParaRPr lang="en-US" altLang="zh-CN" sz="2000"/>
          </a:p>
          <a:p>
            <a:pPr>
              <a:spcBef>
                <a:spcPct val="0"/>
              </a:spcBef>
              <a:buClrTx/>
              <a:buFontTx/>
              <a:buNone/>
            </a:pPr>
            <a:r>
              <a:rPr lang="en-US" altLang="zh-CN" sz="2000">
                <a:solidFill>
                  <a:srgbClr val="FF3300"/>
                </a:solidFill>
              </a:rPr>
              <a:t>        private Button button1;</a:t>
            </a:r>
          </a:p>
          <a:p>
            <a:pPr>
              <a:spcBef>
                <a:spcPct val="0"/>
              </a:spcBef>
              <a:buClrTx/>
              <a:buFontTx/>
              <a:buNone/>
            </a:pPr>
            <a:r>
              <a:rPr lang="en-US" altLang="zh-CN" sz="2000">
                <a:solidFill>
                  <a:srgbClr val="FF3300"/>
                </a:solidFill>
              </a:rPr>
              <a:t>        private TextBox textBox1;</a:t>
            </a:r>
          </a:p>
          <a:p>
            <a:pPr>
              <a:spcBef>
                <a:spcPct val="0"/>
              </a:spcBef>
              <a:buClrTx/>
              <a:buFontTx/>
              <a:buNone/>
            </a:pPr>
            <a:endParaRPr lang="en-US" altLang="zh-CN" sz="2000">
              <a:solidFill>
                <a:srgbClr val="FF3300"/>
              </a:solidFill>
            </a:endParaRPr>
          </a:p>
          <a:p>
            <a:pPr>
              <a:spcBef>
                <a:spcPct val="0"/>
              </a:spcBef>
              <a:buClrTx/>
              <a:buFontTx/>
              <a:buNone/>
            </a:pPr>
            <a:r>
              <a:rPr lang="en-US" altLang="zh-CN" sz="2000"/>
              <a:t>       public Form1()</a:t>
            </a:r>
          </a:p>
          <a:p>
            <a:pPr>
              <a:spcBef>
                <a:spcPct val="0"/>
              </a:spcBef>
              <a:buClrTx/>
              <a:buFontTx/>
              <a:buNone/>
            </a:pPr>
            <a:r>
              <a:rPr lang="en-US" altLang="zh-CN" sz="2000"/>
              <a:t>           {</a:t>
            </a:r>
          </a:p>
          <a:p>
            <a:pPr>
              <a:spcBef>
                <a:spcPct val="0"/>
              </a:spcBef>
              <a:buClrTx/>
              <a:buFontTx/>
              <a:buNone/>
            </a:pPr>
            <a:r>
              <a:rPr lang="en-US" altLang="zh-CN" sz="2000"/>
              <a:t>               </a:t>
            </a:r>
            <a:r>
              <a:rPr lang="en-US" altLang="zh-CN" sz="2000">
                <a:solidFill>
                  <a:srgbClr val="FF3300"/>
                </a:solidFill>
              </a:rPr>
              <a:t>button1 = new Button();</a:t>
            </a:r>
          </a:p>
          <a:p>
            <a:pPr>
              <a:spcBef>
                <a:spcPct val="0"/>
              </a:spcBef>
              <a:buClrTx/>
              <a:buFontTx/>
              <a:buNone/>
            </a:pPr>
            <a:r>
              <a:rPr lang="en-US" altLang="zh-CN" sz="2000">
                <a:solidFill>
                  <a:srgbClr val="FF3300"/>
                </a:solidFill>
              </a:rPr>
              <a:t>               textBox1 = new TextBox();</a:t>
            </a:r>
          </a:p>
          <a:p>
            <a:pPr>
              <a:spcBef>
                <a:spcPct val="0"/>
              </a:spcBef>
              <a:buClrTx/>
              <a:buFontTx/>
              <a:buNone/>
            </a:pPr>
            <a:r>
              <a:rPr lang="en-US" altLang="zh-CN" sz="2000"/>
              <a:t>           }</a:t>
            </a:r>
          </a:p>
          <a:p>
            <a:pPr>
              <a:spcBef>
                <a:spcPct val="0"/>
              </a:spcBef>
              <a:buClrTx/>
              <a:buFontTx/>
              <a:buNone/>
            </a:pPr>
            <a:r>
              <a:rPr lang="en-US" altLang="zh-CN" sz="2000"/>
              <a:t>}</a:t>
            </a:r>
            <a:endParaRPr lang="zh-CN" altLang="en-US" sz="2000"/>
          </a:p>
        </p:txBody>
      </p:sp>
      <p:sp>
        <p:nvSpPr>
          <p:cNvPr id="8" name="Text Box 2"/>
          <p:cNvSpPr txBox="1">
            <a:spLocks noChangeArrowheads="1"/>
          </p:cNvSpPr>
          <p:nvPr/>
        </p:nvSpPr>
        <p:spPr bwMode="auto">
          <a:xfrm>
            <a:off x="6172150" y="4690150"/>
            <a:ext cx="5403552" cy="2031325"/>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en-US" altLang="zh-CN" dirty="0">
                <a:ea typeface="宋体" panose="02010600030101010101" pitchFamily="2" charset="-122"/>
              </a:rPr>
              <a:t> class Program</a:t>
            </a:r>
          </a:p>
          <a:p>
            <a:pPr>
              <a:spcBef>
                <a:spcPct val="0"/>
              </a:spcBef>
              <a:buClrTx/>
              <a:buFontTx/>
              <a:buNone/>
            </a:pPr>
            <a:r>
              <a:rPr lang="en-US" altLang="zh-CN" dirty="0">
                <a:ea typeface="宋体" panose="02010600030101010101" pitchFamily="2" charset="-122"/>
              </a:rPr>
              <a:t>    {</a:t>
            </a:r>
          </a:p>
          <a:p>
            <a:pPr>
              <a:spcBef>
                <a:spcPct val="0"/>
              </a:spcBef>
              <a:buClrTx/>
              <a:buFontTx/>
              <a:buNone/>
            </a:pPr>
            <a:r>
              <a:rPr lang="en-US" altLang="zh-CN" dirty="0">
                <a:ea typeface="宋体" panose="02010600030101010101" pitchFamily="2" charset="-122"/>
              </a:rPr>
              <a:t>       static void Main()</a:t>
            </a:r>
          </a:p>
          <a:p>
            <a:pPr>
              <a:spcBef>
                <a:spcPct val="0"/>
              </a:spcBef>
              <a:buClrTx/>
              <a:buFontTx/>
              <a:buNone/>
            </a:pPr>
            <a:r>
              <a:rPr lang="en-US" altLang="zh-CN" dirty="0">
                <a:ea typeface="宋体" panose="02010600030101010101" pitchFamily="2" charset="-122"/>
              </a:rPr>
              <a:t>            {</a:t>
            </a:r>
          </a:p>
          <a:p>
            <a:pPr>
              <a:spcBef>
                <a:spcPct val="0"/>
              </a:spcBef>
              <a:buClrTx/>
              <a:buFontTx/>
              <a:buNone/>
            </a:pPr>
            <a:r>
              <a:rPr lang="en-US" altLang="zh-CN" dirty="0">
                <a:ea typeface="宋体" panose="02010600030101010101" pitchFamily="2" charset="-122"/>
              </a:rPr>
              <a:t>              </a:t>
            </a:r>
            <a:r>
              <a:rPr lang="en-US" altLang="zh-CN" dirty="0" err="1">
                <a:ea typeface="宋体" panose="02010600030101010101" pitchFamily="2" charset="-122"/>
              </a:rPr>
              <a:t>Application.Run</a:t>
            </a:r>
            <a:r>
              <a:rPr lang="en-US" altLang="zh-CN" dirty="0">
                <a:ea typeface="宋体" panose="02010600030101010101" pitchFamily="2" charset="-122"/>
              </a:rPr>
              <a:t>(</a:t>
            </a:r>
            <a:r>
              <a:rPr lang="en-US" altLang="zh-CN" dirty="0">
                <a:solidFill>
                  <a:srgbClr val="FF3300"/>
                </a:solidFill>
                <a:ea typeface="宋体" panose="02010600030101010101" pitchFamily="2" charset="-122"/>
              </a:rPr>
              <a:t>new Form1( )</a:t>
            </a:r>
            <a:r>
              <a:rPr lang="en-US" altLang="zh-CN" dirty="0">
                <a:ea typeface="宋体" panose="02010600030101010101" pitchFamily="2" charset="-122"/>
              </a:rPr>
              <a:t>);</a:t>
            </a:r>
          </a:p>
          <a:p>
            <a:pPr>
              <a:spcBef>
                <a:spcPct val="0"/>
              </a:spcBef>
              <a:buClrTx/>
              <a:buFontTx/>
              <a:buNone/>
            </a:pPr>
            <a:r>
              <a:rPr lang="en-US" altLang="zh-CN" dirty="0">
                <a:ea typeface="宋体" panose="02010600030101010101" pitchFamily="2" charset="-122"/>
              </a:rPr>
              <a:t>           }</a:t>
            </a:r>
          </a:p>
          <a:p>
            <a:pPr>
              <a:spcBef>
                <a:spcPct val="0"/>
              </a:spcBef>
              <a:buClrTx/>
              <a:buFontTx/>
              <a:buNone/>
            </a:pPr>
            <a:r>
              <a:rPr lang="en-US" altLang="zh-CN" dirty="0">
                <a:ea typeface="宋体" panose="02010600030101010101" pitchFamily="2" charset="-122"/>
              </a:rPr>
              <a:t>    }</a:t>
            </a:r>
            <a:endParaRPr lang="zh-CN" altLang="en-US" dirty="0">
              <a:ea typeface="宋体" panose="02010600030101010101" pitchFamily="2" charset="-122"/>
            </a:endParaRPr>
          </a:p>
        </p:txBody>
      </p:sp>
    </p:spTree>
    <p:extLst>
      <p:ext uri="{BB962C8B-B14F-4D97-AF65-F5344CB8AC3E}">
        <p14:creationId xmlns:p14="http://schemas.microsoft.com/office/powerpoint/2010/main" val="36683118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7E2E188D-76B0-4C93-A49A-ECE737958B48}" type="slidenum">
              <a:rPr lang="zh-CN" altLang="en-US"/>
              <a:pPr/>
              <a:t>69</a:t>
            </a:fld>
            <a:endParaRPr lang="en-US" altLang="zh-CN"/>
          </a:p>
        </p:txBody>
      </p:sp>
      <p:sp>
        <p:nvSpPr>
          <p:cNvPr id="479235" name="Text Box 3"/>
          <p:cNvSpPr txBox="1">
            <a:spLocks noChangeArrowheads="1"/>
          </p:cNvSpPr>
          <p:nvPr/>
        </p:nvSpPr>
        <p:spPr bwMode="auto">
          <a:xfrm>
            <a:off x="550862" y="1027726"/>
            <a:ext cx="640873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solidFill>
                  <a:srgbClr val="0000CC"/>
                </a:solidFill>
                <a:latin typeface="华文楷体" panose="02010600040101010101" pitchFamily="2" charset="-122"/>
                <a:ea typeface="华文楷体" panose="02010600040101010101" pitchFamily="2" charset="-122"/>
              </a:rPr>
              <a:t>（</a:t>
            </a:r>
            <a:r>
              <a:rPr lang="en-US" altLang="zh-CN" sz="2800" dirty="0">
                <a:solidFill>
                  <a:srgbClr val="0000CC"/>
                </a:solidFill>
                <a:latin typeface="华文楷体" panose="02010600040101010101" pitchFamily="2" charset="-122"/>
                <a:ea typeface="华文楷体" panose="02010600040101010101" pitchFamily="2" charset="-122"/>
              </a:rPr>
              <a:t>2</a:t>
            </a:r>
            <a:r>
              <a:rPr lang="zh-CN" altLang="en-US" sz="2800" dirty="0">
                <a:solidFill>
                  <a:srgbClr val="0000CC"/>
                </a:solidFill>
                <a:latin typeface="华文楷体" panose="02010600040101010101" pitchFamily="2" charset="-122"/>
                <a:ea typeface="华文楷体" panose="02010600040101010101" pitchFamily="2" charset="-122"/>
              </a:rPr>
              <a:t>）组合的符号</a:t>
            </a:r>
          </a:p>
          <a:p>
            <a:pPr>
              <a:spcBef>
                <a:spcPct val="50000"/>
              </a:spcBef>
              <a:buClrTx/>
              <a:buFontTx/>
              <a:buNone/>
            </a:pPr>
            <a:r>
              <a:rPr lang="zh-CN" altLang="en-US" sz="2800" dirty="0" smtClean="0">
                <a:solidFill>
                  <a:srgbClr val="0000CC"/>
                </a:solidFill>
                <a:latin typeface="华文楷体" panose="02010600040101010101" pitchFamily="2" charset="-122"/>
                <a:ea typeface="华文楷体" panose="02010600040101010101" pitchFamily="2" charset="-122"/>
              </a:rPr>
              <a:t>在</a:t>
            </a:r>
            <a:r>
              <a:rPr lang="zh-CN" altLang="en-US" sz="2800" dirty="0">
                <a:solidFill>
                  <a:srgbClr val="0000CC"/>
                </a:solidFill>
                <a:latin typeface="华文楷体" panose="02010600040101010101" pitchFamily="2" charset="-122"/>
                <a:ea typeface="华文楷体" panose="02010600040101010101" pitchFamily="2" charset="-122"/>
              </a:rPr>
              <a:t>整体类端加实心菱形</a:t>
            </a:r>
          </a:p>
        </p:txBody>
      </p:sp>
      <p:pic>
        <p:nvPicPr>
          <p:cNvPr id="4792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8758" y="3011489"/>
            <a:ext cx="4025392" cy="321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92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6665" y="2644506"/>
            <a:ext cx="4176712" cy="3586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539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F823E641-94F8-4922-9C30-188459E58A0A}" type="slidenum">
              <a:rPr lang="zh-CN" altLang="en-US"/>
              <a:pPr/>
              <a:t>7</a:t>
            </a:fld>
            <a:endParaRPr lang="en-US" altLang="zh-CN"/>
          </a:p>
        </p:txBody>
      </p:sp>
      <p:sp>
        <p:nvSpPr>
          <p:cNvPr id="283651" name="Rectangle 3"/>
          <p:cNvSpPr>
            <a:spLocks noGrp="1" noChangeArrowheads="1"/>
          </p:cNvSpPr>
          <p:nvPr>
            <p:ph type="body" idx="1"/>
          </p:nvPr>
        </p:nvSpPr>
        <p:spPr>
          <a:xfrm>
            <a:off x="552661" y="1262743"/>
            <a:ext cx="11133572" cy="4267200"/>
          </a:xfrm>
        </p:spPr>
        <p:txBody>
          <a:bodyPr/>
          <a:lstStyle/>
          <a:p>
            <a:pPr marL="0" indent="0">
              <a:lnSpc>
                <a:spcPct val="110000"/>
              </a:lnSpc>
              <a:spcAft>
                <a:spcPct val="30000"/>
              </a:spcAft>
              <a:buNone/>
            </a:pPr>
            <a:r>
              <a:rPr lang="zh-CN" altLang="en-US" dirty="0" smtClean="0">
                <a:ea typeface="宋体" panose="02010600030101010101" pitchFamily="2" charset="-122"/>
              </a:rPr>
              <a:t>对象</a:t>
            </a:r>
            <a:r>
              <a:rPr lang="zh-CN" altLang="en-US" dirty="0">
                <a:ea typeface="宋体" panose="02010600030101010101" pitchFamily="2" charset="-122"/>
              </a:rPr>
              <a:t>和类</a:t>
            </a:r>
            <a:endParaRPr lang="en-US" altLang="zh-CN" dirty="0" smtClean="0">
              <a:solidFill>
                <a:srgbClr val="FF3300"/>
              </a:solidFill>
              <a:latin typeface="华文楷体" panose="02010600040101010101" pitchFamily="2" charset="-122"/>
              <a:ea typeface="华文楷体" panose="02010600040101010101" pitchFamily="2" charset="-122"/>
            </a:endParaRPr>
          </a:p>
          <a:p>
            <a:pPr>
              <a:lnSpc>
                <a:spcPct val="110000"/>
              </a:lnSpc>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对象</a:t>
            </a:r>
            <a:r>
              <a:rPr lang="zh-CN" altLang="en-US" dirty="0">
                <a:latin typeface="华文楷体" panose="02010600040101010101" pitchFamily="2" charset="-122"/>
                <a:ea typeface="华文楷体" panose="02010600040101010101" pitchFamily="2" charset="-122"/>
              </a:rPr>
              <a:t>是指某个事物，大多对应于真实世界中的某个客观实体；但有些对象在真实世界中没有直接的对应物，是人们对某个事物的一种抽象描述。对象的基本特征可以归纳为对象的</a:t>
            </a:r>
            <a:r>
              <a:rPr lang="zh-CN" altLang="en-US" dirty="0">
                <a:solidFill>
                  <a:srgbClr val="FF3300"/>
                </a:solidFill>
                <a:latin typeface="华文楷体" panose="02010600040101010101" pitchFamily="2" charset="-122"/>
                <a:ea typeface="华文楷体" panose="02010600040101010101" pitchFamily="2" charset="-122"/>
              </a:rPr>
              <a:t>属性</a:t>
            </a:r>
            <a:r>
              <a:rPr lang="zh-CN" altLang="en-US" dirty="0">
                <a:latin typeface="华文楷体" panose="02010600040101010101" pitchFamily="2" charset="-122"/>
                <a:ea typeface="华文楷体" panose="02010600040101010101" pitchFamily="2" charset="-122"/>
              </a:rPr>
              <a:t>和</a:t>
            </a:r>
            <a:r>
              <a:rPr lang="zh-CN" altLang="en-US" dirty="0">
                <a:solidFill>
                  <a:srgbClr val="FF3300"/>
                </a:solidFill>
                <a:latin typeface="华文楷体" panose="02010600040101010101" pitchFamily="2" charset="-122"/>
                <a:ea typeface="华文楷体" panose="02010600040101010101" pitchFamily="2" charset="-122"/>
              </a:rPr>
              <a:t>行为</a:t>
            </a:r>
            <a:r>
              <a:rPr lang="zh-CN" altLang="en-US" dirty="0">
                <a:latin typeface="华文楷体" panose="02010600040101010101" pitchFamily="2" charset="-122"/>
                <a:ea typeface="华文楷体" panose="02010600040101010101" pitchFamily="2" charset="-122"/>
              </a:rPr>
              <a:t>两类。</a:t>
            </a:r>
          </a:p>
          <a:p>
            <a:pPr>
              <a:lnSpc>
                <a:spcPct val="110000"/>
              </a:lnSpc>
              <a:spcAft>
                <a:spcPct val="30000"/>
              </a:spcAft>
            </a:pPr>
            <a:r>
              <a:rPr lang="zh-CN" altLang="en-US" dirty="0" smtClean="0">
                <a:latin typeface="华文楷体" panose="02010600040101010101" pitchFamily="2" charset="-122"/>
                <a:ea typeface="华文楷体" panose="02010600040101010101" pitchFamily="2" charset="-122"/>
              </a:rPr>
              <a:t>类</a:t>
            </a:r>
            <a:r>
              <a:rPr lang="zh-CN" altLang="en-US" dirty="0">
                <a:latin typeface="华文楷体" panose="02010600040101010101" pitchFamily="2" charset="-122"/>
                <a:ea typeface="华文楷体" panose="02010600040101010101" pitchFamily="2" charset="-122"/>
              </a:rPr>
              <a:t>是指对一组具有</a:t>
            </a:r>
            <a:r>
              <a:rPr lang="zh-CN" altLang="en-US" dirty="0">
                <a:solidFill>
                  <a:srgbClr val="FF3300"/>
                </a:solidFill>
                <a:latin typeface="华文楷体" panose="02010600040101010101" pitchFamily="2" charset="-122"/>
                <a:ea typeface="华文楷体" panose="02010600040101010101" pitchFamily="2" charset="-122"/>
              </a:rPr>
              <a:t>相同特征</a:t>
            </a:r>
            <a:r>
              <a:rPr lang="zh-CN" altLang="en-US" dirty="0">
                <a:latin typeface="华文楷体" panose="02010600040101010101" pitchFamily="2" charset="-122"/>
                <a:ea typeface="华文楷体" panose="02010600040101010101" pitchFamily="2" charset="-122"/>
              </a:rPr>
              <a:t>的对象的抽象描述；任何对象都是某个类的实例。</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16357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D84A3A0-FC70-4FCB-AF5E-61C53D3E3C7E}" type="slidenum">
              <a:rPr lang="zh-CN" altLang="en-US"/>
              <a:pPr/>
              <a:t>70</a:t>
            </a:fld>
            <a:endParaRPr lang="en-US" altLang="zh-CN"/>
          </a:p>
        </p:txBody>
      </p:sp>
      <p:pic>
        <p:nvPicPr>
          <p:cNvPr id="481282" name="Picture 2"/>
          <p:cNvPicPr>
            <a:picLocks noChangeAspect="1" noChangeArrowheads="1"/>
          </p:cNvPicPr>
          <p:nvPr/>
        </p:nvPicPr>
        <p:blipFill>
          <a:blip r:embed="rId3">
            <a:extLst>
              <a:ext uri="{28A0092B-C50C-407E-A947-70E740481C1C}">
                <a14:useLocalDpi xmlns:a14="http://schemas.microsoft.com/office/drawing/2010/main" val="0"/>
              </a:ext>
            </a:extLst>
          </a:blip>
          <a:srcRect l="4314" t="4137" r="4314"/>
          <a:stretch>
            <a:fillRect/>
          </a:stretch>
        </p:blipFill>
        <p:spPr bwMode="auto">
          <a:xfrm>
            <a:off x="1097730" y="2119209"/>
            <a:ext cx="9754489" cy="4279576"/>
          </a:xfrm>
          <a:prstGeom prst="rect">
            <a:avLst/>
          </a:prstGeom>
          <a:noFill/>
          <a:extLst>
            <a:ext uri="{909E8E84-426E-40DD-AFC4-6F175D3DCCD1}">
              <a14:hiddenFill xmlns:a14="http://schemas.microsoft.com/office/drawing/2010/main">
                <a:solidFill>
                  <a:srgbClr val="FFFFFF"/>
                </a:solidFill>
              </a14:hiddenFill>
            </a:ext>
          </a:extLst>
        </p:spPr>
      </p:pic>
      <p:sp>
        <p:nvSpPr>
          <p:cNvPr id="481283" name="Text Box 3"/>
          <p:cNvSpPr txBox="1">
            <a:spLocks noChangeArrowheads="1"/>
          </p:cNvSpPr>
          <p:nvPr/>
        </p:nvSpPr>
        <p:spPr bwMode="auto">
          <a:xfrm>
            <a:off x="2705100" y="1155404"/>
            <a:ext cx="59055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0000CC"/>
                </a:solidFill>
                <a:ea typeface="华文楷体" panose="02010600040101010101" pitchFamily="2" charset="-122"/>
              </a:rPr>
              <a:t>聚合与组合的区别：</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881066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39A4396-871C-4E8B-A703-03C4EDC10EEC}" type="slidenum">
              <a:rPr lang="zh-CN" altLang="en-US"/>
              <a:pPr/>
              <a:t>71</a:t>
            </a:fld>
            <a:endParaRPr lang="en-US" altLang="zh-CN"/>
          </a:p>
        </p:txBody>
      </p:sp>
      <p:pic>
        <p:nvPicPr>
          <p:cNvPr id="4833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57" y="2461022"/>
            <a:ext cx="9322272" cy="3719512"/>
          </a:xfrm>
          <a:prstGeom prst="rect">
            <a:avLst/>
          </a:prstGeom>
          <a:noFill/>
          <a:extLst>
            <a:ext uri="{909E8E84-426E-40DD-AFC4-6F175D3DCCD1}">
              <a14:hiddenFill xmlns:a14="http://schemas.microsoft.com/office/drawing/2010/main">
                <a:solidFill>
                  <a:srgbClr val="FFFFFF"/>
                </a:solidFill>
              </a14:hiddenFill>
            </a:ext>
          </a:extLst>
        </p:spPr>
      </p:pic>
      <p:sp>
        <p:nvSpPr>
          <p:cNvPr id="483331" name="Text Box 3"/>
          <p:cNvSpPr txBox="1">
            <a:spLocks noChangeArrowheads="1"/>
          </p:cNvSpPr>
          <p:nvPr/>
        </p:nvSpPr>
        <p:spPr bwMode="auto">
          <a:xfrm>
            <a:off x="557316" y="1115656"/>
            <a:ext cx="904890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800" b="1" dirty="0">
                <a:solidFill>
                  <a:srgbClr val="0000CC"/>
                </a:solidFill>
                <a:ea typeface="华文楷体" panose="02010600040101010101" pitchFamily="2" charset="-122"/>
              </a:rPr>
              <a:t>练习：</a:t>
            </a:r>
          </a:p>
          <a:p>
            <a:pPr>
              <a:spcBef>
                <a:spcPct val="50000"/>
              </a:spcBef>
              <a:buClrTx/>
              <a:buFontTx/>
              <a:buNone/>
            </a:pPr>
            <a:r>
              <a:rPr lang="zh-CN" altLang="en-US" sz="2800" b="1" dirty="0">
                <a:solidFill>
                  <a:srgbClr val="0000CC"/>
                </a:solidFill>
                <a:ea typeface="华文楷体" panose="02010600040101010101" pitchFamily="2" charset="-122"/>
              </a:rPr>
              <a:t>请解释下列类图所表达的意思，图中是否有错误？</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53965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B6422E7-354F-48E9-AC20-F66204437DE4}" type="slidenum">
              <a:rPr lang="zh-CN" altLang="en-US"/>
              <a:pPr/>
              <a:t>72</a:t>
            </a:fld>
            <a:endParaRPr lang="en-US" altLang="zh-CN"/>
          </a:p>
        </p:txBody>
      </p:sp>
      <p:sp>
        <p:nvSpPr>
          <p:cNvPr id="485378" name="Text Box 2"/>
          <p:cNvSpPr txBox="1">
            <a:spLocks noChangeArrowheads="1"/>
          </p:cNvSpPr>
          <p:nvPr/>
        </p:nvSpPr>
        <p:spPr bwMode="auto">
          <a:xfrm>
            <a:off x="453669" y="1114472"/>
            <a:ext cx="11154995" cy="517064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ct val="0"/>
              </a:spcBef>
              <a:spcAft>
                <a:spcPts val="600"/>
              </a:spcAft>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关联与聚合</a:t>
            </a:r>
            <a:r>
              <a:rPr lang="en-US" altLang="zh-CN" sz="2400" b="1" dirty="0">
                <a:solidFill>
                  <a:srgbClr val="0000CC"/>
                </a:solidFill>
                <a:latin typeface="华文楷体" panose="02010600040101010101" pitchFamily="2" charset="-122"/>
                <a:ea typeface="华文楷体" panose="02010600040101010101" pitchFamily="2" charset="-122"/>
              </a:rPr>
              <a:t>(</a:t>
            </a:r>
            <a:r>
              <a:rPr lang="zh-CN" altLang="en-US" sz="2400" b="1" dirty="0">
                <a:solidFill>
                  <a:srgbClr val="0000CC"/>
                </a:solidFill>
                <a:latin typeface="华文楷体" panose="02010600040101010101" pitchFamily="2" charset="-122"/>
                <a:ea typeface="华文楷体" panose="02010600040101010101" pitchFamily="2" charset="-122"/>
              </a:rPr>
              <a:t>包括组合</a:t>
            </a:r>
            <a:r>
              <a:rPr lang="en-US" altLang="zh-CN" sz="2400" b="1" dirty="0">
                <a:solidFill>
                  <a:srgbClr val="0000CC"/>
                </a:solidFill>
                <a:latin typeface="华文楷体" panose="02010600040101010101" pitchFamily="2" charset="-122"/>
                <a:ea typeface="华文楷体" panose="02010600040101010101" pitchFamily="2" charset="-122"/>
              </a:rPr>
              <a:t>)</a:t>
            </a:r>
            <a:r>
              <a:rPr lang="zh-CN" altLang="en-US" sz="2400" b="1" dirty="0">
                <a:solidFill>
                  <a:srgbClr val="0000CC"/>
                </a:solidFill>
                <a:latin typeface="华文楷体" panose="02010600040101010101" pitchFamily="2" charset="-122"/>
                <a:ea typeface="华文楷体" panose="02010600040101010101" pitchFamily="2" charset="-122"/>
              </a:rPr>
              <a:t>的区别：</a:t>
            </a:r>
          </a:p>
          <a:p>
            <a:pPr>
              <a:lnSpc>
                <a:spcPct val="110000"/>
              </a:lnSpc>
              <a:spcBef>
                <a:spcPct val="0"/>
              </a:spcBef>
              <a:spcAft>
                <a:spcPts val="600"/>
              </a:spcAft>
              <a:buClrTx/>
              <a:buFontTx/>
              <a:buNone/>
            </a:pPr>
            <a:r>
              <a:rPr lang="zh-CN" altLang="en-US" sz="2400" b="1" dirty="0" smtClean="0">
                <a:solidFill>
                  <a:srgbClr val="0000CC"/>
                </a:solidFill>
                <a:latin typeface="华文楷体" panose="02010600040101010101" pitchFamily="2" charset="-122"/>
                <a:ea typeface="华文楷体" panose="02010600040101010101" pitchFamily="2" charset="-122"/>
              </a:rPr>
              <a:t>关联</a:t>
            </a:r>
            <a:r>
              <a:rPr lang="zh-CN" altLang="en-US" sz="2400" b="1" dirty="0">
                <a:solidFill>
                  <a:srgbClr val="0000CC"/>
                </a:solidFill>
                <a:latin typeface="华文楷体" panose="02010600040101010101" pitchFamily="2" charset="-122"/>
                <a:ea typeface="华文楷体" panose="02010600040101010101" pitchFamily="2" charset="-122"/>
              </a:rPr>
              <a:t>关系所涉及的两个类</a:t>
            </a:r>
            <a:r>
              <a:rPr lang="zh-CN" altLang="en-US" sz="2400" b="1" dirty="0">
                <a:solidFill>
                  <a:srgbClr val="FF3300"/>
                </a:solidFill>
                <a:latin typeface="华文楷体" panose="02010600040101010101" pitchFamily="2" charset="-122"/>
                <a:ea typeface="华文楷体" panose="02010600040101010101" pitchFamily="2" charset="-122"/>
              </a:rPr>
              <a:t>是处在同一个层次上</a:t>
            </a:r>
            <a:r>
              <a:rPr lang="zh-CN" altLang="en-US" sz="2400" b="1" dirty="0">
                <a:solidFill>
                  <a:srgbClr val="0000CC"/>
                </a:solidFill>
                <a:latin typeface="华文楷体" panose="02010600040101010101" pitchFamily="2" charset="-122"/>
                <a:ea typeface="华文楷体" panose="02010600040101010101" pitchFamily="2" charset="-122"/>
              </a:rPr>
              <a:t>的。比如学生和课程就是一种关联关系，而不是聚合关系，因为学生不是由课程组成的。</a:t>
            </a:r>
          </a:p>
          <a:p>
            <a:pPr>
              <a:lnSpc>
                <a:spcPct val="110000"/>
              </a:lnSpc>
              <a:spcBef>
                <a:spcPct val="0"/>
              </a:spcBef>
              <a:spcAft>
                <a:spcPts val="600"/>
              </a:spcAft>
              <a:buClrTx/>
              <a:buFontTx/>
              <a:buNone/>
            </a:pPr>
            <a:endParaRPr lang="zh-CN" altLang="en-US" sz="2400" b="1" dirty="0">
              <a:solidFill>
                <a:srgbClr val="0000CC"/>
              </a:solidFill>
              <a:latin typeface="华文楷体" panose="02010600040101010101" pitchFamily="2" charset="-122"/>
              <a:ea typeface="华文楷体" panose="02010600040101010101" pitchFamily="2" charset="-122"/>
            </a:endParaRPr>
          </a:p>
          <a:p>
            <a:pPr>
              <a:lnSpc>
                <a:spcPct val="110000"/>
              </a:lnSpc>
              <a:spcBef>
                <a:spcPct val="0"/>
              </a:spcBef>
              <a:spcAft>
                <a:spcPts val="600"/>
              </a:spcAft>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聚合关系涉及的两个类</a:t>
            </a:r>
            <a:r>
              <a:rPr lang="zh-CN" altLang="en-US" sz="2400" b="1" dirty="0">
                <a:solidFill>
                  <a:srgbClr val="FF3300"/>
                </a:solidFill>
                <a:latin typeface="华文楷体" panose="02010600040101010101" pitchFamily="2" charset="-122"/>
                <a:ea typeface="华文楷体" panose="02010600040101010101" pitchFamily="2" charset="-122"/>
              </a:rPr>
              <a:t>处于不平等的层次上，一个代表整体，一个代表部分</a:t>
            </a:r>
            <a:r>
              <a:rPr lang="zh-CN" altLang="en-US" sz="2400" b="1" dirty="0">
                <a:solidFill>
                  <a:srgbClr val="0000CC"/>
                </a:solidFill>
                <a:latin typeface="华文楷体" panose="02010600040101010101" pitchFamily="2" charset="-122"/>
                <a:ea typeface="华文楷体" panose="02010600040101010101" pitchFamily="2" charset="-122"/>
              </a:rPr>
              <a:t>。比如电脑和显示器、键盘、主板、内存就是聚合关系，因为主板等是电脑的组成部分</a:t>
            </a:r>
            <a:r>
              <a:rPr lang="zh-CN" altLang="en-US" sz="2400" b="1" dirty="0" smtClean="0">
                <a:solidFill>
                  <a:srgbClr val="0000CC"/>
                </a:solidFill>
                <a:latin typeface="华文楷体" panose="02010600040101010101" pitchFamily="2" charset="-122"/>
                <a:ea typeface="华文楷体" panose="02010600040101010101" pitchFamily="2" charset="-122"/>
              </a:rPr>
              <a:t>。</a:t>
            </a:r>
            <a:endParaRPr lang="en-US" altLang="zh-CN" sz="2400" b="1" dirty="0">
              <a:solidFill>
                <a:srgbClr val="0000CC"/>
              </a:solidFill>
              <a:latin typeface="华文楷体" panose="02010600040101010101" pitchFamily="2" charset="-122"/>
              <a:ea typeface="华文楷体" panose="02010600040101010101" pitchFamily="2" charset="-122"/>
            </a:endParaRPr>
          </a:p>
          <a:p>
            <a:pPr>
              <a:lnSpc>
                <a:spcPct val="110000"/>
              </a:lnSpc>
              <a:spcBef>
                <a:spcPct val="50000"/>
              </a:spcBef>
              <a:spcAft>
                <a:spcPts val="600"/>
              </a:spcAft>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聚合与组成的区别：</a:t>
            </a:r>
          </a:p>
          <a:p>
            <a:pPr>
              <a:lnSpc>
                <a:spcPct val="110000"/>
              </a:lnSpc>
              <a:spcBef>
                <a:spcPct val="50000"/>
              </a:spcBef>
              <a:spcAft>
                <a:spcPts val="600"/>
              </a:spcAft>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组合：整体类端的重数</a:t>
            </a:r>
            <a:r>
              <a:rPr lang="zh-CN" altLang="en-US" sz="2400" b="1" dirty="0">
                <a:solidFill>
                  <a:srgbClr val="FF3300"/>
                </a:solidFill>
                <a:latin typeface="华文楷体" panose="02010600040101010101" pitchFamily="2" charset="-122"/>
                <a:ea typeface="华文楷体" panose="02010600040101010101" pitchFamily="2" charset="-122"/>
              </a:rPr>
              <a:t>必须是</a:t>
            </a:r>
            <a:r>
              <a:rPr lang="en-US" altLang="zh-CN" sz="2400" b="1" dirty="0">
                <a:solidFill>
                  <a:srgbClr val="FF3300"/>
                </a:solidFill>
                <a:latin typeface="华文楷体" panose="02010600040101010101" pitchFamily="2" charset="-122"/>
                <a:ea typeface="华文楷体" panose="02010600040101010101" pitchFamily="2" charset="-122"/>
              </a:rPr>
              <a:t>1</a:t>
            </a:r>
            <a:r>
              <a:rPr lang="zh-CN" altLang="en-US" sz="2400" b="1" dirty="0">
                <a:solidFill>
                  <a:srgbClr val="0000CC"/>
                </a:solidFill>
                <a:latin typeface="华文楷体" panose="02010600040101010101" pitchFamily="2" charset="-122"/>
                <a:ea typeface="华文楷体" panose="02010600040101010101" pitchFamily="2" charset="-122"/>
              </a:rPr>
              <a:t>，部分类的重数是任意的</a:t>
            </a:r>
          </a:p>
          <a:p>
            <a:pPr>
              <a:lnSpc>
                <a:spcPct val="110000"/>
              </a:lnSpc>
              <a:spcBef>
                <a:spcPct val="50000"/>
              </a:spcBef>
              <a:spcAft>
                <a:spcPts val="600"/>
              </a:spcAft>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聚合：整体类端的重数可以大于</a:t>
            </a:r>
            <a:r>
              <a:rPr lang="en-US" altLang="zh-CN" sz="2400" b="1" dirty="0">
                <a:solidFill>
                  <a:srgbClr val="0000CC"/>
                </a:solidFill>
                <a:latin typeface="华文楷体" panose="02010600040101010101" pitchFamily="2" charset="-122"/>
                <a:ea typeface="华文楷体" panose="02010600040101010101" pitchFamily="2" charset="-122"/>
              </a:rPr>
              <a:t>1</a:t>
            </a:r>
            <a:r>
              <a:rPr lang="zh-CN" altLang="en-US" sz="2400" b="1" dirty="0">
                <a:solidFill>
                  <a:srgbClr val="0000CC"/>
                </a:solidFill>
                <a:latin typeface="华文楷体" panose="02010600040101010101" pitchFamily="2" charset="-122"/>
                <a:ea typeface="华文楷体" panose="02010600040101010101" pitchFamily="2" charset="-122"/>
              </a:rPr>
              <a:t>，部分类的重数是任意</a:t>
            </a:r>
            <a:r>
              <a:rPr lang="zh-CN" altLang="en-US" sz="2400" b="1" dirty="0" smtClean="0">
                <a:solidFill>
                  <a:srgbClr val="0000CC"/>
                </a:solidFill>
                <a:latin typeface="华文楷体" panose="02010600040101010101" pitchFamily="2" charset="-122"/>
                <a:ea typeface="华文楷体" panose="02010600040101010101" pitchFamily="2" charset="-122"/>
              </a:rPr>
              <a:t>的</a:t>
            </a:r>
            <a:endParaRPr lang="zh-CN" altLang="en-US" sz="2400" b="1" dirty="0">
              <a:solidFill>
                <a:srgbClr val="0000CC"/>
              </a:solidFill>
              <a:latin typeface="华文楷体" panose="02010600040101010101" pitchFamily="2" charset="-122"/>
              <a:ea typeface="华文楷体" panose="02010600040101010101" pitchFamily="2" charset="-122"/>
            </a:endParaRP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：组合和聚合</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3682559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559C8747-1632-48D4-AC13-6E7DC1C9C469}" type="slidenum">
              <a:rPr lang="zh-CN" altLang="en-US"/>
              <a:pPr/>
              <a:t>73</a:t>
            </a:fld>
            <a:endParaRPr lang="en-US" altLang="zh-CN"/>
          </a:p>
        </p:txBody>
      </p:sp>
      <p:sp>
        <p:nvSpPr>
          <p:cNvPr id="487426" name="Text Box 2"/>
          <p:cNvSpPr txBox="1">
            <a:spLocks noChangeArrowheads="1"/>
          </p:cNvSpPr>
          <p:nvPr/>
        </p:nvSpPr>
        <p:spPr bwMode="auto">
          <a:xfrm>
            <a:off x="694532" y="1094037"/>
            <a:ext cx="7777163"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0000CC"/>
                </a:solidFill>
                <a:latin typeface="华文楷体" panose="02010600040101010101" pitchFamily="2" charset="-122"/>
                <a:ea typeface="华文楷体" panose="02010600040101010101" pitchFamily="2" charset="-122"/>
              </a:rPr>
              <a:t>关联关系的</a:t>
            </a:r>
            <a:r>
              <a:rPr lang="en-US" altLang="zh-CN" sz="2800" b="1" dirty="0">
                <a:solidFill>
                  <a:srgbClr val="0000CC"/>
                </a:solidFill>
                <a:latin typeface="华文楷体" panose="02010600040101010101" pitchFamily="2" charset="-122"/>
                <a:ea typeface="华文楷体" panose="02010600040101010101" pitchFamily="2" charset="-122"/>
              </a:rPr>
              <a:t>Rose</a:t>
            </a:r>
            <a:r>
              <a:rPr lang="zh-CN" altLang="en-US" sz="2800" b="1" dirty="0">
                <a:solidFill>
                  <a:srgbClr val="0000CC"/>
                </a:solidFill>
                <a:latin typeface="华文楷体" panose="02010600040101010101" pitchFamily="2" charset="-122"/>
                <a:ea typeface="华文楷体" panose="02010600040101010101" pitchFamily="2" charset="-122"/>
              </a:rPr>
              <a:t>建模</a:t>
            </a:r>
          </a:p>
          <a:p>
            <a:pPr>
              <a:spcBef>
                <a:spcPct val="50000"/>
              </a:spcBef>
              <a:buClrTx/>
              <a:buFontTx/>
              <a:buNone/>
            </a:pPr>
            <a:endParaRPr lang="zh-CN" altLang="en-US" sz="2800" b="1" dirty="0">
              <a:solidFill>
                <a:srgbClr val="0000CC"/>
              </a:solidFill>
              <a:latin typeface="华文楷体" panose="02010600040101010101" pitchFamily="2" charset="-122"/>
              <a:ea typeface="华文楷体" panose="02010600040101010101" pitchFamily="2" charset="-122"/>
            </a:endParaRPr>
          </a:p>
          <a:p>
            <a:pPr>
              <a:spcBef>
                <a:spcPct val="50000"/>
              </a:spcBef>
              <a:buClrTx/>
              <a:buFontTx/>
              <a:buNone/>
            </a:pPr>
            <a:r>
              <a:rPr lang="en-US" altLang="zh-CN" sz="2800" b="1" dirty="0">
                <a:solidFill>
                  <a:srgbClr val="0000CC"/>
                </a:solidFill>
                <a:latin typeface="华文楷体" panose="02010600040101010101" pitchFamily="2" charset="-122"/>
                <a:ea typeface="华文楷体" panose="02010600040101010101" pitchFamily="2" charset="-122"/>
              </a:rPr>
              <a:t>1</a:t>
            </a:r>
            <a:r>
              <a:rPr lang="zh-CN" altLang="en-US" sz="2800" b="1" dirty="0">
                <a:solidFill>
                  <a:srgbClr val="0000CC"/>
                </a:solidFill>
                <a:latin typeface="华文楷体" panose="02010600040101010101" pitchFamily="2" charset="-122"/>
                <a:ea typeface="华文楷体" panose="02010600040101010101" pitchFamily="2" charset="-122"/>
              </a:rPr>
              <a:t>、二元关联</a:t>
            </a:r>
          </a:p>
          <a:p>
            <a:pPr>
              <a:spcBef>
                <a:spcPct val="50000"/>
              </a:spcBef>
              <a:buClrTx/>
              <a:buFontTx/>
              <a:buNone/>
            </a:pPr>
            <a:r>
              <a:rPr lang="en-US" altLang="zh-CN" sz="2800" b="1" dirty="0">
                <a:solidFill>
                  <a:srgbClr val="0000CC"/>
                </a:solidFill>
                <a:latin typeface="华文楷体" panose="02010600040101010101" pitchFamily="2" charset="-122"/>
                <a:ea typeface="华文楷体" panose="02010600040101010101" pitchFamily="2" charset="-122"/>
              </a:rPr>
              <a:t>(1) </a:t>
            </a:r>
            <a:r>
              <a:rPr lang="zh-CN" altLang="en-US" sz="2800" b="1" dirty="0">
                <a:solidFill>
                  <a:srgbClr val="0000CC"/>
                </a:solidFill>
                <a:latin typeface="华文楷体" panose="02010600040101010101" pitchFamily="2" charset="-122"/>
                <a:ea typeface="华文楷体" panose="02010600040101010101" pitchFamily="2" charset="-122"/>
              </a:rPr>
              <a:t>用此按钮连接</a:t>
            </a:r>
          </a:p>
        </p:txBody>
      </p:sp>
      <p:pic>
        <p:nvPicPr>
          <p:cNvPr id="4874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4839" y="1411287"/>
            <a:ext cx="657225" cy="5127625"/>
          </a:xfrm>
          <a:prstGeom prst="rect">
            <a:avLst/>
          </a:prstGeom>
          <a:noFill/>
          <a:extLst>
            <a:ext uri="{909E8E84-426E-40DD-AFC4-6F175D3DCCD1}">
              <a14:hiddenFill xmlns:a14="http://schemas.microsoft.com/office/drawing/2010/main">
                <a:solidFill>
                  <a:srgbClr val="FFFFFF"/>
                </a:solidFill>
              </a14:hiddenFill>
            </a:ext>
          </a:extLst>
        </p:spPr>
      </p:pic>
      <p:sp>
        <p:nvSpPr>
          <p:cNvPr id="487428" name="Rectangle 4"/>
          <p:cNvSpPr>
            <a:spLocks noChangeArrowheads="1"/>
          </p:cNvSpPr>
          <p:nvPr/>
        </p:nvSpPr>
        <p:spPr bwMode="auto">
          <a:xfrm>
            <a:off x="9767889" y="3716339"/>
            <a:ext cx="720725" cy="504825"/>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7429" name="Line 5"/>
          <p:cNvSpPr>
            <a:spLocks noChangeShapeType="1"/>
          </p:cNvSpPr>
          <p:nvPr/>
        </p:nvSpPr>
        <p:spPr bwMode="auto">
          <a:xfrm>
            <a:off x="3581400" y="3295859"/>
            <a:ext cx="6186489" cy="637967"/>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4874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574" y="4245185"/>
            <a:ext cx="8730859" cy="1512887"/>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a:t>
            </a:r>
            <a:r>
              <a:rPr lang="en-US" altLang="zh-CN" sz="3200" b="1" dirty="0" smtClean="0">
                <a:solidFill>
                  <a:schemeClr val="accent1"/>
                </a:solidFill>
                <a:latin typeface="微软雅黑" panose="020B0503020204020204" pitchFamily="34" charset="-122"/>
                <a:ea typeface="微软雅黑" panose="020B0503020204020204" pitchFamily="34" charset="-122"/>
              </a:rPr>
              <a:t>Rose</a:t>
            </a:r>
            <a:r>
              <a:rPr lang="zh-CN" altLang="en-US" sz="3200" b="1" dirty="0" smtClean="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02152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2D4B6E4-5D92-4DE0-9F36-E6A13425C036}" type="slidenum">
              <a:rPr lang="zh-CN" altLang="en-US"/>
              <a:pPr/>
              <a:t>74</a:t>
            </a:fld>
            <a:endParaRPr lang="en-US" altLang="zh-CN"/>
          </a:p>
        </p:txBody>
      </p:sp>
      <p:pic>
        <p:nvPicPr>
          <p:cNvPr id="4894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589" y="1196976"/>
            <a:ext cx="4916487" cy="561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9475" name="Text Box 3"/>
          <p:cNvSpPr txBox="1">
            <a:spLocks noChangeArrowheads="1"/>
          </p:cNvSpPr>
          <p:nvPr/>
        </p:nvSpPr>
        <p:spPr bwMode="auto">
          <a:xfrm>
            <a:off x="453669" y="1095672"/>
            <a:ext cx="37144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a:t>
            </a:r>
            <a:r>
              <a:rPr lang="en-US" altLang="zh-CN" sz="2400" b="1" dirty="0">
                <a:solidFill>
                  <a:srgbClr val="0000CC"/>
                </a:solidFill>
                <a:latin typeface="华文楷体" panose="02010600040101010101" pitchFamily="2" charset="-122"/>
                <a:ea typeface="华文楷体" panose="02010600040101010101" pitchFamily="2" charset="-122"/>
              </a:rPr>
              <a:t>2</a:t>
            </a:r>
            <a:r>
              <a:rPr lang="zh-CN" altLang="en-US" sz="2400" b="1" dirty="0">
                <a:solidFill>
                  <a:srgbClr val="0000CC"/>
                </a:solidFill>
                <a:latin typeface="华文楷体" panose="02010600040101010101" pitchFamily="2" charset="-122"/>
                <a:ea typeface="华文楷体" panose="02010600040101010101" pitchFamily="2" charset="-122"/>
              </a:rPr>
              <a:t>）设置关联名和角色名</a:t>
            </a:r>
          </a:p>
        </p:txBody>
      </p:sp>
      <p:sp>
        <p:nvSpPr>
          <p:cNvPr id="489476" name="Text Box 4"/>
          <p:cNvSpPr txBox="1">
            <a:spLocks noChangeArrowheads="1"/>
          </p:cNvSpPr>
          <p:nvPr/>
        </p:nvSpPr>
        <p:spPr bwMode="auto">
          <a:xfrm>
            <a:off x="1950184" y="2066271"/>
            <a:ext cx="32624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双击关联线，弹出右窗</a:t>
            </a:r>
          </a:p>
          <a:p>
            <a:pPr>
              <a:spcBef>
                <a:spcPct val="0"/>
              </a:spcBef>
              <a:buClrTx/>
              <a:buFontTx/>
              <a:buNone/>
            </a:pPr>
            <a:endParaRPr lang="zh-CN" altLang="en-US" sz="24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输入关联名</a:t>
            </a:r>
          </a:p>
          <a:p>
            <a:pPr>
              <a:spcBef>
                <a:spcPct val="0"/>
              </a:spcBef>
              <a:buClrTx/>
              <a:buFontTx/>
              <a:buNone/>
            </a:pPr>
            <a:endParaRPr lang="zh-CN" altLang="en-US" sz="2400" b="1" dirty="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输入角色名</a:t>
            </a:r>
          </a:p>
        </p:txBody>
      </p:sp>
      <p:sp>
        <p:nvSpPr>
          <p:cNvPr id="489477" name="Line 5"/>
          <p:cNvSpPr>
            <a:spLocks noChangeShapeType="1"/>
          </p:cNvSpPr>
          <p:nvPr/>
        </p:nvSpPr>
        <p:spPr bwMode="auto">
          <a:xfrm flipV="1">
            <a:off x="3648076" y="2565400"/>
            <a:ext cx="2232025" cy="431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78" name="Line 6"/>
          <p:cNvSpPr>
            <a:spLocks noChangeShapeType="1"/>
          </p:cNvSpPr>
          <p:nvPr/>
        </p:nvSpPr>
        <p:spPr bwMode="auto">
          <a:xfrm flipV="1">
            <a:off x="3792538" y="3429000"/>
            <a:ext cx="2159000" cy="28733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9479" name="Rectangle 7"/>
          <p:cNvSpPr>
            <a:spLocks noChangeArrowheads="1"/>
          </p:cNvSpPr>
          <p:nvPr/>
        </p:nvSpPr>
        <p:spPr bwMode="auto">
          <a:xfrm>
            <a:off x="5880100" y="2133601"/>
            <a:ext cx="2736850" cy="504825"/>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9480" name="Rectangle 8"/>
          <p:cNvSpPr>
            <a:spLocks noChangeArrowheads="1"/>
          </p:cNvSpPr>
          <p:nvPr/>
        </p:nvSpPr>
        <p:spPr bwMode="auto">
          <a:xfrm>
            <a:off x="5951538" y="3068639"/>
            <a:ext cx="2665412" cy="720725"/>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文本框 11"/>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485548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A4CFDD0C-416C-46B0-9227-0F60599E7AA2}" type="slidenum">
              <a:rPr lang="zh-CN" altLang="en-US"/>
              <a:pPr/>
              <a:t>75</a:t>
            </a:fld>
            <a:endParaRPr lang="en-US" altLang="zh-CN"/>
          </a:p>
        </p:txBody>
      </p:sp>
      <p:pic>
        <p:nvPicPr>
          <p:cNvPr id="491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9051" y="1844676"/>
            <a:ext cx="4264025" cy="4968875"/>
          </a:xfrm>
          <a:prstGeom prst="rect">
            <a:avLst/>
          </a:prstGeom>
          <a:noFill/>
          <a:extLst>
            <a:ext uri="{909E8E84-426E-40DD-AFC4-6F175D3DCCD1}">
              <a14:hiddenFill xmlns:a14="http://schemas.microsoft.com/office/drawing/2010/main">
                <a:solidFill>
                  <a:srgbClr val="FFFFFF"/>
                </a:solidFill>
              </a14:hiddenFill>
            </a:ext>
          </a:extLst>
        </p:spPr>
      </p:pic>
      <p:pic>
        <p:nvPicPr>
          <p:cNvPr id="4915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200" y="1844676"/>
            <a:ext cx="4203700" cy="4968875"/>
          </a:xfrm>
          <a:prstGeom prst="rect">
            <a:avLst/>
          </a:prstGeom>
          <a:noFill/>
          <a:extLst>
            <a:ext uri="{909E8E84-426E-40DD-AFC4-6F175D3DCCD1}">
              <a14:hiddenFill xmlns:a14="http://schemas.microsoft.com/office/drawing/2010/main">
                <a:solidFill>
                  <a:srgbClr val="FFFFFF"/>
                </a:solidFill>
              </a14:hiddenFill>
            </a:ext>
          </a:extLst>
        </p:spPr>
      </p:pic>
      <p:sp>
        <p:nvSpPr>
          <p:cNvPr id="491524" name="Text Box 4"/>
          <p:cNvSpPr txBox="1">
            <a:spLocks noChangeArrowheads="1"/>
          </p:cNvSpPr>
          <p:nvPr/>
        </p:nvSpPr>
        <p:spPr bwMode="auto">
          <a:xfrm>
            <a:off x="369680" y="1095292"/>
            <a:ext cx="28664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2800" b="1">
                <a:solidFill>
                  <a:srgbClr val="0000CC"/>
                </a:solidFill>
                <a:latin typeface="华文楷体" panose="02010600040101010101" pitchFamily="2" charset="-122"/>
                <a:ea typeface="华文楷体" panose="02010600040101010101" pitchFamily="2" charset="-122"/>
              </a:rPr>
              <a:t>（</a:t>
            </a:r>
            <a:r>
              <a:rPr lang="en-US" altLang="zh-CN" sz="2800" b="1">
                <a:solidFill>
                  <a:srgbClr val="0000CC"/>
                </a:solidFill>
                <a:latin typeface="华文楷体" panose="02010600040101010101" pitchFamily="2" charset="-122"/>
                <a:ea typeface="华文楷体" panose="02010600040101010101" pitchFamily="2" charset="-122"/>
              </a:rPr>
              <a:t>3</a:t>
            </a:r>
            <a:r>
              <a:rPr lang="zh-CN" altLang="en-US" sz="2800" b="1">
                <a:solidFill>
                  <a:srgbClr val="0000CC"/>
                </a:solidFill>
                <a:latin typeface="华文楷体" panose="02010600040101010101" pitchFamily="2" charset="-122"/>
                <a:ea typeface="华文楷体" panose="02010600040101010101" pitchFamily="2" charset="-122"/>
              </a:rPr>
              <a:t>）设置多重性</a:t>
            </a:r>
          </a:p>
        </p:txBody>
      </p:sp>
      <p:sp>
        <p:nvSpPr>
          <p:cNvPr id="491525" name="Line 5"/>
          <p:cNvSpPr>
            <a:spLocks noChangeShapeType="1"/>
          </p:cNvSpPr>
          <p:nvPr/>
        </p:nvSpPr>
        <p:spPr bwMode="auto">
          <a:xfrm flipH="1">
            <a:off x="4295776" y="2781300"/>
            <a:ext cx="1368425" cy="15113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6" name="Line 6"/>
          <p:cNvSpPr>
            <a:spLocks noChangeShapeType="1"/>
          </p:cNvSpPr>
          <p:nvPr/>
        </p:nvSpPr>
        <p:spPr bwMode="auto">
          <a:xfrm flipH="1">
            <a:off x="8401050" y="2708275"/>
            <a:ext cx="431800" cy="1512888"/>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1527" name="Rectangle 7"/>
          <p:cNvSpPr>
            <a:spLocks noChangeArrowheads="1"/>
          </p:cNvSpPr>
          <p:nvPr/>
        </p:nvSpPr>
        <p:spPr bwMode="auto">
          <a:xfrm>
            <a:off x="5016500" y="2492375"/>
            <a:ext cx="1079500" cy="215900"/>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1528" name="Rectangle 8"/>
          <p:cNvSpPr>
            <a:spLocks noChangeArrowheads="1"/>
          </p:cNvSpPr>
          <p:nvPr/>
        </p:nvSpPr>
        <p:spPr bwMode="auto">
          <a:xfrm>
            <a:off x="7896226" y="2492375"/>
            <a:ext cx="1152525" cy="215900"/>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文本框 11"/>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0146058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B3F3E4FE-89BF-44D2-B653-7548D82D5EE3}" type="slidenum">
              <a:rPr lang="zh-CN" altLang="en-US"/>
              <a:pPr/>
              <a:t>76</a:t>
            </a:fld>
            <a:endParaRPr lang="en-US" altLang="zh-CN"/>
          </a:p>
        </p:txBody>
      </p:sp>
      <p:pic>
        <p:nvPicPr>
          <p:cNvPr id="4935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259" y="1974822"/>
            <a:ext cx="4002087" cy="465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35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75" y="1801813"/>
            <a:ext cx="4203700" cy="4887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3572" name="Text Box 4"/>
          <p:cNvSpPr txBox="1">
            <a:spLocks noChangeArrowheads="1"/>
          </p:cNvSpPr>
          <p:nvPr/>
        </p:nvSpPr>
        <p:spPr bwMode="auto">
          <a:xfrm>
            <a:off x="453669" y="1150805"/>
            <a:ext cx="39437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sz="2800" b="1" dirty="0">
                <a:solidFill>
                  <a:srgbClr val="0000CC"/>
                </a:solidFill>
                <a:latin typeface="华文楷体" panose="02010600040101010101" pitchFamily="2" charset="-122"/>
                <a:ea typeface="华文楷体" panose="02010600040101010101" pitchFamily="2" charset="-122"/>
              </a:rPr>
              <a:t>（</a:t>
            </a:r>
            <a:r>
              <a:rPr lang="en-US" altLang="zh-CN" sz="2800" b="1" dirty="0">
                <a:solidFill>
                  <a:srgbClr val="0000CC"/>
                </a:solidFill>
                <a:latin typeface="华文楷体" panose="02010600040101010101" pitchFamily="2" charset="-122"/>
                <a:ea typeface="华文楷体" panose="02010600040101010101" pitchFamily="2" charset="-122"/>
              </a:rPr>
              <a:t>4</a:t>
            </a:r>
            <a:r>
              <a:rPr lang="zh-CN" altLang="en-US" sz="2800" b="1" dirty="0">
                <a:solidFill>
                  <a:srgbClr val="0000CC"/>
                </a:solidFill>
                <a:latin typeface="华文楷体" panose="02010600040101010101" pitchFamily="2" charset="-122"/>
                <a:ea typeface="华文楷体" panose="02010600040101010101" pitchFamily="2" charset="-122"/>
              </a:rPr>
              <a:t>）设置关联的可见性</a:t>
            </a:r>
          </a:p>
        </p:txBody>
      </p:sp>
      <p:sp>
        <p:nvSpPr>
          <p:cNvPr id="493573" name="Line 5"/>
          <p:cNvSpPr>
            <a:spLocks noChangeShapeType="1"/>
          </p:cNvSpPr>
          <p:nvPr/>
        </p:nvSpPr>
        <p:spPr bwMode="auto">
          <a:xfrm flipH="1">
            <a:off x="4079876" y="2997200"/>
            <a:ext cx="1223963" cy="43180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4" name="Line 6"/>
          <p:cNvSpPr>
            <a:spLocks noChangeShapeType="1"/>
          </p:cNvSpPr>
          <p:nvPr/>
        </p:nvSpPr>
        <p:spPr bwMode="auto">
          <a:xfrm>
            <a:off x="7824788" y="2708276"/>
            <a:ext cx="1295400" cy="576263"/>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3575" name="Rectangle 7"/>
          <p:cNvSpPr>
            <a:spLocks noChangeArrowheads="1"/>
          </p:cNvSpPr>
          <p:nvPr/>
        </p:nvSpPr>
        <p:spPr bwMode="auto">
          <a:xfrm>
            <a:off x="4656138" y="2708275"/>
            <a:ext cx="1079500" cy="215900"/>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3576" name="Rectangle 8"/>
          <p:cNvSpPr>
            <a:spLocks noChangeArrowheads="1"/>
          </p:cNvSpPr>
          <p:nvPr/>
        </p:nvSpPr>
        <p:spPr bwMode="auto">
          <a:xfrm>
            <a:off x="6672264" y="2492375"/>
            <a:ext cx="1152525" cy="215900"/>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文本框 11"/>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783302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A3AE0B10-C3C9-4E32-A262-4F4F587786A4}" type="slidenum">
              <a:rPr lang="zh-CN" altLang="en-US"/>
              <a:pPr/>
              <a:t>77</a:t>
            </a:fld>
            <a:endParaRPr lang="en-US" altLang="zh-CN"/>
          </a:p>
        </p:txBody>
      </p:sp>
      <p:sp>
        <p:nvSpPr>
          <p:cNvPr id="497667" name="Text Box 3"/>
          <p:cNvSpPr txBox="1">
            <a:spLocks noChangeArrowheads="1"/>
          </p:cNvSpPr>
          <p:nvPr/>
        </p:nvSpPr>
        <p:spPr bwMode="auto">
          <a:xfrm>
            <a:off x="583463" y="976481"/>
            <a:ext cx="689483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CC"/>
                </a:solidFill>
                <a:latin typeface="华文楷体" panose="02010600040101010101" pitchFamily="2" charset="-122"/>
                <a:ea typeface="华文楷体" panose="02010600040101010101" pitchFamily="2" charset="-122"/>
              </a:rPr>
              <a:t>2</a:t>
            </a:r>
            <a:r>
              <a:rPr lang="zh-CN" altLang="en-US" sz="2800" b="1" dirty="0">
                <a:solidFill>
                  <a:srgbClr val="0000CC"/>
                </a:solidFill>
                <a:latin typeface="华文楷体" panose="02010600040101010101" pitchFamily="2" charset="-122"/>
                <a:ea typeface="华文楷体" panose="02010600040101010101" pitchFamily="2" charset="-122"/>
              </a:rPr>
              <a:t>、聚合</a:t>
            </a:r>
          </a:p>
          <a:p>
            <a:pPr>
              <a:spcBef>
                <a:spcPct val="0"/>
              </a:spcBef>
              <a:buClrTx/>
              <a:buFontTx/>
              <a:buNone/>
            </a:pPr>
            <a:endParaRPr lang="en-US" altLang="zh-CN" sz="2800" b="1" dirty="0" smtClean="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800" b="1" dirty="0" smtClean="0">
                <a:solidFill>
                  <a:srgbClr val="0000CC"/>
                </a:solidFill>
                <a:latin typeface="华文楷体" panose="02010600040101010101" pitchFamily="2" charset="-122"/>
                <a:ea typeface="华文楷体" panose="02010600040101010101" pitchFamily="2" charset="-122"/>
              </a:rPr>
              <a:t>（</a:t>
            </a:r>
            <a:r>
              <a:rPr lang="en-US" altLang="zh-CN" sz="2800" b="1" dirty="0">
                <a:solidFill>
                  <a:srgbClr val="0000CC"/>
                </a:solidFill>
                <a:latin typeface="华文楷体" panose="02010600040101010101" pitchFamily="2" charset="-122"/>
                <a:ea typeface="华文楷体" panose="02010600040101010101" pitchFamily="2" charset="-122"/>
              </a:rPr>
              <a:t>1</a:t>
            </a:r>
            <a:r>
              <a:rPr lang="zh-CN" altLang="en-US" sz="2800" b="1" dirty="0">
                <a:solidFill>
                  <a:srgbClr val="0000CC"/>
                </a:solidFill>
                <a:latin typeface="华文楷体" panose="02010600040101010101" pitchFamily="2" charset="-122"/>
                <a:ea typeface="华文楷体" panose="02010600040101010101" pitchFamily="2" charset="-122"/>
              </a:rPr>
              <a:t>）添加关联</a:t>
            </a:r>
            <a:r>
              <a:rPr lang="en-US" altLang="zh-CN" sz="2800" b="1" dirty="0">
                <a:solidFill>
                  <a:srgbClr val="0000CC"/>
                </a:solidFill>
                <a:latin typeface="华文楷体" panose="02010600040101010101" pitchFamily="2" charset="-122"/>
                <a:ea typeface="华文楷体" panose="02010600040101010101" pitchFamily="2" charset="-122"/>
              </a:rPr>
              <a:t>,</a:t>
            </a:r>
            <a:r>
              <a:rPr lang="zh-CN" altLang="en-US" sz="2800" b="1" dirty="0">
                <a:solidFill>
                  <a:srgbClr val="0000CC"/>
                </a:solidFill>
                <a:latin typeface="华文楷体" panose="02010600040101010101" pitchFamily="2" charset="-122"/>
                <a:ea typeface="华文楷体" panose="02010600040101010101" pitchFamily="2" charset="-122"/>
              </a:rPr>
              <a:t>并设置关联的名称与角色名</a:t>
            </a:r>
          </a:p>
        </p:txBody>
      </p:sp>
      <p:pic>
        <p:nvPicPr>
          <p:cNvPr id="4976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1052" y="2827197"/>
            <a:ext cx="9440397" cy="2036805"/>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5366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311244AC-B55C-4EEC-B489-7EB1CB3545CB}" type="slidenum">
              <a:rPr lang="zh-CN" altLang="en-US"/>
              <a:pPr/>
              <a:t>78</a:t>
            </a:fld>
            <a:endParaRPr lang="en-US" altLang="zh-CN"/>
          </a:p>
        </p:txBody>
      </p:sp>
      <p:pic>
        <p:nvPicPr>
          <p:cNvPr id="499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6" y="1844676"/>
            <a:ext cx="4081463"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99715" name="Text Box 3"/>
          <p:cNvSpPr txBox="1">
            <a:spLocks noChangeArrowheads="1"/>
          </p:cNvSpPr>
          <p:nvPr/>
        </p:nvSpPr>
        <p:spPr bwMode="auto">
          <a:xfrm>
            <a:off x="838200" y="1166824"/>
            <a:ext cx="7127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800" b="1" dirty="0">
                <a:solidFill>
                  <a:srgbClr val="0000CC"/>
                </a:solidFill>
                <a:latin typeface="华文楷体" panose="02010600040101010101" pitchFamily="2" charset="-122"/>
                <a:ea typeface="华文楷体" panose="02010600040101010101" pitchFamily="2" charset="-122"/>
              </a:rPr>
              <a:t>（</a:t>
            </a:r>
            <a:r>
              <a:rPr lang="en-US" altLang="zh-CN" sz="2800" b="1" dirty="0">
                <a:solidFill>
                  <a:srgbClr val="0000CC"/>
                </a:solidFill>
                <a:latin typeface="华文楷体" panose="02010600040101010101" pitchFamily="2" charset="-122"/>
                <a:ea typeface="华文楷体" panose="02010600040101010101" pitchFamily="2" charset="-122"/>
              </a:rPr>
              <a:t>2</a:t>
            </a:r>
            <a:r>
              <a:rPr lang="zh-CN" altLang="en-US" sz="2800" b="1" dirty="0">
                <a:solidFill>
                  <a:srgbClr val="0000CC"/>
                </a:solidFill>
                <a:latin typeface="华文楷体" panose="02010600040101010101" pitchFamily="2" charset="-122"/>
                <a:ea typeface="华文楷体" panose="02010600040101010101" pitchFamily="2" charset="-122"/>
              </a:rPr>
              <a:t>）双击关联线，弹出右窗</a:t>
            </a:r>
            <a:r>
              <a:rPr lang="en-US" altLang="zh-CN" sz="2800" b="1" dirty="0">
                <a:solidFill>
                  <a:srgbClr val="0000CC"/>
                </a:solidFill>
                <a:latin typeface="华文楷体" panose="02010600040101010101" pitchFamily="2" charset="-122"/>
                <a:ea typeface="华文楷体" panose="02010600040101010101" pitchFamily="2" charset="-122"/>
              </a:rPr>
              <a:t>,</a:t>
            </a:r>
            <a:r>
              <a:rPr lang="zh-CN" altLang="en-US" sz="2800" b="1" dirty="0">
                <a:solidFill>
                  <a:srgbClr val="0000CC"/>
                </a:solidFill>
                <a:latin typeface="华文楷体" panose="02010600040101010101" pitchFamily="2" charset="-122"/>
                <a:ea typeface="华文楷体" panose="02010600040101010101" pitchFamily="2" charset="-122"/>
              </a:rPr>
              <a:t> 选中</a:t>
            </a:r>
            <a:r>
              <a:rPr lang="en-US" altLang="zh-CN" sz="2800" b="1" dirty="0">
                <a:solidFill>
                  <a:srgbClr val="0000CC"/>
                </a:solidFill>
                <a:latin typeface="华文楷体" panose="02010600040101010101" pitchFamily="2" charset="-122"/>
                <a:ea typeface="华文楷体" panose="02010600040101010101" pitchFamily="2" charset="-122"/>
              </a:rPr>
              <a:t>Aggregate</a:t>
            </a:r>
            <a:endParaRPr lang="zh-CN" altLang="en-US" sz="2800" b="1" dirty="0">
              <a:solidFill>
                <a:srgbClr val="0000CC"/>
              </a:solidFill>
              <a:latin typeface="华文楷体" panose="02010600040101010101" pitchFamily="2" charset="-122"/>
              <a:ea typeface="华文楷体" panose="02010600040101010101" pitchFamily="2" charset="-122"/>
            </a:endParaRPr>
          </a:p>
        </p:txBody>
      </p:sp>
      <p:sp>
        <p:nvSpPr>
          <p:cNvPr id="499716" name="Rectangle 4"/>
          <p:cNvSpPr>
            <a:spLocks noChangeArrowheads="1"/>
          </p:cNvSpPr>
          <p:nvPr/>
        </p:nvSpPr>
        <p:spPr bwMode="auto">
          <a:xfrm>
            <a:off x="3935414" y="4365625"/>
            <a:ext cx="1081087" cy="287338"/>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65702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E2FE1C8D-6CA5-4D96-A567-A26DDCEF354D}" type="slidenum">
              <a:rPr lang="zh-CN" altLang="en-US"/>
              <a:pPr/>
              <a:t>79</a:t>
            </a:fld>
            <a:endParaRPr lang="en-US" altLang="zh-CN"/>
          </a:p>
        </p:txBody>
      </p:sp>
      <p:sp>
        <p:nvSpPr>
          <p:cNvPr id="501763" name="Text Box 3"/>
          <p:cNvSpPr txBox="1">
            <a:spLocks noChangeArrowheads="1"/>
          </p:cNvSpPr>
          <p:nvPr/>
        </p:nvSpPr>
        <p:spPr bwMode="auto">
          <a:xfrm>
            <a:off x="713258" y="1102620"/>
            <a:ext cx="689483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b="1" dirty="0">
                <a:solidFill>
                  <a:srgbClr val="0000CC"/>
                </a:solidFill>
                <a:latin typeface="华文楷体" panose="02010600040101010101" pitchFamily="2" charset="-122"/>
                <a:ea typeface="华文楷体" panose="02010600040101010101" pitchFamily="2" charset="-122"/>
              </a:rPr>
              <a:t>3</a:t>
            </a:r>
            <a:r>
              <a:rPr lang="zh-CN" altLang="en-US" sz="2800" b="1" dirty="0">
                <a:solidFill>
                  <a:srgbClr val="0000CC"/>
                </a:solidFill>
                <a:latin typeface="华文楷体" panose="02010600040101010101" pitchFamily="2" charset="-122"/>
                <a:ea typeface="华文楷体" panose="02010600040101010101" pitchFamily="2" charset="-122"/>
              </a:rPr>
              <a:t>、组合</a:t>
            </a:r>
          </a:p>
          <a:p>
            <a:pPr>
              <a:spcBef>
                <a:spcPct val="0"/>
              </a:spcBef>
              <a:buClrTx/>
              <a:buFontTx/>
              <a:buNone/>
            </a:pPr>
            <a:endParaRPr lang="en-US" altLang="zh-CN" sz="2800" b="1" dirty="0" smtClean="0">
              <a:solidFill>
                <a:srgbClr val="0000CC"/>
              </a:solidFill>
              <a:latin typeface="华文楷体" panose="02010600040101010101" pitchFamily="2" charset="-122"/>
              <a:ea typeface="华文楷体" panose="02010600040101010101" pitchFamily="2" charset="-122"/>
            </a:endParaRPr>
          </a:p>
          <a:p>
            <a:pPr>
              <a:spcBef>
                <a:spcPct val="0"/>
              </a:spcBef>
              <a:buClrTx/>
              <a:buFontTx/>
              <a:buNone/>
            </a:pPr>
            <a:r>
              <a:rPr lang="zh-CN" altLang="en-US" sz="2800" b="1" dirty="0" smtClean="0">
                <a:solidFill>
                  <a:srgbClr val="0000CC"/>
                </a:solidFill>
                <a:latin typeface="华文楷体" panose="02010600040101010101" pitchFamily="2" charset="-122"/>
                <a:ea typeface="华文楷体" panose="02010600040101010101" pitchFamily="2" charset="-122"/>
              </a:rPr>
              <a:t>（</a:t>
            </a:r>
            <a:r>
              <a:rPr lang="en-US" altLang="zh-CN" sz="2800" b="1" dirty="0">
                <a:solidFill>
                  <a:srgbClr val="0000CC"/>
                </a:solidFill>
                <a:latin typeface="华文楷体" panose="02010600040101010101" pitchFamily="2" charset="-122"/>
                <a:ea typeface="华文楷体" panose="02010600040101010101" pitchFamily="2" charset="-122"/>
              </a:rPr>
              <a:t>1</a:t>
            </a:r>
            <a:r>
              <a:rPr lang="zh-CN" altLang="en-US" sz="2800" b="1" dirty="0">
                <a:solidFill>
                  <a:srgbClr val="0000CC"/>
                </a:solidFill>
                <a:latin typeface="华文楷体" panose="02010600040101010101" pitchFamily="2" charset="-122"/>
                <a:ea typeface="华文楷体" panose="02010600040101010101" pitchFamily="2" charset="-122"/>
              </a:rPr>
              <a:t>）添加关联</a:t>
            </a:r>
            <a:r>
              <a:rPr lang="en-US" altLang="zh-CN" sz="2800" b="1" dirty="0">
                <a:solidFill>
                  <a:srgbClr val="0000CC"/>
                </a:solidFill>
                <a:latin typeface="华文楷体" panose="02010600040101010101" pitchFamily="2" charset="-122"/>
                <a:ea typeface="华文楷体" panose="02010600040101010101" pitchFamily="2" charset="-122"/>
              </a:rPr>
              <a:t>,</a:t>
            </a:r>
            <a:r>
              <a:rPr lang="zh-CN" altLang="en-US" sz="2800" b="1" dirty="0">
                <a:solidFill>
                  <a:srgbClr val="0000CC"/>
                </a:solidFill>
                <a:latin typeface="华文楷体" panose="02010600040101010101" pitchFamily="2" charset="-122"/>
                <a:ea typeface="华文楷体" panose="02010600040101010101" pitchFamily="2" charset="-122"/>
              </a:rPr>
              <a:t>并设置关联的名称与角色名</a:t>
            </a:r>
          </a:p>
        </p:txBody>
      </p:sp>
      <p:pic>
        <p:nvPicPr>
          <p:cNvPr id="501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9621" y="2721106"/>
            <a:ext cx="4716497" cy="3771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530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6E972B-A148-4276-9402-0B155980FFD8}" type="slidenum">
              <a:rPr lang="zh-CN" altLang="en-US"/>
              <a:pPr/>
              <a:t>8</a:t>
            </a:fld>
            <a:endParaRPr lang="en-US" altLang="zh-CN"/>
          </a:p>
        </p:txBody>
      </p:sp>
      <p:sp>
        <p:nvSpPr>
          <p:cNvPr id="355330" name="Text Box 2"/>
          <p:cNvSpPr txBox="1">
            <a:spLocks noChangeArrowheads="1"/>
          </p:cNvSpPr>
          <p:nvPr/>
        </p:nvSpPr>
        <p:spPr bwMode="auto">
          <a:xfrm>
            <a:off x="3638323" y="773806"/>
            <a:ext cx="8137525" cy="5868987"/>
          </a:xfrm>
          <a:prstGeom prst="rect">
            <a:avLst/>
          </a:prstGeom>
          <a:solidFill>
            <a:schemeClr val="bg1"/>
          </a:solidFill>
          <a:ln w="952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en-US" altLang="en-US" b="1" noProof="1"/>
              <a:t>class student //</a:t>
            </a:r>
            <a:r>
              <a:rPr lang="zh-CN" altLang="en-US" b="1" noProof="1"/>
              <a:t>定义学生类</a:t>
            </a:r>
          </a:p>
          <a:p>
            <a:pPr>
              <a:spcBef>
                <a:spcPct val="0"/>
              </a:spcBef>
              <a:buClrTx/>
              <a:buFontTx/>
              <a:buNone/>
            </a:pPr>
            <a:r>
              <a:rPr lang="zh-CN" altLang="en-US" b="1" noProof="1"/>
              <a:t>    {</a:t>
            </a:r>
          </a:p>
          <a:p>
            <a:pPr>
              <a:spcBef>
                <a:spcPct val="0"/>
              </a:spcBef>
              <a:buClrTx/>
              <a:buFontTx/>
              <a:buNone/>
            </a:pPr>
            <a:r>
              <a:rPr lang="en-US" altLang="zh-CN" b="1" dirty="0"/>
              <a:t>        </a:t>
            </a:r>
            <a:r>
              <a:rPr lang="en-US" altLang="en-US" b="1" noProof="1"/>
              <a:t>public string name;</a:t>
            </a:r>
          </a:p>
          <a:p>
            <a:pPr>
              <a:spcBef>
                <a:spcPct val="0"/>
              </a:spcBef>
              <a:buClrTx/>
              <a:buFontTx/>
              <a:buNone/>
            </a:pPr>
            <a:r>
              <a:rPr lang="en-US" altLang="en-US" b="1" noProof="1"/>
              <a:t>        private int englishScore;       </a:t>
            </a:r>
            <a:r>
              <a:rPr lang="en-US" altLang="zh-CN" b="1" dirty="0"/>
              <a:t>   </a:t>
            </a:r>
          </a:p>
          <a:p>
            <a:pPr>
              <a:spcBef>
                <a:spcPct val="0"/>
              </a:spcBef>
              <a:buClrTx/>
              <a:buFontTx/>
              <a:buNone/>
            </a:pPr>
            <a:r>
              <a:rPr lang="en-US" altLang="en-US" b="1" noProof="1"/>
              <a:t> </a:t>
            </a:r>
            <a:r>
              <a:rPr lang="en-US" altLang="zh-CN" b="1" dirty="0"/>
              <a:t>       </a:t>
            </a:r>
            <a:r>
              <a:rPr lang="en-US" altLang="en-US" b="1" noProof="1"/>
              <a:t>private int mathScore;</a:t>
            </a:r>
          </a:p>
          <a:p>
            <a:pPr>
              <a:spcBef>
                <a:spcPct val="0"/>
              </a:spcBef>
              <a:buClrTx/>
              <a:buFontTx/>
              <a:buNone/>
            </a:pPr>
            <a:r>
              <a:rPr lang="en-US" altLang="en-US" b="1" noProof="1"/>
              <a:t>        private int computerScore;        </a:t>
            </a:r>
            <a:endParaRPr lang="en-US" altLang="zh-CN" b="1" dirty="0"/>
          </a:p>
          <a:p>
            <a:pPr>
              <a:spcBef>
                <a:spcPct val="0"/>
              </a:spcBef>
              <a:buClrTx/>
              <a:buFontTx/>
              <a:buNone/>
            </a:pPr>
            <a:r>
              <a:rPr lang="en-US" altLang="zh-CN" b="1" dirty="0"/>
              <a:t>        </a:t>
            </a:r>
            <a:r>
              <a:rPr lang="en-US" altLang="en-US" b="1" noProof="1"/>
              <a:t>public int sumScore;</a:t>
            </a:r>
            <a:endParaRPr lang="en-US" altLang="zh-CN" b="1" dirty="0"/>
          </a:p>
          <a:p>
            <a:pPr>
              <a:spcBef>
                <a:spcPct val="0"/>
              </a:spcBef>
              <a:buClrTx/>
              <a:buFontTx/>
              <a:buNone/>
            </a:pPr>
            <a:endParaRPr lang="en-US" altLang="zh-CN" b="1" dirty="0"/>
          </a:p>
          <a:p>
            <a:pPr>
              <a:spcBef>
                <a:spcPct val="0"/>
              </a:spcBef>
              <a:buClrTx/>
              <a:buFontTx/>
              <a:buNone/>
            </a:pPr>
            <a:r>
              <a:rPr lang="en-US" altLang="zh-CN" b="1" dirty="0"/>
              <a:t>       </a:t>
            </a:r>
            <a:r>
              <a:rPr lang="en-US" altLang="en-US" b="1" noProof="1"/>
              <a:t>public student(string </a:t>
            </a:r>
            <a:r>
              <a:rPr lang="en-US" altLang="zh-CN" b="1" dirty="0"/>
              <a:t>x</a:t>
            </a:r>
            <a:r>
              <a:rPr lang="en-US" altLang="en-US" b="1" noProof="1"/>
              <a:t>, int </a:t>
            </a:r>
            <a:r>
              <a:rPr lang="en-US" altLang="zh-CN" b="1" dirty="0"/>
              <a:t>y</a:t>
            </a:r>
            <a:r>
              <a:rPr lang="en-US" altLang="en-US" b="1" noProof="1"/>
              <a:t>, int </a:t>
            </a:r>
            <a:r>
              <a:rPr lang="en-US" altLang="zh-CN" b="1" dirty="0"/>
              <a:t> z</a:t>
            </a:r>
            <a:r>
              <a:rPr lang="en-US" altLang="en-US" b="1" noProof="1"/>
              <a:t>, int </a:t>
            </a:r>
            <a:r>
              <a:rPr lang="en-US" altLang="zh-CN" b="1" dirty="0"/>
              <a:t>k</a:t>
            </a:r>
            <a:r>
              <a:rPr lang="en-US" altLang="en-US" b="1" noProof="1"/>
              <a:t>)</a:t>
            </a:r>
          </a:p>
          <a:p>
            <a:pPr>
              <a:spcBef>
                <a:spcPct val="0"/>
              </a:spcBef>
              <a:buClrTx/>
              <a:buFontTx/>
              <a:buNone/>
            </a:pPr>
            <a:r>
              <a:rPr lang="en-US" altLang="en-US" b="1" noProof="1"/>
              <a:t>        {</a:t>
            </a:r>
          </a:p>
          <a:p>
            <a:pPr>
              <a:spcBef>
                <a:spcPct val="0"/>
              </a:spcBef>
              <a:buClrTx/>
              <a:buFontTx/>
              <a:buNone/>
            </a:pPr>
            <a:r>
              <a:rPr lang="en-US" altLang="zh-CN" b="1" dirty="0"/>
              <a:t>            </a:t>
            </a:r>
            <a:r>
              <a:rPr lang="en-US" altLang="en-US" b="1" noProof="1"/>
              <a:t>name = </a:t>
            </a:r>
            <a:r>
              <a:rPr lang="en-US" altLang="zh-CN" b="1" dirty="0"/>
              <a:t>x</a:t>
            </a:r>
            <a:r>
              <a:rPr lang="en-US" altLang="en-US" b="1" noProof="1"/>
              <a:t>;</a:t>
            </a:r>
          </a:p>
          <a:p>
            <a:pPr>
              <a:spcBef>
                <a:spcPct val="0"/>
              </a:spcBef>
              <a:buClrTx/>
              <a:buFontTx/>
              <a:buNone/>
            </a:pPr>
            <a:r>
              <a:rPr lang="en-US" altLang="en-US" b="1" noProof="1"/>
              <a:t>            englishScore = </a:t>
            </a:r>
            <a:r>
              <a:rPr lang="en-US" altLang="zh-CN" b="1" dirty="0"/>
              <a:t>y</a:t>
            </a:r>
            <a:r>
              <a:rPr lang="en-US" altLang="en-US" b="1" noProof="1"/>
              <a:t>;      </a:t>
            </a:r>
            <a:endParaRPr lang="en-US" altLang="zh-CN" b="1" dirty="0"/>
          </a:p>
          <a:p>
            <a:pPr>
              <a:spcBef>
                <a:spcPct val="0"/>
              </a:spcBef>
              <a:buClrTx/>
              <a:buFontTx/>
              <a:buNone/>
            </a:pPr>
            <a:r>
              <a:rPr lang="en-US" altLang="zh-CN" b="1" dirty="0"/>
              <a:t>            </a:t>
            </a:r>
            <a:r>
              <a:rPr lang="en-US" altLang="en-US" b="1" noProof="1"/>
              <a:t>mathScore = </a:t>
            </a:r>
            <a:r>
              <a:rPr lang="en-US" altLang="zh-CN" b="1" dirty="0"/>
              <a:t>z</a:t>
            </a:r>
            <a:r>
              <a:rPr lang="en-US" altLang="en-US" b="1" noProof="1"/>
              <a:t>;</a:t>
            </a:r>
          </a:p>
          <a:p>
            <a:pPr>
              <a:spcBef>
                <a:spcPct val="0"/>
              </a:spcBef>
              <a:buClrTx/>
              <a:buFontTx/>
              <a:buNone/>
            </a:pPr>
            <a:r>
              <a:rPr lang="en-US" altLang="en-US" b="1" noProof="1"/>
              <a:t>            computerScore =</a:t>
            </a:r>
            <a:r>
              <a:rPr lang="en-US" altLang="zh-CN" b="1" dirty="0"/>
              <a:t>k</a:t>
            </a:r>
            <a:r>
              <a:rPr lang="en-US" altLang="en-US" b="1" noProof="1"/>
              <a:t>;</a:t>
            </a:r>
          </a:p>
          <a:p>
            <a:pPr>
              <a:spcBef>
                <a:spcPct val="0"/>
              </a:spcBef>
              <a:buClrTx/>
              <a:buFontTx/>
              <a:buNone/>
            </a:pPr>
            <a:r>
              <a:rPr lang="en-US" altLang="en-US" b="1" noProof="1"/>
              <a:t>        }</a:t>
            </a:r>
            <a:endParaRPr lang="en-US" altLang="zh-CN" b="1" dirty="0"/>
          </a:p>
          <a:p>
            <a:pPr>
              <a:spcBef>
                <a:spcPct val="0"/>
              </a:spcBef>
              <a:buClrTx/>
              <a:buFontTx/>
              <a:buNone/>
            </a:pPr>
            <a:endParaRPr lang="en-US" altLang="en-US" b="1" noProof="1"/>
          </a:p>
          <a:p>
            <a:pPr>
              <a:spcBef>
                <a:spcPct val="0"/>
              </a:spcBef>
              <a:buClrTx/>
              <a:buFontTx/>
              <a:buNone/>
            </a:pPr>
            <a:r>
              <a:rPr lang="en-US" altLang="en-US" b="1" noProof="1"/>
              <a:t>        public void sum()</a:t>
            </a:r>
          </a:p>
          <a:p>
            <a:pPr>
              <a:spcBef>
                <a:spcPct val="0"/>
              </a:spcBef>
              <a:buClrTx/>
              <a:buFontTx/>
              <a:buNone/>
            </a:pPr>
            <a:r>
              <a:rPr lang="en-US" altLang="en-US" b="1" noProof="1"/>
              <a:t>        {</a:t>
            </a:r>
          </a:p>
          <a:p>
            <a:pPr>
              <a:spcBef>
                <a:spcPct val="0"/>
              </a:spcBef>
              <a:buClrTx/>
              <a:buFontTx/>
              <a:buNone/>
            </a:pPr>
            <a:r>
              <a:rPr lang="en-US" altLang="en-US" b="1" noProof="1"/>
              <a:t>            sumScore = englishScore + mathScore + computerScore;</a:t>
            </a:r>
          </a:p>
          <a:p>
            <a:pPr>
              <a:spcBef>
                <a:spcPct val="0"/>
              </a:spcBef>
              <a:buClrTx/>
              <a:buFontTx/>
              <a:buNone/>
            </a:pPr>
            <a:r>
              <a:rPr lang="en-US" altLang="en-US" b="1" noProof="1"/>
              <a:t>        }</a:t>
            </a:r>
          </a:p>
          <a:p>
            <a:pPr>
              <a:spcBef>
                <a:spcPct val="0"/>
              </a:spcBef>
              <a:buClrTx/>
              <a:buFontTx/>
              <a:buNone/>
            </a:pPr>
            <a:r>
              <a:rPr lang="en-US" altLang="en-US" b="1" noProof="1"/>
              <a:t>    }</a:t>
            </a:r>
            <a:endParaRPr lang="zh-CN" altLang="en-US" b="1" dirty="0"/>
          </a:p>
        </p:txBody>
      </p:sp>
      <p:pic>
        <p:nvPicPr>
          <p:cNvPr id="3553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57619"/>
            <a:ext cx="2879725" cy="223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右箭头 1"/>
          <p:cNvSpPr/>
          <p:nvPr/>
        </p:nvSpPr>
        <p:spPr>
          <a:xfrm>
            <a:off x="2769193" y="2974312"/>
            <a:ext cx="797972" cy="11555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745281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B06195CD-31A7-4A80-906C-B2A59F50B430}" type="slidenum">
              <a:rPr lang="zh-CN" altLang="en-US"/>
              <a:pPr/>
              <a:t>80</a:t>
            </a:fld>
            <a:endParaRPr lang="en-US" altLang="zh-CN"/>
          </a:p>
        </p:txBody>
      </p:sp>
      <p:sp>
        <p:nvSpPr>
          <p:cNvPr id="503810" name="Text Box 2"/>
          <p:cNvSpPr txBox="1">
            <a:spLocks noChangeArrowheads="1"/>
          </p:cNvSpPr>
          <p:nvPr/>
        </p:nvSpPr>
        <p:spPr bwMode="auto">
          <a:xfrm>
            <a:off x="2279650" y="836613"/>
            <a:ext cx="80645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dirty="0">
                <a:solidFill>
                  <a:srgbClr val="0000CC"/>
                </a:solidFill>
                <a:latin typeface="宋体" panose="02010600030101010101" pitchFamily="2" charset="-122"/>
                <a:ea typeface="宋体" panose="02010600030101010101" pitchFamily="2" charset="-122"/>
              </a:rPr>
              <a:t>（</a:t>
            </a:r>
            <a:r>
              <a:rPr lang="en-US" altLang="zh-CN" sz="2000" b="1" dirty="0">
                <a:solidFill>
                  <a:srgbClr val="0000CC"/>
                </a:solidFill>
                <a:latin typeface="宋体" panose="02010600030101010101" pitchFamily="2" charset="-122"/>
                <a:ea typeface="宋体" panose="02010600030101010101" pitchFamily="2" charset="-122"/>
              </a:rPr>
              <a:t>2</a:t>
            </a:r>
            <a:r>
              <a:rPr lang="zh-CN" altLang="en-US" sz="2000" b="1" dirty="0">
                <a:solidFill>
                  <a:srgbClr val="0000CC"/>
                </a:solidFill>
                <a:latin typeface="宋体" panose="02010600030101010101" pitchFamily="2" charset="-122"/>
                <a:ea typeface="宋体" panose="02010600030101010101" pitchFamily="2" charset="-122"/>
              </a:rPr>
              <a:t>）双击关联线，弹出右窗</a:t>
            </a:r>
            <a:r>
              <a:rPr lang="en-US" altLang="zh-CN" sz="2000" b="1" dirty="0">
                <a:solidFill>
                  <a:srgbClr val="0000CC"/>
                </a:solidFill>
                <a:latin typeface="宋体" panose="02010600030101010101" pitchFamily="2" charset="-122"/>
                <a:ea typeface="宋体" panose="02010600030101010101" pitchFamily="2" charset="-122"/>
              </a:rPr>
              <a:t>,</a:t>
            </a:r>
            <a:r>
              <a:rPr lang="zh-CN" altLang="en-US" sz="2000" b="1" dirty="0">
                <a:solidFill>
                  <a:srgbClr val="0000CC"/>
                </a:solidFill>
                <a:latin typeface="宋体" panose="02010600030101010101" pitchFamily="2" charset="-122"/>
                <a:ea typeface="宋体" panose="02010600030101010101" pitchFamily="2" charset="-122"/>
              </a:rPr>
              <a:t>选中</a:t>
            </a:r>
            <a:r>
              <a:rPr lang="en-US" altLang="zh-CN" sz="2000" b="1" dirty="0">
                <a:solidFill>
                  <a:srgbClr val="0000CC"/>
                </a:solidFill>
                <a:latin typeface="宋体" panose="02010600030101010101" pitchFamily="2" charset="-122"/>
                <a:ea typeface="宋体" panose="02010600030101010101" pitchFamily="2" charset="-122"/>
              </a:rPr>
              <a:t>Aggregate</a:t>
            </a:r>
            <a:r>
              <a:rPr lang="zh-CN" altLang="en-US" sz="2000" b="1" dirty="0">
                <a:solidFill>
                  <a:srgbClr val="0000CC"/>
                </a:solidFill>
                <a:latin typeface="宋体" panose="02010600030101010101" pitchFamily="2" charset="-122"/>
                <a:ea typeface="宋体" panose="02010600030101010101" pitchFamily="2" charset="-122"/>
              </a:rPr>
              <a:t>和</a:t>
            </a:r>
            <a:r>
              <a:rPr lang="en-US" altLang="zh-CN" sz="2000" b="1" dirty="0">
                <a:solidFill>
                  <a:srgbClr val="0000CC"/>
                </a:solidFill>
                <a:latin typeface="宋体" panose="02010600030101010101" pitchFamily="2" charset="-122"/>
                <a:ea typeface="宋体" panose="02010600030101010101" pitchFamily="2" charset="-122"/>
              </a:rPr>
              <a:t>By Value</a:t>
            </a:r>
          </a:p>
        </p:txBody>
      </p:sp>
      <p:pic>
        <p:nvPicPr>
          <p:cNvPr id="5038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6" y="1341439"/>
            <a:ext cx="4683125" cy="544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3812" name="Rectangle 4"/>
          <p:cNvSpPr>
            <a:spLocks noChangeArrowheads="1"/>
          </p:cNvSpPr>
          <p:nvPr/>
        </p:nvSpPr>
        <p:spPr bwMode="auto">
          <a:xfrm>
            <a:off x="3935414" y="4221164"/>
            <a:ext cx="1152525" cy="287337"/>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3813" name="Rectangle 5"/>
          <p:cNvSpPr>
            <a:spLocks noChangeArrowheads="1"/>
          </p:cNvSpPr>
          <p:nvPr/>
        </p:nvSpPr>
        <p:spPr bwMode="auto">
          <a:xfrm>
            <a:off x="3935414" y="4797425"/>
            <a:ext cx="1081087" cy="287338"/>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en-US" altLang="zh-CN" sz="3200" b="1" dirty="0">
                <a:solidFill>
                  <a:schemeClr val="accent1"/>
                </a:solidFill>
                <a:latin typeface="微软雅黑" panose="020B0503020204020204" pitchFamily="34" charset="-122"/>
                <a:ea typeface="微软雅黑" panose="020B0503020204020204" pitchFamily="34" charset="-122"/>
              </a:rPr>
              <a:t>Rose</a:t>
            </a:r>
            <a:r>
              <a:rPr lang="zh-CN" altLang="en-US" sz="3200" b="1" dirty="0">
                <a:solidFill>
                  <a:schemeClr val="accent1"/>
                </a:solidFill>
                <a:latin typeface="微软雅黑" panose="020B0503020204020204" pitchFamily="34" charset="-122"/>
                <a:ea typeface="微软雅黑" panose="020B0503020204020204" pitchFamily="34" charset="-122"/>
              </a:rPr>
              <a:t>示例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347580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A6FD3F61-C63B-42BF-A71C-9F5FC2BD3CC6}" type="slidenum">
              <a:rPr lang="zh-CN" altLang="en-US"/>
              <a:pPr/>
              <a:t>81</a:t>
            </a:fld>
            <a:endParaRPr lang="en-US" altLang="zh-CN"/>
          </a:p>
        </p:txBody>
      </p:sp>
      <p:sp>
        <p:nvSpPr>
          <p:cNvPr id="507906" name="Rectangle 2"/>
          <p:cNvSpPr>
            <a:spLocks noGrp="1" noChangeArrowheads="1"/>
          </p:cNvSpPr>
          <p:nvPr>
            <p:ph type="body" idx="1"/>
          </p:nvPr>
        </p:nvSpPr>
        <p:spPr>
          <a:xfrm>
            <a:off x="615304" y="1109018"/>
            <a:ext cx="10819719" cy="2016125"/>
          </a:xfrm>
        </p:spPr>
        <p:txBody>
          <a:bodyPr/>
          <a:lstStyle/>
          <a:p>
            <a:pPr marL="0" indent="0">
              <a:lnSpc>
                <a:spcPct val="110000"/>
              </a:lnSpc>
              <a:spcAft>
                <a:spcPts val="600"/>
              </a:spcAft>
              <a:buFont typeface="Wingdings" panose="05000000000000000000" pitchFamily="2" charset="2"/>
              <a:buNone/>
            </a:pPr>
            <a:r>
              <a:rPr lang="zh-CN" altLang="en-US" b="1" dirty="0" smtClean="0">
                <a:solidFill>
                  <a:srgbClr val="0000CC"/>
                </a:solidFill>
                <a:latin typeface="华文楷体" panose="02010600040101010101" pitchFamily="2" charset="-122"/>
                <a:ea typeface="华文楷体" panose="02010600040101010101" pitchFamily="2" charset="-122"/>
              </a:rPr>
              <a:t>依赖</a:t>
            </a:r>
            <a:r>
              <a:rPr lang="zh-CN" altLang="en-US" b="1" dirty="0">
                <a:solidFill>
                  <a:srgbClr val="0000CC"/>
                </a:solidFill>
                <a:latin typeface="华文楷体" panose="02010600040101010101" pitchFamily="2" charset="-122"/>
                <a:ea typeface="华文楷体" panose="02010600040101010101" pitchFamily="2" charset="-122"/>
              </a:rPr>
              <a:t>表示一个类</a:t>
            </a:r>
            <a:r>
              <a:rPr lang="zh-CN" altLang="en-US" b="1" dirty="0">
                <a:solidFill>
                  <a:srgbClr val="FF3300"/>
                </a:solidFill>
                <a:latin typeface="华文楷体" panose="02010600040101010101" pitchFamily="2" charset="-122"/>
                <a:ea typeface="华文楷体" panose="02010600040101010101" pitchFamily="2" charset="-122"/>
              </a:rPr>
              <a:t>以某种形式依赖于其他类</a:t>
            </a:r>
            <a:r>
              <a:rPr lang="zh-CN" altLang="en-US" b="1" dirty="0">
                <a:solidFill>
                  <a:srgbClr val="0000CC"/>
                </a:solidFill>
                <a:latin typeface="华文楷体" panose="02010600040101010101" pitchFamily="2" charset="-122"/>
                <a:ea typeface="华文楷体" panose="02010600040101010101" pitchFamily="2" charset="-122"/>
              </a:rPr>
              <a:t>。当两个类处于依赖关系中时，其中一个类的改变可能会影响另一个类。</a:t>
            </a:r>
          </a:p>
        </p:txBody>
      </p:sp>
      <p:pic>
        <p:nvPicPr>
          <p:cNvPr id="5079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131" y="2461144"/>
            <a:ext cx="8701069" cy="1639192"/>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13072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DFEC0E8-4333-482A-9548-8AEDEC7D3461}" type="slidenum">
              <a:rPr lang="zh-CN" altLang="en-US"/>
              <a:pPr/>
              <a:t>82</a:t>
            </a:fld>
            <a:endParaRPr lang="en-US" altLang="zh-CN"/>
          </a:p>
        </p:txBody>
      </p:sp>
      <p:sp>
        <p:nvSpPr>
          <p:cNvPr id="516098" name="Rectangle 2"/>
          <p:cNvSpPr>
            <a:spLocks noGrp="1" noChangeArrowheads="1"/>
          </p:cNvSpPr>
          <p:nvPr>
            <p:ph type="body" idx="1"/>
          </p:nvPr>
        </p:nvSpPr>
        <p:spPr>
          <a:xfrm>
            <a:off x="294142" y="905285"/>
            <a:ext cx="11412188" cy="2447925"/>
          </a:xfrm>
        </p:spPr>
        <p:txBody>
          <a:bodyPr/>
          <a:lstStyle/>
          <a:p>
            <a:pPr marL="0" indent="0">
              <a:lnSpc>
                <a:spcPct val="110000"/>
              </a:lnSpc>
              <a:spcAft>
                <a:spcPts val="600"/>
              </a:spcAft>
              <a:buFont typeface="Wingdings" panose="05000000000000000000" pitchFamily="2" charset="2"/>
              <a:buNone/>
            </a:pPr>
            <a:r>
              <a:rPr lang="zh-CN" altLang="en-US" b="1" dirty="0">
                <a:solidFill>
                  <a:srgbClr val="0000CC"/>
                </a:solidFill>
                <a:latin typeface="华文楷体" panose="02010600040101010101" pitchFamily="2" charset="-122"/>
                <a:ea typeface="华文楷体" panose="02010600040101010101" pitchFamily="2" charset="-122"/>
              </a:rPr>
              <a:t>    在程序代码中，依赖关系意味着</a:t>
            </a:r>
            <a:r>
              <a:rPr lang="zh-CN" altLang="en-US" b="1" dirty="0">
                <a:solidFill>
                  <a:srgbClr val="FF3300"/>
                </a:solidFill>
                <a:latin typeface="华文楷体" panose="02010600040101010101" pitchFamily="2" charset="-122"/>
                <a:ea typeface="华文楷体" panose="02010600040101010101" pitchFamily="2" charset="-122"/>
              </a:rPr>
              <a:t>一个类的对象出现在另一个类的操作当中。</a:t>
            </a:r>
            <a:r>
              <a:rPr lang="zh-CN" altLang="en-US" b="1" dirty="0">
                <a:solidFill>
                  <a:srgbClr val="0000CC"/>
                </a:solidFill>
                <a:latin typeface="华文楷体" panose="02010600040101010101" pitchFamily="2" charset="-122"/>
                <a:ea typeface="华文楷体" panose="02010600040101010101" pitchFamily="2" charset="-122"/>
              </a:rPr>
              <a:t>常见的有两种情况：一个类将另一个类的对象作为自己某个</a:t>
            </a:r>
            <a:r>
              <a:rPr lang="zh-CN" altLang="en-US" b="1" dirty="0">
                <a:solidFill>
                  <a:srgbClr val="FF3300"/>
                </a:solidFill>
                <a:latin typeface="华文楷体" panose="02010600040101010101" pitchFamily="2" charset="-122"/>
                <a:ea typeface="华文楷体" panose="02010600040101010101" pitchFamily="2" charset="-122"/>
              </a:rPr>
              <a:t>操作的参数（形参）</a:t>
            </a:r>
            <a:r>
              <a:rPr lang="zh-CN" altLang="en-US" b="1" dirty="0">
                <a:solidFill>
                  <a:srgbClr val="0000CC"/>
                </a:solidFill>
                <a:latin typeface="华文楷体" panose="02010600040101010101" pitchFamily="2" charset="-122"/>
                <a:ea typeface="华文楷体" panose="02010600040101010101" pitchFamily="2" charset="-122"/>
              </a:rPr>
              <a:t>，或者是</a:t>
            </a:r>
            <a:r>
              <a:rPr lang="zh-CN" altLang="en-US" b="1" dirty="0">
                <a:solidFill>
                  <a:srgbClr val="FF3300"/>
                </a:solidFill>
                <a:latin typeface="华文楷体" panose="02010600040101010101" pitchFamily="2" charset="-122"/>
                <a:ea typeface="华文楷体" panose="02010600040101010101" pitchFamily="2" charset="-122"/>
              </a:rPr>
              <a:t>操作的局部变量</a:t>
            </a:r>
            <a:r>
              <a:rPr lang="zh-CN" altLang="en-US" b="1" dirty="0">
                <a:solidFill>
                  <a:srgbClr val="0000CC"/>
                </a:solidFill>
                <a:latin typeface="华文楷体" panose="02010600040101010101" pitchFamily="2" charset="-122"/>
                <a:ea typeface="华文楷体" panose="02010600040101010101" pitchFamily="2" charset="-122"/>
              </a:rPr>
              <a:t>。</a:t>
            </a: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Text Box 4"/>
          <p:cNvSpPr txBox="1">
            <a:spLocks noChangeArrowheads="1"/>
          </p:cNvSpPr>
          <p:nvPr/>
        </p:nvSpPr>
        <p:spPr bwMode="auto">
          <a:xfrm>
            <a:off x="631442" y="2796755"/>
            <a:ext cx="73453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b="1" dirty="0">
                <a:solidFill>
                  <a:srgbClr val="0000CC"/>
                </a:solidFill>
                <a:ea typeface="宋体" panose="02010600030101010101" pitchFamily="2" charset="-122"/>
              </a:rPr>
              <a:t>程序演示：依赖关系</a:t>
            </a:r>
            <a:r>
              <a:rPr lang="en-US" altLang="zh-CN" sz="2400" b="1" dirty="0">
                <a:solidFill>
                  <a:srgbClr val="0000CC"/>
                </a:solidFill>
                <a:ea typeface="宋体" panose="02010600030101010101" pitchFamily="2" charset="-122"/>
              </a:rPr>
              <a:t>(code/bike)</a:t>
            </a:r>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600" y="3788301"/>
            <a:ext cx="3568535" cy="234885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611" y="3572400"/>
            <a:ext cx="4862965" cy="2502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5714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nvPr>
        </p:nvSpPr>
        <p:spPr/>
        <p:txBody>
          <a:bodyPr/>
          <a:lstStyle/>
          <a:p>
            <a:r>
              <a:rPr lang="zh-CN" altLang="en-US"/>
              <a:t>华 南 理 工 大 学</a:t>
            </a:r>
          </a:p>
        </p:txBody>
      </p:sp>
      <p:sp>
        <p:nvSpPr>
          <p:cNvPr id="4" name="页脚占位符 4"/>
          <p:cNvSpPr>
            <a:spLocks noGrp="1"/>
          </p:cNvSpPr>
          <p:nvPr>
            <p:ph type="ftr" sz="quarter" idx="11"/>
          </p:nvPr>
        </p:nvSpPr>
        <p:spPr/>
        <p:txBody>
          <a:bodyPr/>
          <a:lstStyle/>
          <a:p>
            <a:r>
              <a:rPr lang="zh-CN" altLang="en-US"/>
              <a:t>软 件 工 程</a:t>
            </a:r>
          </a:p>
        </p:txBody>
      </p:sp>
      <p:sp>
        <p:nvSpPr>
          <p:cNvPr id="5" name="灯片编号占位符 5"/>
          <p:cNvSpPr>
            <a:spLocks noGrp="1"/>
          </p:cNvSpPr>
          <p:nvPr>
            <p:ph type="sldNum" sz="quarter" idx="12"/>
          </p:nvPr>
        </p:nvSpPr>
        <p:spPr/>
        <p:txBody>
          <a:bodyPr/>
          <a:lstStyle/>
          <a:p>
            <a:fld id="{A9DD49B8-7305-4191-9512-9C6976860E7B}" type="slidenum">
              <a:rPr lang="zh-CN" altLang="en-US"/>
              <a:pPr/>
              <a:t>83</a:t>
            </a:fld>
            <a:endParaRPr lang="en-US" altLang="zh-CN"/>
          </a:p>
        </p:txBody>
      </p:sp>
      <p:sp>
        <p:nvSpPr>
          <p:cNvPr id="530434" name="Text Box 2"/>
          <p:cNvSpPr txBox="1">
            <a:spLocks noChangeArrowheads="1"/>
          </p:cNvSpPr>
          <p:nvPr/>
        </p:nvSpPr>
        <p:spPr bwMode="auto">
          <a:xfrm>
            <a:off x="520700" y="960420"/>
            <a:ext cx="5427924" cy="341632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zh-CN" altLang="en-US" b="1">
                <a:solidFill>
                  <a:srgbClr val="0000CC"/>
                </a:solidFill>
                <a:ea typeface="宋体" panose="02010600030101010101" pitchFamily="2" charset="-122"/>
              </a:rPr>
              <a:t> </a:t>
            </a:r>
            <a:r>
              <a:rPr lang="en-US" altLang="zh-CN" b="1">
                <a:solidFill>
                  <a:srgbClr val="0000CC"/>
                </a:solidFill>
                <a:ea typeface="宋体" panose="02010600030101010101" pitchFamily="2" charset="-122"/>
              </a:rPr>
              <a:t>class bike</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public string color;</a:t>
            </a:r>
          </a:p>
          <a:p>
            <a:pPr>
              <a:spcBef>
                <a:spcPct val="0"/>
              </a:spcBef>
              <a:buClrTx/>
              <a:buFontTx/>
              <a:buNone/>
            </a:pPr>
            <a:r>
              <a:rPr lang="en-US" altLang="zh-CN" b="1">
                <a:solidFill>
                  <a:srgbClr val="0000CC"/>
                </a:solidFill>
                <a:ea typeface="宋体" panose="02010600030101010101" pitchFamily="2" charset="-122"/>
              </a:rPr>
              <a:t>        public bike(string 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this.color = 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public void run()</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Console.WriteLine("</a:t>
            </a:r>
            <a:r>
              <a:rPr lang="zh-CN" altLang="en-US" b="1">
                <a:solidFill>
                  <a:srgbClr val="0000CC"/>
                </a:solidFill>
                <a:ea typeface="宋体" panose="02010600030101010101" pitchFamily="2" charset="-122"/>
              </a:rPr>
              <a:t>骑</a:t>
            </a:r>
            <a:r>
              <a:rPr lang="en-US" altLang="zh-CN" b="1">
                <a:solidFill>
                  <a:srgbClr val="0000CC"/>
                </a:solidFill>
                <a:ea typeface="宋体" panose="02010600030101010101" pitchFamily="2" charset="-122"/>
              </a:rPr>
              <a:t>{0}</a:t>
            </a:r>
            <a:r>
              <a:rPr lang="zh-CN" altLang="en-US" b="1">
                <a:solidFill>
                  <a:srgbClr val="0000CC"/>
                </a:solidFill>
                <a:ea typeface="宋体" panose="02010600030101010101" pitchFamily="2" charset="-122"/>
              </a:rPr>
              <a:t>自行车</a:t>
            </a:r>
            <a:r>
              <a:rPr lang="en-US" altLang="zh-CN" b="1">
                <a:solidFill>
                  <a:srgbClr val="0000CC"/>
                </a:solidFill>
                <a:ea typeface="宋体" panose="02010600030101010101" pitchFamily="2" charset="-122"/>
              </a:rPr>
              <a:t>",color);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a:t>
            </a:r>
            <a:endParaRPr lang="zh-CN" altLang="en-US" b="1">
              <a:solidFill>
                <a:srgbClr val="0000CC"/>
              </a:solidFill>
              <a:ea typeface="宋体" panose="02010600030101010101" pitchFamily="2" charset="-122"/>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Text Box 2"/>
          <p:cNvSpPr txBox="1">
            <a:spLocks noChangeArrowheads="1"/>
          </p:cNvSpPr>
          <p:nvPr/>
        </p:nvSpPr>
        <p:spPr bwMode="auto">
          <a:xfrm>
            <a:off x="6373117" y="960420"/>
            <a:ext cx="5313118" cy="341632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0"/>
              </a:spcBef>
              <a:buClrTx/>
              <a:buFontTx/>
              <a:buNone/>
            </a:pPr>
            <a:r>
              <a:rPr lang="zh-CN" altLang="en-US" b="1">
                <a:solidFill>
                  <a:srgbClr val="0000CC"/>
                </a:solidFill>
                <a:ea typeface="宋体" panose="02010600030101010101" pitchFamily="2" charset="-122"/>
              </a:rPr>
              <a:t> </a:t>
            </a:r>
            <a:r>
              <a:rPr lang="en-US" altLang="zh-CN" b="1">
                <a:solidFill>
                  <a:srgbClr val="0000CC"/>
                </a:solidFill>
                <a:ea typeface="宋体" panose="02010600030101010101" pitchFamily="2" charset="-122"/>
              </a:rPr>
              <a:t>class moto</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public string color;</a:t>
            </a:r>
          </a:p>
          <a:p>
            <a:pPr>
              <a:spcBef>
                <a:spcPct val="0"/>
              </a:spcBef>
              <a:buClrTx/>
              <a:buFontTx/>
              <a:buNone/>
            </a:pPr>
            <a:r>
              <a:rPr lang="en-US" altLang="zh-CN" b="1">
                <a:solidFill>
                  <a:srgbClr val="0000CC"/>
                </a:solidFill>
                <a:ea typeface="宋体" panose="02010600030101010101" pitchFamily="2" charset="-122"/>
              </a:rPr>
              <a:t>        public moto(string 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this.color = 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public void run()</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Console.WriteLine("</a:t>
            </a:r>
            <a:r>
              <a:rPr lang="zh-CN" altLang="en-US" b="1">
                <a:solidFill>
                  <a:srgbClr val="0000CC"/>
                </a:solidFill>
                <a:ea typeface="宋体" panose="02010600030101010101" pitchFamily="2" charset="-122"/>
              </a:rPr>
              <a:t>骑</a:t>
            </a:r>
            <a:r>
              <a:rPr lang="en-US" altLang="zh-CN" b="1">
                <a:solidFill>
                  <a:srgbClr val="0000CC"/>
                </a:solidFill>
                <a:ea typeface="宋体" panose="02010600030101010101" pitchFamily="2" charset="-122"/>
              </a:rPr>
              <a:t>{0}</a:t>
            </a:r>
            <a:r>
              <a:rPr lang="zh-CN" altLang="en-US" b="1">
                <a:solidFill>
                  <a:srgbClr val="0000CC"/>
                </a:solidFill>
                <a:ea typeface="宋体" panose="02010600030101010101" pitchFamily="2" charset="-122"/>
              </a:rPr>
              <a:t>摩托车</a:t>
            </a:r>
            <a:r>
              <a:rPr lang="en-US" altLang="zh-CN" b="1">
                <a:solidFill>
                  <a:srgbClr val="0000CC"/>
                </a:solidFill>
                <a:ea typeface="宋体" panose="02010600030101010101" pitchFamily="2" charset="-122"/>
              </a:rPr>
              <a:t>",color);</a:t>
            </a:r>
          </a:p>
          <a:p>
            <a:pPr>
              <a:spcBef>
                <a:spcPct val="0"/>
              </a:spcBef>
              <a:buClrTx/>
              <a:buFontTx/>
              <a:buNone/>
            </a:pPr>
            <a:r>
              <a:rPr lang="en-US" altLang="zh-CN" b="1">
                <a:solidFill>
                  <a:srgbClr val="0000CC"/>
                </a:solidFill>
                <a:ea typeface="宋体" panose="02010600030101010101" pitchFamily="2" charset="-122"/>
              </a:rPr>
              <a:t>        }</a:t>
            </a:r>
          </a:p>
          <a:p>
            <a:pPr>
              <a:spcBef>
                <a:spcPct val="0"/>
              </a:spcBef>
              <a:buClrTx/>
              <a:buFontTx/>
              <a:buNone/>
            </a:pPr>
            <a:r>
              <a:rPr lang="en-US" altLang="zh-CN" b="1">
                <a:solidFill>
                  <a:srgbClr val="0000CC"/>
                </a:solidFill>
                <a:ea typeface="宋体" panose="02010600030101010101" pitchFamily="2" charset="-122"/>
              </a:rPr>
              <a:t>    }</a:t>
            </a:r>
            <a:endParaRPr lang="zh-CN" altLang="en-US" b="1">
              <a:solidFill>
                <a:srgbClr val="0000CC"/>
              </a:solidFill>
              <a:ea typeface="宋体" panose="02010600030101010101" pitchFamily="2" charset="-122"/>
            </a:endParaRPr>
          </a:p>
        </p:txBody>
      </p:sp>
    </p:spTree>
    <p:extLst>
      <p:ext uri="{BB962C8B-B14F-4D97-AF65-F5344CB8AC3E}">
        <p14:creationId xmlns:p14="http://schemas.microsoft.com/office/powerpoint/2010/main" val="30709958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8904FA1D-6ABF-4CB7-9947-C65A7403A1DD}" type="slidenum">
              <a:rPr lang="zh-CN" altLang="en-US"/>
              <a:pPr/>
              <a:t>84</a:t>
            </a:fld>
            <a:endParaRPr lang="en-US" altLang="zh-CN"/>
          </a:p>
        </p:txBody>
      </p:sp>
      <p:sp>
        <p:nvSpPr>
          <p:cNvPr id="534530" name="Text Box 2"/>
          <p:cNvSpPr txBox="1">
            <a:spLocks noChangeArrowheads="1"/>
          </p:cNvSpPr>
          <p:nvPr/>
        </p:nvSpPr>
        <p:spPr bwMode="auto">
          <a:xfrm>
            <a:off x="2351089" y="1219358"/>
            <a:ext cx="7920037" cy="557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buClrTx/>
              <a:buFontTx/>
              <a:buNone/>
            </a:pPr>
            <a:r>
              <a:rPr lang="zh-CN" altLang="en-US" sz="2000" b="1" dirty="0">
                <a:solidFill>
                  <a:srgbClr val="0000CC"/>
                </a:solidFill>
              </a:rPr>
              <a:t> </a:t>
            </a:r>
            <a:r>
              <a:rPr lang="en-US" altLang="zh-CN" sz="2000" b="1" dirty="0">
                <a:solidFill>
                  <a:srgbClr val="0000CC"/>
                </a:solidFill>
              </a:rPr>
              <a:t>class person</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public string name;</a:t>
            </a:r>
          </a:p>
          <a:p>
            <a:pPr>
              <a:spcBef>
                <a:spcPct val="0"/>
              </a:spcBef>
              <a:buClrTx/>
              <a:buFontTx/>
              <a:buNone/>
            </a:pPr>
            <a:r>
              <a:rPr lang="en-US" altLang="zh-CN" sz="2000" b="1" dirty="0">
                <a:solidFill>
                  <a:srgbClr val="0000CC"/>
                </a:solidFill>
              </a:rPr>
              <a:t>        public person(string name)</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this.name=name;</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public void </a:t>
            </a:r>
            <a:r>
              <a:rPr lang="en-US" altLang="zh-CN" sz="2000" b="1" dirty="0" err="1">
                <a:solidFill>
                  <a:srgbClr val="FF3300"/>
                </a:solidFill>
              </a:rPr>
              <a:t>goToWork</a:t>
            </a:r>
            <a:r>
              <a:rPr lang="en-US" altLang="zh-CN" sz="2000" b="1" dirty="0">
                <a:solidFill>
                  <a:srgbClr val="FF3300"/>
                </a:solidFill>
              </a:rPr>
              <a:t>(</a:t>
            </a:r>
            <a:r>
              <a:rPr lang="en-US" altLang="zh-CN" sz="2000" b="1" dirty="0" err="1">
                <a:solidFill>
                  <a:srgbClr val="FF3300"/>
                </a:solidFill>
              </a:rPr>
              <a:t>moto</a:t>
            </a:r>
            <a:r>
              <a:rPr lang="en-US" altLang="zh-CN" sz="2000" b="1" dirty="0">
                <a:solidFill>
                  <a:srgbClr val="FF3300"/>
                </a:solidFill>
              </a:rPr>
              <a:t> </a:t>
            </a:r>
            <a:r>
              <a:rPr lang="en-US" altLang="zh-CN" sz="2000" b="1" dirty="0" err="1">
                <a:solidFill>
                  <a:srgbClr val="FF3300"/>
                </a:solidFill>
              </a:rPr>
              <a:t>someMoto</a:t>
            </a:r>
            <a:r>
              <a:rPr lang="en-US" altLang="zh-CN" sz="2000" b="1" dirty="0">
                <a:solidFill>
                  <a:srgbClr val="0000CC"/>
                </a:solidFill>
              </a:rPr>
              <a:t>)</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a:t>
            </a:r>
            <a:r>
              <a:rPr lang="en-US" altLang="zh-CN" sz="2000" b="1" dirty="0" err="1">
                <a:solidFill>
                  <a:srgbClr val="0000CC"/>
                </a:solidFill>
              </a:rPr>
              <a:t>someMoto.run</a:t>
            </a:r>
            <a:r>
              <a:rPr lang="en-US" altLang="zh-CN" sz="2000" b="1" dirty="0">
                <a:solidFill>
                  <a:srgbClr val="0000CC"/>
                </a:solidFill>
              </a:rPr>
              <a:t>();</a:t>
            </a:r>
          </a:p>
          <a:p>
            <a:pPr>
              <a:spcBef>
                <a:spcPct val="0"/>
              </a:spcBef>
              <a:buClrTx/>
              <a:buFontTx/>
              <a:buNone/>
            </a:pPr>
            <a:r>
              <a:rPr lang="en-US" altLang="zh-CN" sz="2000" b="1" dirty="0">
                <a:solidFill>
                  <a:srgbClr val="0000CC"/>
                </a:solidFill>
              </a:rPr>
              <a:t>        }</a:t>
            </a:r>
          </a:p>
          <a:p>
            <a:pPr>
              <a:spcBef>
                <a:spcPct val="0"/>
              </a:spcBef>
              <a:buClrTx/>
              <a:buFontTx/>
              <a:buNone/>
            </a:pPr>
            <a:endParaRPr lang="en-US" altLang="zh-CN" sz="2000" b="1" dirty="0">
              <a:solidFill>
                <a:srgbClr val="0000CC"/>
              </a:solidFill>
            </a:endParaRPr>
          </a:p>
          <a:p>
            <a:pPr>
              <a:spcBef>
                <a:spcPct val="0"/>
              </a:spcBef>
              <a:buClrTx/>
              <a:buFontTx/>
              <a:buNone/>
            </a:pPr>
            <a:r>
              <a:rPr lang="en-US" altLang="zh-CN" sz="2000" b="1" dirty="0">
                <a:solidFill>
                  <a:srgbClr val="0000CC"/>
                </a:solidFill>
              </a:rPr>
              <a:t>        public void </a:t>
            </a:r>
            <a:r>
              <a:rPr lang="en-US" altLang="zh-CN" sz="2000" b="1" dirty="0" err="1">
                <a:solidFill>
                  <a:srgbClr val="0000CC"/>
                </a:solidFill>
              </a:rPr>
              <a:t>goHome</a:t>
            </a:r>
            <a:r>
              <a:rPr lang="en-US" altLang="zh-CN" sz="2000" b="1" dirty="0">
                <a:solidFill>
                  <a:srgbClr val="0000CC"/>
                </a:solidFill>
              </a:rPr>
              <a:t>()</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a:t>
            </a:r>
            <a:r>
              <a:rPr lang="en-US" altLang="zh-CN" sz="2000" b="1" dirty="0">
                <a:solidFill>
                  <a:srgbClr val="FF3300"/>
                </a:solidFill>
              </a:rPr>
              <a:t>bike </a:t>
            </a:r>
            <a:r>
              <a:rPr lang="en-US" altLang="zh-CN" sz="2000" b="1" dirty="0" err="1">
                <a:solidFill>
                  <a:srgbClr val="FF3300"/>
                </a:solidFill>
              </a:rPr>
              <a:t>someBike</a:t>
            </a:r>
            <a:r>
              <a:rPr lang="en-US" altLang="zh-CN" sz="2000" b="1" dirty="0">
                <a:solidFill>
                  <a:srgbClr val="FF3300"/>
                </a:solidFill>
              </a:rPr>
              <a:t> = new bike("</a:t>
            </a:r>
            <a:r>
              <a:rPr lang="zh-CN" altLang="en-US" sz="2000" b="1" dirty="0">
                <a:solidFill>
                  <a:srgbClr val="FF3300"/>
                </a:solidFill>
              </a:rPr>
              <a:t>白色</a:t>
            </a:r>
            <a:r>
              <a:rPr lang="en-US" altLang="zh-CN" sz="2000" b="1" dirty="0">
                <a:solidFill>
                  <a:srgbClr val="FF3300"/>
                </a:solidFill>
              </a:rPr>
              <a:t>");</a:t>
            </a:r>
          </a:p>
          <a:p>
            <a:pPr>
              <a:spcBef>
                <a:spcPct val="0"/>
              </a:spcBef>
              <a:buClrTx/>
              <a:buFontTx/>
              <a:buNone/>
            </a:pPr>
            <a:r>
              <a:rPr lang="en-US" altLang="zh-CN" sz="2000" b="1" dirty="0">
                <a:solidFill>
                  <a:srgbClr val="0000CC"/>
                </a:solidFill>
              </a:rPr>
              <a:t>            </a:t>
            </a:r>
            <a:r>
              <a:rPr lang="en-US" altLang="zh-CN" sz="2000" b="1" dirty="0" err="1">
                <a:solidFill>
                  <a:srgbClr val="0000CC"/>
                </a:solidFill>
              </a:rPr>
              <a:t>someBike.run</a:t>
            </a:r>
            <a:r>
              <a:rPr lang="en-US" altLang="zh-CN" sz="2000" b="1" dirty="0">
                <a:solidFill>
                  <a:srgbClr val="0000CC"/>
                </a:solidFill>
              </a:rPr>
              <a:t>();</a:t>
            </a:r>
          </a:p>
          <a:p>
            <a:pPr>
              <a:spcBef>
                <a:spcPct val="0"/>
              </a:spcBef>
              <a:buClrTx/>
              <a:buFontTx/>
              <a:buNone/>
            </a:pPr>
            <a:r>
              <a:rPr lang="en-US" altLang="zh-CN" sz="2000" b="1" dirty="0">
                <a:solidFill>
                  <a:srgbClr val="0000CC"/>
                </a:solidFill>
              </a:rPr>
              <a:t>        }</a:t>
            </a:r>
          </a:p>
          <a:p>
            <a:pPr>
              <a:spcBef>
                <a:spcPct val="0"/>
              </a:spcBef>
              <a:buClrTx/>
              <a:buFontTx/>
              <a:buNone/>
            </a:pPr>
            <a:r>
              <a:rPr lang="en-US" altLang="zh-CN" sz="2000" b="1" dirty="0">
                <a:solidFill>
                  <a:srgbClr val="0000CC"/>
                </a:solidFill>
              </a:rPr>
              <a:t>    }</a:t>
            </a:r>
            <a:endParaRPr lang="zh-CN" altLang="en-US" sz="2000" b="1" dirty="0">
              <a:solidFill>
                <a:srgbClr val="0000CC"/>
              </a:solidFill>
            </a:endParaRPr>
          </a:p>
        </p:txBody>
      </p:sp>
      <p:sp>
        <p:nvSpPr>
          <p:cNvPr id="534531" name="AutoShape 3"/>
          <p:cNvSpPr>
            <a:spLocks noChangeArrowheads="1"/>
          </p:cNvSpPr>
          <p:nvPr/>
        </p:nvSpPr>
        <p:spPr bwMode="auto">
          <a:xfrm>
            <a:off x="7248526" y="1125538"/>
            <a:ext cx="2879725" cy="863600"/>
          </a:xfrm>
          <a:prstGeom prst="wedgeRoundRectCallout">
            <a:avLst>
              <a:gd name="adj1" fmla="val -51269"/>
              <a:gd name="adj2" fmla="val 215074"/>
              <a:gd name="adj3" fmla="val 16667"/>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FontTx/>
              <a:buNone/>
            </a:pPr>
            <a:r>
              <a:rPr lang="zh-CN" altLang="en-US" sz="2000" b="1">
                <a:solidFill>
                  <a:srgbClr val="0000CC"/>
                </a:solidFill>
              </a:rPr>
              <a:t>对象作为操作的参数</a:t>
            </a:r>
          </a:p>
        </p:txBody>
      </p:sp>
      <p:sp>
        <p:nvSpPr>
          <p:cNvPr id="534532" name="AutoShape 4"/>
          <p:cNvSpPr>
            <a:spLocks noChangeArrowheads="1"/>
          </p:cNvSpPr>
          <p:nvPr/>
        </p:nvSpPr>
        <p:spPr bwMode="auto">
          <a:xfrm>
            <a:off x="6672263" y="4076701"/>
            <a:ext cx="3382962" cy="576263"/>
          </a:xfrm>
          <a:prstGeom prst="wedgeRectCallout">
            <a:avLst>
              <a:gd name="adj1" fmla="val -41880"/>
              <a:gd name="adj2" fmla="val 195181"/>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buClrTx/>
              <a:buFontTx/>
              <a:buNone/>
            </a:pPr>
            <a:r>
              <a:rPr lang="zh-CN" altLang="en-US" sz="2000" b="1">
                <a:solidFill>
                  <a:srgbClr val="0000CC"/>
                </a:solidFill>
              </a:rPr>
              <a:t>对象作为操作的局部变量</a:t>
            </a:r>
          </a:p>
        </p:txBody>
      </p:sp>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906210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0306B9F-0AA1-422C-85D7-E49DE987E68A}" type="slidenum">
              <a:rPr lang="zh-CN" altLang="en-US"/>
              <a:pPr/>
              <a:t>85</a:t>
            </a:fld>
            <a:endParaRPr lang="en-US" altLang="zh-CN"/>
          </a:p>
        </p:txBody>
      </p:sp>
      <p:sp>
        <p:nvSpPr>
          <p:cNvPr id="536578" name="Text Box 2"/>
          <p:cNvSpPr txBox="1">
            <a:spLocks noChangeArrowheads="1"/>
          </p:cNvSpPr>
          <p:nvPr/>
        </p:nvSpPr>
        <p:spPr bwMode="auto">
          <a:xfrm>
            <a:off x="542383" y="902446"/>
            <a:ext cx="9948095" cy="5819029"/>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0000"/>
              </a:lnSpc>
              <a:spcBef>
                <a:spcPts val="600"/>
              </a:spcBef>
              <a:spcAft>
                <a:spcPts val="600"/>
              </a:spcAft>
              <a:buClrTx/>
              <a:buFontTx/>
              <a:buNone/>
            </a:pPr>
            <a:r>
              <a:rPr lang="zh-CN" altLang="en-US" sz="2000" b="1" dirty="0">
                <a:solidFill>
                  <a:srgbClr val="0000CC"/>
                </a:solidFill>
                <a:ea typeface="宋体" panose="02010600030101010101" pitchFamily="2" charset="-122"/>
              </a:rPr>
              <a:t> </a:t>
            </a:r>
            <a:r>
              <a:rPr lang="en-US" altLang="zh-CN" sz="2000" b="1" dirty="0">
                <a:solidFill>
                  <a:srgbClr val="0000CC"/>
                </a:solidFill>
                <a:ea typeface="宋体" panose="02010600030101010101" pitchFamily="2" charset="-122"/>
              </a:rPr>
              <a:t>class Program</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static void Main(string[] </a:t>
            </a:r>
            <a:r>
              <a:rPr lang="en-US" altLang="zh-CN" sz="2000" b="1" dirty="0" err="1">
                <a:solidFill>
                  <a:srgbClr val="0000CC"/>
                </a:solidFill>
                <a:ea typeface="宋体" panose="02010600030101010101" pitchFamily="2" charset="-122"/>
              </a:rPr>
              <a:t>args</a:t>
            </a:r>
            <a:r>
              <a:rPr lang="en-US" altLang="zh-CN" sz="2000" b="1" dirty="0">
                <a:solidFill>
                  <a:srgbClr val="0000CC"/>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a:solidFill>
                  <a:srgbClr val="FF3300"/>
                </a:solidFill>
                <a:ea typeface="宋体" panose="02010600030101010101" pitchFamily="2" charset="-122"/>
              </a:rPr>
              <a:t>person me = new person("</a:t>
            </a:r>
            <a:r>
              <a:rPr lang="zh-CN" altLang="en-US" sz="2000" b="1" dirty="0">
                <a:solidFill>
                  <a:srgbClr val="FF3300"/>
                </a:solidFill>
                <a:ea typeface="宋体" panose="02010600030101010101" pitchFamily="2" charset="-122"/>
              </a:rPr>
              <a:t>刘烨</a:t>
            </a:r>
            <a:r>
              <a:rPr lang="en-US" altLang="zh-CN" sz="2000" b="1" dirty="0">
                <a:solidFill>
                  <a:srgbClr val="FF3300"/>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err="1">
                <a:solidFill>
                  <a:srgbClr val="FF3300"/>
                </a:solidFill>
                <a:ea typeface="宋体" panose="02010600030101010101" pitchFamily="2" charset="-122"/>
              </a:rPr>
              <a:t>moto</a:t>
            </a:r>
            <a:r>
              <a:rPr lang="en-US" altLang="zh-CN" sz="2000" b="1" dirty="0">
                <a:solidFill>
                  <a:srgbClr val="FF3300"/>
                </a:solidFill>
                <a:ea typeface="宋体" panose="02010600030101010101" pitchFamily="2" charset="-122"/>
              </a:rPr>
              <a:t> </a:t>
            </a:r>
            <a:r>
              <a:rPr lang="en-US" altLang="zh-CN" sz="2000" b="1" dirty="0" err="1">
                <a:solidFill>
                  <a:srgbClr val="FF3300"/>
                </a:solidFill>
                <a:ea typeface="宋体" panose="02010600030101010101" pitchFamily="2" charset="-122"/>
              </a:rPr>
              <a:t>anyMoto</a:t>
            </a:r>
            <a:r>
              <a:rPr lang="en-US" altLang="zh-CN" sz="2000" b="1" dirty="0">
                <a:solidFill>
                  <a:srgbClr val="FF3300"/>
                </a:solidFill>
                <a:ea typeface="宋体" panose="02010600030101010101" pitchFamily="2" charset="-122"/>
              </a:rPr>
              <a:t> = new </a:t>
            </a:r>
            <a:r>
              <a:rPr lang="en-US" altLang="zh-CN" sz="2000" b="1" dirty="0" err="1">
                <a:solidFill>
                  <a:srgbClr val="FF3300"/>
                </a:solidFill>
                <a:ea typeface="宋体" panose="02010600030101010101" pitchFamily="2" charset="-122"/>
              </a:rPr>
              <a:t>moto</a:t>
            </a:r>
            <a:r>
              <a:rPr lang="en-US" altLang="zh-CN" sz="2000" b="1" dirty="0">
                <a:solidFill>
                  <a:srgbClr val="FF3300"/>
                </a:solidFill>
                <a:ea typeface="宋体" panose="02010600030101010101" pitchFamily="2" charset="-122"/>
              </a:rPr>
              <a:t>("</a:t>
            </a:r>
            <a:r>
              <a:rPr lang="zh-CN" altLang="en-US" sz="2000" b="1" dirty="0">
                <a:solidFill>
                  <a:srgbClr val="FF3300"/>
                </a:solidFill>
                <a:ea typeface="宋体" panose="02010600030101010101" pitchFamily="2" charset="-122"/>
              </a:rPr>
              <a:t>黑色</a:t>
            </a:r>
            <a:r>
              <a:rPr lang="en-US" altLang="zh-CN" sz="2000" b="1" dirty="0">
                <a:solidFill>
                  <a:srgbClr val="FF3300"/>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今天上班：</a:t>
            </a:r>
            <a:r>
              <a:rPr lang="en-US" altLang="zh-CN" sz="2000" b="1" dirty="0">
                <a:solidFill>
                  <a:srgbClr val="0000CC"/>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me.goToWork</a:t>
            </a:r>
            <a:r>
              <a:rPr lang="en-US" altLang="zh-CN" sz="2000" b="1" dirty="0">
                <a:solidFill>
                  <a:srgbClr val="0000CC"/>
                </a:solidFill>
                <a:ea typeface="宋体" panose="02010600030101010101" pitchFamily="2" charset="-122"/>
              </a:rPr>
              <a:t>(</a:t>
            </a:r>
            <a:r>
              <a:rPr lang="en-US" altLang="zh-CN" sz="2000" b="1" dirty="0" err="1">
                <a:solidFill>
                  <a:srgbClr val="FF3300"/>
                </a:solidFill>
                <a:ea typeface="宋体" panose="02010600030101010101" pitchFamily="2" charset="-122"/>
              </a:rPr>
              <a:t>anyMoto</a:t>
            </a:r>
            <a:r>
              <a:rPr lang="en-US" altLang="zh-CN" sz="2000" b="1" dirty="0">
                <a:solidFill>
                  <a:srgbClr val="0000CC"/>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Console.Write</a:t>
            </a:r>
            <a:r>
              <a:rPr lang="en-US" altLang="zh-CN" sz="2000" b="1" dirty="0">
                <a:solidFill>
                  <a:srgbClr val="0000CC"/>
                </a:solidFill>
                <a:ea typeface="宋体" panose="02010600030101010101" pitchFamily="2" charset="-122"/>
              </a:rPr>
              <a:t>("</a:t>
            </a:r>
            <a:r>
              <a:rPr lang="zh-CN" altLang="en-US" sz="2000" b="1" dirty="0">
                <a:solidFill>
                  <a:srgbClr val="0000CC"/>
                </a:solidFill>
                <a:ea typeface="宋体" panose="02010600030101010101" pitchFamily="2" charset="-122"/>
              </a:rPr>
              <a:t>今天下班：</a:t>
            </a:r>
            <a:r>
              <a:rPr lang="en-US" altLang="zh-CN" sz="2000" b="1" dirty="0">
                <a:solidFill>
                  <a:srgbClr val="0000CC"/>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r>
              <a:rPr lang="en-US" altLang="zh-CN" sz="2000" b="1" dirty="0" err="1">
                <a:solidFill>
                  <a:srgbClr val="0000CC"/>
                </a:solidFill>
                <a:ea typeface="宋体" panose="02010600030101010101" pitchFamily="2" charset="-122"/>
              </a:rPr>
              <a:t>me.goHome</a:t>
            </a:r>
            <a:r>
              <a:rPr lang="en-US" altLang="zh-CN" sz="2000" b="1" dirty="0">
                <a:solidFill>
                  <a:srgbClr val="0000CC"/>
                </a:solidFill>
                <a:ea typeface="宋体" panose="02010600030101010101" pitchFamily="2" charset="-122"/>
              </a:rPr>
              <a:t>();</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p>
          <a:p>
            <a:pPr>
              <a:lnSpc>
                <a:spcPct val="110000"/>
              </a:lnSpc>
              <a:spcBef>
                <a:spcPts val="600"/>
              </a:spcBef>
              <a:spcAft>
                <a:spcPts val="600"/>
              </a:spcAft>
              <a:buClrTx/>
              <a:buFontTx/>
              <a:buNone/>
            </a:pPr>
            <a:r>
              <a:rPr lang="en-US" altLang="zh-CN" sz="2000" b="1" dirty="0">
                <a:solidFill>
                  <a:srgbClr val="0000CC"/>
                </a:solidFill>
                <a:ea typeface="宋体" panose="02010600030101010101" pitchFamily="2" charset="-122"/>
              </a:rPr>
              <a:t>    }</a:t>
            </a:r>
            <a:endParaRPr lang="zh-CN" altLang="en-US" sz="2000" b="1" dirty="0">
              <a:solidFill>
                <a:srgbClr val="0000CC"/>
              </a:solidFill>
              <a:ea typeface="宋体" panose="02010600030101010101" pitchFamily="2" charset="-122"/>
            </a:endParaRPr>
          </a:p>
        </p:txBody>
      </p:sp>
      <p:sp>
        <p:nvSpPr>
          <p:cNvPr id="6" name="文本框 5"/>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8692578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93897E1-44C0-4DFF-A010-755D049BB3B8}" type="slidenum">
              <a:rPr lang="zh-CN" altLang="en-US"/>
              <a:pPr/>
              <a:t>86</a:t>
            </a:fld>
            <a:endParaRPr lang="en-US" altLang="zh-CN"/>
          </a:p>
        </p:txBody>
      </p:sp>
      <p:pic>
        <p:nvPicPr>
          <p:cNvPr id="538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3022600"/>
            <a:ext cx="7200900" cy="3646488"/>
          </a:xfrm>
          <a:prstGeom prst="rect">
            <a:avLst/>
          </a:prstGeom>
          <a:noFill/>
          <a:extLst>
            <a:ext uri="{909E8E84-426E-40DD-AFC4-6F175D3DCCD1}">
              <a14:hiddenFill xmlns:a14="http://schemas.microsoft.com/office/drawing/2010/main">
                <a:solidFill>
                  <a:srgbClr val="FFFFFF"/>
                </a:solidFill>
              </a14:hiddenFill>
            </a:ext>
          </a:extLst>
        </p:spPr>
      </p:pic>
      <p:pic>
        <p:nvPicPr>
          <p:cNvPr id="5386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089" y="1125538"/>
            <a:ext cx="748982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8308930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FE342084-5C4E-4C26-BEB6-B3032AFA3846}" type="slidenum">
              <a:rPr lang="zh-CN" altLang="en-US"/>
              <a:pPr/>
              <a:t>87</a:t>
            </a:fld>
            <a:endParaRPr lang="en-US" altLang="zh-CN"/>
          </a:p>
        </p:txBody>
      </p:sp>
      <p:sp>
        <p:nvSpPr>
          <p:cNvPr id="540674" name="Text Box 2"/>
          <p:cNvSpPr txBox="1">
            <a:spLocks noChangeArrowheads="1"/>
          </p:cNvSpPr>
          <p:nvPr/>
        </p:nvSpPr>
        <p:spPr bwMode="auto">
          <a:xfrm>
            <a:off x="1002412" y="1173433"/>
            <a:ext cx="77057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依赖关系与关联关系的区别</a:t>
            </a:r>
          </a:p>
          <a:p>
            <a:pPr>
              <a:spcBef>
                <a:spcPct val="50000"/>
              </a:spcBef>
              <a:buClrTx/>
              <a:buFontTx/>
              <a:buNone/>
            </a:pPr>
            <a:r>
              <a:rPr lang="en-US" altLang="zh-CN" sz="2800" b="1" dirty="0">
                <a:solidFill>
                  <a:srgbClr val="0000CC"/>
                </a:solidFill>
                <a:latin typeface="华文楷体" panose="02010600040101010101" pitchFamily="2" charset="-122"/>
                <a:ea typeface="华文楷体" panose="02010600040101010101" pitchFamily="2" charset="-122"/>
              </a:rPr>
              <a:t>1</a:t>
            </a:r>
            <a:r>
              <a:rPr lang="zh-CN" altLang="en-US" sz="2800" b="1" dirty="0">
                <a:solidFill>
                  <a:srgbClr val="0000CC"/>
                </a:solidFill>
                <a:latin typeface="华文楷体" panose="02010600040101010101" pitchFamily="2" charset="-122"/>
                <a:ea typeface="华文楷体" panose="02010600040101010101" pitchFamily="2" charset="-122"/>
              </a:rPr>
              <a:t>、符号和在代码中的区别</a:t>
            </a:r>
          </a:p>
        </p:txBody>
      </p:sp>
      <p:pic>
        <p:nvPicPr>
          <p:cNvPr id="540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3182" y="4560560"/>
            <a:ext cx="4392612" cy="855662"/>
          </a:xfrm>
          <a:prstGeom prst="rect">
            <a:avLst/>
          </a:prstGeom>
          <a:noFill/>
          <a:extLst>
            <a:ext uri="{909E8E84-426E-40DD-AFC4-6F175D3DCCD1}">
              <a14:hiddenFill xmlns:a14="http://schemas.microsoft.com/office/drawing/2010/main">
                <a:solidFill>
                  <a:srgbClr val="FFFFFF"/>
                </a:solidFill>
              </a14:hiddenFill>
            </a:ext>
          </a:extLst>
        </p:spPr>
      </p:pic>
      <p:pic>
        <p:nvPicPr>
          <p:cNvPr id="5406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8719" y="2569508"/>
            <a:ext cx="4537075" cy="10509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25556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fld id="{9DD678C4-00FD-4C70-BD9F-A58250673F29}" type="slidenum">
              <a:rPr lang="zh-CN" altLang="en-US"/>
              <a:pPr/>
              <a:t>88</a:t>
            </a:fld>
            <a:endParaRPr lang="en-US" altLang="zh-CN"/>
          </a:p>
        </p:txBody>
      </p:sp>
      <p:sp>
        <p:nvSpPr>
          <p:cNvPr id="542722" name="Text Box 2"/>
          <p:cNvSpPr txBox="1">
            <a:spLocks noChangeArrowheads="1"/>
          </p:cNvSpPr>
          <p:nvPr/>
        </p:nvSpPr>
        <p:spPr bwMode="auto">
          <a:xfrm>
            <a:off x="537501" y="1004670"/>
            <a:ext cx="1090757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en-US" altLang="zh-CN" sz="2800" dirty="0">
                <a:solidFill>
                  <a:srgbClr val="0000CC"/>
                </a:solidFill>
                <a:latin typeface="华文楷体" panose="02010600040101010101" pitchFamily="2" charset="-122"/>
                <a:ea typeface="华文楷体" panose="02010600040101010101" pitchFamily="2" charset="-122"/>
              </a:rPr>
              <a:t>2</a:t>
            </a:r>
            <a:r>
              <a:rPr lang="zh-CN" altLang="en-US" sz="2800" dirty="0">
                <a:solidFill>
                  <a:srgbClr val="0000CC"/>
                </a:solidFill>
                <a:latin typeface="华文楷体" panose="02010600040101010101" pitchFamily="2" charset="-122"/>
                <a:ea typeface="华文楷体" panose="02010600040101010101" pitchFamily="2" charset="-122"/>
              </a:rPr>
              <a:t>、语义上的区别</a:t>
            </a:r>
          </a:p>
          <a:p>
            <a:pPr>
              <a:spcBef>
                <a:spcPct val="50000"/>
              </a:spcBef>
              <a:buClrTx/>
              <a:buFontTx/>
              <a:buNone/>
            </a:pPr>
            <a:r>
              <a:rPr lang="zh-CN" altLang="en-US" sz="2800" dirty="0">
                <a:solidFill>
                  <a:srgbClr val="0000CC"/>
                </a:solidFill>
                <a:latin typeface="华文楷体" panose="02010600040101010101" pitchFamily="2" charset="-122"/>
                <a:ea typeface="华文楷体" panose="02010600040101010101" pitchFamily="2" charset="-122"/>
              </a:rPr>
              <a:t>当一个类的实例与另一个类的一些特定实例存在</a:t>
            </a:r>
            <a:r>
              <a:rPr lang="zh-CN" altLang="en-US" sz="2800" dirty="0">
                <a:solidFill>
                  <a:srgbClr val="FF3300"/>
                </a:solidFill>
                <a:latin typeface="华文楷体" panose="02010600040101010101" pitchFamily="2" charset="-122"/>
                <a:ea typeface="华文楷体" panose="02010600040101010101" pitchFamily="2" charset="-122"/>
              </a:rPr>
              <a:t>固定的</a:t>
            </a:r>
            <a:r>
              <a:rPr lang="zh-CN" altLang="en-US" sz="2800" dirty="0">
                <a:solidFill>
                  <a:srgbClr val="0000CC"/>
                </a:solidFill>
                <a:latin typeface="华文楷体" panose="02010600040101010101" pitchFamily="2" charset="-122"/>
                <a:ea typeface="华文楷体" panose="02010600040101010101" pitchFamily="2" charset="-122"/>
              </a:rPr>
              <a:t>对应关系时，这两个系统之间为关联关系。</a:t>
            </a:r>
          </a:p>
          <a:p>
            <a:pPr>
              <a:spcBef>
                <a:spcPct val="50000"/>
              </a:spcBef>
              <a:buClrTx/>
              <a:buFontTx/>
              <a:buNone/>
            </a:pPr>
            <a:r>
              <a:rPr lang="zh-CN" altLang="en-US" sz="2800" dirty="0">
                <a:solidFill>
                  <a:srgbClr val="0000CC"/>
                </a:solidFill>
                <a:latin typeface="华文楷体" panose="02010600040101010101" pitchFamily="2" charset="-122"/>
                <a:ea typeface="华文楷体" panose="02010600040101010101" pitchFamily="2" charset="-122"/>
              </a:rPr>
              <a:t>只要一个类用到另一个类，但是和另一个类的关系不是太明显的时候（可以说是“</a:t>
            </a:r>
            <a:r>
              <a:rPr lang="en-US" altLang="zh-CN" sz="2800" dirty="0">
                <a:solidFill>
                  <a:srgbClr val="0000CC"/>
                </a:solidFill>
                <a:latin typeface="华文楷体" panose="02010600040101010101" pitchFamily="2" charset="-122"/>
                <a:ea typeface="华文楷体" panose="02010600040101010101" pitchFamily="2" charset="-122"/>
              </a:rPr>
              <a:t>uses”</a:t>
            </a:r>
            <a:r>
              <a:rPr lang="zh-CN" altLang="en-US" sz="2800" dirty="0">
                <a:solidFill>
                  <a:srgbClr val="0000CC"/>
                </a:solidFill>
                <a:latin typeface="华文楷体" panose="02010600040101010101" pitchFamily="2" charset="-122"/>
                <a:ea typeface="华文楷体" panose="02010600040101010101" pitchFamily="2" charset="-122"/>
              </a:rPr>
              <a:t>了那个类），就可以把这种关系看成是依赖，依赖也可说是一种</a:t>
            </a:r>
            <a:r>
              <a:rPr lang="zh-CN" altLang="en-US" sz="2800" dirty="0">
                <a:solidFill>
                  <a:srgbClr val="FF3300"/>
                </a:solidFill>
                <a:latin typeface="华文楷体" panose="02010600040101010101" pitchFamily="2" charset="-122"/>
                <a:ea typeface="华文楷体" panose="02010600040101010101" pitchFamily="2" charset="-122"/>
              </a:rPr>
              <a:t>偶然的</a:t>
            </a:r>
            <a:r>
              <a:rPr lang="zh-CN" altLang="en-US" sz="2800" dirty="0">
                <a:solidFill>
                  <a:srgbClr val="0000CC"/>
                </a:solidFill>
                <a:latin typeface="华文楷体" panose="02010600040101010101" pitchFamily="2" charset="-122"/>
                <a:ea typeface="华文楷体" panose="02010600040101010101" pitchFamily="2" charset="-122"/>
              </a:rPr>
              <a:t>关系。</a:t>
            </a:r>
          </a:p>
        </p:txBody>
      </p:sp>
      <p:sp>
        <p:nvSpPr>
          <p:cNvPr id="542723" name="Rectangle 3"/>
          <p:cNvSpPr>
            <a:spLocks noChangeArrowheads="1"/>
          </p:cNvSpPr>
          <p:nvPr/>
        </p:nvSpPr>
        <p:spPr bwMode="auto">
          <a:xfrm>
            <a:off x="1134354" y="5798129"/>
            <a:ext cx="99483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400" b="1" dirty="0">
                <a:solidFill>
                  <a:srgbClr val="FF3300"/>
                </a:solidFill>
                <a:latin typeface="华文楷体" panose="02010600040101010101" pitchFamily="2" charset="-122"/>
                <a:ea typeface="华文楷体" panose="02010600040101010101" pitchFamily="2" charset="-122"/>
              </a:rPr>
              <a:t>“我在某个方法中偶然用到了它，但在现实中我和它并没多大关系”。</a:t>
            </a:r>
          </a:p>
        </p:txBody>
      </p:sp>
      <p:pic>
        <p:nvPicPr>
          <p:cNvPr id="5427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694" y="4559936"/>
            <a:ext cx="4395224" cy="856125"/>
          </a:xfrm>
          <a:prstGeom prst="rect">
            <a:avLst/>
          </a:prstGeom>
          <a:noFill/>
          <a:extLst>
            <a:ext uri="{909E8E84-426E-40DD-AFC4-6F175D3DCCD1}">
              <a14:hiddenFill xmlns:a14="http://schemas.microsoft.com/office/drawing/2010/main">
                <a:solidFill>
                  <a:srgbClr val="FFFFFF"/>
                </a:solidFill>
              </a14:hiddenFill>
            </a:ext>
          </a:extLst>
        </p:spPr>
      </p:pic>
      <p:pic>
        <p:nvPicPr>
          <p:cNvPr id="5427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354" y="4394121"/>
            <a:ext cx="4852900" cy="112309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：依赖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676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1534C76-A750-43F2-9AE1-10F44E2013E4}" type="slidenum">
              <a:rPr lang="zh-CN" altLang="en-US"/>
              <a:pPr/>
              <a:t>89</a:t>
            </a:fld>
            <a:endParaRPr lang="en-US" altLang="zh-CN"/>
          </a:p>
        </p:txBody>
      </p:sp>
      <p:sp>
        <p:nvSpPr>
          <p:cNvPr id="324611" name="Rectangle 3"/>
          <p:cNvSpPr>
            <a:spLocks noGrp="1" noChangeArrowheads="1"/>
          </p:cNvSpPr>
          <p:nvPr>
            <p:ph type="body" idx="1"/>
          </p:nvPr>
        </p:nvSpPr>
        <p:spPr>
          <a:xfrm>
            <a:off x="453669" y="1096108"/>
            <a:ext cx="11122032" cy="4724400"/>
          </a:xfrm>
        </p:spPr>
        <p:txBody>
          <a:bodyPr/>
          <a:lstStyle/>
          <a:p>
            <a:pPr marL="0" indent="0" algn="just">
              <a:lnSpc>
                <a:spcPct val="110000"/>
              </a:lnSpc>
              <a:spcBef>
                <a:spcPts val="600"/>
              </a:spcBef>
              <a:spcAft>
                <a:spcPts val="600"/>
              </a:spcAft>
              <a:buNone/>
            </a:pPr>
            <a:r>
              <a:rPr lang="zh-CN" altLang="en-US" dirty="0" smtClean="0">
                <a:ea typeface="宋体" panose="02010600030101010101" pitchFamily="2" charset="-122"/>
              </a:rPr>
              <a:t>约束</a:t>
            </a:r>
            <a:r>
              <a:rPr lang="zh-CN" altLang="en-US" dirty="0">
                <a:ea typeface="宋体" panose="02010600030101010101" pitchFamily="2" charset="-122"/>
              </a:rPr>
              <a:t>规则的</a:t>
            </a:r>
            <a:r>
              <a:rPr lang="zh-CN" altLang="en-US" dirty="0" smtClean="0">
                <a:ea typeface="宋体" panose="02010600030101010101" pitchFamily="2" charset="-122"/>
              </a:rPr>
              <a:t>语法</a:t>
            </a:r>
            <a:endParaRPr lang="en-US" altLang="zh-CN" dirty="0" smtClean="0">
              <a:ea typeface="宋体" panose="02010600030101010101" pitchFamily="2" charset="-122"/>
            </a:endParaRPr>
          </a:p>
          <a:p>
            <a:pPr algn="just">
              <a:lnSpc>
                <a:spcPct val="110000"/>
              </a:lnSpc>
              <a:spcBef>
                <a:spcPts val="600"/>
              </a:spcBef>
              <a:spcAft>
                <a:spcPts val="6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在</a:t>
            </a:r>
            <a:r>
              <a:rPr lang="zh-CN" altLang="en-US" dirty="0">
                <a:latin typeface="华文楷体" panose="02010600040101010101" pitchFamily="2" charset="-122"/>
                <a:ea typeface="华文楷体" panose="02010600040101010101" pitchFamily="2" charset="-122"/>
              </a:rPr>
              <a:t>画类图的过程中，关联、属性和操作等基本要素都要为模型加注约束条件。</a:t>
            </a:r>
          </a:p>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约束规则的语法：将约束条件放在括号</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中，用自然语言或其他常见的设计语言来描述，其描述要简洁准确。</a:t>
            </a:r>
          </a:p>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在理想的情况下，在所使用的程序设计语言      中，规则应该作为断言来实现，并在调试代码时调用它。</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：约束规则</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523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2D82DD4A-CDC3-4BBE-B733-DBB5355AA12E}" type="slidenum">
              <a:rPr lang="zh-CN" altLang="en-US"/>
              <a:pPr/>
              <a:t>9</a:t>
            </a:fld>
            <a:endParaRPr lang="en-US" altLang="zh-CN"/>
          </a:p>
        </p:txBody>
      </p:sp>
      <p:sp>
        <p:nvSpPr>
          <p:cNvPr id="358402" name="Text Box 2"/>
          <p:cNvSpPr txBox="1">
            <a:spLocks noChangeArrowheads="1"/>
          </p:cNvSpPr>
          <p:nvPr/>
        </p:nvSpPr>
        <p:spPr bwMode="auto">
          <a:xfrm>
            <a:off x="723481" y="3933825"/>
            <a:ext cx="11344589" cy="523220"/>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800" b="1" dirty="0">
                <a:solidFill>
                  <a:srgbClr val="FF3300"/>
                </a:solidFill>
                <a:latin typeface="宋体" panose="02010600030101010101" pitchFamily="2" charset="-122"/>
                <a:ea typeface="华文楷体" panose="02010600040101010101" pitchFamily="2" charset="-122"/>
              </a:rPr>
              <a:t>名称分栏是必须出现的分栏</a:t>
            </a:r>
            <a:r>
              <a:rPr lang="zh-CN" altLang="en-US" sz="2800" b="1" dirty="0">
                <a:solidFill>
                  <a:srgbClr val="0000CC"/>
                </a:solidFill>
                <a:latin typeface="宋体" panose="02010600030101010101" pitchFamily="2" charset="-122"/>
                <a:ea typeface="华文楷体" panose="02010600040101010101" pitchFamily="2" charset="-122"/>
              </a:rPr>
              <a:t>，属性分栏和操作分栏则可以出现或不出现。</a:t>
            </a:r>
          </a:p>
        </p:txBody>
      </p:sp>
      <p:sp>
        <p:nvSpPr>
          <p:cNvPr id="358403" name="Text Box 3"/>
          <p:cNvSpPr txBox="1">
            <a:spLocks noChangeArrowheads="1"/>
          </p:cNvSpPr>
          <p:nvPr/>
        </p:nvSpPr>
        <p:spPr bwMode="auto">
          <a:xfrm>
            <a:off x="1607072" y="5114310"/>
            <a:ext cx="9577405" cy="584775"/>
          </a:xfrm>
          <a:prstGeom prst="rect">
            <a:avLst/>
          </a:prstGeom>
          <a:noFill/>
          <a:ln w="9525">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3200" b="1" dirty="0">
                <a:solidFill>
                  <a:srgbClr val="0000CC"/>
                </a:solidFill>
                <a:latin typeface="宋体" panose="02010600030101010101" pitchFamily="2" charset="-122"/>
                <a:ea typeface="华文楷体" panose="02010600040101010101" pitchFamily="2" charset="-122"/>
              </a:rPr>
              <a:t>当隐藏某个分栏时，并不一定表示某个分栏不存在。</a:t>
            </a:r>
          </a:p>
        </p:txBody>
      </p:sp>
      <p:pic>
        <p:nvPicPr>
          <p:cNvPr id="358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0812" y="2076609"/>
            <a:ext cx="1463500" cy="1637676"/>
          </a:xfrm>
          <a:prstGeom prst="rect">
            <a:avLst/>
          </a:prstGeom>
          <a:noFill/>
          <a:extLst>
            <a:ext uri="{909E8E84-426E-40DD-AFC4-6F175D3DCCD1}">
              <a14:hiddenFill xmlns:a14="http://schemas.microsoft.com/office/drawing/2010/main">
                <a:solidFill>
                  <a:srgbClr val="FFFFFF"/>
                </a:solidFill>
              </a14:hiddenFill>
            </a:ext>
          </a:extLst>
        </p:spPr>
      </p:pic>
      <p:pic>
        <p:nvPicPr>
          <p:cNvPr id="3584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5868" y="2751727"/>
            <a:ext cx="1648383" cy="662986"/>
          </a:xfrm>
          <a:prstGeom prst="rect">
            <a:avLst/>
          </a:prstGeom>
          <a:noFill/>
          <a:extLst>
            <a:ext uri="{909E8E84-426E-40DD-AFC4-6F175D3DCCD1}">
              <a14:hiddenFill xmlns:a14="http://schemas.microsoft.com/office/drawing/2010/main">
                <a:solidFill>
                  <a:srgbClr val="FFFFFF"/>
                </a:solidFill>
              </a14:hiddenFill>
            </a:ext>
          </a:extLst>
        </p:spPr>
      </p:pic>
      <p:pic>
        <p:nvPicPr>
          <p:cNvPr id="358406"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0207" y="2398255"/>
            <a:ext cx="1663735" cy="1183146"/>
          </a:xfrm>
          <a:prstGeom prst="rect">
            <a:avLst/>
          </a:prstGeom>
          <a:noFill/>
          <a:extLst>
            <a:ext uri="{909E8E84-426E-40DD-AFC4-6F175D3DCCD1}">
              <a14:hiddenFill xmlns:a14="http://schemas.microsoft.com/office/drawing/2010/main">
                <a:solidFill>
                  <a:srgbClr val="FFFFFF"/>
                </a:solidFill>
              </a14:hiddenFill>
            </a:ext>
          </a:extLst>
        </p:spPr>
      </p:pic>
      <p:pic>
        <p:nvPicPr>
          <p:cNvPr id="358407"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927" y="2398255"/>
            <a:ext cx="1859345" cy="1278067"/>
          </a:xfrm>
          <a:prstGeom prst="rect">
            <a:avLst/>
          </a:prstGeom>
          <a:noFill/>
          <a:extLst>
            <a:ext uri="{909E8E84-426E-40DD-AFC4-6F175D3DCCD1}">
              <a14:hiddenFill xmlns:a14="http://schemas.microsoft.com/office/drawing/2010/main">
                <a:solidFill>
                  <a:srgbClr val="FFFFFF"/>
                </a:solidFill>
              </a14:hiddenFill>
            </a:ext>
          </a:extLst>
        </p:spPr>
      </p:pic>
      <p:sp>
        <p:nvSpPr>
          <p:cNvPr id="358408" name="Text Box 8"/>
          <p:cNvSpPr txBox="1">
            <a:spLocks noChangeArrowheads="1"/>
          </p:cNvSpPr>
          <p:nvPr/>
        </p:nvSpPr>
        <p:spPr bwMode="auto">
          <a:xfrm>
            <a:off x="723481" y="1252865"/>
            <a:ext cx="5184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0000CC"/>
                </a:solidFill>
                <a:ea typeface="华文楷体" panose="02010600040101010101" pitchFamily="2" charset="-122"/>
              </a:rPr>
              <a:t>类的符号</a:t>
            </a:r>
          </a:p>
        </p:txBody>
      </p:sp>
      <p:sp>
        <p:nvSpPr>
          <p:cNvPr id="12"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类图基本概念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520092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5"/>
          <p:cNvSpPr>
            <a:spLocks noGrp="1"/>
          </p:cNvSpPr>
          <p:nvPr>
            <p:ph type="sldNum" sz="quarter" idx="12"/>
          </p:nvPr>
        </p:nvSpPr>
        <p:spPr/>
        <p:txBody>
          <a:bodyPr/>
          <a:lstStyle/>
          <a:p>
            <a:fld id="{6694FBEA-71E1-4573-A38C-84FA4C843C05}" type="slidenum">
              <a:rPr lang="zh-CN" altLang="en-US"/>
              <a:pPr/>
              <a:t>90</a:t>
            </a:fld>
            <a:endParaRPr lang="en-US" altLang="zh-CN"/>
          </a:p>
        </p:txBody>
      </p:sp>
      <p:sp>
        <p:nvSpPr>
          <p:cNvPr id="325634" name="Rectangle 2"/>
          <p:cNvSpPr>
            <a:spLocks noGrp="1" noChangeArrowheads="1"/>
          </p:cNvSpPr>
          <p:nvPr>
            <p:ph type="title"/>
          </p:nvPr>
        </p:nvSpPr>
        <p:spPr>
          <a:xfrm>
            <a:off x="2424114" y="765175"/>
            <a:ext cx="5572125" cy="471488"/>
          </a:xfrm>
        </p:spPr>
        <p:txBody>
          <a:bodyPr/>
          <a:lstStyle/>
          <a:p>
            <a:pPr>
              <a:buFont typeface="Monotype Sorts" pitchFamily="2" charset="2"/>
              <a:buChar char="u"/>
            </a:pPr>
            <a:r>
              <a:rPr lang="zh-CN" altLang="en-US" sz="2800">
                <a:ea typeface="宋体" panose="02010600030101010101" pitchFamily="2" charset="-122"/>
              </a:rPr>
              <a:t>  约束规则实例</a:t>
            </a:r>
            <a:endParaRPr lang="zh-CN" altLang="en-US" b="0">
              <a:ea typeface="宋体" panose="02010600030101010101" pitchFamily="2" charset="-122"/>
            </a:endParaRPr>
          </a:p>
        </p:txBody>
      </p:sp>
      <p:grpSp>
        <p:nvGrpSpPr>
          <p:cNvPr id="325635" name="Group 3"/>
          <p:cNvGrpSpPr>
            <a:grpSpLocks/>
          </p:cNvGrpSpPr>
          <p:nvPr/>
        </p:nvGrpSpPr>
        <p:grpSpPr bwMode="auto">
          <a:xfrm>
            <a:off x="2286000" y="1341438"/>
            <a:ext cx="8534400" cy="5199062"/>
            <a:chOff x="480" y="816"/>
            <a:chExt cx="5376" cy="3400"/>
          </a:xfrm>
        </p:grpSpPr>
        <p:sp>
          <p:nvSpPr>
            <p:cNvPr id="325636" name="Text Box 4"/>
            <p:cNvSpPr txBox="1">
              <a:spLocks noChangeArrowheads="1"/>
            </p:cNvSpPr>
            <p:nvPr/>
          </p:nvSpPr>
          <p:spPr bwMode="auto">
            <a:xfrm>
              <a:off x="2112" y="1344"/>
              <a:ext cx="3744" cy="1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0" hangingPunct="0">
                <a:lnSpc>
                  <a:spcPct val="85000"/>
                </a:lnSpc>
                <a:spcBef>
                  <a:spcPct val="0"/>
                </a:spcBef>
                <a:buClrTx/>
                <a:buFontTx/>
                <a:buNone/>
              </a:pPr>
              <a:r>
                <a:rPr lang="en-US" altLang="zh-CN" sz="2600" b="1">
                  <a:latin typeface="Times New Roman" panose="02020603050405020304" pitchFamily="18" charset="0"/>
                </a:rPr>
                <a:t>{ if</a:t>
              </a:r>
            </a:p>
            <a:p>
              <a:pPr eaLnBrk="0" hangingPunct="0">
                <a:lnSpc>
                  <a:spcPct val="85000"/>
                </a:lnSpc>
                <a:spcBef>
                  <a:spcPct val="0"/>
                </a:spcBef>
                <a:buClrTx/>
                <a:buFontTx/>
                <a:buNone/>
              </a:pPr>
              <a:r>
                <a:rPr lang="en-US" altLang="zh-CN" sz="2600" b="1">
                  <a:latin typeface="Times New Roman" panose="02020603050405020304" pitchFamily="18" charset="0"/>
                </a:rPr>
                <a:t>      </a:t>
              </a:r>
              <a:r>
                <a:rPr lang="zh-CN" altLang="en-US" sz="2600" b="1">
                  <a:latin typeface="Times New Roman" panose="02020603050405020304" pitchFamily="18" charset="0"/>
                </a:rPr>
                <a:t>定货单、客户、信用等级</a:t>
              </a:r>
              <a:r>
                <a:rPr lang="en-US" altLang="zh-CN" sz="2600" b="1">
                  <a:latin typeface="Times New Roman" panose="02020603050405020304" pitchFamily="18" charset="0"/>
                </a:rPr>
                <a:t>==“</a:t>
              </a:r>
              <a:r>
                <a:rPr lang="zh-CN" altLang="en-US" sz="2600" b="1">
                  <a:latin typeface="Times New Roman" panose="02020603050405020304" pitchFamily="18" charset="0"/>
                </a:rPr>
                <a:t>低”</a:t>
              </a:r>
              <a:endParaRPr lang="zh-CN" altLang="en-US" sz="2600" b="1">
                <a:latin typeface="Times New Roman" panose="02020603050405020304" pitchFamily="18" charset="0"/>
                <a:cs typeface="Times New Roman" panose="02020603050405020304" pitchFamily="18" charset="0"/>
              </a:endParaRPr>
            </a:p>
            <a:p>
              <a:pPr eaLnBrk="0" hangingPunct="0">
                <a:lnSpc>
                  <a:spcPct val="85000"/>
                </a:lnSpc>
                <a:spcBef>
                  <a:spcPct val="0"/>
                </a:spcBef>
                <a:buClrTx/>
                <a:buFontTx/>
                <a:buNone/>
              </a:pPr>
              <a:r>
                <a:rPr lang="zh-CN" altLang="zh-CN" sz="26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then</a:t>
              </a:r>
            </a:p>
            <a:p>
              <a:pPr eaLnBrk="0" hangingPunct="0">
                <a:lnSpc>
                  <a:spcPct val="85000"/>
                </a:lnSpc>
                <a:spcBef>
                  <a:spcPct val="0"/>
                </a:spcBef>
                <a:buClrTx/>
                <a:buFontTx/>
                <a:buNone/>
              </a:pPr>
              <a:r>
                <a:rPr lang="en-US" altLang="zh-CN" sz="2600" b="1">
                  <a:latin typeface="Times New Roman" panose="02020603050405020304" pitchFamily="18" charset="0"/>
                </a:rPr>
                <a:t>      </a:t>
              </a:r>
              <a:r>
                <a:rPr lang="zh-CN" altLang="en-US" sz="2600" b="1">
                  <a:latin typeface="Times New Roman" panose="02020603050405020304" pitchFamily="18" charset="0"/>
                </a:rPr>
                <a:t>定货单、预付款 必须是“真”</a:t>
              </a:r>
            </a:p>
            <a:p>
              <a:pPr eaLnBrk="0" hangingPunct="0">
                <a:lnSpc>
                  <a:spcPct val="85000"/>
                </a:lnSpc>
                <a:spcBef>
                  <a:spcPct val="0"/>
                </a:spcBef>
                <a:buClrTx/>
                <a:buFontTx/>
                <a:buNone/>
              </a:pPr>
              <a:r>
                <a:rPr lang="en-US" altLang="zh-CN" sz="2600" b="1">
                  <a:latin typeface="Times New Roman" panose="02020603050405020304" pitchFamily="18" charset="0"/>
                </a:rPr>
                <a:t>}</a:t>
              </a:r>
              <a:endParaRPr lang="en-US" altLang="zh-CN" sz="2800">
                <a:latin typeface="Times New Roman" panose="02020603050405020304" pitchFamily="18" charset="0"/>
              </a:endParaRPr>
            </a:p>
            <a:p>
              <a:pPr eaLnBrk="0" hangingPunct="0">
                <a:lnSpc>
                  <a:spcPct val="64000"/>
                </a:lnSpc>
                <a:spcBef>
                  <a:spcPct val="0"/>
                </a:spcBef>
                <a:buClrTx/>
                <a:buFontTx/>
                <a:buNone/>
              </a:pPr>
              <a:endParaRPr lang="zh-CN" altLang="en-US" sz="700">
                <a:latin typeface="Times New Roman" panose="02020603050405020304" pitchFamily="18" charset="0"/>
              </a:endParaRPr>
            </a:p>
          </p:txBody>
        </p:sp>
        <p:sp>
          <p:nvSpPr>
            <p:cNvPr id="325637" name="Line 5"/>
            <p:cNvSpPr>
              <a:spLocks noChangeShapeType="1"/>
            </p:cNvSpPr>
            <p:nvPr/>
          </p:nvSpPr>
          <p:spPr bwMode="auto">
            <a:xfrm>
              <a:off x="1790" y="1336"/>
              <a:ext cx="336" cy="144"/>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38" name="Rectangle 6"/>
            <p:cNvSpPr>
              <a:spLocks noChangeArrowheads="1"/>
            </p:cNvSpPr>
            <p:nvPr/>
          </p:nvSpPr>
          <p:spPr bwMode="auto">
            <a:xfrm>
              <a:off x="1239" y="2503"/>
              <a:ext cx="192" cy="21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en-US" altLang="zh-CN" b="1">
                  <a:latin typeface="Times New Roman" panose="02020603050405020304" pitchFamily="18" charset="0"/>
                </a:rPr>
                <a:t>1</a:t>
              </a:r>
              <a:endParaRPr lang="en-US" altLang="zh-CN" sz="800">
                <a:latin typeface="Times New Roman" panose="02020603050405020304" pitchFamily="18" charset="0"/>
              </a:endParaRPr>
            </a:p>
          </p:txBody>
        </p:sp>
        <p:sp>
          <p:nvSpPr>
            <p:cNvPr id="325639" name="Rectangle 7"/>
            <p:cNvSpPr>
              <a:spLocks noChangeArrowheads="1"/>
            </p:cNvSpPr>
            <p:nvPr/>
          </p:nvSpPr>
          <p:spPr bwMode="auto">
            <a:xfrm>
              <a:off x="1217" y="2826"/>
              <a:ext cx="175" cy="23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eaLnBrk="0" hangingPunct="0">
                <a:spcBef>
                  <a:spcPct val="0"/>
                </a:spcBef>
                <a:buClrTx/>
                <a:buFontTx/>
                <a:buNone/>
              </a:pPr>
              <a:r>
                <a:rPr lang="zh-CN" altLang="en-US" b="1">
                  <a:latin typeface="Times New Roman" panose="02020603050405020304" pitchFamily="18" charset="0"/>
                  <a:ea typeface="宋体" panose="02010600030101010101" pitchFamily="2" charset="-122"/>
                </a:rPr>
                <a:t>*</a:t>
              </a:r>
              <a:endParaRPr lang="zh-CN" altLang="en-US" b="1">
                <a:latin typeface="Times New Roman" panose="02020603050405020304" pitchFamily="18" charset="0"/>
              </a:endParaRPr>
            </a:p>
          </p:txBody>
        </p:sp>
        <p:sp>
          <p:nvSpPr>
            <p:cNvPr id="325640" name="Line 8"/>
            <p:cNvSpPr>
              <a:spLocks noChangeShapeType="1"/>
            </p:cNvSpPr>
            <p:nvPr/>
          </p:nvSpPr>
          <p:spPr bwMode="auto">
            <a:xfrm>
              <a:off x="1138" y="2458"/>
              <a:ext cx="0" cy="61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25641" name="Rectangle 9"/>
            <p:cNvSpPr>
              <a:spLocks noChangeArrowheads="1"/>
            </p:cNvSpPr>
            <p:nvPr/>
          </p:nvSpPr>
          <p:spPr bwMode="auto">
            <a:xfrm>
              <a:off x="858" y="2828"/>
              <a:ext cx="285" cy="19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800">
                  <a:latin typeface="宋体" panose="02010600030101010101" pitchFamily="2" charset="-122"/>
                </a:rPr>
                <a:t> </a:t>
              </a:r>
              <a:r>
                <a:rPr lang="zh-CN" altLang="en-US" b="1">
                  <a:latin typeface="宋体" panose="02010600030101010101" pitchFamily="2" charset="-122"/>
                </a:rPr>
                <a:t>项</a:t>
              </a:r>
              <a:endParaRPr lang="zh-CN" altLang="en-US" b="1">
                <a:latin typeface="Times New Roman" panose="02020603050405020304" pitchFamily="18" charset="0"/>
              </a:endParaRPr>
            </a:p>
          </p:txBody>
        </p:sp>
        <p:sp>
          <p:nvSpPr>
            <p:cNvPr id="325642" name="Rectangle 10"/>
            <p:cNvSpPr>
              <a:spLocks noChangeArrowheads="1"/>
            </p:cNvSpPr>
            <p:nvPr/>
          </p:nvSpPr>
          <p:spPr bwMode="auto">
            <a:xfrm>
              <a:off x="488" y="3060"/>
              <a:ext cx="1297" cy="1156"/>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43" name="Rectangle 11"/>
            <p:cNvSpPr>
              <a:spLocks noChangeArrowheads="1"/>
            </p:cNvSpPr>
            <p:nvPr/>
          </p:nvSpPr>
          <p:spPr bwMode="auto">
            <a:xfrm>
              <a:off x="684" y="3095"/>
              <a:ext cx="872" cy="3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000" b="1">
                  <a:latin typeface="Times New Roman" panose="02020603050405020304" pitchFamily="18" charset="0"/>
                </a:rPr>
                <a:t>订单项</a:t>
              </a:r>
            </a:p>
          </p:txBody>
        </p:sp>
        <p:sp>
          <p:nvSpPr>
            <p:cNvPr id="325644" name="Line 12"/>
            <p:cNvSpPr>
              <a:spLocks noChangeShapeType="1"/>
            </p:cNvSpPr>
            <p:nvPr/>
          </p:nvSpPr>
          <p:spPr bwMode="auto">
            <a:xfrm>
              <a:off x="488" y="3966"/>
              <a:ext cx="1297"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45" name="Rectangle 13"/>
            <p:cNvSpPr>
              <a:spLocks noChangeArrowheads="1"/>
            </p:cNvSpPr>
            <p:nvPr/>
          </p:nvSpPr>
          <p:spPr bwMode="auto">
            <a:xfrm>
              <a:off x="569" y="3404"/>
              <a:ext cx="1104" cy="5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lnSpc>
                  <a:spcPct val="90000"/>
                </a:lnSpc>
                <a:spcBef>
                  <a:spcPct val="0"/>
                </a:spcBef>
                <a:buClrTx/>
                <a:buFontTx/>
                <a:buNone/>
              </a:pPr>
              <a:r>
                <a:rPr lang="zh-CN" altLang="en-US" sz="2000" b="1">
                  <a:latin typeface="Times New Roman" panose="02020603050405020304" pitchFamily="18" charset="0"/>
                </a:rPr>
                <a:t>数量：</a:t>
              </a:r>
              <a:r>
                <a:rPr lang="en-US" altLang="zh-CN" sz="2000" b="1">
                  <a:latin typeface="Times New Roman" panose="02020603050405020304" pitchFamily="18" charset="0"/>
                </a:rPr>
                <a:t>Integer</a:t>
              </a:r>
            </a:p>
            <a:p>
              <a:pPr algn="just" eaLnBrk="0" hangingPunct="0">
                <a:lnSpc>
                  <a:spcPct val="90000"/>
                </a:lnSpc>
                <a:spcBef>
                  <a:spcPct val="0"/>
                </a:spcBef>
                <a:buClrTx/>
                <a:buFontTx/>
                <a:buNone/>
              </a:pPr>
              <a:r>
                <a:rPr lang="zh-CN" altLang="en-US" sz="2000" b="1">
                  <a:latin typeface="Times New Roman" panose="02020603050405020304" pitchFamily="18" charset="0"/>
                </a:rPr>
                <a:t>价格：</a:t>
              </a:r>
              <a:r>
                <a:rPr lang="en-US" altLang="zh-CN" sz="2000" b="1">
                  <a:latin typeface="Times New Roman" panose="02020603050405020304" pitchFamily="18" charset="0"/>
                </a:rPr>
                <a:t>Money</a:t>
              </a:r>
            </a:p>
            <a:p>
              <a:pPr algn="just" eaLnBrk="0" hangingPunct="0">
                <a:lnSpc>
                  <a:spcPct val="90000"/>
                </a:lnSpc>
                <a:spcBef>
                  <a:spcPct val="0"/>
                </a:spcBef>
                <a:buClrTx/>
                <a:buFontTx/>
                <a:buNone/>
              </a:pPr>
              <a:r>
                <a:rPr lang="zh-CN" altLang="en-US" sz="2000" b="1">
                  <a:latin typeface="Times New Roman" panose="02020603050405020304" pitchFamily="18" charset="0"/>
                </a:rPr>
                <a:t>确认：</a:t>
              </a:r>
              <a:r>
                <a:rPr lang="en-US" altLang="zh-CN" sz="2000" b="1">
                  <a:latin typeface="Times New Roman" panose="02020603050405020304" pitchFamily="18" charset="0"/>
                </a:rPr>
                <a:t>Boolean</a:t>
              </a:r>
              <a:endParaRPr lang="en-US" altLang="zh-CN" b="1">
                <a:latin typeface="Times New Roman" panose="02020603050405020304" pitchFamily="18" charset="0"/>
                <a:ea typeface="宋体" panose="02010600030101010101" pitchFamily="2" charset="-122"/>
              </a:endParaRPr>
            </a:p>
          </p:txBody>
        </p:sp>
        <p:sp>
          <p:nvSpPr>
            <p:cNvPr id="325646" name="Line 14"/>
            <p:cNvSpPr>
              <a:spLocks noChangeShapeType="1"/>
            </p:cNvSpPr>
            <p:nvPr/>
          </p:nvSpPr>
          <p:spPr bwMode="auto">
            <a:xfrm>
              <a:off x="488" y="3342"/>
              <a:ext cx="1297"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47" name="Rectangle 15"/>
            <p:cNvSpPr>
              <a:spLocks noChangeArrowheads="1"/>
            </p:cNvSpPr>
            <p:nvPr/>
          </p:nvSpPr>
          <p:spPr bwMode="auto">
            <a:xfrm>
              <a:off x="480" y="816"/>
              <a:ext cx="1322" cy="1614"/>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48" name="Line 16"/>
            <p:cNvSpPr>
              <a:spLocks noChangeShapeType="1"/>
            </p:cNvSpPr>
            <p:nvPr/>
          </p:nvSpPr>
          <p:spPr bwMode="auto">
            <a:xfrm>
              <a:off x="480" y="1104"/>
              <a:ext cx="132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49" name="Rectangle 17"/>
            <p:cNvSpPr>
              <a:spLocks noChangeArrowheads="1"/>
            </p:cNvSpPr>
            <p:nvPr/>
          </p:nvSpPr>
          <p:spPr bwMode="auto">
            <a:xfrm>
              <a:off x="672" y="864"/>
              <a:ext cx="905" cy="16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ctr" eaLnBrk="0" hangingPunct="0">
                <a:spcBef>
                  <a:spcPts val="300"/>
                </a:spcBef>
              </a:pPr>
              <a:r>
                <a:rPr lang="zh-CN" altLang="en-US" sz="2000" b="1">
                  <a:latin typeface="Times New Roman" panose="02020603050405020304" pitchFamily="18" charset="0"/>
                </a:rPr>
                <a:t>订单</a:t>
              </a:r>
            </a:p>
          </p:txBody>
        </p:sp>
        <p:sp>
          <p:nvSpPr>
            <p:cNvPr id="325650" name="Line 18"/>
            <p:cNvSpPr>
              <a:spLocks noChangeShapeType="1"/>
            </p:cNvSpPr>
            <p:nvPr/>
          </p:nvSpPr>
          <p:spPr bwMode="auto">
            <a:xfrm>
              <a:off x="480" y="1968"/>
              <a:ext cx="132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5651" name="Rectangle 19"/>
            <p:cNvSpPr>
              <a:spLocks noChangeArrowheads="1"/>
            </p:cNvSpPr>
            <p:nvPr/>
          </p:nvSpPr>
          <p:spPr bwMode="auto">
            <a:xfrm>
              <a:off x="576" y="1152"/>
              <a:ext cx="912" cy="76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2000" b="1">
                  <a:latin typeface="Times New Roman" panose="02020603050405020304" pitchFamily="18" charset="0"/>
                </a:rPr>
                <a:t>收到日期</a:t>
              </a:r>
            </a:p>
            <a:p>
              <a:pPr algn="just" eaLnBrk="0" hangingPunct="0">
                <a:spcBef>
                  <a:spcPct val="0"/>
                </a:spcBef>
                <a:buClrTx/>
                <a:buFontTx/>
                <a:buNone/>
              </a:pPr>
              <a:r>
                <a:rPr lang="zh-CN" altLang="en-US" sz="2000" b="1">
                  <a:latin typeface="Times New Roman" panose="02020603050405020304" pitchFamily="18" charset="0"/>
                </a:rPr>
                <a:t>预付款</a:t>
              </a:r>
            </a:p>
            <a:p>
              <a:pPr algn="just" eaLnBrk="0" hangingPunct="0">
                <a:spcBef>
                  <a:spcPct val="0"/>
                </a:spcBef>
                <a:buClrTx/>
                <a:buFontTx/>
                <a:buNone/>
              </a:pPr>
              <a:r>
                <a:rPr lang="zh-CN" altLang="en-US" sz="2000" b="1">
                  <a:latin typeface="Times New Roman" panose="02020603050405020304" pitchFamily="18" charset="0"/>
                </a:rPr>
                <a:t>数量</a:t>
              </a:r>
            </a:p>
            <a:p>
              <a:pPr algn="just" eaLnBrk="0" hangingPunct="0">
                <a:spcBef>
                  <a:spcPct val="0"/>
                </a:spcBef>
                <a:buClrTx/>
                <a:buFontTx/>
                <a:buNone/>
              </a:pPr>
              <a:r>
                <a:rPr lang="zh-CN" altLang="en-US" sz="2000" b="1">
                  <a:latin typeface="Times New Roman" panose="02020603050405020304" pitchFamily="18" charset="0"/>
                </a:rPr>
                <a:t>价格</a:t>
              </a:r>
              <a:endParaRPr lang="zh-CN" altLang="en-US">
                <a:latin typeface="Times New Roman" panose="02020603050405020304" pitchFamily="18" charset="0"/>
                <a:ea typeface="宋体" panose="02010600030101010101" pitchFamily="2" charset="-122"/>
              </a:endParaRPr>
            </a:p>
          </p:txBody>
        </p:sp>
        <p:sp>
          <p:nvSpPr>
            <p:cNvPr id="325652" name="Rectangle 20"/>
            <p:cNvSpPr>
              <a:spLocks noChangeArrowheads="1"/>
            </p:cNvSpPr>
            <p:nvPr/>
          </p:nvSpPr>
          <p:spPr bwMode="auto">
            <a:xfrm>
              <a:off x="576" y="2000"/>
              <a:ext cx="912" cy="38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700" tIns="12700" rIns="12700" bIns="12700"/>
            <a:lstStyle/>
            <a:p>
              <a:pPr algn="just" eaLnBrk="0" hangingPunct="0">
                <a:spcBef>
                  <a:spcPct val="0"/>
                </a:spcBef>
                <a:buClrTx/>
                <a:buFontTx/>
                <a:buNone/>
              </a:pPr>
              <a:r>
                <a:rPr lang="zh-CN" altLang="en-US" sz="2000" b="1">
                  <a:latin typeface="Times New Roman" panose="02020603050405020304" pitchFamily="18" charset="0"/>
                </a:rPr>
                <a:t>发货（）</a:t>
              </a:r>
            </a:p>
            <a:p>
              <a:pPr algn="just" eaLnBrk="0" hangingPunct="0">
                <a:spcBef>
                  <a:spcPct val="0"/>
                </a:spcBef>
                <a:buClrTx/>
                <a:buFontTx/>
                <a:buNone/>
              </a:pPr>
              <a:r>
                <a:rPr lang="zh-CN" altLang="en-US" sz="2000" b="1">
                  <a:latin typeface="Times New Roman" panose="02020603050405020304" pitchFamily="18" charset="0"/>
                </a:rPr>
                <a:t>结束（）</a:t>
              </a:r>
              <a:endParaRPr lang="zh-CN" altLang="en-US">
                <a:latin typeface="Times New Roman" panose="02020603050405020304" pitchFamily="18" charset="0"/>
                <a:ea typeface="宋体" panose="02010600030101010101" pitchFamily="2" charset="-122"/>
              </a:endParaRPr>
            </a:p>
          </p:txBody>
        </p:sp>
      </p:grpSp>
      <p:sp>
        <p:nvSpPr>
          <p:cNvPr id="24" name="文本框 23"/>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类的关系</a:t>
            </a:r>
            <a:r>
              <a:rPr lang="zh-CN" altLang="en-US" sz="3200" b="1" dirty="0" smtClean="0">
                <a:solidFill>
                  <a:schemeClr val="accent1"/>
                </a:solidFill>
                <a:latin typeface="微软雅黑" panose="020B0503020204020204" pitchFamily="34" charset="-122"/>
                <a:ea typeface="微软雅黑" panose="020B0503020204020204" pitchFamily="34" charset="-122"/>
              </a:rPr>
              <a:t>：约束规则</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872323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对象图</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91</a:t>
            </a:fld>
            <a:endParaRPr lang="zh-CN" altLang="en-US"/>
          </a:p>
        </p:txBody>
      </p:sp>
    </p:spTree>
    <p:custDataLst>
      <p:tags r:id="rId1"/>
    </p:custDataLst>
    <p:extLst>
      <p:ext uri="{BB962C8B-B14F-4D97-AF65-F5344CB8AC3E}">
        <p14:creationId xmlns:p14="http://schemas.microsoft.com/office/powerpoint/2010/main" val="13314174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灯片编号占位符 5"/>
          <p:cNvSpPr>
            <a:spLocks noGrp="1"/>
          </p:cNvSpPr>
          <p:nvPr>
            <p:ph type="sldNum" sz="quarter" idx="12"/>
          </p:nvPr>
        </p:nvSpPr>
        <p:spPr/>
        <p:txBody>
          <a:bodyPr/>
          <a:lstStyle/>
          <a:p>
            <a:fld id="{787B9FBB-8BD7-4C34-A05A-8E3DC2762EB0}" type="slidenum">
              <a:rPr lang="zh-CN" altLang="en-US"/>
              <a:pPr/>
              <a:t>92</a:t>
            </a:fld>
            <a:endParaRPr lang="en-US" altLang="zh-CN"/>
          </a:p>
        </p:txBody>
      </p:sp>
      <p:sp>
        <p:nvSpPr>
          <p:cNvPr id="692226" name="Rectangle 2"/>
          <p:cNvSpPr>
            <a:spLocks noGrp="1" noChangeArrowheads="1"/>
          </p:cNvSpPr>
          <p:nvPr>
            <p:ph type="title"/>
          </p:nvPr>
        </p:nvSpPr>
        <p:spPr>
          <a:xfrm>
            <a:off x="2115344" y="959645"/>
            <a:ext cx="7488237" cy="581025"/>
          </a:xfrm>
        </p:spPr>
        <p:txBody>
          <a:bodyPr/>
          <a:lstStyle/>
          <a:p>
            <a:r>
              <a:rPr lang="zh-CN" altLang="en-US" sz="3600" dirty="0">
                <a:latin typeface="华文楷体" panose="02010600040101010101" pitchFamily="2" charset="-122"/>
                <a:ea typeface="华文楷体" panose="02010600040101010101" pitchFamily="2" charset="-122"/>
              </a:rPr>
              <a:t>对象图</a:t>
            </a:r>
            <a:r>
              <a:rPr lang="en-US" altLang="zh-CN" sz="3600" dirty="0">
                <a:latin typeface="华文楷体" panose="02010600040101010101" pitchFamily="2" charset="-122"/>
                <a:ea typeface="华文楷体" panose="02010600040101010101" pitchFamily="2" charset="-122"/>
              </a:rPr>
              <a:t>(Object Diagram)</a:t>
            </a:r>
            <a:endParaRPr lang="zh-CN" altLang="en-US" sz="3600" dirty="0">
              <a:latin typeface="华文楷体" panose="02010600040101010101" pitchFamily="2" charset="-122"/>
              <a:ea typeface="华文楷体" panose="02010600040101010101" pitchFamily="2" charset="-122"/>
            </a:endParaRPr>
          </a:p>
        </p:txBody>
      </p:sp>
      <p:sp>
        <p:nvSpPr>
          <p:cNvPr id="692227" name="Rectangle 3"/>
          <p:cNvSpPr>
            <a:spLocks noGrp="1" noChangeArrowheads="1"/>
          </p:cNvSpPr>
          <p:nvPr>
            <p:ph type="body" idx="1"/>
          </p:nvPr>
        </p:nvSpPr>
        <p:spPr>
          <a:xfrm>
            <a:off x="1211262" y="4609306"/>
            <a:ext cx="9651006" cy="430212"/>
          </a:xfrm>
        </p:spPr>
        <p:txBody>
          <a:bodyPr/>
          <a:lstStyle/>
          <a:p>
            <a:pPr>
              <a:lnSpc>
                <a:spcPct val="90000"/>
              </a:lnSpc>
              <a:buFont typeface="Wingdings" panose="05000000000000000000" pitchFamily="2" charset="2"/>
              <a:buNone/>
            </a:pPr>
            <a:r>
              <a:rPr lang="zh-CN" altLang="en-US" sz="2400" b="1" dirty="0">
                <a:solidFill>
                  <a:srgbClr val="0000CC"/>
                </a:solidFill>
                <a:latin typeface="华文楷体" panose="02010600040101010101" pitchFamily="2" charset="-122"/>
                <a:ea typeface="华文楷体" panose="02010600040101010101" pitchFamily="2" charset="-122"/>
              </a:rPr>
              <a:t>对象是类的实例，</a:t>
            </a:r>
            <a:r>
              <a:rPr lang="zh-CN" altLang="en-US" sz="2400" b="1" dirty="0">
                <a:solidFill>
                  <a:srgbClr val="FF3300"/>
                </a:solidFill>
                <a:latin typeface="华文楷体" panose="02010600040101010101" pitchFamily="2" charset="-122"/>
                <a:ea typeface="华文楷体" panose="02010600040101010101" pitchFamily="2" charset="-122"/>
              </a:rPr>
              <a:t>对象图也可看作是类图的实例</a:t>
            </a:r>
            <a:r>
              <a:rPr lang="zh-CN" altLang="en-US" sz="2400" b="1" dirty="0" smtClean="0">
                <a:solidFill>
                  <a:srgbClr val="0000CC"/>
                </a:solidFill>
                <a:latin typeface="华文楷体" panose="02010600040101010101" pitchFamily="2" charset="-122"/>
                <a:ea typeface="华文楷体" panose="02010600040101010101" pitchFamily="2" charset="-122"/>
              </a:rPr>
              <a:t>。</a:t>
            </a:r>
            <a:endParaRPr lang="en-US" altLang="zh-CN" sz="2400" b="1" dirty="0" smtClean="0">
              <a:solidFill>
                <a:srgbClr val="0000CC"/>
              </a:solidFill>
              <a:latin typeface="华文楷体" panose="02010600040101010101" pitchFamily="2" charset="-122"/>
              <a:ea typeface="华文楷体" panose="02010600040101010101" pitchFamily="2" charset="-122"/>
            </a:endParaRPr>
          </a:p>
          <a:p>
            <a:pPr>
              <a:lnSpc>
                <a:spcPct val="90000"/>
              </a:lnSpc>
              <a:buFont typeface="Wingdings" panose="05000000000000000000" pitchFamily="2" charset="2"/>
              <a:buNone/>
            </a:pPr>
            <a:endParaRPr lang="en-US" altLang="zh-CN" sz="2400" b="1" dirty="0" smtClean="0">
              <a:solidFill>
                <a:srgbClr val="0000CC"/>
              </a:solidFill>
              <a:latin typeface="华文楷体" panose="02010600040101010101" pitchFamily="2" charset="-122"/>
              <a:ea typeface="华文楷体" panose="02010600040101010101" pitchFamily="2" charset="-122"/>
            </a:endParaRPr>
          </a:p>
          <a:p>
            <a:pPr>
              <a:lnSpc>
                <a:spcPct val="90000"/>
              </a:lnSpc>
              <a:buFont typeface="Wingdings" panose="05000000000000000000" pitchFamily="2" charset="2"/>
              <a:buNone/>
            </a:pPr>
            <a:endParaRPr lang="zh-CN" altLang="en-US" sz="2400" b="1" dirty="0">
              <a:solidFill>
                <a:srgbClr val="0000CC"/>
              </a:solidFill>
              <a:latin typeface="华文楷体" panose="02010600040101010101" pitchFamily="2" charset="-122"/>
              <a:ea typeface="华文楷体" panose="02010600040101010101" pitchFamily="2" charset="-122"/>
            </a:endParaRPr>
          </a:p>
        </p:txBody>
      </p:sp>
      <p:sp>
        <p:nvSpPr>
          <p:cNvPr id="692228" name="Line 4"/>
          <p:cNvSpPr>
            <a:spLocks noChangeShapeType="1"/>
          </p:cNvSpPr>
          <p:nvPr/>
        </p:nvSpPr>
        <p:spPr bwMode="auto">
          <a:xfrm>
            <a:off x="5160963" y="3529013"/>
            <a:ext cx="2305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2229" name="Text Box 5"/>
          <p:cNvSpPr txBox="1">
            <a:spLocks noChangeArrowheads="1"/>
          </p:cNvSpPr>
          <p:nvPr/>
        </p:nvSpPr>
        <p:spPr bwMode="auto">
          <a:xfrm>
            <a:off x="5859463" y="2914650"/>
            <a:ext cx="8771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抽象为</a:t>
            </a:r>
          </a:p>
        </p:txBody>
      </p:sp>
      <p:sp>
        <p:nvSpPr>
          <p:cNvPr id="692230" name="Rectangle 6"/>
          <p:cNvSpPr>
            <a:spLocks noChangeArrowheads="1"/>
          </p:cNvSpPr>
          <p:nvPr/>
        </p:nvSpPr>
        <p:spPr bwMode="auto">
          <a:xfrm>
            <a:off x="2493963" y="2593976"/>
            <a:ext cx="2665412" cy="16557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Language=</a:t>
            </a:r>
            <a:r>
              <a:rPr lang="zh-CN" altLang="en-US" b="1" dirty="0">
                <a:solidFill>
                  <a:srgbClr val="0000CC"/>
                </a:solidFill>
                <a:latin typeface="华文楷体" panose="02010600040101010101" pitchFamily="2" charset="-122"/>
                <a:ea typeface="华文楷体" panose="02010600040101010101" pitchFamily="2" charset="-122"/>
              </a:rPr>
              <a:t>中文</a:t>
            </a:r>
          </a:p>
          <a:p>
            <a:pPr>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Married=</a:t>
            </a:r>
            <a:r>
              <a:rPr lang="zh-CN" altLang="en-US" b="1" dirty="0">
                <a:solidFill>
                  <a:srgbClr val="0000CC"/>
                </a:solidFill>
                <a:latin typeface="华文楷体" panose="02010600040101010101" pitchFamily="2" charset="-122"/>
                <a:ea typeface="华文楷体" panose="02010600040101010101" pitchFamily="2" charset="-122"/>
              </a:rPr>
              <a:t>已婚</a:t>
            </a:r>
          </a:p>
          <a:p>
            <a:pPr>
              <a:spcBef>
                <a:spcPct val="0"/>
              </a:spcBef>
              <a:buClrTx/>
              <a:buFontTx/>
              <a:buNone/>
            </a:pPr>
            <a:r>
              <a:rPr lang="en-US" altLang="zh-CN" b="1" dirty="0">
                <a:solidFill>
                  <a:srgbClr val="0000CC"/>
                </a:solidFill>
                <a:latin typeface="华文楷体" panose="02010600040101010101" pitchFamily="2" charset="-122"/>
                <a:ea typeface="华文楷体" panose="02010600040101010101" pitchFamily="2" charset="-122"/>
              </a:rPr>
              <a:t>Name=</a:t>
            </a:r>
            <a:r>
              <a:rPr lang="zh-CN" altLang="en-US" b="1" dirty="0">
                <a:solidFill>
                  <a:srgbClr val="0000CC"/>
                </a:solidFill>
                <a:latin typeface="华文楷体" panose="02010600040101010101" pitchFamily="2" charset="-122"/>
                <a:ea typeface="华文楷体" panose="02010600040101010101" pitchFamily="2" charset="-122"/>
              </a:rPr>
              <a:t>张三</a:t>
            </a:r>
          </a:p>
          <a:p>
            <a:pPr>
              <a:spcBef>
                <a:spcPct val="0"/>
              </a:spcBef>
              <a:buClrTx/>
              <a:buFontTx/>
              <a:buNone/>
            </a:pPr>
            <a:r>
              <a:rPr lang="en-US" altLang="zh-CN" b="1" dirty="0" err="1">
                <a:solidFill>
                  <a:srgbClr val="0000CC"/>
                </a:solidFill>
                <a:latin typeface="华文楷体" panose="02010600040101010101" pitchFamily="2" charset="-122"/>
                <a:ea typeface="华文楷体" panose="02010600040101010101" pitchFamily="2" charset="-122"/>
              </a:rPr>
              <a:t>SkinColor</a:t>
            </a:r>
            <a:r>
              <a:rPr lang="en-US" altLang="zh-CN" b="1" dirty="0">
                <a:solidFill>
                  <a:srgbClr val="0000CC"/>
                </a:solidFill>
                <a:latin typeface="华文楷体" panose="02010600040101010101" pitchFamily="2" charset="-122"/>
                <a:ea typeface="华文楷体" panose="02010600040101010101" pitchFamily="2" charset="-122"/>
              </a:rPr>
              <a:t>=</a:t>
            </a:r>
            <a:r>
              <a:rPr lang="zh-CN" altLang="en-US" b="1" dirty="0">
                <a:solidFill>
                  <a:srgbClr val="0000CC"/>
                </a:solidFill>
                <a:latin typeface="华文楷体" panose="02010600040101010101" pitchFamily="2" charset="-122"/>
                <a:ea typeface="华文楷体" panose="02010600040101010101" pitchFamily="2" charset="-122"/>
              </a:rPr>
              <a:t>黄色</a:t>
            </a:r>
          </a:p>
        </p:txBody>
      </p:sp>
      <p:sp>
        <p:nvSpPr>
          <p:cNvPr id="692231" name="Rectangle 7"/>
          <p:cNvSpPr>
            <a:spLocks noChangeArrowheads="1"/>
          </p:cNvSpPr>
          <p:nvPr/>
        </p:nvSpPr>
        <p:spPr bwMode="auto">
          <a:xfrm>
            <a:off x="2495551" y="2016126"/>
            <a:ext cx="2665413" cy="576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u="sng">
                <a:solidFill>
                  <a:srgbClr val="0000CC"/>
                </a:solidFill>
                <a:latin typeface="华文楷体" panose="02010600040101010101" pitchFamily="2" charset="-122"/>
                <a:ea typeface="华文楷体" panose="02010600040101010101" pitchFamily="2" charset="-122"/>
              </a:rPr>
              <a:t>张三</a:t>
            </a:r>
          </a:p>
        </p:txBody>
      </p:sp>
      <p:pic>
        <p:nvPicPr>
          <p:cNvPr id="692232" name="Picture 8"/>
          <p:cNvPicPr>
            <a:picLocks noChangeAspect="1" noChangeArrowheads="1"/>
          </p:cNvPicPr>
          <p:nvPr/>
        </p:nvPicPr>
        <p:blipFill>
          <a:blip r:embed="rId3">
            <a:extLst>
              <a:ext uri="{28A0092B-C50C-407E-A947-70E740481C1C}">
                <a14:useLocalDpi xmlns:a14="http://schemas.microsoft.com/office/drawing/2010/main" val="0"/>
              </a:ext>
            </a:extLst>
          </a:blip>
          <a:srcRect l="3639" t="28665" r="60239" b="34392"/>
          <a:stretch>
            <a:fillRect/>
          </a:stretch>
        </p:blipFill>
        <p:spPr bwMode="auto">
          <a:xfrm>
            <a:off x="7464425" y="2232025"/>
            <a:ext cx="2159000" cy="2160588"/>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35186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F25EA619-F6F6-4C47-B712-75A05BFA0F18}" type="slidenum">
              <a:rPr lang="zh-CN" altLang="en-US"/>
              <a:pPr/>
              <a:t>93</a:t>
            </a:fld>
            <a:endParaRPr lang="en-US" altLang="zh-CN"/>
          </a:p>
        </p:txBody>
      </p:sp>
      <p:sp>
        <p:nvSpPr>
          <p:cNvPr id="704515" name="Text Box 3"/>
          <p:cNvSpPr txBox="1">
            <a:spLocks noChangeArrowheads="1"/>
          </p:cNvSpPr>
          <p:nvPr/>
        </p:nvSpPr>
        <p:spPr bwMode="auto">
          <a:xfrm>
            <a:off x="395498" y="1008081"/>
            <a:ext cx="1149086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0000CC"/>
                </a:solidFill>
                <a:ea typeface="华文楷体" panose="02010600040101010101" pitchFamily="2" charset="-122"/>
              </a:rPr>
              <a:t>一、对象图与类图的关系</a:t>
            </a:r>
          </a:p>
          <a:p>
            <a:endParaRPr lang="zh-CN" altLang="en-US" sz="2400" b="1" dirty="0">
              <a:solidFill>
                <a:srgbClr val="0000CC"/>
              </a:solidFill>
              <a:ea typeface="华文楷体" panose="02010600040101010101" pitchFamily="2" charset="-122"/>
            </a:endParaRPr>
          </a:p>
          <a:p>
            <a:r>
              <a:rPr lang="zh-CN" altLang="en-US" sz="2400" b="1" dirty="0">
                <a:solidFill>
                  <a:srgbClr val="0000CC"/>
                </a:solidFill>
                <a:ea typeface="华文楷体" panose="02010600040101010101" pitchFamily="2" charset="-122"/>
              </a:rPr>
              <a:t>对象图实质上是类图的实例，主要用于了解系统在某个特定时刻的具体情况，以求发现类图中的错误，进而修正类图。</a:t>
            </a:r>
          </a:p>
          <a:p>
            <a:pPr>
              <a:spcBef>
                <a:spcPct val="50000"/>
              </a:spcBef>
            </a:pPr>
            <a:r>
              <a:rPr lang="zh-CN" altLang="en-US" sz="2400" b="1" dirty="0">
                <a:solidFill>
                  <a:srgbClr val="0000CC"/>
                </a:solidFill>
                <a:latin typeface="华文楷体" panose="02010600040101010101" pitchFamily="2" charset="-122"/>
                <a:ea typeface="华文楷体" panose="02010600040101010101" pitchFamily="2" charset="-122"/>
              </a:rPr>
              <a:t>二、对象的符号</a:t>
            </a:r>
          </a:p>
          <a:p>
            <a:pPr>
              <a:spcBef>
                <a:spcPct val="50000"/>
              </a:spcBef>
              <a:buClrTx/>
              <a:buFontTx/>
              <a:buNone/>
            </a:pPr>
            <a:endParaRPr lang="en-US" altLang="zh-CN" sz="2400" b="1" dirty="0" smtClean="0">
              <a:solidFill>
                <a:srgbClr val="0000CC"/>
              </a:solidFill>
              <a:latin typeface="华文楷体" panose="02010600040101010101" pitchFamily="2" charset="-122"/>
              <a:ea typeface="华文楷体" panose="02010600040101010101" pitchFamily="2" charset="-122"/>
            </a:endParaRPr>
          </a:p>
          <a:p>
            <a:pPr>
              <a:spcBef>
                <a:spcPct val="50000"/>
              </a:spcBef>
              <a:buClrTx/>
              <a:buFontTx/>
              <a:buNone/>
            </a:pPr>
            <a:r>
              <a:rPr lang="zh-CN" altLang="en-US" sz="2400" b="1" dirty="0" smtClean="0">
                <a:solidFill>
                  <a:srgbClr val="0000CC"/>
                </a:solidFill>
                <a:latin typeface="华文楷体" panose="02010600040101010101" pitchFamily="2" charset="-122"/>
                <a:ea typeface="华文楷体" panose="02010600040101010101" pitchFamily="2" charset="-122"/>
              </a:rPr>
              <a:t>与</a:t>
            </a:r>
            <a:r>
              <a:rPr lang="zh-CN" altLang="en-US" sz="2400" b="1" dirty="0">
                <a:solidFill>
                  <a:srgbClr val="0000CC"/>
                </a:solidFill>
                <a:latin typeface="华文楷体" panose="02010600040101010101" pitchFamily="2" charset="-122"/>
                <a:ea typeface="华文楷体" panose="02010600040101010101" pitchFamily="2" charset="-122"/>
              </a:rPr>
              <a:t>类的图形相似，但有如下区别：</a:t>
            </a: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a:t>
            </a:r>
            <a:r>
              <a:rPr lang="en-US" altLang="zh-CN" sz="2400" b="1" dirty="0">
                <a:solidFill>
                  <a:srgbClr val="0000CC"/>
                </a:solidFill>
                <a:latin typeface="华文楷体" panose="02010600040101010101" pitchFamily="2" charset="-122"/>
                <a:ea typeface="华文楷体" panose="02010600040101010101" pitchFamily="2" charset="-122"/>
              </a:rPr>
              <a:t>1</a:t>
            </a:r>
            <a:r>
              <a:rPr lang="zh-CN" altLang="en-US" sz="2400" b="1" dirty="0">
                <a:solidFill>
                  <a:srgbClr val="0000CC"/>
                </a:solidFill>
                <a:latin typeface="华文楷体" panose="02010600040101010101" pitchFamily="2" charset="-122"/>
                <a:ea typeface="华文楷体" panose="02010600040101010101" pitchFamily="2" charset="-122"/>
              </a:rPr>
              <a:t>）对象只有名称和属性两个分栏，没有操作分栏</a:t>
            </a: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a:t>
            </a:r>
            <a:r>
              <a:rPr lang="en-US" altLang="zh-CN" sz="2400" b="1" dirty="0">
                <a:solidFill>
                  <a:srgbClr val="0000CC"/>
                </a:solidFill>
                <a:latin typeface="华文楷体" panose="02010600040101010101" pitchFamily="2" charset="-122"/>
                <a:ea typeface="华文楷体" panose="02010600040101010101" pitchFamily="2" charset="-122"/>
              </a:rPr>
              <a:t>2</a:t>
            </a:r>
            <a:r>
              <a:rPr lang="zh-CN" altLang="en-US" sz="2400" b="1" dirty="0">
                <a:solidFill>
                  <a:srgbClr val="0000CC"/>
                </a:solidFill>
                <a:latin typeface="华文楷体" panose="02010600040101010101" pitchFamily="2" charset="-122"/>
                <a:ea typeface="华文楷体" panose="02010600040101010101" pitchFamily="2" charset="-122"/>
              </a:rPr>
              <a:t>）对象的名称要加下划线</a:t>
            </a:r>
          </a:p>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a:t>
            </a:r>
            <a:r>
              <a:rPr lang="en-US" altLang="zh-CN" sz="2400" b="1" dirty="0">
                <a:solidFill>
                  <a:srgbClr val="0000CC"/>
                </a:solidFill>
                <a:latin typeface="华文楷体" panose="02010600040101010101" pitchFamily="2" charset="-122"/>
                <a:ea typeface="华文楷体" panose="02010600040101010101" pitchFamily="2" charset="-122"/>
              </a:rPr>
              <a:t>3</a:t>
            </a:r>
            <a:r>
              <a:rPr lang="zh-CN" altLang="en-US" sz="2400" b="1" dirty="0">
                <a:solidFill>
                  <a:srgbClr val="0000CC"/>
                </a:solidFill>
                <a:latin typeface="华文楷体" panose="02010600040101010101" pitchFamily="2" charset="-122"/>
                <a:ea typeface="华文楷体" panose="02010600040101010101" pitchFamily="2" charset="-122"/>
              </a:rPr>
              <a:t>）对象的属性应有具体的值</a:t>
            </a:r>
          </a:p>
        </p:txBody>
      </p:sp>
      <p:pic>
        <p:nvPicPr>
          <p:cNvPr id="704516" name="Picture 4"/>
          <p:cNvPicPr>
            <a:picLocks noChangeAspect="1" noChangeArrowheads="1"/>
          </p:cNvPicPr>
          <p:nvPr/>
        </p:nvPicPr>
        <p:blipFill>
          <a:blip r:embed="rId3">
            <a:extLst>
              <a:ext uri="{28A0092B-C50C-407E-A947-70E740481C1C}">
                <a14:useLocalDpi xmlns:a14="http://schemas.microsoft.com/office/drawing/2010/main" val="0"/>
              </a:ext>
            </a:extLst>
          </a:blip>
          <a:srcRect l="5251" t="27994" r="59210" b="47760"/>
          <a:stretch>
            <a:fillRect/>
          </a:stretch>
        </p:blipFill>
        <p:spPr bwMode="auto">
          <a:xfrm>
            <a:off x="7683360" y="2364582"/>
            <a:ext cx="2808288" cy="1800225"/>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7907724" y="4487863"/>
            <a:ext cx="2666999" cy="2233612"/>
            <a:chOff x="2781301" y="4221163"/>
            <a:chExt cx="2666999" cy="2233612"/>
          </a:xfrm>
        </p:grpSpPr>
        <p:sp>
          <p:nvSpPr>
            <p:cNvPr id="704517" name="Rectangle 5"/>
            <p:cNvSpPr>
              <a:spLocks noChangeArrowheads="1"/>
            </p:cNvSpPr>
            <p:nvPr/>
          </p:nvSpPr>
          <p:spPr bwMode="auto">
            <a:xfrm>
              <a:off x="2781301" y="4799013"/>
              <a:ext cx="2665413" cy="16557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0"/>
                </a:spcBef>
                <a:buClrTx/>
                <a:buFontTx/>
                <a:buNone/>
              </a:pPr>
              <a:r>
                <a:rPr lang="en-US" altLang="zh-CN" b="1">
                  <a:solidFill>
                    <a:srgbClr val="0000CC"/>
                  </a:solidFill>
                  <a:latin typeface="华文楷体" panose="02010600040101010101" pitchFamily="2" charset="-122"/>
                  <a:ea typeface="华文楷体" panose="02010600040101010101" pitchFamily="2" charset="-122"/>
                </a:rPr>
                <a:t>Language=</a:t>
              </a:r>
              <a:r>
                <a:rPr lang="zh-CN" altLang="en-US" b="1">
                  <a:solidFill>
                    <a:srgbClr val="0000CC"/>
                  </a:solidFill>
                  <a:latin typeface="华文楷体" panose="02010600040101010101" pitchFamily="2" charset="-122"/>
                  <a:ea typeface="华文楷体" panose="02010600040101010101" pitchFamily="2" charset="-122"/>
                </a:rPr>
                <a:t>中文</a:t>
              </a:r>
            </a:p>
            <a:p>
              <a:pPr>
                <a:spcBef>
                  <a:spcPct val="0"/>
                </a:spcBef>
                <a:buClrTx/>
                <a:buFontTx/>
                <a:buNone/>
              </a:pPr>
              <a:r>
                <a:rPr lang="en-US" altLang="zh-CN" b="1">
                  <a:solidFill>
                    <a:srgbClr val="0000CC"/>
                  </a:solidFill>
                  <a:latin typeface="华文楷体" panose="02010600040101010101" pitchFamily="2" charset="-122"/>
                  <a:ea typeface="华文楷体" panose="02010600040101010101" pitchFamily="2" charset="-122"/>
                </a:rPr>
                <a:t>Married=</a:t>
              </a:r>
              <a:r>
                <a:rPr lang="zh-CN" altLang="en-US" b="1">
                  <a:solidFill>
                    <a:srgbClr val="0000CC"/>
                  </a:solidFill>
                  <a:latin typeface="华文楷体" panose="02010600040101010101" pitchFamily="2" charset="-122"/>
                  <a:ea typeface="华文楷体" panose="02010600040101010101" pitchFamily="2" charset="-122"/>
                </a:rPr>
                <a:t>已婚</a:t>
              </a:r>
            </a:p>
            <a:p>
              <a:pPr>
                <a:spcBef>
                  <a:spcPct val="0"/>
                </a:spcBef>
                <a:buClrTx/>
                <a:buFontTx/>
                <a:buNone/>
              </a:pPr>
              <a:r>
                <a:rPr lang="en-US" altLang="zh-CN" b="1">
                  <a:solidFill>
                    <a:srgbClr val="0000CC"/>
                  </a:solidFill>
                  <a:latin typeface="华文楷体" panose="02010600040101010101" pitchFamily="2" charset="-122"/>
                  <a:ea typeface="华文楷体" panose="02010600040101010101" pitchFamily="2" charset="-122"/>
                </a:rPr>
                <a:t>Name=</a:t>
              </a:r>
              <a:r>
                <a:rPr lang="zh-CN" altLang="en-US" b="1">
                  <a:solidFill>
                    <a:srgbClr val="0000CC"/>
                  </a:solidFill>
                  <a:latin typeface="华文楷体" panose="02010600040101010101" pitchFamily="2" charset="-122"/>
                  <a:ea typeface="华文楷体" panose="02010600040101010101" pitchFamily="2" charset="-122"/>
                </a:rPr>
                <a:t>张三</a:t>
              </a:r>
            </a:p>
            <a:p>
              <a:pPr>
                <a:spcBef>
                  <a:spcPct val="0"/>
                </a:spcBef>
                <a:buClrTx/>
                <a:buFontTx/>
                <a:buNone/>
              </a:pPr>
              <a:r>
                <a:rPr lang="en-US" altLang="zh-CN" b="1">
                  <a:solidFill>
                    <a:srgbClr val="0000CC"/>
                  </a:solidFill>
                  <a:latin typeface="华文楷体" panose="02010600040101010101" pitchFamily="2" charset="-122"/>
                  <a:ea typeface="华文楷体" panose="02010600040101010101" pitchFamily="2" charset="-122"/>
                </a:rPr>
                <a:t>SkinColor=</a:t>
              </a:r>
              <a:r>
                <a:rPr lang="zh-CN" altLang="en-US" b="1">
                  <a:solidFill>
                    <a:srgbClr val="0000CC"/>
                  </a:solidFill>
                  <a:latin typeface="华文楷体" panose="02010600040101010101" pitchFamily="2" charset="-122"/>
                  <a:ea typeface="华文楷体" panose="02010600040101010101" pitchFamily="2" charset="-122"/>
                </a:rPr>
                <a:t>黄色</a:t>
              </a:r>
            </a:p>
          </p:txBody>
        </p:sp>
        <p:sp>
          <p:nvSpPr>
            <p:cNvPr id="704518" name="Rectangle 6"/>
            <p:cNvSpPr>
              <a:spLocks noChangeArrowheads="1"/>
            </p:cNvSpPr>
            <p:nvPr/>
          </p:nvSpPr>
          <p:spPr bwMode="auto">
            <a:xfrm>
              <a:off x="2782888" y="4221163"/>
              <a:ext cx="2665412" cy="57626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u="sng">
                  <a:solidFill>
                    <a:srgbClr val="0000CC"/>
                  </a:solidFill>
                  <a:latin typeface="华文楷体" panose="02010600040101010101" pitchFamily="2" charset="-122"/>
                  <a:ea typeface="华文楷体" panose="02010600040101010101" pitchFamily="2" charset="-122"/>
                </a:rPr>
                <a:t>张三</a:t>
              </a:r>
            </a:p>
          </p:txBody>
        </p:sp>
      </p:grpSp>
      <p:sp>
        <p:nvSpPr>
          <p:cNvPr id="11" name="文本框 10"/>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67004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p:txBody>
          <a:bodyPr/>
          <a:lstStyle/>
          <a:p>
            <a:fld id="{E5429AAF-D1A3-423B-924E-4997982D2130}" type="slidenum">
              <a:rPr lang="zh-CN" altLang="en-US"/>
              <a:pPr/>
              <a:t>94</a:t>
            </a:fld>
            <a:endParaRPr lang="en-US" altLang="zh-CN"/>
          </a:p>
        </p:txBody>
      </p:sp>
      <p:sp>
        <p:nvSpPr>
          <p:cNvPr id="706562" name="Rectangle 2"/>
          <p:cNvSpPr>
            <a:spLocks noChangeArrowheads="1"/>
          </p:cNvSpPr>
          <p:nvPr/>
        </p:nvSpPr>
        <p:spPr bwMode="auto">
          <a:xfrm>
            <a:off x="1968973" y="2468429"/>
            <a:ext cx="19446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u="sng">
                <a:solidFill>
                  <a:srgbClr val="0000CC"/>
                </a:solidFill>
                <a:latin typeface="华文楷体" panose="02010600040101010101" pitchFamily="2" charset="-122"/>
                <a:ea typeface="华文楷体" panose="02010600040101010101" pitchFamily="2" charset="-122"/>
              </a:rPr>
              <a:t>对象名</a:t>
            </a:r>
          </a:p>
        </p:txBody>
      </p:sp>
      <p:sp>
        <p:nvSpPr>
          <p:cNvPr id="706563" name="Rectangle 3"/>
          <p:cNvSpPr>
            <a:spLocks noChangeArrowheads="1"/>
          </p:cNvSpPr>
          <p:nvPr/>
        </p:nvSpPr>
        <p:spPr bwMode="auto">
          <a:xfrm>
            <a:off x="1968973" y="3117717"/>
            <a:ext cx="19446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属性</a:t>
            </a:r>
            <a:r>
              <a:rPr lang="en-US" altLang="zh-CN" b="1">
                <a:solidFill>
                  <a:srgbClr val="0000CC"/>
                </a:solidFill>
                <a:latin typeface="华文楷体" panose="02010600040101010101" pitchFamily="2" charset="-122"/>
                <a:ea typeface="华文楷体" panose="02010600040101010101" pitchFamily="2" charset="-122"/>
              </a:rPr>
              <a:t>=</a:t>
            </a:r>
            <a:r>
              <a:rPr lang="zh-CN" altLang="en-US" b="1">
                <a:solidFill>
                  <a:srgbClr val="0000CC"/>
                </a:solidFill>
                <a:latin typeface="华文楷体" panose="02010600040101010101" pitchFamily="2" charset="-122"/>
                <a:ea typeface="华文楷体" panose="02010600040101010101" pitchFamily="2" charset="-122"/>
              </a:rPr>
              <a:t>值</a:t>
            </a:r>
          </a:p>
        </p:txBody>
      </p:sp>
      <p:sp>
        <p:nvSpPr>
          <p:cNvPr id="706564" name="Rectangle 4"/>
          <p:cNvSpPr>
            <a:spLocks noChangeArrowheads="1"/>
          </p:cNvSpPr>
          <p:nvPr/>
        </p:nvSpPr>
        <p:spPr bwMode="auto">
          <a:xfrm>
            <a:off x="6794973" y="2396992"/>
            <a:ext cx="19446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u="sng">
                <a:solidFill>
                  <a:srgbClr val="0000CC"/>
                </a:solidFill>
                <a:latin typeface="华文楷体" panose="02010600040101010101" pitchFamily="2" charset="-122"/>
                <a:ea typeface="华文楷体" panose="02010600040101010101" pitchFamily="2" charset="-122"/>
              </a:rPr>
              <a:t>：类名</a:t>
            </a:r>
          </a:p>
        </p:txBody>
      </p:sp>
      <p:sp>
        <p:nvSpPr>
          <p:cNvPr id="706565" name="Rectangle 5"/>
          <p:cNvSpPr>
            <a:spLocks noChangeArrowheads="1"/>
          </p:cNvSpPr>
          <p:nvPr/>
        </p:nvSpPr>
        <p:spPr bwMode="auto">
          <a:xfrm>
            <a:off x="6794973" y="3046279"/>
            <a:ext cx="19446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属性</a:t>
            </a:r>
            <a:r>
              <a:rPr lang="en-US" altLang="zh-CN" b="1">
                <a:solidFill>
                  <a:srgbClr val="0000CC"/>
                </a:solidFill>
                <a:latin typeface="华文楷体" panose="02010600040101010101" pitchFamily="2" charset="-122"/>
                <a:ea typeface="华文楷体" panose="02010600040101010101" pitchFamily="2" charset="-122"/>
              </a:rPr>
              <a:t>=</a:t>
            </a:r>
            <a:r>
              <a:rPr lang="zh-CN" altLang="en-US" b="1">
                <a:solidFill>
                  <a:srgbClr val="0000CC"/>
                </a:solidFill>
                <a:latin typeface="华文楷体" panose="02010600040101010101" pitchFamily="2" charset="-122"/>
                <a:ea typeface="华文楷体" panose="02010600040101010101" pitchFamily="2" charset="-122"/>
              </a:rPr>
              <a:t>值</a:t>
            </a:r>
          </a:p>
        </p:txBody>
      </p:sp>
      <p:sp>
        <p:nvSpPr>
          <p:cNvPr id="706566" name="Rectangle 6"/>
          <p:cNvSpPr>
            <a:spLocks noChangeArrowheads="1"/>
          </p:cNvSpPr>
          <p:nvPr/>
        </p:nvSpPr>
        <p:spPr bwMode="auto">
          <a:xfrm>
            <a:off x="4345459" y="2468429"/>
            <a:ext cx="1944688"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u="sng">
                <a:solidFill>
                  <a:srgbClr val="0000CC"/>
                </a:solidFill>
                <a:latin typeface="华文楷体" panose="02010600040101010101" pitchFamily="2" charset="-122"/>
                <a:ea typeface="华文楷体" panose="02010600040101010101" pitchFamily="2" charset="-122"/>
              </a:rPr>
              <a:t>对象名：类名</a:t>
            </a:r>
          </a:p>
        </p:txBody>
      </p:sp>
      <p:sp>
        <p:nvSpPr>
          <p:cNvPr id="706567" name="Rectangle 7"/>
          <p:cNvSpPr>
            <a:spLocks noChangeArrowheads="1"/>
          </p:cNvSpPr>
          <p:nvPr/>
        </p:nvSpPr>
        <p:spPr bwMode="auto">
          <a:xfrm>
            <a:off x="4345459" y="3117717"/>
            <a:ext cx="1944688"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pPr>
            <a:r>
              <a:rPr lang="zh-CN" altLang="en-US" b="1">
                <a:solidFill>
                  <a:srgbClr val="0000CC"/>
                </a:solidFill>
                <a:latin typeface="华文楷体" panose="02010600040101010101" pitchFamily="2" charset="-122"/>
                <a:ea typeface="华文楷体" panose="02010600040101010101" pitchFamily="2" charset="-122"/>
              </a:rPr>
              <a:t>属性</a:t>
            </a:r>
            <a:r>
              <a:rPr lang="en-US" altLang="zh-CN" b="1">
                <a:solidFill>
                  <a:srgbClr val="0000CC"/>
                </a:solidFill>
                <a:latin typeface="华文楷体" panose="02010600040101010101" pitchFamily="2" charset="-122"/>
                <a:ea typeface="华文楷体" panose="02010600040101010101" pitchFamily="2" charset="-122"/>
              </a:rPr>
              <a:t>=</a:t>
            </a:r>
            <a:r>
              <a:rPr lang="zh-CN" altLang="en-US" b="1">
                <a:solidFill>
                  <a:srgbClr val="0000CC"/>
                </a:solidFill>
                <a:latin typeface="华文楷体" panose="02010600040101010101" pitchFamily="2" charset="-122"/>
                <a:ea typeface="华文楷体" panose="02010600040101010101" pitchFamily="2" charset="-122"/>
              </a:rPr>
              <a:t>值</a:t>
            </a:r>
          </a:p>
        </p:txBody>
      </p:sp>
      <p:sp>
        <p:nvSpPr>
          <p:cNvPr id="706568" name="Text Box 8"/>
          <p:cNvSpPr txBox="1">
            <a:spLocks noChangeArrowheads="1"/>
          </p:cNvSpPr>
          <p:nvPr/>
        </p:nvSpPr>
        <p:spPr bwMode="auto">
          <a:xfrm>
            <a:off x="2041997" y="4459154"/>
            <a:ext cx="6985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b="1">
                <a:solidFill>
                  <a:srgbClr val="FF3300"/>
                </a:solidFill>
                <a:latin typeface="华文楷体" panose="02010600040101010101" pitchFamily="2" charset="-122"/>
                <a:ea typeface="华文楷体" panose="02010600040101010101" pitchFamily="2" charset="-122"/>
              </a:rPr>
              <a:t>匿名对象：说明建立的模型适用于该类的所有对象</a:t>
            </a:r>
          </a:p>
        </p:txBody>
      </p:sp>
      <p:sp>
        <p:nvSpPr>
          <p:cNvPr id="706569" name="Line 9"/>
          <p:cNvSpPr>
            <a:spLocks noChangeShapeType="1"/>
          </p:cNvSpPr>
          <p:nvPr/>
        </p:nvSpPr>
        <p:spPr bwMode="auto">
          <a:xfrm>
            <a:off x="4489922" y="4557579"/>
            <a:ext cx="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570" name="Line 10"/>
          <p:cNvSpPr>
            <a:spLocks noChangeShapeType="1"/>
          </p:cNvSpPr>
          <p:nvPr/>
        </p:nvSpPr>
        <p:spPr bwMode="auto">
          <a:xfrm flipV="1">
            <a:off x="3050060" y="3765417"/>
            <a:ext cx="3960813" cy="792162"/>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6571" name="Text Box 11"/>
          <p:cNvSpPr txBox="1">
            <a:spLocks noChangeArrowheads="1"/>
          </p:cNvSpPr>
          <p:nvPr/>
        </p:nvSpPr>
        <p:spPr bwMode="auto">
          <a:xfrm>
            <a:off x="952989" y="1193534"/>
            <a:ext cx="64817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800" b="1" dirty="0">
                <a:solidFill>
                  <a:srgbClr val="0000CC"/>
                </a:solidFill>
                <a:latin typeface="华文楷体" panose="02010600040101010101" pitchFamily="2" charset="-122"/>
                <a:ea typeface="华文楷体" panose="02010600040101010101" pitchFamily="2" charset="-122"/>
              </a:rPr>
              <a:t>对象名的三种格式：</a:t>
            </a:r>
          </a:p>
        </p:txBody>
      </p:sp>
      <p:sp>
        <p:nvSpPr>
          <p:cNvPr id="15" name="文本框 14"/>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97782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灯片编号占位符 4"/>
          <p:cNvSpPr>
            <a:spLocks noGrp="1"/>
          </p:cNvSpPr>
          <p:nvPr>
            <p:ph type="sldNum" sz="quarter" idx="12"/>
          </p:nvPr>
        </p:nvSpPr>
        <p:spPr>
          <a:xfrm>
            <a:off x="8888326" y="6495270"/>
            <a:ext cx="2844800" cy="320675"/>
          </a:xfrm>
        </p:spPr>
        <p:txBody>
          <a:bodyPr/>
          <a:lstStyle/>
          <a:p>
            <a:fld id="{7AA41632-2F07-4FCC-AD33-0DEB190AC01F}" type="slidenum">
              <a:rPr lang="zh-CN" altLang="en-US"/>
              <a:pPr/>
              <a:t>95</a:t>
            </a:fld>
            <a:endParaRPr lang="en-US" altLang="zh-CN"/>
          </a:p>
        </p:txBody>
      </p:sp>
      <p:sp>
        <p:nvSpPr>
          <p:cNvPr id="708610" name="Text Box 2"/>
          <p:cNvSpPr txBox="1">
            <a:spLocks noChangeArrowheads="1"/>
          </p:cNvSpPr>
          <p:nvPr/>
        </p:nvSpPr>
        <p:spPr bwMode="auto">
          <a:xfrm>
            <a:off x="695797" y="1140632"/>
            <a:ext cx="6480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Tx/>
              <a:buFontTx/>
              <a:buNone/>
            </a:pPr>
            <a:r>
              <a:rPr lang="zh-CN" altLang="en-US" sz="2400" b="1" dirty="0">
                <a:solidFill>
                  <a:srgbClr val="0000CC"/>
                </a:solidFill>
                <a:latin typeface="华文楷体" panose="02010600040101010101" pitchFamily="2" charset="-122"/>
                <a:ea typeface="华文楷体" panose="02010600040101010101" pitchFamily="2" charset="-122"/>
              </a:rPr>
              <a:t>三、对象图的组成</a:t>
            </a:r>
          </a:p>
        </p:txBody>
      </p:sp>
      <p:sp>
        <p:nvSpPr>
          <p:cNvPr id="708611" name="Text Box 3"/>
          <p:cNvSpPr txBox="1">
            <a:spLocks noChangeArrowheads="1"/>
          </p:cNvSpPr>
          <p:nvPr/>
        </p:nvSpPr>
        <p:spPr bwMode="auto">
          <a:xfrm>
            <a:off x="1416591" y="5625577"/>
            <a:ext cx="93329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ClrTx/>
              <a:buFontTx/>
              <a:buNone/>
            </a:pPr>
            <a:r>
              <a:rPr lang="zh-CN" altLang="en-US" sz="2800" b="1" dirty="0">
                <a:solidFill>
                  <a:srgbClr val="FF3300"/>
                </a:solidFill>
                <a:latin typeface="华文楷体" panose="02010600040101010101" pitchFamily="2" charset="-122"/>
                <a:ea typeface="华文楷体" panose="02010600040101010101" pitchFamily="2" charset="-122"/>
              </a:rPr>
              <a:t>提示：对象图没有多重性，因为所有的链都是一对一的。</a:t>
            </a:r>
          </a:p>
        </p:txBody>
      </p:sp>
      <p:graphicFrame>
        <p:nvGraphicFramePr>
          <p:cNvPr id="708612" name="Group 4"/>
          <p:cNvGraphicFramePr>
            <a:graphicFrameLocks noGrp="1"/>
          </p:cNvGraphicFramePr>
          <p:nvPr>
            <p:ph/>
            <p:extLst>
              <p:ext uri="{D42A27DB-BD31-4B8C-83A1-F6EECF244321}">
                <p14:modId xmlns:p14="http://schemas.microsoft.com/office/powerpoint/2010/main" val="2041102088"/>
              </p:ext>
            </p:extLst>
          </p:nvPr>
        </p:nvGraphicFramePr>
        <p:xfrm>
          <a:off x="793821" y="2103438"/>
          <a:ext cx="10890180" cy="3190812"/>
        </p:xfrm>
        <a:graphic>
          <a:graphicData uri="http://schemas.openxmlformats.org/drawingml/2006/table">
            <a:tbl>
              <a:tblPr/>
              <a:tblGrid>
                <a:gridCol w="2883876"/>
                <a:gridCol w="8006304"/>
              </a:tblGrid>
              <a:tr h="72072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对象图的组成</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对应于类图中的相应内容</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对象</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链</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二元关联、关联类、反身关联</a:t>
                      </a:r>
                    </a:p>
                    <a:p>
                      <a:pPr marL="0" marR="0" lvl="0" indent="0" algn="l"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聚合、组成</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19138">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ctr"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smtClean="0">
                          <a:ln>
                            <a:noFill/>
                          </a:ln>
                          <a:solidFill>
                            <a:srgbClr val="0000CC"/>
                          </a:solidFill>
                          <a:effectLst/>
                          <a:latin typeface="华文楷体" panose="02010600040101010101" pitchFamily="2" charset="-122"/>
                          <a:ea typeface="华文楷体" panose="02010600040101010101" pitchFamily="2" charset="-122"/>
                        </a:rPr>
                        <a:t>链的名称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defTabSz="-13873163">
                        <a:defRPr sz="2800">
                          <a:solidFill>
                            <a:schemeClr val="tx1"/>
                          </a:solidFill>
                          <a:latin typeface="Arial" panose="020B0604020202020204" pitchFamily="34" charset="0"/>
                        </a:defRPr>
                      </a:lvl1pPr>
                      <a:lvl2pPr defTabSz="-13873163">
                        <a:buClr>
                          <a:schemeClr val="accent1"/>
                        </a:buClr>
                        <a:defRPr sz="2400">
                          <a:solidFill>
                            <a:schemeClr val="tx1"/>
                          </a:solidFill>
                          <a:latin typeface="Arial" panose="020B0604020202020204" pitchFamily="34" charset="0"/>
                        </a:defRPr>
                      </a:lvl2pPr>
                      <a:lvl3pPr defTabSz="-13873163">
                        <a:buClr>
                          <a:schemeClr val="tx1"/>
                        </a:buClr>
                        <a:defRPr sz="2000">
                          <a:solidFill>
                            <a:schemeClr val="tx1"/>
                          </a:solidFill>
                          <a:latin typeface="Arial" panose="020B0604020202020204" pitchFamily="34" charset="0"/>
                        </a:defRPr>
                      </a:lvl3pPr>
                      <a:lvl4pPr defTabSz="-13873163">
                        <a:defRPr>
                          <a:solidFill>
                            <a:schemeClr val="tx1"/>
                          </a:solidFill>
                          <a:latin typeface="Arial" panose="020B0604020202020204" pitchFamily="34" charset="0"/>
                        </a:defRPr>
                      </a:lvl4pPr>
                      <a:lvl5pPr defTabSz="-13873163">
                        <a:defRPr>
                          <a:solidFill>
                            <a:schemeClr val="tx1"/>
                          </a:solidFill>
                          <a:latin typeface="Arial" panose="020B0604020202020204" pitchFamily="34" charset="0"/>
                        </a:defRPr>
                      </a:lvl5pPr>
                      <a:lvl6pPr defTabSz="-13873163" fontAlgn="base">
                        <a:spcBef>
                          <a:spcPct val="20000"/>
                        </a:spcBef>
                        <a:spcAft>
                          <a:spcPct val="0"/>
                        </a:spcAft>
                        <a:defRPr>
                          <a:solidFill>
                            <a:schemeClr val="tx1"/>
                          </a:solidFill>
                          <a:latin typeface="Arial" panose="020B0604020202020204" pitchFamily="34" charset="0"/>
                        </a:defRPr>
                      </a:lvl6pPr>
                      <a:lvl7pPr defTabSz="-13873163" fontAlgn="base">
                        <a:spcBef>
                          <a:spcPct val="20000"/>
                        </a:spcBef>
                        <a:spcAft>
                          <a:spcPct val="0"/>
                        </a:spcAft>
                        <a:defRPr>
                          <a:solidFill>
                            <a:schemeClr val="tx1"/>
                          </a:solidFill>
                          <a:latin typeface="Arial" panose="020B0604020202020204" pitchFamily="34" charset="0"/>
                        </a:defRPr>
                      </a:lvl7pPr>
                      <a:lvl8pPr defTabSz="-13873163" fontAlgn="base">
                        <a:spcBef>
                          <a:spcPct val="20000"/>
                        </a:spcBef>
                        <a:spcAft>
                          <a:spcPct val="0"/>
                        </a:spcAft>
                        <a:defRPr>
                          <a:solidFill>
                            <a:schemeClr val="tx1"/>
                          </a:solidFill>
                          <a:latin typeface="Arial" panose="020B0604020202020204" pitchFamily="34" charset="0"/>
                        </a:defRPr>
                      </a:lvl8pPr>
                      <a:lvl9pPr defTabSz="-13873163" fontAlgn="base">
                        <a:spcBef>
                          <a:spcPct val="20000"/>
                        </a:spcBef>
                        <a:spcAft>
                          <a:spcPct val="0"/>
                        </a:spcAft>
                        <a:defRPr>
                          <a:solidFill>
                            <a:schemeClr val="tx1"/>
                          </a:solidFill>
                          <a:latin typeface="Arial" panose="020B0604020202020204" pitchFamily="34" charset="0"/>
                        </a:defRPr>
                      </a:lvl9pPr>
                    </a:lstStyle>
                    <a:p>
                      <a:pPr marL="0" marR="0" lvl="0" indent="0" algn="l" defTabSz="-13873163" rtl="0" eaLnBrk="1" fontAlgn="base" latinLnBrk="0" hangingPunct="1">
                        <a:lnSpc>
                          <a:spcPct val="100000"/>
                        </a:lnSpc>
                        <a:spcBef>
                          <a:spcPct val="20000"/>
                        </a:spcBef>
                        <a:spcAft>
                          <a:spcPct val="0"/>
                        </a:spcAft>
                        <a:buClr>
                          <a:schemeClr val="hlink"/>
                        </a:buClr>
                        <a:buSzTx/>
                        <a:buFont typeface="Wingdings" panose="05000000000000000000" pitchFamily="2" charset="2"/>
                        <a:buNone/>
                        <a:tabLst/>
                      </a:pPr>
                      <a:r>
                        <a:rPr kumimoji="0" lang="zh-CN" altLang="en-US" sz="2800" b="1" i="0" u="none" strike="noStrike" cap="none" normalizeH="0" baseline="0" dirty="0" smtClean="0">
                          <a:ln>
                            <a:noFill/>
                          </a:ln>
                          <a:solidFill>
                            <a:srgbClr val="0000CC"/>
                          </a:solidFill>
                          <a:effectLst/>
                          <a:latin typeface="华文楷体" panose="02010600040101010101" pitchFamily="2" charset="-122"/>
                          <a:ea typeface="华文楷体" panose="02010600040101010101" pitchFamily="2" charset="-122"/>
                        </a:rPr>
                        <a:t>关联名称或角色名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文本框 7"/>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40772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930B4F4-6B5B-4007-B495-D22BC9716665}" type="slidenum">
              <a:rPr lang="zh-CN" altLang="en-US"/>
              <a:pPr/>
              <a:t>96</a:t>
            </a:fld>
            <a:endParaRPr lang="en-US" altLang="zh-CN"/>
          </a:p>
        </p:txBody>
      </p:sp>
      <p:pic>
        <p:nvPicPr>
          <p:cNvPr id="710658" name="Picture 2"/>
          <p:cNvPicPr>
            <a:picLocks noChangeAspect="1" noChangeArrowheads="1"/>
          </p:cNvPicPr>
          <p:nvPr/>
        </p:nvPicPr>
        <p:blipFill>
          <a:blip r:embed="rId3">
            <a:extLst>
              <a:ext uri="{28A0092B-C50C-407E-A947-70E740481C1C}">
                <a14:useLocalDpi xmlns:a14="http://schemas.microsoft.com/office/drawing/2010/main" val="0"/>
              </a:ext>
            </a:extLst>
          </a:blip>
          <a:srcRect t="28824"/>
          <a:stretch>
            <a:fillRect/>
          </a:stretch>
        </p:blipFill>
        <p:spPr bwMode="auto">
          <a:xfrm>
            <a:off x="812590" y="2746452"/>
            <a:ext cx="8807620" cy="3493573"/>
          </a:xfrm>
          <a:prstGeom prst="rect">
            <a:avLst/>
          </a:prstGeom>
          <a:noFill/>
          <a:extLst>
            <a:ext uri="{909E8E84-426E-40DD-AFC4-6F175D3DCCD1}">
              <a14:hiddenFill xmlns:a14="http://schemas.microsoft.com/office/drawing/2010/main">
                <a:solidFill>
                  <a:srgbClr val="FFFFFF"/>
                </a:solidFill>
              </a14:hiddenFill>
            </a:ext>
          </a:extLst>
        </p:spPr>
      </p:pic>
      <p:pic>
        <p:nvPicPr>
          <p:cNvPr id="710659" name="Picture 3"/>
          <p:cNvPicPr>
            <a:picLocks noChangeAspect="1" noChangeArrowheads="1"/>
          </p:cNvPicPr>
          <p:nvPr/>
        </p:nvPicPr>
        <p:blipFill>
          <a:blip r:embed="rId3">
            <a:extLst>
              <a:ext uri="{28A0092B-C50C-407E-A947-70E740481C1C}">
                <a14:useLocalDpi xmlns:a14="http://schemas.microsoft.com/office/drawing/2010/main" val="0"/>
              </a:ext>
            </a:extLst>
          </a:blip>
          <a:srcRect b="72766"/>
          <a:stretch>
            <a:fillRect/>
          </a:stretch>
        </p:blipFill>
        <p:spPr bwMode="auto">
          <a:xfrm>
            <a:off x="812590" y="985454"/>
            <a:ext cx="8831633" cy="1340391"/>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59360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E02627F8-5748-447B-A32E-C2E5FBF11DE7}" type="slidenum">
              <a:rPr lang="zh-CN" altLang="en-US"/>
              <a:pPr/>
              <a:t>97</a:t>
            </a:fld>
            <a:endParaRPr lang="en-US" altLang="zh-CN"/>
          </a:p>
        </p:txBody>
      </p:sp>
      <p:sp>
        <p:nvSpPr>
          <p:cNvPr id="326659" name="Rectangle 3"/>
          <p:cNvSpPr>
            <a:spLocks noGrp="1" noChangeArrowheads="1"/>
          </p:cNvSpPr>
          <p:nvPr>
            <p:ph type="body" idx="1"/>
          </p:nvPr>
        </p:nvSpPr>
        <p:spPr>
          <a:xfrm>
            <a:off x="560196" y="1170633"/>
            <a:ext cx="11256666" cy="4648200"/>
          </a:xfrm>
        </p:spPr>
        <p:txBody>
          <a:bodyPr/>
          <a:lstStyle/>
          <a:p>
            <a:pPr algn="just">
              <a:lnSpc>
                <a:spcPct val="110000"/>
              </a:lnSpc>
              <a:spcBef>
                <a:spcPts val="60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 使用类图的几点</a:t>
            </a:r>
            <a:r>
              <a:rPr lang="zh-CN" altLang="en-US" dirty="0" smtClean="0">
                <a:latin typeface="华文楷体" panose="02010600040101010101" pitchFamily="2" charset="-122"/>
                <a:ea typeface="华文楷体" panose="02010600040101010101" pitchFamily="2" charset="-122"/>
              </a:rPr>
              <a:t>建议</a:t>
            </a:r>
            <a:endParaRPr lang="en-US" altLang="zh-CN" dirty="0" smtClean="0">
              <a:latin typeface="华文楷体" panose="02010600040101010101" pitchFamily="2" charset="-122"/>
              <a:ea typeface="华文楷体" panose="02010600040101010101" pitchFamily="2" charset="-122"/>
            </a:endParaRPr>
          </a:p>
          <a:p>
            <a:pPr algn="just">
              <a:lnSpc>
                <a:spcPct val="110000"/>
              </a:lnSpc>
              <a:spcBef>
                <a:spcPts val="600"/>
              </a:spcBef>
              <a:spcAft>
                <a:spcPts val="600"/>
              </a:spcAft>
              <a:buFont typeface="Monotype Sorts" pitchFamily="2" charset="2"/>
              <a:buChar char="u"/>
            </a:pPr>
            <a:r>
              <a:rPr lang="en-US" altLang="zh-CN" dirty="0" smtClean="0">
                <a:latin typeface="华文楷体" panose="02010600040101010101" pitchFamily="2" charset="-122"/>
                <a:ea typeface="华文楷体" panose="02010600040101010101" pitchFamily="2" charset="-122"/>
              </a:rPr>
              <a:t>1</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在项目初始阶段，不要使用所有的符号，应从简单的概念开始。</a:t>
            </a:r>
          </a:p>
          <a:p>
            <a:pPr algn="just">
              <a:lnSpc>
                <a:spcPct val="110000"/>
              </a:lnSpc>
              <a:spcBef>
                <a:spcPts val="600"/>
              </a:spcBef>
              <a:spcAft>
                <a:spcPts val="6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2. </a:t>
            </a:r>
            <a:r>
              <a:rPr lang="zh-CN" altLang="en-US" dirty="0">
                <a:latin typeface="华文楷体" panose="02010600040101010101" pitchFamily="2" charset="-122"/>
                <a:ea typeface="华文楷体" panose="02010600040101010101" pitchFamily="2" charset="-122"/>
              </a:rPr>
              <a:t>不同的开发阶段应用不同的观点画类图：分析阶段用概念层类图；设计阶段用说明层类图；实现阶段用实现层类图。</a:t>
            </a:r>
          </a:p>
          <a:p>
            <a:pPr algn="just">
              <a:lnSpc>
                <a:spcPct val="110000"/>
              </a:lnSpc>
              <a:spcBef>
                <a:spcPts val="600"/>
              </a:spcBef>
              <a:spcAft>
                <a:spcPts val="6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3. </a:t>
            </a:r>
            <a:r>
              <a:rPr lang="zh-CN" altLang="en-US" dirty="0">
                <a:latin typeface="华文楷体" panose="02010600040101010101" pitchFamily="2" charset="-122"/>
                <a:ea typeface="华文楷体" panose="02010600040101010101" pitchFamily="2" charset="-122"/>
              </a:rPr>
              <a:t>不要为每个事物都画一个模型，应把精力放在关键的领域，画几张较为关键的图，经常使用，不断更新。</a:t>
            </a:r>
          </a:p>
          <a:p>
            <a:pPr algn="just">
              <a:lnSpc>
                <a:spcPct val="110000"/>
              </a:lnSpc>
              <a:spcBef>
                <a:spcPts val="600"/>
              </a:spcBef>
              <a:spcAft>
                <a:spcPts val="6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4. </a:t>
            </a:r>
            <a:r>
              <a:rPr lang="zh-CN" altLang="en-US" dirty="0">
                <a:latin typeface="华文楷体" panose="02010600040101010101" pitchFamily="2" charset="-122"/>
                <a:ea typeface="华文楷体" panose="02010600040101010101" pitchFamily="2" charset="-122"/>
              </a:rPr>
              <a:t>使用类图的最大危险是过早地陷入实现的细节，应将重点放在概念层和说明层。</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对象图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2073887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360D6D83-0A86-46CE-9639-75E4F1F3EB5A}" type="slidenum">
              <a:rPr lang="zh-CN" altLang="en-US"/>
              <a:pPr/>
              <a:t>98</a:t>
            </a:fld>
            <a:endParaRPr lang="en-US" altLang="zh-CN"/>
          </a:p>
        </p:txBody>
      </p:sp>
      <p:sp>
        <p:nvSpPr>
          <p:cNvPr id="328707" name="Rectangle 3"/>
          <p:cNvSpPr>
            <a:spLocks noGrp="1" noChangeArrowheads="1"/>
          </p:cNvSpPr>
          <p:nvPr>
            <p:ph type="body" idx="1"/>
          </p:nvPr>
        </p:nvSpPr>
        <p:spPr>
          <a:xfrm>
            <a:off x="554335" y="1067533"/>
            <a:ext cx="11071608" cy="4879975"/>
          </a:xfrm>
        </p:spPr>
        <p:txBody>
          <a:bodyPr/>
          <a:lstStyle/>
          <a:p>
            <a:pPr>
              <a:spcAft>
                <a:spcPct val="30000"/>
              </a:spcAft>
            </a:pPr>
            <a:r>
              <a:rPr lang="zh-CN" altLang="en-US" sz="2400" dirty="0">
                <a:latin typeface="华文楷体" panose="02010600040101010101" pitchFamily="2" charset="-122"/>
                <a:ea typeface="华文楷体" panose="02010600040101010101" pitchFamily="2" charset="-122"/>
              </a:rPr>
              <a:t>类图和对象图小结</a:t>
            </a:r>
            <a:endParaRPr lang="en-US" altLang="zh-CN" sz="2400" dirty="0" smtClean="0">
              <a:latin typeface="华文楷体" panose="02010600040101010101" pitchFamily="2" charset="-122"/>
              <a:ea typeface="华文楷体" panose="02010600040101010101" pitchFamily="2" charset="-122"/>
            </a:endParaRPr>
          </a:p>
          <a:p>
            <a:pPr>
              <a:lnSpc>
                <a:spcPct val="90000"/>
              </a:lnSpc>
              <a:spcAft>
                <a:spcPct val="30000"/>
              </a:spcAft>
            </a:pPr>
            <a:r>
              <a:rPr lang="en-US" altLang="zh-CN" sz="2400" dirty="0" smtClean="0">
                <a:latin typeface="华文楷体" panose="02010600040101010101" pitchFamily="2" charset="-122"/>
                <a:ea typeface="华文楷体" panose="02010600040101010101" pitchFamily="2" charset="-122"/>
              </a:rPr>
              <a:t>1</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类和对象的表示法</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）名称；（</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）属性；（</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）行为；</a:t>
            </a:r>
          </a:p>
          <a:p>
            <a:pPr>
              <a:lnSpc>
                <a:spcPct val="90000"/>
              </a:lnSpc>
              <a:spcAft>
                <a:spcPct val="30000"/>
              </a:spcAft>
            </a:pP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类之间的各种关系</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）继承：子类继承了超类的所有属性和行为；</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）关联：两个不同类之间关联，可以单向或双向；</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）聚合：强关联关系，整体与部分的生命周期分开；</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）组合：强聚合，整体与部分的生命周期相同；</a:t>
            </a:r>
          </a:p>
          <a:p>
            <a:pPr>
              <a:lnSpc>
                <a:spcPct val="90000"/>
              </a:lnSpc>
              <a:spcAft>
                <a:spcPct val="30000"/>
              </a:spcAft>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三个概念层次</a:t>
            </a:r>
          </a:p>
          <a:p>
            <a:pPr lvl="1">
              <a:lnSpc>
                <a:spcPct val="90000"/>
              </a:lnSpc>
              <a:spcAft>
                <a:spcPct val="300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）概念层；（</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）说明层；（</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）实现层</a:t>
            </a:r>
          </a:p>
        </p:txBody>
      </p:sp>
      <p:sp>
        <p:nvSpPr>
          <p:cNvPr id="7" name="文本框 6"/>
          <p:cNvSpPr txBox="1"/>
          <p:nvPr/>
        </p:nvSpPr>
        <p:spPr>
          <a:xfrm>
            <a:off x="453669" y="284354"/>
            <a:ext cx="7154425"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类图和对象图</a:t>
            </a:r>
            <a:r>
              <a:rPr lang="zh-CN" altLang="en-US" sz="3200" b="1" dirty="0" smtClean="0">
                <a:solidFill>
                  <a:schemeClr val="accent1"/>
                </a:solidFill>
                <a:latin typeface="微软雅黑" panose="020B0503020204020204" pitchFamily="34" charset="-122"/>
                <a:ea typeface="微软雅黑" panose="020B0503020204020204" pitchFamily="34" charset="-122"/>
              </a:rPr>
              <a:t>小结图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16871396"/>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05</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建模步骤</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99</a:t>
            </a:fld>
            <a:endParaRPr lang="zh-CN" altLang="en-US"/>
          </a:p>
        </p:txBody>
      </p:sp>
    </p:spTree>
    <p:custDataLst>
      <p:tags r:id="rId1"/>
    </p:custDataLst>
    <p:extLst>
      <p:ext uri="{BB962C8B-B14F-4D97-AF65-F5344CB8AC3E}">
        <p14:creationId xmlns:p14="http://schemas.microsoft.com/office/powerpoint/2010/main" val="183365860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1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2.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6.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30.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4.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356</TotalTime>
  <Words>7554</Words>
  <Application>Microsoft Office PowerPoint</Application>
  <PresentationFormat>宽屏</PresentationFormat>
  <Paragraphs>1299</Paragraphs>
  <Slides>133</Slides>
  <Notes>73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133</vt:i4>
      </vt:variant>
    </vt:vector>
  </HeadingPairs>
  <TitlesOfParts>
    <vt:vector size="146" baseType="lpstr">
      <vt:lpstr>Calibri</vt:lpstr>
      <vt:lpstr>Calibri Light</vt:lpstr>
      <vt:lpstr>Gungsuh</vt:lpstr>
      <vt:lpstr>仿宋_GB2312</vt:lpstr>
      <vt:lpstr>华文楷体</vt:lpstr>
      <vt:lpstr>宋体</vt:lpstr>
      <vt:lpstr>微软雅黑</vt:lpstr>
      <vt:lpstr>Arial</vt:lpstr>
      <vt:lpstr>Impact</vt:lpstr>
      <vt:lpstr>Monotype Sorts</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类和对象的表示(续) ：类图和对象图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类的派生属性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导航特性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约束规则实例</vt:lpstr>
      <vt:lpstr>PowerPoint 演示文稿</vt:lpstr>
      <vt:lpstr>对象图(Object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（6）画出类图</vt:lpstr>
      <vt:lpstr>（7）画出类之间的关系</vt:lpstr>
      <vt:lpstr>PowerPoint 演示文稿</vt:lpstr>
      <vt:lpstr>PowerPoint 演示文稿</vt:lpstr>
      <vt:lpstr>确定类</vt:lpstr>
      <vt:lpstr>确定类</vt:lpstr>
      <vt:lpstr>PowerPoint 演示文稿</vt:lpstr>
      <vt:lpstr>最终确定的11个类为：   分行计算机　分行　出纳站　出纳员　分理处　 计算机　自动出纳机　帐户　现金卡　事务　顾客　　　</vt:lpstr>
      <vt:lpstr>PowerPoint 演示文稿</vt:lpstr>
      <vt:lpstr>PowerPoint 演示文稿</vt:lpstr>
      <vt:lpstr>PowerPoint 演示文稿</vt:lpstr>
      <vt:lpstr>PowerPoint 演示文稿</vt:lpstr>
      <vt:lpstr>PowerPoint 演示文稿</vt:lpstr>
      <vt:lpstr>定义操作 类操作的识别可以依据需求陈述、用例描述和系统的上下文环境来进行。  （1）有哪些类会与该类交互（包括该类本身）？  （2）所有与该类具有交互行为的对象会发送哪些消息给该类？该类又会发送哪些消息给这些类？  （3） 该类如何响应别的类发送来的消息？在发送消息出去之前，该类需要作何处理？  （4）从该类本身来说，它应该有哪些操作来维持其信息的更新、一致性和完整性？  （5）系统是否需要该类具有另外的一些职责？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890</cp:revision>
  <dcterms:created xsi:type="dcterms:W3CDTF">2016-03-18T06:16:00Z</dcterms:created>
  <dcterms:modified xsi:type="dcterms:W3CDTF">2023-09-15T14:38:07Z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