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59"/>
  </p:notesMasterIdLst>
  <p:handoutMasterIdLst>
    <p:handoutMasterId r:id="rId60"/>
  </p:handoutMasterIdLst>
  <p:sldIdLst>
    <p:sldId id="548" r:id="rId2"/>
    <p:sldId id="554" r:id="rId3"/>
    <p:sldId id="547" r:id="rId4"/>
    <p:sldId id="800" r:id="rId5"/>
    <p:sldId id="801" r:id="rId6"/>
    <p:sldId id="979" r:id="rId7"/>
    <p:sldId id="980" r:id="rId8"/>
    <p:sldId id="981" r:id="rId9"/>
    <p:sldId id="983" r:id="rId10"/>
    <p:sldId id="985" r:id="rId11"/>
    <p:sldId id="986" r:id="rId12"/>
    <p:sldId id="987" r:id="rId13"/>
    <p:sldId id="988" r:id="rId14"/>
    <p:sldId id="989" r:id="rId15"/>
    <p:sldId id="990" r:id="rId16"/>
    <p:sldId id="991" r:id="rId17"/>
    <p:sldId id="992" r:id="rId18"/>
    <p:sldId id="993" r:id="rId19"/>
    <p:sldId id="994" r:id="rId20"/>
    <p:sldId id="995" r:id="rId21"/>
    <p:sldId id="996" r:id="rId22"/>
    <p:sldId id="997" r:id="rId23"/>
    <p:sldId id="998" r:id="rId24"/>
    <p:sldId id="999" r:id="rId25"/>
    <p:sldId id="1000" r:id="rId26"/>
    <p:sldId id="1001" r:id="rId27"/>
    <p:sldId id="1044" r:id="rId28"/>
    <p:sldId id="1007" r:id="rId29"/>
    <p:sldId id="1008" r:id="rId30"/>
    <p:sldId id="1043" r:id="rId31"/>
    <p:sldId id="1009" r:id="rId32"/>
    <p:sldId id="1045" r:id="rId33"/>
    <p:sldId id="1010" r:id="rId34"/>
    <p:sldId id="1012" r:id="rId35"/>
    <p:sldId id="1015" r:id="rId36"/>
    <p:sldId id="1016" r:id="rId37"/>
    <p:sldId id="1017" r:id="rId38"/>
    <p:sldId id="1019" r:id="rId39"/>
    <p:sldId id="1020" r:id="rId40"/>
    <p:sldId id="1021" r:id="rId41"/>
    <p:sldId id="1022" r:id="rId42"/>
    <p:sldId id="1023" r:id="rId43"/>
    <p:sldId id="1024" r:id="rId44"/>
    <p:sldId id="1025" r:id="rId45"/>
    <p:sldId id="1026" r:id="rId46"/>
    <p:sldId id="1028" r:id="rId47"/>
    <p:sldId id="1029" r:id="rId48"/>
    <p:sldId id="1030" r:id="rId49"/>
    <p:sldId id="1032" r:id="rId50"/>
    <p:sldId id="1033" r:id="rId51"/>
    <p:sldId id="1042" r:id="rId52"/>
    <p:sldId id="1036" r:id="rId53"/>
    <p:sldId id="1037" r:id="rId54"/>
    <p:sldId id="1038" r:id="rId55"/>
    <p:sldId id="1039" r:id="rId56"/>
    <p:sldId id="1040" r:id="rId57"/>
    <p:sldId id="721" r:id="rId58"/>
  </p:sldIdLst>
  <p:sldSz cx="12192000" cy="6858000"/>
  <p:notesSz cx="6858000" cy="9144000"/>
  <p:custDataLst>
    <p:tags r:id="rId61"/>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88063" autoAdjust="0"/>
  </p:normalViewPr>
  <p:slideViewPr>
    <p:cSldViewPr snapToGrid="0">
      <p:cViewPr varScale="1">
        <p:scale>
          <a:sx n="63" d="100"/>
          <a:sy n="63" d="100"/>
        </p:scale>
        <p:origin x="648" y="24"/>
      </p:cViewPr>
      <p:guideLst>
        <p:guide orient="horz" pos="2186"/>
        <p:guide pos="2882"/>
      </p:guideLst>
    </p:cSldViewPr>
  </p:slideViewPr>
  <p:notesTextViewPr>
    <p:cViewPr>
      <p:scale>
        <a:sx n="1" d="1"/>
        <a:sy n="1" d="1"/>
      </p:scale>
      <p:origin x="0" y="0"/>
    </p:cViewPr>
  </p:notesTextViewPr>
  <p:notesViewPr>
    <p:cSldViewPr snapToGrid="0">
      <p:cViewPr varScale="1">
        <p:scale>
          <a:sx n="54" d="100"/>
          <a:sy n="54" d="100"/>
        </p:scale>
        <p:origin x="2620" y="32"/>
      </p:cViewPr>
      <p:guideLst/>
    </p:cSldViewPr>
  </p:notesViewPr>
  <p:gridSpacing cx="72003" cy="72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0AB87-0AB3-4E66-A953-7EEAF4B18806}" type="datetimeFigureOut">
              <a:rPr lang="zh-CN" altLang="en-US" smtClean="0"/>
              <a:t>2023/10/5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6FC67-46B0-4125-87AC-FA2B99DE3006}" type="slidenum">
              <a:rPr lang="zh-CN" altLang="en-US" smtClean="0"/>
              <a:t>‹#›</a:t>
            </a:fld>
            <a:endParaRPr lang="zh-CN" altLang="en-US"/>
          </a:p>
        </p:txBody>
      </p:sp>
    </p:spTree>
    <p:extLst>
      <p:ext uri="{BB962C8B-B14F-4D97-AF65-F5344CB8AC3E}">
        <p14:creationId xmlns:p14="http://schemas.microsoft.com/office/powerpoint/2010/main" val="424637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2023/10/5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1D667C-B09D-4893-B516-4B803A103CC3}" type="slidenum">
              <a:rPr lang="zh-CN" altLang="en-US" smtClean="0"/>
              <a:t>28</a:t>
            </a:fld>
            <a:endParaRPr lang="zh-CN" altLang="en-US"/>
          </a:p>
        </p:txBody>
      </p:sp>
    </p:spTree>
    <p:extLst>
      <p:ext uri="{BB962C8B-B14F-4D97-AF65-F5344CB8AC3E}">
        <p14:creationId xmlns:p14="http://schemas.microsoft.com/office/powerpoint/2010/main" val="362649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spcBef>
                <a:spcPct val="0"/>
              </a:spcBef>
              <a:buClrTx/>
              <a:buFontTx/>
              <a:buNone/>
            </a:pPr>
            <a:fld id="{0C94EFDE-9D2A-403B-8184-FBED3A33A86F}" type="slidenum">
              <a:rPr lang="zh-CN" altLang="en-US" sz="1200"/>
              <a:pPr>
                <a:spcBef>
                  <a:spcPct val="0"/>
                </a:spcBef>
                <a:buClrTx/>
                <a:buFontTx/>
                <a:buNone/>
              </a:pPr>
              <a:t>29</a:t>
            </a:fld>
            <a:endParaRPr lang="en-US" altLang="zh-CN"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3205755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spcBef>
                <a:spcPct val="0"/>
              </a:spcBef>
              <a:buClrTx/>
              <a:buFontTx/>
              <a:buNone/>
            </a:pPr>
            <a:fld id="{0C94EFDE-9D2A-403B-8184-FBED3A33A86F}" type="slidenum">
              <a:rPr lang="zh-CN" altLang="en-US" sz="1200"/>
              <a:pPr>
                <a:spcBef>
                  <a:spcPct val="0"/>
                </a:spcBef>
                <a:buClrTx/>
                <a:buFontTx/>
                <a:buNone/>
              </a:pPr>
              <a:t>30</a:t>
            </a:fld>
            <a:endParaRPr lang="en-US" altLang="zh-CN"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2272766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85813" indent="-303213"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208088"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92275" indent="-242888"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174875"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6320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30892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5464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40036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a:fld id="{1F96BA13-9008-42AF-B3E4-A4940A18ADFA}" type="slidenum">
              <a:rPr lang="zh-CN" altLang="en-US" sz="1300">
                <a:solidFill>
                  <a:schemeClr val="tx1"/>
                </a:solidFill>
                <a:ea typeface="宋体" panose="02010600030101010101" pitchFamily="2" charset="-122"/>
                <a:cs typeface="Arial" panose="020B0604020202020204" pitchFamily="34" charset="0"/>
              </a:rPr>
              <a:pPr algn="r"/>
              <a:t>57</a:t>
            </a:fld>
            <a:endParaRPr lang="en-US" altLang="zh-CN" sz="1300">
              <a:solidFill>
                <a:schemeClr val="tx1"/>
              </a:solidFill>
              <a:ea typeface="宋体" panose="02010600030101010101" pitchFamily="2" charset="-122"/>
              <a:cs typeface="Arial" panose="020B0604020202020204" pitchFamily="34" charset="0"/>
            </a:endParaRPr>
          </a:p>
        </p:txBody>
      </p:sp>
      <p:sp>
        <p:nvSpPr>
          <p:cNvPr id="130051" name="Rectangle 2"/>
          <p:cNvSpPr>
            <a:spLocks noGrp="1" noRot="1" noChangeAspect="1" noChangeArrowheads="1" noTextEdit="1"/>
          </p:cNvSpPr>
          <p:nvPr>
            <p:ph type="sldImg"/>
          </p:nvPr>
        </p:nvSpPr>
        <p:spPr>
          <a:xfrm>
            <a:off x="3657600" y="2520950"/>
            <a:ext cx="0" cy="0"/>
          </a:xfrm>
          <a:ln/>
        </p:spPr>
      </p:sp>
      <p:sp>
        <p:nvSpPr>
          <p:cNvPr id="130052" name="Rectangle 3"/>
          <p:cNvSpPr txBox="1">
            <a:spLocks noGrp="1" noChangeArrowheads="1"/>
          </p:cNvSpPr>
          <p:nvPr>
            <p:ph type="body" idx="1"/>
          </p:nvPr>
        </p:nvSpPr>
        <p:spPr>
          <a:xfrm>
            <a:off x="974725" y="6575425"/>
            <a:ext cx="1497013" cy="288925"/>
          </a:xfrm>
          <a:solidFill>
            <a:srgbClr val="FFFFFF"/>
          </a:solidFill>
          <a:ln>
            <a:solidFill>
              <a:srgbClr val="000000"/>
            </a:solidFill>
          </a:ln>
        </p:spPr>
        <p:txBody>
          <a:bodyPr lIns="96661" tIns="48331" rIns="96661" bIns="48331"/>
          <a:lstStyle/>
          <a:p>
            <a:pPr defTabSz="914400"/>
            <a:endParaRPr lang="zh-CN" altLang="en-US" dirty="0" smtClean="0"/>
          </a:p>
        </p:txBody>
      </p:sp>
    </p:spTree>
    <p:extLst>
      <p:ext uri="{BB962C8B-B14F-4D97-AF65-F5344CB8AC3E}">
        <p14:creationId xmlns:p14="http://schemas.microsoft.com/office/powerpoint/2010/main" val="276659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spcBef>
                <a:spcPct val="0"/>
              </a:spcBef>
              <a:buClrTx/>
              <a:buFontTx/>
              <a:buNone/>
            </a:pPr>
            <a:fld id="{26D70A10-C3B9-44AA-805B-9C66C5D43E0E}" type="slidenum">
              <a:rPr lang="zh-CN" altLang="en-US" sz="1200"/>
              <a:pPr>
                <a:spcBef>
                  <a:spcPct val="0"/>
                </a:spcBef>
                <a:buClrTx/>
                <a:buFontTx/>
                <a:buNone/>
              </a:pPr>
              <a:t>11</a:t>
            </a:fld>
            <a:endParaRPr lang="en-US" altLang="zh-CN" sz="1200"/>
          </a:p>
        </p:txBody>
      </p:sp>
      <p:sp>
        <p:nvSpPr>
          <p:cNvPr id="174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r" eaLnBrk="1" hangingPunct="1">
              <a:spcBef>
                <a:spcPct val="0"/>
              </a:spcBef>
              <a:buClrTx/>
              <a:buFontTx/>
              <a:buNone/>
            </a:pPr>
            <a:fld id="{F97453E6-86FA-452E-A13A-856F943696AF}" type="slidenum">
              <a:rPr lang="en-US" altLang="zh-CN" sz="1200">
                <a:ea typeface="宋体" panose="02010600030101010101" pitchFamily="2" charset="-122"/>
              </a:rPr>
              <a:pPr algn="r" eaLnBrk="1" hangingPunct="1">
                <a:spcBef>
                  <a:spcPct val="0"/>
                </a:spcBef>
                <a:buClrTx/>
                <a:buFontTx/>
                <a:buNone/>
              </a:pPr>
              <a:t>11</a:t>
            </a:fld>
            <a:endParaRPr lang="en-US" altLang="zh-CN" sz="1200">
              <a:ea typeface="宋体" panose="02010600030101010101" pitchFamily="2" charset="-122"/>
            </a:endParaRPr>
          </a:p>
        </p:txBody>
      </p:sp>
      <p:sp>
        <p:nvSpPr>
          <p:cNvPr id="17412" name="Rectangle 2"/>
          <p:cNvSpPr>
            <a:spLocks noGrp="1" noRot="1" noChangeAspect="1" noChangeArrowheads="1" noTextEdit="1"/>
          </p:cNvSpPr>
          <p:nvPr>
            <p:ph type="sldImg"/>
          </p:nvPr>
        </p:nvSpPr>
        <p:spPr>
          <a:ln/>
        </p:spPr>
      </p:sp>
      <p:sp>
        <p:nvSpPr>
          <p:cNvPr id="17413"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extLst>
      <p:ext uri="{BB962C8B-B14F-4D97-AF65-F5344CB8AC3E}">
        <p14:creationId xmlns:p14="http://schemas.microsoft.com/office/powerpoint/2010/main" val="1275689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spcBef>
                <a:spcPct val="0"/>
              </a:spcBef>
              <a:buClrTx/>
              <a:buFontTx/>
              <a:buNone/>
            </a:pPr>
            <a:fld id="{6160A2B1-67BC-4E7B-BA22-9A62EA53B72C}" type="slidenum">
              <a:rPr lang="zh-CN" altLang="en-US" sz="1200"/>
              <a:pPr>
                <a:spcBef>
                  <a:spcPct val="0"/>
                </a:spcBef>
                <a:buClrTx/>
                <a:buFontTx/>
                <a:buNone/>
              </a:pPr>
              <a:t>12</a:t>
            </a:fld>
            <a:endParaRPr lang="en-US" altLang="zh-CN" sz="12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2263179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spcBef>
                <a:spcPct val="0"/>
              </a:spcBef>
              <a:buClrTx/>
              <a:buFontTx/>
              <a:buNone/>
            </a:pPr>
            <a:fld id="{0B16B394-21C6-4DE4-91A0-71F6AAA1CBF5}" type="slidenum">
              <a:rPr lang="zh-CN" altLang="en-US" sz="1200"/>
              <a:pPr>
                <a:spcBef>
                  <a:spcPct val="0"/>
                </a:spcBef>
                <a:buClrTx/>
                <a:buFontTx/>
                <a:buNone/>
              </a:pPr>
              <a:t>15</a:t>
            </a:fld>
            <a:endParaRPr lang="en-US" altLang="zh-CN"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763683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spcBef>
                <a:spcPct val="0"/>
              </a:spcBef>
              <a:buClrTx/>
              <a:buFontTx/>
              <a:buNone/>
            </a:pPr>
            <a:fld id="{55F1D9C4-EB8F-4070-AD54-5E5598A957C3}" type="slidenum">
              <a:rPr lang="zh-CN" altLang="en-US" sz="1200"/>
              <a:pPr>
                <a:spcBef>
                  <a:spcPct val="0"/>
                </a:spcBef>
                <a:buClrTx/>
                <a:buFontTx/>
                <a:buNone/>
              </a:pPr>
              <a:t>16</a:t>
            </a:fld>
            <a:endParaRPr lang="en-US" altLang="zh-CN"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142037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spcBef>
                <a:spcPct val="0"/>
              </a:spcBef>
              <a:buClrTx/>
              <a:buFontTx/>
              <a:buNone/>
            </a:pPr>
            <a:fld id="{E77CE2F4-7EF4-4D04-8E2D-FDD4B57DDFCC}" type="slidenum">
              <a:rPr lang="zh-CN" altLang="en-US" sz="1200"/>
              <a:pPr>
                <a:spcBef>
                  <a:spcPct val="0"/>
                </a:spcBef>
                <a:buClrTx/>
                <a:buFontTx/>
                <a:buNone/>
              </a:pPr>
              <a:t>17</a:t>
            </a:fld>
            <a:endParaRPr lang="en-US" altLang="zh-CN"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267944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spcBef>
                <a:spcPct val="0"/>
              </a:spcBef>
              <a:buClrTx/>
              <a:buFontTx/>
              <a:buNone/>
            </a:pPr>
            <a:fld id="{45CCF32A-8E0E-4CB8-8088-1D61FCE83A56}" type="slidenum">
              <a:rPr lang="zh-CN" altLang="en-US" sz="1200"/>
              <a:pPr>
                <a:spcBef>
                  <a:spcPct val="0"/>
                </a:spcBef>
                <a:buClrTx/>
                <a:buFontTx/>
                <a:buNone/>
              </a:pPr>
              <a:t>18</a:t>
            </a:fld>
            <a:endParaRPr lang="en-US" altLang="zh-CN"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128366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spcBef>
                <a:spcPct val="0"/>
              </a:spcBef>
              <a:buClrTx/>
              <a:buFontTx/>
              <a:buNone/>
            </a:pPr>
            <a:fld id="{684BD747-F173-41E0-9942-1DA59FF81529}" type="slidenum">
              <a:rPr lang="zh-CN" altLang="en-US" sz="1200"/>
              <a:pPr>
                <a:spcBef>
                  <a:spcPct val="0"/>
                </a:spcBef>
                <a:buClrTx/>
                <a:buFontTx/>
                <a:buNone/>
              </a:pPr>
              <a:t>20</a:t>
            </a:fld>
            <a:endParaRPr lang="en-US" altLang="zh-CN"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zh-CN" altLang="en-US" smtClean="0">
              <a:ea typeface="宋体" panose="02010600030101010101" pitchFamily="2" charset="-122"/>
            </a:endParaRPr>
          </a:p>
        </p:txBody>
      </p:sp>
    </p:spTree>
    <p:extLst>
      <p:ext uri="{BB962C8B-B14F-4D97-AF65-F5344CB8AC3E}">
        <p14:creationId xmlns:p14="http://schemas.microsoft.com/office/powerpoint/2010/main" val="12494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BBEBB15F-E1C6-4EA6-B24A-56EEB07690AE}" type="datetime1">
              <a:rPr lang="zh-CN" altLang="en-US" smtClean="0"/>
              <a:t>2023/10/5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F90CA2CD-07CB-4E7B-B53F-051CB4BE1E86}" type="datetime1">
              <a:rPr lang="zh-CN" altLang="en-US" smtClean="0"/>
              <a:t>2023/10/5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B1F4858A-CC43-417D-BE8D-E53380CCC7E8}" type="datetime1">
              <a:rPr lang="zh-CN" altLang="en-US" smtClean="0"/>
              <a:t>2023/10/5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7F89387-2DC7-482B-807A-2784FB397996}" type="datetime1">
              <a:rPr lang="zh-CN" altLang="en-US" smtClean="0"/>
              <a:t>2023/10/5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78B93F6-EAC4-448B-A82D-A913F39F467C}" type="datetime1">
              <a:rPr lang="zh-CN" altLang="en-US" smtClean="0"/>
              <a:t>2023/10/5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C162D78C-08D4-4863-B6D1-D105C594A5C5}" type="datetime1">
              <a:rPr lang="zh-CN" altLang="en-US" smtClean="0"/>
              <a:t>2023/10/5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6C4DDE5A-97D9-4F2E-9BD7-E962BCAD5C88}" type="datetime1">
              <a:rPr lang="zh-CN" altLang="en-US" smtClean="0"/>
              <a:t>2023/10/5</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7AB97189-CF9E-48A5-80FF-D6473ECAA516}" type="datetime1">
              <a:rPr lang="zh-CN" altLang="en-US" smtClean="0"/>
              <a:t>2023/10/5</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0AC2F6-E5D3-466E-8B67-40D733099CB5}" type="datetime1">
              <a:rPr lang="zh-CN" altLang="en-US" smtClean="0"/>
              <a:t>2023/10/5</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D0EBF21-657F-42B6-9F81-4D7BC96AB27C}" type="datetime1">
              <a:rPr lang="zh-CN" altLang="en-US" smtClean="0"/>
              <a:t>2023/10/5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788D551-01B3-4089-96E8-1550905C3E63}" type="datetime1">
              <a:rPr lang="zh-CN" altLang="en-US" smtClean="0"/>
              <a:t>2023/10/5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07A22124-7387-413C-8CE1-FD3DABB7AC5B}" type="datetime1">
              <a:rPr lang="zh-CN" altLang="en-US" smtClean="0"/>
              <a:t>2023/10/5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763896"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第七章：</a:t>
            </a:r>
            <a:r>
              <a:rPr lang="en-US" altLang="zh-CN" sz="4800" b="1" dirty="0" smtClean="0">
                <a:solidFill>
                  <a:schemeClr val="tx2"/>
                </a:solidFill>
                <a:latin typeface="微软雅黑" panose="020B0503020204020204" pitchFamily="34" charset="-122"/>
                <a:ea typeface="微软雅黑" panose="020B0503020204020204" pitchFamily="34" charset="-122"/>
              </a:rPr>
              <a:t> </a:t>
            </a:r>
            <a:r>
              <a:rPr lang="zh-CN" altLang="en-US" sz="4800" b="1" dirty="0">
                <a:solidFill>
                  <a:schemeClr val="tx2"/>
                </a:solidFill>
                <a:latin typeface="微软雅黑" panose="020B0503020204020204" pitchFamily="34" charset="-122"/>
                <a:ea typeface="微软雅黑" panose="020B0503020204020204" pitchFamily="34" charset="-122"/>
              </a:rPr>
              <a:t>接口、抽象</a:t>
            </a:r>
            <a:r>
              <a:rPr lang="zh-CN" altLang="en-US" sz="4800" b="1" dirty="0" smtClean="0">
                <a:solidFill>
                  <a:schemeClr val="tx2"/>
                </a:solidFill>
                <a:latin typeface="微软雅黑" panose="020B0503020204020204" pitchFamily="34" charset="-122"/>
                <a:ea typeface="微软雅黑" panose="020B0503020204020204" pitchFamily="34" charset="-122"/>
              </a:rPr>
              <a:t>类和各种关联</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35C668CD-4839-4271-814F-EF347A3163F5}"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2023年10月5日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D8194D2-32D8-46A3-9CC6-E7F3C899053F}" type="slidenum">
              <a:rPr lang="zh-CN" altLang="en-US"/>
              <a:pPr>
                <a:defRPr/>
              </a:pPr>
              <a:t>10</a:t>
            </a:fld>
            <a:endParaRPr lang="en-US" altLang="zh-CN"/>
          </a:p>
        </p:txBody>
      </p:sp>
      <p:sp>
        <p:nvSpPr>
          <p:cNvPr id="15366" name="Rectangle 3"/>
          <p:cNvSpPr>
            <a:spLocks noGrp="1" noChangeArrowheads="1"/>
          </p:cNvSpPr>
          <p:nvPr>
            <p:ph type="body" idx="1"/>
          </p:nvPr>
        </p:nvSpPr>
        <p:spPr>
          <a:xfrm>
            <a:off x="285539" y="970703"/>
            <a:ext cx="11410741" cy="4351338"/>
          </a:xfrm>
        </p:spPr>
        <p:txBody>
          <a:bodyPr/>
          <a:lstStyle/>
          <a:p>
            <a:pPr eaLnBrk="1" hangingPunct="1">
              <a:lnSpc>
                <a:spcPct val="150000"/>
              </a:lnSpc>
            </a:pPr>
            <a:r>
              <a:rPr lang="zh-CN" altLang="en-US" sz="2400" b="1" dirty="0" smtClean="0">
                <a:solidFill>
                  <a:schemeClr val="tx2"/>
                </a:solidFill>
                <a:latin typeface="华文楷体" panose="02010600040101010101" pitchFamily="2" charset="-122"/>
                <a:ea typeface="华文楷体" panose="02010600040101010101" pitchFamily="2" charset="-122"/>
              </a:rPr>
              <a:t> 接口是一组</a:t>
            </a:r>
            <a:r>
              <a:rPr lang="zh-CN" altLang="en-US" sz="2400" b="1" dirty="0" smtClean="0">
                <a:solidFill>
                  <a:srgbClr val="FF3300"/>
                </a:solidFill>
                <a:latin typeface="华文楷体" panose="02010600040101010101" pitchFamily="2" charset="-122"/>
                <a:ea typeface="华文楷体" panose="02010600040101010101" pitchFamily="2" charset="-122"/>
              </a:rPr>
              <a:t>没有实现的操作</a:t>
            </a:r>
            <a:r>
              <a:rPr lang="zh-CN" altLang="en-US" sz="2400" b="1" dirty="0" smtClean="0">
                <a:solidFill>
                  <a:schemeClr val="tx2"/>
                </a:solidFill>
                <a:latin typeface="华文楷体" panose="02010600040101010101" pitchFamily="2" charset="-122"/>
                <a:ea typeface="华文楷体" panose="02010600040101010101" pitchFamily="2" charset="-122"/>
              </a:rPr>
              <a:t>的集合。接口只提供操作的声明，不提供任何相应的功能代码。具体的功能代码由使用该接口的类实现，这叫作</a:t>
            </a:r>
            <a:r>
              <a:rPr lang="zh-CN" altLang="en-US" sz="2400" b="1" dirty="0" smtClean="0">
                <a:solidFill>
                  <a:srgbClr val="CC0000"/>
                </a:solidFill>
                <a:latin typeface="华文楷体" panose="02010600040101010101" pitchFamily="2" charset="-122"/>
                <a:ea typeface="华文楷体" panose="02010600040101010101" pitchFamily="2" charset="-122"/>
              </a:rPr>
              <a:t>实现关系</a:t>
            </a:r>
            <a:r>
              <a:rPr lang="zh-CN" altLang="en-US" sz="2400" b="1" dirty="0" smtClean="0">
                <a:solidFill>
                  <a:schemeClr val="tx2"/>
                </a:solidFill>
                <a:latin typeface="华文楷体" panose="02010600040101010101" pitchFamily="2" charset="-122"/>
                <a:ea typeface="华文楷体" panose="02010600040101010101" pitchFamily="2" charset="-122"/>
              </a:rPr>
              <a:t>。</a:t>
            </a:r>
          </a:p>
          <a:p>
            <a:pPr eaLnBrk="1" hangingPunct="1">
              <a:lnSpc>
                <a:spcPct val="150000"/>
              </a:lnSpc>
            </a:pPr>
            <a:r>
              <a:rPr lang="zh-CN" altLang="en-US" sz="2400" b="1" dirty="0" smtClean="0">
                <a:latin typeface="华文楷体" panose="02010600040101010101" pitchFamily="2" charset="-122"/>
                <a:ea typeface="华文楷体" panose="02010600040101010101" pitchFamily="2" charset="-122"/>
              </a:rPr>
              <a:t>一个类和一个接口不同：一个类可以有它形态的真实实例，然而</a:t>
            </a:r>
            <a:r>
              <a:rPr lang="zh-CN" altLang="en-US" sz="2400" b="1" dirty="0" smtClean="0">
                <a:solidFill>
                  <a:srgbClr val="FF3300"/>
                </a:solidFill>
                <a:latin typeface="华文楷体" panose="02010600040101010101" pitchFamily="2" charset="-122"/>
                <a:ea typeface="华文楷体" panose="02010600040101010101" pitchFamily="2" charset="-122"/>
              </a:rPr>
              <a:t>一个接口必须至少有一个类来实现它</a:t>
            </a:r>
            <a:r>
              <a:rPr lang="zh-CN" altLang="en-US" sz="2400" b="1" dirty="0" smtClean="0">
                <a:latin typeface="华文楷体" panose="02010600040101010101" pitchFamily="2" charset="-122"/>
                <a:ea typeface="华文楷体" panose="02010600040101010101" pitchFamily="2" charset="-122"/>
              </a:rPr>
              <a:t>。在 </a:t>
            </a:r>
            <a:r>
              <a:rPr lang="en-US" altLang="zh-CN" sz="2400" b="1" dirty="0" smtClean="0">
                <a:latin typeface="华文楷体" panose="02010600040101010101" pitchFamily="2" charset="-122"/>
                <a:ea typeface="华文楷体" panose="02010600040101010101" pitchFamily="2" charset="-122"/>
              </a:rPr>
              <a:t>UML 2 </a:t>
            </a:r>
            <a:r>
              <a:rPr lang="zh-CN" altLang="en-US" sz="2400" b="1" dirty="0" smtClean="0">
                <a:latin typeface="华文楷体" panose="02010600040101010101" pitchFamily="2" charset="-122"/>
                <a:ea typeface="华文楷体" panose="02010600040101010101" pitchFamily="2" charset="-122"/>
              </a:rPr>
              <a:t>中，一个接口被认为是类建模元素的特殊化。因此，接口就象类那样绘制，但是长方形的顶部区域也有文本“</a:t>
            </a:r>
            <a:r>
              <a:rPr lang="en-US" altLang="zh-CN" sz="2400" b="1" dirty="0" smtClean="0">
                <a:latin typeface="华文楷体" panose="02010600040101010101" pitchFamily="2" charset="-122"/>
                <a:ea typeface="华文楷体" panose="02010600040101010101" pitchFamily="2" charset="-122"/>
              </a:rPr>
              <a:t>interface”</a:t>
            </a:r>
            <a:r>
              <a:rPr lang="zh-CN" altLang="en-US" sz="2400" b="1" dirty="0" smtClean="0">
                <a:latin typeface="华文楷体" panose="02010600040101010101" pitchFamily="2" charset="-122"/>
                <a:ea typeface="华文楷体" panose="02010600040101010101" pitchFamily="2" charset="-122"/>
              </a:rPr>
              <a:t>，如下图所示。</a:t>
            </a:r>
            <a:r>
              <a:rPr lang="zh-CN" altLang="en-US" sz="2400" dirty="0" smtClean="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pic>
        <p:nvPicPr>
          <p:cNvPr id="15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624" y="4106863"/>
            <a:ext cx="3108325" cy="224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54146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2"/>
          </p:nvPr>
        </p:nvSpPr>
        <p:spPr/>
        <p:txBody>
          <a:bodyPr/>
          <a:lstStyle/>
          <a:p>
            <a:pPr>
              <a:defRPr/>
            </a:pPr>
            <a:fld id="{1416B390-C457-4550-AE62-475BB3C70647}" type="slidenum">
              <a:rPr lang="zh-CN" altLang="en-US"/>
              <a:pPr>
                <a:defRPr/>
              </a:pPr>
              <a:t>11</a:t>
            </a:fld>
            <a:endParaRPr lang="en-US" altLang="zh-CN"/>
          </a:p>
        </p:txBody>
      </p:sp>
      <p:sp>
        <p:nvSpPr>
          <p:cNvPr id="16389" name="灯片编号占位符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fld id="{ADDFA791-83E5-41D5-93F4-D2096837F2AC}" type="slidenum">
              <a:rPr lang="en-US" altLang="zh-CN" sz="1400"/>
              <a:pPr algn="r" eaLnBrk="1" hangingPunct="1">
                <a:spcBef>
                  <a:spcPct val="0"/>
                </a:spcBef>
                <a:buClrTx/>
                <a:buFontTx/>
                <a:buNone/>
              </a:pPr>
              <a:t>11</a:t>
            </a:fld>
            <a:endParaRPr lang="en-US" altLang="zh-CN" sz="1400"/>
          </a:p>
        </p:txBody>
      </p:sp>
      <p:pic>
        <p:nvPicPr>
          <p:cNvPr id="16390" name="Picture 49" descr="显卡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1388" y="1987550"/>
            <a:ext cx="3313112"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Rectangle 2"/>
          <p:cNvSpPr>
            <a:spLocks noGrp="1" noChangeArrowheads="1"/>
          </p:cNvSpPr>
          <p:nvPr>
            <p:ph type="title" idx="4294967295"/>
          </p:nvPr>
        </p:nvSpPr>
        <p:spPr>
          <a:xfrm>
            <a:off x="235298" y="818208"/>
            <a:ext cx="10515600" cy="1325563"/>
          </a:xfrm>
        </p:spPr>
        <p:txBody>
          <a:bodyPr/>
          <a:lstStyle/>
          <a:p>
            <a:pPr eaLnBrk="1" hangingPunct="1"/>
            <a:r>
              <a:rPr lang="zh-CN" altLang="en-US" sz="3200" dirty="0" smtClean="0">
                <a:ea typeface="宋体" panose="02010600030101010101" pitchFamily="2" charset="-122"/>
              </a:rPr>
              <a:t>生活中的接口</a:t>
            </a:r>
          </a:p>
        </p:txBody>
      </p:sp>
      <p:sp>
        <p:nvSpPr>
          <p:cNvPr id="16392" name="Rectangle 3"/>
          <p:cNvSpPr>
            <a:spLocks noGrp="1" noChangeArrowheads="1"/>
          </p:cNvSpPr>
          <p:nvPr>
            <p:ph type="body" idx="4294967295"/>
          </p:nvPr>
        </p:nvSpPr>
        <p:spPr>
          <a:xfrm>
            <a:off x="3256311" y="1221154"/>
            <a:ext cx="8280400" cy="647700"/>
          </a:xfrm>
        </p:spPr>
        <p:txBody>
          <a:bodyPr/>
          <a:lstStyle/>
          <a:p>
            <a:pPr eaLnBrk="1" hangingPunct="1"/>
            <a:r>
              <a:rPr lang="zh-CN" altLang="en-US" b="1">
                <a:latin typeface="华文楷体" panose="02010600040101010101" pitchFamily="2" charset="-122"/>
                <a:ea typeface="华文楷体" panose="02010600040101010101" pitchFamily="2" charset="-122"/>
              </a:rPr>
              <a:t>电脑主板上的</a:t>
            </a:r>
            <a:r>
              <a:rPr lang="en-US" altLang="zh-CN" b="1">
                <a:latin typeface="华文楷体" panose="02010600040101010101" pitchFamily="2" charset="-122"/>
                <a:ea typeface="华文楷体" panose="02010600040101010101" pitchFamily="2" charset="-122"/>
              </a:rPr>
              <a:t>PCI</a:t>
            </a:r>
            <a:r>
              <a:rPr lang="zh-CN" altLang="en-US" b="1">
                <a:latin typeface="华文楷体" panose="02010600040101010101" pitchFamily="2" charset="-122"/>
                <a:ea typeface="华文楷体" panose="02010600040101010101" pitchFamily="2" charset="-122"/>
              </a:rPr>
              <a:t>插槽的规范就类似于</a:t>
            </a:r>
            <a:r>
              <a:rPr lang="zh-CN" altLang="en-US" b="1">
                <a:solidFill>
                  <a:srgbClr val="CC0000"/>
                </a:solidFill>
                <a:latin typeface="华文楷体" panose="02010600040101010101" pitchFamily="2" charset="-122"/>
                <a:ea typeface="华文楷体" panose="02010600040101010101" pitchFamily="2" charset="-122"/>
              </a:rPr>
              <a:t>接口</a:t>
            </a:r>
            <a:r>
              <a:rPr lang="zh-CN" altLang="en-US" b="1">
                <a:latin typeface="华文楷体" panose="02010600040101010101" pitchFamily="2" charset="-122"/>
                <a:ea typeface="华文楷体" panose="02010600040101010101" pitchFamily="2" charset="-122"/>
              </a:rPr>
              <a:t> </a:t>
            </a:r>
          </a:p>
        </p:txBody>
      </p:sp>
      <p:grpSp>
        <p:nvGrpSpPr>
          <p:cNvPr id="16393" name="Group 39"/>
          <p:cNvGrpSpPr>
            <a:grpSpLocks/>
          </p:cNvGrpSpPr>
          <p:nvPr/>
        </p:nvGrpSpPr>
        <p:grpSpPr bwMode="auto">
          <a:xfrm>
            <a:off x="2854325" y="1844676"/>
            <a:ext cx="1595438" cy="1374775"/>
            <a:chOff x="1474" y="1480"/>
            <a:chExt cx="1005" cy="866"/>
          </a:xfrm>
        </p:grpSpPr>
        <p:pic>
          <p:nvPicPr>
            <p:cNvPr id="16405" name="Picture 26" descr="diy_sound_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1480"/>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6" name="Text Box 27"/>
            <p:cNvSpPr txBox="1">
              <a:spLocks noChangeArrowheads="1"/>
            </p:cNvSpPr>
            <p:nvPr/>
          </p:nvSpPr>
          <p:spPr bwMode="auto">
            <a:xfrm>
              <a:off x="1474" y="2115"/>
              <a:ext cx="9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zh-CN" altLang="en-US" sz="1800" b="1">
                  <a:ea typeface="黑体" panose="02010609060101010101" pitchFamily="49" charset="-122"/>
                </a:rPr>
                <a:t>声卡</a:t>
              </a:r>
            </a:p>
          </p:txBody>
        </p:sp>
      </p:grpSp>
      <p:grpSp>
        <p:nvGrpSpPr>
          <p:cNvPr id="16394" name="Group 40"/>
          <p:cNvGrpSpPr>
            <a:grpSpLocks/>
          </p:cNvGrpSpPr>
          <p:nvPr/>
        </p:nvGrpSpPr>
        <p:grpSpPr bwMode="auto">
          <a:xfrm>
            <a:off x="2925764" y="4645025"/>
            <a:ext cx="1584325" cy="1231900"/>
            <a:chOff x="1837" y="2704"/>
            <a:chExt cx="998" cy="776"/>
          </a:xfrm>
        </p:grpSpPr>
        <p:pic>
          <p:nvPicPr>
            <p:cNvPr id="16403" name="Picture 28" descr="cebCRCyFswk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 y="2704"/>
              <a:ext cx="771"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4" name="Text Box 29"/>
            <p:cNvSpPr txBox="1">
              <a:spLocks noChangeArrowheads="1"/>
            </p:cNvSpPr>
            <p:nvPr/>
          </p:nvSpPr>
          <p:spPr bwMode="auto">
            <a:xfrm>
              <a:off x="1837" y="3249"/>
              <a:ext cx="9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zh-CN" altLang="en-US" sz="1800" b="1">
                  <a:ea typeface="黑体" panose="02010609060101010101" pitchFamily="49" charset="-122"/>
                </a:rPr>
                <a:t>显卡</a:t>
              </a:r>
            </a:p>
          </p:txBody>
        </p:sp>
      </p:grpSp>
      <p:grpSp>
        <p:nvGrpSpPr>
          <p:cNvPr id="16395" name="Group 41"/>
          <p:cNvGrpSpPr>
            <a:grpSpLocks/>
          </p:cNvGrpSpPr>
          <p:nvPr/>
        </p:nvGrpSpPr>
        <p:grpSpPr bwMode="auto">
          <a:xfrm>
            <a:off x="2782889" y="3357564"/>
            <a:ext cx="1728787" cy="1087437"/>
            <a:chOff x="612" y="2659"/>
            <a:chExt cx="1089" cy="685"/>
          </a:xfrm>
        </p:grpSpPr>
        <p:pic>
          <p:nvPicPr>
            <p:cNvPr id="16401" name="Picture 34" descr="net_card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2659"/>
              <a:ext cx="862"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2" name="Text Box 35"/>
            <p:cNvSpPr txBox="1">
              <a:spLocks noChangeArrowheads="1"/>
            </p:cNvSpPr>
            <p:nvPr/>
          </p:nvSpPr>
          <p:spPr bwMode="auto">
            <a:xfrm>
              <a:off x="703" y="3113"/>
              <a:ext cx="9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zh-CN" altLang="en-US" sz="1800" b="1">
                  <a:ea typeface="黑体" panose="02010609060101010101" pitchFamily="49" charset="-122"/>
                </a:rPr>
                <a:t>网卡</a:t>
              </a:r>
            </a:p>
          </p:txBody>
        </p:sp>
      </p:grpSp>
      <p:sp>
        <p:nvSpPr>
          <p:cNvPr id="16396" name="AutoShape 42"/>
          <p:cNvSpPr>
            <a:spLocks noChangeArrowheads="1"/>
          </p:cNvSpPr>
          <p:nvPr/>
        </p:nvSpPr>
        <p:spPr bwMode="auto">
          <a:xfrm>
            <a:off x="4656137" y="4959350"/>
            <a:ext cx="5271633" cy="1123712"/>
          </a:xfrm>
          <a:prstGeom prst="wedgeRoundRectCallout">
            <a:avLst>
              <a:gd name="adj1" fmla="val -41907"/>
              <a:gd name="adj2" fmla="val -95671"/>
              <a:gd name="adj3" fmla="val 16667"/>
            </a:avLst>
          </a:prstGeom>
          <a:gradFill rotWithShape="1">
            <a:gsLst>
              <a:gs pos="0">
                <a:srgbClr val="FFFF99"/>
              </a:gs>
              <a:gs pos="100000">
                <a:srgbClr val="FFFFFF"/>
              </a:gs>
            </a:gsLst>
            <a:lin ang="5400000" scaled="1"/>
          </a:gradFill>
          <a:ln w="9525" algn="ctr">
            <a:solidFill>
              <a:srgbClr val="FF6600"/>
            </a:solidFill>
            <a:miter lim="800000"/>
            <a:headEnd/>
            <a:tailEnd/>
          </a:ln>
          <a:effectLst>
            <a:outerShdw dist="107763" dir="8100000" algn="ctr" rotWithShape="0">
              <a:schemeClr val="bg2">
                <a:alpha val="50000"/>
              </a:schemeClr>
            </a:outerShdw>
          </a:effectLst>
        </p:spPr>
        <p:txBody>
          <a:bodyPr wrap="square" anchorCtr="1">
            <a:spAutoFit/>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r>
              <a:rPr lang="zh-CN" altLang="en-US" sz="2000" b="1" dirty="0">
                <a:ea typeface="黑体" panose="02010609060101010101" pitchFamily="49" charset="-122"/>
              </a:rPr>
              <a:t>每种卡的内部结构都不相同，可以把声卡、网卡、显卡都插在</a:t>
            </a:r>
            <a:r>
              <a:rPr lang="en-US" altLang="zh-CN" sz="2000" b="1" dirty="0">
                <a:ea typeface="黑体" panose="02010609060101010101" pitchFamily="49" charset="-122"/>
              </a:rPr>
              <a:t>PCI</a:t>
            </a:r>
            <a:r>
              <a:rPr lang="zh-CN" altLang="en-US" sz="2000" b="1" dirty="0">
                <a:ea typeface="黑体" panose="02010609060101010101" pitchFamily="49" charset="-122"/>
              </a:rPr>
              <a:t>插槽上，而不用担心哪个插槽是专门插哪个卡的</a:t>
            </a:r>
          </a:p>
        </p:txBody>
      </p:sp>
      <p:sp>
        <p:nvSpPr>
          <p:cNvPr id="16397" name="Line 44"/>
          <p:cNvSpPr>
            <a:spLocks noChangeShapeType="1"/>
          </p:cNvSpPr>
          <p:nvPr/>
        </p:nvSpPr>
        <p:spPr bwMode="auto">
          <a:xfrm>
            <a:off x="3933826" y="2636838"/>
            <a:ext cx="2663825" cy="647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45"/>
          <p:cNvSpPr>
            <a:spLocks noChangeShapeType="1"/>
          </p:cNvSpPr>
          <p:nvPr/>
        </p:nvSpPr>
        <p:spPr bwMode="auto">
          <a:xfrm flipV="1">
            <a:off x="4078289" y="3500438"/>
            <a:ext cx="2593975" cy="14414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46"/>
          <p:cNvSpPr>
            <a:spLocks noChangeShapeType="1"/>
          </p:cNvSpPr>
          <p:nvPr/>
        </p:nvSpPr>
        <p:spPr bwMode="auto">
          <a:xfrm flipV="1">
            <a:off x="4078289" y="3429000"/>
            <a:ext cx="2522537" cy="2159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Text Box 50"/>
          <p:cNvSpPr txBox="1">
            <a:spLocks noChangeArrowheads="1"/>
          </p:cNvSpPr>
          <p:nvPr/>
        </p:nvSpPr>
        <p:spPr bwMode="auto">
          <a:xfrm>
            <a:off x="7678738" y="4075113"/>
            <a:ext cx="792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1800" b="1">
                <a:ea typeface="黑体" panose="02010609060101010101" pitchFamily="49" charset="-122"/>
              </a:rPr>
              <a:t>主板</a:t>
            </a:r>
          </a:p>
        </p:txBody>
      </p:sp>
      <p:sp>
        <p:nvSpPr>
          <p:cNvPr id="23"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6199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defRPr/>
            </a:pPr>
            <a:fld id="{6D08AB7A-AB92-4896-8BE0-C85CC065D0AA}" type="slidenum">
              <a:rPr lang="zh-CN" altLang="en-US"/>
              <a:pPr>
                <a:defRPr/>
              </a:pPr>
              <a:t>12</a:t>
            </a:fld>
            <a:endParaRPr lang="en-US" altLang="zh-CN"/>
          </a:p>
        </p:txBody>
      </p:sp>
      <p:sp>
        <p:nvSpPr>
          <p:cNvPr id="18437" name="Rectangle 2"/>
          <p:cNvSpPr>
            <a:spLocks noGrp="1" noChangeArrowheads="1"/>
          </p:cNvSpPr>
          <p:nvPr>
            <p:ph type="body" idx="1"/>
          </p:nvPr>
        </p:nvSpPr>
        <p:spPr>
          <a:xfrm>
            <a:off x="1235947" y="1484312"/>
            <a:ext cx="7704138" cy="646112"/>
          </a:xfrm>
        </p:spPr>
        <p:txBody>
          <a:bodyPr/>
          <a:lstStyle/>
          <a:p>
            <a:pPr eaLnBrk="1" hangingPunct="1">
              <a:lnSpc>
                <a:spcPct val="80000"/>
              </a:lnSpc>
              <a:buFont typeface="Wingdings" panose="05000000000000000000" pitchFamily="2" charset="2"/>
              <a:buNone/>
            </a:pPr>
            <a:r>
              <a:rPr lang="zh-CN" altLang="en-US" sz="2400" b="1">
                <a:solidFill>
                  <a:srgbClr val="0000CC"/>
                </a:solidFill>
                <a:latin typeface="华文楷体" panose="02010600040101010101" pitchFamily="2" charset="-122"/>
                <a:ea typeface="华文楷体" panose="02010600040101010101" pitchFamily="2" charset="-122"/>
              </a:rPr>
              <a:t>接口的符号</a:t>
            </a:r>
          </a:p>
        </p:txBody>
      </p:sp>
      <p:sp>
        <p:nvSpPr>
          <p:cNvPr id="18438" name="Text Box 3"/>
          <p:cNvSpPr txBox="1">
            <a:spLocks noChangeArrowheads="1"/>
          </p:cNvSpPr>
          <p:nvPr/>
        </p:nvSpPr>
        <p:spPr bwMode="auto">
          <a:xfrm>
            <a:off x="2279650" y="2333624"/>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r>
              <a:rPr lang="zh-CN" altLang="en-US" b="1" dirty="0">
                <a:solidFill>
                  <a:srgbClr val="0000CC"/>
                </a:solidFill>
                <a:latin typeface="华文楷体" panose="02010600040101010101" pitchFamily="2" charset="-122"/>
                <a:ea typeface="华文楷体" panose="02010600040101010101" pitchFamily="2" charset="-122"/>
              </a:rPr>
              <a:t>球形表示法</a:t>
            </a:r>
          </a:p>
        </p:txBody>
      </p:sp>
      <p:sp>
        <p:nvSpPr>
          <p:cNvPr id="18439" name="Text Box 4"/>
          <p:cNvSpPr txBox="1">
            <a:spLocks noChangeArrowheads="1"/>
          </p:cNvSpPr>
          <p:nvPr/>
        </p:nvSpPr>
        <p:spPr bwMode="auto">
          <a:xfrm>
            <a:off x="6384926" y="2347913"/>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50000"/>
              </a:spcBef>
              <a:buClrTx/>
              <a:buFontTx/>
              <a:buNone/>
            </a:pPr>
            <a:r>
              <a:rPr lang="zh-CN" altLang="en-US" b="1" dirty="0">
                <a:solidFill>
                  <a:srgbClr val="0000CC"/>
                </a:solidFill>
                <a:latin typeface="华文楷体" panose="02010600040101010101" pitchFamily="2" charset="-122"/>
                <a:ea typeface="华文楷体" panose="02010600040101010101" pitchFamily="2" charset="-122"/>
              </a:rPr>
              <a:t>构造型表示法</a:t>
            </a:r>
          </a:p>
        </p:txBody>
      </p:sp>
      <p:pic>
        <p:nvPicPr>
          <p:cNvPr id="184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5349" y="3095827"/>
            <a:ext cx="1223962"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675" y="2562224"/>
            <a:ext cx="2447925" cy="17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2" name="Text Box 7"/>
          <p:cNvSpPr txBox="1">
            <a:spLocks noChangeArrowheads="1"/>
          </p:cNvSpPr>
          <p:nvPr/>
        </p:nvSpPr>
        <p:spPr bwMode="auto">
          <a:xfrm>
            <a:off x="1165608" y="4432367"/>
            <a:ext cx="101881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50000"/>
              </a:spcBef>
              <a:buClrTx/>
              <a:buFont typeface="Wingdings" panose="05000000000000000000" pitchFamily="2" charset="2"/>
              <a:buChar char="u"/>
            </a:pPr>
            <a:r>
              <a:rPr lang="zh-CN" altLang="en-US" sz="2800" b="1" dirty="0">
                <a:solidFill>
                  <a:srgbClr val="0000CC"/>
                </a:solidFill>
                <a:latin typeface="华文楷体" panose="02010600040101010101" pitchFamily="2" charset="-122"/>
                <a:ea typeface="华文楷体" panose="02010600040101010101" pitchFamily="2" charset="-122"/>
              </a:rPr>
              <a:t>接口中</a:t>
            </a:r>
            <a:r>
              <a:rPr lang="zh-CN" altLang="en-US" sz="2800" b="1" dirty="0">
                <a:solidFill>
                  <a:srgbClr val="FF3300"/>
                </a:solidFill>
                <a:latin typeface="华文楷体" panose="02010600040101010101" pitchFamily="2" charset="-122"/>
                <a:ea typeface="华文楷体" panose="02010600040101010101" pitchFamily="2" charset="-122"/>
              </a:rPr>
              <a:t>只包含普通函数</a:t>
            </a:r>
            <a:r>
              <a:rPr lang="zh-CN" altLang="en-US" sz="2800" b="1" dirty="0">
                <a:solidFill>
                  <a:srgbClr val="0000CC"/>
                </a:solidFill>
                <a:latin typeface="华文楷体" panose="02010600040101010101" pitchFamily="2" charset="-122"/>
                <a:ea typeface="华文楷体" panose="02010600040101010101" pitchFamily="2" charset="-122"/>
              </a:rPr>
              <a:t>，不包含构造函数</a:t>
            </a:r>
          </a:p>
          <a:p>
            <a:pPr eaLnBrk="1" hangingPunct="1">
              <a:spcBef>
                <a:spcPct val="50000"/>
              </a:spcBef>
              <a:buClrTx/>
              <a:buFont typeface="Wingdings" panose="05000000000000000000" pitchFamily="2" charset="2"/>
              <a:buChar char="u"/>
            </a:pPr>
            <a:r>
              <a:rPr lang="zh-CN" altLang="en-US" sz="2800" b="1" dirty="0">
                <a:solidFill>
                  <a:srgbClr val="0000CC"/>
                </a:solidFill>
                <a:latin typeface="华文楷体" panose="02010600040101010101" pitchFamily="2" charset="-122"/>
                <a:ea typeface="华文楷体" panose="02010600040101010101" pitchFamily="2" charset="-122"/>
              </a:rPr>
              <a:t>接口中只能提供方法的格式声明，而不能包含方法的实现。</a:t>
            </a:r>
          </a:p>
          <a:p>
            <a:pPr eaLnBrk="1" hangingPunct="1">
              <a:spcBef>
                <a:spcPct val="50000"/>
              </a:spcBef>
              <a:buClrTx/>
              <a:buFont typeface="Wingdings" panose="05000000000000000000" pitchFamily="2" charset="2"/>
              <a:buChar char="u"/>
            </a:pPr>
            <a:r>
              <a:rPr lang="zh-CN" altLang="en-US" sz="2800" b="1" dirty="0">
                <a:solidFill>
                  <a:srgbClr val="0000CC"/>
                </a:solidFill>
                <a:latin typeface="华文楷体" panose="02010600040101010101" pitchFamily="2" charset="-122"/>
                <a:ea typeface="华文楷体" panose="02010600040101010101" pitchFamily="2" charset="-122"/>
              </a:rPr>
              <a:t>接口中的所有函数都被视为公有，</a:t>
            </a:r>
            <a:r>
              <a:rPr lang="zh-CN" altLang="en-US" sz="2800" b="1" dirty="0">
                <a:solidFill>
                  <a:srgbClr val="FF3300"/>
                </a:solidFill>
                <a:latin typeface="华文楷体" panose="02010600040101010101" pitchFamily="2" charset="-122"/>
                <a:ea typeface="华文楷体" panose="02010600040101010101" pitchFamily="2" charset="-122"/>
              </a:rPr>
              <a:t>不需要添加可见性</a:t>
            </a:r>
          </a:p>
        </p:txBody>
      </p:sp>
      <p:sp>
        <p:nvSpPr>
          <p:cNvPr id="18443" name="Rectangle 2"/>
          <p:cNvSpPr>
            <a:spLocks noChangeArrowheads="1"/>
          </p:cNvSpPr>
          <p:nvPr/>
        </p:nvSpPr>
        <p:spPr bwMode="white">
          <a:xfrm>
            <a:off x="2257426" y="731838"/>
            <a:ext cx="780097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r>
              <a:rPr lang="en-US" altLang="zh-CN" sz="3200" b="1">
                <a:solidFill>
                  <a:schemeClr val="bg1"/>
                </a:solidFill>
                <a:latin typeface="Verdana" panose="020B0604030504040204" pitchFamily="34" charset="0"/>
              </a:rPr>
              <a:t>UML</a:t>
            </a:r>
            <a:r>
              <a:rPr lang="zh-CN" altLang="en-US" sz="3200" b="1">
                <a:solidFill>
                  <a:schemeClr val="bg1"/>
                </a:solidFill>
                <a:latin typeface="Verdana" panose="020B0604030504040204" pitchFamily="34" charset="0"/>
              </a:rPr>
              <a:t>中的接口表示符号</a:t>
            </a:r>
          </a:p>
        </p:txBody>
      </p:sp>
      <p:sp>
        <p:nvSpPr>
          <p:cNvPr id="12" name="文本框 11"/>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4918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5E29E3CE-A182-4A3F-BB43-45ADA8F1EA5D}" type="slidenum">
              <a:rPr lang="zh-CN" altLang="en-US"/>
              <a:pPr>
                <a:defRPr/>
              </a:pPr>
              <a:t>13</a:t>
            </a:fld>
            <a:endParaRPr lang="en-US" altLang="zh-CN"/>
          </a:p>
        </p:txBody>
      </p:sp>
      <p:sp>
        <p:nvSpPr>
          <p:cNvPr id="20485" name="灯片编号占位符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fld id="{65327CC1-A29D-4B0F-8C4E-A2D99744F810}" type="slidenum">
              <a:rPr lang="en-US" altLang="zh-CN" sz="1400"/>
              <a:pPr algn="r" eaLnBrk="1" hangingPunct="1">
                <a:spcBef>
                  <a:spcPct val="0"/>
                </a:spcBef>
                <a:buClrTx/>
                <a:buFontTx/>
                <a:buNone/>
              </a:pPr>
              <a:t>13</a:t>
            </a:fld>
            <a:endParaRPr lang="en-US" altLang="zh-CN" sz="1400"/>
          </a:p>
        </p:txBody>
      </p:sp>
      <p:sp>
        <p:nvSpPr>
          <p:cNvPr id="20487" name="Rectangle 3"/>
          <p:cNvSpPr>
            <a:spLocks noGrp="1" noChangeArrowheads="1"/>
          </p:cNvSpPr>
          <p:nvPr>
            <p:ph type="body" idx="4294967295"/>
          </p:nvPr>
        </p:nvSpPr>
        <p:spPr>
          <a:xfrm>
            <a:off x="486507" y="1152386"/>
            <a:ext cx="11149483" cy="4351338"/>
          </a:xfrm>
        </p:spPr>
        <p:txBody>
          <a:bodyPr/>
          <a:lstStyle/>
          <a:p>
            <a:pPr eaLnBrk="1" hangingPunct="1">
              <a:lnSpc>
                <a:spcPct val="80000"/>
              </a:lnSpc>
            </a:pPr>
            <a:r>
              <a:rPr lang="en-US" altLang="zh-CN" sz="2400" b="1" dirty="0">
                <a:latin typeface="华文楷体" panose="02010600040101010101" pitchFamily="2" charset="-122"/>
                <a:ea typeface="华文楷体" panose="02010600040101010101" pitchFamily="2" charset="-122"/>
              </a:rPr>
              <a:t>Java</a:t>
            </a:r>
            <a:r>
              <a:rPr lang="zh-CN" altLang="en-US" sz="2400" b="1" dirty="0">
                <a:latin typeface="华文楷体" panose="02010600040101010101" pitchFamily="2" charset="-122"/>
                <a:ea typeface="华文楷体" panose="02010600040101010101" pitchFamily="2" charset="-122"/>
              </a:rPr>
              <a:t>中的接口包括</a:t>
            </a:r>
            <a:r>
              <a:rPr lang="zh-CN" altLang="en-US" sz="2400" b="1" dirty="0">
                <a:solidFill>
                  <a:srgbClr val="FF0000"/>
                </a:solidFill>
                <a:latin typeface="华文楷体" panose="02010600040101010101" pitchFamily="2" charset="-122"/>
                <a:ea typeface="华文楷体" panose="02010600040101010101" pitchFamily="2" charset="-122"/>
              </a:rPr>
              <a:t>两个方面</a:t>
            </a:r>
            <a:r>
              <a:rPr lang="zh-CN" altLang="en-US" sz="2400" b="1" dirty="0">
                <a:latin typeface="华文楷体" panose="02010600040101010101" pitchFamily="2" charset="-122"/>
                <a:ea typeface="华文楷体" panose="02010600040101010101" pitchFamily="2" charset="-122"/>
              </a:rPr>
              <a:t>：</a:t>
            </a:r>
          </a:p>
          <a:p>
            <a:pPr eaLnBrk="1" hangingPunct="1">
              <a:lnSpc>
                <a:spcPct val="80000"/>
              </a:lnSpc>
            </a:pPr>
            <a:r>
              <a:rPr lang="zh-CN" altLang="en-US" sz="2400" b="1" dirty="0">
                <a:latin typeface="华文楷体" panose="02010600040101010101" pitchFamily="2" charset="-122"/>
                <a:ea typeface="华文楷体" panose="02010600040101010101" pitchFamily="2" charset="-122"/>
              </a:rPr>
              <a:t>一、</a:t>
            </a:r>
            <a:r>
              <a:rPr kumimoji="1" lang="zh-CN" altLang="en-US" sz="2400" b="1" dirty="0">
                <a:solidFill>
                  <a:srgbClr val="FF0000"/>
                </a:solidFill>
                <a:latin typeface="华文楷体" panose="02010600040101010101" pitchFamily="2" charset="-122"/>
                <a:ea typeface="华文楷体" panose="02010600040101010101" pitchFamily="2" charset="-122"/>
              </a:rPr>
              <a:t>接口的定义</a:t>
            </a:r>
            <a:r>
              <a:rPr lang="zh-CN" altLang="en-US" sz="2400" b="1" dirty="0">
                <a:latin typeface="华文楷体" panose="02010600040101010101" pitchFamily="2" charset="-122"/>
                <a:ea typeface="华文楷体" panose="02010600040101010101" pitchFamily="2" charset="-122"/>
              </a:rPr>
              <a:t>：一个</a:t>
            </a:r>
            <a:r>
              <a:rPr lang="en-US" altLang="zh-CN" sz="2400" b="1" dirty="0">
                <a:latin typeface="华文楷体" panose="02010600040101010101" pitchFamily="2" charset="-122"/>
                <a:ea typeface="华文楷体" panose="02010600040101010101" pitchFamily="2" charset="-122"/>
              </a:rPr>
              <a:t>Java</a:t>
            </a:r>
            <a:r>
              <a:rPr lang="zh-CN" altLang="en-US" sz="2400" b="1" dirty="0">
                <a:latin typeface="华文楷体" panose="02010600040101010101" pitchFamily="2" charset="-122"/>
                <a:ea typeface="华文楷体" panose="02010600040101010101" pitchFamily="2" charset="-122"/>
              </a:rPr>
              <a:t>接口是一些方法特征的集合，但没有方法的实现</a:t>
            </a:r>
          </a:p>
          <a:p>
            <a:pPr eaLnBrk="1" hangingPunct="1">
              <a:lnSpc>
                <a:spcPct val="80000"/>
              </a:lnSpc>
            </a:pPr>
            <a:r>
              <a:rPr lang="zh-CN" altLang="en-US" sz="2400" b="1" dirty="0">
                <a:latin typeface="华文楷体" panose="02010600040101010101" pitchFamily="2" charset="-122"/>
                <a:ea typeface="华文楷体" panose="02010600040101010101" pitchFamily="2" charset="-122"/>
              </a:rPr>
              <a:t>接口的定义格式</a:t>
            </a:r>
          </a:p>
          <a:p>
            <a:pPr eaLnBrk="1" hangingPunct="1">
              <a:lnSpc>
                <a:spcPct val="80000"/>
              </a:lnSpc>
              <a:buFont typeface="Wingdings" panose="05000000000000000000" pitchFamily="2" charset="2"/>
              <a:buNone/>
            </a:pPr>
            <a:r>
              <a:rPr kumimoji="1" lang="zh-CN" altLang="en-US" sz="2400" b="1" dirty="0">
                <a:latin typeface="华文楷体" panose="02010600040101010101" pitchFamily="2" charset="-122"/>
                <a:ea typeface="华文楷体" panose="02010600040101010101" pitchFamily="2" charset="-122"/>
              </a:rPr>
              <a:t>     </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访问权限</a:t>
            </a:r>
            <a:r>
              <a:rPr kumimoji="1" lang="en-US" altLang="zh-CN" sz="2400" b="1" dirty="0">
                <a:latin typeface="华文楷体" panose="02010600040101010101" pitchFamily="2" charset="-122"/>
                <a:ea typeface="华文楷体" panose="02010600040101010101" pitchFamily="2" charset="-122"/>
              </a:rPr>
              <a:t>]  </a:t>
            </a:r>
            <a:r>
              <a:rPr kumimoji="1" lang="en-US" altLang="zh-CN" sz="2400" b="1" dirty="0">
                <a:solidFill>
                  <a:srgbClr val="FF0000"/>
                </a:solidFill>
                <a:latin typeface="华文楷体" panose="02010600040101010101" pitchFamily="2" charset="-122"/>
                <a:ea typeface="华文楷体" panose="02010600040101010101" pitchFamily="2" charset="-122"/>
              </a:rPr>
              <a:t>interface</a:t>
            </a: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接口名  </a:t>
            </a:r>
            <a:r>
              <a:rPr kumimoji="1" lang="en-US" altLang="zh-CN" sz="2400" b="1" dirty="0">
                <a:latin typeface="华文楷体" panose="02010600040101010101" pitchFamily="2" charset="-122"/>
                <a:ea typeface="华文楷体" panose="02010600040101010101" pitchFamily="2" charset="-122"/>
              </a:rPr>
              <a:t>[extends  </a:t>
            </a:r>
            <a:r>
              <a:rPr kumimoji="1" lang="zh-CN" altLang="en-US" sz="2400" b="1" dirty="0">
                <a:latin typeface="华文楷体" panose="02010600040101010101" pitchFamily="2" charset="-122"/>
                <a:ea typeface="华文楷体" panose="02010600040101010101" pitchFamily="2" charset="-122"/>
              </a:rPr>
              <a:t>父接口名列表</a:t>
            </a:r>
            <a:r>
              <a:rPr kumimoji="1" lang="en-US" altLang="zh-CN" sz="2400" b="1" dirty="0">
                <a:latin typeface="华文楷体" panose="02010600040101010101" pitchFamily="2" charset="-122"/>
                <a:ea typeface="华文楷体" panose="02010600040101010101" pitchFamily="2" charset="-122"/>
              </a:rPr>
              <a:t>]</a:t>
            </a:r>
          </a:p>
          <a:p>
            <a:pPr eaLnBrk="1" hangingPunct="1">
              <a:lnSpc>
                <a:spcPct val="80000"/>
              </a:lnSpc>
              <a:buFont typeface="Wingdings" panose="05000000000000000000" pitchFamily="2" charset="2"/>
              <a:buNone/>
            </a:pPr>
            <a:r>
              <a:rPr kumimoji="1" lang="en-US" altLang="zh-CN" sz="2400" b="1" dirty="0">
                <a:latin typeface="华文楷体" panose="02010600040101010101" pitchFamily="2" charset="-122"/>
                <a:ea typeface="华文楷体" panose="02010600040101010101" pitchFamily="2" charset="-122"/>
              </a:rPr>
              <a:t>        {</a:t>
            </a:r>
          </a:p>
          <a:p>
            <a:pPr eaLnBrk="1" hangingPunct="1">
              <a:lnSpc>
                <a:spcPct val="80000"/>
              </a:lnSpc>
              <a:buFont typeface="Wingdings" panose="05000000000000000000" pitchFamily="2" charset="2"/>
              <a:buNone/>
            </a:pP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solidFill>
                  <a:srgbClr val="FF0000"/>
                </a:solidFill>
                <a:latin typeface="华文楷体" panose="02010600040101010101" pitchFamily="2" charset="-122"/>
                <a:ea typeface="华文楷体" panose="02010600040101010101" pitchFamily="2" charset="-122"/>
              </a:rPr>
              <a:t>常量</a:t>
            </a:r>
            <a:r>
              <a:rPr kumimoji="1" lang="zh-CN" altLang="en-US" sz="2400" b="1" dirty="0">
                <a:latin typeface="华文楷体" panose="02010600040101010101" pitchFamily="2" charset="-122"/>
                <a:ea typeface="华文楷体" panose="02010600040101010101" pitchFamily="2" charset="-122"/>
              </a:rPr>
              <a:t>声明</a:t>
            </a:r>
          </a:p>
          <a:p>
            <a:pPr eaLnBrk="1" hangingPunct="1">
              <a:lnSpc>
                <a:spcPct val="80000"/>
              </a:lnSpc>
              <a:buFont typeface="Wingdings" panose="05000000000000000000" pitchFamily="2" charset="2"/>
              <a:buNone/>
            </a:pPr>
            <a:r>
              <a:rPr kumimoji="1" lang="zh-CN" altLang="en-US" sz="2400" b="1" dirty="0">
                <a:latin typeface="华文楷体" panose="02010600040101010101" pitchFamily="2" charset="-122"/>
                <a:ea typeface="华文楷体" panose="02010600040101010101" pitchFamily="2" charset="-122"/>
              </a:rPr>
              <a:t>            </a:t>
            </a:r>
            <a:r>
              <a:rPr kumimoji="1" lang="en-US" altLang="zh-CN" sz="2400" b="1" dirty="0">
                <a:latin typeface="华文楷体" panose="02010600040101010101" pitchFamily="2" charset="-122"/>
                <a:ea typeface="华文楷体" panose="02010600040101010101" pitchFamily="2" charset="-122"/>
              </a:rPr>
              <a:t>[public]  [static]  [final]  </a:t>
            </a:r>
            <a:r>
              <a:rPr kumimoji="1" lang="zh-CN" altLang="en-US" sz="2400" b="1" dirty="0">
                <a:latin typeface="华文楷体" panose="02010600040101010101" pitchFamily="2" charset="-122"/>
                <a:ea typeface="华文楷体" panose="02010600040101010101" pitchFamily="2" charset="-122"/>
              </a:rPr>
              <a:t>常量类型  常量名</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常量值</a:t>
            </a:r>
            <a:r>
              <a:rPr kumimoji="1" lang="en-US" altLang="zh-CN" sz="2400" b="1" dirty="0">
                <a:latin typeface="华文楷体" panose="02010600040101010101" pitchFamily="2" charset="-122"/>
                <a:ea typeface="华文楷体" panose="02010600040101010101" pitchFamily="2" charset="-122"/>
              </a:rPr>
              <a:t>;</a:t>
            </a:r>
          </a:p>
          <a:p>
            <a:pPr eaLnBrk="1" hangingPunct="1">
              <a:lnSpc>
                <a:spcPct val="80000"/>
              </a:lnSpc>
              <a:buFont typeface="Wingdings" panose="05000000000000000000" pitchFamily="2" charset="2"/>
              <a:buNone/>
            </a:pP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solidFill>
                  <a:srgbClr val="FF0000"/>
                </a:solidFill>
                <a:latin typeface="华文楷体" panose="02010600040101010101" pitchFamily="2" charset="-122"/>
                <a:ea typeface="华文楷体" panose="02010600040101010101" pitchFamily="2" charset="-122"/>
              </a:rPr>
              <a:t>抽象方法</a:t>
            </a:r>
            <a:r>
              <a:rPr kumimoji="1" lang="zh-CN" altLang="en-US" sz="2400" b="1" dirty="0">
                <a:latin typeface="华文楷体" panose="02010600040101010101" pitchFamily="2" charset="-122"/>
                <a:ea typeface="华文楷体" panose="02010600040101010101" pitchFamily="2" charset="-122"/>
              </a:rPr>
              <a:t>声明</a:t>
            </a:r>
          </a:p>
          <a:p>
            <a:pPr eaLnBrk="1" hangingPunct="1">
              <a:lnSpc>
                <a:spcPct val="80000"/>
              </a:lnSpc>
              <a:buFont typeface="Wingdings" panose="05000000000000000000" pitchFamily="2" charset="2"/>
              <a:buNone/>
            </a:pPr>
            <a:r>
              <a:rPr kumimoji="1" lang="zh-CN" altLang="en-US" sz="2400" b="1" dirty="0">
                <a:latin typeface="华文楷体" panose="02010600040101010101" pitchFamily="2" charset="-122"/>
                <a:ea typeface="华文楷体" panose="02010600040101010101" pitchFamily="2" charset="-122"/>
              </a:rPr>
              <a:t>           </a:t>
            </a:r>
            <a:r>
              <a:rPr kumimoji="1" lang="en-US" altLang="zh-CN" sz="2400" b="1" dirty="0">
                <a:latin typeface="华文楷体" panose="02010600040101010101" pitchFamily="2" charset="-122"/>
                <a:ea typeface="华文楷体" panose="02010600040101010101" pitchFamily="2" charset="-122"/>
              </a:rPr>
              <a:t>[public]  </a:t>
            </a:r>
            <a:r>
              <a:rPr kumimoji="1" lang="zh-CN" altLang="en-US" sz="2400" b="1" dirty="0">
                <a:latin typeface="华文楷体" panose="02010600040101010101" pitchFamily="2" charset="-122"/>
                <a:ea typeface="华文楷体" panose="02010600040101010101" pitchFamily="2" charset="-122"/>
              </a:rPr>
              <a:t>返回值  方法名</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参数列表</a:t>
            </a:r>
            <a:r>
              <a:rPr kumimoji="1" lang="en-US" altLang="zh-CN" sz="2400" b="1" dirty="0">
                <a:latin typeface="华文楷体" panose="02010600040101010101" pitchFamily="2" charset="-122"/>
                <a:ea typeface="华文楷体" panose="02010600040101010101" pitchFamily="2" charset="-122"/>
              </a:rPr>
              <a:t>);</a:t>
            </a:r>
          </a:p>
          <a:p>
            <a:pPr eaLnBrk="1" hangingPunct="1">
              <a:lnSpc>
                <a:spcPct val="80000"/>
              </a:lnSpc>
              <a:buFont typeface="Wingdings" panose="05000000000000000000" pitchFamily="2" charset="2"/>
              <a:buNone/>
            </a:pPr>
            <a:r>
              <a:rPr kumimoji="1" lang="en-US" altLang="zh-CN" sz="2400" b="1" dirty="0">
                <a:latin typeface="华文楷体" panose="02010600040101010101" pitchFamily="2" charset="-122"/>
                <a:ea typeface="华文楷体" panose="02010600040101010101" pitchFamily="2" charset="-122"/>
              </a:rPr>
              <a:t>        }</a:t>
            </a:r>
          </a:p>
          <a:p>
            <a:pPr eaLnBrk="1" hangingPunct="1">
              <a:lnSpc>
                <a:spcPct val="80000"/>
              </a:lnSpc>
            </a:pPr>
            <a:r>
              <a:rPr kumimoji="1" lang="zh-CN" altLang="en-US" sz="2400" b="1" dirty="0">
                <a:latin typeface="华文楷体" panose="02010600040101010101" pitchFamily="2" charset="-122"/>
                <a:ea typeface="华文楷体" panose="02010600040101010101" pitchFamily="2" charset="-122"/>
              </a:rPr>
              <a:t>从上面的语法规定可以看出，定义接口与定义类非常相似，实际上完全</a:t>
            </a:r>
            <a:r>
              <a:rPr kumimoji="1" lang="zh-CN" altLang="en-US" sz="2400" b="1" dirty="0">
                <a:solidFill>
                  <a:srgbClr val="FF0000"/>
                </a:solidFill>
                <a:latin typeface="华文楷体" panose="02010600040101010101" pitchFamily="2" charset="-122"/>
                <a:ea typeface="华文楷体" panose="02010600040101010101" pitchFamily="2" charset="-122"/>
              </a:rPr>
              <a:t>可以把接口理解成为一种特殊的类</a:t>
            </a:r>
            <a:r>
              <a:rPr kumimoji="1" lang="zh-CN" altLang="en-US" sz="2400" b="1" dirty="0">
                <a:latin typeface="华文楷体" panose="02010600040101010101" pitchFamily="2" charset="-122"/>
                <a:ea typeface="华文楷体" panose="02010600040101010101" pitchFamily="2" charset="-122"/>
              </a:rPr>
              <a:t>。</a:t>
            </a:r>
          </a:p>
          <a:p>
            <a:pPr eaLnBrk="1" hangingPunct="1">
              <a:lnSpc>
                <a:spcPct val="80000"/>
              </a:lnSpc>
            </a:pPr>
            <a:r>
              <a:rPr kumimoji="1" lang="zh-CN" altLang="en-US" sz="2400" b="1" dirty="0">
                <a:latin typeface="华文楷体" panose="02010600040101010101" pitchFamily="2" charset="-122"/>
                <a:ea typeface="华文楷体" panose="02010600040101010101" pitchFamily="2" charset="-122"/>
              </a:rPr>
              <a:t>接口是由</a:t>
            </a:r>
            <a:r>
              <a:rPr kumimoji="1" lang="zh-CN" altLang="en-US" sz="2400" b="1" dirty="0">
                <a:solidFill>
                  <a:srgbClr val="FF0000"/>
                </a:solidFill>
                <a:latin typeface="华文楷体" panose="02010600040101010101" pitchFamily="2" charset="-122"/>
                <a:ea typeface="华文楷体" panose="02010600040101010101" pitchFamily="2" charset="-122"/>
              </a:rPr>
              <a:t>常量</a:t>
            </a:r>
            <a:r>
              <a:rPr kumimoji="1" lang="zh-CN" altLang="en-US" sz="2400" b="1" dirty="0">
                <a:latin typeface="华文楷体" panose="02010600040101010101" pitchFamily="2" charset="-122"/>
                <a:ea typeface="华文楷体" panose="02010600040101010101" pitchFamily="2" charset="-122"/>
              </a:rPr>
              <a:t>和</a:t>
            </a:r>
            <a:r>
              <a:rPr kumimoji="1" lang="zh-CN" altLang="en-US" sz="2400" b="1" dirty="0">
                <a:solidFill>
                  <a:srgbClr val="FF0000"/>
                </a:solidFill>
                <a:latin typeface="华文楷体" panose="02010600040101010101" pitchFamily="2" charset="-122"/>
                <a:ea typeface="华文楷体" panose="02010600040101010101" pitchFamily="2" charset="-122"/>
              </a:rPr>
              <a:t>抽象方法</a:t>
            </a:r>
            <a:r>
              <a:rPr kumimoji="1" lang="zh-CN" altLang="en-US" sz="2400" b="1" dirty="0">
                <a:latin typeface="华文楷体" panose="02010600040101010101" pitchFamily="2" charset="-122"/>
                <a:ea typeface="华文楷体" panose="02010600040101010101" pitchFamily="2" charset="-122"/>
              </a:rPr>
              <a:t>组成的特殊类。</a:t>
            </a:r>
          </a:p>
        </p:txBody>
      </p:sp>
      <p:sp>
        <p:nvSpPr>
          <p:cNvPr id="8" name="文本框 7"/>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583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E6840E97-1509-40F8-9374-8412B362AA6A}" type="slidenum">
              <a:rPr lang="zh-CN" altLang="en-US"/>
              <a:pPr>
                <a:defRPr/>
              </a:pPr>
              <a:t>14</a:t>
            </a:fld>
            <a:endParaRPr lang="en-US" altLang="zh-CN"/>
          </a:p>
        </p:txBody>
      </p:sp>
      <p:sp>
        <p:nvSpPr>
          <p:cNvPr id="21509" name="灯片编号占位符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fld id="{1F90F765-AF98-4842-BD51-5BBAA45D6B89}" type="slidenum">
              <a:rPr lang="en-US" altLang="zh-CN" sz="1400"/>
              <a:pPr algn="r" eaLnBrk="1" hangingPunct="1">
                <a:spcBef>
                  <a:spcPct val="0"/>
                </a:spcBef>
                <a:buClrTx/>
                <a:buFontTx/>
                <a:buNone/>
              </a:pPr>
              <a:t>14</a:t>
            </a:fld>
            <a:endParaRPr lang="en-US" altLang="zh-CN" sz="1400"/>
          </a:p>
        </p:txBody>
      </p:sp>
      <p:sp>
        <p:nvSpPr>
          <p:cNvPr id="21511" name="Rectangle 3"/>
          <p:cNvSpPr>
            <a:spLocks noGrp="1" noChangeArrowheads="1"/>
          </p:cNvSpPr>
          <p:nvPr>
            <p:ph type="body" idx="4294967295"/>
          </p:nvPr>
        </p:nvSpPr>
        <p:spPr>
          <a:xfrm>
            <a:off x="410587" y="1180594"/>
            <a:ext cx="10943213" cy="4879975"/>
          </a:xfrm>
        </p:spPr>
        <p:txBody>
          <a:bodyPr/>
          <a:lstStyle/>
          <a:p>
            <a:pPr eaLnBrk="1" hangingPunct="1">
              <a:lnSpc>
                <a:spcPct val="150000"/>
              </a:lnSpc>
            </a:pPr>
            <a:r>
              <a:rPr lang="zh-CN" altLang="en-US" b="1" dirty="0" smtClean="0">
                <a:solidFill>
                  <a:srgbClr val="CC0000"/>
                </a:solidFill>
                <a:latin typeface="华文楷体" panose="02010600040101010101" pitchFamily="2" charset="-122"/>
                <a:ea typeface="华文楷体" panose="02010600040101010101" pitchFamily="2" charset="-122"/>
              </a:rPr>
              <a:t>二、接口的实现：</a:t>
            </a:r>
            <a:r>
              <a:rPr lang="zh-CN" altLang="en-US" b="1" dirty="0" smtClean="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Java</a:t>
            </a:r>
            <a:r>
              <a:rPr lang="zh-CN" altLang="en-US" b="1" dirty="0" smtClean="0">
                <a:latin typeface="华文楷体" panose="02010600040101010101" pitchFamily="2" charset="-122"/>
                <a:ea typeface="华文楷体" panose="02010600040101010101" pitchFamily="2" charset="-122"/>
              </a:rPr>
              <a:t>接口中</a:t>
            </a:r>
            <a:r>
              <a:rPr lang="zh-CN" altLang="en-US" b="1" dirty="0" smtClean="0">
                <a:solidFill>
                  <a:srgbClr val="FF0000"/>
                </a:solidFill>
                <a:latin typeface="华文楷体" panose="02010600040101010101" pitchFamily="2" charset="-122"/>
                <a:ea typeface="华文楷体" panose="02010600040101010101" pitchFamily="2" charset="-122"/>
              </a:rPr>
              <a:t>定义的方法</a:t>
            </a:r>
            <a:r>
              <a:rPr lang="zh-CN" altLang="en-US" b="1" dirty="0" smtClean="0">
                <a:latin typeface="华文楷体" panose="02010600040101010101" pitchFamily="2" charset="-122"/>
                <a:ea typeface="华文楷体" panose="02010600040101010101" pitchFamily="2" charset="-122"/>
              </a:rPr>
              <a:t>在不同的地方被实现，可以具有完全不同的行为。</a:t>
            </a:r>
          </a:p>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对于接口，用“</a:t>
            </a:r>
            <a:r>
              <a:rPr lang="en-US" altLang="zh-CN" b="1" dirty="0" smtClean="0">
                <a:solidFill>
                  <a:srgbClr val="FF0000"/>
                </a:solidFill>
                <a:latin typeface="华文楷体" panose="02010600040101010101" pitchFamily="2" charset="-122"/>
                <a:ea typeface="华文楷体" panose="02010600040101010101" pitchFamily="2" charset="-122"/>
              </a:rPr>
              <a:t>implements</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来“实现”它，格式如下：</a:t>
            </a:r>
          </a:p>
          <a:p>
            <a:pPr eaLnBrk="1" hangingPunct="1">
              <a:lnSpc>
                <a:spcPct val="150000"/>
              </a:lnSpc>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class  </a:t>
            </a:r>
            <a:r>
              <a:rPr lang="zh-CN" altLang="en-US" sz="2400" b="1" dirty="0">
                <a:latin typeface="华文楷体" panose="02010600040101010101" pitchFamily="2" charset="-122"/>
                <a:ea typeface="华文楷体" panose="02010600040101010101" pitchFamily="2" charset="-122"/>
              </a:rPr>
              <a:t>类名  </a:t>
            </a:r>
            <a:r>
              <a:rPr lang="en-US" altLang="zh-CN" sz="2400" b="1" dirty="0">
                <a:latin typeface="华文楷体" panose="02010600040101010101" pitchFamily="2" charset="-122"/>
                <a:ea typeface="华文楷体" panose="02010600040101010101" pitchFamily="2" charset="-122"/>
              </a:rPr>
              <a:t>[extends </a:t>
            </a:r>
            <a:r>
              <a:rPr lang="zh-CN" altLang="en-US" sz="2400" b="1" dirty="0">
                <a:latin typeface="华文楷体" panose="02010600040101010101" pitchFamily="2" charset="-122"/>
                <a:ea typeface="华文楷体" panose="02010600040101010101" pitchFamily="2" charset="-122"/>
              </a:rPr>
              <a:t>父类名</a:t>
            </a:r>
            <a:r>
              <a:rPr lang="en-US" altLang="zh-CN" sz="2400" b="1" dirty="0">
                <a:latin typeface="华文楷体" panose="02010600040101010101" pitchFamily="2" charset="-122"/>
                <a:ea typeface="华文楷体" panose="02010600040101010101" pitchFamily="2" charset="-122"/>
              </a:rPr>
              <a:t>]  </a:t>
            </a:r>
            <a:r>
              <a:rPr lang="en-US" altLang="zh-CN" sz="2400" b="1" dirty="0">
                <a:solidFill>
                  <a:srgbClr val="FF0000"/>
                </a:solidFill>
                <a:latin typeface="华文楷体" panose="02010600040101010101" pitchFamily="2" charset="-122"/>
                <a:ea typeface="华文楷体" panose="02010600040101010101" pitchFamily="2" charset="-122"/>
              </a:rPr>
              <a:t>implements</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接口名</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，接口名</a:t>
            </a:r>
            <a:r>
              <a:rPr lang="en-US" altLang="zh-CN" sz="2400" b="1" dirty="0">
                <a:latin typeface="华文楷体" panose="02010600040101010101" pitchFamily="2" charset="-122"/>
                <a:ea typeface="华文楷体" panose="02010600040101010101" pitchFamily="2" charset="-122"/>
              </a:rPr>
              <a:t>2…..</a:t>
            </a:r>
          </a:p>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注：实现某个接口，意味着就必须实现其中定义的</a:t>
            </a:r>
            <a:r>
              <a:rPr lang="zh-CN" altLang="en-US" b="1" dirty="0" smtClean="0">
                <a:solidFill>
                  <a:srgbClr val="FF3300"/>
                </a:solidFill>
                <a:latin typeface="华文楷体" panose="02010600040101010101" pitchFamily="2" charset="-122"/>
                <a:ea typeface="华文楷体" panose="02010600040101010101" pitchFamily="2" charset="-122"/>
              </a:rPr>
              <a:t>所有方法。</a:t>
            </a:r>
            <a:endParaRPr lang="zh-CN" altLang="en-US" b="1" dirty="0" smtClean="0">
              <a:latin typeface="华文楷体" panose="02010600040101010101" pitchFamily="2" charset="-122"/>
              <a:ea typeface="华文楷体" panose="02010600040101010101" pitchFamily="2" charset="-122"/>
            </a:endParaRPr>
          </a:p>
          <a:p>
            <a:pPr eaLnBrk="1" hangingPunct="1">
              <a:lnSpc>
                <a:spcPct val="150000"/>
              </a:lnSpc>
            </a:pPr>
            <a:endParaRPr lang="en-US" altLang="zh-CN" b="1"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6973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a:xfrm>
            <a:off x="8584444" y="6356350"/>
            <a:ext cx="2743200" cy="365125"/>
          </a:xfrm>
        </p:spPr>
        <p:txBody>
          <a:bodyPr/>
          <a:lstStyle/>
          <a:p>
            <a:pPr>
              <a:defRPr/>
            </a:pPr>
            <a:fld id="{7C094EE4-55F2-4FD9-A0E0-FAE363BEDDED}" type="slidenum">
              <a:rPr lang="zh-CN" altLang="en-US"/>
              <a:pPr>
                <a:defRPr/>
              </a:pPr>
              <a:t>15</a:t>
            </a:fld>
            <a:endParaRPr lang="en-US" altLang="zh-CN"/>
          </a:p>
        </p:txBody>
      </p:sp>
      <p:pic>
        <p:nvPicPr>
          <p:cNvPr id="2253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6012" y="3863486"/>
            <a:ext cx="3857999"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3"/>
          <p:cNvSpPr txBox="1">
            <a:spLocks noChangeArrowheads="1"/>
          </p:cNvSpPr>
          <p:nvPr/>
        </p:nvSpPr>
        <p:spPr bwMode="auto">
          <a:xfrm>
            <a:off x="1268552" y="1306270"/>
            <a:ext cx="7848600" cy="19272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r>
              <a:rPr lang="zh-CN" altLang="zh-CN" b="1">
                <a:solidFill>
                  <a:srgbClr val="0000CC"/>
                </a:solidFill>
              </a:rPr>
              <a:t> public </a:t>
            </a:r>
            <a:r>
              <a:rPr lang="zh-CN" altLang="zh-CN" b="1">
                <a:solidFill>
                  <a:srgbClr val="FF3300"/>
                </a:solidFill>
              </a:rPr>
              <a:t>interface</a:t>
            </a:r>
            <a:r>
              <a:rPr lang="zh-CN" altLang="zh-CN" b="1">
                <a:solidFill>
                  <a:srgbClr val="0000CC"/>
                </a:solidFill>
              </a:rPr>
              <a:t> turn  //开关</a:t>
            </a:r>
          </a:p>
          <a:p>
            <a:pPr eaLnBrk="1" hangingPunct="1">
              <a:spcBef>
                <a:spcPct val="0"/>
              </a:spcBef>
              <a:buClrTx/>
              <a:buFontTx/>
              <a:buNone/>
            </a:pPr>
            <a:r>
              <a:rPr lang="zh-CN" altLang="zh-CN" b="1">
                <a:solidFill>
                  <a:srgbClr val="0000CC"/>
                </a:solidFill>
              </a:rPr>
              <a:t>    {</a:t>
            </a:r>
          </a:p>
          <a:p>
            <a:pPr eaLnBrk="1" hangingPunct="1">
              <a:spcBef>
                <a:spcPct val="0"/>
              </a:spcBef>
              <a:buClrTx/>
              <a:buFontTx/>
              <a:buNone/>
            </a:pPr>
            <a:r>
              <a:rPr lang="zh-CN" altLang="zh-CN" b="1">
                <a:solidFill>
                  <a:srgbClr val="0000CC"/>
                </a:solidFill>
              </a:rPr>
              <a:t>        void turnUp();</a:t>
            </a:r>
          </a:p>
          <a:p>
            <a:pPr eaLnBrk="1" hangingPunct="1">
              <a:spcBef>
                <a:spcPct val="0"/>
              </a:spcBef>
              <a:buClrTx/>
              <a:buFontTx/>
              <a:buNone/>
            </a:pPr>
            <a:r>
              <a:rPr lang="zh-CN" altLang="zh-CN" b="1">
                <a:solidFill>
                  <a:srgbClr val="0000CC"/>
                </a:solidFill>
              </a:rPr>
              <a:t>        void turnDown();</a:t>
            </a:r>
          </a:p>
          <a:p>
            <a:pPr eaLnBrk="1" hangingPunct="1">
              <a:spcBef>
                <a:spcPct val="0"/>
              </a:spcBef>
              <a:buClrTx/>
              <a:buFontTx/>
              <a:buNone/>
            </a:pPr>
            <a:r>
              <a:rPr lang="zh-CN" altLang="zh-CN" b="1">
                <a:solidFill>
                  <a:srgbClr val="0000CC"/>
                </a:solidFill>
              </a:rPr>
              <a:t>    }</a:t>
            </a:r>
          </a:p>
        </p:txBody>
      </p:sp>
      <p:pic>
        <p:nvPicPr>
          <p:cNvPr id="2253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27" y="3759219"/>
            <a:ext cx="3481339" cy="2812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319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EFED99CD-9817-40B0-B482-4EE0C6404091}" type="slidenum">
              <a:rPr lang="zh-CN" altLang="en-US"/>
              <a:pPr>
                <a:defRPr/>
              </a:pPr>
              <a:t>16</a:t>
            </a:fld>
            <a:endParaRPr lang="en-US" altLang="zh-CN"/>
          </a:p>
        </p:txBody>
      </p:sp>
      <p:pic>
        <p:nvPicPr>
          <p:cNvPr id="24581" name="Picture 2"/>
          <p:cNvPicPr>
            <a:picLocks noChangeAspect="1" noChangeArrowheads="1"/>
          </p:cNvPicPr>
          <p:nvPr/>
        </p:nvPicPr>
        <p:blipFill>
          <a:blip r:embed="rId3">
            <a:extLst>
              <a:ext uri="{28A0092B-C50C-407E-A947-70E740481C1C}">
                <a14:useLocalDpi xmlns:a14="http://schemas.microsoft.com/office/drawing/2010/main" val="0"/>
              </a:ext>
            </a:extLst>
          </a:blip>
          <a:srcRect l="41377"/>
          <a:stretch>
            <a:fillRect/>
          </a:stretch>
        </p:blipFill>
        <p:spPr bwMode="auto">
          <a:xfrm>
            <a:off x="4079875" y="1341439"/>
            <a:ext cx="2039938"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363" y="1341439"/>
            <a:ext cx="3175000" cy="112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4"/>
          <p:cNvPicPr>
            <a:picLocks noChangeAspect="1" noChangeArrowheads="1"/>
          </p:cNvPicPr>
          <p:nvPr/>
        </p:nvPicPr>
        <p:blipFill>
          <a:blip r:embed="rId5">
            <a:extLst>
              <a:ext uri="{28A0092B-C50C-407E-A947-70E740481C1C}">
                <a14:useLocalDpi xmlns:a14="http://schemas.microsoft.com/office/drawing/2010/main" val="0"/>
              </a:ext>
            </a:extLst>
          </a:blip>
          <a:srcRect l="11803" t="16177" r="11739" b="15289"/>
          <a:stretch>
            <a:fillRect/>
          </a:stretch>
        </p:blipFill>
        <p:spPr bwMode="auto">
          <a:xfrm>
            <a:off x="2279651" y="1268413"/>
            <a:ext cx="187166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4" name="Text Box 5"/>
          <p:cNvSpPr txBox="1">
            <a:spLocks noChangeArrowheads="1"/>
          </p:cNvSpPr>
          <p:nvPr/>
        </p:nvSpPr>
        <p:spPr bwMode="auto">
          <a:xfrm>
            <a:off x="1105319" y="2708275"/>
            <a:ext cx="10570866" cy="3022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r>
              <a:rPr lang="zh-CN" altLang="en-US" b="1" dirty="0">
                <a:solidFill>
                  <a:srgbClr val="FF3300"/>
                </a:solidFill>
                <a:latin typeface="华文楷体" panose="02010600040101010101" pitchFamily="2" charset="-122"/>
                <a:ea typeface="华文楷体" panose="02010600040101010101" pitchFamily="2" charset="-122"/>
              </a:rPr>
              <a:t>接口中声明的方法的真正实现是由类来完成的</a:t>
            </a:r>
            <a:r>
              <a:rPr lang="zh-CN" altLang="en-US" b="1" dirty="0">
                <a:solidFill>
                  <a:srgbClr val="0000CC"/>
                </a:solidFill>
                <a:latin typeface="华文楷体" panose="02010600040101010101" pitchFamily="2" charset="-122"/>
                <a:ea typeface="华文楷体" panose="02010600040101010101" pitchFamily="2" charset="-122"/>
              </a:rPr>
              <a:t>，类必须实现该接口中所定义的所有方法。一个接口可以由多个类来实现，而在一个类中也可以实现一个或多个接口。</a:t>
            </a:r>
          </a:p>
          <a:p>
            <a:pPr eaLnBrk="1" hangingPunct="1">
              <a:spcBef>
                <a:spcPct val="0"/>
              </a:spcBef>
              <a:buClrTx/>
              <a:buFontTx/>
              <a:buNone/>
            </a:pPr>
            <a:endParaRPr lang="zh-CN" altLang="en-US" b="1" dirty="0">
              <a:solidFill>
                <a:srgbClr val="0000CC"/>
              </a:solidFill>
              <a:latin typeface="华文楷体" panose="02010600040101010101" pitchFamily="2" charset="-122"/>
              <a:ea typeface="华文楷体" panose="02010600040101010101" pitchFamily="2" charset="-122"/>
            </a:endParaRPr>
          </a:p>
          <a:p>
            <a:pPr eaLnBrk="1" hangingPunct="1">
              <a:spcBef>
                <a:spcPct val="0"/>
              </a:spcBef>
              <a:buClrTx/>
              <a:buFontTx/>
              <a:buNone/>
            </a:pPr>
            <a:r>
              <a:rPr lang="en-US" altLang="zh-CN" b="1" dirty="0">
                <a:solidFill>
                  <a:srgbClr val="0000CC"/>
                </a:solidFill>
                <a:latin typeface="华文楷体" panose="02010600040101010101" pitchFamily="2" charset="-122"/>
                <a:ea typeface="华文楷体" panose="02010600040101010101" pitchFamily="2" charset="-122"/>
              </a:rPr>
              <a:t>class  </a:t>
            </a:r>
            <a:r>
              <a:rPr lang="zh-CN" altLang="en-US" b="1" dirty="0">
                <a:solidFill>
                  <a:srgbClr val="FF3300"/>
                </a:solidFill>
                <a:latin typeface="华文楷体" panose="02010600040101010101" pitchFamily="2" charset="-122"/>
                <a:ea typeface="华文楷体" panose="02010600040101010101" pitchFamily="2" charset="-122"/>
              </a:rPr>
              <a:t>类名：接口名列表</a:t>
            </a:r>
          </a:p>
          <a:p>
            <a:pPr eaLnBrk="1" hangingPunct="1">
              <a:spcBef>
                <a:spcPct val="0"/>
              </a:spcBef>
              <a:buClrTx/>
              <a:buFontTx/>
              <a:buNone/>
            </a:pPr>
            <a:r>
              <a:rPr lang="en-US" altLang="zh-CN" b="1" dirty="0">
                <a:solidFill>
                  <a:srgbClr val="0000CC"/>
                </a:solidFill>
                <a:latin typeface="华文楷体" panose="02010600040101010101" pitchFamily="2" charset="-122"/>
                <a:ea typeface="华文楷体" panose="02010600040101010101" pitchFamily="2" charset="-122"/>
              </a:rPr>
              <a:t>{</a:t>
            </a:r>
          </a:p>
          <a:p>
            <a:pPr eaLnBrk="1" hangingPunct="1">
              <a:spcBef>
                <a:spcPct val="0"/>
              </a:spcBef>
              <a:buClrTx/>
              <a:buFontTx/>
              <a:buNone/>
            </a:pPr>
            <a:r>
              <a:rPr lang="en-US" altLang="zh-CN" b="1" dirty="0">
                <a:solidFill>
                  <a:srgbClr val="0000CC"/>
                </a:solidFill>
                <a:latin typeface="华文楷体" panose="02010600040101010101" pitchFamily="2" charset="-122"/>
                <a:ea typeface="华文楷体" panose="02010600040101010101" pitchFamily="2" charset="-122"/>
              </a:rPr>
              <a:t>     ……  //C#</a:t>
            </a:r>
            <a:endParaRPr lang="zh-CN" altLang="en-US" b="1" dirty="0">
              <a:solidFill>
                <a:srgbClr val="0000CC"/>
              </a:solidFill>
              <a:latin typeface="华文楷体" panose="02010600040101010101" pitchFamily="2" charset="-122"/>
              <a:ea typeface="华文楷体" panose="02010600040101010101" pitchFamily="2" charset="-122"/>
            </a:endParaRPr>
          </a:p>
          <a:p>
            <a:pPr eaLnBrk="1" hangingPunct="1">
              <a:spcBef>
                <a:spcPct val="0"/>
              </a:spcBef>
              <a:buClrTx/>
              <a:buFontTx/>
              <a:buNone/>
            </a:pPr>
            <a:r>
              <a:rPr lang="en-US" altLang="zh-CN" b="1" dirty="0">
                <a:solidFill>
                  <a:srgbClr val="0000CC"/>
                </a:solidFill>
                <a:latin typeface="华文楷体" panose="02010600040101010101" pitchFamily="2" charset="-122"/>
                <a:ea typeface="华文楷体" panose="02010600040101010101" pitchFamily="2" charset="-122"/>
              </a:rPr>
              <a:t>}</a:t>
            </a:r>
            <a:endParaRPr lang="zh-CN" altLang="en-US" b="1" dirty="0">
              <a:solidFill>
                <a:srgbClr val="0000CC"/>
              </a:solidFill>
              <a:latin typeface="华文楷体" panose="02010600040101010101" pitchFamily="2" charset="-122"/>
              <a:ea typeface="华文楷体" panose="02010600040101010101" pitchFamily="2" charset="-122"/>
            </a:endParaRPr>
          </a:p>
        </p:txBody>
      </p:sp>
      <p:sp>
        <p:nvSpPr>
          <p:cNvPr id="24585" name="Text Box 6"/>
          <p:cNvSpPr txBox="1">
            <a:spLocks noChangeArrowheads="1"/>
          </p:cNvSpPr>
          <p:nvPr/>
        </p:nvSpPr>
        <p:spPr bwMode="auto">
          <a:xfrm>
            <a:off x="2424113" y="5805488"/>
            <a:ext cx="676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50000"/>
              </a:spcBef>
              <a:buClrTx/>
              <a:buFontTx/>
              <a:buNone/>
            </a:pPr>
            <a:r>
              <a:rPr lang="zh-CN" altLang="en-US" b="1" dirty="0">
                <a:solidFill>
                  <a:srgbClr val="0000CC"/>
                </a:solidFill>
              </a:rPr>
              <a:t>注：</a:t>
            </a:r>
            <a:r>
              <a:rPr lang="en-US" altLang="zh-CN" b="1" dirty="0">
                <a:solidFill>
                  <a:srgbClr val="0000CC"/>
                </a:solidFill>
              </a:rPr>
              <a:t>Java</a:t>
            </a:r>
            <a:r>
              <a:rPr lang="zh-CN" altLang="en-US" b="1" dirty="0">
                <a:solidFill>
                  <a:srgbClr val="0000CC"/>
                </a:solidFill>
              </a:rPr>
              <a:t>中由“</a:t>
            </a:r>
            <a:r>
              <a:rPr lang="en-US" altLang="zh-CN" b="1" dirty="0">
                <a:solidFill>
                  <a:srgbClr val="0000CC"/>
                </a:solidFill>
              </a:rPr>
              <a:t>implements</a:t>
            </a:r>
            <a:r>
              <a:rPr lang="zh-CN" altLang="en-US" b="1" dirty="0">
                <a:solidFill>
                  <a:srgbClr val="0000CC"/>
                </a:solidFill>
              </a:rPr>
              <a:t>”代替“：”</a:t>
            </a:r>
          </a:p>
        </p:txBody>
      </p:sp>
      <p:sp>
        <p:nvSpPr>
          <p:cNvPr id="10" name="文本框 9"/>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9625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E0D5D911-E3EC-4A11-915E-4682540142B5}" type="slidenum">
              <a:rPr lang="zh-CN" altLang="en-US"/>
              <a:pPr>
                <a:defRPr/>
              </a:pPr>
              <a:t>17</a:t>
            </a:fld>
            <a:endParaRPr lang="en-US" altLang="zh-CN"/>
          </a:p>
        </p:txBody>
      </p:sp>
      <p:pic>
        <p:nvPicPr>
          <p:cNvPr id="26629" name="Picture 2"/>
          <p:cNvPicPr>
            <a:picLocks noChangeAspect="1" noChangeArrowheads="1"/>
          </p:cNvPicPr>
          <p:nvPr/>
        </p:nvPicPr>
        <p:blipFill>
          <a:blip r:embed="rId3">
            <a:extLst>
              <a:ext uri="{28A0092B-C50C-407E-A947-70E740481C1C}">
                <a14:useLocalDpi xmlns:a14="http://schemas.microsoft.com/office/drawing/2010/main" val="0"/>
              </a:ext>
            </a:extLst>
          </a:blip>
          <a:srcRect r="90091"/>
          <a:stretch>
            <a:fillRect/>
          </a:stretch>
        </p:blipFill>
        <p:spPr bwMode="auto">
          <a:xfrm>
            <a:off x="2711451" y="1412875"/>
            <a:ext cx="720725"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3"/>
          <p:cNvSpPr>
            <a:spLocks noChangeArrowheads="1"/>
          </p:cNvSpPr>
          <p:nvPr/>
        </p:nvSpPr>
        <p:spPr bwMode="auto">
          <a:xfrm>
            <a:off x="2782889" y="5373688"/>
            <a:ext cx="504825" cy="360362"/>
          </a:xfrm>
          <a:prstGeom prst="rect">
            <a:avLst/>
          </a:prstGeom>
          <a:noFill/>
          <a:ln w="5715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endParaRPr lang="zh-CN" altLang="en-US"/>
          </a:p>
        </p:txBody>
      </p:sp>
      <p:sp>
        <p:nvSpPr>
          <p:cNvPr id="26631" name="Rectangle 4"/>
          <p:cNvSpPr>
            <a:spLocks noChangeArrowheads="1"/>
          </p:cNvSpPr>
          <p:nvPr/>
        </p:nvSpPr>
        <p:spPr bwMode="auto">
          <a:xfrm>
            <a:off x="2744789" y="3213101"/>
            <a:ext cx="504825" cy="360363"/>
          </a:xfrm>
          <a:prstGeom prst="rect">
            <a:avLst/>
          </a:prstGeom>
          <a:noFill/>
          <a:ln w="5715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endParaRPr lang="zh-CN" altLang="en-US"/>
          </a:p>
        </p:txBody>
      </p:sp>
      <p:pic>
        <p:nvPicPr>
          <p:cNvPr id="2663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300" y="3573464"/>
            <a:ext cx="352425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333376"/>
            <a:ext cx="38163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4087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69CC15B-24EC-4C3E-9733-47EC58940C7D}" type="slidenum">
              <a:rPr lang="zh-CN" altLang="en-US"/>
              <a:pPr>
                <a:defRPr/>
              </a:pPr>
              <a:t>18</a:t>
            </a:fld>
            <a:endParaRPr lang="en-US" altLang="zh-CN"/>
          </a:p>
        </p:txBody>
      </p:sp>
      <p:sp>
        <p:nvSpPr>
          <p:cNvPr id="28677" name="Text Box 2"/>
          <p:cNvSpPr txBox="1">
            <a:spLocks noChangeArrowheads="1"/>
          </p:cNvSpPr>
          <p:nvPr/>
        </p:nvSpPr>
        <p:spPr bwMode="auto">
          <a:xfrm>
            <a:off x="536749" y="4713811"/>
            <a:ext cx="10948515" cy="138499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50000"/>
              </a:spcBef>
              <a:buClrTx/>
              <a:buFontTx/>
              <a:buNone/>
            </a:pPr>
            <a:r>
              <a:rPr lang="zh-CN" altLang="en-US" b="1" dirty="0">
                <a:solidFill>
                  <a:srgbClr val="0000CC"/>
                </a:solidFill>
                <a:latin typeface="华文楷体" panose="02010600040101010101" pitchFamily="2" charset="-122"/>
                <a:ea typeface="华文楷体" panose="02010600040101010101" pitchFamily="2" charset="-122"/>
              </a:rPr>
              <a:t>提示：要实现接口，必须在类名后包括接口，然后提供接口的每一个成员的实现。</a:t>
            </a:r>
          </a:p>
          <a:p>
            <a:pPr eaLnBrk="1" hangingPunct="1">
              <a:spcBef>
                <a:spcPct val="50000"/>
              </a:spcBef>
              <a:buClrTx/>
              <a:buFontTx/>
              <a:buNone/>
            </a:pPr>
            <a:r>
              <a:rPr lang="zh-CN" altLang="en-US" b="1" dirty="0">
                <a:solidFill>
                  <a:srgbClr val="0000CC"/>
                </a:solidFill>
                <a:latin typeface="华文楷体" panose="02010600040101010101" pitchFamily="2" charset="-122"/>
                <a:ea typeface="华文楷体" panose="02010600040101010101" pitchFamily="2" charset="-122"/>
              </a:rPr>
              <a:t>注意：在接口成员的声明中不需要任何访问修饰符，而在类中相应接口成员实现定义中则都用</a:t>
            </a:r>
            <a:r>
              <a:rPr lang="en-US" altLang="zh-CN" b="1" dirty="0">
                <a:solidFill>
                  <a:srgbClr val="0000CC"/>
                </a:solidFill>
                <a:latin typeface="华文楷体" panose="02010600040101010101" pitchFamily="2" charset="-122"/>
                <a:ea typeface="华文楷体" panose="02010600040101010101" pitchFamily="2" charset="-122"/>
              </a:rPr>
              <a:t>public</a:t>
            </a:r>
            <a:r>
              <a:rPr lang="zh-CN" altLang="en-US" b="1" dirty="0">
                <a:solidFill>
                  <a:srgbClr val="0000CC"/>
                </a:solidFill>
                <a:latin typeface="华文楷体" panose="02010600040101010101" pitchFamily="2" charset="-122"/>
                <a:ea typeface="华文楷体" panose="02010600040101010101" pitchFamily="2" charset="-122"/>
              </a:rPr>
              <a:t>修饰符。</a:t>
            </a:r>
          </a:p>
        </p:txBody>
      </p:sp>
      <p:pic>
        <p:nvPicPr>
          <p:cNvPr id="2867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462" y="1052514"/>
            <a:ext cx="4116876" cy="3349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899" y="1196976"/>
            <a:ext cx="4640803" cy="327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41480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D66CFA7B-23C6-4ED4-86C1-30B9E4F89644}" type="slidenum">
              <a:rPr lang="zh-CN" altLang="en-US"/>
              <a:pPr>
                <a:defRPr/>
              </a:pPr>
              <a:t>19</a:t>
            </a:fld>
            <a:endParaRPr lang="en-US" altLang="zh-CN"/>
          </a:p>
        </p:txBody>
      </p:sp>
      <p:sp>
        <p:nvSpPr>
          <p:cNvPr id="30725" name="灯片编号占位符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fld id="{BB56EFEB-AE31-4F80-993F-1B1FD639D172}" type="slidenum">
              <a:rPr lang="en-US" altLang="zh-CN" sz="1400"/>
              <a:pPr algn="r" eaLnBrk="1" hangingPunct="1">
                <a:spcBef>
                  <a:spcPct val="0"/>
                </a:spcBef>
                <a:buClrTx/>
                <a:buFontTx/>
                <a:buNone/>
              </a:pPr>
              <a:t>19</a:t>
            </a:fld>
            <a:endParaRPr lang="en-US" altLang="zh-CN" sz="1400"/>
          </a:p>
        </p:txBody>
      </p:sp>
      <p:sp>
        <p:nvSpPr>
          <p:cNvPr id="30726" name="AutoShape 5"/>
          <p:cNvSpPr>
            <a:spLocks noChangeArrowheads="1"/>
          </p:cNvSpPr>
          <p:nvPr/>
        </p:nvSpPr>
        <p:spPr bwMode="auto">
          <a:xfrm>
            <a:off x="2119436" y="1903511"/>
            <a:ext cx="5853113" cy="4635401"/>
          </a:xfrm>
          <a:prstGeom prst="roundRect">
            <a:avLst>
              <a:gd name="adj" fmla="val 7204"/>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b" hangingPunct="1">
              <a:buClr>
                <a:schemeClr val="folHlink"/>
              </a:buClr>
              <a:buSzPct val="60000"/>
              <a:buFont typeface="Wingdings" panose="05000000000000000000" pitchFamily="2" charset="2"/>
              <a:buNone/>
            </a:pPr>
            <a:r>
              <a:rPr lang="en-US" altLang="zh-CN" sz="2000" b="1" dirty="0">
                <a:ea typeface="黑体" panose="02010609060101010101" pitchFamily="49" charset="-122"/>
                <a:cs typeface="Times New Roman" panose="02020603050405020304" pitchFamily="18" charset="0"/>
              </a:rPr>
              <a:t>public interface </a:t>
            </a:r>
            <a:r>
              <a:rPr lang="en-US" altLang="zh-CN" sz="2000" b="1" dirty="0" err="1">
                <a:ea typeface="黑体" panose="02010609060101010101" pitchFamily="49" charset="-122"/>
                <a:cs typeface="Times New Roman" panose="02020603050405020304" pitchFamily="18" charset="0"/>
              </a:rPr>
              <a:t>Introduceable</a:t>
            </a:r>
            <a:r>
              <a:rPr lang="en-US" altLang="zh-CN" sz="2000" b="1" dirty="0">
                <a:ea typeface="黑体" panose="02010609060101010101" pitchFamily="49" charset="-122"/>
                <a:cs typeface="Times New Roman" panose="02020603050405020304" pitchFamily="18" charset="0"/>
              </a:rPr>
              <a:t> {</a:t>
            </a:r>
          </a:p>
          <a:p>
            <a:pPr eaLnBrk="1" fontAlgn="b" hangingPunct="1">
              <a:buClr>
                <a:schemeClr val="folHlink"/>
              </a:buClr>
              <a:buSzPct val="60000"/>
              <a:buFont typeface="Wingdings" panose="05000000000000000000" pitchFamily="2" charset="2"/>
              <a:buNone/>
            </a:pPr>
            <a:endParaRPr lang="en-US" altLang="zh-CN" sz="2000" b="1" dirty="0">
              <a:ea typeface="黑体" panose="02010609060101010101" pitchFamily="49" charset="-122"/>
              <a:cs typeface="Times New Roman" panose="02020603050405020304" pitchFamily="18" charset="0"/>
            </a:endParaRPr>
          </a:p>
          <a:p>
            <a:pPr lvl="1" eaLnBrk="1" fontAlgn="b" hangingPunct="1">
              <a:buClr>
                <a:schemeClr val="folHlink"/>
              </a:buClr>
              <a:buSzPct val="60000"/>
              <a:buFont typeface="Wingdings" panose="05000000000000000000" pitchFamily="2" charset="2"/>
              <a:buNone/>
            </a:pPr>
            <a:r>
              <a:rPr lang="en-US" altLang="zh-CN" sz="2000" b="1" dirty="0">
                <a:ea typeface="黑体" panose="02010609060101010101" pitchFamily="49" charset="-122"/>
                <a:cs typeface="Times New Roman" panose="02020603050405020304" pitchFamily="18" charset="0"/>
              </a:rPr>
              <a:t>public String detail();</a:t>
            </a:r>
          </a:p>
          <a:p>
            <a:pPr lvl="1" eaLnBrk="1" fontAlgn="b" hangingPunct="1">
              <a:buClr>
                <a:schemeClr val="folHlink"/>
              </a:buClr>
              <a:buSzPct val="60000"/>
              <a:buFont typeface="Wingdings" panose="05000000000000000000" pitchFamily="2" charset="2"/>
              <a:buNone/>
            </a:pPr>
            <a:endParaRPr lang="en-US" altLang="zh-CN" sz="2000" b="1" dirty="0">
              <a:ea typeface="黑体" panose="02010609060101010101" pitchFamily="49" charset="-122"/>
              <a:cs typeface="Times New Roman" panose="02020603050405020304" pitchFamily="18" charset="0"/>
            </a:endParaRPr>
          </a:p>
          <a:p>
            <a:pPr lvl="1" eaLnBrk="1" fontAlgn="b" hangingPunct="1">
              <a:buClr>
                <a:schemeClr val="folHlink"/>
              </a:buClr>
              <a:buSzPct val="60000"/>
              <a:buFont typeface="Wingdings" panose="05000000000000000000" pitchFamily="2" charset="2"/>
              <a:buNone/>
            </a:pPr>
            <a:r>
              <a:rPr lang="en-US" altLang="zh-CN" sz="2000" b="1" dirty="0">
                <a:ea typeface="黑体" panose="02010609060101010101" pitchFamily="49" charset="-122"/>
                <a:cs typeface="Times New Roman" panose="02020603050405020304" pitchFamily="18" charset="0"/>
              </a:rPr>
              <a:t>public void introduction(){</a:t>
            </a:r>
          </a:p>
          <a:p>
            <a:pPr lvl="1" eaLnBrk="1" fontAlgn="b" hangingPunct="1">
              <a:buClr>
                <a:schemeClr val="folHlink"/>
              </a:buClr>
              <a:buSzPct val="60000"/>
              <a:buFont typeface="Wingdings" panose="05000000000000000000" pitchFamily="2" charset="2"/>
              <a:buNone/>
            </a:pPr>
            <a:r>
              <a:rPr lang="en-US" altLang="zh-CN" sz="2000" b="1" dirty="0">
                <a:ea typeface="黑体" panose="02010609060101010101" pitchFamily="49" charset="-122"/>
                <a:cs typeface="Times New Roman" panose="02020603050405020304" pitchFamily="18" charset="0"/>
              </a:rPr>
              <a:t>	detail();</a:t>
            </a:r>
          </a:p>
          <a:p>
            <a:pPr lvl="1" eaLnBrk="1" fontAlgn="b" hangingPunct="1">
              <a:buClr>
                <a:schemeClr val="folHlink"/>
              </a:buClr>
              <a:buSzPct val="60000"/>
              <a:buFont typeface="Wingdings" panose="05000000000000000000" pitchFamily="2" charset="2"/>
              <a:buNone/>
            </a:pPr>
            <a:r>
              <a:rPr lang="en-US" altLang="zh-CN" sz="2000" b="1" dirty="0">
                <a:ea typeface="黑体" panose="02010609060101010101" pitchFamily="49" charset="-122"/>
                <a:cs typeface="Times New Roman" panose="02020603050405020304" pitchFamily="18" charset="0"/>
              </a:rPr>
              <a:t>}</a:t>
            </a:r>
          </a:p>
          <a:p>
            <a:pPr lvl="1" eaLnBrk="1" fontAlgn="b" hangingPunct="1">
              <a:buClr>
                <a:schemeClr val="folHlink"/>
              </a:buClr>
              <a:buSzPct val="60000"/>
              <a:buFont typeface="Wingdings" panose="05000000000000000000" pitchFamily="2" charset="2"/>
              <a:buNone/>
            </a:pPr>
            <a:endParaRPr lang="en-US" altLang="zh-CN" sz="2000" b="1" dirty="0">
              <a:ea typeface="黑体" panose="02010609060101010101" pitchFamily="49" charset="-122"/>
              <a:cs typeface="Times New Roman" panose="02020603050405020304" pitchFamily="18" charset="0"/>
            </a:endParaRPr>
          </a:p>
          <a:p>
            <a:pPr lvl="1" eaLnBrk="1" fontAlgn="b" hangingPunct="1">
              <a:buClr>
                <a:schemeClr val="folHlink"/>
              </a:buClr>
              <a:buSzPct val="60000"/>
              <a:buFont typeface="Wingdings" panose="05000000000000000000" pitchFamily="2" charset="2"/>
              <a:buNone/>
            </a:pPr>
            <a:r>
              <a:rPr lang="en-US" altLang="zh-CN" sz="2000" b="1" dirty="0">
                <a:ea typeface="黑体" panose="02010609060101010101" pitchFamily="49" charset="-122"/>
                <a:cs typeface="Times New Roman" panose="02020603050405020304" pitchFamily="18" charset="0"/>
              </a:rPr>
              <a:t>private void </a:t>
            </a:r>
            <a:r>
              <a:rPr lang="en-US" altLang="zh-CN" sz="2000" b="1" dirty="0" err="1">
                <a:ea typeface="黑体" panose="02010609060101010101" pitchFamily="49" charset="-122"/>
                <a:cs typeface="Times New Roman" panose="02020603050405020304" pitchFamily="18" charset="0"/>
              </a:rPr>
              <a:t>showMessage</a:t>
            </a:r>
            <a:r>
              <a:rPr lang="en-US" altLang="zh-CN" sz="2000" b="1" dirty="0">
                <a:ea typeface="黑体" panose="02010609060101010101" pitchFamily="49" charset="-122"/>
                <a:cs typeface="Times New Roman" panose="02020603050405020304" pitchFamily="18" charset="0"/>
              </a:rPr>
              <a:t>();</a:t>
            </a:r>
          </a:p>
          <a:p>
            <a:pPr lvl="1" eaLnBrk="1" fontAlgn="b" hangingPunct="1">
              <a:buClr>
                <a:schemeClr val="folHlink"/>
              </a:buClr>
              <a:buSzPct val="60000"/>
              <a:buFont typeface="Wingdings" panose="05000000000000000000" pitchFamily="2" charset="2"/>
              <a:buNone/>
            </a:pPr>
            <a:endParaRPr lang="en-US" altLang="zh-CN" sz="2000" b="1" dirty="0">
              <a:ea typeface="黑体" panose="02010609060101010101" pitchFamily="49" charset="-122"/>
              <a:cs typeface="Times New Roman" panose="02020603050405020304" pitchFamily="18" charset="0"/>
            </a:endParaRPr>
          </a:p>
          <a:p>
            <a:pPr lvl="1" eaLnBrk="1" fontAlgn="b" hangingPunct="1">
              <a:buClr>
                <a:schemeClr val="folHlink"/>
              </a:buClr>
              <a:buSzPct val="60000"/>
              <a:buFont typeface="Wingdings" panose="05000000000000000000" pitchFamily="2" charset="2"/>
              <a:buNone/>
            </a:pPr>
            <a:r>
              <a:rPr lang="en-US" altLang="zh-CN" sz="2000" b="1" dirty="0">
                <a:ea typeface="黑体" panose="02010609060101010101" pitchFamily="49" charset="-122"/>
                <a:cs typeface="Times New Roman" panose="02020603050405020304" pitchFamily="18" charset="0"/>
              </a:rPr>
              <a:t>void speak();</a:t>
            </a:r>
          </a:p>
          <a:p>
            <a:pPr eaLnBrk="1" fontAlgn="b" hangingPunct="1">
              <a:buClr>
                <a:schemeClr val="folHlink"/>
              </a:buClr>
              <a:buSzPct val="60000"/>
              <a:buFont typeface="Wingdings" panose="05000000000000000000" pitchFamily="2" charset="2"/>
              <a:buNone/>
            </a:pPr>
            <a:r>
              <a:rPr lang="en-US" altLang="zh-CN" sz="2000" b="1" dirty="0">
                <a:ea typeface="黑体" panose="02010609060101010101" pitchFamily="49" charset="-122"/>
                <a:cs typeface="Times New Roman" panose="02020603050405020304" pitchFamily="18" charset="0"/>
              </a:rPr>
              <a:t>}</a:t>
            </a:r>
          </a:p>
        </p:txBody>
      </p:sp>
      <p:sp>
        <p:nvSpPr>
          <p:cNvPr id="30727" name="Rectangle 24"/>
          <p:cNvSpPr>
            <a:spLocks noChangeArrowheads="1"/>
          </p:cNvSpPr>
          <p:nvPr/>
        </p:nvSpPr>
        <p:spPr bwMode="auto">
          <a:xfrm>
            <a:off x="2566989" y="1341439"/>
            <a:ext cx="678973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Tx/>
              <a:buFontTx/>
              <a:buNone/>
            </a:pPr>
            <a:r>
              <a:rPr lang="zh-CN" altLang="en-US" sz="2400" b="1">
                <a:ea typeface="黑体" panose="02010609060101010101" pitchFamily="49" charset="-122"/>
              </a:rPr>
              <a:t>请指出下列</a:t>
            </a:r>
            <a:r>
              <a:rPr lang="en-US" altLang="zh-CN" sz="2400" b="1">
                <a:ea typeface="黑体" panose="02010609060101010101" pitchFamily="49" charset="-122"/>
              </a:rPr>
              <a:t>Java</a:t>
            </a:r>
            <a:r>
              <a:rPr lang="zh-CN" altLang="en-US" sz="2400" b="1">
                <a:ea typeface="黑体" panose="02010609060101010101" pitchFamily="49" charset="-122"/>
              </a:rPr>
              <a:t>代码中的错误。</a:t>
            </a:r>
          </a:p>
        </p:txBody>
      </p:sp>
      <p:sp>
        <p:nvSpPr>
          <p:cNvPr id="30728" name="Rectangle 2"/>
          <p:cNvSpPr>
            <a:spLocks noChangeArrowheads="1"/>
          </p:cNvSpPr>
          <p:nvPr/>
        </p:nvSpPr>
        <p:spPr bwMode="white">
          <a:xfrm>
            <a:off x="2257426" y="731838"/>
            <a:ext cx="780097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r>
              <a:rPr lang="zh-CN" altLang="en-US" sz="3200" b="1">
                <a:solidFill>
                  <a:schemeClr val="bg1"/>
                </a:solidFill>
                <a:latin typeface="Verdana" panose="020B0604030504040204" pitchFamily="34" charset="0"/>
              </a:rPr>
              <a:t>例子</a:t>
            </a:r>
            <a:endParaRPr lang="en-US" altLang="zh-CN" sz="3200" b="1">
              <a:solidFill>
                <a:schemeClr val="bg1"/>
              </a:solidFill>
              <a:latin typeface="Verdana" panose="020B0604030504040204" pitchFamily="34" charset="0"/>
            </a:endParaRPr>
          </a:p>
        </p:txBody>
      </p:sp>
      <p:sp>
        <p:nvSpPr>
          <p:cNvPr id="9" name="文本框 8"/>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4682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5"/>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6"/>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7"/>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微软雅黑" panose="020B0503020204020204" pitchFamily="34" charset="-122"/>
                </a:rPr>
                <a:t>抽象类和接口</a:t>
              </a:r>
              <a:endParaRPr lang="en-US" altLang="zh-CN" sz="2400" dirty="0">
                <a:latin typeface="微软雅黑" panose="020B0503020204020204" pitchFamily="34" charset="-122"/>
              </a:endParaRPr>
            </a:p>
          </p:txBody>
        </p:sp>
      </p:grpSp>
      <p:grpSp>
        <p:nvGrpSpPr>
          <p:cNvPr id="46" name="组合 45"/>
          <p:cNvGrpSpPr/>
          <p:nvPr/>
        </p:nvGrpSpPr>
        <p:grpSpPr>
          <a:xfrm>
            <a:off x="1488855" y="3667787"/>
            <a:ext cx="4129542" cy="600404"/>
            <a:chOff x="2442708" y="3763858"/>
            <a:chExt cx="4129542" cy="600404"/>
          </a:xfrm>
        </p:grpSpPr>
        <p:sp>
          <p:nvSpPr>
            <p:cNvPr id="147" name="MH_Others_6"/>
            <p:cNvSpPr/>
            <p:nvPr>
              <p:custDataLst>
                <p:tags r:id="rId2"/>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3"/>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4"/>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一些特殊的关联关系</a:t>
              </a:r>
              <a:endParaRPr lang="zh-CN" altLang="en-US" sz="2400" dirty="0">
                <a:latin typeface="微软雅黑" panose="020B0503020204020204" pitchFamily="34" charset="-122"/>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AAB8FBF-2A8B-409A-9883-9DDFF271C027}" type="slidenum">
              <a:rPr lang="zh-CN" altLang="en-US"/>
              <a:pPr>
                <a:defRPr/>
              </a:pPr>
              <a:t>20</a:t>
            </a:fld>
            <a:endParaRPr lang="en-US" altLang="zh-CN"/>
          </a:p>
        </p:txBody>
      </p:sp>
      <p:sp>
        <p:nvSpPr>
          <p:cNvPr id="31749" name="Rectangle 2"/>
          <p:cNvSpPr>
            <a:spLocks noGrp="1" noChangeArrowheads="1"/>
          </p:cNvSpPr>
          <p:nvPr>
            <p:ph type="body" idx="1"/>
          </p:nvPr>
        </p:nvSpPr>
        <p:spPr>
          <a:xfrm>
            <a:off x="501021" y="1052975"/>
            <a:ext cx="10632552" cy="4176712"/>
          </a:xfrm>
        </p:spPr>
        <p:txBody>
          <a:bodyPr/>
          <a:lstStyle/>
          <a:p>
            <a:pPr eaLnBrk="1" hangingPunct="1">
              <a:lnSpc>
                <a:spcPct val="150000"/>
              </a:lnSpc>
              <a:buFont typeface="Wingdings" panose="05000000000000000000" pitchFamily="2" charset="2"/>
              <a:buNone/>
            </a:pPr>
            <a:r>
              <a:rPr lang="zh-CN" altLang="en-US" b="1" dirty="0">
                <a:solidFill>
                  <a:srgbClr val="0000CC"/>
                </a:solidFill>
                <a:latin typeface="华文楷体" panose="02010600040101010101" pitchFamily="2" charset="-122"/>
                <a:ea typeface="华文楷体" panose="02010600040101010101" pitchFamily="2" charset="-122"/>
              </a:rPr>
              <a:t>接口的特点  </a:t>
            </a:r>
          </a:p>
          <a:p>
            <a:pPr eaLnBrk="1" hangingPunct="1">
              <a:lnSpc>
                <a:spcPct val="150000"/>
              </a:lnSpc>
            </a:pPr>
            <a:r>
              <a:rPr lang="zh-CN" altLang="en-US" b="1" dirty="0">
                <a:solidFill>
                  <a:srgbClr val="0000CC"/>
                </a:solidFill>
                <a:latin typeface="华文楷体" panose="02010600040101010101" pitchFamily="2" charset="-122"/>
                <a:ea typeface="华文楷体" panose="02010600040101010101" pitchFamily="2" charset="-122"/>
              </a:rPr>
              <a:t>（</a:t>
            </a:r>
            <a:r>
              <a:rPr lang="en-US" altLang="zh-CN" b="1" dirty="0">
                <a:solidFill>
                  <a:srgbClr val="0000CC"/>
                </a:solidFill>
                <a:latin typeface="华文楷体" panose="02010600040101010101" pitchFamily="2" charset="-122"/>
                <a:ea typeface="华文楷体" panose="02010600040101010101" pitchFamily="2" charset="-122"/>
              </a:rPr>
              <a:t>1</a:t>
            </a:r>
            <a:r>
              <a:rPr lang="zh-CN" altLang="en-US" b="1" dirty="0">
                <a:solidFill>
                  <a:srgbClr val="0000CC"/>
                </a:solidFill>
                <a:latin typeface="华文楷体" panose="02010600040101010101" pitchFamily="2" charset="-122"/>
                <a:ea typeface="华文楷体" panose="02010600040101010101" pitchFamily="2" charset="-122"/>
              </a:rPr>
              <a:t>）接口</a:t>
            </a:r>
            <a:r>
              <a:rPr lang="zh-CN" altLang="en-US" b="1" dirty="0">
                <a:solidFill>
                  <a:srgbClr val="FF3300"/>
                </a:solidFill>
                <a:latin typeface="华文楷体" panose="02010600040101010101" pitchFamily="2" charset="-122"/>
                <a:ea typeface="华文楷体" panose="02010600040101010101" pitchFamily="2" charset="-122"/>
              </a:rPr>
              <a:t>只包含操作而不包含属性</a:t>
            </a:r>
            <a:r>
              <a:rPr lang="zh-CN" altLang="en-US" b="1" dirty="0">
                <a:solidFill>
                  <a:srgbClr val="0000CC"/>
                </a:solidFill>
                <a:latin typeface="华文楷体" panose="02010600040101010101" pitchFamily="2" charset="-122"/>
                <a:ea typeface="华文楷体" panose="02010600040101010101" pitchFamily="2" charset="-122"/>
              </a:rPr>
              <a:t>，并且</a:t>
            </a:r>
            <a:r>
              <a:rPr lang="zh-CN" altLang="en-US" b="1" dirty="0">
                <a:solidFill>
                  <a:srgbClr val="FF3300"/>
                </a:solidFill>
                <a:latin typeface="华文楷体" panose="02010600040101010101" pitchFamily="2" charset="-122"/>
                <a:ea typeface="华文楷体" panose="02010600040101010101" pitchFamily="2" charset="-122"/>
              </a:rPr>
              <a:t>操作都是公有的</a:t>
            </a:r>
            <a:r>
              <a:rPr lang="en-US" altLang="zh-CN" b="1" dirty="0">
                <a:solidFill>
                  <a:srgbClr val="0000CC"/>
                </a:solidFill>
                <a:latin typeface="华文楷体" panose="02010600040101010101" pitchFamily="2" charset="-122"/>
                <a:ea typeface="华文楷体" panose="02010600040101010101" pitchFamily="2" charset="-122"/>
              </a:rPr>
              <a:t>(public)</a:t>
            </a:r>
            <a:r>
              <a:rPr lang="zh-CN" altLang="en-US" b="1" dirty="0">
                <a:solidFill>
                  <a:srgbClr val="0000CC"/>
                </a:solidFill>
                <a:latin typeface="华文楷体" panose="02010600040101010101" pitchFamily="2" charset="-122"/>
                <a:ea typeface="华文楷体" panose="02010600040101010101" pitchFamily="2" charset="-122"/>
              </a:rPr>
              <a:t>，不允许使用可见性限定符。 </a:t>
            </a:r>
          </a:p>
          <a:p>
            <a:pPr eaLnBrk="1" hangingPunct="1">
              <a:lnSpc>
                <a:spcPct val="150000"/>
              </a:lnSpc>
            </a:pPr>
            <a:r>
              <a:rPr lang="zh-CN" altLang="en-US" b="1" dirty="0">
                <a:solidFill>
                  <a:srgbClr val="0000CC"/>
                </a:solidFill>
                <a:latin typeface="华文楷体" panose="02010600040101010101" pitchFamily="2" charset="-122"/>
                <a:ea typeface="华文楷体" panose="02010600040101010101" pitchFamily="2" charset="-122"/>
              </a:rPr>
              <a:t>（</a:t>
            </a:r>
            <a:r>
              <a:rPr lang="en-US" altLang="zh-CN" b="1" dirty="0">
                <a:solidFill>
                  <a:srgbClr val="0000CC"/>
                </a:solidFill>
                <a:latin typeface="华文楷体" panose="02010600040101010101" pitchFamily="2" charset="-122"/>
                <a:ea typeface="华文楷体" panose="02010600040101010101" pitchFamily="2" charset="-122"/>
              </a:rPr>
              <a:t>2</a:t>
            </a:r>
            <a:r>
              <a:rPr lang="zh-CN" altLang="en-US" b="1" dirty="0">
                <a:solidFill>
                  <a:srgbClr val="0000CC"/>
                </a:solidFill>
                <a:latin typeface="华文楷体" panose="02010600040101010101" pitchFamily="2" charset="-122"/>
                <a:ea typeface="华文楷体" panose="02010600040101010101" pitchFamily="2" charset="-122"/>
              </a:rPr>
              <a:t>）接口</a:t>
            </a:r>
            <a:r>
              <a:rPr lang="zh-CN" altLang="en-US" b="1" dirty="0">
                <a:solidFill>
                  <a:srgbClr val="FF3300"/>
                </a:solidFill>
                <a:latin typeface="华文楷体" panose="02010600040101010101" pitchFamily="2" charset="-122"/>
                <a:ea typeface="华文楷体" panose="02010600040101010101" pitchFamily="2" charset="-122"/>
              </a:rPr>
              <a:t>不能自己实现其操作</a:t>
            </a:r>
            <a:r>
              <a:rPr lang="zh-CN" altLang="en-US" b="1" dirty="0">
                <a:solidFill>
                  <a:srgbClr val="0000CC"/>
                </a:solidFill>
                <a:latin typeface="华文楷体" panose="02010600040101010101" pitchFamily="2" charset="-122"/>
                <a:ea typeface="华文楷体" panose="02010600040101010101" pitchFamily="2" charset="-122"/>
              </a:rPr>
              <a:t>，而是由相应的类来实现。</a:t>
            </a:r>
          </a:p>
          <a:p>
            <a:pPr eaLnBrk="1" hangingPunct="1">
              <a:lnSpc>
                <a:spcPct val="150000"/>
              </a:lnSpc>
              <a:buFont typeface="Wingdings" panose="05000000000000000000" pitchFamily="2" charset="2"/>
              <a:buNone/>
            </a:pPr>
            <a:r>
              <a:rPr lang="zh-CN" altLang="en-US" b="1" dirty="0">
                <a:solidFill>
                  <a:srgbClr val="0000CC"/>
                </a:solidFill>
                <a:latin typeface="华文楷体" panose="02010600040101010101" pitchFamily="2" charset="-122"/>
                <a:ea typeface="华文楷体" panose="02010600040101010101" pitchFamily="2" charset="-122"/>
              </a:rPr>
              <a:t>  （</a:t>
            </a:r>
            <a:r>
              <a:rPr lang="en-US" altLang="zh-CN" b="1" dirty="0">
                <a:solidFill>
                  <a:srgbClr val="0000CC"/>
                </a:solidFill>
                <a:latin typeface="华文楷体" panose="02010600040101010101" pitchFamily="2" charset="-122"/>
                <a:ea typeface="华文楷体" panose="02010600040101010101" pitchFamily="2" charset="-122"/>
              </a:rPr>
              <a:t>3</a:t>
            </a:r>
            <a:r>
              <a:rPr lang="zh-CN" altLang="en-US" b="1" dirty="0">
                <a:solidFill>
                  <a:srgbClr val="0000CC"/>
                </a:solidFill>
                <a:latin typeface="华文楷体" panose="02010600040101010101" pitchFamily="2" charset="-122"/>
                <a:ea typeface="华文楷体" panose="02010600040101010101" pitchFamily="2" charset="-122"/>
              </a:rPr>
              <a:t>）接口没有构造函数和析构函数，不能直接被实例化</a:t>
            </a:r>
          </a:p>
          <a:p>
            <a:pPr eaLnBrk="1" hangingPunct="1">
              <a:lnSpc>
                <a:spcPct val="150000"/>
              </a:lnSpc>
            </a:pPr>
            <a:r>
              <a:rPr lang="zh-CN" altLang="en-US" b="1" dirty="0">
                <a:solidFill>
                  <a:srgbClr val="0000CC"/>
                </a:solidFill>
                <a:latin typeface="华文楷体" panose="02010600040101010101" pitchFamily="2" charset="-122"/>
                <a:ea typeface="华文楷体" panose="02010600040101010101" pitchFamily="2" charset="-122"/>
              </a:rPr>
              <a:t>（</a:t>
            </a:r>
            <a:r>
              <a:rPr lang="en-US" altLang="zh-CN" b="1" dirty="0">
                <a:solidFill>
                  <a:srgbClr val="0000CC"/>
                </a:solidFill>
                <a:latin typeface="华文楷体" panose="02010600040101010101" pitchFamily="2" charset="-122"/>
                <a:ea typeface="华文楷体" panose="02010600040101010101" pitchFamily="2" charset="-122"/>
              </a:rPr>
              <a:t>4</a:t>
            </a:r>
            <a:r>
              <a:rPr lang="zh-CN" altLang="en-US" b="1" dirty="0">
                <a:solidFill>
                  <a:srgbClr val="0000CC"/>
                </a:solidFill>
                <a:latin typeface="华文楷体" panose="02010600040101010101" pitchFamily="2" charset="-122"/>
                <a:ea typeface="华文楷体" panose="02010600040101010101" pitchFamily="2" charset="-122"/>
              </a:rPr>
              <a:t>）一个类可以实现多个接口。</a:t>
            </a:r>
          </a:p>
        </p:txBody>
      </p:sp>
      <p:sp>
        <p:nvSpPr>
          <p:cNvPr id="31750" name="Rectangle 2"/>
          <p:cNvSpPr>
            <a:spLocks noChangeArrowheads="1"/>
          </p:cNvSpPr>
          <p:nvPr/>
        </p:nvSpPr>
        <p:spPr bwMode="white">
          <a:xfrm>
            <a:off x="2257426" y="731838"/>
            <a:ext cx="780097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r>
              <a:rPr lang="zh-CN" altLang="en-US" sz="3200" b="1">
                <a:solidFill>
                  <a:schemeClr val="bg1"/>
                </a:solidFill>
                <a:latin typeface="Verdana" panose="020B0604030504040204" pitchFamily="34" charset="0"/>
              </a:rPr>
              <a:t>接口的特点</a:t>
            </a:r>
            <a:endParaRPr lang="en-US" altLang="zh-CN" sz="3200" b="1">
              <a:solidFill>
                <a:schemeClr val="bg1"/>
              </a:solidFill>
              <a:latin typeface="Verdana" panose="020B0604030504040204" pitchFamily="34" charset="0"/>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3817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6E28BC52-1316-4383-B6BB-6A193629F7AD}" type="slidenum">
              <a:rPr lang="zh-CN" altLang="en-US"/>
              <a:pPr>
                <a:defRPr/>
              </a:pPr>
              <a:t>21</a:t>
            </a:fld>
            <a:endParaRPr lang="en-US" altLang="zh-CN"/>
          </a:p>
        </p:txBody>
      </p:sp>
      <p:sp>
        <p:nvSpPr>
          <p:cNvPr id="33798" name="Rectangle 3"/>
          <p:cNvSpPr>
            <a:spLocks noGrp="1" noChangeArrowheads="1"/>
          </p:cNvSpPr>
          <p:nvPr>
            <p:ph type="body" idx="4294967295"/>
          </p:nvPr>
        </p:nvSpPr>
        <p:spPr>
          <a:xfrm>
            <a:off x="633046" y="1341438"/>
            <a:ext cx="3611389" cy="4103687"/>
          </a:xfrm>
        </p:spPr>
        <p:txBody>
          <a:bodyPr/>
          <a:lstStyle/>
          <a:p>
            <a:pPr>
              <a:lnSpc>
                <a:spcPct val="150000"/>
              </a:lnSpc>
            </a:pPr>
            <a:r>
              <a:rPr lang="zh-CN" altLang="en-US" b="1" dirty="0">
                <a:solidFill>
                  <a:srgbClr val="FF0000"/>
                </a:solidFill>
                <a:latin typeface="华文楷体" panose="02010600040101010101" pitchFamily="2" charset="-122"/>
                <a:ea typeface="华文楷体" panose="02010600040101010101" pitchFamily="2" charset="-122"/>
              </a:rPr>
              <a:t>接口的扩展</a:t>
            </a:r>
            <a:endParaRPr lang="en-US" altLang="zh-CN" b="1" dirty="0">
              <a:solidFill>
                <a:srgbClr val="FF0000"/>
              </a:solidFill>
              <a:latin typeface="华文楷体" panose="02010600040101010101" pitchFamily="2" charset="-122"/>
              <a:ea typeface="华文楷体" panose="02010600040101010101" pitchFamily="2" charset="-122"/>
            </a:endParaRPr>
          </a:p>
          <a:p>
            <a:pPr eaLnBrk="1" hangingPunct="1">
              <a:lnSpc>
                <a:spcPct val="150000"/>
              </a:lnSpc>
            </a:pPr>
            <a:r>
              <a:rPr lang="zh-CN" altLang="en-US" b="1" dirty="0">
                <a:solidFill>
                  <a:srgbClr val="0000CC"/>
                </a:solidFill>
                <a:latin typeface="华文楷体" panose="02010600040101010101" pitchFamily="2" charset="-122"/>
                <a:ea typeface="华文楷体" panose="02010600040101010101" pitchFamily="2" charset="-122"/>
              </a:rPr>
              <a:t>通过继承可以对一个或多个接口进行组合并扩展，并可以在扩展的接口中添加新的方法，使接口更加丰富。</a:t>
            </a:r>
          </a:p>
          <a:p>
            <a:pPr eaLnBrk="1" hangingPunct="1">
              <a:lnSpc>
                <a:spcPct val="150000"/>
              </a:lnSpc>
              <a:buFont typeface="Wingdings" panose="05000000000000000000" pitchFamily="2" charset="2"/>
              <a:buNone/>
            </a:pPr>
            <a:r>
              <a:rPr lang="zh-CN" altLang="en-US" sz="3600" dirty="0">
                <a:ea typeface="宋体" panose="02010600030101010101" pitchFamily="2" charset="-122"/>
              </a:rPr>
              <a:t> </a:t>
            </a:r>
          </a:p>
        </p:txBody>
      </p:sp>
      <p:sp>
        <p:nvSpPr>
          <p:cNvPr id="33799" name="Rectangle 4"/>
          <p:cNvSpPr>
            <a:spLocks noChangeArrowheads="1"/>
          </p:cNvSpPr>
          <p:nvPr/>
        </p:nvSpPr>
        <p:spPr bwMode="auto">
          <a:xfrm>
            <a:off x="4727576" y="1341438"/>
            <a:ext cx="561657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r>
              <a:rPr lang="en-US" altLang="zh-CN" sz="2000" b="1" dirty="0">
                <a:latin typeface="Times New Roman" panose="02020603050405020304" pitchFamily="18" charset="0"/>
              </a:rPr>
              <a:t>interface I1{ </a:t>
            </a:r>
          </a:p>
          <a:p>
            <a:pPr eaLnBrk="1" hangingPunct="1"/>
            <a:r>
              <a:rPr lang="en-US" altLang="zh-CN" sz="2000" b="1" dirty="0">
                <a:latin typeface="Times New Roman" panose="02020603050405020304" pitchFamily="18" charset="0"/>
              </a:rPr>
              <a:t>  void f1(); </a:t>
            </a:r>
          </a:p>
          <a:p>
            <a:pPr eaLnBrk="1" hangingPunct="1"/>
            <a:r>
              <a:rPr lang="en-US" altLang="zh-CN" sz="2000" b="1" dirty="0">
                <a:latin typeface="Times New Roman" panose="02020603050405020304" pitchFamily="18" charset="0"/>
              </a:rPr>
              <a:t>} </a:t>
            </a:r>
          </a:p>
          <a:p>
            <a:pPr eaLnBrk="1" hangingPunct="1"/>
            <a:r>
              <a:rPr lang="en-US" altLang="zh-CN" sz="2000" b="1" dirty="0">
                <a:latin typeface="Times New Roman" panose="02020603050405020304" pitchFamily="18" charset="0"/>
              </a:rPr>
              <a:t>interface I2{ </a:t>
            </a:r>
          </a:p>
          <a:p>
            <a:pPr eaLnBrk="1" hangingPunct="1"/>
            <a:r>
              <a:rPr lang="en-US" altLang="zh-CN" sz="2000" b="1" dirty="0">
                <a:latin typeface="Times New Roman" panose="02020603050405020304" pitchFamily="18" charset="0"/>
              </a:rPr>
              <a:t>  void f2(); </a:t>
            </a:r>
          </a:p>
          <a:p>
            <a:pPr eaLnBrk="1" hangingPunct="1"/>
            <a:r>
              <a:rPr lang="en-US" altLang="zh-CN" sz="2000" b="1" dirty="0">
                <a:latin typeface="Times New Roman" panose="02020603050405020304" pitchFamily="18" charset="0"/>
              </a:rPr>
              <a:t>} </a:t>
            </a:r>
          </a:p>
          <a:p>
            <a:pPr eaLnBrk="1" hangingPunct="1"/>
            <a:r>
              <a:rPr lang="en-US" altLang="zh-CN" sz="2000" b="1" dirty="0">
                <a:latin typeface="Times New Roman" panose="02020603050405020304" pitchFamily="18" charset="0"/>
              </a:rPr>
              <a:t>interface Ie1 </a:t>
            </a:r>
            <a:r>
              <a:rPr lang="en-US" altLang="zh-CN" sz="2000" b="1" dirty="0">
                <a:solidFill>
                  <a:srgbClr val="CC0000"/>
                </a:solidFill>
                <a:latin typeface="Times New Roman" panose="02020603050405020304" pitchFamily="18" charset="0"/>
              </a:rPr>
              <a:t>extends</a:t>
            </a:r>
            <a:r>
              <a:rPr lang="en-US" altLang="zh-CN" sz="2000" b="1" dirty="0">
                <a:latin typeface="Times New Roman" panose="02020603050405020304" pitchFamily="18" charset="0"/>
              </a:rPr>
              <a:t> I2{ </a:t>
            </a:r>
          </a:p>
          <a:p>
            <a:pPr eaLnBrk="1" hangingPunct="1"/>
            <a:r>
              <a:rPr lang="en-US" altLang="zh-CN" sz="2000" b="1" dirty="0">
                <a:latin typeface="Times New Roman" panose="02020603050405020304" pitchFamily="18" charset="0"/>
              </a:rPr>
              <a:t>  void fe1(); </a:t>
            </a:r>
          </a:p>
          <a:p>
            <a:pPr eaLnBrk="1" hangingPunct="1"/>
            <a:r>
              <a:rPr lang="en-US" altLang="zh-CN" sz="2000" b="1" dirty="0">
                <a:latin typeface="Times New Roman" panose="02020603050405020304" pitchFamily="18" charset="0"/>
              </a:rPr>
              <a:t>} </a:t>
            </a:r>
          </a:p>
          <a:p>
            <a:pPr eaLnBrk="1" hangingPunct="1"/>
            <a:r>
              <a:rPr lang="en-US" altLang="zh-CN" sz="2000" b="1" dirty="0">
                <a:latin typeface="Times New Roman" panose="02020603050405020304" pitchFamily="18" charset="0"/>
              </a:rPr>
              <a:t>interface Ie2 </a:t>
            </a:r>
            <a:r>
              <a:rPr lang="en-US" altLang="zh-CN" sz="2000" b="1" dirty="0">
                <a:solidFill>
                  <a:srgbClr val="CC0000"/>
                </a:solidFill>
                <a:latin typeface="Times New Roman" panose="02020603050405020304" pitchFamily="18" charset="0"/>
              </a:rPr>
              <a:t>extends</a:t>
            </a:r>
            <a:r>
              <a:rPr lang="en-US" altLang="zh-CN" sz="2000" b="1" dirty="0">
                <a:latin typeface="Times New Roman" panose="02020603050405020304" pitchFamily="18" charset="0"/>
              </a:rPr>
              <a:t> Ie1, I1{ </a:t>
            </a:r>
          </a:p>
          <a:p>
            <a:pPr eaLnBrk="1" hangingPunct="1"/>
            <a:r>
              <a:rPr lang="en-US" altLang="zh-CN" sz="2000" b="1" dirty="0">
                <a:latin typeface="Times New Roman" panose="02020603050405020304" pitchFamily="18" charset="0"/>
              </a:rPr>
              <a:t> // </a:t>
            </a:r>
            <a:r>
              <a:rPr lang="zh-CN" altLang="en-US" sz="2000" b="1" dirty="0">
                <a:latin typeface="Times New Roman" panose="02020603050405020304" pitchFamily="18" charset="0"/>
              </a:rPr>
              <a:t>只有在接口的情况下才能继承多个接口。</a:t>
            </a:r>
          </a:p>
          <a:p>
            <a:pPr eaLnBrk="1" hangingPunct="1"/>
            <a:r>
              <a:rPr lang="zh-CN" altLang="en-US" sz="2000" b="1" dirty="0">
                <a:latin typeface="Times New Roman" panose="02020603050405020304" pitchFamily="18" charset="0"/>
              </a:rPr>
              <a:t>  </a:t>
            </a:r>
            <a:r>
              <a:rPr lang="en-US" altLang="zh-CN" sz="2000" b="1" dirty="0">
                <a:latin typeface="Times New Roman" panose="02020603050405020304" pitchFamily="18" charset="0"/>
              </a:rPr>
              <a:t>void fe2();</a:t>
            </a:r>
          </a:p>
          <a:p>
            <a:pPr eaLnBrk="1" hangingPunct="1"/>
            <a:r>
              <a:rPr lang="en-US" altLang="zh-CN" sz="2000" b="1" dirty="0">
                <a:latin typeface="Times New Roman" panose="02020603050405020304" pitchFamily="18" charset="0"/>
              </a:rPr>
              <a:t>} </a:t>
            </a:r>
          </a:p>
        </p:txBody>
      </p:sp>
      <p:sp>
        <p:nvSpPr>
          <p:cNvPr id="8" name="文本框 7"/>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0872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pPr>
              <a:defRPr/>
            </a:pPr>
            <a:fld id="{A9B44264-C4DF-4ABE-8C2E-8E8122016DA2}" type="slidenum">
              <a:rPr lang="zh-CN" altLang="en-US"/>
              <a:pPr>
                <a:defRPr/>
              </a:pPr>
              <a:t>22</a:t>
            </a:fld>
            <a:endParaRPr lang="en-US" altLang="zh-CN"/>
          </a:p>
        </p:txBody>
      </p:sp>
      <p:sp>
        <p:nvSpPr>
          <p:cNvPr id="34822" name="Rectangle 2"/>
          <p:cNvSpPr>
            <a:spLocks noGrp="1" noChangeArrowheads="1"/>
          </p:cNvSpPr>
          <p:nvPr>
            <p:ph type="title" idx="4294967295"/>
          </p:nvPr>
        </p:nvSpPr>
        <p:spPr>
          <a:xfrm>
            <a:off x="3955805" y="464919"/>
            <a:ext cx="10515600" cy="1325563"/>
          </a:xfrm>
        </p:spPr>
        <p:txBody>
          <a:bodyPr/>
          <a:lstStyle/>
          <a:p>
            <a:pPr eaLnBrk="1" hangingPunct="1"/>
            <a:r>
              <a:rPr lang="zh-CN" altLang="en-US" sz="3200" dirty="0" smtClean="0">
                <a:solidFill>
                  <a:srgbClr val="FF0000"/>
                </a:solidFill>
                <a:ea typeface="宋体" panose="02010600030101010101" pitchFamily="2" charset="-122"/>
              </a:rPr>
              <a:t>为什么需要接口</a:t>
            </a:r>
            <a:endParaRPr lang="en-US" altLang="zh-CN" sz="3200" dirty="0" smtClean="0">
              <a:solidFill>
                <a:srgbClr val="FF0000"/>
              </a:solidFill>
              <a:ea typeface="宋体" panose="02010600030101010101" pitchFamily="2" charset="-122"/>
            </a:endParaRPr>
          </a:p>
        </p:txBody>
      </p:sp>
      <p:grpSp>
        <p:nvGrpSpPr>
          <p:cNvPr id="34823" name="Group 4"/>
          <p:cNvGrpSpPr>
            <a:grpSpLocks/>
          </p:cNvGrpSpPr>
          <p:nvPr/>
        </p:nvGrpSpPr>
        <p:grpSpPr bwMode="auto">
          <a:xfrm>
            <a:off x="3863975" y="1484313"/>
            <a:ext cx="5976938" cy="4386262"/>
            <a:chOff x="521" y="1525"/>
            <a:chExt cx="2994" cy="2278"/>
          </a:xfrm>
        </p:grpSpPr>
        <p:sp>
          <p:nvSpPr>
            <p:cNvPr id="34825" name="Text Box 5"/>
            <p:cNvSpPr txBox="1">
              <a:spLocks noChangeArrowheads="1"/>
            </p:cNvSpPr>
            <p:nvPr/>
          </p:nvSpPr>
          <p:spPr bwMode="auto">
            <a:xfrm>
              <a:off x="612" y="1525"/>
              <a:ext cx="77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1800" b="1"/>
                <a:t>车（</a:t>
              </a:r>
              <a:r>
                <a:rPr lang="en-US" altLang="zh-CN" sz="1800" b="1"/>
                <a:t>car</a:t>
              </a:r>
              <a:r>
                <a:rPr lang="zh-CN" altLang="en-US" sz="1800" b="1"/>
                <a:t>）</a:t>
              </a:r>
            </a:p>
          </p:txBody>
        </p:sp>
        <p:sp>
          <p:nvSpPr>
            <p:cNvPr id="34826" name="Text Box 6"/>
            <p:cNvSpPr txBox="1">
              <a:spLocks noChangeArrowheads="1"/>
            </p:cNvSpPr>
            <p:nvPr/>
          </p:nvSpPr>
          <p:spPr bwMode="auto">
            <a:xfrm>
              <a:off x="567" y="1979"/>
              <a:ext cx="172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1800" b="1"/>
                <a:t>坦克</a:t>
              </a:r>
              <a:r>
                <a:rPr lang="en-US" altLang="zh-CN" sz="1800" b="1"/>
                <a:t>(tank)</a:t>
              </a:r>
              <a:r>
                <a:rPr lang="zh-CN" altLang="en-US" sz="1800" b="1"/>
                <a:t>（发射炮弹）</a:t>
              </a:r>
            </a:p>
          </p:txBody>
        </p:sp>
        <p:sp>
          <p:nvSpPr>
            <p:cNvPr id="34827" name="Line 7"/>
            <p:cNvSpPr>
              <a:spLocks noChangeShapeType="1"/>
            </p:cNvSpPr>
            <p:nvPr/>
          </p:nvSpPr>
          <p:spPr bwMode="auto">
            <a:xfrm flipV="1">
              <a:off x="748" y="1752"/>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Text Box 8"/>
            <p:cNvSpPr txBox="1">
              <a:spLocks noChangeArrowheads="1"/>
            </p:cNvSpPr>
            <p:nvPr/>
          </p:nvSpPr>
          <p:spPr bwMode="auto">
            <a:xfrm>
              <a:off x="567" y="2523"/>
              <a:ext cx="104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1800" b="1"/>
                <a:t>飞机</a:t>
              </a:r>
              <a:r>
                <a:rPr lang="en-US" altLang="zh-CN" sz="1800" b="1"/>
                <a:t>(plane)</a:t>
              </a:r>
            </a:p>
          </p:txBody>
        </p:sp>
        <p:sp>
          <p:nvSpPr>
            <p:cNvPr id="34829" name="Text Box 9"/>
            <p:cNvSpPr txBox="1">
              <a:spLocks noChangeArrowheads="1"/>
            </p:cNvSpPr>
            <p:nvPr/>
          </p:nvSpPr>
          <p:spPr bwMode="auto">
            <a:xfrm>
              <a:off x="521" y="3113"/>
              <a:ext cx="208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1800" b="1"/>
                <a:t>战斗机</a:t>
              </a:r>
              <a:r>
                <a:rPr lang="en-US" altLang="zh-CN" sz="1800" b="1"/>
                <a:t>(fighter)</a:t>
              </a:r>
              <a:r>
                <a:rPr lang="zh-CN" altLang="en-US" sz="1800" b="1"/>
                <a:t>（发射飞弹）</a:t>
              </a:r>
            </a:p>
          </p:txBody>
        </p:sp>
        <p:sp>
          <p:nvSpPr>
            <p:cNvPr id="34830" name="Line 10"/>
            <p:cNvSpPr>
              <a:spLocks noChangeShapeType="1"/>
            </p:cNvSpPr>
            <p:nvPr/>
          </p:nvSpPr>
          <p:spPr bwMode="auto">
            <a:xfrm flipV="1">
              <a:off x="793" y="2704"/>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Text Box 11"/>
            <p:cNvSpPr txBox="1">
              <a:spLocks noChangeArrowheads="1"/>
            </p:cNvSpPr>
            <p:nvPr/>
          </p:nvSpPr>
          <p:spPr bwMode="auto">
            <a:xfrm>
              <a:off x="2653" y="2251"/>
              <a:ext cx="862" cy="1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lang="zh-CN" altLang="en-US" sz="1800" b="1"/>
                <a:t>武器接口</a:t>
              </a:r>
            </a:p>
          </p:txBody>
        </p:sp>
        <p:sp>
          <p:nvSpPr>
            <p:cNvPr id="34832" name="Line 12"/>
            <p:cNvSpPr>
              <a:spLocks noChangeShapeType="1"/>
            </p:cNvSpPr>
            <p:nvPr/>
          </p:nvSpPr>
          <p:spPr bwMode="auto">
            <a:xfrm>
              <a:off x="1927" y="2160"/>
              <a:ext cx="681"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Line 13"/>
            <p:cNvSpPr>
              <a:spLocks noChangeShapeType="1"/>
            </p:cNvSpPr>
            <p:nvPr/>
          </p:nvSpPr>
          <p:spPr bwMode="auto">
            <a:xfrm flipV="1">
              <a:off x="2018" y="2432"/>
              <a:ext cx="590"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4" name="Text Box 14"/>
            <p:cNvSpPr txBox="1">
              <a:spLocks noChangeArrowheads="1"/>
            </p:cNvSpPr>
            <p:nvPr/>
          </p:nvSpPr>
          <p:spPr bwMode="auto">
            <a:xfrm>
              <a:off x="567" y="3612"/>
              <a:ext cx="249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endParaRPr lang="zh-CN" altLang="zh-CN" sz="1800" b="1"/>
            </a:p>
          </p:txBody>
        </p:sp>
      </p:grpSp>
      <p:sp>
        <p:nvSpPr>
          <p:cNvPr id="34824" name="Text Box 4"/>
          <p:cNvSpPr txBox="1">
            <a:spLocks noChangeArrowheads="1"/>
          </p:cNvSpPr>
          <p:nvPr/>
        </p:nvSpPr>
        <p:spPr bwMode="auto">
          <a:xfrm>
            <a:off x="532664" y="4282697"/>
            <a:ext cx="10285915" cy="244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50000"/>
              </a:spcBef>
              <a:buClrTx/>
              <a:buFontTx/>
              <a:buNone/>
            </a:pPr>
            <a:r>
              <a:rPr lang="zh-CN" altLang="en-US" sz="2400" b="1" dirty="0">
                <a:latin typeface="华文楷体" panose="02010600040101010101" pitchFamily="2" charset="-122"/>
                <a:ea typeface="华文楷体" panose="02010600040101010101" pitchFamily="2" charset="-122"/>
              </a:rPr>
              <a:t>故：使用接口：</a:t>
            </a:r>
          </a:p>
          <a:p>
            <a:pPr eaLnBrk="1" hangingPunct="1">
              <a:lnSpc>
                <a:spcPct val="150000"/>
              </a:lnSpc>
              <a:spcBef>
                <a:spcPts val="600"/>
              </a:spcBef>
              <a:buClrTx/>
              <a:buFontTx/>
              <a:buNone/>
            </a:pPr>
            <a:r>
              <a:rPr lang="zh-CN" altLang="en-US" sz="2400" b="1" dirty="0">
                <a:latin typeface="华文楷体" panose="02010600040101010101" pitchFamily="2" charset="-122"/>
                <a:ea typeface="华文楷体" panose="02010600040101010101" pitchFamily="2" charset="-122"/>
              </a:rPr>
              <a:t>    ◇可以实现</a:t>
            </a:r>
            <a:r>
              <a:rPr lang="zh-CN" altLang="en-US" sz="2400" b="1" dirty="0">
                <a:solidFill>
                  <a:srgbClr val="FF0000"/>
                </a:solidFill>
                <a:latin typeface="华文楷体" panose="02010600040101010101" pitchFamily="2" charset="-122"/>
                <a:ea typeface="华文楷体" panose="02010600040101010101" pitchFamily="2" charset="-122"/>
              </a:rPr>
              <a:t>多继承。</a:t>
            </a:r>
            <a:r>
              <a:rPr lang="zh-CN" altLang="en-US" sz="2400" b="1" dirty="0">
                <a:latin typeface="华文楷体" panose="02010600040101010101" pitchFamily="2" charset="-122"/>
                <a:ea typeface="华文楷体" panose="02010600040101010101" pitchFamily="2" charset="-122"/>
              </a:rPr>
              <a:t/>
            </a:r>
            <a:br>
              <a:rPr lang="zh-CN" altLang="en-US" sz="2400" b="1" dirty="0">
                <a:latin typeface="华文楷体" panose="02010600040101010101" pitchFamily="2" charset="-122"/>
                <a:ea typeface="华文楷体" panose="02010600040101010101" pitchFamily="2" charset="-122"/>
              </a:rPr>
            </a:br>
            <a:r>
              <a:rPr lang="zh-CN" altLang="en-US" sz="2400" b="1" dirty="0">
                <a:latin typeface="华文楷体" panose="02010600040101010101" pitchFamily="2" charset="-122"/>
                <a:ea typeface="华文楷体" panose="02010600040101010101" pitchFamily="2" charset="-122"/>
              </a:rPr>
              <a:t>　◇ 通过接口</a:t>
            </a:r>
            <a:r>
              <a:rPr lang="zh-CN" altLang="en-US" sz="2400" b="1" dirty="0">
                <a:solidFill>
                  <a:srgbClr val="FF0000"/>
                </a:solidFill>
                <a:latin typeface="华文楷体" panose="02010600040101010101" pitchFamily="2" charset="-122"/>
                <a:ea typeface="华文楷体" panose="02010600040101010101" pitchFamily="2" charset="-122"/>
              </a:rPr>
              <a:t>实现不相关类的相同行为</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而无需考虑这些类之间的关系。</a:t>
            </a:r>
            <a:br>
              <a:rPr lang="zh-CN" altLang="en-US" sz="2400" b="1" dirty="0">
                <a:latin typeface="华文楷体" panose="02010600040101010101" pitchFamily="2" charset="-122"/>
                <a:ea typeface="华文楷体" panose="02010600040101010101" pitchFamily="2" charset="-122"/>
              </a:rPr>
            </a:br>
            <a:r>
              <a:rPr lang="zh-CN" altLang="en-US" sz="2400" b="1" dirty="0">
                <a:latin typeface="华文楷体" panose="02010600040101010101" pitchFamily="2" charset="-122"/>
                <a:ea typeface="华文楷体" panose="02010600040101010101" pitchFamily="2" charset="-122"/>
              </a:rPr>
              <a:t>　◇ 通过接口指明</a:t>
            </a:r>
            <a:r>
              <a:rPr lang="zh-CN" altLang="en-US" sz="2400" b="1" dirty="0">
                <a:solidFill>
                  <a:srgbClr val="FF0000"/>
                </a:solidFill>
                <a:latin typeface="华文楷体" panose="02010600040101010101" pitchFamily="2" charset="-122"/>
                <a:ea typeface="华文楷体" panose="02010600040101010101" pitchFamily="2" charset="-122"/>
              </a:rPr>
              <a:t>多个类需要实现的方法</a:t>
            </a:r>
            <a:r>
              <a:rPr lang="zh-CN" altLang="en-US" sz="2400" b="1" dirty="0" smtClean="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19" name="文本框 18"/>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8125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5D50CA0E-327E-41FC-8B30-87CF5DE5141E}" type="slidenum">
              <a:rPr lang="zh-CN" altLang="en-US"/>
              <a:pPr>
                <a:defRPr/>
              </a:pPr>
              <a:t>23</a:t>
            </a:fld>
            <a:endParaRPr lang="en-US" altLang="zh-CN"/>
          </a:p>
        </p:txBody>
      </p:sp>
      <p:sp>
        <p:nvSpPr>
          <p:cNvPr id="35846" name="Rectangle 3"/>
          <p:cNvSpPr>
            <a:spLocks noGrp="1" noChangeArrowheads="1"/>
          </p:cNvSpPr>
          <p:nvPr>
            <p:ph type="body" idx="1"/>
          </p:nvPr>
        </p:nvSpPr>
        <p:spPr>
          <a:xfrm>
            <a:off x="637651" y="1021757"/>
            <a:ext cx="11048581" cy="4351338"/>
          </a:xfrm>
        </p:spPr>
        <p:txBody>
          <a:bodyPr/>
          <a:lstStyle/>
          <a:p>
            <a:pPr>
              <a:lnSpc>
                <a:spcPct val="150000"/>
              </a:lnSpc>
            </a:pPr>
            <a:r>
              <a:rPr lang="zh-CN" altLang="en-US" b="1" dirty="0">
                <a:solidFill>
                  <a:srgbClr val="FF0000"/>
                </a:solidFill>
                <a:latin typeface="华文楷体" panose="02010600040101010101" pitchFamily="2" charset="-122"/>
                <a:ea typeface="华文楷体" panose="02010600040101010101" pitchFamily="2" charset="-122"/>
              </a:rPr>
              <a:t>特殊的接口：常量接口</a:t>
            </a:r>
            <a:endParaRPr lang="en-US" altLang="zh-CN" b="1" dirty="0">
              <a:solidFill>
                <a:srgbClr val="FF0000"/>
              </a:solidFill>
              <a:latin typeface="华文楷体" panose="02010600040101010101" pitchFamily="2" charset="-122"/>
              <a:ea typeface="华文楷体" panose="02010600040101010101" pitchFamily="2" charset="-122"/>
            </a:endParaRPr>
          </a:p>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接口</a:t>
            </a:r>
            <a:r>
              <a:rPr lang="zh-CN" altLang="en-US" b="1" dirty="0">
                <a:latin typeface="华文楷体" panose="02010600040101010101" pitchFamily="2" charset="-122"/>
                <a:ea typeface="华文楷体" panose="02010600040101010101" pitchFamily="2" charset="-122"/>
              </a:rPr>
              <a:t>一般用来表示一组行为，但有时候也会用来表示静态数据，称为</a:t>
            </a:r>
            <a:r>
              <a:rPr lang="zh-CN" altLang="en-US" b="1" dirty="0">
                <a:solidFill>
                  <a:srgbClr val="FF3300"/>
                </a:solidFill>
                <a:latin typeface="华文楷体" panose="02010600040101010101" pitchFamily="2" charset="-122"/>
                <a:ea typeface="华文楷体" panose="02010600040101010101" pitchFamily="2" charset="-122"/>
              </a:rPr>
              <a:t>常量接口</a:t>
            </a:r>
            <a:r>
              <a:rPr lang="zh-CN" altLang="en-US" b="1" dirty="0">
                <a:latin typeface="华文楷体" panose="02010600040101010101" pitchFamily="2" charset="-122"/>
                <a:ea typeface="华文楷体" panose="02010600040101010101" pitchFamily="2" charset="-122"/>
              </a:rPr>
              <a:t>。</a:t>
            </a:r>
          </a:p>
          <a:p>
            <a:pPr eaLnBrk="1" hangingPunct="1">
              <a:lnSpc>
                <a:spcPct val="150000"/>
              </a:lnSpc>
            </a:pPr>
            <a:endParaRPr lang="en-US" altLang="zh-CN" b="1" dirty="0" smtClean="0">
              <a:latin typeface="华文楷体" panose="02010600040101010101" pitchFamily="2" charset="-122"/>
              <a:ea typeface="华文楷体" panose="02010600040101010101" pitchFamily="2" charset="-122"/>
            </a:endParaRPr>
          </a:p>
          <a:p>
            <a:pPr eaLnBrk="1" hangingPunct="1">
              <a:lnSpc>
                <a:spcPct val="150000"/>
              </a:lnSpc>
            </a:pPr>
            <a:endParaRPr lang="zh-CN" altLang="en-US" b="1" dirty="0">
              <a:latin typeface="华文楷体" panose="02010600040101010101" pitchFamily="2" charset="-122"/>
              <a:ea typeface="华文楷体" panose="02010600040101010101" pitchFamily="2" charset="-122"/>
            </a:endParaRPr>
          </a:p>
          <a:p>
            <a:pPr eaLnBrk="1" hangingPunct="1">
              <a:lnSpc>
                <a:spcPct val="150000"/>
              </a:lnSpc>
            </a:pPr>
            <a:r>
              <a:rPr lang="en-US" altLang="zh-CN" b="1" dirty="0" smtClean="0">
                <a:latin typeface="华文楷体" panose="02010600040101010101" pitchFamily="2" charset="-122"/>
                <a:ea typeface="华文楷体" panose="02010600040101010101" pitchFamily="2" charset="-122"/>
              </a:rPr>
              <a:t>Java</a:t>
            </a:r>
            <a:r>
              <a:rPr lang="zh-CN" altLang="en-US" b="1" dirty="0">
                <a:latin typeface="华文楷体" panose="02010600040101010101" pitchFamily="2" charset="-122"/>
                <a:ea typeface="华文楷体" panose="02010600040101010101" pitchFamily="2" charset="-122"/>
              </a:rPr>
              <a:t>语言中的</a:t>
            </a:r>
            <a:r>
              <a:rPr lang="en-US" altLang="zh-CN" b="1" dirty="0" err="1">
                <a:latin typeface="华文楷体" panose="02010600040101010101" pitchFamily="2" charset="-122"/>
                <a:ea typeface="华文楷体" panose="02010600040101010101" pitchFamily="2" charset="-122"/>
              </a:rPr>
              <a:t>ObjectStreamConstants</a:t>
            </a:r>
            <a:r>
              <a:rPr lang="zh-CN" altLang="en-US"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Zipconstants</a:t>
            </a:r>
            <a:r>
              <a:rPr lang="zh-CN" altLang="en-US" b="1" dirty="0">
                <a:latin typeface="华文楷体" panose="02010600040101010101" pitchFamily="2" charset="-122"/>
                <a:ea typeface="华文楷体" panose="02010600040101010101" pitchFamily="2" charset="-122"/>
              </a:rPr>
              <a:t>和</a:t>
            </a:r>
            <a:r>
              <a:rPr lang="en-US" altLang="zh-CN" b="1" dirty="0" err="1">
                <a:latin typeface="华文楷体" panose="02010600040101010101" pitchFamily="2" charset="-122"/>
                <a:ea typeface="华文楷体" panose="02010600040101010101" pitchFamily="2" charset="-122"/>
              </a:rPr>
              <a:t>DnDConstants</a:t>
            </a:r>
            <a:r>
              <a:rPr lang="zh-CN" altLang="en-US" b="1" dirty="0">
                <a:latin typeface="华文楷体" panose="02010600040101010101" pitchFamily="2" charset="-122"/>
                <a:ea typeface="华文楷体" panose="02010600040101010101" pitchFamily="2" charset="-122"/>
              </a:rPr>
              <a:t>就是常量接口。（</a:t>
            </a:r>
            <a:r>
              <a:rPr lang="zh-CN" altLang="en-US" b="1" dirty="0">
                <a:solidFill>
                  <a:srgbClr val="FF3300"/>
                </a:solidFill>
                <a:latin typeface="华文楷体" panose="02010600040101010101" pitchFamily="2" charset="-122"/>
                <a:ea typeface="华文楷体" panose="02010600040101010101" pitchFamily="2" charset="-122"/>
              </a:rPr>
              <a:t>不建议使用这种方法</a:t>
            </a:r>
            <a:r>
              <a:rPr lang="zh-CN" altLang="en-US" b="1" dirty="0">
                <a:latin typeface="华文楷体" panose="02010600040101010101" pitchFamily="2" charset="-122"/>
                <a:ea typeface="华文楷体" panose="02010600040101010101" pitchFamily="2" charset="-122"/>
              </a:rPr>
              <a:t>）</a:t>
            </a:r>
          </a:p>
        </p:txBody>
      </p:sp>
      <p:pic>
        <p:nvPicPr>
          <p:cNvPr id="358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705519"/>
            <a:ext cx="6324600" cy="193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751"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文本框 7"/>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588598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5C8E14FD-8D5A-48FF-AB75-C3839F108390}" type="slidenum">
              <a:rPr lang="zh-CN" altLang="en-US"/>
              <a:pPr>
                <a:defRPr/>
              </a:pPr>
              <a:t>24</a:t>
            </a:fld>
            <a:endParaRPr lang="en-US" altLang="zh-CN"/>
          </a:p>
        </p:txBody>
      </p:sp>
      <p:sp>
        <p:nvSpPr>
          <p:cNvPr id="36869" name="Rectangle 3"/>
          <p:cNvSpPr>
            <a:spLocks noGrp="1" noChangeArrowheads="1"/>
          </p:cNvSpPr>
          <p:nvPr>
            <p:ph type="body" idx="4294967295"/>
          </p:nvPr>
        </p:nvSpPr>
        <p:spPr>
          <a:xfrm>
            <a:off x="489804" y="1034037"/>
            <a:ext cx="10863996" cy="1108075"/>
          </a:xfrm>
        </p:spPr>
        <p:txBody>
          <a:bodyPr/>
          <a:lstStyle/>
          <a:p>
            <a:pPr eaLnBrk="1" hangingPunct="1">
              <a:lnSpc>
                <a:spcPct val="150000"/>
              </a:lnSpc>
            </a:pPr>
            <a:r>
              <a:rPr lang="zh-CN" altLang="en-US" b="1" dirty="0">
                <a:latin typeface="华文楷体" panose="02010600040101010101" pitchFamily="2" charset="-122"/>
                <a:ea typeface="华文楷体" panose="02010600040101010101" pitchFamily="2" charset="-122"/>
              </a:rPr>
              <a:t>在</a:t>
            </a:r>
            <a:r>
              <a:rPr lang="en-US" altLang="zh-CN" b="1" dirty="0">
                <a:latin typeface="华文楷体" panose="02010600040101010101" pitchFamily="2" charset="-122"/>
                <a:ea typeface="华文楷体" panose="02010600040101010101" pitchFamily="2" charset="-122"/>
              </a:rPr>
              <a:t>Java </a:t>
            </a:r>
            <a:r>
              <a:rPr lang="zh-CN" altLang="en-US" b="1" dirty="0">
                <a:latin typeface="华文楷体" panose="02010600040101010101" pitchFamily="2" charset="-122"/>
                <a:ea typeface="华文楷体" panose="02010600040101010101" pitchFamily="2" charset="-122"/>
              </a:rPr>
              <a:t>接口中声明的变量在编译时</a:t>
            </a:r>
            <a:r>
              <a:rPr lang="zh-CN" altLang="en-US" b="1" dirty="0">
                <a:solidFill>
                  <a:srgbClr val="FF3300"/>
                </a:solidFill>
                <a:latin typeface="华文楷体" panose="02010600040101010101" pitchFamily="2" charset="-122"/>
                <a:ea typeface="华文楷体" panose="02010600040101010101" pitchFamily="2" charset="-122"/>
              </a:rPr>
              <a:t>会自动加上</a:t>
            </a:r>
            <a:r>
              <a:rPr lang="en-US" altLang="zh-CN" b="1" dirty="0">
                <a:solidFill>
                  <a:srgbClr val="FF3300"/>
                </a:solidFill>
                <a:latin typeface="华文楷体" panose="02010600040101010101" pitchFamily="2" charset="-122"/>
                <a:ea typeface="华文楷体" panose="02010600040101010101" pitchFamily="2" charset="-122"/>
              </a:rPr>
              <a:t>static final</a:t>
            </a:r>
            <a:r>
              <a:rPr lang="zh-CN" altLang="en-US" b="1" dirty="0">
                <a:latin typeface="华文楷体" panose="02010600040101010101" pitchFamily="2" charset="-122"/>
                <a:ea typeface="华文楷体" panose="02010600040101010101" pitchFamily="2" charset="-122"/>
              </a:rPr>
              <a:t>的修饰符，即声明为常量，因而</a:t>
            </a:r>
            <a:r>
              <a:rPr lang="en-US" altLang="zh-CN" b="1" dirty="0">
                <a:latin typeface="华文楷体" panose="02010600040101010101" pitchFamily="2" charset="-122"/>
                <a:ea typeface="华文楷体" panose="02010600040101010101" pitchFamily="2" charset="-122"/>
              </a:rPr>
              <a:t>Java</a:t>
            </a:r>
            <a:r>
              <a:rPr lang="zh-CN" altLang="en-US" b="1" dirty="0">
                <a:latin typeface="华文楷体" panose="02010600040101010101" pitchFamily="2" charset="-122"/>
                <a:ea typeface="华文楷体" panose="02010600040101010101" pitchFamily="2" charset="-122"/>
              </a:rPr>
              <a:t>接口通常是存放常量的最佳地点</a:t>
            </a:r>
          </a:p>
        </p:txBody>
      </p:sp>
      <p:sp>
        <p:nvSpPr>
          <p:cNvPr id="693252" name="AutoShape 4"/>
          <p:cNvSpPr>
            <a:spLocks noChangeArrowheads="1"/>
          </p:cNvSpPr>
          <p:nvPr/>
        </p:nvSpPr>
        <p:spPr bwMode="auto">
          <a:xfrm>
            <a:off x="2456717" y="4439445"/>
            <a:ext cx="6597650" cy="1319212"/>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1">
                <a:ea typeface="黑体" panose="02010609060101010101" pitchFamily="49" charset="-122"/>
              </a:rPr>
              <a:t>public </a:t>
            </a:r>
            <a:r>
              <a:rPr lang="en-US" altLang="zh-CN" sz="1800" b="1">
                <a:solidFill>
                  <a:srgbClr val="0033CC"/>
                </a:solidFill>
                <a:ea typeface="黑体" panose="02010609060101010101" pitchFamily="49" charset="-122"/>
                <a:cs typeface="Times New Roman" panose="02020603050405020304" pitchFamily="18" charset="0"/>
              </a:rPr>
              <a:t>interface</a:t>
            </a:r>
            <a:r>
              <a:rPr lang="en-US" altLang="zh-CN" sz="1800" b="1">
                <a:ea typeface="黑体" panose="02010609060101010101" pitchFamily="49" charset="-122"/>
              </a:rPr>
              <a:t> AccpSchoolType {</a:t>
            </a:r>
          </a:p>
          <a:p>
            <a:pPr eaLnBrk="1" hangingPunct="1">
              <a:spcBef>
                <a:spcPct val="0"/>
              </a:spcBef>
              <a:buClrTx/>
              <a:buFontTx/>
              <a:buNone/>
            </a:pPr>
            <a:r>
              <a:rPr lang="en-US" altLang="zh-CN" sz="1800" b="1">
                <a:ea typeface="黑体" panose="02010609060101010101" pitchFamily="49" charset="-122"/>
              </a:rPr>
              <a:t>       </a:t>
            </a:r>
            <a:r>
              <a:rPr lang="en-US" altLang="zh-CN" sz="1800" b="1">
                <a:solidFill>
                  <a:srgbClr val="0033CC"/>
                </a:solidFill>
                <a:ea typeface="黑体" panose="02010609060101010101" pitchFamily="49" charset="-122"/>
              </a:rPr>
              <a:t>public static final</a:t>
            </a:r>
            <a:r>
              <a:rPr lang="en-US" altLang="zh-CN" sz="1800" b="1">
                <a:ea typeface="黑体" panose="02010609060101010101" pitchFamily="49" charset="-122"/>
              </a:rPr>
              <a:t> String </a:t>
            </a:r>
            <a:r>
              <a:rPr lang="en-US" altLang="zh-CN" sz="1800" b="1" i="1">
                <a:ea typeface="黑体" panose="02010609060101010101" pitchFamily="49" charset="-122"/>
              </a:rPr>
              <a:t>ACCP</a:t>
            </a:r>
            <a:r>
              <a:rPr lang="en-US" altLang="zh-CN" sz="1800" b="1">
                <a:ea typeface="黑体" panose="02010609060101010101" pitchFamily="49" charset="-122"/>
              </a:rPr>
              <a:t>   = "ACCP</a:t>
            </a:r>
            <a:r>
              <a:rPr lang="zh-CN" altLang="en-US" sz="1800" b="1">
                <a:ea typeface="黑体" panose="02010609060101010101" pitchFamily="49" charset="-122"/>
              </a:rPr>
              <a:t>加盟中心</a:t>
            </a:r>
            <a:r>
              <a:rPr lang="en-US" altLang="zh-CN" sz="1800" b="1">
                <a:ea typeface="黑体" panose="02010609060101010101" pitchFamily="49" charset="-122"/>
              </a:rPr>
              <a:t>";</a:t>
            </a:r>
          </a:p>
          <a:p>
            <a:pPr eaLnBrk="1" hangingPunct="1">
              <a:spcBef>
                <a:spcPct val="0"/>
              </a:spcBef>
              <a:buClrTx/>
              <a:buFontTx/>
              <a:buNone/>
            </a:pPr>
            <a:r>
              <a:rPr lang="en-US" altLang="zh-CN" sz="1800" b="1">
                <a:ea typeface="黑体" panose="02010609060101010101" pitchFamily="49" charset="-122"/>
              </a:rPr>
              <a:t>       </a:t>
            </a:r>
            <a:r>
              <a:rPr lang="en-US" altLang="zh-CN" sz="1800" b="1">
                <a:solidFill>
                  <a:srgbClr val="0033CC"/>
                </a:solidFill>
                <a:ea typeface="黑体" panose="02010609060101010101" pitchFamily="49" charset="-122"/>
              </a:rPr>
              <a:t>public static final</a:t>
            </a:r>
            <a:r>
              <a:rPr lang="en-US" altLang="zh-CN" sz="1800" b="1">
                <a:ea typeface="黑体" panose="02010609060101010101" pitchFamily="49" charset="-122"/>
              </a:rPr>
              <a:t> String </a:t>
            </a:r>
            <a:r>
              <a:rPr lang="en-US" altLang="zh-CN" sz="1800" b="1" i="1">
                <a:ea typeface="黑体" panose="02010609060101010101" pitchFamily="49" charset="-122"/>
              </a:rPr>
              <a:t>BENET</a:t>
            </a:r>
            <a:r>
              <a:rPr lang="en-US" altLang="zh-CN" sz="1800" b="1">
                <a:ea typeface="黑体" panose="02010609060101010101" pitchFamily="49" charset="-122"/>
              </a:rPr>
              <a:t> = "BENET</a:t>
            </a:r>
            <a:r>
              <a:rPr lang="zh-CN" altLang="en-US" sz="1800" b="1">
                <a:ea typeface="黑体" panose="02010609060101010101" pitchFamily="49" charset="-122"/>
              </a:rPr>
              <a:t>直营中心</a:t>
            </a:r>
            <a:r>
              <a:rPr lang="en-US" altLang="zh-CN" sz="1800" b="1">
                <a:ea typeface="黑体" panose="02010609060101010101" pitchFamily="49" charset="-122"/>
              </a:rPr>
              <a:t>";</a:t>
            </a:r>
          </a:p>
          <a:p>
            <a:pPr eaLnBrk="1" hangingPunct="1">
              <a:spcBef>
                <a:spcPct val="0"/>
              </a:spcBef>
              <a:buClrTx/>
              <a:buFontTx/>
              <a:buNone/>
            </a:pPr>
            <a:r>
              <a:rPr lang="en-US" altLang="zh-CN" sz="1800" b="1">
                <a:ea typeface="黑体" panose="02010609060101010101" pitchFamily="49" charset="-122"/>
              </a:rPr>
              <a:t>} </a:t>
            </a:r>
          </a:p>
        </p:txBody>
      </p:sp>
      <p:sp>
        <p:nvSpPr>
          <p:cNvPr id="693259" name="AutoShape 11"/>
          <p:cNvSpPr>
            <a:spLocks noChangeArrowheads="1"/>
          </p:cNvSpPr>
          <p:nvPr/>
        </p:nvSpPr>
        <p:spPr bwMode="auto">
          <a:xfrm>
            <a:off x="2517042" y="2637633"/>
            <a:ext cx="6469062" cy="1319213"/>
          </a:xfrm>
          <a:prstGeom prst="roundRect">
            <a:avLst>
              <a:gd name="adj" fmla="val 16667"/>
            </a:avLst>
          </a:prstGeom>
          <a:gradFill rotWithShape="1">
            <a:gsLst>
              <a:gs pos="0">
                <a:srgbClr val="CCFFFF"/>
              </a:gs>
              <a:gs pos="100000">
                <a:srgbClr val="FFFFFF"/>
              </a:gs>
            </a:gsLst>
            <a:lin ang="5400000" scaled="1"/>
          </a:gradFill>
          <a:ln w="9525" algn="ctr">
            <a:solidFill>
              <a:srgbClr val="008080"/>
            </a:solidFill>
            <a:round/>
            <a:headEnd/>
            <a:tailEnd/>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zh-CN" sz="1800" b="1">
                <a:ea typeface="黑体" panose="02010609060101010101" pitchFamily="49" charset="-122"/>
              </a:rPr>
              <a:t>public </a:t>
            </a:r>
            <a:r>
              <a:rPr lang="en-US" altLang="zh-CN" sz="1800" b="1">
                <a:solidFill>
                  <a:srgbClr val="0033CC"/>
                </a:solidFill>
                <a:ea typeface="黑体" panose="02010609060101010101" pitchFamily="49" charset="-122"/>
                <a:cs typeface="Times New Roman" panose="02020603050405020304" pitchFamily="18" charset="0"/>
              </a:rPr>
              <a:t>interface</a:t>
            </a:r>
            <a:r>
              <a:rPr lang="en-US" altLang="zh-CN" sz="1800" b="1">
                <a:ea typeface="黑体" panose="02010609060101010101" pitchFamily="49" charset="-122"/>
              </a:rPr>
              <a:t> AccpSchoolType {</a:t>
            </a:r>
          </a:p>
          <a:p>
            <a:pPr eaLnBrk="1" hangingPunct="1">
              <a:spcBef>
                <a:spcPct val="0"/>
              </a:spcBef>
              <a:buClrTx/>
              <a:buFontTx/>
              <a:buNone/>
            </a:pPr>
            <a:r>
              <a:rPr lang="en-US" altLang="zh-CN" sz="1800" b="1">
                <a:ea typeface="黑体" panose="02010609060101010101" pitchFamily="49" charset="-122"/>
              </a:rPr>
              <a:t>       String </a:t>
            </a:r>
            <a:r>
              <a:rPr lang="en-US" altLang="zh-CN" sz="1800" b="1" i="1">
                <a:ea typeface="黑体" panose="02010609060101010101" pitchFamily="49" charset="-122"/>
              </a:rPr>
              <a:t>ACCP</a:t>
            </a:r>
            <a:r>
              <a:rPr lang="en-US" altLang="zh-CN" sz="1800" b="1">
                <a:ea typeface="黑体" panose="02010609060101010101" pitchFamily="49" charset="-122"/>
              </a:rPr>
              <a:t>   = "ACCP</a:t>
            </a:r>
            <a:r>
              <a:rPr lang="zh-CN" altLang="en-US" sz="1800" b="1">
                <a:ea typeface="黑体" panose="02010609060101010101" pitchFamily="49" charset="-122"/>
              </a:rPr>
              <a:t>加盟中心</a:t>
            </a:r>
            <a:r>
              <a:rPr lang="en-US" altLang="zh-CN" sz="1800" b="1">
                <a:ea typeface="黑体" panose="02010609060101010101" pitchFamily="49" charset="-122"/>
              </a:rPr>
              <a:t>";</a:t>
            </a:r>
          </a:p>
          <a:p>
            <a:pPr eaLnBrk="1" hangingPunct="1">
              <a:spcBef>
                <a:spcPct val="0"/>
              </a:spcBef>
              <a:buClrTx/>
              <a:buFontTx/>
              <a:buNone/>
            </a:pPr>
            <a:r>
              <a:rPr lang="en-US" altLang="zh-CN" sz="1800" b="1">
                <a:ea typeface="黑体" panose="02010609060101010101" pitchFamily="49" charset="-122"/>
              </a:rPr>
              <a:t>       String </a:t>
            </a:r>
            <a:r>
              <a:rPr lang="en-US" altLang="zh-CN" sz="1800" b="1" i="1">
                <a:ea typeface="黑体" panose="02010609060101010101" pitchFamily="49" charset="-122"/>
              </a:rPr>
              <a:t>BENET</a:t>
            </a:r>
            <a:r>
              <a:rPr lang="en-US" altLang="zh-CN" sz="1800" b="1">
                <a:ea typeface="黑体" panose="02010609060101010101" pitchFamily="49" charset="-122"/>
              </a:rPr>
              <a:t> = "BENET</a:t>
            </a:r>
            <a:r>
              <a:rPr lang="zh-CN" altLang="en-US" sz="1800" b="1">
                <a:ea typeface="黑体" panose="02010609060101010101" pitchFamily="49" charset="-122"/>
              </a:rPr>
              <a:t>直营中心</a:t>
            </a:r>
            <a:r>
              <a:rPr lang="en-US" altLang="zh-CN" sz="1800" b="1">
                <a:ea typeface="黑体" panose="02010609060101010101" pitchFamily="49" charset="-122"/>
              </a:rPr>
              <a:t>";</a:t>
            </a:r>
          </a:p>
          <a:p>
            <a:pPr eaLnBrk="1" hangingPunct="1">
              <a:spcBef>
                <a:spcPct val="0"/>
              </a:spcBef>
              <a:buClrTx/>
              <a:buFontTx/>
              <a:buNone/>
            </a:pPr>
            <a:r>
              <a:rPr lang="en-US" altLang="zh-CN" sz="1800" b="1">
                <a:ea typeface="黑体" panose="02010609060101010101" pitchFamily="49" charset="-122"/>
              </a:rPr>
              <a:t>}</a:t>
            </a:r>
          </a:p>
        </p:txBody>
      </p:sp>
      <p:sp>
        <p:nvSpPr>
          <p:cNvPr id="693260" name="AutoShape 12"/>
          <p:cNvSpPr>
            <a:spLocks noChangeArrowheads="1"/>
          </p:cNvSpPr>
          <p:nvPr/>
        </p:nvSpPr>
        <p:spPr bwMode="auto">
          <a:xfrm rot="5400000">
            <a:off x="5151498" y="3954464"/>
            <a:ext cx="381000" cy="341312"/>
          </a:xfrm>
          <a:prstGeom prst="rightArrow">
            <a:avLst>
              <a:gd name="adj1" fmla="val 49861"/>
              <a:gd name="adj2" fmla="val 27943"/>
            </a:avLst>
          </a:prstGeom>
          <a:gradFill rotWithShape="1">
            <a:gsLst>
              <a:gs pos="0">
                <a:srgbClr val="CC99FF"/>
              </a:gs>
              <a:gs pos="100000">
                <a:srgbClr val="FFFFFF"/>
              </a:gs>
            </a:gsLst>
            <a:lin ang="5400000" scaled="1"/>
          </a:gradFill>
          <a:ln w="9525" algn="ctr">
            <a:solidFill>
              <a:srgbClr val="800080"/>
            </a:solidFill>
            <a:miter lim="800000"/>
            <a:headEnd/>
            <a:tailEnd/>
          </a:ln>
          <a:effectLst>
            <a:outerShdw dist="53882" dir="2700000" algn="ctr" rotWithShape="0">
              <a:schemeClr val="bg2">
                <a:alpha val="50000"/>
              </a:schemeClr>
            </a:outerShdw>
          </a:effectLst>
        </p:spPr>
        <p:txBody>
          <a:bodyPr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eaLnBrk="1" hangingPunct="1">
              <a:spcBef>
                <a:spcPct val="50000"/>
              </a:spcBef>
              <a:buClrTx/>
              <a:buFontTx/>
              <a:buNone/>
            </a:pPr>
            <a:endParaRPr lang="zh-CN" altLang="zh-CN" sz="1800" b="1">
              <a:ea typeface="黑体" panose="02010609060101010101" pitchFamily="49" charset="-122"/>
            </a:endParaRPr>
          </a:p>
        </p:txBody>
      </p:sp>
      <p:sp>
        <p:nvSpPr>
          <p:cNvPr id="693261" name="Rectangle 13"/>
          <p:cNvSpPr>
            <a:spLocks noChangeArrowheads="1"/>
          </p:cNvSpPr>
          <p:nvPr/>
        </p:nvSpPr>
        <p:spPr bwMode="auto">
          <a:xfrm>
            <a:off x="5541230" y="3923508"/>
            <a:ext cx="8747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sz="1800" b="1">
                <a:ea typeface="黑体" panose="02010609060101010101" pitchFamily="49" charset="-122"/>
              </a:rPr>
              <a:t>等同于</a:t>
            </a:r>
          </a:p>
        </p:txBody>
      </p:sp>
      <p:sp>
        <p:nvSpPr>
          <p:cNvPr id="36874" name="Rectangle 10"/>
          <p:cNvSpPr>
            <a:spLocks noChangeArrowheads="1"/>
          </p:cNvSpPr>
          <p:nvPr/>
        </p:nvSpPr>
        <p:spPr bwMode="white">
          <a:xfrm>
            <a:off x="2135189" y="692151"/>
            <a:ext cx="7800975"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r>
              <a:rPr lang="zh-CN" altLang="en-US" sz="3200" b="1">
                <a:solidFill>
                  <a:schemeClr val="bg1"/>
                </a:solidFill>
                <a:latin typeface="Verdana" panose="020B0604030504040204" pitchFamily="34" charset="0"/>
              </a:rPr>
              <a:t>特殊的接口：常量接口</a:t>
            </a:r>
          </a:p>
        </p:txBody>
      </p:sp>
      <p:sp>
        <p:nvSpPr>
          <p:cNvPr id="11" name="文本框 10"/>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006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3259"/>
                                        </p:tgtEl>
                                        <p:attrNameLst>
                                          <p:attrName>style.visibility</p:attrName>
                                        </p:attrNameLst>
                                      </p:cBhvr>
                                      <p:to>
                                        <p:strVal val="visible"/>
                                      </p:to>
                                    </p:set>
                                    <p:animEffect transition="in" filter="blinds(horizontal)">
                                      <p:cBhvr>
                                        <p:cTn id="7" dur="500"/>
                                        <p:tgtEl>
                                          <p:spTgt spid="69325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93260"/>
                                        </p:tgtEl>
                                        <p:attrNameLst>
                                          <p:attrName>style.visibility</p:attrName>
                                        </p:attrNameLst>
                                      </p:cBhvr>
                                      <p:to>
                                        <p:strVal val="visible"/>
                                      </p:to>
                                    </p:set>
                                    <p:animEffect transition="in" filter="wipe(up)">
                                      <p:cBhvr>
                                        <p:cTn id="11" dur="500"/>
                                        <p:tgtEl>
                                          <p:spTgt spid="69326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93261"/>
                                        </p:tgtEl>
                                        <p:attrNameLst>
                                          <p:attrName>style.visibility</p:attrName>
                                        </p:attrNameLst>
                                      </p:cBhvr>
                                      <p:to>
                                        <p:strVal val="visible"/>
                                      </p:to>
                                    </p:set>
                                    <p:animEffect transition="in" filter="wipe(left)">
                                      <p:cBhvr>
                                        <p:cTn id="14" dur="500"/>
                                        <p:tgtEl>
                                          <p:spTgt spid="693261"/>
                                        </p:tgtEl>
                                      </p:cBhvr>
                                    </p:animEffect>
                                  </p:childTnLst>
                                </p:cTn>
                              </p:par>
                            </p:childTnLst>
                          </p:cTn>
                        </p:par>
                        <p:par>
                          <p:cTn id="15" fill="hold" nodeType="afterGroup">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693252"/>
                                        </p:tgtEl>
                                        <p:attrNameLst>
                                          <p:attrName>style.visibility</p:attrName>
                                        </p:attrNameLst>
                                      </p:cBhvr>
                                      <p:to>
                                        <p:strVal val="visible"/>
                                      </p:to>
                                    </p:set>
                                    <p:animEffect transition="in" filter="blinds(horizontal)">
                                      <p:cBhvr>
                                        <p:cTn id="18" dur="500"/>
                                        <p:tgtEl>
                                          <p:spTgt spid="69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2" grpId="0" animBg="1"/>
      <p:bldP spid="693259" grpId="0" animBg="1"/>
      <p:bldP spid="693260" grpId="0" animBg="1"/>
      <p:bldP spid="69326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733F6FD-D563-42C3-845F-72214FB8F96B}" type="slidenum">
              <a:rPr lang="zh-CN" altLang="en-US"/>
              <a:pPr>
                <a:defRPr/>
              </a:pPr>
              <a:t>25</a:t>
            </a:fld>
            <a:endParaRPr lang="en-US" altLang="zh-CN"/>
          </a:p>
        </p:txBody>
      </p:sp>
      <p:sp>
        <p:nvSpPr>
          <p:cNvPr id="37893" name="Rectangle 3"/>
          <p:cNvSpPr>
            <a:spLocks noGrp="1" noChangeArrowheads="1"/>
          </p:cNvSpPr>
          <p:nvPr>
            <p:ph type="body" idx="1"/>
          </p:nvPr>
        </p:nvSpPr>
        <p:spPr>
          <a:xfrm>
            <a:off x="486507" y="1276926"/>
            <a:ext cx="11139435" cy="4351338"/>
          </a:xfrm>
        </p:spPr>
        <p:txBody>
          <a:bodyPr/>
          <a:lstStyle/>
          <a:p>
            <a:pPr eaLnBrk="1" hangingPunct="1">
              <a:lnSpc>
                <a:spcPct val="150000"/>
              </a:lnSpc>
            </a:pPr>
            <a:r>
              <a:rPr lang="zh-CN" altLang="en-US" b="1" dirty="0" smtClean="0">
                <a:solidFill>
                  <a:srgbClr val="FF3300"/>
                </a:solidFill>
                <a:latin typeface="华文楷体" panose="02010600040101010101" pitchFamily="2" charset="-122"/>
                <a:ea typeface="华文楷体" panose="02010600040101010101" pitchFamily="2" charset="-122"/>
              </a:rPr>
              <a:t>标识接口是指没有任何方法和属性的接口。</a:t>
            </a:r>
            <a:r>
              <a:rPr lang="zh-CN" altLang="en-US" b="1" dirty="0" smtClean="0">
                <a:latin typeface="华文楷体" panose="02010600040101010101" pitchFamily="2" charset="-122"/>
                <a:ea typeface="华文楷体" panose="02010600040101010101" pitchFamily="2" charset="-122"/>
              </a:rPr>
              <a:t>标识接口不对实现它的类有任何语义上的要求，仅表明实现它的类有一个特定的类型。</a:t>
            </a:r>
          </a:p>
          <a:p>
            <a:pPr eaLnBrk="1" hangingPunct="1">
              <a:lnSpc>
                <a:spcPct val="150000"/>
              </a:lnSpc>
            </a:pPr>
            <a:endParaRPr lang="zh-CN" altLang="en-US" b="1" dirty="0" smtClean="0">
              <a:latin typeface="华文楷体" panose="02010600040101010101" pitchFamily="2" charset="-122"/>
              <a:ea typeface="华文楷体" panose="02010600040101010101" pitchFamily="2" charset="-122"/>
            </a:endParaRPr>
          </a:p>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比如</a:t>
            </a:r>
            <a:r>
              <a:rPr lang="en-US" altLang="zh-CN" b="1" dirty="0" smtClean="0">
                <a:latin typeface="华文楷体" panose="02010600040101010101" pitchFamily="2" charset="-122"/>
                <a:ea typeface="华文楷体" panose="02010600040101010101" pitchFamily="2" charset="-122"/>
              </a:rPr>
              <a:t>Java</a:t>
            </a:r>
            <a:r>
              <a:rPr lang="zh-CN" altLang="en-US" b="1" dirty="0" smtClean="0">
                <a:latin typeface="华文楷体" panose="02010600040101010101" pitchFamily="2" charset="-122"/>
                <a:ea typeface="华文楷体" panose="02010600040101010101" pitchFamily="2" charset="-122"/>
              </a:rPr>
              <a:t>语言中的</a:t>
            </a:r>
            <a:r>
              <a:rPr lang="en-US" altLang="zh-CN" b="1" dirty="0" err="1" smtClean="0">
                <a:latin typeface="华文楷体" panose="02010600040101010101" pitchFamily="2" charset="-122"/>
                <a:ea typeface="华文楷体" panose="02010600040101010101" pitchFamily="2" charset="-122"/>
              </a:rPr>
              <a:t>java.io.Serializable</a:t>
            </a:r>
            <a:r>
              <a:rPr lang="zh-CN" altLang="en-US" b="1" dirty="0" smtClean="0">
                <a:latin typeface="华文楷体" panose="02010600040101010101" pitchFamily="2" charset="-122"/>
                <a:ea typeface="华文楷体" panose="02010600040101010101" pitchFamily="2" charset="-122"/>
              </a:rPr>
              <a:t>和</a:t>
            </a:r>
            <a:r>
              <a:rPr lang="en-US" altLang="zh-CN" b="1" dirty="0" err="1" smtClean="0">
                <a:latin typeface="华文楷体" panose="02010600040101010101" pitchFamily="2" charset="-122"/>
                <a:ea typeface="华文楷体" panose="02010600040101010101" pitchFamily="2" charset="-122"/>
              </a:rPr>
              <a:t>java.rmi.Remote</a:t>
            </a:r>
            <a:r>
              <a:rPr lang="zh-CN" altLang="en-US" b="1" dirty="0" smtClean="0">
                <a:latin typeface="华文楷体" panose="02010600040101010101" pitchFamily="2" charset="-122"/>
                <a:ea typeface="华文楷体" panose="02010600040101010101" pitchFamily="2" charset="-122"/>
              </a:rPr>
              <a:t>等。</a:t>
            </a:r>
          </a:p>
        </p:txBody>
      </p:sp>
      <p:sp>
        <p:nvSpPr>
          <p:cNvPr id="37894" name="Rectangle 4"/>
          <p:cNvSpPr>
            <a:spLocks noChangeArrowheads="1"/>
          </p:cNvSpPr>
          <p:nvPr/>
        </p:nvSpPr>
        <p:spPr bwMode="white">
          <a:xfrm>
            <a:off x="2279651" y="692151"/>
            <a:ext cx="7800975"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r>
              <a:rPr lang="zh-CN" altLang="en-US" sz="3200" b="1">
                <a:solidFill>
                  <a:schemeClr val="bg1"/>
                </a:solidFill>
                <a:latin typeface="Verdana" panose="020B0604030504040204" pitchFamily="34" charset="0"/>
              </a:rPr>
              <a:t>特殊的接口：标识接口</a:t>
            </a: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272937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F87E5B5-B077-4BFD-B84D-3A90B80291A0}" type="slidenum">
              <a:rPr lang="zh-CN" altLang="en-US"/>
              <a:pPr>
                <a:defRPr/>
              </a:pPr>
              <a:t>26</a:t>
            </a:fld>
            <a:endParaRPr lang="en-US" altLang="zh-CN"/>
          </a:p>
        </p:txBody>
      </p:sp>
      <p:sp>
        <p:nvSpPr>
          <p:cNvPr id="8" name="文本框 7"/>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410587" y="1125110"/>
            <a:ext cx="11265598" cy="4351338"/>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ct val="65000"/>
              </a:spcBef>
              <a:buFont typeface="Monotype Sorts" pitchFamily="2" charset="2"/>
              <a:buChar char="u"/>
            </a:pPr>
            <a:r>
              <a:rPr lang="zh-CN" altLang="en-US" b="1" dirty="0" smtClean="0">
                <a:solidFill>
                  <a:srgbClr val="FF3300"/>
                </a:solidFill>
                <a:latin typeface="华文楷体" panose="02010600040101010101" pitchFamily="2" charset="-122"/>
                <a:ea typeface="华文楷体" panose="02010600040101010101" pitchFamily="2" charset="-122"/>
              </a:rPr>
              <a:t>语义层面上：</a:t>
            </a:r>
            <a:r>
              <a:rPr lang="zh-CN" altLang="en-US" b="1" dirty="0" smtClean="0">
                <a:latin typeface="华文楷体" panose="02010600040101010101" pitchFamily="2" charset="-122"/>
                <a:ea typeface="华文楷体" panose="02010600040101010101" pitchFamily="2" charset="-122"/>
              </a:rPr>
              <a:t>抽象类是一种类是对一组具有相同属性和方法的逻辑上有关系的事物的一种抽象。而接口则是对一组具有相同属性和方法的逻辑上不相关的事物的一种抽象。</a:t>
            </a:r>
          </a:p>
          <a:p>
            <a:pPr lvl="1" algn="just">
              <a:lnSpc>
                <a:spcPct val="110000"/>
              </a:lnSpc>
              <a:spcBef>
                <a:spcPct val="65000"/>
              </a:spcBef>
              <a:buFont typeface="Monotype Sorts" pitchFamily="2" charset="2"/>
              <a:buChar char="u"/>
            </a:pPr>
            <a:r>
              <a:rPr lang="en-US" altLang="zh-CN" b="1" dirty="0" smtClean="0">
                <a:solidFill>
                  <a:srgbClr val="FF3300"/>
                </a:solidFill>
                <a:latin typeface="华文楷体" panose="02010600040101010101" pitchFamily="2" charset="-122"/>
                <a:ea typeface="华文楷体" panose="02010600040101010101" pitchFamily="2" charset="-122"/>
              </a:rPr>
              <a:t>abstract class</a:t>
            </a:r>
            <a:r>
              <a:rPr lang="zh-CN" altLang="en-US" b="1" dirty="0" smtClean="0">
                <a:solidFill>
                  <a:srgbClr val="FF3300"/>
                </a:solidFill>
                <a:latin typeface="华文楷体" panose="02010600040101010101" pitchFamily="2" charset="-122"/>
                <a:ea typeface="华文楷体" panose="02010600040101010101" pitchFamily="2" charset="-122"/>
              </a:rPr>
              <a:t>和</a:t>
            </a:r>
            <a:r>
              <a:rPr lang="en-US" altLang="zh-CN" b="1" dirty="0" smtClean="0">
                <a:solidFill>
                  <a:srgbClr val="FF3300"/>
                </a:solidFill>
                <a:latin typeface="华文楷体" panose="02010600040101010101" pitchFamily="2" charset="-122"/>
                <a:ea typeface="华文楷体" panose="02010600040101010101" pitchFamily="2" charset="-122"/>
              </a:rPr>
              <a:t>interface</a:t>
            </a:r>
            <a:r>
              <a:rPr lang="zh-CN" altLang="en-US" b="1" dirty="0" smtClean="0">
                <a:solidFill>
                  <a:srgbClr val="FF3300"/>
                </a:solidFill>
                <a:latin typeface="华文楷体" panose="02010600040101010101" pitchFamily="2" charset="-122"/>
                <a:ea typeface="华文楷体" panose="02010600040101010101" pitchFamily="2" charset="-122"/>
              </a:rPr>
              <a:t>是</a:t>
            </a:r>
            <a:r>
              <a:rPr lang="en-US" altLang="zh-CN" b="1" dirty="0" smtClean="0">
                <a:solidFill>
                  <a:srgbClr val="FF3300"/>
                </a:solidFill>
                <a:latin typeface="华文楷体" panose="02010600040101010101" pitchFamily="2" charset="-122"/>
                <a:ea typeface="华文楷体" panose="02010600040101010101" pitchFamily="2" charset="-122"/>
              </a:rPr>
              <a:t>Java</a:t>
            </a:r>
            <a:r>
              <a:rPr lang="zh-CN" altLang="en-US" b="1" dirty="0" smtClean="0">
                <a:solidFill>
                  <a:srgbClr val="FF3300"/>
                </a:solidFill>
                <a:latin typeface="华文楷体" panose="02010600040101010101" pitchFamily="2" charset="-122"/>
                <a:ea typeface="华文楷体" panose="02010600040101010101" pitchFamily="2" charset="-122"/>
              </a:rPr>
              <a:t>语言中对于抽象类定义进行支持的两种机制</a:t>
            </a:r>
            <a:r>
              <a:rPr lang="zh-CN" altLang="en-US" b="1" dirty="0" smtClean="0">
                <a:latin typeface="华文楷体" panose="02010600040101010101" pitchFamily="2" charset="-122"/>
                <a:ea typeface="华文楷体" panose="02010600040101010101" pitchFamily="2" charset="-122"/>
              </a:rPr>
              <a:t>，正是由于这两种机制的存在，才赋予了</a:t>
            </a:r>
            <a:r>
              <a:rPr lang="en-US" altLang="zh-CN" b="1" dirty="0" smtClean="0">
                <a:latin typeface="华文楷体" panose="02010600040101010101" pitchFamily="2" charset="-122"/>
                <a:ea typeface="华文楷体" panose="02010600040101010101" pitchFamily="2" charset="-122"/>
              </a:rPr>
              <a:t>Java</a:t>
            </a:r>
            <a:r>
              <a:rPr lang="zh-CN" altLang="en-US" b="1" dirty="0" smtClean="0">
                <a:latin typeface="华文楷体" panose="02010600040101010101" pitchFamily="2" charset="-122"/>
                <a:ea typeface="华文楷体" panose="02010600040101010101" pitchFamily="2" charset="-122"/>
              </a:rPr>
              <a:t>强大的面向对象能力。</a:t>
            </a:r>
            <a:endParaRPr lang="en-US" altLang="zh-CN" b="1" dirty="0">
              <a:latin typeface="华文楷体" panose="02010600040101010101" pitchFamily="2" charset="-122"/>
              <a:ea typeface="华文楷体" panose="02010600040101010101" pitchFamily="2" charset="-122"/>
            </a:endParaRPr>
          </a:p>
          <a:p>
            <a:pPr eaLnBrk="1" hangingPunct="1">
              <a:lnSpc>
                <a:spcPct val="110000"/>
              </a:lnSpc>
            </a:pPr>
            <a:r>
              <a:rPr lang="en-US" altLang="zh-CN" b="1" dirty="0">
                <a:latin typeface="华文楷体" panose="02010600040101010101" pitchFamily="2" charset="-122"/>
                <a:ea typeface="华文楷体" panose="02010600040101010101" pitchFamily="2" charset="-122"/>
              </a:rPr>
              <a:t>abstract class</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interface</a:t>
            </a:r>
            <a:r>
              <a:rPr lang="zh-CN" altLang="en-US" b="1" dirty="0">
                <a:latin typeface="华文楷体" panose="02010600040101010101" pitchFamily="2" charset="-122"/>
                <a:ea typeface="华文楷体" panose="02010600040101010101" pitchFamily="2" charset="-122"/>
              </a:rPr>
              <a:t>之间在对于抽象类定义的支持方面具有很大的相似性，甚至可以相互替换，因此很多开发者在进行抽象类定义时对于</a:t>
            </a:r>
            <a:r>
              <a:rPr lang="en-US" altLang="zh-CN" b="1" dirty="0">
                <a:latin typeface="华文楷体" panose="02010600040101010101" pitchFamily="2" charset="-122"/>
                <a:ea typeface="华文楷体" panose="02010600040101010101" pitchFamily="2" charset="-122"/>
              </a:rPr>
              <a:t>abstract class</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interface</a:t>
            </a:r>
            <a:r>
              <a:rPr lang="zh-CN" altLang="en-US" b="1" dirty="0">
                <a:latin typeface="华文楷体" panose="02010600040101010101" pitchFamily="2" charset="-122"/>
                <a:ea typeface="华文楷体" panose="02010600040101010101" pitchFamily="2" charset="-122"/>
              </a:rPr>
              <a:t>的选择显得比较随意。</a:t>
            </a:r>
          </a:p>
          <a:p>
            <a:pPr eaLnBrk="1" hangingPunct="1">
              <a:lnSpc>
                <a:spcPct val="110000"/>
              </a:lnSpc>
            </a:pPr>
            <a:r>
              <a:rPr lang="zh-CN" altLang="en-US" b="1" dirty="0">
                <a:latin typeface="华文楷体" panose="02010600040101010101" pitchFamily="2" charset="-122"/>
                <a:ea typeface="华文楷体" panose="02010600040101010101" pitchFamily="2" charset="-122"/>
              </a:rPr>
              <a:t>其实，</a:t>
            </a:r>
            <a:r>
              <a:rPr lang="zh-CN" altLang="en-US" b="1" dirty="0">
                <a:solidFill>
                  <a:srgbClr val="FF3300"/>
                </a:solidFill>
                <a:latin typeface="华文楷体" panose="02010600040101010101" pitchFamily="2" charset="-122"/>
                <a:ea typeface="华文楷体" panose="02010600040101010101" pitchFamily="2" charset="-122"/>
              </a:rPr>
              <a:t>两者之间还是有很大的区别的</a:t>
            </a:r>
            <a:r>
              <a:rPr lang="zh-CN" altLang="en-US" b="1" dirty="0">
                <a:latin typeface="华文楷体" panose="02010600040101010101" pitchFamily="2" charset="-122"/>
                <a:ea typeface="华文楷体" panose="02010600040101010101" pitchFamily="2" charset="-122"/>
              </a:rPr>
              <a:t>，对于它们的选择甚至反映出对于问题领域本质的理解、对于设计意图的理解是否正确、合理。</a:t>
            </a:r>
            <a:r>
              <a:rPr lang="zh-CN" altLang="en-US" dirty="0">
                <a:ea typeface="宋体" panose="02010600030101010101" pitchFamily="2" charset="-122"/>
              </a:rPr>
              <a:t> </a:t>
            </a:r>
            <a:endParaRPr lang="zh-CN" altLang="en-US" b="1"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6836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F87E5B5-B077-4BFD-B84D-3A90B80291A0}" type="slidenum">
              <a:rPr lang="zh-CN" altLang="en-US"/>
              <a:pPr>
                <a:defRPr/>
              </a:pPr>
              <a:t>27</a:t>
            </a:fld>
            <a:endParaRPr lang="en-US" altLang="zh-CN"/>
          </a:p>
        </p:txBody>
      </p:sp>
      <p:sp>
        <p:nvSpPr>
          <p:cNvPr id="8" name="文本框 7"/>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410587" y="1125110"/>
            <a:ext cx="11265598" cy="4351338"/>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spcBef>
                <a:spcPct val="65000"/>
              </a:spcBef>
              <a:buFont typeface="Monotype Sorts" pitchFamily="2" charset="2"/>
              <a:buChar char="u"/>
            </a:pPr>
            <a:r>
              <a:rPr lang="zh-CN" altLang="en-US" b="1" dirty="0" smtClean="0">
                <a:latin typeface="华文楷体" panose="02010600040101010101" pitchFamily="2" charset="-122"/>
                <a:ea typeface="华文楷体" panose="02010600040101010101" pitchFamily="2" charset="-122"/>
              </a:rPr>
              <a:t>抽象</a:t>
            </a:r>
            <a:r>
              <a:rPr lang="zh-CN" altLang="en-US" b="1" dirty="0">
                <a:latin typeface="华文楷体" panose="02010600040101010101" pitchFamily="2" charset="-122"/>
                <a:ea typeface="华文楷体" panose="02010600040101010101" pitchFamily="2" charset="-122"/>
              </a:rPr>
              <a:t>类和接口的对比抽象类是用来捕捉子类的通用特性的。接口是抽象方法的集合。从设计层面来说，抽象类是对类的抽象，是一种模板设计，接口是行为的抽象，是一种行为的规范</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algn="just">
              <a:lnSpc>
                <a:spcPct val="110000"/>
              </a:lnSpc>
              <a:spcBef>
                <a:spcPct val="65000"/>
              </a:spcBef>
              <a:buFont typeface="Monotype Sorts" pitchFamily="2" charset="2"/>
              <a:buChar char="u"/>
            </a:pPr>
            <a:r>
              <a:rPr lang="zh-CN" altLang="en-US" b="1" dirty="0" smtClean="0">
                <a:latin typeface="华文楷体" panose="02010600040101010101" pitchFamily="2" charset="-122"/>
                <a:ea typeface="华文楷体" panose="02010600040101010101" pitchFamily="2" charset="-122"/>
              </a:rPr>
              <a:t>相同点：</a:t>
            </a:r>
            <a:endParaRPr lang="en-US" altLang="zh-CN" b="1" dirty="0" smtClean="0">
              <a:latin typeface="华文楷体" panose="02010600040101010101" pitchFamily="2" charset="-122"/>
              <a:ea typeface="华文楷体" panose="02010600040101010101" pitchFamily="2" charset="-122"/>
            </a:endParaRPr>
          </a:p>
          <a:p>
            <a:pPr lvl="1" algn="just">
              <a:lnSpc>
                <a:spcPct val="110000"/>
              </a:lnSpc>
              <a:spcBef>
                <a:spcPct val="65000"/>
              </a:spcBef>
              <a:buFont typeface="Monotype Sorts" pitchFamily="2" charset="2"/>
              <a:buChar char="u"/>
            </a:pPr>
            <a:r>
              <a:rPr lang="en-US" altLang="zh-CN" sz="2800" b="1" dirty="0" smtClean="0">
                <a:solidFill>
                  <a:srgbClr val="FF0000"/>
                </a:solidFill>
                <a:latin typeface="华文楷体" panose="02010600040101010101" pitchFamily="2" charset="-122"/>
                <a:ea typeface="华文楷体" panose="02010600040101010101" pitchFamily="2" charset="-122"/>
              </a:rPr>
              <a:t>1. </a:t>
            </a:r>
            <a:r>
              <a:rPr lang="zh-CN" altLang="en-US" sz="2800" b="1" dirty="0" smtClean="0">
                <a:solidFill>
                  <a:srgbClr val="FF0000"/>
                </a:solidFill>
                <a:latin typeface="华文楷体" panose="02010600040101010101" pitchFamily="2" charset="-122"/>
                <a:ea typeface="华文楷体" panose="02010600040101010101" pitchFamily="2" charset="-122"/>
              </a:rPr>
              <a:t>接口</a:t>
            </a:r>
            <a:r>
              <a:rPr lang="zh-CN" altLang="en-US" sz="2800" b="1" dirty="0">
                <a:solidFill>
                  <a:srgbClr val="FF0000"/>
                </a:solidFill>
                <a:latin typeface="华文楷体" panose="02010600040101010101" pitchFamily="2" charset="-122"/>
                <a:ea typeface="华文楷体" panose="02010600040101010101" pitchFamily="2" charset="-122"/>
              </a:rPr>
              <a:t>和抽象类都不能</a:t>
            </a:r>
            <a:r>
              <a:rPr lang="zh-CN" altLang="en-US" sz="2800" b="1" dirty="0" smtClean="0">
                <a:solidFill>
                  <a:srgbClr val="FF0000"/>
                </a:solidFill>
                <a:latin typeface="华文楷体" panose="02010600040101010101" pitchFamily="2" charset="-122"/>
                <a:ea typeface="华文楷体" panose="02010600040101010101" pitchFamily="2" charset="-122"/>
              </a:rPr>
              <a:t>实例化。</a:t>
            </a:r>
            <a:endParaRPr lang="en-US" altLang="zh-CN" sz="2800" b="1" dirty="0" smtClean="0">
              <a:solidFill>
                <a:srgbClr val="FF0000"/>
              </a:solidFill>
              <a:latin typeface="华文楷体" panose="02010600040101010101" pitchFamily="2" charset="-122"/>
              <a:ea typeface="华文楷体" panose="02010600040101010101" pitchFamily="2" charset="-122"/>
            </a:endParaRPr>
          </a:p>
          <a:p>
            <a:pPr lvl="1" algn="just">
              <a:lnSpc>
                <a:spcPct val="110000"/>
              </a:lnSpc>
              <a:spcBef>
                <a:spcPct val="65000"/>
              </a:spcBef>
              <a:buFont typeface="Monotype Sorts" pitchFamily="2" charset="2"/>
              <a:buChar char="u"/>
            </a:pPr>
            <a:r>
              <a:rPr lang="en-US" altLang="zh-CN" sz="2800" b="1" dirty="0" smtClean="0">
                <a:solidFill>
                  <a:srgbClr val="FF0000"/>
                </a:solidFill>
                <a:latin typeface="华文楷体" panose="02010600040101010101" pitchFamily="2" charset="-122"/>
                <a:ea typeface="华文楷体" panose="02010600040101010101" pitchFamily="2" charset="-122"/>
              </a:rPr>
              <a:t>2.</a:t>
            </a:r>
            <a:r>
              <a:rPr lang="zh-CN" altLang="en-US" sz="2800" b="1" dirty="0" smtClean="0">
                <a:solidFill>
                  <a:srgbClr val="FF0000"/>
                </a:solidFill>
                <a:latin typeface="华文楷体" panose="02010600040101010101" pitchFamily="2" charset="-122"/>
                <a:ea typeface="华文楷体" panose="02010600040101010101" pitchFamily="2" charset="-122"/>
              </a:rPr>
              <a:t> </a:t>
            </a:r>
            <a:r>
              <a:rPr lang="zh-CN" altLang="en-US" sz="2800" b="1" dirty="0">
                <a:solidFill>
                  <a:srgbClr val="FF0000"/>
                </a:solidFill>
                <a:latin typeface="华文楷体" panose="02010600040101010101" pitchFamily="2" charset="-122"/>
                <a:ea typeface="华文楷体" panose="02010600040101010101" pitchFamily="2" charset="-122"/>
              </a:rPr>
              <a:t>都位于继承的顶端，用于被其他实现或</a:t>
            </a:r>
            <a:r>
              <a:rPr lang="zh-CN" altLang="en-US" sz="2800" b="1" dirty="0" smtClean="0">
                <a:solidFill>
                  <a:srgbClr val="FF0000"/>
                </a:solidFill>
                <a:latin typeface="华文楷体" panose="02010600040101010101" pitchFamily="2" charset="-122"/>
                <a:ea typeface="华文楷体" panose="02010600040101010101" pitchFamily="2" charset="-122"/>
              </a:rPr>
              <a:t>继承。</a:t>
            </a:r>
            <a:endParaRPr lang="en-US" altLang="zh-CN" sz="2800" b="1" dirty="0" smtClean="0">
              <a:solidFill>
                <a:srgbClr val="FF0000"/>
              </a:solidFill>
              <a:latin typeface="华文楷体" panose="02010600040101010101" pitchFamily="2" charset="-122"/>
              <a:ea typeface="华文楷体" panose="02010600040101010101" pitchFamily="2" charset="-122"/>
            </a:endParaRPr>
          </a:p>
          <a:p>
            <a:pPr lvl="1" algn="just">
              <a:lnSpc>
                <a:spcPct val="110000"/>
              </a:lnSpc>
              <a:spcBef>
                <a:spcPct val="65000"/>
              </a:spcBef>
              <a:buFont typeface="Monotype Sorts" pitchFamily="2" charset="2"/>
              <a:buChar char="u"/>
            </a:pPr>
            <a:r>
              <a:rPr lang="en-US" altLang="zh-CN" sz="2800" b="1" dirty="0" smtClean="0">
                <a:solidFill>
                  <a:srgbClr val="FF0000"/>
                </a:solidFill>
                <a:latin typeface="华文楷体" panose="02010600040101010101" pitchFamily="2" charset="-122"/>
                <a:ea typeface="华文楷体" panose="02010600040101010101" pitchFamily="2" charset="-122"/>
              </a:rPr>
              <a:t>3. </a:t>
            </a:r>
            <a:r>
              <a:rPr lang="zh-CN" altLang="en-US" sz="2800" b="1" dirty="0" smtClean="0">
                <a:solidFill>
                  <a:srgbClr val="FF0000"/>
                </a:solidFill>
                <a:latin typeface="华文楷体" panose="02010600040101010101" pitchFamily="2" charset="-122"/>
                <a:ea typeface="华文楷体" panose="02010600040101010101" pitchFamily="2" charset="-122"/>
              </a:rPr>
              <a:t>都</a:t>
            </a:r>
            <a:r>
              <a:rPr lang="zh-CN" altLang="en-US" sz="2800" b="1" dirty="0">
                <a:solidFill>
                  <a:srgbClr val="FF0000"/>
                </a:solidFill>
                <a:latin typeface="华文楷体" panose="02010600040101010101" pitchFamily="2" charset="-122"/>
                <a:ea typeface="华文楷体" panose="02010600040101010101" pitchFamily="2" charset="-122"/>
              </a:rPr>
              <a:t>包含抽象方法，其子类都必须覆写这些</a:t>
            </a:r>
            <a:r>
              <a:rPr lang="zh-CN" altLang="en-US" sz="2800" b="1" dirty="0" smtClean="0">
                <a:solidFill>
                  <a:srgbClr val="FF0000"/>
                </a:solidFill>
                <a:latin typeface="华文楷体" panose="02010600040101010101" pitchFamily="2" charset="-122"/>
                <a:ea typeface="华文楷体" panose="02010600040101010101" pitchFamily="2" charset="-122"/>
              </a:rPr>
              <a:t>抽象方法</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32368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7E3A52A-F512-4390-B76E-0CC348B4C5C7}" type="slidenum">
              <a:rPr lang="zh-CN" altLang="en-US"/>
              <a:pPr>
                <a:defRPr/>
              </a:pPr>
              <a:t>28</a:t>
            </a:fld>
            <a:endParaRPr lang="en-US" altLang="zh-CN"/>
          </a:p>
        </p:txBody>
      </p:sp>
      <p:sp>
        <p:nvSpPr>
          <p:cNvPr id="45061" name="Rectangle 3"/>
          <p:cNvSpPr>
            <a:spLocks noGrp="1" noChangeArrowheads="1"/>
          </p:cNvSpPr>
          <p:nvPr>
            <p:ph type="body" idx="1"/>
          </p:nvPr>
        </p:nvSpPr>
        <p:spPr>
          <a:xfrm>
            <a:off x="516652" y="1122241"/>
            <a:ext cx="11320305" cy="4351338"/>
          </a:xfrm>
        </p:spPr>
        <p:txBody>
          <a:bodyPr/>
          <a:lstStyle/>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接口和抽象类的具体区别：</a:t>
            </a:r>
          </a:p>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a:t>
            </a:r>
            <a:r>
              <a:rPr lang="zh-CN" altLang="en-US" b="1" dirty="0" smtClean="0">
                <a:solidFill>
                  <a:srgbClr val="FF3300"/>
                </a:solidFill>
                <a:latin typeface="华文楷体" panose="02010600040101010101" pitchFamily="2" charset="-122"/>
                <a:ea typeface="华文楷体" panose="02010600040101010101" pitchFamily="2" charset="-122"/>
              </a:rPr>
              <a:t>抽象类中可以有自己的数据成员，也可以有非</a:t>
            </a:r>
            <a:r>
              <a:rPr lang="en-US" altLang="zh-CN" b="1" dirty="0" err="1" smtClean="0">
                <a:solidFill>
                  <a:srgbClr val="FF3300"/>
                </a:solidFill>
                <a:latin typeface="华文楷体" panose="02010600040101010101" pitchFamily="2" charset="-122"/>
                <a:ea typeface="华文楷体" panose="02010600040101010101" pitchFamily="2" charset="-122"/>
              </a:rPr>
              <a:t>abstarct</a:t>
            </a:r>
            <a:r>
              <a:rPr lang="zh-CN" altLang="en-US" b="1" dirty="0" smtClean="0">
                <a:solidFill>
                  <a:srgbClr val="FF3300"/>
                </a:solidFill>
                <a:latin typeface="华文楷体" panose="02010600040101010101" pitchFamily="2" charset="-122"/>
                <a:ea typeface="华文楷体" panose="02010600040101010101" pitchFamily="2" charset="-122"/>
              </a:rPr>
              <a:t>的成员方法。</a:t>
            </a:r>
          </a:p>
          <a:p>
            <a:pPr eaLnBrk="1" hangingPunct="1">
              <a:lnSpc>
                <a:spcPct val="150000"/>
              </a:lnSpc>
            </a:pPr>
            <a:r>
              <a:rPr lang="zh-CN" altLang="en-US" b="1" dirty="0" smtClean="0">
                <a:solidFill>
                  <a:srgbClr val="2A684C"/>
                </a:solidFill>
                <a:latin typeface="华文楷体" panose="02010600040101010101" pitchFamily="2" charset="-122"/>
                <a:ea typeface="华文楷体" panose="02010600040101010101" pitchFamily="2" charset="-122"/>
              </a:rPr>
              <a:t>而接口中的方法只能有静态的不能被修改的数据成员（也就是必须是</a:t>
            </a:r>
            <a:r>
              <a:rPr lang="en-US" altLang="zh-CN" b="1" dirty="0" smtClean="0">
                <a:solidFill>
                  <a:srgbClr val="2A684C"/>
                </a:solidFill>
                <a:latin typeface="华文楷体" panose="02010600040101010101" pitchFamily="2" charset="-122"/>
                <a:ea typeface="华文楷体" panose="02010600040101010101" pitchFamily="2" charset="-122"/>
              </a:rPr>
              <a:t>final static</a:t>
            </a:r>
            <a:r>
              <a:rPr lang="zh-CN" altLang="en-US" b="1" dirty="0" smtClean="0">
                <a:solidFill>
                  <a:srgbClr val="2A684C"/>
                </a:solidFill>
                <a:latin typeface="华文楷体" panose="02010600040101010101" pitchFamily="2" charset="-122"/>
                <a:ea typeface="华文楷体" panose="02010600040101010101" pitchFamily="2" charset="-122"/>
              </a:rPr>
              <a:t>的，不过在</a:t>
            </a:r>
            <a:r>
              <a:rPr lang="en-US" altLang="zh-CN" b="1" dirty="0" smtClean="0">
                <a:solidFill>
                  <a:srgbClr val="2A684C"/>
                </a:solidFill>
                <a:latin typeface="华文楷体" panose="02010600040101010101" pitchFamily="2" charset="-122"/>
                <a:ea typeface="华文楷体" panose="02010600040101010101" pitchFamily="2" charset="-122"/>
              </a:rPr>
              <a:t>interface</a:t>
            </a:r>
            <a:r>
              <a:rPr lang="zh-CN" altLang="en-US" b="1" dirty="0" smtClean="0">
                <a:solidFill>
                  <a:srgbClr val="2A684C"/>
                </a:solidFill>
                <a:latin typeface="华文楷体" panose="02010600040101010101" pitchFamily="2" charset="-122"/>
                <a:ea typeface="华文楷体" panose="02010600040101010101" pitchFamily="2" charset="-122"/>
              </a:rPr>
              <a:t>中一般不定义数据成员），所有的成员方法都是</a:t>
            </a:r>
            <a:r>
              <a:rPr lang="en-US" altLang="zh-CN" b="1" dirty="0" smtClean="0">
                <a:solidFill>
                  <a:srgbClr val="2A684C"/>
                </a:solidFill>
                <a:latin typeface="华文楷体" panose="02010600040101010101" pitchFamily="2" charset="-122"/>
                <a:ea typeface="华文楷体" panose="02010600040101010101" pitchFamily="2" charset="-122"/>
              </a:rPr>
              <a:t>abstract</a:t>
            </a:r>
            <a:r>
              <a:rPr lang="zh-CN" altLang="en-US" b="1" dirty="0" smtClean="0">
                <a:solidFill>
                  <a:srgbClr val="2A684C"/>
                </a:solidFill>
                <a:latin typeface="华文楷体" panose="02010600040101010101" pitchFamily="2" charset="-122"/>
                <a:ea typeface="华文楷体" panose="02010600040101010101" pitchFamily="2" charset="-122"/>
              </a:rPr>
              <a:t>的。</a:t>
            </a:r>
          </a:p>
          <a:p>
            <a:pPr lvl="1" eaLnBrk="1" hangingPunct="1">
              <a:lnSpc>
                <a:spcPct val="150000"/>
              </a:lnSpc>
            </a:pPr>
            <a:r>
              <a:rPr lang="zh-CN" altLang="en-US" b="1" dirty="0" smtClean="0">
                <a:latin typeface="华文楷体" panose="02010600040101010101" pitchFamily="2" charset="-122"/>
                <a:ea typeface="华文楷体" panose="02010600040101010101" pitchFamily="2" charset="-122"/>
              </a:rPr>
              <a:t>从编程的角度来看，</a:t>
            </a:r>
            <a:r>
              <a:rPr lang="en-US" altLang="zh-CN" b="1" dirty="0" smtClean="0">
                <a:latin typeface="华文楷体" panose="02010600040101010101" pitchFamily="2" charset="-122"/>
                <a:ea typeface="华文楷体" panose="02010600040101010101" pitchFamily="2" charset="-122"/>
              </a:rPr>
              <a:t>abstract class</a:t>
            </a:r>
            <a:r>
              <a:rPr lang="zh-CN" altLang="en-US" b="1" dirty="0" smtClean="0">
                <a:latin typeface="华文楷体" panose="02010600040101010101" pitchFamily="2" charset="-122"/>
                <a:ea typeface="华文楷体" panose="02010600040101010101" pitchFamily="2" charset="-122"/>
              </a:rPr>
              <a:t>和</a:t>
            </a:r>
            <a:r>
              <a:rPr lang="en-US" altLang="zh-CN" b="1" dirty="0" smtClean="0">
                <a:latin typeface="华文楷体" panose="02010600040101010101" pitchFamily="2" charset="-122"/>
                <a:ea typeface="华文楷体" panose="02010600040101010101" pitchFamily="2" charset="-122"/>
              </a:rPr>
              <a:t>interface</a:t>
            </a:r>
            <a:r>
              <a:rPr lang="zh-CN" altLang="en-US" b="1" dirty="0" smtClean="0">
                <a:latin typeface="华文楷体" panose="02010600040101010101" pitchFamily="2" charset="-122"/>
                <a:ea typeface="华文楷体" panose="02010600040101010101" pitchFamily="2" charset="-122"/>
              </a:rPr>
              <a:t>都可以用来实现</a:t>
            </a:r>
            <a:r>
              <a:rPr lang="en-US" altLang="zh-CN" b="1" dirty="0" smtClean="0">
                <a:latin typeface="华文楷体" panose="02010600040101010101" pitchFamily="2" charset="-122"/>
                <a:ea typeface="华文楷体" panose="02010600040101010101" pitchFamily="2" charset="-122"/>
              </a:rPr>
              <a:t>"</a:t>
            </a:r>
            <a:r>
              <a:rPr lang="en-US" altLang="zh-CN" b="1" dirty="0" smtClean="0">
                <a:solidFill>
                  <a:srgbClr val="FF3300"/>
                </a:solidFill>
                <a:latin typeface="华文楷体" panose="02010600040101010101" pitchFamily="2" charset="-122"/>
                <a:ea typeface="华文楷体" panose="02010600040101010101" pitchFamily="2" charset="-122"/>
              </a:rPr>
              <a:t>design by contract</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的思想。但是在具体的使用上面还是有一些区别的。 </a:t>
            </a: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904909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2D979F8-6AC5-4AAA-A520-46DCE4A5512B}" type="slidenum">
              <a:rPr lang="zh-CN" altLang="en-US"/>
              <a:pPr>
                <a:defRPr/>
              </a:pPr>
              <a:t>29</a:t>
            </a:fld>
            <a:endParaRPr lang="en-US" altLang="zh-CN"/>
          </a:p>
        </p:txBody>
      </p:sp>
      <p:sp>
        <p:nvSpPr>
          <p:cNvPr id="46086" name="Rectangle 3"/>
          <p:cNvSpPr>
            <a:spLocks noGrp="1" noChangeArrowheads="1"/>
          </p:cNvSpPr>
          <p:nvPr>
            <p:ph type="body" idx="1"/>
          </p:nvPr>
        </p:nvSpPr>
        <p:spPr>
          <a:xfrm>
            <a:off x="410587" y="1117775"/>
            <a:ext cx="11284299" cy="4879975"/>
          </a:xfrm>
        </p:spPr>
        <p:txBody>
          <a:bodyPr/>
          <a:lstStyle/>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a:t>
            </a:r>
            <a:r>
              <a:rPr lang="zh-CN" altLang="en-US" b="1" dirty="0" smtClean="0">
                <a:solidFill>
                  <a:srgbClr val="FF3300"/>
                </a:solidFill>
                <a:latin typeface="华文楷体" panose="02010600040101010101" pitchFamily="2" charset="-122"/>
                <a:ea typeface="华文楷体" panose="02010600040101010101" pitchFamily="2" charset="-122"/>
              </a:rPr>
              <a:t>抽象类表示的是一种继承关系，一个类只能使用一次继承关系。</a:t>
            </a:r>
            <a:r>
              <a:rPr lang="zh-CN" altLang="en-US" b="1" dirty="0" smtClean="0">
                <a:solidFill>
                  <a:srgbClr val="2A684C"/>
                </a:solidFill>
                <a:latin typeface="华文楷体" panose="02010600040101010101" pitchFamily="2" charset="-122"/>
                <a:ea typeface="华文楷体" panose="02010600040101010101" pitchFamily="2" charset="-122"/>
              </a:rPr>
              <a:t>但是，一个类却可以实现多个</a:t>
            </a:r>
            <a:r>
              <a:rPr lang="en-US" altLang="zh-CN" b="1" dirty="0" smtClean="0">
                <a:solidFill>
                  <a:srgbClr val="2A684C"/>
                </a:solidFill>
                <a:latin typeface="华文楷体" panose="02010600040101010101" pitchFamily="2" charset="-122"/>
                <a:ea typeface="华文楷体" panose="02010600040101010101" pitchFamily="2" charset="-122"/>
              </a:rPr>
              <a:t>interface</a:t>
            </a:r>
            <a:r>
              <a:rPr lang="zh-CN" altLang="en-US" b="1" dirty="0" smtClean="0">
                <a:solidFill>
                  <a:srgbClr val="2A684C"/>
                </a:solidFill>
                <a:latin typeface="华文楷体" panose="02010600040101010101" pitchFamily="2" charset="-122"/>
                <a:ea typeface="华文楷体" panose="02010600040101010101" pitchFamily="2" charset="-122"/>
              </a:rPr>
              <a:t>。</a:t>
            </a:r>
          </a:p>
          <a:p>
            <a:pPr lvl="1" eaLnBrk="1" hangingPunct="1">
              <a:lnSpc>
                <a:spcPct val="150000"/>
              </a:lnSpc>
            </a:pPr>
            <a:r>
              <a:rPr lang="zh-CN" altLang="en-US" b="1" dirty="0" smtClean="0">
                <a:latin typeface="华文楷体" panose="02010600040101010101" pitchFamily="2" charset="-122"/>
                <a:ea typeface="华文楷体" panose="02010600040101010101" pitchFamily="2" charset="-122"/>
              </a:rPr>
              <a:t>也许，这是</a:t>
            </a:r>
            <a:r>
              <a:rPr lang="en-US" altLang="zh-CN" b="1" dirty="0" smtClean="0">
                <a:latin typeface="华文楷体" panose="02010600040101010101" pitchFamily="2" charset="-122"/>
                <a:ea typeface="华文楷体" panose="02010600040101010101" pitchFamily="2" charset="-122"/>
              </a:rPr>
              <a:t>Java</a:t>
            </a:r>
            <a:r>
              <a:rPr lang="zh-CN" altLang="en-US" b="1" dirty="0" smtClean="0">
                <a:latin typeface="华文楷体" panose="02010600040101010101" pitchFamily="2" charset="-122"/>
                <a:ea typeface="华文楷体" panose="02010600040101010101" pitchFamily="2" charset="-122"/>
              </a:rPr>
              <a:t>语言的设计者在考虑</a:t>
            </a:r>
            <a:r>
              <a:rPr lang="en-US" altLang="zh-CN" b="1" dirty="0" smtClean="0">
                <a:latin typeface="华文楷体" panose="02010600040101010101" pitchFamily="2" charset="-122"/>
                <a:ea typeface="华文楷体" panose="02010600040101010101" pitchFamily="2" charset="-122"/>
              </a:rPr>
              <a:t>Java</a:t>
            </a:r>
            <a:r>
              <a:rPr lang="zh-CN" altLang="en-US" b="1" dirty="0" smtClean="0">
                <a:latin typeface="华文楷体" panose="02010600040101010101" pitchFamily="2" charset="-122"/>
                <a:ea typeface="华文楷体" panose="02010600040101010101" pitchFamily="2" charset="-122"/>
              </a:rPr>
              <a:t>对于多重继承的支持方面的一种折中考虑。 </a:t>
            </a:r>
          </a:p>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3</a:t>
            </a:r>
            <a:r>
              <a:rPr lang="zh-CN" altLang="en-US" b="1" dirty="0" smtClean="0">
                <a:latin typeface="华文楷体" panose="02010600040101010101" pitchFamily="2" charset="-122"/>
                <a:ea typeface="华文楷体" panose="02010600040101010101" pitchFamily="2" charset="-122"/>
              </a:rPr>
              <a:t>）</a:t>
            </a:r>
            <a:r>
              <a:rPr lang="zh-CN" altLang="en-US" b="1" dirty="0" smtClean="0">
                <a:solidFill>
                  <a:srgbClr val="FF3300"/>
                </a:solidFill>
                <a:latin typeface="华文楷体" panose="02010600040101010101" pitchFamily="2" charset="-122"/>
                <a:ea typeface="华文楷体" panose="02010600040101010101" pitchFamily="2" charset="-122"/>
              </a:rPr>
              <a:t>抽象类中的方法可以有默认行为。</a:t>
            </a:r>
            <a:r>
              <a:rPr lang="zh-CN" altLang="en-US" b="1" dirty="0" smtClean="0">
                <a:solidFill>
                  <a:srgbClr val="2A684C"/>
                </a:solidFill>
                <a:latin typeface="华文楷体" panose="02010600040101010101" pitchFamily="2" charset="-122"/>
                <a:ea typeface="华文楷体" panose="02010600040101010101" pitchFamily="2" charset="-122"/>
              </a:rPr>
              <a:t>但接口中的方法却不能拥有默认行为。</a:t>
            </a:r>
            <a:r>
              <a:rPr lang="en-US" altLang="zh-CN" b="1" dirty="0" smtClean="0">
                <a:solidFill>
                  <a:srgbClr val="2A684C"/>
                </a:solidFill>
                <a:latin typeface="华文楷体" panose="02010600040101010101" pitchFamily="2" charset="-122"/>
                <a:ea typeface="华文楷体" panose="02010600040101010101" pitchFamily="2" charset="-122"/>
              </a:rPr>
              <a:t>JDK8</a:t>
            </a:r>
            <a:r>
              <a:rPr lang="zh-CN" altLang="en-US" b="1" dirty="0" smtClean="0">
                <a:solidFill>
                  <a:srgbClr val="2A684C"/>
                </a:solidFill>
                <a:latin typeface="华文楷体" panose="02010600040101010101" pitchFamily="2" charset="-122"/>
                <a:ea typeface="华文楷体" panose="02010600040101010101" pitchFamily="2" charset="-122"/>
              </a:rPr>
              <a:t>后允许接口有</a:t>
            </a:r>
            <a:r>
              <a:rPr lang="en-US" altLang="zh-CN" b="1" dirty="0" smtClean="0">
                <a:solidFill>
                  <a:srgbClr val="2A684C"/>
                </a:solidFill>
                <a:latin typeface="华文楷体" panose="02010600040101010101" pitchFamily="2" charset="-122"/>
                <a:ea typeface="华文楷体" panose="02010600040101010101" pitchFamily="2" charset="-122"/>
              </a:rPr>
              <a:t>default</a:t>
            </a:r>
            <a:r>
              <a:rPr lang="zh-CN" altLang="en-US" b="1" dirty="0" smtClean="0">
                <a:solidFill>
                  <a:srgbClr val="2A684C"/>
                </a:solidFill>
                <a:latin typeface="华文楷体" panose="02010600040101010101" pitchFamily="2" charset="-122"/>
                <a:ea typeface="华文楷体" panose="02010600040101010101" pitchFamily="2" charset="-122"/>
              </a:rPr>
              <a:t>方法。</a:t>
            </a:r>
          </a:p>
          <a:p>
            <a:pPr lvl="1" eaLnBrk="1" hangingPunct="1">
              <a:lnSpc>
                <a:spcPct val="150000"/>
              </a:lnSpc>
            </a:pPr>
            <a:r>
              <a:rPr lang="zh-CN" altLang="en-US" b="1" dirty="0" smtClean="0">
                <a:latin typeface="华文楷体" panose="02010600040101010101" pitchFamily="2" charset="-122"/>
                <a:ea typeface="华文楷体" panose="02010600040101010101" pitchFamily="2" charset="-122"/>
              </a:rPr>
              <a:t>为了绕过这个限制，必须使用委托，但是这会 增加一些复杂性，有时会造成很大的麻烦。 </a:t>
            </a: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192515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抽象类和接口</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3</a:t>
            </a:fld>
            <a:endParaRPr lang="zh-CN" altLang="en-US"/>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2D979F8-6AC5-4AAA-A520-46DCE4A5512B}" type="slidenum">
              <a:rPr lang="zh-CN" altLang="en-US"/>
              <a:pPr>
                <a:defRPr/>
              </a:pPr>
              <a:t>30</a:t>
            </a:fld>
            <a:endParaRPr lang="en-US" altLang="zh-CN"/>
          </a:p>
        </p:txBody>
      </p:sp>
      <p:sp>
        <p:nvSpPr>
          <p:cNvPr id="46086" name="Rectangle 3"/>
          <p:cNvSpPr>
            <a:spLocks noGrp="1" noChangeArrowheads="1"/>
          </p:cNvSpPr>
          <p:nvPr>
            <p:ph type="body" idx="1"/>
          </p:nvPr>
        </p:nvSpPr>
        <p:spPr>
          <a:xfrm>
            <a:off x="410587" y="884813"/>
            <a:ext cx="11284299" cy="4879975"/>
          </a:xfrm>
        </p:spPr>
        <p:txBody>
          <a:bodyPr/>
          <a:lstStyle/>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区别：</a:t>
            </a:r>
            <a:endParaRPr lang="zh-CN" altLang="en-US" b="1" dirty="0" smtClean="0">
              <a:latin typeface="华文楷体" panose="02010600040101010101" pitchFamily="2" charset="-122"/>
              <a:ea typeface="华文楷体" panose="0201060004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78835072"/>
              </p:ext>
            </p:extLst>
          </p:nvPr>
        </p:nvGraphicFramePr>
        <p:xfrm>
          <a:off x="185615" y="1621155"/>
          <a:ext cx="11734242" cy="5100320"/>
        </p:xfrm>
        <a:graphic>
          <a:graphicData uri="http://schemas.openxmlformats.org/drawingml/2006/table">
            <a:tbl>
              <a:tblPr firstRow="1" bandRow="1">
                <a:tableStyleId>{5C22544A-7EE6-4342-B048-85BDC9FD1C3A}</a:tableStyleId>
              </a:tblPr>
              <a:tblGrid>
                <a:gridCol w="1512556"/>
                <a:gridCol w="5737609"/>
                <a:gridCol w="4484077"/>
              </a:tblGrid>
              <a:tr h="370840">
                <a:tc>
                  <a:txBody>
                    <a:bodyPr/>
                    <a:lstStyle/>
                    <a:p>
                      <a:pPr fontAlgn="ctr" latinLnBrk="0"/>
                      <a:r>
                        <a:rPr lang="zh-CN" altLang="en-US" sz="2400" b="1" dirty="0">
                          <a:solidFill>
                            <a:schemeClr val="bg1"/>
                          </a:solidFill>
                          <a:effectLst/>
                        </a:rPr>
                        <a:t>参数</a:t>
                      </a:r>
                    </a:p>
                  </a:txBody>
                  <a:tcPr marL="50800" marR="50800" marT="50800" marB="50800" anchor="ctr"/>
                </a:tc>
                <a:tc>
                  <a:txBody>
                    <a:bodyPr/>
                    <a:lstStyle/>
                    <a:p>
                      <a:pPr algn="l" fontAlgn="ctr" latinLnBrk="0"/>
                      <a:r>
                        <a:rPr lang="zh-CN" altLang="en-US" sz="2400" b="1" dirty="0">
                          <a:solidFill>
                            <a:schemeClr val="bg1"/>
                          </a:solidFill>
                          <a:effectLst/>
                        </a:rPr>
                        <a:t>抽象类</a:t>
                      </a:r>
                    </a:p>
                  </a:txBody>
                  <a:tcPr marL="50800" marR="50800" marT="50800" marB="50800" anchor="ctr"/>
                </a:tc>
                <a:tc>
                  <a:txBody>
                    <a:bodyPr/>
                    <a:lstStyle/>
                    <a:p>
                      <a:pPr algn="l" fontAlgn="ctr" latinLnBrk="0"/>
                      <a:r>
                        <a:rPr lang="zh-CN" altLang="en-US" sz="2400" b="1" dirty="0">
                          <a:solidFill>
                            <a:schemeClr val="bg1"/>
                          </a:solidFill>
                          <a:effectLst/>
                        </a:rPr>
                        <a:t>接口</a:t>
                      </a:r>
                    </a:p>
                  </a:txBody>
                  <a:tcPr marL="50800" marR="50800" marT="50800" marB="50800" anchor="ctr"/>
                </a:tc>
              </a:tr>
              <a:tr h="370840">
                <a:tc>
                  <a:txBody>
                    <a:bodyPr/>
                    <a:lstStyle/>
                    <a:p>
                      <a:r>
                        <a:rPr lang="zh-CN" altLang="en-US" sz="2400" b="0" i="0" kern="1200" dirty="0" smtClean="0">
                          <a:solidFill>
                            <a:schemeClr val="dk1"/>
                          </a:solidFill>
                          <a:effectLst/>
                          <a:latin typeface="华文楷体" panose="02010600040101010101" pitchFamily="2" charset="-122"/>
                          <a:ea typeface="华文楷体" panose="02010600040101010101" pitchFamily="2" charset="-122"/>
                          <a:cs typeface="+mn-cs"/>
                        </a:rPr>
                        <a:t>声明</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抽象类使用</a:t>
                      </a:r>
                      <a:r>
                        <a:rPr lang="en-US" altLang="zh-CN" sz="2400" b="0" dirty="0">
                          <a:solidFill>
                            <a:srgbClr val="4F4F4F"/>
                          </a:solidFill>
                          <a:effectLst/>
                          <a:latin typeface="华文楷体" panose="02010600040101010101" pitchFamily="2" charset="-122"/>
                          <a:ea typeface="华文楷体" panose="02010600040101010101" pitchFamily="2" charset="-122"/>
                        </a:rPr>
                        <a:t>abstract</a:t>
                      </a:r>
                      <a:r>
                        <a:rPr lang="zh-CN" altLang="en-US" sz="2400" b="0" dirty="0">
                          <a:solidFill>
                            <a:srgbClr val="4F4F4F"/>
                          </a:solidFill>
                          <a:effectLst/>
                          <a:latin typeface="华文楷体" panose="02010600040101010101" pitchFamily="2" charset="-122"/>
                          <a:ea typeface="华文楷体" panose="02010600040101010101" pitchFamily="2" charset="-122"/>
                        </a:rPr>
                        <a:t>关键字声明</a:t>
                      </a:r>
                    </a:p>
                  </a:txBody>
                  <a:tcPr marL="50800" marR="50800" marT="50800" marB="50800" anchor="ct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接口使用</a:t>
                      </a:r>
                      <a:r>
                        <a:rPr lang="en-US" sz="2400" b="0" dirty="0">
                          <a:solidFill>
                            <a:srgbClr val="4F4F4F"/>
                          </a:solidFill>
                          <a:effectLst/>
                          <a:latin typeface="华文楷体" panose="02010600040101010101" pitchFamily="2" charset="-122"/>
                          <a:ea typeface="华文楷体" panose="02010600040101010101" pitchFamily="2" charset="-122"/>
                        </a:rPr>
                        <a:t>interface</a:t>
                      </a:r>
                      <a:r>
                        <a:rPr lang="zh-CN" altLang="en-US" sz="2400" b="0" dirty="0">
                          <a:solidFill>
                            <a:srgbClr val="4F4F4F"/>
                          </a:solidFill>
                          <a:effectLst/>
                          <a:latin typeface="华文楷体" panose="02010600040101010101" pitchFamily="2" charset="-122"/>
                          <a:ea typeface="华文楷体" panose="02010600040101010101" pitchFamily="2" charset="-122"/>
                        </a:rPr>
                        <a:t>关键字声明</a:t>
                      </a:r>
                    </a:p>
                  </a:txBody>
                  <a:tcPr marL="50800" marR="50800" marT="50800" marB="50800" anchor="ctr"/>
                </a:tc>
              </a:tr>
              <a:tr h="370840">
                <a:tc>
                  <a:txBody>
                    <a:bodyPr/>
                    <a:lstStyle/>
                    <a:p>
                      <a:r>
                        <a:rPr lang="zh-CN" altLang="en-US" sz="2400" b="0" i="0" kern="1200" dirty="0" smtClean="0">
                          <a:solidFill>
                            <a:schemeClr val="dk1"/>
                          </a:solidFill>
                          <a:effectLst/>
                          <a:latin typeface="华文楷体" panose="02010600040101010101" pitchFamily="2" charset="-122"/>
                          <a:ea typeface="华文楷体" panose="02010600040101010101" pitchFamily="2" charset="-122"/>
                          <a:cs typeface="+mn-cs"/>
                        </a:rPr>
                        <a:t>实现</a:t>
                      </a:r>
                      <a:endParaRPr lang="zh-CN" altLang="en-US" sz="2400" dirty="0">
                        <a:latin typeface="华文楷体" panose="02010600040101010101" pitchFamily="2" charset="-122"/>
                        <a:ea typeface="华文楷体" panose="02010600040101010101" pitchFamily="2" charset="-122"/>
                      </a:endParaRPr>
                    </a:p>
                  </a:txBody>
                  <a:tcP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子类使用</a:t>
                      </a:r>
                      <a:r>
                        <a:rPr lang="en-US" altLang="zh-CN" sz="2400" b="0" dirty="0">
                          <a:solidFill>
                            <a:srgbClr val="4F4F4F"/>
                          </a:solidFill>
                          <a:effectLst/>
                          <a:latin typeface="华文楷体" panose="02010600040101010101" pitchFamily="2" charset="-122"/>
                          <a:ea typeface="华文楷体" panose="02010600040101010101" pitchFamily="2" charset="-122"/>
                        </a:rPr>
                        <a:t>extends</a:t>
                      </a:r>
                      <a:r>
                        <a:rPr lang="zh-CN" altLang="en-US" sz="2400" b="0" dirty="0">
                          <a:solidFill>
                            <a:srgbClr val="4F4F4F"/>
                          </a:solidFill>
                          <a:effectLst/>
                          <a:latin typeface="华文楷体" panose="02010600040101010101" pitchFamily="2" charset="-122"/>
                          <a:ea typeface="华文楷体" panose="02010600040101010101" pitchFamily="2" charset="-122"/>
                        </a:rPr>
                        <a:t>关键字来继承抽象类。如果子类不是抽象类的话，它需要提供抽象类中所有声明的方法的实现</a:t>
                      </a:r>
                    </a:p>
                  </a:txBody>
                  <a:tcPr marL="50800" marR="50800" marT="50800" marB="50800" anchor="ct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子类使用</a:t>
                      </a:r>
                      <a:r>
                        <a:rPr lang="en-US" altLang="zh-CN" sz="2400" b="0" dirty="0">
                          <a:solidFill>
                            <a:srgbClr val="4F4F4F"/>
                          </a:solidFill>
                          <a:effectLst/>
                          <a:latin typeface="华文楷体" panose="02010600040101010101" pitchFamily="2" charset="-122"/>
                          <a:ea typeface="华文楷体" panose="02010600040101010101" pitchFamily="2" charset="-122"/>
                        </a:rPr>
                        <a:t>implements</a:t>
                      </a:r>
                      <a:r>
                        <a:rPr lang="zh-CN" altLang="en-US" sz="2400" b="0" dirty="0">
                          <a:solidFill>
                            <a:srgbClr val="4F4F4F"/>
                          </a:solidFill>
                          <a:effectLst/>
                          <a:latin typeface="华文楷体" panose="02010600040101010101" pitchFamily="2" charset="-122"/>
                          <a:ea typeface="华文楷体" panose="02010600040101010101" pitchFamily="2" charset="-122"/>
                        </a:rPr>
                        <a:t>关键字来实现接口。它需要提供接口中所有声明的方法的实现</a:t>
                      </a:r>
                    </a:p>
                  </a:txBody>
                  <a:tcPr marL="50800" marR="50800" marT="50800" marB="50800" anchor="ctr"/>
                </a:tc>
              </a:tr>
              <a:tr h="370840">
                <a:tc>
                  <a:txBody>
                    <a:bodyPr/>
                    <a:lstStyle/>
                    <a:p>
                      <a:pPr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构造器</a:t>
                      </a:r>
                    </a:p>
                  </a:txBody>
                  <a:tcPr marL="50800" marR="50800" marT="50800" marB="50800" anchor="ct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抽象类可以有构造器</a:t>
                      </a:r>
                    </a:p>
                  </a:txBody>
                  <a:tcPr marL="50800" marR="50800" marT="50800" marB="50800" anchor="ct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接口不能有构造器访</a:t>
                      </a:r>
                    </a:p>
                  </a:txBody>
                  <a:tcPr marL="50800" marR="50800" marT="50800" marB="50800" anchor="ctr"/>
                </a:tc>
              </a:tr>
              <a:tr h="370840">
                <a:tc>
                  <a:txBody>
                    <a:bodyPr/>
                    <a:lstStyle/>
                    <a:p>
                      <a:pPr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问修饰符</a:t>
                      </a:r>
                    </a:p>
                  </a:txBody>
                  <a:tcPr marL="50800" marR="50800" marT="50800" marB="50800" anchor="ct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抽象类中的方法可以是任意访问修饰符</a:t>
                      </a:r>
                    </a:p>
                  </a:txBody>
                  <a:tcPr marL="50800" marR="50800" marT="50800" marB="50800" anchor="ct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接口方法默认修饰符是</a:t>
                      </a:r>
                      <a:r>
                        <a:rPr lang="en-US" sz="2400" b="0" dirty="0">
                          <a:solidFill>
                            <a:srgbClr val="4F4F4F"/>
                          </a:solidFill>
                          <a:effectLst/>
                          <a:latin typeface="华文楷体" panose="02010600040101010101" pitchFamily="2" charset="-122"/>
                          <a:ea typeface="华文楷体" panose="02010600040101010101" pitchFamily="2" charset="-122"/>
                        </a:rPr>
                        <a:t>public。</a:t>
                      </a:r>
                      <a:r>
                        <a:rPr lang="zh-CN" altLang="en-US" sz="2400" b="0" dirty="0">
                          <a:solidFill>
                            <a:srgbClr val="4F4F4F"/>
                          </a:solidFill>
                          <a:effectLst/>
                          <a:latin typeface="华文楷体" panose="02010600040101010101" pitchFamily="2" charset="-122"/>
                          <a:ea typeface="华文楷体" panose="02010600040101010101" pitchFamily="2" charset="-122"/>
                        </a:rPr>
                        <a:t>并且不允许定义为 </a:t>
                      </a:r>
                      <a:r>
                        <a:rPr lang="en-US" sz="2400" b="0" dirty="0">
                          <a:solidFill>
                            <a:srgbClr val="4F4F4F"/>
                          </a:solidFill>
                          <a:effectLst/>
                          <a:latin typeface="华文楷体" panose="02010600040101010101" pitchFamily="2" charset="-122"/>
                          <a:ea typeface="华文楷体" panose="02010600040101010101" pitchFamily="2" charset="-122"/>
                        </a:rPr>
                        <a:t>private </a:t>
                      </a:r>
                      <a:r>
                        <a:rPr lang="zh-CN" altLang="en-US" sz="2400" b="0" dirty="0">
                          <a:solidFill>
                            <a:srgbClr val="4F4F4F"/>
                          </a:solidFill>
                          <a:effectLst/>
                          <a:latin typeface="华文楷体" panose="02010600040101010101" pitchFamily="2" charset="-122"/>
                          <a:ea typeface="华文楷体" panose="02010600040101010101" pitchFamily="2" charset="-122"/>
                        </a:rPr>
                        <a:t>或者</a:t>
                      </a:r>
                      <a:r>
                        <a:rPr lang="en-US" sz="2400" b="0" dirty="0">
                          <a:solidFill>
                            <a:srgbClr val="4F4F4F"/>
                          </a:solidFill>
                          <a:effectLst/>
                          <a:latin typeface="华文楷体" panose="02010600040101010101" pitchFamily="2" charset="-122"/>
                          <a:ea typeface="华文楷体" panose="02010600040101010101" pitchFamily="2" charset="-122"/>
                        </a:rPr>
                        <a:t>protected</a:t>
                      </a:r>
                    </a:p>
                  </a:txBody>
                  <a:tcPr marL="50800" marR="50800" marT="50800" marB="50800" anchor="ctr"/>
                </a:tc>
              </a:tr>
              <a:tr h="370840">
                <a:tc>
                  <a:txBody>
                    <a:bodyPr/>
                    <a:lstStyle/>
                    <a:p>
                      <a:pPr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多继承</a:t>
                      </a:r>
                    </a:p>
                  </a:txBody>
                  <a:tcPr marL="50800" marR="50800" marT="50800" marB="50800" anchor="ct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一个类最多只能继承一个抽象类</a:t>
                      </a:r>
                    </a:p>
                  </a:txBody>
                  <a:tcPr marL="50800" marR="50800" marT="50800" marB="50800" anchor="ct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一个类可以实现多个接口</a:t>
                      </a:r>
                    </a:p>
                  </a:txBody>
                  <a:tcPr marL="50800" marR="50800" marT="50800" marB="50800" anchor="ctr"/>
                </a:tc>
              </a:tr>
              <a:tr h="370840">
                <a:tc>
                  <a:txBody>
                    <a:bodyPr/>
                    <a:lstStyle/>
                    <a:p>
                      <a:pPr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字段声明</a:t>
                      </a:r>
                    </a:p>
                  </a:txBody>
                  <a:tcPr marL="50800" marR="50800" marT="50800" marB="50800" anchor="ct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抽象类的字段声明可以是任意的</a:t>
                      </a:r>
                    </a:p>
                  </a:txBody>
                  <a:tcPr marL="50800" marR="50800" marT="50800" marB="50800" anchor="ctr"/>
                </a:tc>
                <a:tc>
                  <a:txBody>
                    <a:bodyPr/>
                    <a:lstStyle/>
                    <a:p>
                      <a:pPr algn="l" fontAlgn="ctr" latinLnBrk="0"/>
                      <a:r>
                        <a:rPr lang="zh-CN" altLang="en-US" sz="2400" b="0" dirty="0">
                          <a:solidFill>
                            <a:srgbClr val="4F4F4F"/>
                          </a:solidFill>
                          <a:effectLst/>
                          <a:latin typeface="华文楷体" panose="02010600040101010101" pitchFamily="2" charset="-122"/>
                          <a:ea typeface="华文楷体" panose="02010600040101010101" pitchFamily="2" charset="-122"/>
                        </a:rPr>
                        <a:t>接口的字段默认都是 </a:t>
                      </a:r>
                      <a:r>
                        <a:rPr lang="en-US" sz="2400" b="0" dirty="0">
                          <a:solidFill>
                            <a:srgbClr val="4F4F4F"/>
                          </a:solidFill>
                          <a:effectLst/>
                          <a:latin typeface="华文楷体" panose="02010600040101010101" pitchFamily="2" charset="-122"/>
                          <a:ea typeface="华文楷体" panose="02010600040101010101" pitchFamily="2" charset="-122"/>
                        </a:rPr>
                        <a:t>static </a:t>
                      </a:r>
                      <a:r>
                        <a:rPr lang="zh-CN" altLang="en-US" sz="2400" b="0" dirty="0">
                          <a:solidFill>
                            <a:srgbClr val="4F4F4F"/>
                          </a:solidFill>
                          <a:effectLst/>
                          <a:latin typeface="华文楷体" panose="02010600040101010101" pitchFamily="2" charset="-122"/>
                          <a:ea typeface="华文楷体" panose="02010600040101010101" pitchFamily="2" charset="-122"/>
                        </a:rPr>
                        <a:t>和 </a:t>
                      </a:r>
                      <a:r>
                        <a:rPr lang="en-US" sz="2400" b="0" dirty="0">
                          <a:solidFill>
                            <a:srgbClr val="4F4F4F"/>
                          </a:solidFill>
                          <a:effectLst/>
                          <a:latin typeface="华文楷体" panose="02010600040101010101" pitchFamily="2" charset="-122"/>
                          <a:ea typeface="华文楷体" panose="02010600040101010101" pitchFamily="2" charset="-122"/>
                        </a:rPr>
                        <a:t>final</a:t>
                      </a:r>
                      <a:r>
                        <a:rPr lang="zh-CN" altLang="en-US" sz="2400" b="0" dirty="0">
                          <a:solidFill>
                            <a:srgbClr val="4F4F4F"/>
                          </a:solidFill>
                          <a:effectLst/>
                          <a:latin typeface="华文楷体" panose="02010600040101010101" pitchFamily="2" charset="-122"/>
                          <a:ea typeface="华文楷体" panose="02010600040101010101" pitchFamily="2" charset="-122"/>
                        </a:rPr>
                        <a:t>的</a:t>
                      </a:r>
                    </a:p>
                  </a:txBody>
                  <a:tcPr marL="50800" marR="50800" marT="50800" marB="50800" anchor="ctr"/>
                </a:tc>
              </a:tr>
            </a:tbl>
          </a:graphicData>
        </a:graphic>
      </p:graphicFrame>
    </p:spTree>
    <p:extLst>
      <p:ext uri="{BB962C8B-B14F-4D97-AF65-F5344CB8AC3E}">
        <p14:creationId xmlns:p14="http://schemas.microsoft.com/office/powerpoint/2010/main" val="44794155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572937B-3DD9-4E05-A4A5-82E6877FE971}" type="slidenum">
              <a:rPr lang="zh-CN" altLang="en-US"/>
              <a:pPr>
                <a:defRPr/>
              </a:pPr>
              <a:t>31</a:t>
            </a:fld>
            <a:endParaRPr lang="en-US" altLang="zh-CN"/>
          </a:p>
        </p:txBody>
      </p:sp>
      <p:sp>
        <p:nvSpPr>
          <p:cNvPr id="48134" name="Rectangle 3"/>
          <p:cNvSpPr>
            <a:spLocks noGrp="1" noChangeArrowheads="1"/>
          </p:cNvSpPr>
          <p:nvPr>
            <p:ph type="body" idx="1"/>
          </p:nvPr>
        </p:nvSpPr>
        <p:spPr>
          <a:xfrm>
            <a:off x="410587" y="884813"/>
            <a:ext cx="11280113" cy="4351338"/>
          </a:xfrm>
        </p:spPr>
        <p:txBody>
          <a:bodyPr/>
          <a:lstStyle/>
          <a:p>
            <a:pPr marL="0" indent="0">
              <a:lnSpc>
                <a:spcPct val="150000"/>
              </a:lnSpc>
              <a:spcBef>
                <a:spcPts val="0"/>
              </a:spcBef>
              <a:buNone/>
            </a:pPr>
            <a:r>
              <a:rPr lang="zh-CN" altLang="en-US" b="1" dirty="0">
                <a:latin typeface="华文楷体" panose="02010600040101010101" pitchFamily="2" charset="-122"/>
                <a:ea typeface="华文楷体" panose="02010600040101010101" pitchFamily="2" charset="-122"/>
              </a:rPr>
              <a:t>备注：</a:t>
            </a:r>
            <a:r>
              <a:rPr lang="en-US" altLang="zh-CN" b="1" dirty="0">
                <a:latin typeface="华文楷体" panose="02010600040101010101" pitchFamily="2" charset="-122"/>
                <a:ea typeface="华文楷体" panose="02010600040101010101" pitchFamily="2" charset="-122"/>
              </a:rPr>
              <a:t>Java8</a:t>
            </a:r>
            <a:r>
              <a:rPr lang="zh-CN" altLang="en-US" b="1" dirty="0">
                <a:latin typeface="华文楷体" panose="02010600040101010101" pitchFamily="2" charset="-122"/>
                <a:ea typeface="华文楷体" panose="02010600040101010101" pitchFamily="2" charset="-122"/>
              </a:rPr>
              <a:t>中接口中引入默认方法和静态方法，以此来减少抽象类和接口之间的差异</a:t>
            </a:r>
            <a:r>
              <a:rPr lang="zh-CN" altLang="en-US" b="1" dirty="0" smtClean="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因此</a:t>
            </a:r>
            <a:r>
              <a:rPr lang="zh-CN" altLang="en-US" b="1" dirty="0" smtClean="0">
                <a:latin typeface="华文楷体" panose="02010600040101010101" pitchFamily="2" charset="-122"/>
                <a:ea typeface="华文楷体" panose="02010600040101010101" pitchFamily="2" charset="-122"/>
              </a:rPr>
              <a:t>可以</a:t>
            </a:r>
            <a:r>
              <a:rPr lang="zh-CN" altLang="en-US" b="1" dirty="0">
                <a:latin typeface="华文楷体" panose="02010600040101010101" pitchFamily="2" charset="-122"/>
                <a:ea typeface="华文楷体" panose="02010600040101010101" pitchFamily="2" charset="-122"/>
              </a:rPr>
              <a:t>为接口提供默认实现的</a:t>
            </a:r>
            <a:r>
              <a:rPr lang="zh-CN" altLang="en-US" b="1" dirty="0" smtClean="0">
                <a:latin typeface="华文楷体" panose="02010600040101010101" pitchFamily="2" charset="-122"/>
                <a:ea typeface="华文楷体" panose="02010600040101010101" pitchFamily="2" charset="-122"/>
              </a:rPr>
              <a:t>方法，且</a:t>
            </a:r>
            <a:r>
              <a:rPr lang="zh-CN" altLang="en-US" b="1" dirty="0">
                <a:latin typeface="华文楷体" panose="02010600040101010101" pitchFamily="2" charset="-122"/>
                <a:ea typeface="华文楷体" panose="02010600040101010101" pitchFamily="2" charset="-122"/>
              </a:rPr>
              <a:t>不用强制子</a:t>
            </a:r>
            <a:r>
              <a:rPr lang="zh-CN" altLang="en-US" b="1" dirty="0" smtClean="0">
                <a:latin typeface="华文楷体" panose="02010600040101010101" pitchFamily="2" charset="-122"/>
                <a:ea typeface="华文楷体" panose="02010600040101010101" pitchFamily="2" charset="-122"/>
              </a:rPr>
              <a:t>类实现</a:t>
            </a:r>
            <a:r>
              <a:rPr lang="zh-CN" altLang="en-US" b="1" dirty="0">
                <a:latin typeface="华文楷体" panose="02010600040101010101" pitchFamily="2" charset="-122"/>
                <a:ea typeface="华文楷体" panose="02010600040101010101" pitchFamily="2" charset="-122"/>
              </a:rPr>
              <a:t>它</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marL="0" indent="0">
              <a:lnSpc>
                <a:spcPct val="150000"/>
              </a:lnSpc>
              <a:spcBef>
                <a:spcPts val="0"/>
              </a:spcBef>
              <a:buNone/>
            </a:pPr>
            <a:r>
              <a:rPr lang="zh-CN" altLang="en-US" b="1" dirty="0" smtClean="0">
                <a:latin typeface="华文楷体" panose="02010600040101010101" pitchFamily="2" charset="-122"/>
                <a:ea typeface="华文楷体" panose="02010600040101010101" pitchFamily="2" charset="-122"/>
              </a:rPr>
              <a:t>接口</a:t>
            </a:r>
            <a:r>
              <a:rPr lang="zh-CN" altLang="en-US" b="1" dirty="0">
                <a:latin typeface="华文楷体" panose="02010600040101010101" pitchFamily="2" charset="-122"/>
                <a:ea typeface="华文楷体" panose="02010600040101010101" pitchFamily="2" charset="-122"/>
              </a:rPr>
              <a:t>和抽象类各有优缺点，</a:t>
            </a:r>
            <a:r>
              <a:rPr lang="zh-CN" altLang="en-US" b="1" dirty="0" smtClean="0">
                <a:latin typeface="华文楷体" panose="02010600040101010101" pitchFamily="2" charset="-122"/>
                <a:ea typeface="华文楷体" panose="02010600040101010101" pitchFamily="2" charset="-122"/>
              </a:rPr>
              <a:t>在选择上遵守</a:t>
            </a:r>
            <a:r>
              <a:rPr lang="zh-CN" altLang="en-US" b="1" dirty="0">
                <a:latin typeface="华文楷体" panose="02010600040101010101" pitchFamily="2" charset="-122"/>
                <a:ea typeface="华文楷体" panose="02010600040101010101" pitchFamily="2" charset="-122"/>
              </a:rPr>
              <a:t>这样一个原则</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lvl="1">
              <a:lnSpc>
                <a:spcPct val="150000"/>
              </a:lnSpc>
              <a:spcBef>
                <a:spcPts val="0"/>
              </a:spcBef>
              <a:buFont typeface="Wingdings" panose="05000000000000000000" pitchFamily="2" charset="2"/>
              <a:buChar char="u"/>
            </a:pPr>
            <a:r>
              <a:rPr lang="zh-CN" altLang="en-US" sz="2800" b="1" dirty="0" smtClean="0">
                <a:solidFill>
                  <a:srgbClr val="FF0000"/>
                </a:solidFill>
                <a:latin typeface="华文楷体" panose="02010600040101010101" pitchFamily="2" charset="-122"/>
                <a:ea typeface="华文楷体" panose="02010600040101010101" pitchFamily="2" charset="-122"/>
              </a:rPr>
              <a:t>行为模型</a:t>
            </a:r>
            <a:r>
              <a:rPr lang="zh-CN" altLang="en-US" sz="2800" b="1" dirty="0">
                <a:solidFill>
                  <a:srgbClr val="FF0000"/>
                </a:solidFill>
                <a:latin typeface="华文楷体" panose="02010600040101010101" pitchFamily="2" charset="-122"/>
                <a:ea typeface="华文楷体" panose="02010600040101010101" pitchFamily="2" charset="-122"/>
              </a:rPr>
              <a:t>应该总是通过接口而不是抽象类定义，所以通常是优先选用接口，尽量少用抽象类</a:t>
            </a:r>
            <a:r>
              <a:rPr lang="zh-CN" altLang="en-US" sz="2800" b="1" dirty="0" smtClean="0">
                <a:solidFill>
                  <a:srgbClr val="FF0000"/>
                </a:solidFill>
                <a:latin typeface="华文楷体" panose="02010600040101010101" pitchFamily="2" charset="-122"/>
                <a:ea typeface="华文楷体" panose="02010600040101010101" pitchFamily="2" charset="-122"/>
              </a:rPr>
              <a:t>。</a:t>
            </a:r>
            <a:endParaRPr lang="en-US" altLang="zh-CN" sz="2800" b="1" dirty="0" smtClean="0">
              <a:solidFill>
                <a:srgbClr val="FF0000"/>
              </a:solidFill>
              <a:latin typeface="华文楷体" panose="02010600040101010101" pitchFamily="2" charset="-122"/>
              <a:ea typeface="华文楷体" panose="02010600040101010101" pitchFamily="2" charset="-122"/>
            </a:endParaRPr>
          </a:p>
          <a:p>
            <a:pPr lvl="1">
              <a:lnSpc>
                <a:spcPct val="150000"/>
              </a:lnSpc>
              <a:spcBef>
                <a:spcPts val="0"/>
              </a:spcBef>
              <a:buFont typeface="Wingdings" panose="05000000000000000000" pitchFamily="2" charset="2"/>
              <a:buChar char="u"/>
            </a:pPr>
            <a:r>
              <a:rPr lang="zh-CN" altLang="en-US" sz="2800" b="1" dirty="0" smtClean="0">
                <a:solidFill>
                  <a:srgbClr val="FF0000"/>
                </a:solidFill>
                <a:latin typeface="华文楷体" panose="02010600040101010101" pitchFamily="2" charset="-122"/>
                <a:ea typeface="华文楷体" panose="02010600040101010101" pitchFamily="2" charset="-122"/>
              </a:rPr>
              <a:t>选择</a:t>
            </a:r>
            <a:r>
              <a:rPr lang="zh-CN" altLang="en-US" sz="2800" b="1" dirty="0">
                <a:solidFill>
                  <a:srgbClr val="FF0000"/>
                </a:solidFill>
                <a:latin typeface="华文楷体" panose="02010600040101010101" pitchFamily="2" charset="-122"/>
                <a:ea typeface="华文楷体" panose="02010600040101010101" pitchFamily="2" charset="-122"/>
              </a:rPr>
              <a:t>抽象类的时候通常是如下情况：需要定义子类的行为，又要为子类提供通用的功能</a:t>
            </a:r>
            <a:r>
              <a:rPr lang="zh-CN" altLang="en-US" sz="2800" b="1" dirty="0" smtClean="0">
                <a:solidFill>
                  <a:srgbClr val="FF0000"/>
                </a:solidFill>
                <a:latin typeface="华文楷体" panose="02010600040101010101" pitchFamily="2" charset="-122"/>
                <a:ea typeface="华文楷体" panose="02010600040101010101" pitchFamily="2" charset="-122"/>
              </a:rPr>
              <a:t>。</a:t>
            </a:r>
            <a:endParaRPr lang="en-US" altLang="zh-CN" sz="2800" b="1" dirty="0">
              <a:solidFill>
                <a:srgbClr val="FF0000"/>
              </a:solidFill>
              <a:latin typeface="华文楷体" panose="02010600040101010101" pitchFamily="2" charset="-122"/>
              <a:ea typeface="华文楷体" panose="0201060004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290887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572937B-3DD9-4E05-A4A5-82E6877FE971}" type="slidenum">
              <a:rPr lang="zh-CN" altLang="en-US"/>
              <a:pPr>
                <a:defRPr/>
              </a:pPr>
              <a:t>32</a:t>
            </a:fld>
            <a:endParaRPr lang="en-US" altLang="zh-CN"/>
          </a:p>
        </p:txBody>
      </p:sp>
      <p:sp>
        <p:nvSpPr>
          <p:cNvPr id="48134" name="Rectangle 3"/>
          <p:cNvSpPr>
            <a:spLocks noGrp="1" noChangeArrowheads="1"/>
          </p:cNvSpPr>
          <p:nvPr>
            <p:ph type="body" idx="1"/>
          </p:nvPr>
        </p:nvSpPr>
        <p:spPr>
          <a:xfrm>
            <a:off x="410587" y="1085780"/>
            <a:ext cx="11280113" cy="4351338"/>
          </a:xfrm>
        </p:spPr>
        <p:txBody>
          <a:bodyPr/>
          <a:lstStyle/>
          <a:p>
            <a:pPr marL="0" indent="0">
              <a:lnSpc>
                <a:spcPct val="150000"/>
              </a:lnSpc>
              <a:buNone/>
            </a:pPr>
            <a:r>
              <a:rPr lang="zh-CN" altLang="en-US" b="1" dirty="0">
                <a:solidFill>
                  <a:srgbClr val="FF0000"/>
                </a:solidFill>
                <a:latin typeface="华文楷体" panose="02010600040101010101" pitchFamily="2" charset="-122"/>
                <a:ea typeface="华文楷体" panose="02010600040101010101" pitchFamily="2" charset="-122"/>
              </a:rPr>
              <a:t>设计理念层面上的区别</a:t>
            </a:r>
            <a:endParaRPr lang="en-US" altLang="zh-CN" b="1" dirty="0">
              <a:solidFill>
                <a:srgbClr val="FF0000"/>
              </a:solidFill>
              <a:latin typeface="华文楷体" panose="02010600040101010101" pitchFamily="2" charset="-122"/>
              <a:ea typeface="华文楷体" panose="02010600040101010101" pitchFamily="2" charset="-122"/>
            </a:endParaRPr>
          </a:p>
          <a:p>
            <a:pPr eaLnBrk="1" hangingPunct="1">
              <a:lnSpc>
                <a:spcPct val="150000"/>
              </a:lnSpc>
            </a:pPr>
            <a:r>
              <a:rPr lang="en-US" altLang="zh-CN" b="1" dirty="0" smtClean="0">
                <a:latin typeface="华文楷体" panose="02010600040101010101" pitchFamily="2" charset="-122"/>
                <a:ea typeface="华文楷体" panose="02010600040101010101" pitchFamily="2" charset="-122"/>
              </a:rPr>
              <a:t>abstract class</a:t>
            </a:r>
            <a:r>
              <a:rPr lang="zh-CN" altLang="en-US" b="1" dirty="0" smtClean="0">
                <a:latin typeface="华文楷体" panose="02010600040101010101" pitchFamily="2" charset="-122"/>
                <a:ea typeface="华文楷体" panose="02010600040101010101" pitchFamily="2" charset="-122"/>
              </a:rPr>
              <a:t>在</a:t>
            </a:r>
            <a:r>
              <a:rPr lang="en-US" altLang="zh-CN" b="1" dirty="0" smtClean="0">
                <a:latin typeface="华文楷体" panose="02010600040101010101" pitchFamily="2" charset="-122"/>
                <a:ea typeface="华文楷体" panose="02010600040101010101" pitchFamily="2" charset="-122"/>
              </a:rPr>
              <a:t>Java</a:t>
            </a:r>
            <a:r>
              <a:rPr lang="zh-CN" altLang="en-US" b="1" dirty="0" smtClean="0">
                <a:latin typeface="华文楷体" panose="02010600040101010101" pitchFamily="2" charset="-122"/>
                <a:ea typeface="华文楷体" panose="02010600040101010101" pitchFamily="2" charset="-122"/>
              </a:rPr>
              <a:t>语言中体现了一种继承关系，要想使得继承关系合理，父类和派生类之间必须存在</a:t>
            </a:r>
            <a:r>
              <a:rPr lang="en-US" altLang="zh-CN" b="1" dirty="0" smtClean="0">
                <a:latin typeface="华文楷体" panose="02010600040101010101" pitchFamily="2" charset="-122"/>
                <a:ea typeface="华文楷体" panose="02010600040101010101" pitchFamily="2" charset="-122"/>
              </a:rPr>
              <a:t>“is a”</a:t>
            </a:r>
            <a:r>
              <a:rPr lang="zh-CN" altLang="en-US" b="1" dirty="0" smtClean="0">
                <a:latin typeface="华文楷体" panose="02010600040101010101" pitchFamily="2" charset="-122"/>
                <a:ea typeface="华文楷体" panose="02010600040101010101" pitchFamily="2" charset="-122"/>
              </a:rPr>
              <a:t>关系，即父类和派生类在概念本质上应该是相同的。</a:t>
            </a:r>
          </a:p>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对于</a:t>
            </a:r>
            <a:r>
              <a:rPr lang="en-US" altLang="zh-CN" b="1" dirty="0" smtClean="0">
                <a:latin typeface="华文楷体" panose="02010600040101010101" pitchFamily="2" charset="-122"/>
                <a:ea typeface="华文楷体" panose="02010600040101010101" pitchFamily="2" charset="-122"/>
              </a:rPr>
              <a:t>interface </a:t>
            </a:r>
            <a:r>
              <a:rPr lang="zh-CN" altLang="en-US" b="1" dirty="0" smtClean="0">
                <a:latin typeface="华文楷体" panose="02010600040101010101" pitchFamily="2" charset="-122"/>
                <a:ea typeface="华文楷体" panose="02010600040101010101" pitchFamily="2" charset="-122"/>
              </a:rPr>
              <a:t>来说则不然，并不要求</a:t>
            </a:r>
            <a:r>
              <a:rPr lang="en-US" altLang="zh-CN" b="1" dirty="0" smtClean="0">
                <a:latin typeface="华文楷体" panose="02010600040101010101" pitchFamily="2" charset="-122"/>
                <a:ea typeface="华文楷体" panose="02010600040101010101" pitchFamily="2" charset="-122"/>
              </a:rPr>
              <a:t>interface</a:t>
            </a:r>
            <a:r>
              <a:rPr lang="zh-CN" altLang="en-US" b="1" dirty="0" smtClean="0">
                <a:latin typeface="华文楷体" panose="02010600040101010101" pitchFamily="2" charset="-122"/>
                <a:ea typeface="华文楷体" panose="02010600040101010101" pitchFamily="2" charset="-122"/>
              </a:rPr>
              <a:t>的实现者和</a:t>
            </a:r>
            <a:r>
              <a:rPr lang="en-US" altLang="zh-CN" b="1" dirty="0" smtClean="0">
                <a:latin typeface="华文楷体" panose="02010600040101010101" pitchFamily="2" charset="-122"/>
                <a:ea typeface="华文楷体" panose="02010600040101010101" pitchFamily="2" charset="-122"/>
              </a:rPr>
              <a:t>interface</a:t>
            </a:r>
            <a:r>
              <a:rPr lang="zh-CN" altLang="en-US" b="1" dirty="0" smtClean="0">
                <a:latin typeface="华文楷体" panose="02010600040101010101" pitchFamily="2" charset="-122"/>
                <a:ea typeface="华文楷体" panose="02010600040101010101" pitchFamily="2" charset="-122"/>
              </a:rPr>
              <a:t>定义在概念本质上是一致的，仅仅是实现了</a:t>
            </a:r>
            <a:r>
              <a:rPr lang="en-US" altLang="zh-CN" b="1" dirty="0" smtClean="0">
                <a:latin typeface="华文楷体" panose="02010600040101010101" pitchFamily="2" charset="-122"/>
                <a:ea typeface="华文楷体" panose="02010600040101010101" pitchFamily="2" charset="-122"/>
              </a:rPr>
              <a:t>interface</a:t>
            </a:r>
            <a:r>
              <a:rPr lang="zh-CN" altLang="en-US" b="1" dirty="0" smtClean="0">
                <a:latin typeface="华文楷体" panose="02010600040101010101" pitchFamily="2" charset="-122"/>
                <a:ea typeface="华文楷体" panose="02010600040101010101" pitchFamily="2" charset="-122"/>
              </a:rPr>
              <a:t>定义的契约而已。 </a:t>
            </a: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758824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A1043AE-653D-4E7A-99E7-B04ED8AA0180}" type="slidenum">
              <a:rPr lang="zh-CN" altLang="en-US"/>
              <a:pPr>
                <a:defRPr/>
              </a:pPr>
              <a:t>33</a:t>
            </a:fld>
            <a:endParaRPr lang="en-US" altLang="zh-CN"/>
          </a:p>
        </p:txBody>
      </p:sp>
      <p:sp>
        <p:nvSpPr>
          <p:cNvPr id="49158" name="Rectangle 3"/>
          <p:cNvSpPr>
            <a:spLocks noGrp="1" noChangeArrowheads="1"/>
          </p:cNvSpPr>
          <p:nvPr>
            <p:ph type="body" idx="1"/>
          </p:nvPr>
        </p:nvSpPr>
        <p:spPr>
          <a:xfrm>
            <a:off x="279958" y="987148"/>
            <a:ext cx="11224009" cy="4879975"/>
          </a:xfrm>
        </p:spPr>
        <p:txBody>
          <a:bodyPr/>
          <a:lstStyle/>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假设在我们的问题领域中有一个关于</a:t>
            </a:r>
            <a:r>
              <a:rPr lang="en-US" altLang="zh-CN" b="1" dirty="0" smtClean="0">
                <a:latin typeface="华文楷体" panose="02010600040101010101" pitchFamily="2" charset="-122"/>
                <a:ea typeface="华文楷体" panose="02010600040101010101" pitchFamily="2" charset="-122"/>
              </a:rPr>
              <a:t>Door</a:t>
            </a:r>
            <a:r>
              <a:rPr lang="zh-CN" altLang="en-US" b="1" dirty="0" smtClean="0">
                <a:latin typeface="华文楷体" panose="02010600040101010101" pitchFamily="2" charset="-122"/>
                <a:ea typeface="华文楷体" panose="02010600040101010101" pitchFamily="2" charset="-122"/>
              </a:rPr>
              <a:t>的抽象概念，该</a:t>
            </a:r>
            <a:r>
              <a:rPr lang="en-US" altLang="zh-CN" b="1" dirty="0" smtClean="0">
                <a:latin typeface="华文楷体" panose="02010600040101010101" pitchFamily="2" charset="-122"/>
                <a:ea typeface="华文楷体" panose="02010600040101010101" pitchFamily="2" charset="-122"/>
              </a:rPr>
              <a:t>Door</a:t>
            </a:r>
            <a:r>
              <a:rPr lang="zh-CN" altLang="en-US" b="1" dirty="0" smtClean="0">
                <a:latin typeface="华文楷体" panose="02010600040101010101" pitchFamily="2" charset="-122"/>
                <a:ea typeface="华文楷体" panose="02010600040101010101" pitchFamily="2" charset="-122"/>
              </a:rPr>
              <a:t>具有执行两个动作</a:t>
            </a:r>
            <a:r>
              <a:rPr lang="en-US" altLang="zh-CN" b="1" dirty="0" smtClean="0">
                <a:latin typeface="华文楷体" panose="02010600040101010101" pitchFamily="2" charset="-122"/>
                <a:ea typeface="华文楷体" panose="02010600040101010101" pitchFamily="2" charset="-122"/>
              </a:rPr>
              <a:t>open</a:t>
            </a:r>
            <a:r>
              <a:rPr lang="zh-CN" altLang="en-US" b="1" dirty="0" smtClean="0">
                <a:latin typeface="华文楷体" panose="02010600040101010101" pitchFamily="2" charset="-122"/>
                <a:ea typeface="华文楷体" panose="02010600040101010101" pitchFamily="2" charset="-122"/>
              </a:rPr>
              <a:t>和</a:t>
            </a:r>
            <a:r>
              <a:rPr lang="en-US" altLang="zh-CN" b="1" dirty="0" smtClean="0">
                <a:latin typeface="华文楷体" panose="02010600040101010101" pitchFamily="2" charset="-122"/>
                <a:ea typeface="华文楷体" panose="02010600040101010101" pitchFamily="2" charset="-122"/>
              </a:rPr>
              <a:t>close</a:t>
            </a:r>
            <a:r>
              <a:rPr lang="zh-CN" altLang="en-US" b="1" dirty="0" smtClean="0">
                <a:latin typeface="华文楷体" panose="02010600040101010101" pitchFamily="2" charset="-122"/>
                <a:ea typeface="华文楷体" panose="02010600040101010101" pitchFamily="2" charset="-122"/>
              </a:rPr>
              <a:t>，此时我们可以通过</a:t>
            </a:r>
            <a:r>
              <a:rPr lang="en-US" altLang="zh-CN" b="1" dirty="0" smtClean="0">
                <a:latin typeface="华文楷体" panose="02010600040101010101" pitchFamily="2" charset="-122"/>
                <a:ea typeface="华文楷体" panose="02010600040101010101" pitchFamily="2" charset="-122"/>
              </a:rPr>
              <a:t>abstract class</a:t>
            </a:r>
            <a:r>
              <a:rPr lang="zh-CN" altLang="en-US" b="1" dirty="0" smtClean="0">
                <a:latin typeface="华文楷体" panose="02010600040101010101" pitchFamily="2" charset="-122"/>
                <a:ea typeface="华文楷体" panose="02010600040101010101" pitchFamily="2" charset="-122"/>
              </a:rPr>
              <a:t>或者</a:t>
            </a:r>
            <a:r>
              <a:rPr lang="en-US" altLang="zh-CN" b="1" dirty="0" smtClean="0">
                <a:latin typeface="华文楷体" panose="02010600040101010101" pitchFamily="2" charset="-122"/>
                <a:ea typeface="华文楷体" panose="02010600040101010101" pitchFamily="2" charset="-122"/>
              </a:rPr>
              <a:t>interface</a:t>
            </a:r>
            <a:r>
              <a:rPr lang="zh-CN" altLang="en-US" b="1" dirty="0" smtClean="0">
                <a:latin typeface="华文楷体" panose="02010600040101010101" pitchFamily="2" charset="-122"/>
                <a:ea typeface="华文楷体" panose="02010600040101010101" pitchFamily="2" charset="-122"/>
              </a:rPr>
              <a:t>来定义一个表示该抽象概念的类型，定义方式分别如下所示：  </a:t>
            </a:r>
          </a:p>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使用</a:t>
            </a:r>
            <a:r>
              <a:rPr lang="en-US" altLang="zh-CN" b="1" dirty="0" smtClean="0">
                <a:latin typeface="华文楷体" panose="02010600040101010101" pitchFamily="2" charset="-122"/>
                <a:ea typeface="华文楷体" panose="02010600040101010101" pitchFamily="2" charset="-122"/>
              </a:rPr>
              <a:t>abstract class</a:t>
            </a:r>
            <a:r>
              <a:rPr lang="zh-CN" altLang="en-US" b="1" dirty="0" smtClean="0">
                <a:latin typeface="华文楷体" panose="02010600040101010101" pitchFamily="2" charset="-122"/>
                <a:ea typeface="华文楷体" panose="02010600040101010101" pitchFamily="2" charset="-122"/>
              </a:rPr>
              <a:t>方式定义</a:t>
            </a:r>
            <a:r>
              <a:rPr lang="en-US" altLang="zh-CN" b="1" dirty="0" smtClean="0">
                <a:latin typeface="华文楷体" panose="02010600040101010101" pitchFamily="2" charset="-122"/>
                <a:ea typeface="华文楷体" panose="02010600040101010101" pitchFamily="2" charset="-122"/>
              </a:rPr>
              <a:t>Door</a:t>
            </a:r>
            <a:r>
              <a:rPr lang="zh-CN" altLang="en-US" b="1" dirty="0" smtClean="0">
                <a:latin typeface="华文楷体" panose="02010600040101010101" pitchFamily="2" charset="-122"/>
                <a:ea typeface="华文楷体" panose="02010600040101010101" pitchFamily="2" charset="-122"/>
              </a:rPr>
              <a:t>： </a:t>
            </a:r>
            <a:br>
              <a:rPr lang="zh-CN" altLang="en-US"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abstract class Door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abstract void open();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abstract void close()</a:t>
            </a:r>
            <a:r>
              <a:rPr lang="zh-CN" altLang="en-US" b="1" dirty="0" smtClean="0">
                <a:latin typeface="华文楷体" panose="02010600040101010101" pitchFamily="2" charset="-122"/>
                <a:ea typeface="华文楷体" panose="02010600040101010101" pitchFamily="2" charset="-122"/>
              </a:rPr>
              <a:t>； </a:t>
            </a:r>
            <a:br>
              <a:rPr lang="zh-CN" altLang="en-US"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t>
            </a: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bwMode="auto">
          <a:xfrm>
            <a:off x="6474487" y="3217374"/>
            <a:ext cx="5120473" cy="3334151"/>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latin typeface="华文楷体" panose="02010600040101010101" pitchFamily="2" charset="-122"/>
                <a:ea typeface="华文楷体" panose="02010600040101010101" pitchFamily="2" charset="-122"/>
              </a:rPr>
              <a:t>使用</a:t>
            </a:r>
            <a:r>
              <a:rPr lang="en-US" altLang="zh-CN" b="1" dirty="0" smtClean="0">
                <a:latin typeface="华文楷体" panose="02010600040101010101" pitchFamily="2" charset="-122"/>
                <a:ea typeface="华文楷体" panose="02010600040101010101" pitchFamily="2" charset="-122"/>
              </a:rPr>
              <a:t>interface</a:t>
            </a:r>
            <a:r>
              <a:rPr lang="zh-CN" altLang="en-US" b="1" dirty="0" smtClean="0">
                <a:latin typeface="华文楷体" panose="02010600040101010101" pitchFamily="2" charset="-122"/>
                <a:ea typeface="华文楷体" panose="02010600040101010101" pitchFamily="2" charset="-122"/>
              </a:rPr>
              <a:t>方式定义</a:t>
            </a:r>
            <a:r>
              <a:rPr lang="en-US" altLang="zh-CN" b="1" dirty="0" smtClean="0">
                <a:latin typeface="华文楷体" panose="02010600040101010101" pitchFamily="2" charset="-122"/>
                <a:ea typeface="华文楷体" panose="02010600040101010101" pitchFamily="2" charset="-122"/>
              </a:rPr>
              <a:t>Door</a:t>
            </a:r>
            <a:r>
              <a:rPr lang="zh-CN" altLang="en-US" b="1" dirty="0" smtClean="0">
                <a:latin typeface="华文楷体" panose="02010600040101010101" pitchFamily="2" charset="-122"/>
                <a:ea typeface="华文楷体" panose="02010600040101010101" pitchFamily="2" charset="-122"/>
              </a:rPr>
              <a:t>： </a:t>
            </a:r>
            <a:br>
              <a:rPr lang="zh-CN" altLang="en-US" b="1" dirty="0" smtClean="0">
                <a:latin typeface="华文楷体" panose="02010600040101010101" pitchFamily="2" charset="-122"/>
                <a:ea typeface="华文楷体" panose="02010600040101010101" pitchFamily="2" charset="-122"/>
              </a:rPr>
            </a:br>
            <a:r>
              <a:rPr lang="zh-CN" altLang="en-US" b="1" dirty="0" smtClean="0">
                <a:latin typeface="华文楷体" panose="02010600040101010101" pitchFamily="2" charset="-122"/>
                <a:ea typeface="华文楷体" panose="02010600040101010101" pitchFamily="2" charset="-122"/>
              </a:rPr>
              <a:t/>
            </a:r>
            <a:br>
              <a:rPr lang="zh-CN" altLang="en-US"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interface Door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void open();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void close();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t>
            </a:r>
            <a:br>
              <a:rPr lang="en-US" altLang="zh-CN" b="1" dirty="0" smtClean="0">
                <a:latin typeface="华文楷体" panose="02010600040101010101" pitchFamily="2" charset="-122"/>
                <a:ea typeface="华文楷体" panose="02010600040101010101" pitchFamily="2" charset="-122"/>
              </a:rPr>
            </a:br>
            <a:r>
              <a:rPr lang="en-US" altLang="zh-CN" dirty="0" smtClean="0">
                <a:ea typeface="宋体" panose="02010600030101010101" pitchFamily="2" charset="-122"/>
              </a:rPr>
              <a:t/>
            </a:r>
            <a:br>
              <a:rPr lang="en-US" altLang="zh-CN" dirty="0" smtClean="0">
                <a:ea typeface="宋体" panose="02010600030101010101" pitchFamily="2" charset="-122"/>
              </a:rPr>
            </a:br>
            <a:endParaRPr lang="en-US" altLang="zh-CN" dirty="0" smtClean="0">
              <a:ea typeface="宋体" panose="02010600030101010101" pitchFamily="2" charset="-122"/>
            </a:endParaRPr>
          </a:p>
        </p:txBody>
      </p:sp>
    </p:spTree>
    <p:extLst>
      <p:ext uri="{BB962C8B-B14F-4D97-AF65-F5344CB8AC3E}">
        <p14:creationId xmlns:p14="http://schemas.microsoft.com/office/powerpoint/2010/main" val="243410789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135753C-48C6-4CCA-8AA4-B00728201914}" type="slidenum">
              <a:rPr lang="zh-CN" altLang="en-US"/>
              <a:pPr>
                <a:defRPr/>
              </a:pPr>
              <a:t>34</a:t>
            </a:fld>
            <a:endParaRPr lang="en-US" altLang="zh-CN"/>
          </a:p>
        </p:txBody>
      </p:sp>
      <p:sp>
        <p:nvSpPr>
          <p:cNvPr id="51206" name="Rectangle 3"/>
          <p:cNvSpPr>
            <a:spLocks noGrp="1" noChangeArrowheads="1"/>
          </p:cNvSpPr>
          <p:nvPr>
            <p:ph type="body" idx="1"/>
          </p:nvPr>
        </p:nvSpPr>
        <p:spPr>
          <a:xfrm>
            <a:off x="410587" y="884813"/>
            <a:ext cx="11436420" cy="4351338"/>
          </a:xfrm>
        </p:spPr>
        <p:txBody>
          <a:bodyPr/>
          <a:lstStyle/>
          <a:p>
            <a:pPr eaLnBrk="1" hangingPunct="1">
              <a:lnSpc>
                <a:spcPct val="120000"/>
              </a:lnSpc>
              <a:spcBef>
                <a:spcPts val="200"/>
              </a:spcBef>
            </a:pPr>
            <a:r>
              <a:rPr lang="zh-CN" altLang="en-US" b="1" dirty="0">
                <a:latin typeface="华文楷体" panose="02010600040101010101" pitchFamily="2" charset="-122"/>
                <a:ea typeface="华文楷体" panose="02010600040101010101" pitchFamily="2" charset="-122"/>
              </a:rPr>
              <a:t>其他具体的</a:t>
            </a:r>
            <a:r>
              <a:rPr lang="en-US" altLang="zh-CN" b="1" dirty="0">
                <a:latin typeface="华文楷体" panose="02010600040101010101" pitchFamily="2" charset="-122"/>
                <a:ea typeface="华文楷体" panose="02010600040101010101" pitchFamily="2" charset="-122"/>
              </a:rPr>
              <a:t>Door</a:t>
            </a:r>
            <a:r>
              <a:rPr lang="zh-CN" altLang="en-US" b="1" dirty="0">
                <a:latin typeface="华文楷体" panose="02010600040101010101" pitchFamily="2" charset="-122"/>
                <a:ea typeface="华文楷体" panose="02010600040101010101" pitchFamily="2" charset="-122"/>
              </a:rPr>
              <a:t>类型可以</a:t>
            </a:r>
            <a:r>
              <a:rPr lang="en-US" altLang="zh-CN" b="1" dirty="0">
                <a:latin typeface="华文楷体" panose="02010600040101010101" pitchFamily="2" charset="-122"/>
                <a:ea typeface="华文楷体" panose="02010600040101010101" pitchFamily="2" charset="-122"/>
              </a:rPr>
              <a:t>extends</a:t>
            </a:r>
            <a:r>
              <a:rPr lang="zh-CN" altLang="en-US" b="1" dirty="0">
                <a:latin typeface="华文楷体" panose="02010600040101010101" pitchFamily="2" charset="-122"/>
                <a:ea typeface="华文楷体" panose="02010600040101010101" pitchFamily="2" charset="-122"/>
              </a:rPr>
              <a:t>使用</a:t>
            </a:r>
            <a:r>
              <a:rPr lang="en-US" altLang="zh-CN" b="1" dirty="0">
                <a:latin typeface="华文楷体" panose="02010600040101010101" pitchFamily="2" charset="-122"/>
                <a:ea typeface="华文楷体" panose="02010600040101010101" pitchFamily="2" charset="-122"/>
              </a:rPr>
              <a:t>abstract class</a:t>
            </a:r>
            <a:r>
              <a:rPr lang="zh-CN" altLang="en-US" b="1" dirty="0">
                <a:latin typeface="华文楷体" panose="02010600040101010101" pitchFamily="2" charset="-122"/>
                <a:ea typeface="华文楷体" panose="02010600040101010101" pitchFamily="2" charset="-122"/>
              </a:rPr>
              <a:t>方式定义的</a:t>
            </a:r>
            <a:r>
              <a:rPr lang="en-US" altLang="zh-CN" b="1" dirty="0">
                <a:latin typeface="华文楷体" panose="02010600040101010101" pitchFamily="2" charset="-122"/>
                <a:ea typeface="华文楷体" panose="02010600040101010101" pitchFamily="2" charset="-122"/>
              </a:rPr>
              <a:t>Door</a:t>
            </a:r>
            <a:r>
              <a:rPr lang="zh-CN" altLang="en-US" b="1" dirty="0">
                <a:latin typeface="华文楷体" panose="02010600040101010101" pitchFamily="2" charset="-122"/>
                <a:ea typeface="华文楷体" panose="02010600040101010101" pitchFamily="2" charset="-122"/>
              </a:rPr>
              <a:t>或者</a:t>
            </a:r>
            <a:r>
              <a:rPr lang="en-US" altLang="zh-CN" b="1" dirty="0">
                <a:latin typeface="华文楷体" panose="02010600040101010101" pitchFamily="2" charset="-122"/>
                <a:ea typeface="华文楷体" panose="02010600040101010101" pitchFamily="2" charset="-122"/>
              </a:rPr>
              <a:t>implements</a:t>
            </a:r>
            <a:r>
              <a:rPr lang="zh-CN" altLang="en-US" b="1" dirty="0">
                <a:latin typeface="华文楷体" panose="02010600040101010101" pitchFamily="2" charset="-122"/>
                <a:ea typeface="华文楷体" panose="02010600040101010101" pitchFamily="2" charset="-122"/>
              </a:rPr>
              <a:t>使用</a:t>
            </a:r>
            <a:r>
              <a:rPr lang="en-US" altLang="zh-CN" b="1" dirty="0">
                <a:latin typeface="华文楷体" panose="02010600040101010101" pitchFamily="2" charset="-122"/>
                <a:ea typeface="华文楷体" panose="02010600040101010101" pitchFamily="2" charset="-122"/>
              </a:rPr>
              <a:t>interface</a:t>
            </a:r>
            <a:r>
              <a:rPr lang="zh-CN" altLang="en-US" b="1" dirty="0">
                <a:latin typeface="华文楷体" panose="02010600040101010101" pitchFamily="2" charset="-122"/>
                <a:ea typeface="华文楷体" panose="02010600040101010101" pitchFamily="2" charset="-122"/>
              </a:rPr>
              <a:t>方式定义的</a:t>
            </a:r>
            <a:r>
              <a:rPr lang="en-US" altLang="zh-CN" b="1" dirty="0">
                <a:latin typeface="华文楷体" panose="02010600040101010101" pitchFamily="2" charset="-122"/>
                <a:ea typeface="华文楷体" panose="02010600040101010101" pitchFamily="2" charset="-122"/>
              </a:rPr>
              <a:t>Door</a:t>
            </a:r>
            <a:r>
              <a:rPr lang="zh-CN" altLang="en-US" b="1" dirty="0">
                <a:latin typeface="华文楷体" panose="02010600040101010101" pitchFamily="2" charset="-122"/>
                <a:ea typeface="华文楷体" panose="02010600040101010101" pitchFamily="2" charset="-122"/>
              </a:rPr>
              <a:t>。看起来好像使用</a:t>
            </a:r>
            <a:r>
              <a:rPr lang="en-US" altLang="zh-CN" b="1" dirty="0">
                <a:latin typeface="华文楷体" panose="02010600040101010101" pitchFamily="2" charset="-122"/>
                <a:ea typeface="华文楷体" panose="02010600040101010101" pitchFamily="2" charset="-122"/>
              </a:rPr>
              <a:t>abstract class</a:t>
            </a:r>
            <a:r>
              <a:rPr lang="zh-CN" altLang="en-US" b="1" dirty="0">
                <a:latin typeface="华文楷体" panose="02010600040101010101" pitchFamily="2" charset="-122"/>
                <a:ea typeface="华文楷体" panose="02010600040101010101" pitchFamily="2" charset="-122"/>
              </a:rPr>
              <a:t>和</a:t>
            </a:r>
            <a:r>
              <a:rPr lang="en-US" altLang="zh-CN" b="1" dirty="0">
                <a:latin typeface="华文楷体" panose="02010600040101010101" pitchFamily="2" charset="-122"/>
                <a:ea typeface="华文楷体" panose="02010600040101010101" pitchFamily="2" charset="-122"/>
              </a:rPr>
              <a:t>interface</a:t>
            </a:r>
            <a:r>
              <a:rPr lang="zh-CN" altLang="en-US" b="1" dirty="0">
                <a:latin typeface="华文楷体" panose="02010600040101010101" pitchFamily="2" charset="-122"/>
                <a:ea typeface="华文楷体" panose="02010600040101010101" pitchFamily="2" charset="-122"/>
              </a:rPr>
              <a:t>没有大的区别。 </a:t>
            </a:r>
          </a:p>
          <a:p>
            <a:pPr eaLnBrk="1" hangingPunct="1">
              <a:lnSpc>
                <a:spcPct val="120000"/>
              </a:lnSpc>
              <a:spcBef>
                <a:spcPts val="200"/>
              </a:spcBef>
            </a:pPr>
            <a:r>
              <a:rPr lang="zh-CN" altLang="en-US" b="1" dirty="0">
                <a:solidFill>
                  <a:srgbClr val="FF3300"/>
                </a:solidFill>
                <a:latin typeface="华文楷体" panose="02010600040101010101" pitchFamily="2" charset="-122"/>
                <a:ea typeface="华文楷体" panose="02010600040101010101" pitchFamily="2" charset="-122"/>
              </a:rPr>
              <a:t>如果现在要求</a:t>
            </a:r>
            <a:r>
              <a:rPr lang="en-US" altLang="zh-CN" b="1" dirty="0">
                <a:solidFill>
                  <a:srgbClr val="FF3300"/>
                </a:solidFill>
                <a:latin typeface="华文楷体" panose="02010600040101010101" pitchFamily="2" charset="-122"/>
                <a:ea typeface="华文楷体" panose="02010600040101010101" pitchFamily="2" charset="-122"/>
              </a:rPr>
              <a:t>Door</a:t>
            </a:r>
            <a:r>
              <a:rPr lang="zh-CN" altLang="en-US" b="1" dirty="0">
                <a:solidFill>
                  <a:srgbClr val="FF3300"/>
                </a:solidFill>
                <a:latin typeface="华文楷体" panose="02010600040101010101" pitchFamily="2" charset="-122"/>
                <a:ea typeface="华文楷体" panose="02010600040101010101" pitchFamily="2" charset="-122"/>
              </a:rPr>
              <a:t>还要具有报警的功能。我们该如何设计针对该例子的类结构呢？ </a:t>
            </a:r>
            <a:endParaRPr lang="en-US" altLang="zh-CN" b="1" dirty="0" smtClean="0">
              <a:solidFill>
                <a:srgbClr val="FF3300"/>
              </a:solidFill>
              <a:latin typeface="华文楷体" panose="02010600040101010101" pitchFamily="2" charset="-122"/>
              <a:ea typeface="华文楷体" panose="02010600040101010101" pitchFamily="2" charset="-122"/>
            </a:endParaRPr>
          </a:p>
          <a:p>
            <a:pPr eaLnBrk="1" hangingPunct="1">
              <a:lnSpc>
                <a:spcPct val="150000"/>
              </a:lnSpc>
              <a:spcBef>
                <a:spcPts val="200"/>
              </a:spcBef>
            </a:pPr>
            <a:endParaRPr lang="zh-CN" altLang="en-US" b="1" dirty="0">
              <a:solidFill>
                <a:srgbClr val="FF3300"/>
              </a:solidFill>
              <a:latin typeface="华文楷体" panose="02010600040101010101" pitchFamily="2" charset="-122"/>
              <a:ea typeface="华文楷体" panose="0201060004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410587" y="3783942"/>
            <a:ext cx="8438941" cy="2904417"/>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solidFill>
                  <a:srgbClr val="FF3300"/>
                </a:solidFill>
                <a:latin typeface="华文楷体" panose="02010600040101010101" pitchFamily="2" charset="-122"/>
                <a:ea typeface="华文楷体" panose="02010600040101010101" pitchFamily="2" charset="-122"/>
              </a:rPr>
              <a:t>解决方案一</a:t>
            </a:r>
            <a:r>
              <a:rPr lang="zh-CN" altLang="en-US" b="1" dirty="0" smtClean="0">
                <a:latin typeface="华文楷体" panose="02010600040101010101" pitchFamily="2" charset="-122"/>
                <a:ea typeface="华文楷体" panose="02010600040101010101" pitchFamily="2" charset="-122"/>
              </a:rPr>
              <a:t>： </a:t>
            </a:r>
            <a:br>
              <a:rPr lang="zh-CN" altLang="en-US" b="1" dirty="0" smtClean="0">
                <a:latin typeface="华文楷体" panose="02010600040101010101" pitchFamily="2" charset="-122"/>
                <a:ea typeface="华文楷体" panose="02010600040101010101" pitchFamily="2" charset="-122"/>
              </a:rPr>
            </a:br>
            <a:r>
              <a:rPr lang="zh-CN" altLang="en-US" b="1" dirty="0" smtClean="0">
                <a:latin typeface="华文楷体" panose="02010600040101010101" pitchFamily="2" charset="-122"/>
                <a:ea typeface="华文楷体" panose="02010600040101010101" pitchFamily="2" charset="-122"/>
              </a:rPr>
              <a:t>在</a:t>
            </a:r>
            <a:r>
              <a:rPr lang="en-US" altLang="zh-CN" b="1" dirty="0" smtClean="0">
                <a:latin typeface="华文楷体" panose="02010600040101010101" pitchFamily="2" charset="-122"/>
                <a:ea typeface="华文楷体" panose="02010600040101010101" pitchFamily="2" charset="-122"/>
              </a:rPr>
              <a:t>Door</a:t>
            </a:r>
            <a:r>
              <a:rPr lang="zh-CN" altLang="en-US" b="1" dirty="0" smtClean="0">
                <a:latin typeface="华文楷体" panose="02010600040101010101" pitchFamily="2" charset="-122"/>
                <a:ea typeface="华文楷体" panose="02010600040101010101" pitchFamily="2" charset="-122"/>
              </a:rPr>
              <a:t>的定义中增加一个</a:t>
            </a:r>
            <a:r>
              <a:rPr lang="en-US" altLang="zh-CN" b="1" dirty="0" smtClean="0">
                <a:latin typeface="华文楷体" panose="02010600040101010101" pitchFamily="2" charset="-122"/>
                <a:ea typeface="华文楷体" panose="02010600040101010101" pitchFamily="2" charset="-122"/>
              </a:rPr>
              <a:t>alarm</a:t>
            </a:r>
            <a:r>
              <a:rPr lang="zh-CN" altLang="en-US" b="1" dirty="0" smtClean="0">
                <a:latin typeface="华文楷体" panose="02010600040101010101" pitchFamily="2" charset="-122"/>
                <a:ea typeface="华文楷体" panose="02010600040101010101" pitchFamily="2" charset="-122"/>
              </a:rPr>
              <a:t>方法，如下： </a:t>
            </a:r>
            <a:br>
              <a:rPr lang="zh-CN" altLang="en-US"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abstract class Door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abstract void open();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abstract void close()</a:t>
            </a:r>
            <a:r>
              <a:rPr lang="zh-CN" altLang="en-US" b="1" dirty="0" smtClean="0">
                <a:latin typeface="华文楷体" panose="02010600040101010101" pitchFamily="2" charset="-122"/>
                <a:ea typeface="华文楷体" panose="02010600040101010101" pitchFamily="2" charset="-122"/>
              </a:rPr>
              <a:t>； </a:t>
            </a:r>
            <a:br>
              <a:rPr lang="zh-CN" altLang="en-US" b="1" dirty="0" smtClean="0">
                <a:latin typeface="华文楷体" panose="02010600040101010101" pitchFamily="2" charset="-122"/>
                <a:ea typeface="华文楷体" panose="02010600040101010101" pitchFamily="2" charset="-122"/>
              </a:rPr>
            </a:br>
            <a:r>
              <a:rPr lang="zh-CN" altLang="en-US" b="1" dirty="0" smtClean="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abstract void alarm();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t>
            </a:r>
            <a:endParaRPr lang="en-US" altLang="zh-CN" dirty="0">
              <a:ea typeface="宋体" panose="02010600030101010101" pitchFamily="2" charset="-122"/>
            </a:endParaRPr>
          </a:p>
        </p:txBody>
      </p:sp>
      <p:sp>
        <p:nvSpPr>
          <p:cNvPr id="9" name="Rectangle 3"/>
          <p:cNvSpPr txBox="1">
            <a:spLocks noChangeArrowheads="1"/>
          </p:cNvSpPr>
          <p:nvPr/>
        </p:nvSpPr>
        <p:spPr bwMode="auto">
          <a:xfrm>
            <a:off x="8022772" y="4259409"/>
            <a:ext cx="3030415" cy="3073684"/>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latin typeface="华文楷体" panose="02010600040101010101" pitchFamily="2" charset="-122"/>
                <a:ea typeface="华文楷体" panose="02010600040101010101" pitchFamily="2" charset="-122"/>
              </a:rPr>
              <a:t>或者：</a:t>
            </a:r>
            <a:br>
              <a:rPr lang="zh-CN" altLang="en-US"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interface Door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void open();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void close();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void alarm();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t>
            </a:r>
            <a:br>
              <a:rPr lang="en-US" altLang="zh-CN" b="1" dirty="0" smtClean="0">
                <a:latin typeface="华文楷体" panose="02010600040101010101" pitchFamily="2" charset="-122"/>
                <a:ea typeface="华文楷体" panose="02010600040101010101" pitchFamily="2" charset="-122"/>
              </a:rPr>
            </a:br>
            <a:endParaRPr lang="en-US" altLang="zh-CN" b="1"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9981762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4060987-3D6F-4917-A9CF-1475AAE3193E}" type="slidenum">
              <a:rPr lang="zh-CN" altLang="en-US"/>
              <a:pPr>
                <a:defRPr/>
              </a:pPr>
              <a:t>35</a:t>
            </a:fld>
            <a:endParaRPr lang="en-US" altLang="zh-CN"/>
          </a:p>
        </p:txBody>
      </p:sp>
      <p:sp>
        <p:nvSpPr>
          <p:cNvPr id="54278" name="Rectangle 3"/>
          <p:cNvSpPr>
            <a:spLocks noGrp="1" noChangeArrowheads="1"/>
          </p:cNvSpPr>
          <p:nvPr>
            <p:ph type="body" idx="1"/>
          </p:nvPr>
        </p:nvSpPr>
        <p:spPr>
          <a:xfrm>
            <a:off x="644771" y="1107727"/>
            <a:ext cx="10488804" cy="4879975"/>
          </a:xfrm>
        </p:spPr>
        <p:txBody>
          <a:bodyPr/>
          <a:lstStyle/>
          <a:p>
            <a:pPr eaLnBrk="1" hangingPunct="1">
              <a:lnSpc>
                <a:spcPct val="110000"/>
              </a:lnSpc>
            </a:pPr>
            <a:r>
              <a:rPr lang="zh-CN" altLang="en-US" b="1" dirty="0">
                <a:latin typeface="华文楷体" panose="02010600040101010101" pitchFamily="2" charset="-122"/>
                <a:ea typeface="华文楷体" panose="02010600040101010101" pitchFamily="2" charset="-122"/>
              </a:rPr>
              <a:t>那么具有报警功能的</a:t>
            </a:r>
            <a:r>
              <a:rPr lang="en-US" altLang="zh-CN" b="1" dirty="0" err="1">
                <a:latin typeface="华文楷体" panose="02010600040101010101" pitchFamily="2" charset="-122"/>
                <a:ea typeface="华文楷体" panose="02010600040101010101" pitchFamily="2" charset="-122"/>
              </a:rPr>
              <a:t>AlarmDoor</a:t>
            </a:r>
            <a:r>
              <a:rPr lang="zh-CN" altLang="en-US" b="1" dirty="0">
                <a:latin typeface="华文楷体" panose="02010600040101010101" pitchFamily="2" charset="-122"/>
                <a:ea typeface="华文楷体" panose="02010600040101010101" pitchFamily="2" charset="-122"/>
              </a:rPr>
              <a:t>的定义方式如下： </a:t>
            </a:r>
            <a:br>
              <a:rPr lang="zh-CN" altLang="en-US" b="1" dirty="0">
                <a:latin typeface="华文楷体" panose="02010600040101010101" pitchFamily="2" charset="-122"/>
                <a:ea typeface="华文楷体" panose="02010600040101010101" pitchFamily="2" charset="-122"/>
              </a:rPr>
            </a:br>
            <a:r>
              <a:rPr lang="en-US" altLang="zh-CN" b="1" dirty="0">
                <a:latin typeface="华文楷体" panose="02010600040101010101" pitchFamily="2" charset="-122"/>
                <a:ea typeface="华文楷体" panose="02010600040101010101" pitchFamily="2" charset="-122"/>
              </a:rPr>
              <a:t>class </a:t>
            </a:r>
            <a:r>
              <a:rPr lang="en-US" altLang="zh-CN" b="1" dirty="0" err="1">
                <a:latin typeface="华文楷体" panose="02010600040101010101" pitchFamily="2" charset="-122"/>
                <a:ea typeface="华文楷体" panose="02010600040101010101" pitchFamily="2" charset="-122"/>
              </a:rPr>
              <a:t>AlarmDoor</a:t>
            </a:r>
            <a:r>
              <a:rPr lang="en-US" altLang="zh-CN" b="1" dirty="0">
                <a:latin typeface="华文楷体" panose="02010600040101010101" pitchFamily="2" charset="-122"/>
                <a:ea typeface="华文楷体" panose="02010600040101010101" pitchFamily="2" charset="-122"/>
              </a:rPr>
              <a:t> extends Door { </a:t>
            </a:r>
            <a:br>
              <a:rPr lang="en-US" altLang="zh-CN" b="1" dirty="0">
                <a:latin typeface="华文楷体" panose="02010600040101010101" pitchFamily="2" charset="-122"/>
                <a:ea typeface="华文楷体" panose="02010600040101010101" pitchFamily="2" charset="-122"/>
              </a:rPr>
            </a:br>
            <a:r>
              <a:rPr lang="en-US" altLang="zh-CN" b="1" dirty="0">
                <a:latin typeface="华文楷体" panose="02010600040101010101" pitchFamily="2" charset="-122"/>
                <a:ea typeface="华文楷体" panose="02010600040101010101" pitchFamily="2" charset="-122"/>
              </a:rPr>
              <a:t> void open() { … } </a:t>
            </a:r>
            <a:br>
              <a:rPr lang="en-US" altLang="zh-CN" b="1" dirty="0">
                <a:latin typeface="华文楷体" panose="02010600040101010101" pitchFamily="2" charset="-122"/>
                <a:ea typeface="华文楷体" panose="02010600040101010101" pitchFamily="2" charset="-122"/>
              </a:rPr>
            </a:br>
            <a:r>
              <a:rPr lang="en-US" altLang="zh-CN" b="1" dirty="0">
                <a:latin typeface="华文楷体" panose="02010600040101010101" pitchFamily="2" charset="-122"/>
                <a:ea typeface="华文楷体" panose="02010600040101010101" pitchFamily="2" charset="-122"/>
              </a:rPr>
              <a:t> void close() { … } </a:t>
            </a:r>
            <a:br>
              <a:rPr lang="en-US" altLang="zh-CN" b="1" dirty="0">
                <a:latin typeface="华文楷体" panose="02010600040101010101" pitchFamily="2" charset="-122"/>
                <a:ea typeface="华文楷体" panose="02010600040101010101" pitchFamily="2" charset="-122"/>
              </a:rPr>
            </a:br>
            <a:r>
              <a:rPr lang="en-US" altLang="zh-CN" b="1" dirty="0">
                <a:latin typeface="华文楷体" panose="02010600040101010101" pitchFamily="2" charset="-122"/>
                <a:ea typeface="华文楷体" panose="02010600040101010101" pitchFamily="2" charset="-122"/>
              </a:rPr>
              <a:t> void alarm() { … } </a:t>
            </a:r>
            <a:br>
              <a:rPr lang="en-US" altLang="zh-CN" b="1" dirty="0">
                <a:latin typeface="华文楷体" panose="02010600040101010101" pitchFamily="2" charset="-122"/>
                <a:ea typeface="华文楷体" panose="02010600040101010101" pitchFamily="2" charset="-122"/>
              </a:rPr>
            </a:br>
            <a:r>
              <a:rPr lang="en-US" altLang="zh-CN" b="1" dirty="0">
                <a:latin typeface="华文楷体" panose="02010600040101010101" pitchFamily="2" charset="-122"/>
                <a:ea typeface="华文楷体" panose="02010600040101010101" pitchFamily="2" charset="-122"/>
              </a:rPr>
              <a:t>} </a:t>
            </a:r>
            <a:br>
              <a:rPr lang="en-US" altLang="zh-CN" b="1" dirty="0">
                <a:latin typeface="华文楷体" panose="02010600040101010101" pitchFamily="2" charset="-122"/>
                <a:ea typeface="华文楷体" panose="02010600040101010101" pitchFamily="2" charset="-122"/>
              </a:rPr>
            </a:br>
            <a:r>
              <a:rPr lang="zh-CN" altLang="en-US" b="1" dirty="0">
                <a:latin typeface="华文楷体" panose="02010600040101010101" pitchFamily="2" charset="-122"/>
                <a:ea typeface="华文楷体" panose="02010600040101010101" pitchFamily="2" charset="-122"/>
              </a:rPr>
              <a:t>或者 </a:t>
            </a:r>
            <a:br>
              <a:rPr lang="zh-CN" altLang="en-US" b="1" dirty="0">
                <a:latin typeface="华文楷体" panose="02010600040101010101" pitchFamily="2" charset="-122"/>
                <a:ea typeface="华文楷体" panose="02010600040101010101" pitchFamily="2" charset="-122"/>
              </a:rPr>
            </a:br>
            <a:r>
              <a:rPr lang="en-US" altLang="zh-CN" b="1" dirty="0">
                <a:latin typeface="华文楷体" panose="02010600040101010101" pitchFamily="2" charset="-122"/>
                <a:ea typeface="华文楷体" panose="02010600040101010101" pitchFamily="2" charset="-122"/>
              </a:rPr>
              <a:t>class </a:t>
            </a:r>
            <a:r>
              <a:rPr lang="en-US" altLang="zh-CN" b="1" dirty="0" err="1">
                <a:latin typeface="华文楷体" panose="02010600040101010101" pitchFamily="2" charset="-122"/>
                <a:ea typeface="华文楷体" panose="02010600040101010101" pitchFamily="2" charset="-122"/>
              </a:rPr>
              <a:t>AlarmDoor</a:t>
            </a:r>
            <a:r>
              <a:rPr lang="en-US" altLang="zh-CN" b="1" dirty="0">
                <a:latin typeface="华文楷体" panose="02010600040101010101" pitchFamily="2" charset="-122"/>
                <a:ea typeface="华文楷体" panose="02010600040101010101" pitchFamily="2" charset="-122"/>
              </a:rPr>
              <a:t> implements Door </a:t>
            </a:r>
            <a:r>
              <a:rPr lang="zh-CN" altLang="en-US" b="1" dirty="0">
                <a:latin typeface="华文楷体" panose="02010600040101010101" pitchFamily="2" charset="-122"/>
                <a:ea typeface="华文楷体" panose="02010600040101010101" pitchFamily="2" charset="-122"/>
              </a:rPr>
              <a:t>｛ </a:t>
            </a:r>
            <a:br>
              <a:rPr lang="zh-CN" altLang="en-US" b="1" dirty="0">
                <a:latin typeface="华文楷体" panose="02010600040101010101" pitchFamily="2" charset="-122"/>
                <a:ea typeface="华文楷体" panose="02010600040101010101" pitchFamily="2" charset="-122"/>
              </a:rPr>
            </a:br>
            <a:r>
              <a:rPr lang="zh-CN" altLang="en-US" b="1"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void open() { … } </a:t>
            </a:r>
            <a:br>
              <a:rPr lang="en-US" altLang="zh-CN" b="1" dirty="0">
                <a:latin typeface="华文楷体" panose="02010600040101010101" pitchFamily="2" charset="-122"/>
                <a:ea typeface="华文楷体" panose="02010600040101010101" pitchFamily="2" charset="-122"/>
              </a:rPr>
            </a:br>
            <a:r>
              <a:rPr lang="en-US" altLang="zh-CN" b="1" dirty="0">
                <a:latin typeface="华文楷体" panose="02010600040101010101" pitchFamily="2" charset="-122"/>
                <a:ea typeface="华文楷体" panose="02010600040101010101" pitchFamily="2" charset="-122"/>
              </a:rPr>
              <a:t> void close() { … } </a:t>
            </a:r>
            <a:br>
              <a:rPr lang="en-US" altLang="zh-CN" b="1" dirty="0">
                <a:latin typeface="华文楷体" panose="02010600040101010101" pitchFamily="2" charset="-122"/>
                <a:ea typeface="华文楷体" panose="02010600040101010101" pitchFamily="2" charset="-122"/>
              </a:rPr>
            </a:br>
            <a:r>
              <a:rPr lang="en-US" altLang="zh-CN" b="1" dirty="0">
                <a:latin typeface="华文楷体" panose="02010600040101010101" pitchFamily="2" charset="-122"/>
                <a:ea typeface="华文楷体" panose="02010600040101010101" pitchFamily="2" charset="-122"/>
              </a:rPr>
              <a:t> void alarm() { … } </a:t>
            </a:r>
            <a:br>
              <a:rPr lang="en-US" altLang="zh-CN" b="1" dirty="0">
                <a:latin typeface="华文楷体" panose="02010600040101010101" pitchFamily="2" charset="-122"/>
                <a:ea typeface="华文楷体" panose="02010600040101010101" pitchFamily="2" charset="-122"/>
              </a:rPr>
            </a:br>
            <a:r>
              <a:rPr lang="zh-CN" altLang="en-US" b="1" dirty="0">
                <a:latin typeface="华文楷体" panose="02010600040101010101" pitchFamily="2" charset="-122"/>
                <a:ea typeface="华文楷体" panose="02010600040101010101" pitchFamily="2" charset="-122"/>
              </a:rPr>
              <a:t>｝ </a:t>
            </a:r>
            <a:endParaRPr lang="zh-CN" altLang="en-US" sz="2400" dirty="0">
              <a:ea typeface="宋体" panose="0201060003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645534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E93E44D-E6D8-416D-8787-6CC0FE8C66A9}" type="slidenum">
              <a:rPr lang="zh-CN" altLang="en-US"/>
              <a:pPr>
                <a:defRPr/>
              </a:pPr>
              <a:t>36</a:t>
            </a:fld>
            <a:endParaRPr lang="en-US" altLang="zh-CN"/>
          </a:p>
        </p:txBody>
      </p:sp>
      <p:sp>
        <p:nvSpPr>
          <p:cNvPr id="55302" name="Rectangle 3"/>
          <p:cNvSpPr>
            <a:spLocks noGrp="1" noChangeArrowheads="1"/>
          </p:cNvSpPr>
          <p:nvPr>
            <p:ph type="body" idx="1"/>
          </p:nvPr>
        </p:nvSpPr>
        <p:spPr>
          <a:xfrm>
            <a:off x="410587" y="988297"/>
            <a:ext cx="11267760" cy="4438650"/>
          </a:xfrm>
        </p:spPr>
        <p:txBody>
          <a:bodyPr/>
          <a:lstStyle/>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解决方案二： </a:t>
            </a:r>
            <a:br>
              <a:rPr lang="zh-CN" altLang="en-US" b="1" dirty="0" smtClean="0">
                <a:latin typeface="华文楷体" panose="02010600040101010101" pitchFamily="2" charset="-122"/>
                <a:ea typeface="华文楷体" panose="02010600040101010101" pitchFamily="2" charset="-122"/>
              </a:rPr>
            </a:br>
            <a:r>
              <a:rPr lang="zh-CN" altLang="en-US" b="1" dirty="0" smtClean="0">
                <a:latin typeface="华文楷体" panose="02010600040101010101" pitchFamily="2" charset="-122"/>
                <a:ea typeface="华文楷体" panose="02010600040101010101" pitchFamily="2" charset="-122"/>
              </a:rPr>
              <a:t>既然</a:t>
            </a:r>
            <a:r>
              <a:rPr lang="en-US" altLang="zh-CN" b="1" dirty="0" smtClean="0">
                <a:latin typeface="华文楷体" panose="02010600040101010101" pitchFamily="2" charset="-122"/>
                <a:ea typeface="华文楷体" panose="02010600040101010101" pitchFamily="2" charset="-122"/>
              </a:rPr>
              <a:t>open</a:t>
            </a: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close</a:t>
            </a:r>
            <a:r>
              <a:rPr lang="zh-CN" altLang="en-US" b="1" dirty="0" smtClean="0">
                <a:latin typeface="华文楷体" panose="02010600040101010101" pitchFamily="2" charset="-122"/>
                <a:ea typeface="华文楷体" panose="02010600040101010101" pitchFamily="2" charset="-122"/>
              </a:rPr>
              <a:t>和</a:t>
            </a:r>
            <a:r>
              <a:rPr lang="en-US" altLang="zh-CN" b="1" dirty="0" smtClean="0">
                <a:latin typeface="华文楷体" panose="02010600040101010101" pitchFamily="2" charset="-122"/>
                <a:ea typeface="华文楷体" panose="02010600040101010101" pitchFamily="2" charset="-122"/>
              </a:rPr>
              <a:t>alarm</a:t>
            </a:r>
            <a:r>
              <a:rPr lang="zh-CN" altLang="en-US" b="1" dirty="0" smtClean="0">
                <a:latin typeface="华文楷体" panose="02010600040101010101" pitchFamily="2" charset="-122"/>
                <a:ea typeface="华文楷体" panose="02010600040101010101" pitchFamily="2" charset="-122"/>
              </a:rPr>
              <a:t>属于两个不同的概念，根据</a:t>
            </a:r>
            <a:r>
              <a:rPr lang="en-US" altLang="zh-CN" b="1" dirty="0" smtClean="0">
                <a:latin typeface="华文楷体" panose="02010600040101010101" pitchFamily="2" charset="-122"/>
                <a:ea typeface="华文楷体" panose="02010600040101010101" pitchFamily="2" charset="-122"/>
              </a:rPr>
              <a:t>ISP</a:t>
            </a:r>
            <a:r>
              <a:rPr lang="zh-CN" altLang="en-US" b="1" dirty="0" smtClean="0">
                <a:latin typeface="华文楷体" panose="02010600040101010101" pitchFamily="2" charset="-122"/>
                <a:ea typeface="华文楷体" panose="02010600040101010101" pitchFamily="2" charset="-122"/>
              </a:rPr>
              <a:t>原则应该把它们分别定义在代表这两个概念的抽象类中。定义方式有：</a:t>
            </a:r>
          </a:p>
          <a:p>
            <a:pPr eaLnBrk="1" hangingPunct="1">
              <a:lnSpc>
                <a:spcPct val="150000"/>
              </a:lnSpc>
            </a:pPr>
            <a:r>
              <a:rPr lang="en-US" altLang="zh-CN" b="1" dirty="0" smtClean="0">
                <a:solidFill>
                  <a:srgbClr val="FF3300"/>
                </a:solidFill>
                <a:latin typeface="华文楷体" panose="02010600040101010101" pitchFamily="2" charset="-122"/>
                <a:ea typeface="华文楷体" panose="02010600040101010101" pitchFamily="2" charset="-122"/>
              </a:rPr>
              <a:t>(1)</a:t>
            </a:r>
            <a:r>
              <a:rPr lang="zh-CN" altLang="en-US" b="1" dirty="0" smtClean="0">
                <a:solidFill>
                  <a:srgbClr val="FF3300"/>
                </a:solidFill>
                <a:latin typeface="华文楷体" panose="02010600040101010101" pitchFamily="2" charset="-122"/>
                <a:ea typeface="华文楷体" panose="02010600040101010101" pitchFamily="2" charset="-122"/>
              </a:rPr>
              <a:t>这两个概念都使用</a:t>
            </a:r>
            <a:r>
              <a:rPr lang="en-US" altLang="zh-CN" b="1" dirty="0" smtClean="0">
                <a:solidFill>
                  <a:srgbClr val="FF3300"/>
                </a:solidFill>
                <a:latin typeface="华文楷体" panose="02010600040101010101" pitchFamily="2" charset="-122"/>
                <a:ea typeface="华文楷体" panose="02010600040101010101" pitchFamily="2" charset="-122"/>
              </a:rPr>
              <a:t>abstract class</a:t>
            </a:r>
            <a:r>
              <a:rPr lang="zh-CN" altLang="en-US" b="1" dirty="0" smtClean="0">
                <a:solidFill>
                  <a:srgbClr val="FF3300"/>
                </a:solidFill>
                <a:latin typeface="华文楷体" panose="02010600040101010101" pitchFamily="2" charset="-122"/>
                <a:ea typeface="华文楷体" panose="02010600040101010101" pitchFamily="2" charset="-122"/>
              </a:rPr>
              <a:t>方式定义；</a:t>
            </a:r>
          </a:p>
          <a:p>
            <a:pPr eaLnBrk="1" hangingPunct="1">
              <a:lnSpc>
                <a:spcPct val="150000"/>
              </a:lnSpc>
            </a:pPr>
            <a:r>
              <a:rPr lang="en-US" altLang="zh-CN" b="1" dirty="0" smtClean="0">
                <a:solidFill>
                  <a:srgbClr val="FF3300"/>
                </a:solidFill>
                <a:latin typeface="华文楷体" panose="02010600040101010101" pitchFamily="2" charset="-122"/>
                <a:ea typeface="华文楷体" panose="02010600040101010101" pitchFamily="2" charset="-122"/>
              </a:rPr>
              <a:t>(2)</a:t>
            </a:r>
            <a:r>
              <a:rPr lang="zh-CN" altLang="en-US" b="1" dirty="0" smtClean="0">
                <a:solidFill>
                  <a:srgbClr val="FF3300"/>
                </a:solidFill>
                <a:latin typeface="华文楷体" panose="02010600040101010101" pitchFamily="2" charset="-122"/>
                <a:ea typeface="华文楷体" panose="02010600040101010101" pitchFamily="2" charset="-122"/>
              </a:rPr>
              <a:t>两个概念都使用</a:t>
            </a:r>
            <a:r>
              <a:rPr lang="en-US" altLang="zh-CN" b="1" dirty="0" smtClean="0">
                <a:solidFill>
                  <a:srgbClr val="FF3300"/>
                </a:solidFill>
                <a:latin typeface="华文楷体" panose="02010600040101010101" pitchFamily="2" charset="-122"/>
                <a:ea typeface="华文楷体" panose="02010600040101010101" pitchFamily="2" charset="-122"/>
              </a:rPr>
              <a:t>interface</a:t>
            </a:r>
            <a:r>
              <a:rPr lang="zh-CN" altLang="en-US" b="1" dirty="0" smtClean="0">
                <a:solidFill>
                  <a:srgbClr val="FF3300"/>
                </a:solidFill>
                <a:latin typeface="华文楷体" panose="02010600040101010101" pitchFamily="2" charset="-122"/>
                <a:ea typeface="华文楷体" panose="02010600040101010101" pitchFamily="2" charset="-122"/>
              </a:rPr>
              <a:t>方式定义；</a:t>
            </a:r>
          </a:p>
          <a:p>
            <a:pPr eaLnBrk="1" hangingPunct="1">
              <a:lnSpc>
                <a:spcPct val="150000"/>
              </a:lnSpc>
            </a:pPr>
            <a:r>
              <a:rPr lang="en-US" altLang="zh-CN" b="1" dirty="0" smtClean="0">
                <a:solidFill>
                  <a:srgbClr val="FF3300"/>
                </a:solidFill>
                <a:latin typeface="华文楷体" panose="02010600040101010101" pitchFamily="2" charset="-122"/>
                <a:ea typeface="华文楷体" panose="02010600040101010101" pitchFamily="2" charset="-122"/>
              </a:rPr>
              <a:t>(3)</a:t>
            </a:r>
            <a:r>
              <a:rPr lang="zh-CN" altLang="en-US" b="1" dirty="0" smtClean="0">
                <a:solidFill>
                  <a:srgbClr val="FF3300"/>
                </a:solidFill>
                <a:latin typeface="华文楷体" panose="02010600040101010101" pitchFamily="2" charset="-122"/>
                <a:ea typeface="华文楷体" panose="02010600040101010101" pitchFamily="2" charset="-122"/>
              </a:rPr>
              <a:t>一个概念使用</a:t>
            </a:r>
            <a:r>
              <a:rPr lang="en-US" altLang="zh-CN" b="1" dirty="0" smtClean="0">
                <a:solidFill>
                  <a:srgbClr val="FF3300"/>
                </a:solidFill>
                <a:latin typeface="华文楷体" panose="02010600040101010101" pitchFamily="2" charset="-122"/>
                <a:ea typeface="华文楷体" panose="02010600040101010101" pitchFamily="2" charset="-122"/>
              </a:rPr>
              <a:t>abstract class</a:t>
            </a:r>
            <a:r>
              <a:rPr lang="zh-CN" altLang="en-US" b="1" dirty="0" smtClean="0">
                <a:solidFill>
                  <a:srgbClr val="FF3300"/>
                </a:solidFill>
                <a:latin typeface="华文楷体" panose="02010600040101010101" pitchFamily="2" charset="-122"/>
                <a:ea typeface="华文楷体" panose="02010600040101010101" pitchFamily="2" charset="-122"/>
              </a:rPr>
              <a:t>方式定义，另一个概念使用</a:t>
            </a:r>
            <a:r>
              <a:rPr lang="en-US" altLang="zh-CN" b="1" dirty="0" smtClean="0">
                <a:solidFill>
                  <a:srgbClr val="FF3300"/>
                </a:solidFill>
                <a:latin typeface="华文楷体" panose="02010600040101010101" pitchFamily="2" charset="-122"/>
                <a:ea typeface="华文楷体" panose="02010600040101010101" pitchFamily="2" charset="-122"/>
              </a:rPr>
              <a:t>interface</a:t>
            </a:r>
            <a:r>
              <a:rPr lang="zh-CN" altLang="en-US" b="1" dirty="0" smtClean="0">
                <a:solidFill>
                  <a:srgbClr val="FF3300"/>
                </a:solidFill>
                <a:latin typeface="华文楷体" panose="02010600040101010101" pitchFamily="2" charset="-122"/>
                <a:ea typeface="华文楷体" panose="02010600040101010101" pitchFamily="2" charset="-122"/>
              </a:rPr>
              <a:t>方式定义。</a:t>
            </a:r>
            <a:r>
              <a:rPr lang="zh-CN" altLang="en-US" dirty="0" smtClean="0">
                <a:solidFill>
                  <a:srgbClr val="FF3300"/>
                </a:solidFill>
                <a:ea typeface="宋体" panose="02010600030101010101" pitchFamily="2" charset="-122"/>
              </a:rPr>
              <a:t>  </a:t>
            </a: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299610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7E72DAC-0935-427C-A787-D9C503691A4F}" type="slidenum">
              <a:rPr lang="zh-CN" altLang="en-US"/>
              <a:pPr>
                <a:defRPr/>
              </a:pPr>
              <a:t>37</a:t>
            </a:fld>
            <a:endParaRPr lang="en-US" altLang="zh-CN"/>
          </a:p>
        </p:txBody>
      </p:sp>
      <p:sp>
        <p:nvSpPr>
          <p:cNvPr id="56326" name="Rectangle 3"/>
          <p:cNvSpPr>
            <a:spLocks noGrp="1" noChangeArrowheads="1"/>
          </p:cNvSpPr>
          <p:nvPr>
            <p:ph type="body" idx="1"/>
          </p:nvPr>
        </p:nvSpPr>
        <p:spPr>
          <a:xfrm>
            <a:off x="239765" y="1106156"/>
            <a:ext cx="4165600" cy="4572000"/>
          </a:xfrm>
        </p:spPr>
        <p:txBody>
          <a:bodyPr/>
          <a:lstStyle/>
          <a:p>
            <a:pPr eaLnBrk="1" hangingPunct="1">
              <a:lnSpc>
                <a:spcPct val="120000"/>
              </a:lnSpc>
              <a:spcBef>
                <a:spcPts val="200"/>
              </a:spcBef>
            </a:pPr>
            <a:r>
              <a:rPr lang="en-US" altLang="zh-CN" sz="2600" b="1" dirty="0" err="1" smtClean="0">
                <a:latin typeface="华文楷体" panose="02010600040101010101" pitchFamily="2" charset="-122"/>
                <a:ea typeface="华文楷体" panose="02010600040101010101" pitchFamily="2" charset="-122"/>
              </a:rPr>
              <a:t>AlarmDoor</a:t>
            </a:r>
            <a:r>
              <a:rPr lang="zh-CN" altLang="en-US" sz="2600" b="1" dirty="0" smtClean="0">
                <a:latin typeface="华文楷体" panose="02010600040101010101" pitchFamily="2" charset="-122"/>
                <a:ea typeface="华文楷体" panose="02010600040101010101" pitchFamily="2" charset="-122"/>
              </a:rPr>
              <a:t>在概念本质上是</a:t>
            </a:r>
            <a:r>
              <a:rPr lang="en-US" altLang="zh-CN" sz="2600" b="1" dirty="0" smtClean="0">
                <a:latin typeface="华文楷体" panose="02010600040101010101" pitchFamily="2" charset="-122"/>
                <a:ea typeface="华文楷体" panose="02010600040101010101" pitchFamily="2" charset="-122"/>
              </a:rPr>
              <a:t>Door</a:t>
            </a:r>
            <a:r>
              <a:rPr lang="zh-CN" altLang="en-US" sz="2600" b="1" dirty="0" smtClean="0">
                <a:latin typeface="华文楷体" panose="02010600040101010101" pitchFamily="2" charset="-122"/>
                <a:ea typeface="华文楷体" panose="02010600040101010101" pitchFamily="2" charset="-122"/>
              </a:rPr>
              <a:t>，同时它有具有报警的功能。因此</a:t>
            </a:r>
            <a:r>
              <a:rPr lang="en-US" altLang="zh-CN" sz="2600" b="1" dirty="0" smtClean="0">
                <a:latin typeface="华文楷体" panose="02010600040101010101" pitchFamily="2" charset="-122"/>
                <a:ea typeface="华文楷体" panose="02010600040101010101" pitchFamily="2" charset="-122"/>
              </a:rPr>
              <a:t>, </a:t>
            </a:r>
            <a:r>
              <a:rPr lang="zh-CN" altLang="en-US" sz="2600" b="1" dirty="0" smtClean="0">
                <a:latin typeface="华文楷体" panose="02010600040101010101" pitchFamily="2" charset="-122"/>
                <a:ea typeface="华文楷体" panose="02010600040101010101" pitchFamily="2" charset="-122"/>
              </a:rPr>
              <a:t>对于</a:t>
            </a:r>
            <a:r>
              <a:rPr lang="en-US" altLang="zh-CN" sz="2600" b="1" dirty="0" smtClean="0">
                <a:latin typeface="华文楷体" panose="02010600040101010101" pitchFamily="2" charset="-122"/>
                <a:ea typeface="华文楷体" panose="02010600040101010101" pitchFamily="2" charset="-122"/>
              </a:rPr>
              <a:t>Door</a:t>
            </a:r>
            <a:r>
              <a:rPr lang="zh-CN" altLang="en-US" sz="2600" b="1" dirty="0" smtClean="0">
                <a:latin typeface="华文楷体" panose="02010600040101010101" pitchFamily="2" charset="-122"/>
                <a:ea typeface="华文楷体" panose="02010600040101010101" pitchFamily="2" charset="-122"/>
              </a:rPr>
              <a:t>这个概念，我们应该使用</a:t>
            </a:r>
            <a:r>
              <a:rPr lang="en-US" altLang="zh-CN" sz="2600" b="1" dirty="0" err="1" smtClean="0">
                <a:solidFill>
                  <a:srgbClr val="FF3300"/>
                </a:solidFill>
                <a:latin typeface="华文楷体" panose="02010600040101010101" pitchFamily="2" charset="-122"/>
                <a:ea typeface="华文楷体" panose="02010600040101010101" pitchFamily="2" charset="-122"/>
              </a:rPr>
              <a:t>abstarct</a:t>
            </a:r>
            <a:r>
              <a:rPr lang="en-US" altLang="zh-CN" sz="2600" b="1" dirty="0" smtClean="0">
                <a:solidFill>
                  <a:srgbClr val="FF3300"/>
                </a:solidFill>
                <a:latin typeface="华文楷体" panose="02010600040101010101" pitchFamily="2" charset="-122"/>
                <a:ea typeface="华文楷体" panose="02010600040101010101" pitchFamily="2" charset="-122"/>
              </a:rPr>
              <a:t> class</a:t>
            </a:r>
            <a:r>
              <a:rPr lang="zh-CN" altLang="en-US" sz="2600" b="1" dirty="0" smtClean="0">
                <a:latin typeface="华文楷体" panose="02010600040101010101" pitchFamily="2" charset="-122"/>
                <a:ea typeface="华文楷体" panose="02010600040101010101" pitchFamily="2" charset="-122"/>
              </a:rPr>
              <a:t>方式来定义。</a:t>
            </a:r>
          </a:p>
          <a:p>
            <a:pPr eaLnBrk="1" hangingPunct="1">
              <a:lnSpc>
                <a:spcPct val="120000"/>
              </a:lnSpc>
              <a:spcBef>
                <a:spcPts val="200"/>
              </a:spcBef>
            </a:pPr>
            <a:r>
              <a:rPr lang="zh-CN" altLang="en-US" sz="2600" b="1" dirty="0" smtClean="0">
                <a:latin typeface="华文楷体" panose="02010600040101010101" pitchFamily="2" charset="-122"/>
                <a:ea typeface="华文楷体" panose="02010600040101010101" pitchFamily="2" charset="-122"/>
              </a:rPr>
              <a:t>另外，</a:t>
            </a:r>
            <a:r>
              <a:rPr lang="en-US" altLang="zh-CN" sz="2600" b="1" dirty="0" err="1" smtClean="0">
                <a:latin typeface="华文楷体" panose="02010600040101010101" pitchFamily="2" charset="-122"/>
                <a:ea typeface="华文楷体" panose="02010600040101010101" pitchFamily="2" charset="-122"/>
              </a:rPr>
              <a:t>AlarmDoor</a:t>
            </a:r>
            <a:r>
              <a:rPr lang="zh-CN" altLang="en-US" sz="2600" b="1" dirty="0" smtClean="0">
                <a:latin typeface="华文楷体" panose="02010600040101010101" pitchFamily="2" charset="-122"/>
                <a:ea typeface="华文楷体" panose="02010600040101010101" pitchFamily="2" charset="-122"/>
              </a:rPr>
              <a:t>又具有报警功能，说明它又能够完成报警概念中定义的行为，所以</a:t>
            </a:r>
            <a:r>
              <a:rPr lang="zh-CN" altLang="en-US" sz="2600" b="1" dirty="0" smtClean="0">
                <a:solidFill>
                  <a:srgbClr val="FF3300"/>
                </a:solidFill>
                <a:latin typeface="华文楷体" panose="02010600040101010101" pitchFamily="2" charset="-122"/>
                <a:ea typeface="华文楷体" panose="02010600040101010101" pitchFamily="2" charset="-122"/>
              </a:rPr>
              <a:t>报警概念可以通过</a:t>
            </a:r>
            <a:r>
              <a:rPr lang="en-US" altLang="zh-CN" sz="2600" b="1" dirty="0" smtClean="0">
                <a:solidFill>
                  <a:srgbClr val="FF3300"/>
                </a:solidFill>
                <a:latin typeface="华文楷体" panose="02010600040101010101" pitchFamily="2" charset="-122"/>
                <a:ea typeface="华文楷体" panose="02010600040101010101" pitchFamily="2" charset="-122"/>
              </a:rPr>
              <a:t>interface</a:t>
            </a:r>
            <a:r>
              <a:rPr lang="zh-CN" altLang="en-US" sz="2600" b="1" dirty="0" smtClean="0">
                <a:solidFill>
                  <a:srgbClr val="FF3300"/>
                </a:solidFill>
                <a:latin typeface="华文楷体" panose="02010600040101010101" pitchFamily="2" charset="-122"/>
                <a:ea typeface="华文楷体" panose="02010600040101010101" pitchFamily="2" charset="-122"/>
              </a:rPr>
              <a:t>方式</a:t>
            </a:r>
            <a:r>
              <a:rPr lang="zh-CN" altLang="en-US" sz="2600" b="1" dirty="0" smtClean="0">
                <a:latin typeface="华文楷体" panose="02010600040101010101" pitchFamily="2" charset="-122"/>
                <a:ea typeface="华文楷体" panose="02010600040101010101" pitchFamily="2" charset="-122"/>
              </a:rPr>
              <a:t>定义。</a:t>
            </a:r>
            <a:endParaRPr lang="en-US" altLang="zh-CN" sz="2600" b="1" dirty="0" smtClean="0">
              <a:latin typeface="华文楷体" panose="02010600040101010101" pitchFamily="2" charset="-122"/>
              <a:ea typeface="华文楷体" panose="0201060004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4556090" y="1216487"/>
            <a:ext cx="7944059" cy="4351338"/>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zh-CN" altLang="en-US" b="1" dirty="0" smtClean="0">
                <a:latin typeface="华文楷体" panose="02010600040101010101" pitchFamily="2" charset="-122"/>
                <a:ea typeface="华文楷体" panose="02010600040101010101" pitchFamily="2" charset="-122"/>
              </a:rPr>
              <a:t>如下所示：  </a:t>
            </a:r>
          </a:p>
          <a:p>
            <a:pPr>
              <a:lnSpc>
                <a:spcPct val="80000"/>
              </a:lnSpc>
            </a:pPr>
            <a:r>
              <a:rPr lang="en-US" altLang="zh-CN" b="1" dirty="0" smtClean="0">
                <a:latin typeface="华文楷体" panose="02010600040101010101" pitchFamily="2" charset="-122"/>
                <a:ea typeface="华文楷体" panose="02010600040101010101" pitchFamily="2" charset="-122"/>
              </a:rPr>
              <a:t>abstract class Door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abstract void open();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abstract void close()</a:t>
            </a:r>
            <a:r>
              <a:rPr lang="zh-CN" altLang="en-US" b="1" dirty="0" smtClean="0">
                <a:latin typeface="华文楷体" panose="02010600040101010101" pitchFamily="2" charset="-122"/>
                <a:ea typeface="华文楷体" panose="02010600040101010101" pitchFamily="2" charset="-122"/>
              </a:rPr>
              <a:t>； </a:t>
            </a:r>
            <a:br>
              <a:rPr lang="zh-CN" altLang="en-US"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interface Alarm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void alarm();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class </a:t>
            </a:r>
            <a:r>
              <a:rPr lang="en-US" altLang="zh-CN" b="1" dirty="0" err="1" smtClean="0">
                <a:latin typeface="华文楷体" panose="02010600040101010101" pitchFamily="2" charset="-122"/>
                <a:ea typeface="华文楷体" panose="02010600040101010101" pitchFamily="2" charset="-122"/>
              </a:rPr>
              <a:t>AlarmDoor</a:t>
            </a:r>
            <a:r>
              <a:rPr lang="en-US" altLang="zh-CN" b="1" dirty="0" smtClean="0">
                <a:latin typeface="华文楷体" panose="02010600040101010101" pitchFamily="2" charset="-122"/>
                <a:ea typeface="华文楷体" panose="02010600040101010101" pitchFamily="2" charset="-122"/>
              </a:rPr>
              <a:t> extends Door implements Alarm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void open() { …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void close() { …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void alarm() { …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t>
            </a:r>
          </a:p>
          <a:p>
            <a:pPr>
              <a:lnSpc>
                <a:spcPct val="80000"/>
              </a:lnSpc>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28294702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AE452B8-46B1-4FC7-B15D-C93400378665}" type="slidenum">
              <a:rPr lang="zh-CN" altLang="en-US"/>
              <a:pPr>
                <a:defRPr/>
              </a:pPr>
              <a:t>38</a:t>
            </a:fld>
            <a:endParaRPr lang="en-US" altLang="zh-CN"/>
          </a:p>
        </p:txBody>
      </p:sp>
      <p:sp>
        <p:nvSpPr>
          <p:cNvPr id="58374" name="Rectangle 3"/>
          <p:cNvSpPr>
            <a:spLocks noGrp="1" noChangeArrowheads="1"/>
          </p:cNvSpPr>
          <p:nvPr>
            <p:ph type="body" idx="1"/>
          </p:nvPr>
        </p:nvSpPr>
        <p:spPr>
          <a:xfrm>
            <a:off x="566894" y="1071999"/>
            <a:ext cx="11219822" cy="4351338"/>
          </a:xfrm>
        </p:spPr>
        <p:txBody>
          <a:bodyPr/>
          <a:lstStyle/>
          <a:p>
            <a:pPr eaLnBrk="1" hangingPunct="1">
              <a:lnSpc>
                <a:spcPct val="150000"/>
              </a:lnSpc>
            </a:pPr>
            <a:r>
              <a:rPr lang="zh-CN" altLang="en-US" b="1" dirty="0">
                <a:latin typeface="华文楷体" panose="02010600040101010101" pitchFamily="2" charset="-122"/>
                <a:ea typeface="华文楷体" panose="02010600040101010101" pitchFamily="2" charset="-122"/>
              </a:rPr>
              <a:t>您是否碰到过以下问题：</a:t>
            </a:r>
          </a:p>
          <a:p>
            <a:pPr eaLnBrk="1" hangingPunct="1">
              <a:lnSpc>
                <a:spcPct val="150000"/>
              </a:lnSpc>
            </a:pPr>
            <a:r>
              <a:rPr lang="en-US" altLang="zh-CN" b="1" dirty="0">
                <a:solidFill>
                  <a:srgbClr val="FF3300"/>
                </a:solidFill>
                <a:latin typeface="华文楷体" panose="02010600040101010101" pitchFamily="2" charset="-122"/>
                <a:ea typeface="华文楷体" panose="02010600040101010101" pitchFamily="2" charset="-122"/>
              </a:rPr>
              <a:t>1</a:t>
            </a:r>
            <a:r>
              <a:rPr lang="zh-CN" altLang="en-US" b="1" dirty="0">
                <a:solidFill>
                  <a:srgbClr val="FF3300"/>
                </a:solidFill>
                <a:latin typeface="华文楷体" panose="02010600040101010101" pitchFamily="2" charset="-122"/>
                <a:ea typeface="华文楷体" panose="02010600040101010101" pitchFamily="2" charset="-122"/>
              </a:rPr>
              <a:t>、接口不实现方法，但在程序中可以调用接口的方法，这是为什么？</a:t>
            </a:r>
          </a:p>
          <a:p>
            <a:pPr lvl="1" eaLnBrk="1" hangingPunct="1">
              <a:lnSpc>
                <a:spcPct val="150000"/>
              </a:lnSpc>
            </a:pPr>
            <a:r>
              <a:rPr lang="zh-CN" altLang="en-US" sz="2800" b="1" dirty="0">
                <a:latin typeface="华文楷体" panose="02010600040101010101" pitchFamily="2" charset="-122"/>
                <a:ea typeface="华文楷体" panose="02010600040101010101" pitchFamily="2" charset="-122"/>
              </a:rPr>
              <a:t>比如 </a:t>
            </a:r>
            <a:r>
              <a:rPr lang="en-US" altLang="zh-CN" sz="2800" b="1" dirty="0" err="1">
                <a:latin typeface="华文楷体" panose="02010600040101010101" pitchFamily="2" charset="-122"/>
                <a:ea typeface="华文楷体" panose="02010600040101010101" pitchFamily="2" charset="-122"/>
              </a:rPr>
              <a:t>java.sql</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包中的 </a:t>
            </a:r>
            <a:r>
              <a:rPr lang="en-US" altLang="zh-CN" sz="2800" b="1" dirty="0">
                <a:latin typeface="华文楷体" panose="02010600040101010101" pitchFamily="2" charset="-122"/>
                <a:ea typeface="华文楷体" panose="02010600040101010101" pitchFamily="2" charset="-122"/>
              </a:rPr>
              <a:t>Connection</a:t>
            </a:r>
            <a:r>
              <a:rPr lang="zh-CN" altLang="en-US" sz="2800" b="1" dirty="0">
                <a:latin typeface="华文楷体" panose="02010600040101010101" pitchFamily="2" charset="-122"/>
                <a:ea typeface="华文楷体" panose="02010600040101010101" pitchFamily="2" charset="-122"/>
              </a:rPr>
              <a:t>、</a:t>
            </a:r>
            <a:r>
              <a:rPr lang="en-US" altLang="zh-CN" sz="2800" b="1" dirty="0">
                <a:latin typeface="华文楷体" panose="02010600040101010101" pitchFamily="2" charset="-122"/>
                <a:ea typeface="华文楷体" panose="02010600040101010101" pitchFamily="2" charset="-122"/>
              </a:rPr>
              <a:t>Statement</a:t>
            </a:r>
            <a:r>
              <a:rPr lang="zh-CN" altLang="en-US" sz="2800" b="1" dirty="0">
                <a:latin typeface="华文楷体" panose="02010600040101010101" pitchFamily="2" charset="-122"/>
                <a:ea typeface="华文楷体" panose="02010600040101010101" pitchFamily="2" charset="-122"/>
              </a:rPr>
              <a:t>、</a:t>
            </a:r>
            <a:r>
              <a:rPr lang="en-US" altLang="zh-CN" sz="2800" b="1" dirty="0" err="1">
                <a:latin typeface="华文楷体" panose="02010600040101010101" pitchFamily="2" charset="-122"/>
                <a:ea typeface="华文楷体" panose="02010600040101010101" pitchFamily="2" charset="-122"/>
              </a:rPr>
              <a:t>ResultSet</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等都是接口，怎么可以调用 它们的方法呢？例如：</a:t>
            </a:r>
          </a:p>
          <a:p>
            <a:pPr lvl="1" eaLnBrk="1" hangingPunct="1">
              <a:lnSpc>
                <a:spcPct val="150000"/>
              </a:lnSpc>
            </a:pPr>
            <a:r>
              <a:rPr lang="en-US" altLang="zh-CN" sz="2800" dirty="0">
                <a:latin typeface="华文楷体" panose="02010600040101010101" pitchFamily="2" charset="-122"/>
                <a:ea typeface="华文楷体" panose="02010600040101010101" pitchFamily="2" charset="-122"/>
              </a:rPr>
              <a:t>Connection con = </a:t>
            </a:r>
            <a:r>
              <a:rPr lang="en-US" altLang="zh-CN" sz="2800" dirty="0" err="1">
                <a:latin typeface="华文楷体" panose="02010600040101010101" pitchFamily="2" charset="-122"/>
                <a:ea typeface="华文楷体" panose="02010600040101010101" pitchFamily="2" charset="-122"/>
              </a:rPr>
              <a:t>DriverManager.getConnection</a:t>
            </a:r>
            <a:r>
              <a:rPr lang="en-US" altLang="zh-CN" sz="2800" dirty="0">
                <a:latin typeface="华文楷体" panose="02010600040101010101" pitchFamily="2" charset="-122"/>
                <a:ea typeface="华文楷体" panose="02010600040101010101" pitchFamily="2" charset="-122"/>
              </a:rPr>
              <a:t>();</a:t>
            </a:r>
            <a:br>
              <a:rPr lang="en-US" altLang="zh-CN" sz="2800" dirty="0">
                <a:latin typeface="华文楷体" panose="02010600040101010101" pitchFamily="2" charset="-122"/>
                <a:ea typeface="华文楷体" panose="02010600040101010101" pitchFamily="2" charset="-122"/>
              </a:rPr>
            </a:br>
            <a:r>
              <a:rPr lang="en-US" altLang="zh-CN" sz="2800" dirty="0" err="1">
                <a:latin typeface="华文楷体" panose="02010600040101010101" pitchFamily="2" charset="-122"/>
                <a:ea typeface="华文楷体" panose="02010600040101010101" pitchFamily="2" charset="-122"/>
              </a:rPr>
              <a:t>con.setAutoCommit</a:t>
            </a:r>
            <a:r>
              <a:rPr lang="en-US" altLang="zh-CN" sz="2800" dirty="0">
                <a:latin typeface="华文楷体" panose="02010600040101010101" pitchFamily="2" charset="-122"/>
                <a:ea typeface="华文楷体" panose="02010600040101010101" pitchFamily="2" charset="-122"/>
              </a:rPr>
              <a:t>(false);</a:t>
            </a:r>
            <a:br>
              <a:rPr lang="en-US" altLang="zh-CN" sz="2800" dirty="0">
                <a:latin typeface="华文楷体" panose="02010600040101010101" pitchFamily="2" charset="-122"/>
                <a:ea typeface="华文楷体" panose="02010600040101010101" pitchFamily="2" charset="-122"/>
              </a:rPr>
            </a:br>
            <a:r>
              <a:rPr lang="en-US" altLang="zh-CN" sz="2800" dirty="0">
                <a:latin typeface="华文楷体" panose="02010600040101010101" pitchFamily="2" charset="-122"/>
                <a:ea typeface="华文楷体" panose="02010600040101010101" pitchFamily="2" charset="-122"/>
              </a:rPr>
              <a:t>Statement s = </a:t>
            </a:r>
            <a:r>
              <a:rPr lang="en-US" altLang="zh-CN" sz="2800" dirty="0" err="1">
                <a:latin typeface="华文楷体" panose="02010600040101010101" pitchFamily="2" charset="-122"/>
                <a:ea typeface="华文楷体" panose="02010600040101010101" pitchFamily="2" charset="-122"/>
              </a:rPr>
              <a:t>con.createStatement</a:t>
            </a:r>
            <a:r>
              <a:rPr lang="en-US" altLang="zh-CN" sz="2800" dirty="0">
                <a:latin typeface="华文楷体" panose="02010600040101010101" pitchFamily="2" charset="-122"/>
                <a:ea typeface="华文楷体" panose="02010600040101010101" pitchFamily="2" charset="-122"/>
              </a:rPr>
              <a:t>();</a:t>
            </a:r>
            <a:br>
              <a:rPr lang="en-US" altLang="zh-CN" sz="2800" dirty="0">
                <a:latin typeface="华文楷体" panose="02010600040101010101" pitchFamily="2" charset="-122"/>
                <a:ea typeface="华文楷体" panose="02010600040101010101" pitchFamily="2" charset="-122"/>
              </a:rPr>
            </a:br>
            <a:r>
              <a:rPr lang="en-US" altLang="zh-CN" sz="2800" dirty="0" err="1">
                <a:latin typeface="华文楷体" panose="02010600040101010101" pitchFamily="2" charset="-122"/>
                <a:ea typeface="华文楷体" panose="02010600040101010101" pitchFamily="2" charset="-122"/>
              </a:rPr>
              <a:t>s.executeUpdate</a:t>
            </a:r>
            <a:r>
              <a:rPr lang="en-US" altLang="zh-CN" sz="2800" dirty="0">
                <a:latin typeface="华文楷体" panose="02010600040101010101" pitchFamily="2" charset="-122"/>
                <a:ea typeface="华文楷体" panose="02010600040101010101" pitchFamily="2" charset="-122"/>
              </a:rPr>
              <a:t>("insert into books values (null, 'Thinking in java', 39.5)"); </a:t>
            </a:r>
            <a:endParaRPr lang="zh-CN" altLang="en-US" sz="2800"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8117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5E3C2CA-DB6D-44BD-AC28-61E216351611}" type="slidenum">
              <a:rPr lang="zh-CN" altLang="en-US"/>
              <a:pPr>
                <a:defRPr/>
              </a:pPr>
              <a:t>39</a:t>
            </a:fld>
            <a:endParaRPr lang="en-US" altLang="zh-CN"/>
          </a:p>
        </p:txBody>
      </p:sp>
      <p:sp>
        <p:nvSpPr>
          <p:cNvPr id="59398" name="Rectangle 3"/>
          <p:cNvSpPr>
            <a:spLocks noGrp="1" noChangeArrowheads="1"/>
          </p:cNvSpPr>
          <p:nvPr>
            <p:ph type="body" idx="1"/>
          </p:nvPr>
        </p:nvSpPr>
        <p:spPr>
          <a:xfrm>
            <a:off x="335783" y="1252869"/>
            <a:ext cx="11360498" cy="4351338"/>
          </a:xfrm>
        </p:spPr>
        <p:txBody>
          <a:bodyPr/>
          <a:lstStyle/>
          <a:p>
            <a:pPr eaLnBrk="1" hangingPunct="1">
              <a:lnSpc>
                <a:spcPct val="150000"/>
              </a:lnSpc>
            </a:pPr>
            <a:r>
              <a:rPr lang="en-US" altLang="zh-CN" b="1" dirty="0" smtClean="0">
                <a:solidFill>
                  <a:srgbClr val="FF3300"/>
                </a:solidFill>
                <a:latin typeface="华文楷体" panose="02010600040101010101" pitchFamily="2" charset="-122"/>
                <a:ea typeface="华文楷体" panose="02010600040101010101" pitchFamily="2" charset="-122"/>
              </a:rPr>
              <a:t>2</a:t>
            </a:r>
            <a:r>
              <a:rPr lang="zh-CN" altLang="en-US" b="1" dirty="0" smtClean="0">
                <a:solidFill>
                  <a:srgbClr val="FF3300"/>
                </a:solidFill>
                <a:latin typeface="华文楷体" panose="02010600040101010101" pitchFamily="2" charset="-122"/>
                <a:ea typeface="华文楷体" panose="02010600040101010101" pitchFamily="2" charset="-122"/>
              </a:rPr>
              <a:t>、抽象类不能实例化，但是</a:t>
            </a:r>
            <a:r>
              <a:rPr lang="en-US" altLang="zh-CN" b="1" dirty="0" err="1" smtClean="0">
                <a:solidFill>
                  <a:srgbClr val="FF3300"/>
                </a:solidFill>
                <a:latin typeface="华文楷体" panose="02010600040101010101" pitchFamily="2" charset="-122"/>
                <a:ea typeface="华文楷体" panose="02010600040101010101" pitchFamily="2" charset="-122"/>
              </a:rPr>
              <a:t>jdk</a:t>
            </a:r>
            <a:r>
              <a:rPr lang="zh-CN" altLang="en-US" b="1" dirty="0" smtClean="0">
                <a:solidFill>
                  <a:srgbClr val="FF3300"/>
                </a:solidFill>
                <a:latin typeface="华文楷体" panose="02010600040101010101" pitchFamily="2" charset="-122"/>
                <a:ea typeface="华文楷体" panose="02010600040101010101" pitchFamily="2" charset="-122"/>
              </a:rPr>
              <a:t>中却有很多抽象类的对象，这是为什么？</a:t>
            </a:r>
          </a:p>
          <a:p>
            <a:pPr lvl="1" eaLnBrk="1" hangingPunct="1">
              <a:lnSpc>
                <a:spcPct val="150000"/>
              </a:lnSpc>
            </a:pPr>
            <a:r>
              <a:rPr lang="zh-CN" altLang="en-US" sz="2800" b="1" dirty="0" smtClean="0">
                <a:latin typeface="华文楷体" panose="02010600040101010101" pitchFamily="2" charset="-122"/>
                <a:ea typeface="华文楷体" panose="02010600040101010101" pitchFamily="2" charset="-122"/>
              </a:rPr>
              <a:t>比如 </a:t>
            </a:r>
            <a:r>
              <a:rPr lang="en-US" altLang="zh-CN" sz="2800" b="1" dirty="0" smtClean="0">
                <a:latin typeface="华文楷体" panose="02010600040101010101" pitchFamily="2" charset="-122"/>
                <a:ea typeface="华文楷体" panose="02010600040101010101" pitchFamily="2" charset="-122"/>
              </a:rPr>
              <a:t>System.in </a:t>
            </a:r>
            <a:r>
              <a:rPr lang="zh-CN" altLang="en-US" sz="2800" b="1" dirty="0" smtClean="0">
                <a:latin typeface="华文楷体" panose="02010600040101010101" pitchFamily="2" charset="-122"/>
                <a:ea typeface="华文楷体" panose="02010600040101010101" pitchFamily="2" charset="-122"/>
              </a:rPr>
              <a:t>是一个 </a:t>
            </a:r>
            <a:r>
              <a:rPr lang="en-US" altLang="zh-CN" sz="2800" b="1" dirty="0" err="1" smtClean="0">
                <a:latin typeface="华文楷体" panose="02010600040101010101" pitchFamily="2" charset="-122"/>
                <a:ea typeface="华文楷体" panose="02010600040101010101" pitchFamily="2" charset="-122"/>
              </a:rPr>
              <a:t>InputStream</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类型对象，但 </a:t>
            </a:r>
            <a:r>
              <a:rPr lang="en-US" altLang="zh-CN" sz="2800" b="1" dirty="0" err="1" smtClean="0">
                <a:latin typeface="华文楷体" panose="02010600040101010101" pitchFamily="2" charset="-122"/>
                <a:ea typeface="华文楷体" panose="02010600040101010101" pitchFamily="2" charset="-122"/>
              </a:rPr>
              <a:t>InputStream</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是抽象类，怎么可以得到它的对象呢？ </a:t>
            </a:r>
          </a:p>
          <a:p>
            <a:pPr lvl="1" eaLnBrk="1" hangingPunct="1">
              <a:lnSpc>
                <a:spcPct val="150000"/>
              </a:lnSpc>
            </a:pPr>
            <a:r>
              <a:rPr lang="en-US" altLang="zh-CN" sz="2800" dirty="0" smtClean="0">
                <a:ea typeface="宋体" panose="02010600030101010101" pitchFamily="2" charset="-122"/>
              </a:rPr>
              <a:t>a=</a:t>
            </a:r>
            <a:r>
              <a:rPr lang="en-US" altLang="zh-CN" sz="2800" dirty="0" err="1" smtClean="0">
                <a:ea typeface="宋体" panose="02010600030101010101" pitchFamily="2" charset="-122"/>
              </a:rPr>
              <a:t>System.in.read</a:t>
            </a:r>
            <a:r>
              <a:rPr lang="en-US" altLang="zh-CN" sz="2800" dirty="0" smtClean="0">
                <a:ea typeface="宋体" panose="02010600030101010101" pitchFamily="2" charset="-122"/>
              </a:rPr>
              <a:t>(); </a:t>
            </a:r>
            <a:r>
              <a:rPr lang="en-US" altLang="zh-CN" sz="2800" b="1" dirty="0" smtClean="0">
                <a:ea typeface="宋体" panose="02010600030101010101" pitchFamily="2" charset="-122"/>
              </a:rPr>
              <a:t/>
            </a:r>
            <a:br>
              <a:rPr lang="en-US" altLang="zh-CN" sz="2800" b="1" dirty="0" smtClean="0">
                <a:ea typeface="宋体" panose="02010600030101010101" pitchFamily="2" charset="-122"/>
              </a:rPr>
            </a:br>
            <a:r>
              <a:rPr lang="en-US" altLang="zh-CN" sz="2800" dirty="0" err="1" smtClean="0">
                <a:ea typeface="宋体" panose="02010600030101010101" pitchFamily="2" charset="-122"/>
              </a:rPr>
              <a:t>System.out.println</a:t>
            </a:r>
            <a:r>
              <a:rPr lang="en-US" altLang="zh-CN" sz="2800" dirty="0" smtClean="0">
                <a:ea typeface="宋体" panose="02010600030101010101" pitchFamily="2" charset="-122"/>
              </a:rPr>
              <a:t>("</a:t>
            </a:r>
            <a:r>
              <a:rPr lang="zh-CN" altLang="en-US" sz="2800" dirty="0" smtClean="0">
                <a:ea typeface="宋体" panose="02010600030101010101" pitchFamily="2" charset="-122"/>
              </a:rPr>
              <a:t>请输入宽</a:t>
            </a:r>
            <a:r>
              <a:rPr lang="en-US" altLang="zh-CN" sz="2800" dirty="0" smtClean="0">
                <a:ea typeface="宋体" panose="02010600030101010101" pitchFamily="2" charset="-122"/>
              </a:rPr>
              <a:t>"); </a:t>
            </a:r>
            <a:endParaRPr lang="zh-CN" altLang="en-US" sz="2800" dirty="0" smtClean="0">
              <a:ea typeface="宋体" panose="0201060003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343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78975E-59B9-4ACE-A4F2-B0948F87D86A}" type="slidenum">
              <a:rPr lang="zh-CN" altLang="en-US"/>
              <a:pPr/>
              <a:t>4</a:t>
            </a:fld>
            <a:endParaRPr lang="en-US" altLang="zh-CN"/>
          </a:p>
        </p:txBody>
      </p:sp>
      <p:sp>
        <p:nvSpPr>
          <p:cNvPr id="350211" name="Rectangle 3"/>
          <p:cNvSpPr>
            <a:spLocks noGrp="1" noChangeArrowheads="1"/>
          </p:cNvSpPr>
          <p:nvPr>
            <p:ph type="body" idx="1"/>
          </p:nvPr>
        </p:nvSpPr>
        <p:spPr>
          <a:xfrm>
            <a:off x="552661" y="1482388"/>
            <a:ext cx="10515600" cy="4351338"/>
          </a:xfrm>
        </p:spPr>
        <p:txBody>
          <a:bodyPr/>
          <a:lstStyle/>
          <a:p>
            <a:pPr eaLnBrk="1" hangingPunct="1">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）抽象类的定义及其应用。</a:t>
            </a:r>
          </a:p>
          <a:p>
            <a:pPr eaLnBrk="1" hangingPunct="1">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）接口的定义及其应用。</a:t>
            </a:r>
          </a:p>
          <a:p>
            <a:pPr eaLnBrk="1" hangingPunct="1">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）抽象类和接口之间的区别及各自的优缺点。</a:t>
            </a:r>
          </a:p>
          <a:p>
            <a:pPr eaLnBrk="1" hangingPunct="1">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各种关联关系，如关联类、反射关联、限定关系和递归关联等。</a:t>
            </a:r>
          </a:p>
          <a:p>
            <a:pPr>
              <a:spcAft>
                <a:spcPct val="30000"/>
              </a:spcAft>
            </a:pPr>
            <a:endParaRPr lang="zh-CN" altLang="en-US" sz="3600"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本章知识点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16982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BF6D0AF-7B7F-4F36-A611-9E7E9421D50C}" type="slidenum">
              <a:rPr lang="zh-CN" altLang="en-US"/>
              <a:pPr>
                <a:defRPr/>
              </a:pPr>
              <a:t>40</a:t>
            </a:fld>
            <a:endParaRPr lang="en-US" altLang="zh-CN"/>
          </a:p>
        </p:txBody>
      </p:sp>
      <p:sp>
        <p:nvSpPr>
          <p:cNvPr id="60422" name="Rectangle 3"/>
          <p:cNvSpPr>
            <a:spLocks noGrp="1" noChangeArrowheads="1"/>
          </p:cNvSpPr>
          <p:nvPr>
            <p:ph type="body" idx="1"/>
          </p:nvPr>
        </p:nvSpPr>
        <p:spPr>
          <a:xfrm>
            <a:off x="410587" y="1182531"/>
            <a:ext cx="11396226" cy="4351338"/>
          </a:xfrm>
        </p:spPr>
        <p:txBody>
          <a:bodyPr/>
          <a:lstStyle/>
          <a:p>
            <a:pPr eaLnBrk="1" hangingPunct="1">
              <a:lnSpc>
                <a:spcPct val="100000"/>
              </a:lnSpc>
            </a:pPr>
            <a:r>
              <a:rPr lang="zh-CN" altLang="en-US" b="1" dirty="0">
                <a:latin typeface="华文楷体" panose="02010600040101010101" pitchFamily="2" charset="-122"/>
                <a:ea typeface="华文楷体" panose="02010600040101010101" pitchFamily="2" charset="-122"/>
              </a:rPr>
              <a:t>不管是抽象类中的抽象方法，还是接口中定义的方法，都是需要被调用的，否则这些方法定义出来就没有意义了。</a:t>
            </a:r>
          </a:p>
          <a:p>
            <a:pPr eaLnBrk="1" hangingPunct="1">
              <a:lnSpc>
                <a:spcPct val="100000"/>
              </a:lnSpc>
            </a:pPr>
            <a:endParaRPr lang="zh-CN" altLang="en-US" b="1" dirty="0">
              <a:latin typeface="华文楷体" panose="02010600040101010101" pitchFamily="2" charset="-122"/>
              <a:ea typeface="华文楷体" panose="02010600040101010101" pitchFamily="2" charset="-122"/>
            </a:endParaRPr>
          </a:p>
          <a:p>
            <a:pPr eaLnBrk="1" hangingPunct="1">
              <a:lnSpc>
                <a:spcPct val="100000"/>
              </a:lnSpc>
            </a:pPr>
            <a:r>
              <a:rPr lang="zh-CN" altLang="en-US" b="1" dirty="0">
                <a:latin typeface="华文楷体" panose="02010600040101010101" pitchFamily="2" charset="-122"/>
                <a:ea typeface="华文楷体" panose="02010600040101010101" pitchFamily="2" charset="-122"/>
              </a:rPr>
              <a:t>要注意： </a:t>
            </a:r>
            <a:br>
              <a:rPr lang="zh-CN" altLang="en-US" b="1" dirty="0">
                <a:latin typeface="华文楷体" panose="02010600040101010101" pitchFamily="2" charset="-122"/>
                <a:ea typeface="华文楷体" panose="02010600040101010101" pitchFamily="2" charset="-122"/>
              </a:rPr>
            </a:br>
            <a:r>
              <a:rPr lang="zh-CN" altLang="en-US" b="1" dirty="0">
                <a:solidFill>
                  <a:srgbClr val="FF3300"/>
                </a:solidFill>
                <a:latin typeface="华文楷体" panose="02010600040101010101" pitchFamily="2" charset="-122"/>
                <a:ea typeface="华文楷体" panose="02010600040101010101" pitchFamily="2" charset="-122"/>
              </a:rPr>
              <a:t>一个子类如果继承了它的基类，则表示这个类也是其基类的一种类型，这个子类的一个对象是子类类型，并且同时也是其基类的一个对象，它也具有基其类的类型；</a:t>
            </a:r>
          </a:p>
          <a:p>
            <a:pPr eaLnBrk="1" hangingPunct="1">
              <a:lnSpc>
                <a:spcPct val="100000"/>
              </a:lnSpc>
            </a:pPr>
            <a:endParaRPr lang="zh-CN" altLang="en-US" b="1" dirty="0">
              <a:solidFill>
                <a:srgbClr val="FF3300"/>
              </a:solidFill>
              <a:latin typeface="华文楷体" panose="02010600040101010101" pitchFamily="2" charset="-122"/>
              <a:ea typeface="华文楷体" panose="02010600040101010101" pitchFamily="2" charset="-122"/>
            </a:endParaRPr>
          </a:p>
          <a:p>
            <a:pPr eaLnBrk="1" hangingPunct="1">
              <a:lnSpc>
                <a:spcPct val="100000"/>
              </a:lnSpc>
            </a:pPr>
            <a:r>
              <a:rPr lang="zh-CN" altLang="en-US" b="1" dirty="0">
                <a:solidFill>
                  <a:srgbClr val="FF3300"/>
                </a:solidFill>
                <a:latin typeface="华文楷体" panose="02010600040101010101" pitchFamily="2" charset="-122"/>
                <a:ea typeface="华文楷体" panose="02010600040101010101" pitchFamily="2" charset="-122"/>
              </a:rPr>
              <a:t>一个类如果实现了一个接口，则表示这个类的一个对象也是这个接口的一个对象。</a:t>
            </a:r>
          </a:p>
          <a:p>
            <a:pPr eaLnBrk="1" hangingPunct="1">
              <a:lnSpc>
                <a:spcPct val="100000"/>
              </a:lnSpc>
            </a:pPr>
            <a:endParaRPr lang="zh-CN" altLang="en-US"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0165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95F7A9F-4696-4E96-BEB9-9D369E521011}" type="slidenum">
              <a:rPr lang="zh-CN" altLang="en-US"/>
              <a:pPr>
                <a:defRPr/>
              </a:pPr>
              <a:t>41</a:t>
            </a:fld>
            <a:endParaRPr lang="en-US" altLang="zh-CN"/>
          </a:p>
        </p:txBody>
      </p:sp>
      <p:sp>
        <p:nvSpPr>
          <p:cNvPr id="61446" name="Rectangle 3"/>
          <p:cNvSpPr>
            <a:spLocks noGrp="1" noChangeArrowheads="1"/>
          </p:cNvSpPr>
          <p:nvPr>
            <p:ph type="body" idx="1"/>
          </p:nvPr>
        </p:nvSpPr>
        <p:spPr>
          <a:xfrm>
            <a:off x="335782" y="1071999"/>
            <a:ext cx="11440886" cy="4351338"/>
          </a:xfrm>
        </p:spPr>
        <p:txBody>
          <a:bodyPr/>
          <a:lstStyle/>
          <a:p>
            <a:pPr eaLnBrk="1" hangingPunct="1">
              <a:lnSpc>
                <a:spcPct val="150000"/>
              </a:lnSpc>
              <a:spcBef>
                <a:spcPts val="200"/>
              </a:spcBef>
            </a:pPr>
            <a:r>
              <a:rPr lang="zh-CN" altLang="en-US" b="1" dirty="0">
                <a:latin typeface="华文楷体" panose="02010600040101010101" pitchFamily="2" charset="-122"/>
                <a:ea typeface="华文楷体" panose="02010600040101010101" pitchFamily="2" charset="-122"/>
              </a:rPr>
              <a:t>例如</a:t>
            </a:r>
            <a:r>
              <a:rPr lang="zh-CN" altLang="en-US" b="1" dirty="0" smtClean="0">
                <a:latin typeface="华文楷体" panose="02010600040101010101" pitchFamily="2" charset="-122"/>
                <a:ea typeface="华文楷体" panose="02010600040101010101" pitchFamily="2" charset="-122"/>
              </a:rPr>
              <a:t>：如果</a:t>
            </a:r>
            <a:r>
              <a:rPr lang="zh-CN" altLang="en-US" b="1" dirty="0">
                <a:latin typeface="华文楷体" panose="02010600040101010101" pitchFamily="2" charset="-122"/>
                <a:ea typeface="华文楷体" panose="02010600040101010101" pitchFamily="2" charset="-122"/>
              </a:rPr>
              <a:t>“人”是一个基类，则“男人”是“人”的一个子类。如果“张三”是一个“男人”，也就是说“张三”是“男人”的一个对象，那么显然“张三”也是“人”这个基类的一个对象</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eaLnBrk="1" hangingPunct="1">
              <a:lnSpc>
                <a:spcPct val="150000"/>
              </a:lnSpc>
              <a:spcBef>
                <a:spcPts val="200"/>
              </a:spcBef>
            </a:pPr>
            <a:endParaRPr lang="zh-CN" altLang="en-US" b="1" dirty="0">
              <a:latin typeface="华文楷体" panose="02010600040101010101" pitchFamily="2" charset="-122"/>
              <a:ea typeface="华文楷体" panose="02010600040101010101" pitchFamily="2" charset="-122"/>
            </a:endParaRPr>
          </a:p>
          <a:p>
            <a:pPr eaLnBrk="1" hangingPunct="1">
              <a:lnSpc>
                <a:spcPct val="150000"/>
              </a:lnSpc>
              <a:spcBef>
                <a:spcPts val="200"/>
              </a:spcBef>
            </a:pPr>
            <a:r>
              <a:rPr lang="zh-CN" altLang="en-US" b="1" dirty="0" smtClean="0">
                <a:latin typeface="华文楷体" panose="02010600040101010101" pitchFamily="2" charset="-122"/>
                <a:ea typeface="华文楷体" panose="02010600040101010101" pitchFamily="2" charset="-122"/>
              </a:rPr>
              <a:t>同样</a:t>
            </a:r>
            <a:r>
              <a:rPr lang="zh-CN" altLang="en-US" b="1" dirty="0">
                <a:latin typeface="华文楷体" panose="02010600040101010101" pitchFamily="2" charset="-122"/>
                <a:ea typeface="华文楷体" panose="02010600040101010101" pitchFamily="2" charset="-122"/>
              </a:rPr>
              <a:t>的，如果“客户”是一个基类，“</a:t>
            </a:r>
            <a:r>
              <a:rPr lang="en-US" altLang="zh-CN" b="1" dirty="0">
                <a:latin typeface="华文楷体" panose="02010600040101010101" pitchFamily="2" charset="-122"/>
                <a:ea typeface="华文楷体" panose="02010600040101010101" pitchFamily="2" charset="-122"/>
              </a:rPr>
              <a:t>VIP</a:t>
            </a:r>
            <a:r>
              <a:rPr lang="zh-CN" altLang="en-US" b="1" dirty="0">
                <a:latin typeface="华文楷体" panose="02010600040101010101" pitchFamily="2" charset="-122"/>
                <a:ea typeface="华文楷体" panose="02010600040101010101" pitchFamily="2" charset="-122"/>
              </a:rPr>
              <a:t>客户”是“客户”的一个子类。如果“李四”是</a:t>
            </a:r>
            <a:r>
              <a:rPr lang="en-US" altLang="zh-CN" b="1" dirty="0">
                <a:latin typeface="华文楷体" panose="02010600040101010101" pitchFamily="2" charset="-122"/>
                <a:ea typeface="华文楷体" panose="02010600040101010101" pitchFamily="2" charset="-122"/>
              </a:rPr>
              <a:t>VIP</a:t>
            </a:r>
            <a:r>
              <a:rPr lang="zh-CN" altLang="en-US" b="1" dirty="0">
                <a:latin typeface="华文楷体" panose="02010600040101010101" pitchFamily="2" charset="-122"/>
                <a:ea typeface="华文楷体" panose="02010600040101010101" pitchFamily="2" charset="-122"/>
              </a:rPr>
              <a:t>客户，那么它也是客户的一个对象。</a:t>
            </a: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895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63C8CBE-8C87-4DAF-AB67-8670E23E1799}" type="slidenum">
              <a:rPr lang="zh-CN" altLang="en-US"/>
              <a:pPr>
                <a:defRPr/>
              </a:pPr>
              <a:t>42</a:t>
            </a:fld>
            <a:endParaRPr lang="en-US" altLang="zh-CN"/>
          </a:p>
        </p:txBody>
      </p:sp>
      <p:sp>
        <p:nvSpPr>
          <p:cNvPr id="62470" name="Rectangle 3"/>
          <p:cNvSpPr>
            <a:spLocks noGrp="1" noChangeArrowheads="1"/>
          </p:cNvSpPr>
          <p:nvPr>
            <p:ph type="body" idx="1"/>
          </p:nvPr>
        </p:nvSpPr>
        <p:spPr>
          <a:xfrm>
            <a:off x="410587" y="1061951"/>
            <a:ext cx="11325888" cy="4351338"/>
          </a:xfrm>
        </p:spPr>
        <p:txBody>
          <a:bodyPr/>
          <a:lstStyle/>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因此，我们得到的抽象类的对象其实是它的已经实现了抽象方法的子类或子孙类的一个对象，但我们拿它当它的抽象类的基类来用。</a:t>
            </a:r>
          </a:p>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例如</a:t>
            </a:r>
            <a:r>
              <a:rPr lang="en-US" altLang="zh-CN" b="1" dirty="0" err="1" smtClean="0">
                <a:latin typeface="华文楷体" panose="02010600040101010101" pitchFamily="2" charset="-122"/>
                <a:ea typeface="华文楷体" panose="02010600040101010101" pitchFamily="2" charset="-122"/>
              </a:rPr>
              <a:t>jdk</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的抽象类 </a:t>
            </a:r>
            <a:r>
              <a:rPr lang="en-US" altLang="zh-CN" b="1" dirty="0" err="1" smtClean="0">
                <a:latin typeface="华文楷体" panose="02010600040101010101" pitchFamily="2" charset="-122"/>
                <a:ea typeface="华文楷体" panose="02010600040101010101" pitchFamily="2" charset="-122"/>
              </a:rPr>
              <a:t>java.lang.Process</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a:t>
            </a:r>
            <a:br>
              <a:rPr lang="zh-CN" altLang="en-US"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Runtime </a:t>
            </a:r>
            <a:r>
              <a:rPr lang="en-US" altLang="zh-CN" b="1" dirty="0" err="1" smtClean="0">
                <a:latin typeface="华文楷体" panose="02010600040101010101" pitchFamily="2" charset="-122"/>
                <a:ea typeface="华文楷体" panose="02010600040101010101" pitchFamily="2" charset="-122"/>
              </a:rPr>
              <a:t>runtime</a:t>
            </a:r>
            <a:r>
              <a:rPr lang="en-US" altLang="zh-CN" b="1" dirty="0" smtClean="0">
                <a:latin typeface="华文楷体" panose="02010600040101010101" pitchFamily="2" charset="-122"/>
                <a:ea typeface="华文楷体" panose="02010600040101010101" pitchFamily="2" charset="-122"/>
              </a:rPr>
              <a:t> = </a:t>
            </a:r>
            <a:r>
              <a:rPr lang="en-US" altLang="zh-CN" b="1" dirty="0" err="1" smtClean="0">
                <a:latin typeface="华文楷体" panose="02010600040101010101" pitchFamily="2" charset="-122"/>
                <a:ea typeface="华文楷体" panose="02010600040101010101" pitchFamily="2" charset="-122"/>
              </a:rPr>
              <a:t>Rumtime.getRuntime</a:t>
            </a:r>
            <a:r>
              <a:rPr lang="en-US" altLang="zh-CN" b="1" dirty="0" smtClean="0">
                <a:latin typeface="华文楷体" panose="02010600040101010101" pitchFamily="2" charset="-122"/>
                <a:ea typeface="华文楷体" panose="02010600040101010101" pitchFamily="2" charset="-122"/>
              </a:rPr>
              <a:t>();</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Process </a:t>
            </a:r>
            <a:r>
              <a:rPr lang="en-US" altLang="zh-CN" b="1" dirty="0" err="1" smtClean="0">
                <a:latin typeface="华文楷体" panose="02010600040101010101" pitchFamily="2" charset="-122"/>
                <a:ea typeface="华文楷体" panose="02010600040101010101" pitchFamily="2" charset="-122"/>
              </a:rPr>
              <a:t>process</a:t>
            </a:r>
            <a:r>
              <a:rPr lang="en-US" altLang="zh-CN" b="1" dirty="0" smtClean="0">
                <a:latin typeface="华文楷体" panose="02010600040101010101" pitchFamily="2" charset="-122"/>
                <a:ea typeface="华文楷体" panose="02010600040101010101" pitchFamily="2" charset="-122"/>
              </a:rPr>
              <a:t> = </a:t>
            </a:r>
            <a:r>
              <a:rPr lang="en-US" altLang="zh-CN" b="1" dirty="0" err="1" smtClean="0">
                <a:latin typeface="华文楷体" panose="02010600040101010101" pitchFamily="2" charset="-122"/>
                <a:ea typeface="华文楷体" panose="02010600040101010101" pitchFamily="2" charset="-122"/>
              </a:rPr>
              <a:t>rumtime.exec</a:t>
            </a:r>
            <a:r>
              <a:rPr lang="en-US" altLang="zh-CN" b="1" dirty="0" smtClean="0">
                <a:latin typeface="华文楷体" panose="02010600040101010101" pitchFamily="2" charset="-122"/>
                <a:ea typeface="华文楷体" panose="02010600040101010101" pitchFamily="2" charset="-122"/>
              </a:rPr>
              <a:t>("notepad.exe");</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Class </a:t>
            </a:r>
            <a:r>
              <a:rPr lang="en-US" altLang="zh-CN" b="1" dirty="0" err="1" smtClean="0">
                <a:latin typeface="华文楷体" panose="02010600040101010101" pitchFamily="2" charset="-122"/>
                <a:ea typeface="华文楷体" panose="02010600040101010101" pitchFamily="2" charset="-122"/>
              </a:rPr>
              <a:t>cls</a:t>
            </a:r>
            <a:r>
              <a:rPr lang="en-US" altLang="zh-CN" b="1" dirty="0" smtClean="0">
                <a:latin typeface="华文楷体" panose="02010600040101010101" pitchFamily="2" charset="-122"/>
                <a:ea typeface="华文楷体" panose="02010600040101010101" pitchFamily="2" charset="-122"/>
              </a:rPr>
              <a:t> = </a:t>
            </a:r>
            <a:r>
              <a:rPr lang="en-US" altLang="zh-CN" b="1" dirty="0" err="1" smtClean="0">
                <a:latin typeface="华文楷体" panose="02010600040101010101" pitchFamily="2" charset="-122"/>
                <a:ea typeface="华文楷体" panose="02010600040101010101" pitchFamily="2" charset="-122"/>
              </a:rPr>
              <a:t>process.getClass</a:t>
            </a:r>
            <a:r>
              <a:rPr lang="en-US" altLang="zh-CN" b="1" dirty="0" smtClean="0">
                <a:latin typeface="华文楷体" panose="02010600040101010101" pitchFamily="2" charset="-122"/>
                <a:ea typeface="华文楷体" panose="02010600040101010101" pitchFamily="2" charset="-122"/>
              </a:rPr>
              <a:t>();</a:t>
            </a:r>
            <a:br>
              <a:rPr lang="en-US" altLang="zh-CN" b="1" dirty="0" smtClean="0">
                <a:latin typeface="华文楷体" panose="02010600040101010101" pitchFamily="2" charset="-122"/>
                <a:ea typeface="华文楷体" panose="02010600040101010101" pitchFamily="2" charset="-122"/>
              </a:rPr>
            </a:br>
            <a:r>
              <a:rPr lang="en-US" altLang="zh-CN" b="1" dirty="0" err="1" smtClean="0">
                <a:latin typeface="华文楷体" panose="02010600040101010101" pitchFamily="2" charset="-122"/>
                <a:ea typeface="华文楷体" panose="02010600040101010101" pitchFamily="2" charset="-122"/>
              </a:rPr>
              <a:t>System.out.println</a:t>
            </a:r>
            <a:r>
              <a:rPr lang="en-US" altLang="zh-CN" b="1" dirty="0" smtClean="0">
                <a:latin typeface="华文楷体" panose="02010600040101010101" pitchFamily="2" charset="-122"/>
                <a:ea typeface="华文楷体" panose="02010600040101010101" pitchFamily="2" charset="-122"/>
              </a:rPr>
              <a:t>(</a:t>
            </a:r>
            <a:r>
              <a:rPr lang="en-US" altLang="zh-CN" b="1" dirty="0" err="1" smtClean="0">
                <a:latin typeface="华文楷体" panose="02010600040101010101" pitchFamily="2" charset="-122"/>
                <a:ea typeface="华文楷体" panose="02010600040101010101" pitchFamily="2" charset="-122"/>
              </a:rPr>
              <a:t>cls.getName</a:t>
            </a:r>
            <a:r>
              <a:rPr lang="en-US" altLang="zh-CN" b="1" dirty="0" smtClean="0">
                <a:latin typeface="华文楷体" panose="02010600040101010101" pitchFamily="2" charset="-122"/>
                <a:ea typeface="华文楷体" panose="02010600040101010101" pitchFamily="2" charset="-122"/>
              </a:rPr>
              <a:t>());</a:t>
            </a:r>
            <a:br>
              <a:rPr lang="en-US" altLang="zh-CN" b="1" dirty="0" smtClean="0">
                <a:latin typeface="华文楷体" panose="02010600040101010101" pitchFamily="2" charset="-122"/>
                <a:ea typeface="华文楷体" panose="02010600040101010101" pitchFamily="2" charset="-122"/>
              </a:rPr>
            </a:br>
            <a:endParaRPr lang="zh-CN" altLang="en-US" b="1" dirty="0" smtClean="0">
              <a:latin typeface="华文楷体" panose="02010600040101010101" pitchFamily="2" charset="-122"/>
              <a:ea typeface="华文楷体" panose="0201060004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46397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4768BFD-93A7-42B8-A3F3-3847F7D0F838}" type="slidenum">
              <a:rPr lang="zh-CN" altLang="en-US"/>
              <a:pPr>
                <a:defRPr/>
              </a:pPr>
              <a:t>43</a:t>
            </a:fld>
            <a:endParaRPr lang="en-US" altLang="zh-CN"/>
          </a:p>
        </p:txBody>
      </p:sp>
      <p:sp>
        <p:nvSpPr>
          <p:cNvPr id="63494" name="Rectangle 3"/>
          <p:cNvSpPr>
            <a:spLocks noGrp="1" noChangeArrowheads="1"/>
          </p:cNvSpPr>
          <p:nvPr>
            <p:ph type="body" idx="1"/>
          </p:nvPr>
        </p:nvSpPr>
        <p:spPr>
          <a:xfrm>
            <a:off x="297403" y="1122240"/>
            <a:ext cx="11597193" cy="4351338"/>
          </a:xfrm>
        </p:spPr>
        <p:txBody>
          <a:bodyPr/>
          <a:lstStyle/>
          <a:p>
            <a:pPr eaLnBrk="1" hangingPunct="1">
              <a:lnSpc>
                <a:spcPct val="150000"/>
              </a:lnSpc>
            </a:pPr>
            <a:r>
              <a:rPr lang="zh-CN" altLang="en-US" b="1" dirty="0">
                <a:latin typeface="华文楷体" panose="02010600040101010101" pitchFamily="2" charset="-122"/>
                <a:ea typeface="华文楷体" panose="02010600040101010101" pitchFamily="2" charset="-122"/>
              </a:rPr>
              <a:t>这时会打印出 </a:t>
            </a:r>
            <a:r>
              <a:rPr lang="en-US" altLang="zh-CN" b="1" dirty="0">
                <a:latin typeface="华文楷体" panose="02010600040101010101" pitchFamily="2" charset="-122"/>
                <a:ea typeface="华文楷体" panose="02010600040101010101" pitchFamily="2" charset="-122"/>
              </a:rPr>
              <a:t>process </a:t>
            </a:r>
            <a:r>
              <a:rPr lang="zh-CN" altLang="en-US" b="1" dirty="0">
                <a:latin typeface="华文楷体" panose="02010600040101010101" pitchFamily="2" charset="-122"/>
                <a:ea typeface="华文楷体" panose="02010600040101010101" pitchFamily="2" charset="-122"/>
              </a:rPr>
              <a:t>类的名字，如果在 </a:t>
            </a:r>
            <a:r>
              <a:rPr lang="en-US" altLang="zh-CN" b="1" dirty="0">
                <a:latin typeface="华文楷体" panose="02010600040101010101" pitchFamily="2" charset="-122"/>
                <a:ea typeface="华文楷体" panose="02010600040101010101" pitchFamily="2" charset="-122"/>
              </a:rPr>
              <a:t>Windows </a:t>
            </a:r>
            <a:r>
              <a:rPr lang="zh-CN" altLang="en-US" b="1" dirty="0">
                <a:latin typeface="华文楷体" panose="02010600040101010101" pitchFamily="2" charset="-122"/>
                <a:ea typeface="华文楷体" panose="02010600040101010101" pitchFamily="2" charset="-122"/>
              </a:rPr>
              <a:t>下它会是一个类似于 *</a:t>
            </a:r>
            <a:r>
              <a:rPr lang="en-US" altLang="zh-CN" b="1" dirty="0">
                <a:latin typeface="华文楷体" panose="02010600040101010101" pitchFamily="2" charset="-122"/>
                <a:ea typeface="华文楷体" panose="02010600040101010101" pitchFamily="2" charset="-122"/>
              </a:rPr>
              <a:t>Win32* </a:t>
            </a:r>
            <a:r>
              <a:rPr lang="zh-CN" altLang="en-US" b="1" dirty="0">
                <a:latin typeface="华文楷体" panose="02010600040101010101" pitchFamily="2" charset="-122"/>
                <a:ea typeface="华文楷体" panose="02010600040101010101" pitchFamily="2" charset="-122"/>
              </a:rPr>
              <a:t>的名字，它是 </a:t>
            </a:r>
            <a:r>
              <a:rPr lang="en-US" altLang="zh-CN" b="1" dirty="0">
                <a:latin typeface="华文楷体" panose="02010600040101010101" pitchFamily="2" charset="-122"/>
                <a:ea typeface="华文楷体" panose="02010600040101010101" pitchFamily="2" charset="-122"/>
              </a:rPr>
              <a:t>Process </a:t>
            </a:r>
            <a:r>
              <a:rPr lang="zh-CN" altLang="en-US" b="1" dirty="0">
                <a:latin typeface="华文楷体" panose="02010600040101010101" pitchFamily="2" charset="-122"/>
                <a:ea typeface="华文楷体" panose="02010600040101010101" pitchFamily="2" charset="-122"/>
              </a:rPr>
              <a:t>的一个子类。</a:t>
            </a:r>
          </a:p>
          <a:p>
            <a:pPr eaLnBrk="1" hangingPunct="1">
              <a:lnSpc>
                <a:spcPct val="150000"/>
              </a:lnSpc>
            </a:pPr>
            <a:r>
              <a:rPr lang="zh-CN" altLang="en-US" b="1" dirty="0">
                <a:latin typeface="华文楷体" panose="02010600040101010101" pitchFamily="2" charset="-122"/>
                <a:ea typeface="华文楷体" panose="02010600040101010101" pitchFamily="2" charset="-122"/>
              </a:rPr>
              <a:t>因为 </a:t>
            </a:r>
            <a:r>
              <a:rPr lang="en-US" altLang="zh-CN" b="1" dirty="0">
                <a:latin typeface="华文楷体" panose="02010600040101010101" pitchFamily="2" charset="-122"/>
                <a:ea typeface="华文楷体" panose="02010600040101010101" pitchFamily="2" charset="-122"/>
              </a:rPr>
              <a:t>process </a:t>
            </a:r>
            <a:r>
              <a:rPr lang="zh-CN" altLang="en-US" b="1" dirty="0">
                <a:latin typeface="华文楷体" panose="02010600040101010101" pitchFamily="2" charset="-122"/>
                <a:ea typeface="华文楷体" panose="02010600040101010101" pitchFamily="2" charset="-122"/>
              </a:rPr>
              <a:t>类用于管理打开的进程，而在不同的操作系统上都有不同的实现，因此它把方法定义为 </a:t>
            </a:r>
            <a:r>
              <a:rPr lang="en-US" altLang="zh-CN" b="1" dirty="0">
                <a:latin typeface="华文楷体" panose="02010600040101010101" pitchFamily="2" charset="-122"/>
                <a:ea typeface="华文楷体" panose="02010600040101010101" pitchFamily="2" charset="-122"/>
              </a:rPr>
              <a:t>Process </a:t>
            </a:r>
            <a:r>
              <a:rPr lang="zh-CN" altLang="en-US" b="1" dirty="0">
                <a:latin typeface="华文楷体" panose="02010600040101010101" pitchFamily="2" charset="-122"/>
                <a:ea typeface="华文楷体" panose="02010600040101010101" pitchFamily="2" charset="-122"/>
              </a:rPr>
              <a:t>的抽象方法，而具体的操作只能由对应在不同操作系统下的子实现。 </a:t>
            </a:r>
          </a:p>
          <a:p>
            <a:pPr eaLnBrk="1" hangingPunct="1">
              <a:lnSpc>
                <a:spcPct val="150000"/>
              </a:lnSpc>
            </a:pPr>
            <a:endParaRPr lang="zh-CN" altLang="en-US" dirty="0" smtClean="0">
              <a:ea typeface="宋体" panose="0201060003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4313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5251120-7D86-4DAD-9428-01504A2E3AF0}" type="slidenum">
              <a:rPr lang="zh-CN" altLang="en-US"/>
              <a:pPr>
                <a:defRPr/>
              </a:pPr>
              <a:t>44</a:t>
            </a:fld>
            <a:endParaRPr lang="en-US" altLang="zh-CN"/>
          </a:p>
        </p:txBody>
      </p:sp>
      <p:sp>
        <p:nvSpPr>
          <p:cNvPr id="64518" name="Rectangle 3"/>
          <p:cNvSpPr>
            <a:spLocks noGrp="1" noChangeArrowheads="1"/>
          </p:cNvSpPr>
          <p:nvPr>
            <p:ph type="body" idx="1"/>
          </p:nvPr>
        </p:nvSpPr>
        <p:spPr>
          <a:xfrm>
            <a:off x="617136" y="991611"/>
            <a:ext cx="11069097" cy="4351338"/>
          </a:xfrm>
        </p:spPr>
        <p:txBody>
          <a:bodyPr/>
          <a:lstStyle/>
          <a:p>
            <a:pPr eaLnBrk="1" hangingPunct="1">
              <a:lnSpc>
                <a:spcPct val="110000"/>
              </a:lnSpc>
              <a:spcBef>
                <a:spcPts val="0"/>
              </a:spcBef>
            </a:pPr>
            <a:r>
              <a:rPr lang="zh-CN" altLang="en-US" sz="2400" b="1" dirty="0">
                <a:latin typeface="华文楷体" panose="02010600040101010101" pitchFamily="2" charset="-122"/>
                <a:ea typeface="华文楷体" panose="02010600040101010101" pitchFamily="2" charset="-122"/>
              </a:rPr>
              <a:t>对接口来说，其原理也是一样</a:t>
            </a:r>
            <a:endParaRPr lang="en-US" altLang="zh-CN" sz="2400" b="1" dirty="0">
              <a:latin typeface="华文楷体" panose="02010600040101010101" pitchFamily="2" charset="-122"/>
              <a:ea typeface="华文楷体" panose="02010600040101010101" pitchFamily="2" charset="-122"/>
            </a:endParaRPr>
          </a:p>
          <a:p>
            <a:pPr eaLnBrk="1" hangingPunct="1">
              <a:lnSpc>
                <a:spcPct val="110000"/>
              </a:lnSpc>
              <a:spcBef>
                <a:spcPts val="0"/>
              </a:spcBef>
            </a:pPr>
            <a:r>
              <a:rPr lang="zh-CN" altLang="en-US" sz="2400" b="1" dirty="0" smtClean="0">
                <a:latin typeface="华文楷体" panose="02010600040101010101" pitchFamily="2" charset="-122"/>
                <a:ea typeface="华文楷体" panose="02010600040101010101" pitchFamily="2" charset="-122"/>
              </a:rPr>
              <a:t>接口</a:t>
            </a:r>
            <a:r>
              <a:rPr lang="zh-CN" altLang="en-US" sz="2400" b="1" dirty="0">
                <a:latin typeface="华文楷体" panose="02010600040101010101" pitchFamily="2" charset="-122"/>
                <a:ea typeface="华文楷体" panose="02010600040101010101" pitchFamily="2" charset="-122"/>
              </a:rPr>
              <a:t>是一个规范，规定了实现接口的类必须具备的能力</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也就是方法</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p>
          <a:p>
            <a:pPr eaLnBrk="1" hangingPunct="1">
              <a:lnSpc>
                <a:spcPct val="110000"/>
              </a:lnSpc>
              <a:spcBef>
                <a:spcPts val="0"/>
              </a:spcBef>
            </a:pPr>
            <a:r>
              <a:rPr lang="zh-CN" altLang="en-US" sz="2400" b="1" dirty="0">
                <a:latin typeface="华文楷体" panose="02010600040101010101" pitchFamily="2" charset="-122"/>
                <a:ea typeface="华文楷体" panose="02010600040101010101" pitchFamily="2" charset="-122"/>
              </a:rPr>
              <a:t>例如，某种类型的驾驶执照，要拿到这个驾照的人必须能够“开小汽车”和“开公共汽车”。那么可认为这个驾照是一个接口。</a:t>
            </a:r>
          </a:p>
          <a:p>
            <a:pPr eaLnBrk="1" hangingPunct="1">
              <a:lnSpc>
                <a:spcPct val="110000"/>
              </a:lnSpc>
              <a:spcBef>
                <a:spcPts val="0"/>
              </a:spcBef>
            </a:pPr>
            <a:r>
              <a:rPr lang="zh-CN" altLang="en-US" sz="2400" b="1" dirty="0">
                <a:latin typeface="华文楷体" panose="02010600040101010101" pitchFamily="2" charset="-122"/>
                <a:ea typeface="华文楷体" panose="02010600040101010101" pitchFamily="2" charset="-122"/>
              </a:rPr>
              <a:t>可定义类 </a:t>
            </a:r>
            <a:r>
              <a:rPr lang="en-US" altLang="zh-CN" sz="2400" b="1" dirty="0">
                <a:latin typeface="华文楷体" panose="02010600040101010101" pitchFamily="2" charset="-122"/>
                <a:ea typeface="华文楷体" panose="02010600040101010101" pitchFamily="2" charset="-122"/>
              </a:rPr>
              <a:t>Driver</a:t>
            </a:r>
            <a:r>
              <a:rPr lang="zh-CN" altLang="en-US" sz="2400" b="1" dirty="0">
                <a:latin typeface="华文楷体" panose="02010600040101010101" pitchFamily="2" charset="-122"/>
                <a:ea typeface="华文楷体" panose="02010600040101010101" pitchFamily="2" charset="-122"/>
              </a:rPr>
              <a:t>，继承自 </a:t>
            </a:r>
            <a:r>
              <a:rPr lang="en-US" altLang="zh-CN" sz="2400" b="1" dirty="0">
                <a:latin typeface="华文楷体" panose="02010600040101010101" pitchFamily="2" charset="-122"/>
                <a:ea typeface="华文楷体" panose="02010600040101010101" pitchFamily="2" charset="-122"/>
              </a:rPr>
              <a:t>Human</a:t>
            </a:r>
            <a:r>
              <a:rPr lang="zh-CN" altLang="en-US" sz="2400" b="1" dirty="0">
                <a:latin typeface="华文楷体" panose="02010600040101010101" pitchFamily="2" charset="-122"/>
                <a:ea typeface="华文楷体" panose="02010600040101010101" pitchFamily="2" charset="-122"/>
              </a:rPr>
              <a:t>，然后实现“驾照持有者”这个接口：</a:t>
            </a:r>
            <a:br>
              <a:rPr lang="zh-CN" altLang="en-US" sz="2400" b="1" dirty="0">
                <a:latin typeface="华文楷体" panose="02010600040101010101" pitchFamily="2" charset="-122"/>
                <a:ea typeface="华文楷体" panose="02010600040101010101" pitchFamily="2" charset="-122"/>
              </a:rPr>
            </a:br>
            <a:endParaRPr lang="zh-CN" altLang="en-US" sz="2400" b="1" dirty="0">
              <a:latin typeface="华文楷体" panose="02010600040101010101" pitchFamily="2" charset="-122"/>
              <a:ea typeface="华文楷体" panose="02010600040101010101" pitchFamily="2" charset="-122"/>
            </a:endParaRPr>
          </a:p>
          <a:p>
            <a:pPr eaLnBrk="1" hangingPunct="1">
              <a:lnSpc>
                <a:spcPct val="110000"/>
              </a:lnSpc>
              <a:spcBef>
                <a:spcPts val="0"/>
              </a:spcBef>
            </a:pPr>
            <a:r>
              <a:rPr lang="en-US" altLang="zh-CN" sz="2400" b="1" dirty="0">
                <a:latin typeface="华文楷体" panose="02010600040101010101" pitchFamily="2" charset="-122"/>
                <a:ea typeface="华文楷体" panose="02010600040101010101" pitchFamily="2" charset="-122"/>
              </a:rPr>
              <a:t>public interface </a:t>
            </a:r>
            <a:r>
              <a:rPr lang="en-US" altLang="zh-CN" sz="2400" b="1" dirty="0" err="1">
                <a:latin typeface="华文楷体" panose="02010600040101010101" pitchFamily="2" charset="-122"/>
                <a:ea typeface="华文楷体" panose="02010600040101010101" pitchFamily="2" charset="-122"/>
              </a:rPr>
              <a:t>DriverHolder</a:t>
            </a:r>
            <a:r>
              <a:rPr lang="en-US" altLang="zh-CN" sz="2400" b="1" dirty="0">
                <a:latin typeface="华文楷体" panose="02010600040101010101" pitchFamily="2" charset="-122"/>
                <a:ea typeface="华文楷体" panose="02010600040101010101" pitchFamily="2" charset="-122"/>
              </a:rPr>
              <a:t>{</a:t>
            </a:r>
            <a:br>
              <a:rPr lang="en-US" altLang="zh-CN" sz="2400" b="1" dirty="0">
                <a:latin typeface="华文楷体" panose="02010600040101010101" pitchFamily="2" charset="-122"/>
                <a:ea typeface="华文楷体" panose="02010600040101010101" pitchFamily="2" charset="-122"/>
              </a:rPr>
            </a:br>
            <a:r>
              <a:rPr lang="en-US" altLang="zh-CN" sz="2400" b="1" dirty="0">
                <a:latin typeface="华文楷体" panose="02010600040101010101" pitchFamily="2" charset="-122"/>
                <a:ea typeface="华文楷体" panose="02010600040101010101" pitchFamily="2" charset="-122"/>
              </a:rPr>
              <a:t>    public void </a:t>
            </a:r>
            <a:r>
              <a:rPr lang="en-US" altLang="zh-CN" sz="2400" b="1" dirty="0" err="1">
                <a:latin typeface="华文楷体" panose="02010600040101010101" pitchFamily="2" charset="-122"/>
                <a:ea typeface="华文楷体" panose="02010600040101010101" pitchFamily="2" charset="-122"/>
              </a:rPr>
              <a:t>driverCar</a:t>
            </a:r>
            <a:r>
              <a:rPr lang="en-US" altLang="zh-CN" sz="2400" b="1" dirty="0">
                <a:latin typeface="华文楷体" panose="02010600040101010101" pitchFamily="2" charset="-122"/>
                <a:ea typeface="华文楷体" panose="02010600040101010101" pitchFamily="2" charset="-122"/>
              </a:rPr>
              <a:t>();</a:t>
            </a:r>
            <a:br>
              <a:rPr lang="en-US" altLang="zh-CN" sz="2400" b="1" dirty="0">
                <a:latin typeface="华文楷体" panose="02010600040101010101" pitchFamily="2" charset="-122"/>
                <a:ea typeface="华文楷体" panose="02010600040101010101" pitchFamily="2" charset="-122"/>
              </a:rPr>
            </a:br>
            <a:r>
              <a:rPr lang="en-US" altLang="zh-CN" sz="2400" b="1" dirty="0">
                <a:latin typeface="华文楷体" panose="02010600040101010101" pitchFamily="2" charset="-122"/>
                <a:ea typeface="华文楷体" panose="02010600040101010101" pitchFamily="2" charset="-122"/>
              </a:rPr>
              <a:t>    public void </a:t>
            </a:r>
            <a:r>
              <a:rPr lang="en-US" altLang="zh-CN" sz="2400" b="1" dirty="0" err="1">
                <a:latin typeface="华文楷体" panose="02010600040101010101" pitchFamily="2" charset="-122"/>
                <a:ea typeface="华文楷体" panose="02010600040101010101" pitchFamily="2" charset="-122"/>
              </a:rPr>
              <a:t>driverBus</a:t>
            </a:r>
            <a:r>
              <a:rPr lang="en-US" altLang="zh-CN" sz="2400" b="1" dirty="0">
                <a:latin typeface="华文楷体" panose="02010600040101010101" pitchFamily="2" charset="-122"/>
                <a:ea typeface="华文楷体" panose="02010600040101010101" pitchFamily="2" charset="-122"/>
              </a:rPr>
              <a:t>();</a:t>
            </a:r>
            <a:br>
              <a:rPr lang="en-US" altLang="zh-CN" sz="2400" b="1" dirty="0">
                <a:latin typeface="华文楷体" panose="02010600040101010101" pitchFamily="2" charset="-122"/>
                <a:ea typeface="华文楷体" panose="02010600040101010101" pitchFamily="2" charset="-122"/>
              </a:rPr>
            </a:br>
            <a:r>
              <a:rPr lang="en-US" altLang="zh-CN" sz="2400" b="1" dirty="0">
                <a:latin typeface="华文楷体" panose="02010600040101010101" pitchFamily="2" charset="-122"/>
                <a:ea typeface="华文楷体" panose="02010600040101010101" pitchFamily="2" charset="-122"/>
              </a:rPr>
              <a:t>}</a:t>
            </a:r>
            <a:br>
              <a:rPr lang="en-US" altLang="zh-CN" sz="2400" b="1" dirty="0">
                <a:latin typeface="华文楷体" panose="02010600040101010101" pitchFamily="2" charset="-122"/>
                <a:ea typeface="华文楷体" panose="02010600040101010101" pitchFamily="2" charset="-122"/>
              </a:rPr>
            </a:br>
            <a:r>
              <a:rPr lang="en-US" altLang="zh-CN" sz="2400" b="1" dirty="0">
                <a:latin typeface="华文楷体" panose="02010600040101010101" pitchFamily="2" charset="-122"/>
                <a:ea typeface="华文楷体" panose="02010600040101010101" pitchFamily="2" charset="-122"/>
              </a:rPr>
              <a:t>public class Driver extends Human implements </a:t>
            </a:r>
            <a:r>
              <a:rPr lang="en-US" altLang="zh-CN" sz="2400" b="1" dirty="0" err="1">
                <a:latin typeface="华文楷体" panose="02010600040101010101" pitchFamily="2" charset="-122"/>
                <a:ea typeface="华文楷体" panose="02010600040101010101" pitchFamily="2" charset="-122"/>
              </a:rPr>
              <a:t>DriverHolder</a:t>
            </a:r>
            <a:r>
              <a:rPr lang="en-US" altLang="zh-CN" sz="2400" b="1" dirty="0">
                <a:latin typeface="华文楷体" panose="02010600040101010101" pitchFamily="2" charset="-122"/>
                <a:ea typeface="华文楷体" panose="02010600040101010101" pitchFamily="2" charset="-122"/>
              </a:rPr>
              <a:t>{</a:t>
            </a:r>
            <a:br>
              <a:rPr lang="en-US" altLang="zh-CN" sz="2400" b="1" dirty="0">
                <a:latin typeface="华文楷体" panose="02010600040101010101" pitchFamily="2" charset="-122"/>
                <a:ea typeface="华文楷体" panose="02010600040101010101" pitchFamily="2" charset="-122"/>
              </a:rPr>
            </a:br>
            <a:r>
              <a:rPr lang="en-US" altLang="zh-CN" sz="2400" b="1" dirty="0">
                <a:latin typeface="华文楷体" panose="02010600040101010101" pitchFamily="2" charset="-122"/>
                <a:ea typeface="华文楷体" panose="02010600040101010101" pitchFamily="2" charset="-122"/>
              </a:rPr>
              <a:t>    public void </a:t>
            </a:r>
            <a:r>
              <a:rPr lang="en-US" altLang="zh-CN" sz="2400" b="1" dirty="0" err="1">
                <a:latin typeface="华文楷体" panose="02010600040101010101" pitchFamily="2" charset="-122"/>
                <a:ea typeface="华文楷体" panose="02010600040101010101" pitchFamily="2" charset="-122"/>
              </a:rPr>
              <a:t>driverCar</a:t>
            </a:r>
            <a:r>
              <a:rPr lang="en-US" altLang="zh-CN" sz="2400" b="1" dirty="0">
                <a:latin typeface="华文楷体" panose="02010600040101010101" pitchFamily="2" charset="-122"/>
                <a:ea typeface="华文楷体" panose="02010600040101010101" pitchFamily="2" charset="-122"/>
              </a:rPr>
              <a:t>(){    // ......   }</a:t>
            </a:r>
            <a:br>
              <a:rPr lang="en-US" altLang="zh-CN" sz="2400" b="1" dirty="0">
                <a:latin typeface="华文楷体" panose="02010600040101010101" pitchFamily="2" charset="-122"/>
                <a:ea typeface="华文楷体" panose="02010600040101010101" pitchFamily="2" charset="-122"/>
              </a:rPr>
            </a:br>
            <a:r>
              <a:rPr lang="en-US" altLang="zh-CN" sz="2400" b="1" dirty="0">
                <a:latin typeface="华文楷体" panose="02010600040101010101" pitchFamily="2" charset="-122"/>
                <a:ea typeface="华文楷体" panose="02010600040101010101" pitchFamily="2" charset="-122"/>
              </a:rPr>
              <a:t>    public void </a:t>
            </a:r>
            <a:r>
              <a:rPr lang="en-US" altLang="zh-CN" sz="2400" b="1" dirty="0" err="1">
                <a:latin typeface="华文楷体" panose="02010600040101010101" pitchFamily="2" charset="-122"/>
                <a:ea typeface="华文楷体" panose="02010600040101010101" pitchFamily="2" charset="-122"/>
              </a:rPr>
              <a:t>driverBus</a:t>
            </a:r>
            <a:r>
              <a:rPr lang="en-US" altLang="zh-CN" sz="2400" b="1" dirty="0">
                <a:latin typeface="华文楷体" panose="02010600040101010101" pitchFamily="2" charset="-122"/>
                <a:ea typeface="华文楷体" panose="02010600040101010101" pitchFamily="2" charset="-122"/>
              </a:rPr>
              <a:t>(){    // ......   }</a:t>
            </a:r>
            <a:br>
              <a:rPr lang="en-US" altLang="zh-CN" sz="2400" b="1" dirty="0">
                <a:latin typeface="华文楷体" panose="02010600040101010101" pitchFamily="2" charset="-122"/>
                <a:ea typeface="华文楷体" panose="02010600040101010101" pitchFamily="2" charset="-122"/>
              </a:rPr>
            </a:br>
            <a:r>
              <a:rPr lang="en-US" altLang="zh-CN" sz="2400" b="1" dirty="0">
                <a:latin typeface="华文楷体" panose="02010600040101010101" pitchFamily="2" charset="-122"/>
                <a:ea typeface="华文楷体" panose="02010600040101010101" pitchFamily="2" charset="-122"/>
              </a:rPr>
              <a:t>}</a:t>
            </a:r>
            <a:endParaRPr lang="zh-CN" altLang="en-US" sz="1000" dirty="0">
              <a:ea typeface="宋体" panose="0201060003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647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2923ECA-72BB-4875-BA15-BF966E408C0A}" type="slidenum">
              <a:rPr lang="zh-CN" altLang="en-US"/>
              <a:pPr>
                <a:defRPr/>
              </a:pPr>
              <a:t>45</a:t>
            </a:fld>
            <a:endParaRPr lang="en-US" altLang="zh-CN"/>
          </a:p>
        </p:txBody>
      </p:sp>
      <p:sp>
        <p:nvSpPr>
          <p:cNvPr id="65542" name="Rectangle 3"/>
          <p:cNvSpPr>
            <a:spLocks noGrp="1" noChangeArrowheads="1"/>
          </p:cNvSpPr>
          <p:nvPr>
            <p:ph type="body" idx="1"/>
          </p:nvPr>
        </p:nvSpPr>
        <p:spPr>
          <a:xfrm>
            <a:off x="410587" y="884813"/>
            <a:ext cx="11255549" cy="4351338"/>
          </a:xfrm>
        </p:spPr>
        <p:txBody>
          <a:bodyPr/>
          <a:lstStyle/>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这样一来，一个“</a:t>
            </a:r>
            <a:r>
              <a:rPr lang="en-US" altLang="zh-CN" b="1" dirty="0" smtClean="0">
                <a:latin typeface="华文楷体" panose="02010600040101010101" pitchFamily="2" charset="-122"/>
                <a:ea typeface="华文楷体" panose="02010600040101010101" pitchFamily="2" charset="-122"/>
              </a:rPr>
              <a:t>Driver”</a:t>
            </a:r>
            <a:r>
              <a:rPr lang="zh-CN" altLang="en-US" b="1" dirty="0" smtClean="0">
                <a:latin typeface="华文楷体" panose="02010600040101010101" pitchFamily="2" charset="-122"/>
                <a:ea typeface="华文楷体" panose="02010600040101010101" pitchFamily="2" charset="-122"/>
              </a:rPr>
              <a:t>对象，它同时也是一个 </a:t>
            </a:r>
            <a:r>
              <a:rPr lang="en-US" altLang="zh-CN" b="1" dirty="0" err="1" smtClean="0">
                <a:latin typeface="华文楷体" panose="02010600040101010101" pitchFamily="2" charset="-122"/>
                <a:ea typeface="华文楷体" panose="02010600040101010101" pitchFamily="2" charset="-122"/>
              </a:rPr>
              <a:t>DrivreHolder</a:t>
            </a:r>
            <a:r>
              <a:rPr lang="en-US" altLang="zh-CN" b="1" dirty="0" smtClean="0">
                <a:latin typeface="华文楷体" panose="02010600040101010101" pitchFamily="2" charset="-122"/>
                <a:ea typeface="华文楷体" panose="02010600040101010101" pitchFamily="2" charset="-122"/>
              </a:rPr>
              <a:t> </a:t>
            </a:r>
            <a:r>
              <a:rPr lang="zh-CN" altLang="en-US" b="1" dirty="0" smtClean="0">
                <a:latin typeface="华文楷体" panose="02010600040101010101" pitchFamily="2" charset="-122"/>
                <a:ea typeface="华文楷体" panose="02010600040101010101" pitchFamily="2" charset="-122"/>
              </a:rPr>
              <a:t>对象。即一个司机</a:t>
            </a:r>
            <a:r>
              <a:rPr lang="en-US" altLang="zh-CN" b="1" dirty="0" smtClean="0">
                <a:latin typeface="华文楷体" panose="02010600040101010101" pitchFamily="2" charset="-122"/>
                <a:ea typeface="华文楷体" panose="02010600040101010101" pitchFamily="2" charset="-122"/>
              </a:rPr>
              <a:t>(Driver)</a:t>
            </a:r>
            <a:r>
              <a:rPr lang="zh-CN" altLang="en-US" b="1" dirty="0" smtClean="0">
                <a:latin typeface="华文楷体" panose="02010600040101010101" pitchFamily="2" charset="-122"/>
                <a:ea typeface="华文楷体" panose="02010600040101010101" pitchFamily="2" charset="-122"/>
              </a:rPr>
              <a:t>同时是一个驾照执持有者对象。</a:t>
            </a:r>
          </a:p>
          <a:p>
            <a:pPr eaLnBrk="1" hangingPunct="1">
              <a:lnSpc>
                <a:spcPct val="150000"/>
              </a:lnSpc>
              <a:spcBef>
                <a:spcPts val="0"/>
              </a:spcBef>
            </a:pPr>
            <a:r>
              <a:rPr lang="zh-CN" altLang="en-US" b="1" dirty="0" smtClean="0">
                <a:latin typeface="华文楷体" panose="02010600040101010101" pitchFamily="2" charset="-122"/>
                <a:ea typeface="华文楷体" panose="02010600040101010101" pitchFamily="2" charset="-122"/>
              </a:rPr>
              <a:t>在程序中我们可以这样：</a:t>
            </a:r>
            <a:br>
              <a:rPr lang="zh-CN" altLang="en-US" b="1" dirty="0" smtClean="0">
                <a:latin typeface="华文楷体" panose="02010600040101010101" pitchFamily="2" charset="-122"/>
                <a:ea typeface="华文楷体" panose="02010600040101010101" pitchFamily="2" charset="-122"/>
              </a:rPr>
            </a:br>
            <a:r>
              <a:rPr lang="en-US" altLang="zh-CN" b="1" dirty="0" err="1" smtClean="0">
                <a:latin typeface="华文楷体" panose="02010600040101010101" pitchFamily="2" charset="-122"/>
                <a:ea typeface="华文楷体" panose="02010600040101010101" pitchFamily="2" charset="-122"/>
              </a:rPr>
              <a:t>DriverHolder</a:t>
            </a:r>
            <a:r>
              <a:rPr lang="en-US" altLang="zh-CN" b="1" dirty="0" smtClean="0">
                <a:latin typeface="华文楷体" panose="02010600040101010101" pitchFamily="2" charset="-122"/>
                <a:ea typeface="华文楷体" panose="02010600040101010101" pitchFamily="2" charset="-122"/>
              </a:rPr>
              <a:t> </a:t>
            </a:r>
            <a:r>
              <a:rPr lang="en-US" altLang="zh-CN" b="1" dirty="0" err="1" smtClean="0">
                <a:latin typeface="华文楷体" panose="02010600040101010101" pitchFamily="2" charset="-122"/>
                <a:ea typeface="华文楷体" panose="02010600040101010101" pitchFamily="2" charset="-122"/>
              </a:rPr>
              <a:t>driverholder</a:t>
            </a:r>
            <a:r>
              <a:rPr lang="en-US" altLang="zh-CN" b="1" dirty="0" smtClean="0">
                <a:latin typeface="华文楷体" panose="02010600040101010101" pitchFamily="2" charset="-122"/>
                <a:ea typeface="华文楷体" panose="02010600040101010101" pitchFamily="2" charset="-122"/>
              </a:rPr>
              <a:t> = new Driver();</a:t>
            </a:r>
            <a:br>
              <a:rPr lang="en-US" altLang="zh-CN" b="1" dirty="0" smtClean="0">
                <a:latin typeface="华文楷体" panose="02010600040101010101" pitchFamily="2" charset="-122"/>
                <a:ea typeface="华文楷体" panose="02010600040101010101" pitchFamily="2" charset="-122"/>
              </a:rPr>
            </a:br>
            <a:r>
              <a:rPr lang="en-US" altLang="zh-CN" b="1" dirty="0" err="1" smtClean="0">
                <a:latin typeface="华文楷体" panose="02010600040101010101" pitchFamily="2" charset="-122"/>
                <a:ea typeface="华文楷体" panose="02010600040101010101" pitchFamily="2" charset="-122"/>
              </a:rPr>
              <a:t>driverholder.driverCar</a:t>
            </a:r>
            <a:r>
              <a:rPr lang="en-US" altLang="zh-CN" b="1" dirty="0" smtClean="0">
                <a:latin typeface="华文楷体" panose="02010600040101010101" pitchFamily="2" charset="-122"/>
                <a:ea typeface="华文楷体" panose="02010600040101010101" pitchFamily="2" charset="-122"/>
              </a:rPr>
              <a:t>(); </a:t>
            </a:r>
          </a:p>
          <a:p>
            <a:pPr eaLnBrk="1" hangingPunct="1">
              <a:lnSpc>
                <a:spcPct val="150000"/>
              </a:lnSpc>
              <a:spcBef>
                <a:spcPts val="0"/>
              </a:spcBef>
            </a:pPr>
            <a:r>
              <a:rPr lang="zh-CN" altLang="en-US" b="1" dirty="0" smtClean="0">
                <a:solidFill>
                  <a:srgbClr val="FF3300"/>
                </a:solidFill>
                <a:ea typeface="宋体" panose="02010600030101010101" pitchFamily="2" charset="-122"/>
              </a:rPr>
              <a:t>为什么</a:t>
            </a:r>
            <a:r>
              <a:rPr lang="zh-CN" altLang="en-US" b="1" dirty="0">
                <a:solidFill>
                  <a:srgbClr val="FF3300"/>
                </a:solidFill>
                <a:ea typeface="宋体" panose="02010600030101010101" pitchFamily="2" charset="-122"/>
              </a:rPr>
              <a:t>要定义一个接口呢</a:t>
            </a:r>
            <a:r>
              <a:rPr lang="zh-CN" altLang="en-US" b="1" dirty="0" smtClean="0">
                <a:solidFill>
                  <a:srgbClr val="FF3300"/>
                </a:solidFill>
                <a:ea typeface="宋体" panose="02010600030101010101" pitchFamily="2" charset="-122"/>
              </a:rPr>
              <a:t>？</a:t>
            </a:r>
          </a:p>
          <a:p>
            <a:pPr eaLnBrk="1" hangingPunct="1">
              <a:lnSpc>
                <a:spcPct val="150000"/>
              </a:lnSpc>
              <a:spcBef>
                <a:spcPts val="0"/>
              </a:spcBef>
            </a:pPr>
            <a:r>
              <a:rPr lang="zh-CN" altLang="en-US" b="1" dirty="0" smtClean="0">
                <a:solidFill>
                  <a:srgbClr val="FF3300"/>
                </a:solidFill>
                <a:ea typeface="宋体" panose="02010600030101010101" pitchFamily="2" charset="-122"/>
              </a:rPr>
              <a:t>为什么不直接把这个方法定义到 </a:t>
            </a:r>
            <a:r>
              <a:rPr lang="en-US" altLang="zh-CN" b="1" dirty="0" smtClean="0">
                <a:solidFill>
                  <a:srgbClr val="FF3300"/>
                </a:solidFill>
                <a:ea typeface="宋体" panose="02010600030101010101" pitchFamily="2" charset="-122"/>
              </a:rPr>
              <a:t>Driver </a:t>
            </a:r>
            <a:r>
              <a:rPr lang="zh-CN" altLang="en-US" b="1" dirty="0" smtClean="0">
                <a:solidFill>
                  <a:srgbClr val="FF3300"/>
                </a:solidFill>
                <a:ea typeface="宋体" panose="02010600030101010101" pitchFamily="2" charset="-122"/>
              </a:rPr>
              <a:t>类中去，然后 </a:t>
            </a:r>
            <a:r>
              <a:rPr lang="en-US" altLang="zh-CN" b="1" dirty="0" smtClean="0">
                <a:solidFill>
                  <a:srgbClr val="FF3300"/>
                </a:solidFill>
                <a:ea typeface="宋体" panose="02010600030101010101" pitchFamily="2" charset="-122"/>
              </a:rPr>
              <a:t>Driver </a:t>
            </a:r>
            <a:r>
              <a:rPr lang="en-US" altLang="zh-CN" b="1" dirty="0" err="1" smtClean="0">
                <a:solidFill>
                  <a:srgbClr val="FF3300"/>
                </a:solidFill>
                <a:ea typeface="宋体" panose="02010600030101010101" pitchFamily="2" charset="-122"/>
              </a:rPr>
              <a:t>driver</a:t>
            </a:r>
            <a:r>
              <a:rPr lang="en-US" altLang="zh-CN" b="1" dirty="0" smtClean="0">
                <a:solidFill>
                  <a:srgbClr val="FF3300"/>
                </a:solidFill>
                <a:ea typeface="宋体" panose="02010600030101010101" pitchFamily="2" charset="-122"/>
              </a:rPr>
              <a:t> = new Driver(); </a:t>
            </a:r>
            <a:r>
              <a:rPr lang="zh-CN" altLang="en-US" b="1" dirty="0" smtClean="0">
                <a:solidFill>
                  <a:srgbClr val="FF3300"/>
                </a:solidFill>
                <a:ea typeface="宋体" panose="02010600030101010101" pitchFamily="2" charset="-122"/>
              </a:rPr>
              <a:t>一样可以调用它的 </a:t>
            </a:r>
            <a:r>
              <a:rPr lang="en-US" altLang="zh-CN" b="1" dirty="0" err="1" smtClean="0">
                <a:solidFill>
                  <a:srgbClr val="FF3300"/>
                </a:solidFill>
                <a:ea typeface="宋体" panose="02010600030101010101" pitchFamily="2" charset="-122"/>
              </a:rPr>
              <a:t>driverCar</a:t>
            </a:r>
            <a:r>
              <a:rPr lang="en-US" altLang="zh-CN" b="1" dirty="0" smtClean="0">
                <a:solidFill>
                  <a:srgbClr val="FF3300"/>
                </a:solidFill>
                <a:ea typeface="宋体" panose="02010600030101010101" pitchFamily="2" charset="-122"/>
              </a:rPr>
              <a:t>(); </a:t>
            </a:r>
            <a:r>
              <a:rPr lang="zh-CN" altLang="en-US" b="1" dirty="0" smtClean="0">
                <a:solidFill>
                  <a:srgbClr val="FF3300"/>
                </a:solidFill>
                <a:ea typeface="宋体" panose="02010600030101010101" pitchFamily="2" charset="-122"/>
              </a:rPr>
              <a:t>和 </a:t>
            </a:r>
            <a:r>
              <a:rPr lang="en-US" altLang="zh-CN" b="1" dirty="0" err="1" smtClean="0">
                <a:solidFill>
                  <a:srgbClr val="FF3300"/>
                </a:solidFill>
                <a:ea typeface="宋体" panose="02010600030101010101" pitchFamily="2" charset="-122"/>
              </a:rPr>
              <a:t>driverBus</a:t>
            </a:r>
            <a:r>
              <a:rPr lang="en-US" altLang="zh-CN" b="1" dirty="0" smtClean="0">
                <a:solidFill>
                  <a:srgbClr val="FF3300"/>
                </a:solidFill>
                <a:ea typeface="宋体" panose="02010600030101010101" pitchFamily="2" charset="-122"/>
              </a:rPr>
              <a:t>() </a:t>
            </a:r>
            <a:r>
              <a:rPr lang="zh-CN" altLang="en-US" b="1" dirty="0" smtClean="0">
                <a:solidFill>
                  <a:srgbClr val="FF3300"/>
                </a:solidFill>
                <a:ea typeface="宋体" panose="02010600030101010101" pitchFamily="2" charset="-122"/>
              </a:rPr>
              <a:t>方法，这样做岂不是方便得多？</a:t>
            </a:r>
          </a:p>
          <a:p>
            <a:pPr eaLnBrk="1" hangingPunct="1">
              <a:lnSpc>
                <a:spcPct val="150000"/>
              </a:lnSpc>
            </a:pPr>
            <a:endParaRPr lang="zh-CN" altLang="en-US"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5503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B4C86A2-9FC4-45A9-BB1C-B0209D2DF7A4}" type="slidenum">
              <a:rPr lang="zh-CN" altLang="en-US"/>
              <a:pPr>
                <a:defRPr/>
              </a:pPr>
              <a:t>46</a:t>
            </a:fld>
            <a:endParaRPr lang="en-US" altLang="zh-CN"/>
          </a:p>
        </p:txBody>
      </p:sp>
      <p:sp>
        <p:nvSpPr>
          <p:cNvPr id="67590" name="Rectangle 3"/>
          <p:cNvSpPr>
            <a:spLocks noGrp="1" noChangeArrowheads="1"/>
          </p:cNvSpPr>
          <p:nvPr>
            <p:ph type="body" idx="1"/>
          </p:nvPr>
        </p:nvSpPr>
        <p:spPr>
          <a:xfrm>
            <a:off x="410586" y="884813"/>
            <a:ext cx="11526855" cy="4879975"/>
          </a:xfrm>
        </p:spPr>
        <p:txBody>
          <a:bodyPr/>
          <a:lstStyle/>
          <a:p>
            <a:pPr eaLnBrk="1" hangingPunct="1">
              <a:lnSpc>
                <a:spcPct val="150000"/>
              </a:lnSpc>
              <a:spcBef>
                <a:spcPts val="200"/>
              </a:spcBef>
            </a:pPr>
            <a:r>
              <a:rPr lang="zh-CN" altLang="en-US" sz="2600" b="1" dirty="0">
                <a:latin typeface="华文楷体" panose="02010600040101010101" pitchFamily="2" charset="-122"/>
                <a:ea typeface="华文楷体" panose="02010600040101010101" pitchFamily="2" charset="-122"/>
              </a:rPr>
              <a:t>下面我们看一看 </a:t>
            </a:r>
            <a:r>
              <a:rPr lang="en-US" altLang="zh-CN" sz="2600" b="1" dirty="0">
                <a:latin typeface="华文楷体" panose="02010600040101010101" pitchFamily="2" charset="-122"/>
                <a:ea typeface="华文楷体" panose="02010600040101010101" pitchFamily="2" charset="-122"/>
              </a:rPr>
              <a:t>java </a:t>
            </a:r>
            <a:r>
              <a:rPr lang="zh-CN" altLang="en-US" sz="2600" b="1" dirty="0">
                <a:latin typeface="华文楷体" panose="02010600040101010101" pitchFamily="2" charset="-122"/>
                <a:ea typeface="华文楷体" panose="02010600040101010101" pitchFamily="2" charset="-122"/>
              </a:rPr>
              <a:t>的事件机制。</a:t>
            </a:r>
            <a:br>
              <a:rPr lang="zh-CN" altLang="en-US" sz="2600" b="1" dirty="0">
                <a:latin typeface="华文楷体" panose="02010600040101010101" pitchFamily="2" charset="-122"/>
                <a:ea typeface="华文楷体" panose="02010600040101010101" pitchFamily="2" charset="-122"/>
              </a:rPr>
            </a:br>
            <a:r>
              <a:rPr lang="en-US" altLang="zh-CN" sz="2600" b="1" dirty="0" err="1">
                <a:latin typeface="华文楷体" panose="02010600040101010101" pitchFamily="2" charset="-122"/>
                <a:ea typeface="华文楷体" panose="02010600040101010101" pitchFamily="2" charset="-122"/>
              </a:rPr>
              <a:t>java.awt.Button</a:t>
            </a:r>
            <a:r>
              <a:rPr lang="en-US" altLang="zh-CN" sz="2600" b="1" dirty="0">
                <a:latin typeface="华文楷体" panose="02010600040101010101" pitchFamily="2" charset="-122"/>
                <a:ea typeface="华文楷体" panose="02010600040101010101" pitchFamily="2" charset="-122"/>
              </a:rPr>
              <a:t> </a:t>
            </a:r>
            <a:r>
              <a:rPr lang="zh-CN" altLang="en-US" sz="2600" b="1" dirty="0">
                <a:latin typeface="华文楷体" panose="02010600040101010101" pitchFamily="2" charset="-122"/>
                <a:ea typeface="华文楷体" panose="02010600040101010101" pitchFamily="2" charset="-122"/>
              </a:rPr>
              <a:t>类有一个 </a:t>
            </a:r>
            <a:r>
              <a:rPr lang="en-US" altLang="zh-CN" sz="2600" b="1" dirty="0" err="1">
                <a:latin typeface="华文楷体" panose="02010600040101010101" pitchFamily="2" charset="-122"/>
                <a:ea typeface="华文楷体" panose="02010600040101010101" pitchFamily="2" charset="-122"/>
              </a:rPr>
              <a:t>addActionListener</a:t>
            </a:r>
            <a:r>
              <a:rPr lang="en-US" altLang="zh-CN" sz="2600" b="1" dirty="0">
                <a:latin typeface="华文楷体" panose="02010600040101010101" pitchFamily="2" charset="-122"/>
                <a:ea typeface="华文楷体" panose="02010600040101010101" pitchFamily="2" charset="-122"/>
              </a:rPr>
              <a:t>(</a:t>
            </a:r>
            <a:r>
              <a:rPr lang="en-US" altLang="zh-CN" sz="2600" b="1" dirty="0" err="1">
                <a:solidFill>
                  <a:srgbClr val="FF3300"/>
                </a:solidFill>
                <a:latin typeface="华文楷体" panose="02010600040101010101" pitchFamily="2" charset="-122"/>
                <a:ea typeface="华文楷体" panose="02010600040101010101" pitchFamily="2" charset="-122"/>
              </a:rPr>
              <a:t>ActionListener</a:t>
            </a:r>
            <a:r>
              <a:rPr lang="en-US" altLang="zh-CN" sz="2600" b="1" dirty="0">
                <a:latin typeface="华文楷体" panose="02010600040101010101" pitchFamily="2" charset="-122"/>
                <a:ea typeface="华文楷体" panose="02010600040101010101" pitchFamily="2" charset="-122"/>
              </a:rPr>
              <a:t> l);</a:t>
            </a:r>
            <a:r>
              <a:rPr lang="zh-CN" altLang="en-US" sz="2600" b="1" dirty="0">
                <a:latin typeface="华文楷体" panose="02010600040101010101" pitchFamily="2" charset="-122"/>
                <a:ea typeface="华文楷体" panose="02010600040101010101" pitchFamily="2" charset="-122"/>
              </a:rPr>
              <a:t>方法。</a:t>
            </a:r>
          </a:p>
          <a:p>
            <a:pPr eaLnBrk="1" hangingPunct="1">
              <a:lnSpc>
                <a:spcPct val="150000"/>
              </a:lnSpc>
              <a:spcBef>
                <a:spcPts val="200"/>
              </a:spcBef>
            </a:pPr>
            <a:endParaRPr lang="en-US" altLang="zh-CN" sz="2600" b="1" dirty="0" smtClean="0">
              <a:latin typeface="华文楷体" panose="02010600040101010101" pitchFamily="2" charset="-122"/>
              <a:ea typeface="华文楷体" panose="02010600040101010101" pitchFamily="2" charset="-122"/>
            </a:endParaRPr>
          </a:p>
          <a:p>
            <a:pPr eaLnBrk="1" hangingPunct="1">
              <a:lnSpc>
                <a:spcPct val="150000"/>
              </a:lnSpc>
              <a:spcBef>
                <a:spcPts val="200"/>
              </a:spcBef>
            </a:pPr>
            <a:r>
              <a:rPr lang="zh-CN" altLang="en-US" sz="2600" b="1" dirty="0" smtClean="0">
                <a:latin typeface="华文楷体" panose="02010600040101010101" pitchFamily="2" charset="-122"/>
                <a:ea typeface="华文楷体" panose="02010600040101010101" pitchFamily="2" charset="-122"/>
              </a:rPr>
              <a:t>该</a:t>
            </a:r>
            <a:r>
              <a:rPr lang="zh-CN" altLang="en-US" sz="2600" b="1" dirty="0">
                <a:latin typeface="华文楷体" panose="02010600040101010101" pitchFamily="2" charset="-122"/>
                <a:ea typeface="华文楷体" panose="02010600040101010101" pitchFamily="2" charset="-122"/>
              </a:rPr>
              <a:t>方法传入的是</a:t>
            </a:r>
            <a:r>
              <a:rPr lang="zh-CN" altLang="en-US" sz="2600" b="1" dirty="0">
                <a:solidFill>
                  <a:srgbClr val="FF3300"/>
                </a:solidFill>
                <a:latin typeface="华文楷体" panose="02010600040101010101" pitchFamily="2" charset="-122"/>
                <a:ea typeface="华文楷体" panose="02010600040101010101" pitchFamily="2" charset="-122"/>
              </a:rPr>
              <a:t>接口类型：</a:t>
            </a:r>
            <a:r>
              <a:rPr lang="en-US" altLang="zh-CN" sz="2600" b="1" dirty="0" err="1">
                <a:solidFill>
                  <a:srgbClr val="FF3300"/>
                </a:solidFill>
                <a:latin typeface="华文楷体" panose="02010600040101010101" pitchFamily="2" charset="-122"/>
                <a:ea typeface="华文楷体" panose="02010600040101010101" pitchFamily="2" charset="-122"/>
              </a:rPr>
              <a:t>ActionListerner</a:t>
            </a:r>
            <a:r>
              <a:rPr lang="zh-CN" altLang="en-US" sz="2600" b="1" dirty="0">
                <a:latin typeface="华文楷体" panose="02010600040101010101" pitchFamily="2" charset="-122"/>
                <a:ea typeface="华文楷体" panose="02010600040101010101" pitchFamily="2" charset="-122"/>
              </a:rPr>
              <a:t>，在实际中，</a:t>
            </a:r>
            <a:r>
              <a:rPr lang="zh-CN" altLang="en-US" sz="2600" b="1" dirty="0" smtClean="0">
                <a:latin typeface="华文楷体" panose="02010600040101010101" pitchFamily="2" charset="-122"/>
                <a:ea typeface="华文楷体" panose="02010600040101010101" pitchFamily="2" charset="-122"/>
              </a:rPr>
              <a:t>需实现 </a:t>
            </a:r>
            <a:r>
              <a:rPr lang="en-US" altLang="zh-CN" sz="2600" b="1" dirty="0" err="1">
                <a:latin typeface="华文楷体" panose="02010600040101010101" pitchFamily="2" charset="-122"/>
                <a:ea typeface="华文楷体" panose="02010600040101010101" pitchFamily="2" charset="-122"/>
              </a:rPr>
              <a:t>ActionListener</a:t>
            </a:r>
            <a:r>
              <a:rPr lang="en-US" altLang="zh-CN" sz="2600" b="1" dirty="0">
                <a:latin typeface="华文楷体" panose="02010600040101010101" pitchFamily="2" charset="-122"/>
                <a:ea typeface="华文楷体" panose="02010600040101010101" pitchFamily="2" charset="-122"/>
              </a:rPr>
              <a:t> </a:t>
            </a:r>
            <a:r>
              <a:rPr lang="zh-CN" altLang="en-US" sz="2600" b="1" dirty="0">
                <a:latin typeface="华文楷体" panose="02010600040101010101" pitchFamily="2" charset="-122"/>
                <a:ea typeface="华文楷体" panose="02010600040101010101" pitchFamily="2" charset="-122"/>
              </a:rPr>
              <a:t>接口，并把实现这个接口的类的对象引用作为参数传入。</a:t>
            </a:r>
          </a:p>
          <a:p>
            <a:pPr eaLnBrk="1" hangingPunct="1">
              <a:lnSpc>
                <a:spcPct val="150000"/>
              </a:lnSpc>
              <a:spcBef>
                <a:spcPts val="200"/>
              </a:spcBef>
            </a:pPr>
            <a:r>
              <a:rPr lang="zh-CN" altLang="en-US" sz="2600" b="1" dirty="0" smtClean="0">
                <a:latin typeface="华文楷体" panose="02010600040101010101" pitchFamily="2" charset="-122"/>
                <a:ea typeface="华文楷体" panose="02010600040101010101" pitchFamily="2" charset="-122"/>
              </a:rPr>
              <a:t>这样</a:t>
            </a:r>
            <a:r>
              <a:rPr lang="zh-CN" altLang="en-US" sz="2600" b="1" dirty="0">
                <a:latin typeface="华文楷体" panose="02010600040101010101" pitchFamily="2" charset="-122"/>
                <a:ea typeface="华文楷体" panose="02010600040101010101" pitchFamily="2" charset="-122"/>
              </a:rPr>
              <a:t>，</a:t>
            </a:r>
            <a:r>
              <a:rPr lang="en-US" altLang="zh-CN" sz="2600" b="1" dirty="0">
                <a:latin typeface="华文楷体" panose="02010600040101010101" pitchFamily="2" charset="-122"/>
                <a:ea typeface="华文楷体" panose="02010600040101010101" pitchFamily="2" charset="-122"/>
              </a:rPr>
              <a:t>Button</a:t>
            </a:r>
            <a:r>
              <a:rPr lang="zh-CN" altLang="en-US" sz="2600" b="1" dirty="0">
                <a:latin typeface="华文楷体" panose="02010600040101010101" pitchFamily="2" charset="-122"/>
                <a:ea typeface="华文楷体" panose="02010600040101010101" pitchFamily="2" charset="-122"/>
              </a:rPr>
              <a:t>对象就</a:t>
            </a:r>
            <a:r>
              <a:rPr lang="zh-CN" altLang="en-US" sz="2600" b="1" dirty="0" smtClean="0">
                <a:latin typeface="华文楷体" panose="02010600040101010101" pitchFamily="2" charset="-122"/>
                <a:ea typeface="华文楷体" panose="02010600040101010101" pitchFamily="2" charset="-122"/>
              </a:rPr>
              <a:t>得到一</a:t>
            </a:r>
            <a:r>
              <a:rPr lang="zh-CN" altLang="en-US" sz="2600" b="1" dirty="0">
                <a:latin typeface="华文楷体" panose="02010600040101010101" pitchFamily="2" charset="-122"/>
                <a:ea typeface="华文楷体" panose="02010600040101010101" pitchFamily="2" charset="-122"/>
              </a:rPr>
              <a:t>个 </a:t>
            </a:r>
            <a:r>
              <a:rPr lang="en-US" altLang="zh-CN" sz="2600" b="1" dirty="0" err="1">
                <a:latin typeface="华文楷体" panose="02010600040101010101" pitchFamily="2" charset="-122"/>
                <a:ea typeface="华文楷体" panose="02010600040101010101" pitchFamily="2" charset="-122"/>
              </a:rPr>
              <a:t>ActionListener</a:t>
            </a:r>
            <a:r>
              <a:rPr lang="en-US" altLang="zh-CN" sz="2600" b="1" dirty="0">
                <a:latin typeface="华文楷体" panose="02010600040101010101" pitchFamily="2" charset="-122"/>
                <a:ea typeface="华文楷体" panose="02010600040101010101" pitchFamily="2" charset="-122"/>
              </a:rPr>
              <a:t> </a:t>
            </a:r>
            <a:r>
              <a:rPr lang="zh-CN" altLang="en-US" sz="2600" b="1" dirty="0">
                <a:latin typeface="华文楷体" panose="02010600040101010101" pitchFamily="2" charset="-122"/>
                <a:ea typeface="华文楷体" panose="02010600040101010101" pitchFamily="2" charset="-122"/>
              </a:rPr>
              <a:t>对象，它知道这个 </a:t>
            </a:r>
            <a:r>
              <a:rPr lang="en-US" altLang="zh-CN" sz="2600" b="1" dirty="0" err="1">
                <a:latin typeface="华文楷体" panose="02010600040101010101" pitchFamily="2" charset="-122"/>
                <a:ea typeface="华文楷体" panose="02010600040101010101" pitchFamily="2" charset="-122"/>
              </a:rPr>
              <a:t>ActionListener</a:t>
            </a:r>
            <a:r>
              <a:rPr lang="en-US" altLang="zh-CN" sz="2600" b="1" dirty="0">
                <a:latin typeface="华文楷体" panose="02010600040101010101" pitchFamily="2" charset="-122"/>
                <a:ea typeface="华文楷体" panose="02010600040101010101" pitchFamily="2" charset="-122"/>
              </a:rPr>
              <a:t> </a:t>
            </a:r>
            <a:r>
              <a:rPr lang="zh-CN" altLang="en-US" sz="2600" b="1" dirty="0">
                <a:latin typeface="华文楷体" panose="02010600040101010101" pitchFamily="2" charset="-122"/>
                <a:ea typeface="华文楷体" panose="02010600040101010101" pitchFamily="2" charset="-122"/>
              </a:rPr>
              <a:t>对象有一个 </a:t>
            </a:r>
            <a:r>
              <a:rPr lang="en-US" altLang="zh-CN" sz="2600" b="1" dirty="0" err="1">
                <a:latin typeface="华文楷体" panose="02010600040101010101" pitchFamily="2" charset="-122"/>
                <a:ea typeface="华文楷体" panose="02010600040101010101" pitchFamily="2" charset="-122"/>
              </a:rPr>
              <a:t>actionPerformed</a:t>
            </a:r>
            <a:r>
              <a:rPr lang="en-US" altLang="zh-CN" sz="2600" b="1" dirty="0">
                <a:latin typeface="华文楷体" panose="02010600040101010101" pitchFamily="2" charset="-122"/>
                <a:ea typeface="华文楷体" panose="02010600040101010101" pitchFamily="2" charset="-122"/>
              </a:rPr>
              <a:t> </a:t>
            </a:r>
            <a:r>
              <a:rPr lang="zh-CN" altLang="en-US" sz="2600" b="1" dirty="0">
                <a:latin typeface="华文楷体" panose="02010600040101010101" pitchFamily="2" charset="-122"/>
                <a:ea typeface="华文楷体" panose="02010600040101010101" pitchFamily="2" charset="-122"/>
              </a:rPr>
              <a:t>方法，或者说它有处理 </a:t>
            </a:r>
            <a:r>
              <a:rPr lang="en-US" altLang="zh-CN" sz="2600" b="1" dirty="0">
                <a:latin typeface="华文楷体" panose="02010600040101010101" pitchFamily="2" charset="-122"/>
                <a:ea typeface="华文楷体" panose="02010600040101010101" pitchFamily="2" charset="-122"/>
              </a:rPr>
              <a:t>Action </a:t>
            </a:r>
            <a:r>
              <a:rPr lang="zh-CN" altLang="en-US" sz="2600" b="1" dirty="0">
                <a:latin typeface="华文楷体" panose="02010600040101010101" pitchFamily="2" charset="-122"/>
                <a:ea typeface="华文楷体" panose="02010600040101010101" pitchFamily="2" charset="-122"/>
              </a:rPr>
              <a:t>事件的能力，当 </a:t>
            </a:r>
            <a:r>
              <a:rPr lang="en-US" altLang="zh-CN" sz="2600" b="1" dirty="0">
                <a:latin typeface="华文楷体" panose="02010600040101010101" pitchFamily="2" charset="-122"/>
                <a:ea typeface="华文楷体" panose="02010600040101010101" pitchFamily="2" charset="-122"/>
              </a:rPr>
              <a:t>Action </a:t>
            </a:r>
            <a:r>
              <a:rPr lang="zh-CN" altLang="en-US" sz="2600" b="1" dirty="0">
                <a:latin typeface="华文楷体" panose="02010600040101010101" pitchFamily="2" charset="-122"/>
                <a:ea typeface="华文楷体" panose="02010600040101010101" pitchFamily="2" charset="-122"/>
              </a:rPr>
              <a:t>事件发生时，它就可以调用这个对象的 </a:t>
            </a:r>
            <a:r>
              <a:rPr lang="en-US" altLang="zh-CN" sz="2600" b="1" dirty="0" err="1">
                <a:latin typeface="华文楷体" panose="02010600040101010101" pitchFamily="2" charset="-122"/>
                <a:ea typeface="华文楷体" panose="02010600040101010101" pitchFamily="2" charset="-122"/>
              </a:rPr>
              <a:t>actionPerformed</a:t>
            </a:r>
            <a:r>
              <a:rPr lang="en-US" altLang="zh-CN" sz="2600" b="1" dirty="0">
                <a:latin typeface="华文楷体" panose="02010600040101010101" pitchFamily="2" charset="-122"/>
                <a:ea typeface="华文楷体" panose="02010600040101010101" pitchFamily="2" charset="-122"/>
              </a:rPr>
              <a:t> </a:t>
            </a:r>
            <a:r>
              <a:rPr lang="zh-CN" altLang="en-US" sz="2600" b="1" dirty="0">
                <a:latin typeface="华文楷体" panose="02010600040101010101" pitchFamily="2" charset="-122"/>
                <a:ea typeface="华文楷体" panose="02010600040101010101" pitchFamily="2" charset="-122"/>
              </a:rPr>
              <a:t>方法。</a:t>
            </a:r>
            <a:r>
              <a:rPr lang="en-US" altLang="zh-CN" sz="2600" dirty="0">
                <a:ea typeface="宋体" panose="02010600030101010101" pitchFamily="2" charset="-122"/>
              </a:rPr>
              <a:t/>
            </a:r>
            <a:br>
              <a:rPr lang="en-US" altLang="zh-CN" sz="2600" dirty="0">
                <a:ea typeface="宋体" panose="02010600030101010101" pitchFamily="2" charset="-122"/>
              </a:rPr>
            </a:br>
            <a:endParaRPr lang="zh-CN" altLang="en-US" sz="2600" dirty="0">
              <a:ea typeface="宋体" panose="0201060003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4730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FA2F7A7F-6C83-45BF-A01E-33FA34983E6D}" type="slidenum">
              <a:rPr lang="zh-CN" altLang="en-US"/>
              <a:pPr>
                <a:defRPr/>
              </a:pPr>
              <a:t>47</a:t>
            </a:fld>
            <a:endParaRPr lang="en-US" altLang="zh-CN"/>
          </a:p>
        </p:txBody>
      </p:sp>
      <p:sp>
        <p:nvSpPr>
          <p:cNvPr id="68614" name="Rectangle 3"/>
          <p:cNvSpPr>
            <a:spLocks noGrp="1" noChangeArrowheads="1"/>
          </p:cNvSpPr>
          <p:nvPr>
            <p:ph type="body" idx="1"/>
          </p:nvPr>
        </p:nvSpPr>
        <p:spPr>
          <a:xfrm>
            <a:off x="574431" y="999724"/>
            <a:ext cx="9996434" cy="4879975"/>
          </a:xfrm>
        </p:spPr>
        <p:txBody>
          <a:bodyPr/>
          <a:lstStyle/>
          <a:p>
            <a:pPr eaLnBrk="1" hangingPunct="1">
              <a:lnSpc>
                <a:spcPct val="130000"/>
              </a:lnSpc>
              <a:spcBef>
                <a:spcPts val="0"/>
              </a:spcBef>
            </a:pPr>
            <a:r>
              <a:rPr lang="zh-CN" altLang="en-US" b="1" dirty="0" smtClean="0">
                <a:latin typeface="华文楷体" panose="02010600040101010101" pitchFamily="2" charset="-122"/>
                <a:ea typeface="华文楷体" panose="02010600040101010101" pitchFamily="2" charset="-122"/>
              </a:rPr>
              <a:t>比如一般我们会这样做：</a:t>
            </a:r>
            <a:br>
              <a:rPr lang="zh-CN" altLang="en-US"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public class </a:t>
            </a:r>
            <a:r>
              <a:rPr lang="en-US" altLang="zh-CN" b="1" dirty="0" err="1" smtClean="0">
                <a:latin typeface="华文楷体" panose="02010600040101010101" pitchFamily="2" charset="-122"/>
                <a:ea typeface="华文楷体" panose="02010600040101010101" pitchFamily="2" charset="-122"/>
              </a:rPr>
              <a:t>TestButton</a:t>
            </a:r>
            <a:r>
              <a:rPr lang="en-US" altLang="zh-CN" b="1" dirty="0" smtClean="0">
                <a:latin typeface="华文楷体" panose="02010600040101010101" pitchFamily="2" charset="-122"/>
                <a:ea typeface="华文楷体" panose="02010600040101010101" pitchFamily="2" charset="-122"/>
              </a:rPr>
              <a:t> extends Frame implements </a:t>
            </a:r>
            <a:r>
              <a:rPr lang="en-US" altLang="zh-CN" b="1" dirty="0" err="1" smtClean="0">
                <a:latin typeface="华文楷体" panose="02010600040101010101" pitchFamily="2" charset="-122"/>
                <a:ea typeface="华文楷体" panose="02010600040101010101" pitchFamily="2" charset="-122"/>
              </a:rPr>
              <a:t>ActionListener</a:t>
            </a:r>
            <a:r>
              <a:rPr lang="en-US" altLang="zh-CN" b="1" dirty="0" smtClean="0">
                <a:latin typeface="华文楷体" panose="02010600040101010101" pitchFamily="2" charset="-122"/>
                <a:ea typeface="华文楷体" panose="02010600040101010101" pitchFamily="2" charset="-122"/>
              </a:rPr>
              <a:t>{</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private Button btn1 = new Button();</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public </a:t>
            </a:r>
            <a:r>
              <a:rPr lang="en-US" altLang="zh-CN" b="1" dirty="0" err="1" smtClean="0">
                <a:latin typeface="华文楷体" panose="02010600040101010101" pitchFamily="2" charset="-122"/>
                <a:ea typeface="华文楷体" panose="02010600040101010101" pitchFamily="2" charset="-122"/>
              </a:rPr>
              <a:t>TestButton</a:t>
            </a:r>
            <a:r>
              <a:rPr lang="en-US" altLang="zh-CN" b="1" dirty="0" smtClean="0">
                <a:latin typeface="华文楷体" panose="02010600040101010101" pitchFamily="2" charset="-122"/>
                <a:ea typeface="华文楷体" panose="02010600040101010101" pitchFamily="2" charset="-122"/>
              </a:rPr>
              <a:t>(){</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t>
            </a:r>
            <a:r>
              <a:rPr lang="en-US" altLang="zh-CN" b="1" dirty="0" err="1" smtClean="0">
                <a:latin typeface="华文楷体" panose="02010600040101010101" pitchFamily="2" charset="-122"/>
                <a:ea typeface="华文楷体" panose="02010600040101010101" pitchFamily="2" charset="-122"/>
              </a:rPr>
              <a:t>btn.addActionListener</a:t>
            </a:r>
            <a:r>
              <a:rPr lang="en-US" altLang="zh-CN" b="1" dirty="0" smtClean="0">
                <a:latin typeface="华文楷体" panose="02010600040101010101" pitchFamily="2" charset="-122"/>
                <a:ea typeface="华文楷体" panose="02010600040101010101" pitchFamily="2" charset="-122"/>
              </a:rPr>
              <a:t>(this);</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t>
            </a:r>
            <a:r>
              <a:rPr lang="en-US" altLang="zh-CN" b="1" dirty="0" err="1" smtClean="0">
                <a:latin typeface="华文楷体" panose="02010600040101010101" pitchFamily="2" charset="-122"/>
                <a:ea typeface="华文楷体" panose="02010600040101010101" pitchFamily="2" charset="-122"/>
              </a:rPr>
              <a:t>this.add</a:t>
            </a:r>
            <a:r>
              <a:rPr lang="en-US" altLang="zh-CN" b="1" dirty="0" smtClean="0">
                <a:latin typeface="华文楷体" panose="02010600040101010101" pitchFamily="2" charset="-122"/>
                <a:ea typeface="华文楷体" panose="02010600040101010101" pitchFamily="2" charset="-122"/>
              </a:rPr>
              <a:t>(</a:t>
            </a:r>
            <a:r>
              <a:rPr lang="en-US" altLang="zh-CN" b="1" dirty="0" err="1" smtClean="0">
                <a:latin typeface="华文楷体" panose="02010600040101010101" pitchFamily="2" charset="-122"/>
                <a:ea typeface="华文楷体" panose="02010600040101010101" pitchFamily="2" charset="-122"/>
              </a:rPr>
              <a:t>btn</a:t>
            </a:r>
            <a:r>
              <a:rPr lang="en-US" altLang="zh-CN" b="1" dirty="0" smtClean="0">
                <a:latin typeface="华文楷体" panose="02010600040101010101" pitchFamily="2" charset="-122"/>
                <a:ea typeface="华文楷体" panose="02010600040101010101" pitchFamily="2" charset="-122"/>
              </a:rPr>
              <a:t>);</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    public void </a:t>
            </a:r>
            <a:r>
              <a:rPr lang="en-US" altLang="zh-CN" b="1" dirty="0" err="1" smtClean="0">
                <a:latin typeface="华文楷体" panose="02010600040101010101" pitchFamily="2" charset="-122"/>
                <a:ea typeface="华文楷体" panose="02010600040101010101" pitchFamily="2" charset="-122"/>
              </a:rPr>
              <a:t>actionPerformed</a:t>
            </a:r>
            <a:r>
              <a:rPr lang="en-US" altLang="zh-CN" b="1" dirty="0" smtClean="0">
                <a:latin typeface="华文楷体" panose="02010600040101010101" pitchFamily="2" charset="-122"/>
                <a:ea typeface="华文楷体" panose="02010600040101010101" pitchFamily="2" charset="-122"/>
              </a:rPr>
              <a:t>(</a:t>
            </a:r>
            <a:r>
              <a:rPr lang="en-US" altLang="zh-CN" b="1" dirty="0" err="1" smtClean="0">
                <a:latin typeface="华文楷体" panose="02010600040101010101" pitchFamily="2" charset="-122"/>
                <a:ea typeface="华文楷体" panose="02010600040101010101" pitchFamily="2" charset="-122"/>
              </a:rPr>
              <a:t>ActionEvent</a:t>
            </a:r>
            <a:r>
              <a:rPr lang="en-US" altLang="zh-CN" b="1" dirty="0" smtClean="0">
                <a:latin typeface="华文楷体" panose="02010600040101010101" pitchFamily="2" charset="-122"/>
                <a:ea typeface="华文楷体" panose="02010600040101010101" pitchFamily="2" charset="-122"/>
              </a:rPr>
              <a:t> e){    }</a:t>
            </a:r>
            <a:br>
              <a:rPr lang="en-US" altLang="zh-CN" b="1" dirty="0" smtClean="0">
                <a:latin typeface="华文楷体" panose="02010600040101010101" pitchFamily="2" charset="-122"/>
                <a:ea typeface="华文楷体" panose="02010600040101010101" pitchFamily="2" charset="-122"/>
              </a:rPr>
            </a:br>
            <a:r>
              <a:rPr lang="en-US" altLang="zh-CN" b="1" dirty="0" smtClean="0">
                <a:latin typeface="华文楷体" panose="02010600040101010101" pitchFamily="2" charset="-122"/>
                <a:ea typeface="华文楷体" panose="02010600040101010101" pitchFamily="2" charset="-122"/>
              </a:rPr>
              <a:t>}</a:t>
            </a:r>
            <a:endParaRPr lang="zh-CN" altLang="en-US" b="1" dirty="0" smtClean="0">
              <a:latin typeface="华文楷体" panose="02010600040101010101" pitchFamily="2" charset="-122"/>
              <a:ea typeface="华文楷体" panose="0201060004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9730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30790A8-E154-4411-9A8D-B31EC0303005}" type="slidenum">
              <a:rPr lang="zh-CN" altLang="en-US"/>
              <a:pPr>
                <a:defRPr/>
              </a:pPr>
              <a:t>48</a:t>
            </a:fld>
            <a:endParaRPr lang="en-US" altLang="zh-CN"/>
          </a:p>
        </p:txBody>
      </p:sp>
      <p:sp>
        <p:nvSpPr>
          <p:cNvPr id="69638" name="Rectangle 3"/>
          <p:cNvSpPr>
            <a:spLocks noGrp="1" noChangeArrowheads="1"/>
          </p:cNvSpPr>
          <p:nvPr>
            <p:ph type="body" idx="1"/>
          </p:nvPr>
        </p:nvSpPr>
        <p:spPr>
          <a:xfrm>
            <a:off x="532371" y="1038329"/>
            <a:ext cx="11304587" cy="2441575"/>
          </a:xfrm>
        </p:spPr>
        <p:txBody>
          <a:bodyPr/>
          <a:lstStyle/>
          <a:p>
            <a:pPr eaLnBrk="1" hangingPunct="1">
              <a:lnSpc>
                <a:spcPct val="150000"/>
              </a:lnSpc>
            </a:pPr>
            <a:r>
              <a:rPr lang="zh-CN" altLang="en-US" b="1" dirty="0">
                <a:solidFill>
                  <a:srgbClr val="FF3300"/>
                </a:solidFill>
                <a:latin typeface="华文楷体" panose="02010600040101010101" pitchFamily="2" charset="-122"/>
                <a:ea typeface="华文楷体" panose="02010600040101010101" pitchFamily="2" charset="-122"/>
              </a:rPr>
              <a:t>假设 </a:t>
            </a:r>
            <a:r>
              <a:rPr lang="en-US" altLang="zh-CN" b="1" dirty="0" err="1">
                <a:solidFill>
                  <a:srgbClr val="FF3300"/>
                </a:solidFill>
                <a:latin typeface="华文楷体" panose="02010600040101010101" pitchFamily="2" charset="-122"/>
                <a:ea typeface="华文楷体" panose="02010600040101010101" pitchFamily="2" charset="-122"/>
              </a:rPr>
              <a:t>ActionListener</a:t>
            </a:r>
            <a:r>
              <a:rPr lang="en-US" altLang="zh-CN" b="1" dirty="0">
                <a:solidFill>
                  <a:srgbClr val="FF3300"/>
                </a:solidFill>
                <a:latin typeface="华文楷体" panose="02010600040101010101" pitchFamily="2" charset="-122"/>
                <a:ea typeface="华文楷体" panose="02010600040101010101" pitchFamily="2" charset="-122"/>
              </a:rPr>
              <a:t> </a:t>
            </a:r>
            <a:r>
              <a:rPr lang="zh-CN" altLang="en-US" b="1" dirty="0">
                <a:solidFill>
                  <a:srgbClr val="FF3300"/>
                </a:solidFill>
                <a:latin typeface="华文楷体" panose="02010600040101010101" pitchFamily="2" charset="-122"/>
                <a:ea typeface="华文楷体" panose="02010600040101010101" pitchFamily="2" charset="-122"/>
              </a:rPr>
              <a:t>不是接口，而是一个类。那会出现什么样的情况</a:t>
            </a:r>
            <a:r>
              <a:rPr lang="zh-CN" altLang="en-US" b="1" dirty="0" smtClean="0">
                <a:solidFill>
                  <a:srgbClr val="FF3300"/>
                </a:solidFill>
                <a:latin typeface="华文楷体" panose="02010600040101010101" pitchFamily="2" charset="-122"/>
                <a:ea typeface="华文楷体" panose="02010600040101010101" pitchFamily="2" charset="-122"/>
              </a:rPr>
              <a:t>？</a:t>
            </a:r>
            <a:endParaRPr lang="en-US" altLang="zh-CN" b="1" dirty="0" smtClean="0">
              <a:solidFill>
                <a:srgbClr val="FF3300"/>
              </a:solidFill>
              <a:latin typeface="华文楷体" panose="02010600040101010101" pitchFamily="2" charset="-122"/>
              <a:ea typeface="华文楷体" panose="02010600040101010101" pitchFamily="2" charset="-122"/>
            </a:endParaRPr>
          </a:p>
          <a:p>
            <a:pPr>
              <a:lnSpc>
                <a:spcPct val="150000"/>
              </a:lnSpc>
            </a:pPr>
            <a:r>
              <a:rPr lang="zh-CN" altLang="en-US" b="1" dirty="0">
                <a:latin typeface="华文楷体" panose="02010600040101010101" pitchFamily="2" charset="-122"/>
                <a:ea typeface="华文楷体" panose="02010600040101010101" pitchFamily="2" charset="-122"/>
              </a:rPr>
              <a:t>那么我们只能继承 </a:t>
            </a:r>
            <a:r>
              <a:rPr lang="en-US" altLang="zh-CN" b="1" dirty="0" err="1">
                <a:latin typeface="华文楷体" panose="02010600040101010101" pitchFamily="2" charset="-122"/>
                <a:ea typeface="华文楷体" panose="02010600040101010101" pitchFamily="2" charset="-122"/>
              </a:rPr>
              <a:t>ActionListener</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类，并且重写 </a:t>
            </a:r>
            <a:r>
              <a:rPr lang="en-US" altLang="zh-CN" b="1" dirty="0" err="1">
                <a:latin typeface="华文楷体" panose="02010600040101010101" pitchFamily="2" charset="-122"/>
                <a:ea typeface="华文楷体" panose="02010600040101010101" pitchFamily="2" charset="-122"/>
              </a:rPr>
              <a:t>actionPerformed</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方法。但是</a:t>
            </a:r>
            <a:r>
              <a:rPr lang="en-US" altLang="zh-CN" b="1" dirty="0">
                <a:latin typeface="华文楷体" panose="02010600040101010101" pitchFamily="2" charset="-122"/>
                <a:ea typeface="华文楷体" panose="02010600040101010101" pitchFamily="2" charset="-122"/>
              </a:rPr>
              <a:t>java</a:t>
            </a:r>
            <a:r>
              <a:rPr lang="zh-CN" altLang="en-US" b="1" dirty="0">
                <a:latin typeface="华文楷体" panose="02010600040101010101" pitchFamily="2" charset="-122"/>
                <a:ea typeface="华文楷体" panose="02010600040101010101" pitchFamily="2" charset="-122"/>
              </a:rPr>
              <a:t>是单继承的，如果类继承了 </a:t>
            </a:r>
            <a:r>
              <a:rPr lang="en-US" altLang="zh-CN" b="1" dirty="0" err="1">
                <a:latin typeface="华文楷体" panose="02010600040101010101" pitchFamily="2" charset="-122"/>
                <a:ea typeface="华文楷体" panose="02010600040101010101" pitchFamily="2" charset="-122"/>
              </a:rPr>
              <a:t>ActionListener</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类，那么它就不能继承其它的类</a:t>
            </a:r>
            <a:r>
              <a:rPr lang="en-US" altLang="zh-CN" b="1" dirty="0">
                <a:latin typeface="华文楷体" panose="02010600040101010101" pitchFamily="2" charset="-122"/>
                <a:ea typeface="华文楷体" panose="02010600040101010101" pitchFamily="2" charset="-122"/>
              </a:rPr>
              <a:t>(Frame </a:t>
            </a:r>
            <a:r>
              <a:rPr lang="zh-CN" altLang="en-US" b="1" dirty="0">
                <a:latin typeface="华文楷体" panose="02010600040101010101" pitchFamily="2" charset="-122"/>
                <a:ea typeface="华文楷体" panose="02010600040101010101" pitchFamily="2" charset="-122"/>
              </a:rPr>
              <a:t>类</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了，而不从 </a:t>
            </a:r>
            <a:r>
              <a:rPr lang="en-US" altLang="zh-CN" b="1" dirty="0">
                <a:latin typeface="华文楷体" panose="02010600040101010101" pitchFamily="2" charset="-122"/>
                <a:ea typeface="华文楷体" panose="02010600040101010101" pitchFamily="2" charset="-122"/>
              </a:rPr>
              <a:t>Frame </a:t>
            </a:r>
            <a:r>
              <a:rPr lang="zh-CN" altLang="en-US" b="1" dirty="0">
                <a:latin typeface="华文楷体" panose="02010600040101010101" pitchFamily="2" charset="-122"/>
                <a:ea typeface="华文楷体" panose="02010600040101010101" pitchFamily="2" charset="-122"/>
              </a:rPr>
              <a:t>类继承的话，又怎么创建窗体，怎么把 </a:t>
            </a:r>
            <a:r>
              <a:rPr lang="en-US" altLang="zh-CN" b="1" dirty="0">
                <a:latin typeface="华文楷体" panose="02010600040101010101" pitchFamily="2" charset="-122"/>
                <a:ea typeface="华文楷体" panose="02010600040101010101" pitchFamily="2" charset="-122"/>
              </a:rPr>
              <a:t>Button </a:t>
            </a:r>
            <a:r>
              <a:rPr lang="zh-CN" altLang="en-US" b="1" dirty="0">
                <a:latin typeface="华文楷体" panose="02010600040101010101" pitchFamily="2" charset="-122"/>
                <a:ea typeface="华文楷体" panose="02010600040101010101" pitchFamily="2" charset="-122"/>
              </a:rPr>
              <a:t>放到窗体中去呢</a:t>
            </a:r>
            <a:r>
              <a:rPr lang="zh-CN" altLang="en-US" b="1" dirty="0" smtClean="0">
                <a:latin typeface="华文楷体" panose="02010600040101010101" pitchFamily="2" charset="-122"/>
                <a:ea typeface="华文楷体" panose="02010600040101010101" pitchFamily="2" charset="-122"/>
              </a:rPr>
              <a:t>？</a:t>
            </a:r>
            <a:r>
              <a:rPr lang="zh-CN" altLang="en-US" dirty="0">
                <a:solidFill>
                  <a:srgbClr val="FF3300"/>
                </a:solidFill>
                <a:ea typeface="宋体" panose="02010600030101010101" pitchFamily="2" charset="-122"/>
              </a:rPr>
              <a:t/>
            </a:r>
            <a:br>
              <a:rPr lang="zh-CN" altLang="en-US" dirty="0">
                <a:solidFill>
                  <a:srgbClr val="FF3300"/>
                </a:solidFill>
                <a:ea typeface="宋体" panose="02010600030101010101" pitchFamily="2" charset="-122"/>
              </a:rPr>
            </a:br>
            <a:endParaRPr lang="zh-CN" altLang="en-US" dirty="0">
              <a:solidFill>
                <a:srgbClr val="FF3300"/>
              </a:solidFill>
              <a:ea typeface="宋体" panose="0201060003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5567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7F27CAB-8D3C-431A-A2FF-FB6ADE38A17C}" type="slidenum">
              <a:rPr lang="zh-CN" altLang="en-US"/>
              <a:pPr>
                <a:defRPr/>
              </a:pPr>
              <a:t>49</a:t>
            </a:fld>
            <a:endParaRPr lang="en-US" altLang="zh-CN"/>
          </a:p>
        </p:txBody>
      </p:sp>
      <p:sp>
        <p:nvSpPr>
          <p:cNvPr id="71686" name="Rectangle 3"/>
          <p:cNvSpPr>
            <a:spLocks noGrp="1" noChangeArrowheads="1"/>
          </p:cNvSpPr>
          <p:nvPr>
            <p:ph type="body" idx="1"/>
          </p:nvPr>
        </p:nvSpPr>
        <p:spPr>
          <a:xfrm>
            <a:off x="410587" y="991612"/>
            <a:ext cx="11073284" cy="4351338"/>
          </a:xfrm>
        </p:spPr>
        <p:txBody>
          <a:bodyPr/>
          <a:lstStyle/>
          <a:p>
            <a:pPr eaLnBrk="1" hangingPunct="1">
              <a:lnSpc>
                <a:spcPct val="110000"/>
              </a:lnSpc>
            </a:pPr>
            <a:r>
              <a:rPr lang="zh-CN" altLang="en-US" b="1" dirty="0">
                <a:solidFill>
                  <a:srgbClr val="CC0000"/>
                </a:solidFill>
                <a:latin typeface="华文楷体" panose="02010600040101010101" pitchFamily="2" charset="-122"/>
                <a:ea typeface="华文楷体" panose="02010600040101010101" pitchFamily="2" charset="-122"/>
              </a:rPr>
              <a:t>其实接口不完全是为了解决 </a:t>
            </a:r>
            <a:r>
              <a:rPr lang="en-US" altLang="zh-CN" b="1" dirty="0">
                <a:solidFill>
                  <a:srgbClr val="CC0000"/>
                </a:solidFill>
                <a:latin typeface="华文楷体" panose="02010600040101010101" pitchFamily="2" charset="-122"/>
                <a:ea typeface="华文楷体" panose="02010600040101010101" pitchFamily="2" charset="-122"/>
              </a:rPr>
              <a:t>java </a:t>
            </a:r>
            <a:r>
              <a:rPr lang="zh-CN" altLang="en-US" b="1" dirty="0">
                <a:solidFill>
                  <a:srgbClr val="CC0000"/>
                </a:solidFill>
                <a:latin typeface="华文楷体" panose="02010600040101010101" pitchFamily="2" charset="-122"/>
                <a:ea typeface="华文楷体" panose="02010600040101010101" pitchFamily="2" charset="-122"/>
              </a:rPr>
              <a:t>的单继承问题，它在某种程度上可以达到调用和实现细节的分离</a:t>
            </a:r>
            <a:r>
              <a:rPr lang="zh-CN" altLang="en-US" b="1" dirty="0" smtClean="0">
                <a:solidFill>
                  <a:srgbClr val="CC0000"/>
                </a:solidFill>
                <a:latin typeface="华文楷体" panose="02010600040101010101" pitchFamily="2" charset="-122"/>
                <a:ea typeface="华文楷体" panose="02010600040101010101" pitchFamily="2" charset="-122"/>
              </a:rPr>
              <a:t>。</a:t>
            </a:r>
            <a:endParaRPr lang="zh-CN" altLang="en-US" b="1" dirty="0">
              <a:solidFill>
                <a:srgbClr val="CC0000"/>
              </a:solidFill>
              <a:latin typeface="华文楷体" panose="02010600040101010101" pitchFamily="2" charset="-122"/>
              <a:ea typeface="华文楷体" panose="02010600040101010101" pitchFamily="2" charset="-122"/>
            </a:endParaRPr>
          </a:p>
          <a:p>
            <a:pPr eaLnBrk="1" hangingPunct="1">
              <a:lnSpc>
                <a:spcPct val="110000"/>
              </a:lnSpc>
            </a:pPr>
            <a:r>
              <a:rPr lang="zh-CN" altLang="en-US" b="1" dirty="0">
                <a:latin typeface="华文楷体" panose="02010600040101010101" pitchFamily="2" charset="-122"/>
                <a:ea typeface="华文楷体" panose="02010600040101010101" pitchFamily="2" charset="-122"/>
              </a:rPr>
              <a:t>例如，在 </a:t>
            </a:r>
            <a:r>
              <a:rPr lang="en-US" altLang="zh-CN" b="1" dirty="0">
                <a:latin typeface="华文楷体" panose="02010600040101010101" pitchFamily="2" charset="-122"/>
                <a:ea typeface="华文楷体" panose="02010600040101010101" pitchFamily="2" charset="-122"/>
              </a:rPr>
              <a:t>Button </a:t>
            </a:r>
            <a:r>
              <a:rPr lang="zh-CN" altLang="en-US" b="1" dirty="0">
                <a:latin typeface="华文楷体" panose="02010600040101010101" pitchFamily="2" charset="-122"/>
                <a:ea typeface="华文楷体" panose="02010600040101010101" pitchFamily="2" charset="-122"/>
              </a:rPr>
              <a:t>的事件机制中，</a:t>
            </a:r>
            <a:r>
              <a:rPr lang="en-US" altLang="zh-CN" b="1" dirty="0">
                <a:latin typeface="华文楷体" panose="02010600040101010101" pitchFamily="2" charset="-122"/>
                <a:ea typeface="华文楷体" panose="02010600040101010101" pitchFamily="2" charset="-122"/>
              </a:rPr>
              <a:t>Button </a:t>
            </a:r>
            <a:r>
              <a:rPr lang="zh-CN" altLang="en-US" b="1" dirty="0">
                <a:latin typeface="华文楷体" panose="02010600040101010101" pitchFamily="2" charset="-122"/>
                <a:ea typeface="华文楷体" panose="02010600040101010101" pitchFamily="2" charset="-122"/>
              </a:rPr>
              <a:t>要保证所有的</a:t>
            </a:r>
            <a:r>
              <a:rPr lang="en-US" altLang="zh-CN" b="1" dirty="0">
                <a:latin typeface="华文楷体" panose="02010600040101010101" pitchFamily="2" charset="-122"/>
                <a:ea typeface="华文楷体" panose="02010600040101010101" pitchFamily="2" charset="-122"/>
              </a:rPr>
              <a:t>action </a:t>
            </a:r>
            <a:r>
              <a:rPr lang="zh-CN" altLang="en-US" b="1" dirty="0">
                <a:latin typeface="华文楷体" panose="02010600040101010101" pitchFamily="2" charset="-122"/>
                <a:ea typeface="华文楷体" panose="02010600040101010101" pitchFamily="2" charset="-122"/>
              </a:rPr>
              <a:t>事件发生时，程序员都可以在代码中处理它。而接口就可以做到这一点：找一个类实现 </a:t>
            </a:r>
            <a:r>
              <a:rPr lang="en-US" altLang="zh-CN" b="1" dirty="0" err="1">
                <a:latin typeface="华文楷体" panose="02010600040101010101" pitchFamily="2" charset="-122"/>
                <a:ea typeface="华文楷体" panose="02010600040101010101" pitchFamily="2" charset="-122"/>
              </a:rPr>
              <a:t>ActionListener</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接口，并让 </a:t>
            </a:r>
            <a:r>
              <a:rPr lang="en-US" altLang="zh-CN" b="1" dirty="0">
                <a:latin typeface="华文楷体" panose="02010600040101010101" pitchFamily="2" charset="-122"/>
                <a:ea typeface="华文楷体" panose="02010600040101010101" pitchFamily="2" charset="-122"/>
              </a:rPr>
              <a:t>Button </a:t>
            </a:r>
            <a:r>
              <a:rPr lang="zh-CN" altLang="en-US" b="1" dirty="0">
                <a:latin typeface="华文楷体" panose="02010600040101010101" pitchFamily="2" charset="-122"/>
                <a:ea typeface="华文楷体" panose="02010600040101010101" pitchFamily="2" charset="-122"/>
              </a:rPr>
              <a:t>得到该类的对象的引用</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调用 </a:t>
            </a:r>
            <a:r>
              <a:rPr lang="en-US" altLang="zh-CN" b="1" dirty="0" err="1">
                <a:latin typeface="华文楷体" panose="02010600040101010101" pitchFamily="2" charset="-122"/>
                <a:ea typeface="华文楷体" panose="02010600040101010101" pitchFamily="2" charset="-122"/>
              </a:rPr>
              <a:t>addActionListener</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方法</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a:t>
            </a:r>
          </a:p>
          <a:p>
            <a:pPr eaLnBrk="1" hangingPunct="1">
              <a:lnSpc>
                <a:spcPct val="110000"/>
              </a:lnSpc>
            </a:pPr>
            <a:r>
              <a:rPr lang="zh-CN" altLang="en-US" b="1" dirty="0">
                <a:latin typeface="华文楷体" panose="02010600040101010101" pitchFamily="2" charset="-122"/>
                <a:ea typeface="华文楷体" panose="02010600040101010101" pitchFamily="2" charset="-122"/>
              </a:rPr>
              <a:t>当</a:t>
            </a:r>
            <a:r>
              <a:rPr lang="en-US" altLang="zh-CN" b="1" dirty="0">
                <a:latin typeface="华文楷体" panose="02010600040101010101" pitchFamily="2" charset="-122"/>
                <a:ea typeface="华文楷体" panose="02010600040101010101" pitchFamily="2" charset="-122"/>
              </a:rPr>
              <a:t>Action</a:t>
            </a:r>
            <a:r>
              <a:rPr lang="zh-CN" altLang="en-US" b="1" dirty="0">
                <a:latin typeface="华文楷体" panose="02010600040101010101" pitchFamily="2" charset="-122"/>
                <a:ea typeface="华文楷体" panose="02010600040101010101" pitchFamily="2" charset="-122"/>
              </a:rPr>
              <a:t>事件发生时，</a:t>
            </a:r>
            <a:r>
              <a:rPr lang="en-US" altLang="zh-CN" b="1" dirty="0">
                <a:latin typeface="华文楷体" panose="02010600040101010101" pitchFamily="2" charset="-122"/>
                <a:ea typeface="华文楷体" panose="02010600040101010101" pitchFamily="2" charset="-122"/>
              </a:rPr>
              <a:t>button </a:t>
            </a:r>
            <a:r>
              <a:rPr lang="zh-CN" altLang="en-US" b="1" dirty="0">
                <a:latin typeface="华文楷体" panose="02010600040101010101" pitchFamily="2" charset="-122"/>
                <a:ea typeface="华文楷体" panose="02010600040101010101" pitchFamily="2" charset="-122"/>
              </a:rPr>
              <a:t>创建一个包含了事件信息的对象</a:t>
            </a:r>
            <a:r>
              <a:rPr lang="en-US" altLang="zh-CN" b="1" dirty="0">
                <a:latin typeface="华文楷体" panose="02010600040101010101" pitchFamily="2" charset="-122"/>
                <a:ea typeface="华文楷体" panose="02010600040101010101" pitchFamily="2" charset="-122"/>
              </a:rPr>
              <a:t>(</a:t>
            </a:r>
            <a:r>
              <a:rPr lang="en-US" altLang="zh-CN" b="1" dirty="0" err="1">
                <a:latin typeface="华文楷体" panose="02010600040101010101" pitchFamily="2" charset="-122"/>
                <a:ea typeface="华文楷体" panose="02010600040101010101" pitchFamily="2" charset="-122"/>
              </a:rPr>
              <a:t>ActionEvent</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，然后调用这个接口对象的方法。至于如何处理这次事件，这就是实现接口的类的事情了。在这里，</a:t>
            </a:r>
            <a:r>
              <a:rPr lang="en-US" altLang="zh-CN" b="1" dirty="0">
                <a:latin typeface="华文楷体" panose="02010600040101010101" pitchFamily="2" charset="-122"/>
                <a:ea typeface="华文楷体" panose="02010600040101010101" pitchFamily="2" charset="-122"/>
              </a:rPr>
              <a:t>Button </a:t>
            </a:r>
            <a:r>
              <a:rPr lang="zh-CN" altLang="en-US" b="1" dirty="0">
                <a:latin typeface="华文楷体" panose="02010600040101010101" pitchFamily="2" charset="-122"/>
                <a:ea typeface="华文楷体" panose="02010600040101010101" pitchFamily="2" charset="-122"/>
              </a:rPr>
              <a:t>丝毫不了解 </a:t>
            </a:r>
            <a:r>
              <a:rPr lang="en-US" altLang="zh-CN" b="1" dirty="0" err="1">
                <a:latin typeface="华文楷体" panose="02010600040101010101" pitchFamily="2" charset="-122"/>
                <a:ea typeface="华文楷体" panose="02010600040101010101" pitchFamily="2" charset="-122"/>
              </a:rPr>
              <a:t>actionPerformed</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方法中到底干了什么事情，也不应该知道</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eaLnBrk="1" hangingPunct="1">
              <a:lnSpc>
                <a:spcPct val="110000"/>
              </a:lnSpc>
            </a:pPr>
            <a:r>
              <a:rPr lang="en-US" altLang="zh-CN" b="1" dirty="0">
                <a:latin typeface="华文楷体" panose="02010600040101010101" pitchFamily="2" charset="-122"/>
                <a:ea typeface="华文楷体" panose="02010600040101010101" pitchFamily="2" charset="-122"/>
              </a:rPr>
              <a:t>Button </a:t>
            </a:r>
            <a:r>
              <a:rPr lang="zh-CN" altLang="en-US" b="1" dirty="0">
                <a:latin typeface="华文楷体" panose="02010600040101010101" pitchFamily="2" charset="-122"/>
                <a:ea typeface="华文楷体" panose="02010600040101010101" pitchFamily="2" charset="-122"/>
              </a:rPr>
              <a:t>与具体的业务逻辑完全分离开了，它可以应用到所有的场合。</a:t>
            </a: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048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61F5389-37BC-49A8-A68C-2CFB8A3970A1}" type="slidenum">
              <a:rPr lang="zh-CN" altLang="en-US"/>
              <a:pPr/>
              <a:t>5</a:t>
            </a:fld>
            <a:endParaRPr lang="en-US" altLang="zh-CN"/>
          </a:p>
        </p:txBody>
      </p:sp>
      <p:sp>
        <p:nvSpPr>
          <p:cNvPr id="282627" name="Rectangle 3"/>
          <p:cNvSpPr>
            <a:spLocks noGrp="1" noChangeArrowheads="1"/>
          </p:cNvSpPr>
          <p:nvPr>
            <p:ph type="body" idx="1"/>
          </p:nvPr>
        </p:nvSpPr>
        <p:spPr>
          <a:xfrm>
            <a:off x="552661" y="879378"/>
            <a:ext cx="11143620" cy="4572000"/>
          </a:xfrm>
        </p:spPr>
        <p:txBody>
          <a:bodyPr/>
          <a:lstStyle/>
          <a:p>
            <a:pPr eaLnBrk="1" hangingPunct="1">
              <a:lnSpc>
                <a:spcPct val="150000"/>
              </a:lnSpc>
              <a:spcBef>
                <a:spcPts val="0"/>
              </a:spcBef>
            </a:pPr>
            <a:r>
              <a:rPr lang="zh-CN" altLang="en-US" dirty="0">
                <a:solidFill>
                  <a:srgbClr val="FF0000"/>
                </a:solidFill>
                <a:latin typeface="华文楷体" panose="02010600040101010101" pitchFamily="2" charset="-122"/>
                <a:ea typeface="华文楷体" panose="02010600040101010101" pitchFamily="2" charset="-122"/>
              </a:rPr>
              <a:t>抽象类是指那些不具有任何对象的类，其作用是为其他的类描述它们的公共属性和行为</a:t>
            </a:r>
            <a:r>
              <a:rPr lang="zh-CN" altLang="en-US" dirty="0">
                <a:latin typeface="华文楷体" panose="02010600040101010101" pitchFamily="2" charset="-122"/>
                <a:ea typeface="华文楷体" panose="02010600040101010101" pitchFamily="2" charset="-122"/>
              </a:rPr>
              <a:t>。（例如</a:t>
            </a:r>
            <a:r>
              <a:rPr lang="en-US" altLang="zh-CN" dirty="0">
                <a:latin typeface="华文楷体" panose="02010600040101010101" pitchFamily="2" charset="-122"/>
                <a:ea typeface="华文楷体" panose="02010600040101010101" pitchFamily="2" charset="-122"/>
              </a:rPr>
              <a:t>Vehicle</a:t>
            </a:r>
            <a:r>
              <a:rPr lang="zh-CN" altLang="en-US" dirty="0">
                <a:latin typeface="华文楷体" panose="02010600040101010101" pitchFamily="2" charset="-122"/>
                <a:ea typeface="华文楷体" panose="02010600040101010101" pitchFamily="2" charset="-122"/>
              </a:rPr>
              <a:t>）</a:t>
            </a:r>
          </a:p>
          <a:p>
            <a:pPr eaLnBrk="1" hangingPunct="1">
              <a:lnSpc>
                <a:spcPct val="150000"/>
              </a:lnSpc>
              <a:spcBef>
                <a:spcPts val="0"/>
              </a:spcBef>
            </a:pPr>
            <a:r>
              <a:rPr lang="zh-CN" altLang="en-US" dirty="0">
                <a:latin typeface="华文楷体" panose="02010600040101010101" pitchFamily="2" charset="-122"/>
                <a:ea typeface="华文楷体" panose="02010600040101010101" pitchFamily="2" charset="-122"/>
              </a:rPr>
              <a:t>通常，</a:t>
            </a:r>
            <a:r>
              <a:rPr lang="zh-CN" altLang="en-US" dirty="0">
                <a:solidFill>
                  <a:srgbClr val="FF0000"/>
                </a:solidFill>
                <a:latin typeface="华文楷体" panose="02010600040101010101" pitchFamily="2" charset="-122"/>
                <a:ea typeface="华文楷体" panose="02010600040101010101" pitchFamily="2" charset="-122"/>
              </a:rPr>
              <a:t>抽象类具有一组抽象操作。一个拥有至少一个抽象操作的类必定是一个抽象类</a:t>
            </a:r>
            <a:r>
              <a:rPr lang="zh-CN" altLang="en-US" dirty="0">
                <a:latin typeface="华文楷体" panose="02010600040101010101" pitchFamily="2" charset="-122"/>
                <a:ea typeface="华文楷体" panose="02010600040101010101" pitchFamily="2" charset="-122"/>
              </a:rPr>
              <a:t>。</a:t>
            </a:r>
          </a:p>
          <a:p>
            <a:pPr eaLnBrk="1" hangingPunct="1">
              <a:lnSpc>
                <a:spcPct val="150000"/>
              </a:lnSpc>
              <a:spcBef>
                <a:spcPts val="0"/>
              </a:spcBef>
            </a:pP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采用斜体表示抽象元素的名称；如果不用斜体字，也可使用</a:t>
            </a:r>
            <a:r>
              <a:rPr lang="en-US" altLang="zh-CN" dirty="0">
                <a:latin typeface="华文楷体" panose="02010600040101010101" pitchFamily="2" charset="-122"/>
                <a:ea typeface="华文楷体" panose="02010600040101010101" pitchFamily="2" charset="-122"/>
              </a:rPr>
              <a:t>{abstract}</a:t>
            </a:r>
            <a:r>
              <a:rPr lang="zh-CN" altLang="en-US" dirty="0">
                <a:latin typeface="华文楷体" panose="02010600040101010101" pitchFamily="2" charset="-122"/>
                <a:ea typeface="华文楷体" panose="02010600040101010101" pitchFamily="2" charset="-122"/>
              </a:rPr>
              <a:t>约束来表示</a:t>
            </a:r>
            <a:r>
              <a:rPr lang="zh-CN" altLang="en-US" dirty="0" smtClean="0">
                <a:latin typeface="华文楷体" panose="02010600040101010101" pitchFamily="2" charset="-122"/>
                <a:ea typeface="华文楷体" panose="02010600040101010101" pitchFamily="2" charset="-122"/>
              </a:rPr>
              <a:t>。</a:t>
            </a:r>
            <a:endParaRPr lang="zh-CN" altLang="en-US" dirty="0">
              <a:solidFill>
                <a:srgbClr val="FF3300"/>
              </a:solidFill>
              <a:latin typeface="华文楷体" panose="02010600040101010101" pitchFamily="2" charset="-122"/>
              <a:ea typeface="华文楷体" panose="02010600040101010101" pitchFamily="2" charset="-122"/>
            </a:endParaRP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745" y="5057155"/>
            <a:ext cx="11430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751"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113" y="4149726"/>
            <a:ext cx="4876800" cy="248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751"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096110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FD9DA260-E375-408A-A14E-582058207A62}" type="slidenum">
              <a:rPr lang="zh-CN" altLang="en-US"/>
              <a:pPr>
                <a:defRPr/>
              </a:pPr>
              <a:t>50</a:t>
            </a:fld>
            <a:endParaRPr lang="en-US" altLang="zh-CN"/>
          </a:p>
        </p:txBody>
      </p:sp>
      <p:sp>
        <p:nvSpPr>
          <p:cNvPr id="72710" name="Rectangle 3"/>
          <p:cNvSpPr>
            <a:spLocks noGrp="1" noChangeArrowheads="1"/>
          </p:cNvSpPr>
          <p:nvPr>
            <p:ph type="body" idx="1"/>
          </p:nvPr>
        </p:nvSpPr>
        <p:spPr>
          <a:xfrm>
            <a:off x="410587" y="1122240"/>
            <a:ext cx="11265598" cy="4351338"/>
          </a:xfrm>
        </p:spPr>
        <p:txBody>
          <a:bodyPr/>
          <a:lstStyle/>
          <a:p>
            <a:pPr eaLnBrk="1" hangingPunct="1">
              <a:lnSpc>
                <a:spcPct val="150000"/>
              </a:lnSpc>
            </a:pPr>
            <a:r>
              <a:rPr lang="zh-CN" altLang="en-US" b="1" dirty="0">
                <a:solidFill>
                  <a:srgbClr val="CC0000"/>
                </a:solidFill>
                <a:latin typeface="华文楷体" panose="02010600040101010101" pitchFamily="2" charset="-122"/>
                <a:ea typeface="华文楷体" panose="02010600040101010101" pitchFamily="2" charset="-122"/>
              </a:rPr>
              <a:t>在系统的设计过程中，顶层的元素是用接口好，还是用抽象类好呢？？？</a:t>
            </a:r>
          </a:p>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如果</a:t>
            </a:r>
            <a:r>
              <a:rPr lang="zh-CN" altLang="en-US" b="1" dirty="0">
                <a:latin typeface="华文楷体" panose="02010600040101010101" pitchFamily="2" charset="-122"/>
                <a:ea typeface="华文楷体" panose="02010600040101010101" pitchFamily="2" charset="-122"/>
              </a:rPr>
              <a:t>是用接口好的话，那么当接口中部分方法是实现该接口的类所不需要的，怎么办呢？</a:t>
            </a:r>
          </a:p>
          <a:p>
            <a:pPr eaLnBrk="1" hangingPunct="1">
              <a:lnSpc>
                <a:spcPct val="150000"/>
              </a:lnSpc>
            </a:pPr>
            <a:r>
              <a:rPr lang="zh-CN" altLang="en-US" sz="2400" b="1" dirty="0" smtClean="0">
                <a:latin typeface="华文楷体" panose="02010600040101010101" pitchFamily="2" charset="-122"/>
                <a:ea typeface="华文楷体" panose="02010600040101010101" pitchFamily="2" charset="-122"/>
              </a:rPr>
              <a:t>注</a:t>
            </a:r>
            <a:r>
              <a:rPr lang="zh-CN" altLang="en-US" sz="2400" b="1" dirty="0">
                <a:latin typeface="华文楷体" panose="02010600040101010101" pitchFamily="2" charset="-122"/>
                <a:ea typeface="华文楷体" panose="02010600040101010101" pitchFamily="2" charset="-122"/>
              </a:rPr>
              <a:t>：使用继承或者接口都能为我们带来多态性的好处。一般情况下，</a:t>
            </a:r>
            <a:r>
              <a:rPr lang="zh-CN" altLang="en-US" sz="2400" b="1" dirty="0">
                <a:solidFill>
                  <a:srgbClr val="CC0000"/>
                </a:solidFill>
                <a:latin typeface="华文楷体" panose="02010600040101010101" pitchFamily="2" charset="-122"/>
                <a:ea typeface="华文楷体" panose="02010600040101010101" pitchFamily="2" charset="-122"/>
              </a:rPr>
              <a:t>当两个类之间符合“</a:t>
            </a:r>
            <a:r>
              <a:rPr lang="en-US" altLang="zh-CN" sz="2400" b="1" dirty="0">
                <a:solidFill>
                  <a:srgbClr val="CC0000"/>
                </a:solidFill>
                <a:latin typeface="华文楷体" panose="02010600040101010101" pitchFamily="2" charset="-122"/>
                <a:ea typeface="华文楷体" panose="02010600040101010101" pitchFamily="2" charset="-122"/>
              </a:rPr>
              <a:t>is-a”</a:t>
            </a:r>
            <a:r>
              <a:rPr lang="zh-CN" altLang="en-US" sz="2400" b="1" dirty="0">
                <a:solidFill>
                  <a:srgbClr val="CC0000"/>
                </a:solidFill>
                <a:latin typeface="华文楷体" panose="02010600040101010101" pitchFamily="2" charset="-122"/>
                <a:ea typeface="华文楷体" panose="02010600040101010101" pitchFamily="2" charset="-122"/>
              </a:rPr>
              <a:t>的关系，并且子类可以复用部分父类的代码，我们使用继承关系实现，其他情况优先选择接口</a:t>
            </a:r>
            <a:r>
              <a:rPr lang="zh-CN" altLang="en-US" sz="2400" b="1" dirty="0">
                <a:latin typeface="华文楷体" panose="02010600040101010101" pitchFamily="2" charset="-122"/>
                <a:ea typeface="华文楷体" panose="02010600040101010101" pitchFamily="2" charset="-122"/>
              </a:rPr>
              <a:t>。</a:t>
            </a:r>
          </a:p>
          <a:p>
            <a:pPr eaLnBrk="1" hangingPunct="1">
              <a:lnSpc>
                <a:spcPct val="150000"/>
              </a:lnSpc>
            </a:pPr>
            <a:endParaRPr lang="zh-CN" altLang="en-US"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0504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321300"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一些特殊的关联关系</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51</a:t>
            </a:fld>
            <a:endParaRPr lang="zh-CN" altLang="en-US"/>
          </a:p>
        </p:txBody>
      </p:sp>
    </p:spTree>
    <p:custDataLst>
      <p:tags r:id="rId1"/>
    </p:custDataLst>
    <p:extLst>
      <p:ext uri="{BB962C8B-B14F-4D97-AF65-F5344CB8AC3E}">
        <p14:creationId xmlns:p14="http://schemas.microsoft.com/office/powerpoint/2010/main" val="13583337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0E39053-437B-434B-AB6F-0964356D8B34}" type="slidenum">
              <a:rPr lang="zh-CN" altLang="en-US"/>
              <a:pPr>
                <a:defRPr/>
              </a:pPr>
              <a:t>52</a:t>
            </a:fld>
            <a:endParaRPr lang="en-US" altLang="zh-CN"/>
          </a:p>
        </p:txBody>
      </p:sp>
      <p:sp>
        <p:nvSpPr>
          <p:cNvPr id="75782" name="Rectangle 3"/>
          <p:cNvSpPr>
            <a:spLocks noGrp="1" noChangeArrowheads="1"/>
          </p:cNvSpPr>
          <p:nvPr>
            <p:ph type="body" idx="1"/>
          </p:nvPr>
        </p:nvSpPr>
        <p:spPr>
          <a:xfrm>
            <a:off x="838200" y="1173606"/>
            <a:ext cx="10515600" cy="4351338"/>
          </a:xfrm>
        </p:spPr>
        <p:txBody>
          <a:bodyPr/>
          <a:lstStyle/>
          <a:p>
            <a:pPr eaLnBrk="1" hangingPunct="1">
              <a:lnSpc>
                <a:spcPct val="150000"/>
              </a:lnSpc>
            </a:pP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限定关联</a:t>
            </a:r>
          </a:p>
          <a:p>
            <a:pPr eaLnBrk="1" hangingPunct="1">
              <a:lnSpc>
                <a:spcPct val="150000"/>
              </a:lnSpc>
            </a:pP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关联类</a:t>
            </a:r>
          </a:p>
          <a:p>
            <a:pPr eaLnBrk="1" hangingPunct="1">
              <a:lnSpc>
                <a:spcPct val="150000"/>
              </a:lnSpc>
            </a:pP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双向关联</a:t>
            </a:r>
          </a:p>
          <a:p>
            <a:pPr eaLnBrk="1" hangingPunct="1">
              <a:lnSpc>
                <a:spcPct val="150000"/>
              </a:lnSpc>
            </a:pP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单向关联</a:t>
            </a:r>
          </a:p>
          <a:p>
            <a:pPr eaLnBrk="1" hangingPunct="1">
              <a:lnSpc>
                <a:spcPct val="150000"/>
              </a:lnSpc>
            </a:pPr>
            <a:r>
              <a:rPr lang="en-US" altLang="zh-CN" b="1" dirty="0">
                <a:latin typeface="华文楷体" panose="02010600040101010101" pitchFamily="2" charset="-122"/>
                <a:ea typeface="华文楷体" panose="02010600040101010101" pitchFamily="2" charset="-122"/>
              </a:rPr>
              <a:t>5.</a:t>
            </a:r>
            <a:r>
              <a:rPr lang="zh-CN" altLang="en-US" b="1" dirty="0">
                <a:latin typeface="华文楷体" panose="02010600040101010101" pitchFamily="2" charset="-122"/>
                <a:ea typeface="华文楷体" panose="02010600040101010101" pitchFamily="2" charset="-122"/>
              </a:rPr>
              <a:t>递归关联</a:t>
            </a:r>
          </a:p>
        </p:txBody>
      </p:sp>
      <p:sp>
        <p:nvSpPr>
          <p:cNvPr id="7" name="文本框 6"/>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一些特殊的关联关系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544113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pPr>
              <a:defRPr/>
            </a:pPr>
            <a:fld id="{2B9B7B87-F4AF-4711-9158-B51221437149}" type="slidenum">
              <a:rPr lang="zh-CN" altLang="en-US"/>
              <a:pPr>
                <a:defRPr/>
              </a:pPr>
              <a:t>53</a:t>
            </a:fld>
            <a:endParaRPr lang="en-US" altLang="zh-CN"/>
          </a:p>
        </p:txBody>
      </p:sp>
      <p:sp>
        <p:nvSpPr>
          <p:cNvPr id="76806" name="Rectangle 3"/>
          <p:cNvSpPr>
            <a:spLocks noGrp="1" noChangeArrowheads="1"/>
          </p:cNvSpPr>
          <p:nvPr>
            <p:ph type="body" idx="1"/>
          </p:nvPr>
        </p:nvSpPr>
        <p:spPr>
          <a:xfrm>
            <a:off x="207107" y="785430"/>
            <a:ext cx="11418835" cy="1524000"/>
          </a:xfrm>
        </p:spPr>
        <p:txBody>
          <a:bodyPr/>
          <a:lstStyle/>
          <a:p>
            <a:pPr eaLnBrk="1" hangingPunct="1">
              <a:lnSpc>
                <a:spcPct val="150000"/>
              </a:lnSpc>
            </a:pPr>
            <a:r>
              <a:rPr lang="zh-CN" altLang="en-US" b="1" dirty="0">
                <a:solidFill>
                  <a:srgbClr val="FF3300"/>
                </a:solidFill>
                <a:latin typeface="华文楷体" panose="02010600040101010101" pitchFamily="2" charset="-122"/>
                <a:ea typeface="华文楷体" panose="02010600040101010101" pitchFamily="2" charset="-122"/>
              </a:rPr>
              <a:t>限定关联</a:t>
            </a:r>
            <a:r>
              <a:rPr lang="zh-CN" altLang="en-US" b="1" dirty="0">
                <a:latin typeface="华文楷体" panose="02010600040101010101" pitchFamily="2" charset="-122"/>
                <a:ea typeface="华文楷体" panose="02010600040101010101" pitchFamily="2" charset="-122"/>
              </a:rPr>
              <a:t>是一对多或多对多关联的另一种表示，它通过添加限定符来标识在这个关联的一方出现的多个对象中的每一个对象。</a:t>
            </a:r>
            <a:r>
              <a:rPr lang="zh-CN" altLang="en-US" b="1" dirty="0">
                <a:solidFill>
                  <a:srgbClr val="FF3300"/>
                </a:solidFill>
                <a:latin typeface="华文楷体" panose="02010600040101010101" pitchFamily="2" charset="-122"/>
                <a:ea typeface="华文楷体" panose="02010600040101010101" pitchFamily="2" charset="-122"/>
              </a:rPr>
              <a:t>注意：限定符是关联线的一个附加信息，而不是类的</a:t>
            </a:r>
            <a:r>
              <a:rPr lang="zh-CN" altLang="en-US" b="1" dirty="0">
                <a:latin typeface="华文楷体" panose="02010600040101010101" pitchFamily="2" charset="-122"/>
                <a:ea typeface="华文楷体" panose="02010600040101010101" pitchFamily="2" charset="-122"/>
              </a:rPr>
              <a:t>。</a:t>
            </a:r>
          </a:p>
        </p:txBody>
      </p:sp>
      <p:sp>
        <p:nvSpPr>
          <p:cNvPr id="76807" name="Rectangle 4"/>
          <p:cNvSpPr>
            <a:spLocks noChangeArrowheads="1"/>
          </p:cNvSpPr>
          <p:nvPr/>
        </p:nvSpPr>
        <p:spPr bwMode="auto">
          <a:xfrm>
            <a:off x="915430" y="3232150"/>
            <a:ext cx="491416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pPr>
            <a:r>
              <a:rPr lang="zh-CN" altLang="en-US" sz="2800" b="1" dirty="0">
                <a:latin typeface="华文楷体" panose="02010600040101010101" pitchFamily="2" charset="-122"/>
                <a:ea typeface="华文楷体" panose="02010600040101010101" pitchFamily="2" charset="-122"/>
              </a:rPr>
              <a:t>例如，紧贴关联目录类一端的小矩形是一个限定符，它限定目录对象使用文件名来标识属于它的每一个文件。</a:t>
            </a:r>
          </a:p>
        </p:txBody>
      </p:sp>
      <p:grpSp>
        <p:nvGrpSpPr>
          <p:cNvPr id="76808" name="Group 5"/>
          <p:cNvGrpSpPr>
            <a:grpSpLocks/>
          </p:cNvGrpSpPr>
          <p:nvPr/>
        </p:nvGrpSpPr>
        <p:grpSpPr bwMode="auto">
          <a:xfrm>
            <a:off x="6111875" y="3595688"/>
            <a:ext cx="3919538" cy="2271712"/>
            <a:chOff x="2955" y="2256"/>
            <a:chExt cx="2469" cy="1431"/>
          </a:xfrm>
        </p:grpSpPr>
        <p:grpSp>
          <p:nvGrpSpPr>
            <p:cNvPr id="76809" name="Group 6"/>
            <p:cNvGrpSpPr>
              <a:grpSpLocks/>
            </p:cNvGrpSpPr>
            <p:nvPr/>
          </p:nvGrpSpPr>
          <p:grpSpPr bwMode="auto">
            <a:xfrm>
              <a:off x="2955" y="2256"/>
              <a:ext cx="2469" cy="536"/>
              <a:chOff x="3024" y="1296"/>
              <a:chExt cx="2469" cy="536"/>
            </a:xfrm>
          </p:grpSpPr>
          <p:sp>
            <p:nvSpPr>
              <p:cNvPr id="76811" name="Line 7"/>
              <p:cNvSpPr>
                <a:spLocks noChangeShapeType="1"/>
              </p:cNvSpPr>
              <p:nvPr/>
            </p:nvSpPr>
            <p:spPr bwMode="auto">
              <a:xfrm>
                <a:off x="4320" y="1569"/>
                <a:ext cx="54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6812" name="Group 8"/>
              <p:cNvGrpSpPr>
                <a:grpSpLocks/>
              </p:cNvGrpSpPr>
              <p:nvPr/>
            </p:nvGrpSpPr>
            <p:grpSpPr bwMode="auto">
              <a:xfrm>
                <a:off x="3024" y="1304"/>
                <a:ext cx="1309" cy="528"/>
                <a:chOff x="3168" y="1304"/>
                <a:chExt cx="1309" cy="528"/>
              </a:xfrm>
            </p:grpSpPr>
            <p:sp>
              <p:nvSpPr>
                <p:cNvPr id="76816" name="Text Box 9"/>
                <p:cNvSpPr txBox="1">
                  <a:spLocks noChangeArrowheads="1"/>
                </p:cNvSpPr>
                <p:nvPr/>
              </p:nvSpPr>
              <p:spPr bwMode="auto">
                <a:xfrm>
                  <a:off x="3805" y="1384"/>
                  <a:ext cx="672" cy="369"/>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a:lnSpc>
                      <a:spcPct val="120000"/>
                    </a:lnSpc>
                    <a:spcBef>
                      <a:spcPts val="100"/>
                    </a:spcBef>
                    <a:buClrTx/>
                  </a:pPr>
                  <a:r>
                    <a:rPr lang="zh-CN" altLang="en-US" b="1">
                      <a:latin typeface="Times New Roman" panose="02020603050405020304" pitchFamily="18" charset="0"/>
                    </a:rPr>
                    <a:t>文件名</a:t>
                  </a:r>
                  <a:endParaRPr lang="zh-CN" altLang="en-US" sz="900" b="1">
                    <a:latin typeface="Times New Roman" panose="02020603050405020304" pitchFamily="18" charset="0"/>
                    <a:cs typeface="Times New Roman" panose="02020603050405020304" pitchFamily="18" charset="0"/>
                  </a:endParaRPr>
                </a:p>
              </p:txBody>
            </p:sp>
            <p:sp>
              <p:nvSpPr>
                <p:cNvPr id="76817" name="Text Box 10"/>
                <p:cNvSpPr txBox="1">
                  <a:spLocks noChangeArrowheads="1"/>
                </p:cNvSpPr>
                <p:nvPr/>
              </p:nvSpPr>
              <p:spPr bwMode="auto">
                <a:xfrm>
                  <a:off x="3168" y="1304"/>
                  <a:ext cx="637" cy="52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a:lnSpc>
                      <a:spcPct val="145000"/>
                    </a:lnSpc>
                    <a:spcBef>
                      <a:spcPct val="0"/>
                    </a:spcBef>
                    <a:buClrTx/>
                    <a:buFontTx/>
                    <a:buNone/>
                  </a:pPr>
                  <a:r>
                    <a:rPr lang="zh-CN" altLang="en-US" b="1">
                      <a:latin typeface="Times New Roman" panose="02020603050405020304" pitchFamily="18" charset="0"/>
                    </a:rPr>
                    <a:t>目录</a:t>
                  </a:r>
                </a:p>
              </p:txBody>
            </p:sp>
          </p:grpSp>
          <p:grpSp>
            <p:nvGrpSpPr>
              <p:cNvPr id="76813" name="Group 11"/>
              <p:cNvGrpSpPr>
                <a:grpSpLocks/>
              </p:cNvGrpSpPr>
              <p:nvPr/>
            </p:nvGrpSpPr>
            <p:grpSpPr bwMode="auto">
              <a:xfrm>
                <a:off x="4608" y="1296"/>
                <a:ext cx="885" cy="536"/>
                <a:chOff x="4683" y="1296"/>
                <a:chExt cx="885" cy="536"/>
              </a:xfrm>
            </p:grpSpPr>
            <p:sp>
              <p:nvSpPr>
                <p:cNvPr id="76814" name="Text Box 12"/>
                <p:cNvSpPr txBox="1">
                  <a:spLocks noChangeArrowheads="1"/>
                </p:cNvSpPr>
                <p:nvPr/>
              </p:nvSpPr>
              <p:spPr bwMode="auto">
                <a:xfrm>
                  <a:off x="4931" y="1304"/>
                  <a:ext cx="637" cy="52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a:lnSpc>
                      <a:spcPct val="145000"/>
                    </a:lnSpc>
                    <a:spcBef>
                      <a:spcPct val="0"/>
                    </a:spcBef>
                    <a:buClrTx/>
                    <a:buFontTx/>
                    <a:buNone/>
                  </a:pPr>
                  <a:r>
                    <a:rPr lang="zh-CN" altLang="en-US" b="1">
                      <a:latin typeface="Times New Roman" panose="02020603050405020304" pitchFamily="18" charset="0"/>
                    </a:rPr>
                    <a:t>文件</a:t>
                  </a:r>
                </a:p>
              </p:txBody>
            </p:sp>
            <p:sp>
              <p:nvSpPr>
                <p:cNvPr id="76815" name="Text Box 13"/>
                <p:cNvSpPr txBox="1">
                  <a:spLocks noChangeArrowheads="1"/>
                </p:cNvSpPr>
                <p:nvPr/>
              </p:nvSpPr>
              <p:spPr bwMode="auto">
                <a:xfrm>
                  <a:off x="4683" y="1296"/>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Lst>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just">
                    <a:spcBef>
                      <a:spcPct val="0"/>
                    </a:spcBef>
                    <a:buClrTx/>
                    <a:buFontTx/>
                    <a:buNone/>
                  </a:pPr>
                  <a:r>
                    <a:rPr lang="zh-CN" altLang="en-US" sz="2800">
                      <a:latin typeface="Times New Roman" panose="02020603050405020304" pitchFamily="18" charset="0"/>
                    </a:rPr>
                    <a:t>*</a:t>
                  </a:r>
                  <a:endParaRPr lang="zh-CN" altLang="en-US">
                    <a:latin typeface="Times New Roman" panose="02020603050405020304" pitchFamily="18" charset="0"/>
                  </a:endParaRPr>
                </a:p>
              </p:txBody>
            </p:sp>
          </p:grpSp>
        </p:grpSp>
        <p:sp>
          <p:nvSpPr>
            <p:cNvPr id="76810" name="Text Box 14"/>
            <p:cNvSpPr txBox="1">
              <a:spLocks noChangeArrowheads="1"/>
            </p:cNvSpPr>
            <p:nvPr/>
          </p:nvSpPr>
          <p:spPr bwMode="auto">
            <a:xfrm>
              <a:off x="3312" y="3360"/>
              <a:ext cx="17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eaLnBrk="1" hangingPunct="1">
                <a:spcBef>
                  <a:spcPct val="50000"/>
                </a:spcBef>
                <a:buClrTx/>
                <a:buFontTx/>
                <a:buNone/>
              </a:pPr>
              <a:r>
                <a:rPr lang="zh-CN" altLang="en-US" sz="2800" b="1">
                  <a:latin typeface="Times New Roman" panose="02020603050405020304" pitchFamily="18" charset="0"/>
                </a:rPr>
                <a:t>限定关联</a:t>
              </a:r>
              <a:endParaRPr lang="zh-CN" altLang="en-US" b="1">
                <a:latin typeface="Times New Roman" panose="02020603050405020304" pitchFamily="18" charset="0"/>
              </a:endParaRPr>
            </a:p>
          </p:txBody>
        </p:sp>
      </p:grpSp>
      <p:sp>
        <p:nvSpPr>
          <p:cNvPr id="18" name="文本框 17"/>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一些特殊的关联关系：限定关联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5087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pPr>
              <a:defRPr/>
            </a:pPr>
            <a:fld id="{E026A8D1-33DD-4A2F-84EC-7163A059D5CE}" type="slidenum">
              <a:rPr lang="zh-CN" altLang="en-US"/>
              <a:pPr>
                <a:defRPr/>
              </a:pPr>
              <a:t>54</a:t>
            </a:fld>
            <a:endParaRPr lang="en-US" altLang="zh-CN"/>
          </a:p>
        </p:txBody>
      </p:sp>
      <p:sp>
        <p:nvSpPr>
          <p:cNvPr id="77830" name="Rectangle 3"/>
          <p:cNvSpPr>
            <a:spLocks noGrp="1" noChangeArrowheads="1"/>
          </p:cNvSpPr>
          <p:nvPr>
            <p:ph type="body" idx="1"/>
          </p:nvPr>
        </p:nvSpPr>
        <p:spPr>
          <a:xfrm>
            <a:off x="410587" y="1038225"/>
            <a:ext cx="11120001" cy="3124200"/>
          </a:xfrm>
        </p:spPr>
        <p:txBody>
          <a:bodyPr/>
          <a:lstStyle/>
          <a:p>
            <a:pPr eaLnBrk="1" hangingPunct="1">
              <a:lnSpc>
                <a:spcPct val="150000"/>
              </a:lnSpc>
            </a:pPr>
            <a:r>
              <a:rPr lang="zh-CN" altLang="en-US" b="1" dirty="0">
                <a:solidFill>
                  <a:srgbClr val="FF3300"/>
                </a:solidFill>
                <a:latin typeface="华文楷体" panose="02010600040101010101" pitchFamily="2" charset="-122"/>
                <a:ea typeface="华文楷体" panose="02010600040101010101" pitchFamily="2" charset="-122"/>
              </a:rPr>
              <a:t>关联类</a:t>
            </a:r>
            <a:r>
              <a:rPr lang="zh-CN" altLang="en-US" b="1" dirty="0">
                <a:latin typeface="华文楷体" panose="02010600040101010101" pitchFamily="2" charset="-122"/>
                <a:ea typeface="华文楷体" panose="02010600040101010101" pitchFamily="2" charset="-122"/>
              </a:rPr>
              <a:t>不仅有名称、有相关对象的角色以及参与这些角色的对象数量</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多重性</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，而且还有属性</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如工作时间</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、操作以及其他一些特性。</a:t>
            </a:r>
          </a:p>
        </p:txBody>
      </p:sp>
      <p:grpSp>
        <p:nvGrpSpPr>
          <p:cNvPr id="77831" name="Group 4"/>
          <p:cNvGrpSpPr>
            <a:grpSpLocks/>
          </p:cNvGrpSpPr>
          <p:nvPr/>
        </p:nvGrpSpPr>
        <p:grpSpPr bwMode="auto">
          <a:xfrm>
            <a:off x="3835593" y="3620757"/>
            <a:ext cx="2682875" cy="2232025"/>
            <a:chOff x="3393" y="1954"/>
            <a:chExt cx="1690" cy="1406"/>
          </a:xfrm>
        </p:grpSpPr>
        <p:sp>
          <p:nvSpPr>
            <p:cNvPr id="77839" name="Rectangle 5"/>
            <p:cNvSpPr>
              <a:spLocks noChangeArrowheads="1"/>
            </p:cNvSpPr>
            <p:nvPr/>
          </p:nvSpPr>
          <p:spPr bwMode="auto">
            <a:xfrm>
              <a:off x="4412" y="3058"/>
              <a:ext cx="671"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spcBef>
                  <a:spcPct val="0"/>
                </a:spcBef>
                <a:buClrTx/>
                <a:buFontTx/>
                <a:buNone/>
              </a:pPr>
              <a:r>
                <a:rPr lang="zh-CN" altLang="en-US" b="1" i="1">
                  <a:latin typeface="Times New Roman" panose="02020603050405020304" pitchFamily="18" charset="0"/>
                  <a:ea typeface="楷体_GB2312" pitchFamily="49" charset="-122"/>
                </a:rPr>
                <a:t>关联类</a:t>
              </a:r>
              <a:endParaRPr lang="zh-CN" altLang="en-US" b="1" i="1">
                <a:latin typeface="Times New Roman" panose="02020603050405020304" pitchFamily="18" charset="0"/>
              </a:endParaRPr>
            </a:p>
          </p:txBody>
        </p:sp>
        <p:sp>
          <p:nvSpPr>
            <p:cNvPr id="77840" name="Line 6"/>
            <p:cNvSpPr>
              <a:spLocks noChangeShapeType="1"/>
            </p:cNvSpPr>
            <p:nvPr/>
          </p:nvSpPr>
          <p:spPr bwMode="auto">
            <a:xfrm flipH="1" flipV="1">
              <a:off x="4320" y="2855"/>
              <a:ext cx="380" cy="15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1" name="Rectangle 7"/>
            <p:cNvSpPr>
              <a:spLocks noChangeArrowheads="1"/>
            </p:cNvSpPr>
            <p:nvPr/>
          </p:nvSpPr>
          <p:spPr bwMode="auto">
            <a:xfrm>
              <a:off x="3393" y="1977"/>
              <a:ext cx="1580" cy="841"/>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endParaRPr lang="zh-CN" altLang="en-US"/>
            </a:p>
          </p:txBody>
        </p:sp>
        <p:sp>
          <p:nvSpPr>
            <p:cNvPr id="77842" name="Line 8"/>
            <p:cNvSpPr>
              <a:spLocks noChangeShapeType="1"/>
            </p:cNvSpPr>
            <p:nvPr/>
          </p:nvSpPr>
          <p:spPr bwMode="auto">
            <a:xfrm>
              <a:off x="3408" y="2292"/>
              <a:ext cx="1584"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3" name="Line 9"/>
            <p:cNvSpPr>
              <a:spLocks noChangeShapeType="1"/>
            </p:cNvSpPr>
            <p:nvPr/>
          </p:nvSpPr>
          <p:spPr bwMode="auto">
            <a:xfrm>
              <a:off x="3418" y="2577"/>
              <a:ext cx="1574" cy="1"/>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4" name="Rectangle 10"/>
            <p:cNvSpPr>
              <a:spLocks noChangeArrowheads="1"/>
            </p:cNvSpPr>
            <p:nvPr/>
          </p:nvSpPr>
          <p:spPr bwMode="auto">
            <a:xfrm>
              <a:off x="3593" y="1954"/>
              <a:ext cx="1168"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a:lnSpc>
                  <a:spcPct val="135000"/>
                </a:lnSpc>
                <a:spcBef>
                  <a:spcPts val="100"/>
                </a:spcBef>
                <a:buClrTx/>
              </a:pPr>
              <a:r>
                <a:rPr lang="zh-CN" altLang="en-US" b="1">
                  <a:latin typeface="Times New Roman" panose="02020603050405020304" pitchFamily="18" charset="0"/>
                </a:rPr>
                <a:t>雇  佣</a:t>
              </a:r>
            </a:p>
          </p:txBody>
        </p:sp>
        <p:sp>
          <p:nvSpPr>
            <p:cNvPr id="77845" name="Rectangle 11"/>
            <p:cNvSpPr>
              <a:spLocks noChangeArrowheads="1"/>
            </p:cNvSpPr>
            <p:nvPr/>
          </p:nvSpPr>
          <p:spPr bwMode="auto">
            <a:xfrm>
              <a:off x="3461" y="2301"/>
              <a:ext cx="1503"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a:spcBef>
                  <a:spcPct val="0"/>
                </a:spcBef>
                <a:buClrTx/>
                <a:buFontTx/>
                <a:buNone/>
              </a:pPr>
              <a:r>
                <a:rPr lang="en-US" altLang="zh-CN" b="1">
                  <a:latin typeface="Times New Roman" panose="02020603050405020304" pitchFamily="18" charset="0"/>
                </a:rPr>
                <a:t>Period:dateRange</a:t>
              </a:r>
              <a:endParaRPr lang="en-US" altLang="zh-CN" sz="800" b="1">
                <a:latin typeface="Times New Roman" panose="02020603050405020304" pitchFamily="18" charset="0"/>
              </a:endParaRPr>
            </a:p>
          </p:txBody>
        </p:sp>
      </p:grpSp>
      <p:sp>
        <p:nvSpPr>
          <p:cNvPr id="77832" name="Rectangle 12"/>
          <p:cNvSpPr>
            <a:spLocks noChangeArrowheads="1"/>
          </p:cNvSpPr>
          <p:nvPr/>
        </p:nvSpPr>
        <p:spPr bwMode="auto">
          <a:xfrm>
            <a:off x="6056504" y="2641270"/>
            <a:ext cx="844550" cy="549275"/>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a:lnSpc>
                <a:spcPct val="110000"/>
              </a:lnSpc>
              <a:spcBef>
                <a:spcPts val="200"/>
              </a:spcBef>
              <a:buClrTx/>
            </a:pPr>
            <a:r>
              <a:rPr lang="zh-CN" altLang="en-US" b="1">
                <a:latin typeface="Times New Roman" panose="02020603050405020304" pitchFamily="18" charset="0"/>
              </a:rPr>
              <a:t>公司</a:t>
            </a:r>
            <a:endParaRPr lang="zh-CN" altLang="en-US" sz="900" b="1">
              <a:latin typeface="Times New Roman" panose="02020603050405020304" pitchFamily="18" charset="0"/>
            </a:endParaRPr>
          </a:p>
        </p:txBody>
      </p:sp>
      <p:sp>
        <p:nvSpPr>
          <p:cNvPr id="77833" name="Line 13"/>
          <p:cNvSpPr>
            <a:spLocks noChangeShapeType="1"/>
          </p:cNvSpPr>
          <p:nvPr/>
        </p:nvSpPr>
        <p:spPr bwMode="auto">
          <a:xfrm flipV="1">
            <a:off x="4170554" y="2898445"/>
            <a:ext cx="1885950" cy="952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34" name="Rectangle 14"/>
          <p:cNvSpPr>
            <a:spLocks noChangeArrowheads="1"/>
          </p:cNvSpPr>
          <p:nvPr/>
        </p:nvSpPr>
        <p:spPr bwMode="auto">
          <a:xfrm>
            <a:off x="4316604" y="2455531"/>
            <a:ext cx="1676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nSpc>
                <a:spcPct val="90000"/>
              </a:lnSpc>
              <a:spcBef>
                <a:spcPct val="0"/>
              </a:spcBef>
              <a:buClrTx/>
              <a:buFontTx/>
              <a:buNone/>
            </a:pPr>
            <a:r>
              <a:rPr lang="zh-CN" altLang="en-US" sz="4400" b="1" baseline="-16000">
                <a:latin typeface="Times New Roman" panose="02020603050405020304" pitchFamily="18" charset="0"/>
              </a:rPr>
              <a:t>* </a:t>
            </a:r>
            <a:r>
              <a:rPr lang="zh-CN" altLang="en-US" b="1">
                <a:latin typeface="Times New Roman" panose="02020603050405020304" pitchFamily="18" charset="0"/>
              </a:rPr>
              <a:t>         雇主</a:t>
            </a:r>
          </a:p>
        </p:txBody>
      </p:sp>
      <p:sp>
        <p:nvSpPr>
          <p:cNvPr id="77835" name="Rectangle 15"/>
          <p:cNvSpPr>
            <a:spLocks noChangeArrowheads="1"/>
          </p:cNvSpPr>
          <p:nvPr/>
        </p:nvSpPr>
        <p:spPr bwMode="auto">
          <a:xfrm>
            <a:off x="5231005" y="2906382"/>
            <a:ext cx="88582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a:spcBef>
                <a:spcPct val="0"/>
              </a:spcBef>
              <a:buClrTx/>
              <a:buFontTx/>
              <a:buNone/>
            </a:pPr>
            <a:r>
              <a:rPr lang="en-US" altLang="zh-CN" b="1">
                <a:latin typeface="Times New Roman" panose="02020603050405020304" pitchFamily="18" charset="0"/>
              </a:rPr>
              <a:t>0..1</a:t>
            </a:r>
            <a:endParaRPr lang="en-US" altLang="zh-CN" sz="800" b="1">
              <a:latin typeface="Times New Roman" panose="02020603050405020304" pitchFamily="18" charset="0"/>
            </a:endParaRPr>
          </a:p>
        </p:txBody>
      </p:sp>
      <p:sp>
        <p:nvSpPr>
          <p:cNvPr id="77836" name="Rectangle 16"/>
          <p:cNvSpPr>
            <a:spLocks noChangeArrowheads="1"/>
          </p:cNvSpPr>
          <p:nvPr/>
        </p:nvSpPr>
        <p:spPr bwMode="auto">
          <a:xfrm>
            <a:off x="3326004" y="2626981"/>
            <a:ext cx="844550" cy="5461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a:lnSpc>
                <a:spcPct val="110000"/>
              </a:lnSpc>
              <a:spcBef>
                <a:spcPts val="200"/>
              </a:spcBef>
              <a:buClrTx/>
            </a:pPr>
            <a:r>
              <a:rPr lang="zh-CN" altLang="en-US" b="1">
                <a:latin typeface="Times New Roman" panose="02020603050405020304" pitchFamily="18" charset="0"/>
              </a:rPr>
              <a:t>人</a:t>
            </a:r>
          </a:p>
        </p:txBody>
      </p:sp>
      <p:sp>
        <p:nvSpPr>
          <p:cNvPr id="77837" name="Line 17"/>
          <p:cNvSpPr>
            <a:spLocks noChangeShapeType="1"/>
          </p:cNvSpPr>
          <p:nvPr/>
        </p:nvSpPr>
        <p:spPr bwMode="auto">
          <a:xfrm flipH="1">
            <a:off x="5072254" y="2912731"/>
            <a:ext cx="0" cy="79533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38" name="Rectangle 18"/>
          <p:cNvSpPr>
            <a:spLocks noChangeArrowheads="1"/>
          </p:cNvSpPr>
          <p:nvPr/>
        </p:nvSpPr>
        <p:spPr bwMode="auto">
          <a:xfrm>
            <a:off x="328142" y="5883765"/>
            <a:ext cx="11577376" cy="690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zh-CN" altLang="en-US" sz="2800" b="1" dirty="0">
                <a:solidFill>
                  <a:srgbClr val="FF3300"/>
                </a:solidFill>
                <a:latin typeface="华文楷体" panose="02010600040101010101" pitchFamily="2" charset="-122"/>
                <a:ea typeface="华文楷体" panose="02010600040101010101" pitchFamily="2" charset="-122"/>
              </a:rPr>
              <a:t>使用关联类时，在任何两个相关的对象之间只能存在关联类的一个实例。</a:t>
            </a:r>
          </a:p>
        </p:txBody>
      </p:sp>
      <p:sp>
        <p:nvSpPr>
          <p:cNvPr id="22" name="文本框 21"/>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一些特殊的关联关系：关联类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88464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F65B2CBD-DD3B-4AF5-9FC7-49217CC344D0}" type="slidenum">
              <a:rPr lang="zh-CN" altLang="en-US"/>
              <a:pPr>
                <a:defRPr/>
              </a:pPr>
              <a:t>55</a:t>
            </a:fld>
            <a:endParaRPr lang="en-US" altLang="zh-CN"/>
          </a:p>
        </p:txBody>
      </p:sp>
      <p:sp>
        <p:nvSpPr>
          <p:cNvPr id="78854" name="Rectangle 3"/>
          <p:cNvSpPr>
            <a:spLocks noGrp="1" noChangeArrowheads="1"/>
          </p:cNvSpPr>
          <p:nvPr>
            <p:ph type="body" idx="1"/>
          </p:nvPr>
        </p:nvSpPr>
        <p:spPr>
          <a:xfrm>
            <a:off x="377790" y="884813"/>
            <a:ext cx="11436420" cy="4879975"/>
          </a:xfrm>
        </p:spPr>
        <p:txBody>
          <a:bodyPr/>
          <a:lstStyle/>
          <a:p>
            <a:pPr eaLnBrk="1" hangingPunct="1">
              <a:lnSpc>
                <a:spcPct val="130000"/>
              </a:lnSpc>
            </a:pPr>
            <a:r>
              <a:rPr lang="zh-CN" altLang="en-US" b="1" dirty="0">
                <a:latin typeface="华文楷体" panose="02010600040101010101" pitchFamily="2" charset="-122"/>
                <a:ea typeface="华文楷体" panose="02010600040101010101" pitchFamily="2" charset="-122"/>
              </a:rPr>
              <a:t>在关联建模中，在一些情况下需要包括其它类，因为它包含了关于关联的有价值的信息。对于这种情况，可使用 关联类 来绑定你的基本关联。关联类和一般类一样表示。不同的是，主类和关联类之间用一条相交的点线连接。如下图所示。 </a:t>
            </a:r>
          </a:p>
        </p:txBody>
      </p:sp>
      <p:pic>
        <p:nvPicPr>
          <p:cNvPr id="78855" name="Picture 4" descr="06529223444247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742" y="3324800"/>
            <a:ext cx="7924800"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6" name="Rectangle 5"/>
          <p:cNvSpPr>
            <a:spLocks noChangeArrowheads="1"/>
          </p:cNvSpPr>
          <p:nvPr/>
        </p:nvSpPr>
        <p:spPr bwMode="auto">
          <a:xfrm>
            <a:off x="538878" y="5236819"/>
            <a:ext cx="52288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751"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zh-CN" altLang="en-US" sz="2400" b="1" dirty="0">
                <a:latin typeface="华文楷体" panose="02010600040101010101" pitchFamily="2" charset="-122"/>
                <a:ea typeface="华文楷体" panose="02010600040101010101" pitchFamily="2" charset="-122"/>
              </a:rPr>
              <a:t>关联类就像一个标准的类，可以用属性，操作以及与其他关联。其作用是为一个链接添加一些附加信息。</a:t>
            </a:r>
          </a:p>
        </p:txBody>
      </p:sp>
      <p:sp>
        <p:nvSpPr>
          <p:cNvPr id="9" name="文本框 8"/>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一些特殊的关联关系：关联类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208693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557B6764-6C38-4940-8E75-B23ED7B4B5BC}" type="slidenum">
              <a:rPr lang="zh-CN" altLang="en-US"/>
              <a:pPr>
                <a:defRPr/>
              </a:pPr>
              <a:t>56</a:t>
            </a:fld>
            <a:endParaRPr lang="en-US" altLang="zh-CN"/>
          </a:p>
        </p:txBody>
      </p:sp>
      <p:sp>
        <p:nvSpPr>
          <p:cNvPr id="79878" name="Rectangle 3"/>
          <p:cNvSpPr>
            <a:spLocks noGrp="1" noChangeArrowheads="1"/>
          </p:cNvSpPr>
          <p:nvPr>
            <p:ph type="body" idx="1"/>
          </p:nvPr>
        </p:nvSpPr>
        <p:spPr>
          <a:xfrm>
            <a:off x="410586" y="965994"/>
            <a:ext cx="11486661" cy="4351338"/>
          </a:xfrm>
        </p:spPr>
        <p:txBody>
          <a:bodyPr/>
          <a:lstStyle/>
          <a:p>
            <a:pPr eaLnBrk="1" hangingPunct="1">
              <a:lnSpc>
                <a:spcPct val="150000"/>
              </a:lnSpc>
            </a:pPr>
            <a:r>
              <a:rPr lang="zh-CN" altLang="en-US" b="1" dirty="0" smtClean="0">
                <a:latin typeface="华文楷体" panose="02010600040101010101" pitchFamily="2" charset="-122"/>
                <a:ea typeface="华文楷体" panose="02010600040101010101" pitchFamily="2" charset="-122"/>
              </a:rPr>
              <a:t>递归关联也叫反射关联。类</a:t>
            </a:r>
            <a:r>
              <a:rPr lang="zh-CN" altLang="en-US" b="1" dirty="0">
                <a:latin typeface="华文楷体" panose="02010600040101010101" pitchFamily="2" charset="-122"/>
                <a:ea typeface="华文楷体" panose="02010600040101010101" pitchFamily="2" charset="-122"/>
              </a:rPr>
              <a:t>也可以使用</a:t>
            </a:r>
            <a:r>
              <a:rPr lang="zh-CN" altLang="en-US" b="1" dirty="0">
                <a:solidFill>
                  <a:srgbClr val="FF3300"/>
                </a:solidFill>
                <a:latin typeface="华文楷体" panose="02010600040101010101" pitchFamily="2" charset="-122"/>
                <a:ea typeface="华文楷体" panose="02010600040101010101" pitchFamily="2" charset="-122"/>
              </a:rPr>
              <a:t>反射关联</a:t>
            </a:r>
            <a:r>
              <a:rPr lang="zh-CN" altLang="en-US" b="1" dirty="0">
                <a:latin typeface="华文楷体" panose="02010600040101010101" pitchFamily="2" charset="-122"/>
                <a:ea typeface="华文楷体" panose="02010600040101010101" pitchFamily="2" charset="-122"/>
              </a:rPr>
              <a:t>与它本身相关联。当一个类关联到它本身时，这并不意味着类的实例与它本身相关，而是类的一个实例与类的另一个实例相关。</a:t>
            </a:r>
            <a:r>
              <a:rPr lang="zh-CN" altLang="en-US" dirty="0" smtClean="0">
                <a:ea typeface="宋体" panose="02010600030101010101" pitchFamily="2" charset="-122"/>
              </a:rPr>
              <a:t> </a:t>
            </a:r>
          </a:p>
        </p:txBody>
      </p:sp>
      <p:pic>
        <p:nvPicPr>
          <p:cNvPr id="79879" name="Picture 4" descr="06529223444625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1705" y="3794919"/>
            <a:ext cx="5446711" cy="205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0" name="Rectangle 5"/>
          <p:cNvSpPr>
            <a:spLocks noChangeArrowheads="1"/>
          </p:cNvSpPr>
          <p:nvPr/>
        </p:nvSpPr>
        <p:spPr bwMode="auto">
          <a:xfrm>
            <a:off x="410586" y="3463272"/>
            <a:ext cx="525668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751"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r>
              <a:rPr lang="zh-CN" altLang="en-US" sz="2800" dirty="0">
                <a:latin typeface="华文楷体" panose="02010600040101010101" pitchFamily="2" charset="-122"/>
                <a:ea typeface="华文楷体" panose="02010600040101010101" pitchFamily="2" charset="-122"/>
              </a:rPr>
              <a:t>右图描绘的关系说明一个</a:t>
            </a:r>
            <a:r>
              <a:rPr lang="en-US" altLang="zh-CN" sz="2800" dirty="0">
                <a:latin typeface="华文楷体" panose="02010600040101010101" pitchFamily="2" charset="-122"/>
                <a:ea typeface="华文楷体" panose="02010600040101010101" pitchFamily="2" charset="-122"/>
              </a:rPr>
              <a:t>Employee</a:t>
            </a:r>
            <a:r>
              <a:rPr lang="zh-CN" altLang="en-US" sz="2800" dirty="0">
                <a:latin typeface="华文楷体" panose="02010600040101010101" pitchFamily="2" charset="-122"/>
                <a:ea typeface="华文楷体" panose="02010600040101010101" pitchFamily="2" charset="-122"/>
              </a:rPr>
              <a:t>实例可能是另外一个</a:t>
            </a:r>
            <a:r>
              <a:rPr lang="en-US" altLang="zh-CN" sz="2800" dirty="0">
                <a:latin typeface="华文楷体" panose="02010600040101010101" pitchFamily="2" charset="-122"/>
                <a:ea typeface="华文楷体" panose="02010600040101010101" pitchFamily="2" charset="-122"/>
              </a:rPr>
              <a:t>Employee</a:t>
            </a:r>
            <a:r>
              <a:rPr lang="zh-CN" altLang="en-US" sz="2800" dirty="0">
                <a:latin typeface="华文楷体" panose="02010600040101010101" pitchFamily="2" charset="-122"/>
                <a:ea typeface="华文楷体" panose="02010600040101010101" pitchFamily="2" charset="-122"/>
              </a:rPr>
              <a:t>实例的经理。然而，因为“</a:t>
            </a:r>
            <a:r>
              <a:rPr lang="en-US" altLang="zh-CN" sz="2800" dirty="0">
                <a:latin typeface="华文楷体" panose="02010600040101010101" pitchFamily="2" charset="-122"/>
                <a:ea typeface="华文楷体" panose="02010600040101010101" pitchFamily="2" charset="-122"/>
              </a:rPr>
              <a:t>manages”</a:t>
            </a:r>
            <a:r>
              <a:rPr lang="zh-CN" altLang="en-US" sz="2800" dirty="0">
                <a:latin typeface="华文楷体" panose="02010600040101010101" pitchFamily="2" charset="-122"/>
                <a:ea typeface="华文楷体" panose="02010600040101010101" pitchFamily="2" charset="-122"/>
              </a:rPr>
              <a:t>的关系角色有 </a:t>
            </a:r>
            <a:r>
              <a:rPr lang="en-US" altLang="zh-CN" sz="2800" dirty="0">
                <a:latin typeface="华文楷体" panose="02010600040101010101" pitchFamily="2" charset="-122"/>
                <a:ea typeface="华文楷体" panose="02010600040101010101" pitchFamily="2" charset="-122"/>
              </a:rPr>
              <a:t>0..*</a:t>
            </a:r>
            <a:r>
              <a:rPr lang="zh-CN" altLang="en-US" sz="2800" dirty="0">
                <a:latin typeface="华文楷体" panose="02010600040101010101" pitchFamily="2" charset="-122"/>
                <a:ea typeface="华文楷体" panose="02010600040101010101" pitchFamily="2" charset="-122"/>
              </a:rPr>
              <a:t>的多重性描述；一个雇员可能不受任何其他雇员管理。</a:t>
            </a:r>
          </a:p>
        </p:txBody>
      </p:sp>
      <p:sp>
        <p:nvSpPr>
          <p:cNvPr id="9" name="文本框 8"/>
          <p:cNvSpPr txBox="1"/>
          <p:nvPr/>
        </p:nvSpPr>
        <p:spPr>
          <a:xfrm>
            <a:off x="410587" y="300038"/>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一些特殊的关联关系：递归关联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987077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subTitle" idx="4294967295"/>
          </p:nvPr>
        </p:nvSpPr>
        <p:spPr>
          <a:xfrm>
            <a:off x="964642" y="2093408"/>
            <a:ext cx="10530672" cy="3505200"/>
          </a:xfrm>
        </p:spPr>
        <p:txBody>
          <a:bodyPr vert="horz" wrap="square" lIns="91440" tIns="45720" rIns="91440" bIns="45720" numCol="1" anchor="t" anchorCtr="0" compatLnSpc="1"/>
          <a:lstStyle/>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抽象类、接口的定义</a:t>
            </a:r>
            <a:endParaRPr lang="en-US" altLang="zh-CN" b="1" dirty="0" smtClean="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抽象类和接口的区分及用法</a:t>
            </a:r>
            <a:endParaRPr lang="en-US"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一些特殊的关联关系：限定关联、关联类、递归关联</a:t>
            </a:r>
            <a:endParaRPr lang="en-US" altLang="zh-CN" b="1" dirty="0" smtClean="0">
              <a:solidFill>
                <a:srgbClr val="040602"/>
              </a:solidFill>
              <a:latin typeface="华文楷体" panose="02010600040101010101" pitchFamily="2" charset="-122"/>
              <a:ea typeface="华文楷体" panose="02010600040101010101" pitchFamily="2" charset="-122"/>
            </a:endParaRPr>
          </a:p>
        </p:txBody>
      </p:sp>
      <p:sp>
        <p:nvSpPr>
          <p:cNvPr id="108547" name="Rectangle 3"/>
          <p:cNvSpPr>
            <a:spLocks noGrp="1" noChangeArrowheads="1"/>
          </p:cNvSpPr>
          <p:nvPr>
            <p:ph type="ctrTitle" idx="4294967295"/>
          </p:nvPr>
        </p:nvSpPr>
        <p:spPr>
          <a:xfrm>
            <a:off x="2700495" y="1154797"/>
            <a:ext cx="8153400" cy="685800"/>
          </a:xfrm>
          <a:ln>
            <a:miter lim="800000"/>
            <a:headEnd/>
            <a:tailEnd/>
          </a:ln>
        </p:spPr>
        <p:txBody>
          <a:bodyPr vert="horz" wrap="square" lIns="91440" tIns="45720" rIns="91440" bIns="45720" numCol="1" anchor="t" anchorCtr="0" compatLnSpc="1">
            <a:normAutofit fontScale="90000"/>
          </a:bodyPr>
          <a:lstStyle/>
          <a:p>
            <a:pPr>
              <a:lnSpc>
                <a:spcPct val="150000"/>
              </a:lnSpc>
              <a:spcBef>
                <a:spcPct val="50000"/>
              </a:spcBef>
              <a:defRPr/>
            </a:pPr>
            <a:r>
              <a:rPr lang="zh-CN" altLang="en-US" sz="3300" b="1" dirty="0" smtClean="0">
                <a:solidFill>
                  <a:srgbClr val="FF0000"/>
                </a:solidFill>
                <a:ea typeface="华文楷体" panose="02010600040101010101" pitchFamily="2" charset="-122"/>
              </a:rPr>
              <a:t>关键概念和知识</a:t>
            </a:r>
            <a:endParaRPr lang="zh-CN" altLang="en-US" sz="2900" b="1" dirty="0">
              <a:solidFill>
                <a:srgbClr val="FF0000"/>
              </a:solidFill>
              <a:ea typeface="华文楷体" panose="02010600040101010101" pitchFamily="2" charset="-122"/>
            </a:endParaRPr>
          </a:p>
        </p:txBody>
      </p:sp>
      <p:sp>
        <p:nvSpPr>
          <p:cNvPr id="4" name="文本框 11"/>
          <p:cNvSpPr txBox="1"/>
          <p:nvPr/>
        </p:nvSpPr>
        <p:spPr>
          <a:xfrm>
            <a:off x="401212" y="31721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57</a:t>
            </a:fld>
            <a:endParaRPr lang="zh-CN" altLang="en-US"/>
          </a:p>
        </p:txBody>
      </p:sp>
    </p:spTree>
    <p:extLst>
      <p:ext uri="{BB962C8B-B14F-4D97-AF65-F5344CB8AC3E}">
        <p14:creationId xmlns:p14="http://schemas.microsoft.com/office/powerpoint/2010/main" val="168411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CA8990FD-7B5F-48AB-8648-FBFE2AB8FC9C}" type="slidenum">
              <a:rPr lang="zh-CN" altLang="en-US"/>
              <a:pPr>
                <a:defRPr/>
              </a:pPr>
              <a:t>6</a:t>
            </a:fld>
            <a:endParaRPr lang="en-US" altLang="zh-CN"/>
          </a:p>
        </p:txBody>
      </p:sp>
      <p:sp>
        <p:nvSpPr>
          <p:cNvPr id="9223" name="Rectangle 3"/>
          <p:cNvSpPr>
            <a:spLocks noGrp="1" noChangeArrowheads="1"/>
          </p:cNvSpPr>
          <p:nvPr>
            <p:ph type="body" idx="4294967295"/>
          </p:nvPr>
        </p:nvSpPr>
        <p:spPr>
          <a:xfrm>
            <a:off x="241160" y="1044873"/>
            <a:ext cx="11455121" cy="4899025"/>
          </a:xfrm>
        </p:spPr>
        <p:txBody>
          <a:bodyPr/>
          <a:lstStyle/>
          <a:p>
            <a:pPr indent="0" algn="ctr" eaLnBrk="1" hangingPunct="1">
              <a:lnSpc>
                <a:spcPct val="130000"/>
              </a:lnSpc>
              <a:spcBef>
                <a:spcPts val="600"/>
              </a:spcBef>
              <a:buFont typeface="Wingdings" panose="05000000000000000000" pitchFamily="2" charset="2"/>
              <a:buNone/>
            </a:pPr>
            <a:r>
              <a:rPr lang="zh-CN" altLang="en-US" b="1" dirty="0">
                <a:solidFill>
                  <a:srgbClr val="FF0000"/>
                </a:solidFill>
                <a:latin typeface="+mn-ea"/>
              </a:rPr>
              <a:t>为什么需要抽象类与</a:t>
            </a:r>
            <a:r>
              <a:rPr lang="zh-CN" altLang="en-US" b="1" dirty="0" smtClean="0">
                <a:solidFill>
                  <a:srgbClr val="FF0000"/>
                </a:solidFill>
                <a:latin typeface="+mn-ea"/>
              </a:rPr>
              <a:t>抽象方法</a:t>
            </a:r>
            <a:endParaRPr lang="en-US" altLang="zh-CN" b="1" dirty="0" smtClean="0">
              <a:solidFill>
                <a:srgbClr val="FF0000"/>
              </a:solidFill>
              <a:latin typeface="+mn-ea"/>
            </a:endParaRPr>
          </a:p>
          <a:p>
            <a:pPr marL="0" indent="0" eaLnBrk="1" hangingPunct="1">
              <a:lnSpc>
                <a:spcPct val="130000"/>
              </a:lnSpc>
              <a:spcBef>
                <a:spcPts val="600"/>
              </a:spcBef>
              <a:buFont typeface="Wingdings" panose="05000000000000000000" pitchFamily="2" charset="2"/>
              <a:buNone/>
            </a:pPr>
            <a:r>
              <a:rPr lang="zh-CN" altLang="en-US" dirty="0" smtClean="0">
                <a:latin typeface="华文楷体" panose="02010600040101010101" pitchFamily="2" charset="-122"/>
                <a:ea typeface="华文楷体" panose="02010600040101010101" pitchFamily="2" charset="-122"/>
              </a:rPr>
              <a:t>编写</a:t>
            </a:r>
            <a:r>
              <a:rPr lang="zh-CN" altLang="en-US" dirty="0">
                <a:latin typeface="华文楷体" panose="02010600040101010101" pitchFamily="2" charset="-122"/>
                <a:ea typeface="华文楷体" panose="02010600040101010101" pitchFamily="2" charset="-122"/>
              </a:rPr>
              <a:t>一个类的时候，可能会对一些类的方法进行定义，</a:t>
            </a:r>
            <a:r>
              <a:rPr lang="zh-CN" altLang="en-US" dirty="0" smtClean="0">
                <a:latin typeface="华文楷体" panose="02010600040101010101" pitchFamily="2" charset="-122"/>
                <a:ea typeface="华文楷体" panose="02010600040101010101" pitchFamily="2" charset="-122"/>
              </a:rPr>
              <a:t>但并不</a:t>
            </a:r>
            <a:r>
              <a:rPr lang="zh-CN" altLang="en-US" dirty="0">
                <a:latin typeface="华文楷体" panose="02010600040101010101" pitchFamily="2" charset="-122"/>
                <a:ea typeface="华文楷体" panose="02010600040101010101" pitchFamily="2" charset="-122"/>
              </a:rPr>
              <a:t>具体实现。而是交给该类的子类</a:t>
            </a:r>
            <a:r>
              <a:rPr lang="zh-CN" altLang="en-US" dirty="0" smtClean="0">
                <a:latin typeface="华文楷体" panose="02010600040101010101" pitchFamily="2" charset="-122"/>
                <a:ea typeface="华文楷体" panose="02010600040101010101" pitchFamily="2" charset="-122"/>
              </a:rPr>
              <a:t>根据具体</a:t>
            </a:r>
            <a:r>
              <a:rPr lang="zh-CN" altLang="en-US" dirty="0">
                <a:latin typeface="华文楷体" panose="02010600040101010101" pitchFamily="2" charset="-122"/>
                <a:ea typeface="华文楷体" panose="02010600040101010101" pitchFamily="2" charset="-122"/>
              </a:rPr>
              <a:t>情况去实现，这样</a:t>
            </a:r>
            <a:r>
              <a:rPr lang="zh-CN" altLang="en-US" dirty="0" smtClean="0">
                <a:latin typeface="华文楷体" panose="02010600040101010101" pitchFamily="2" charset="-122"/>
                <a:ea typeface="华文楷体" panose="02010600040101010101" pitchFamily="2" charset="-122"/>
              </a:rPr>
              <a:t>可增强</a:t>
            </a:r>
            <a:r>
              <a:rPr lang="zh-CN" altLang="en-US" dirty="0">
                <a:latin typeface="华文楷体" panose="02010600040101010101" pitchFamily="2" charset="-122"/>
                <a:ea typeface="华文楷体" panose="02010600040101010101" pitchFamily="2" charset="-122"/>
              </a:rPr>
              <a:t>类设计的灵活性。</a:t>
            </a:r>
          </a:p>
          <a:p>
            <a:pPr lvl="1">
              <a:lnSpc>
                <a:spcPct val="130000"/>
              </a:lnSpc>
              <a:spcBef>
                <a:spcPts val="600"/>
              </a:spcBef>
              <a:buFont typeface="Wingdings" panose="05000000000000000000" pitchFamily="2" charset="2"/>
              <a:buChar char="u"/>
            </a:pPr>
            <a:r>
              <a:rPr lang="zh-CN" altLang="en-US" dirty="0" smtClean="0">
                <a:latin typeface="华文楷体" panose="02010600040101010101" pitchFamily="2" charset="-122"/>
                <a:ea typeface="华文楷体" panose="02010600040101010101" pitchFamily="2" charset="-122"/>
              </a:rPr>
              <a:t>如</a:t>
            </a:r>
            <a:r>
              <a:rPr lang="zh-CN" altLang="en-US" dirty="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定义一</a:t>
            </a:r>
            <a:r>
              <a:rPr lang="zh-CN" altLang="en-US" dirty="0">
                <a:latin typeface="华文楷体" panose="02010600040101010101" pitchFamily="2" charset="-122"/>
                <a:ea typeface="华文楷体" panose="02010600040101010101" pitchFamily="2" charset="-122"/>
              </a:rPr>
              <a:t>个表示各种图形的类</a:t>
            </a:r>
            <a:r>
              <a:rPr lang="en-US" altLang="zh-CN" dirty="0">
                <a:latin typeface="华文楷体" panose="02010600040101010101" pitchFamily="2" charset="-122"/>
                <a:ea typeface="华文楷体" panose="02010600040101010101" pitchFamily="2" charset="-122"/>
              </a:rPr>
              <a:t>Shape</a:t>
            </a:r>
            <a:r>
              <a:rPr lang="zh-CN" altLang="en-US" dirty="0" smtClean="0">
                <a:latin typeface="华文楷体" panose="02010600040101010101" pitchFamily="2" charset="-122"/>
                <a:ea typeface="华文楷体" panose="02010600040101010101" pitchFamily="2" charset="-122"/>
              </a:rPr>
              <a:t>，有</a:t>
            </a:r>
            <a:r>
              <a:rPr lang="zh-CN" altLang="en-US" dirty="0">
                <a:latin typeface="华文楷体" panose="02010600040101010101" pitchFamily="2" charset="-122"/>
                <a:ea typeface="华文楷体" panose="02010600040101010101" pitchFamily="2" charset="-122"/>
              </a:rPr>
              <a:t>一个用于计算这个图形的周长的方法。但是，对于不同的</a:t>
            </a:r>
            <a:r>
              <a:rPr lang="zh-CN" altLang="en-US" dirty="0" smtClean="0">
                <a:latin typeface="华文楷体" panose="02010600040101010101" pitchFamily="2" charset="-122"/>
                <a:ea typeface="华文楷体" panose="02010600040101010101" pitchFamily="2" charset="-122"/>
              </a:rPr>
              <a:t>图形</a:t>
            </a:r>
            <a:r>
              <a:rPr lang="zh-CN" altLang="en-US" dirty="0">
                <a:latin typeface="华文楷体" panose="02010600040101010101" pitchFamily="2" charset="-122"/>
                <a:ea typeface="华文楷体" panose="02010600040101010101" pitchFamily="2" charset="-122"/>
              </a:rPr>
              <a:t>的</a:t>
            </a:r>
            <a:r>
              <a:rPr lang="zh-CN" altLang="en-US" dirty="0" smtClean="0">
                <a:latin typeface="华文楷体" panose="02010600040101010101" pitchFamily="2" charset="-122"/>
                <a:ea typeface="华文楷体" panose="02010600040101010101" pitchFamily="2" charset="-122"/>
              </a:rPr>
              <a:t>周长</a:t>
            </a:r>
            <a:r>
              <a:rPr lang="zh-CN" altLang="en-US" dirty="0">
                <a:latin typeface="华文楷体" panose="02010600040101010101" pitchFamily="2" charset="-122"/>
                <a:ea typeface="华文楷体" panose="02010600040101010101" pitchFamily="2" charset="-122"/>
              </a:rPr>
              <a:t>的计算方法不同，我们不能将所有的图形的周长的计算方法都写到这个方法中。通过关键字</a:t>
            </a:r>
            <a:r>
              <a:rPr lang="en-US" altLang="zh-CN" dirty="0">
                <a:latin typeface="华文楷体" panose="02010600040101010101" pitchFamily="2" charset="-122"/>
                <a:ea typeface="华文楷体" panose="02010600040101010101" pitchFamily="2" charset="-122"/>
              </a:rPr>
              <a:t>abstract</a:t>
            </a:r>
            <a:r>
              <a:rPr lang="zh-CN" altLang="en-US" dirty="0">
                <a:latin typeface="华文楷体" panose="02010600040101010101" pitchFamily="2" charset="-122"/>
                <a:ea typeface="华文楷体" panose="02010600040101010101" pitchFamily="2" charset="-122"/>
              </a:rPr>
              <a:t>，我们可以在父类中不实现这个方法，而将它的实现放到子类中去。</a:t>
            </a:r>
          </a:p>
          <a:p>
            <a:pPr marL="0" indent="0" eaLnBrk="1" hangingPunct="1">
              <a:lnSpc>
                <a:spcPct val="130000"/>
              </a:lnSpc>
              <a:spcBef>
                <a:spcPts val="600"/>
              </a:spcBef>
              <a:buFont typeface="Wingdings" panose="05000000000000000000" pitchFamily="2" charset="2"/>
              <a:buNone/>
            </a:pPr>
            <a:r>
              <a:rPr lang="zh-CN" altLang="en-US" dirty="0" smtClean="0">
                <a:latin typeface="华文楷体" panose="02010600040101010101" pitchFamily="2" charset="-122"/>
                <a:ea typeface="华文楷体" panose="02010600040101010101" pitchFamily="2" charset="-122"/>
              </a:rPr>
              <a:t>虽然</a:t>
            </a:r>
            <a:r>
              <a:rPr lang="zh-CN" altLang="en-US" dirty="0">
                <a:latin typeface="华文楷体" panose="02010600040101010101" pitchFamily="2" charset="-122"/>
                <a:ea typeface="华文楷体" panose="02010600040101010101" pitchFamily="2" charset="-122"/>
              </a:rPr>
              <a:t>周长</a:t>
            </a:r>
            <a:r>
              <a:rPr lang="zh-CN" altLang="en-US" dirty="0" smtClean="0">
                <a:latin typeface="华文楷体" panose="02010600040101010101" pitchFamily="2" charset="-122"/>
                <a:ea typeface="华文楷体" panose="02010600040101010101" pitchFamily="2" charset="-122"/>
              </a:rPr>
              <a:t>可用</a:t>
            </a:r>
            <a:r>
              <a:rPr lang="zh-CN" altLang="en-US" dirty="0">
                <a:latin typeface="华文楷体" panose="02010600040101010101" pitchFamily="2" charset="-122"/>
                <a:ea typeface="华文楷体" panose="02010600040101010101" pitchFamily="2" charset="-122"/>
              </a:rPr>
              <a:t>子类重写的方法来实现，但如果要求子类一定要重写父类的这个方法时，如果程序员忘了重写，将会造成运行上的错误。</a:t>
            </a:r>
            <a:r>
              <a:rPr lang="zh-CN" altLang="en-US" b="1" dirty="0">
                <a:solidFill>
                  <a:srgbClr val="FF0000"/>
                </a:solidFill>
                <a:latin typeface="华文楷体" panose="02010600040101010101" pitchFamily="2" charset="-122"/>
                <a:ea typeface="华文楷体" panose="02010600040101010101" pitchFamily="2" charset="-122"/>
              </a:rPr>
              <a:t>如果采用抽象类，则必须实现此方法才能创建实例，因而就可避免上述错误。</a:t>
            </a:r>
            <a:endParaRPr lang="en-US" altLang="zh-CN" b="1" dirty="0">
              <a:solidFill>
                <a:srgbClr val="FF0000"/>
              </a:solidFill>
              <a:latin typeface="华文楷体" panose="02010600040101010101" pitchFamily="2" charset="-122"/>
              <a:ea typeface="华文楷体" panose="02010600040101010101" pitchFamily="2" charset="-122"/>
            </a:endParaRPr>
          </a:p>
        </p:txBody>
      </p:sp>
      <p:sp>
        <p:nvSpPr>
          <p:cNvPr id="8"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7155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CDFE1AD7-F0CE-4133-9732-5DD6082D14A4}" type="slidenum">
              <a:rPr lang="zh-CN" altLang="en-US"/>
              <a:pPr>
                <a:defRPr/>
              </a:pPr>
              <a:t>7</a:t>
            </a:fld>
            <a:endParaRPr lang="en-US" altLang="zh-CN"/>
          </a:p>
        </p:txBody>
      </p:sp>
      <p:sp>
        <p:nvSpPr>
          <p:cNvPr id="10245" name="灯片编号占位符 3"/>
          <p:cNvSpPr txBox="1">
            <a:spLocks noGrp="1"/>
          </p:cNvSpPr>
          <p:nvPr/>
        </p:nvSpPr>
        <p:spPr bwMode="auto">
          <a:xfrm>
            <a:off x="1981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fld id="{7403CA22-86BE-44BA-919B-D169C2A6E5D9}" type="slidenum">
              <a:rPr lang="en-US" altLang="zh-CN" sz="1400"/>
              <a:pPr eaLnBrk="1" hangingPunct="1">
                <a:spcBef>
                  <a:spcPct val="0"/>
                </a:spcBef>
                <a:buClrTx/>
                <a:buFontTx/>
                <a:buNone/>
              </a:pPr>
              <a:t>7</a:t>
            </a:fld>
            <a:endParaRPr lang="en-US" altLang="zh-CN" sz="1400"/>
          </a:p>
        </p:txBody>
      </p:sp>
      <p:sp>
        <p:nvSpPr>
          <p:cNvPr id="10246" name="Rectangle 2"/>
          <p:cNvSpPr>
            <a:spLocks noGrp="1" noChangeArrowheads="1"/>
          </p:cNvSpPr>
          <p:nvPr>
            <p:ph type="title" idx="4294967295"/>
          </p:nvPr>
        </p:nvSpPr>
        <p:spPr>
          <a:xfrm>
            <a:off x="2185430" y="555577"/>
            <a:ext cx="7993062" cy="1109662"/>
          </a:xfrm>
        </p:spPr>
        <p:txBody>
          <a:bodyPr/>
          <a:lstStyle/>
          <a:p>
            <a:pPr eaLnBrk="1" hangingPunct="1"/>
            <a:r>
              <a:rPr lang="zh-CN" altLang="en-US" sz="2800" b="1" dirty="0">
                <a:ea typeface="宋体" panose="02010600030101010101" pitchFamily="2" charset="-122"/>
              </a:rPr>
              <a:t>什么是抽象类</a:t>
            </a:r>
            <a:r>
              <a:rPr lang="en-US" altLang="zh-CN" sz="2800" b="1" dirty="0">
                <a:ea typeface="宋体" panose="02010600030101010101" pitchFamily="2" charset="-122"/>
              </a:rPr>
              <a:t>——abstract </a:t>
            </a:r>
            <a:r>
              <a:rPr lang="zh-CN" altLang="en-US" sz="2800" b="1" dirty="0">
                <a:ea typeface="宋体" panose="02010600030101010101" pitchFamily="2" charset="-122"/>
              </a:rPr>
              <a:t>修饰符</a:t>
            </a:r>
            <a:r>
              <a:rPr lang="en-US" altLang="zh-CN" sz="2800" b="1" dirty="0">
                <a:ea typeface="宋体" panose="02010600030101010101" pitchFamily="2" charset="-122"/>
              </a:rPr>
              <a:t>1-1</a:t>
            </a:r>
          </a:p>
        </p:txBody>
      </p:sp>
      <p:sp>
        <p:nvSpPr>
          <p:cNvPr id="80899" name="Rectangle 3"/>
          <p:cNvSpPr>
            <a:spLocks noGrp="1" noChangeArrowheads="1"/>
          </p:cNvSpPr>
          <p:nvPr>
            <p:ph type="body" idx="4294967295"/>
          </p:nvPr>
        </p:nvSpPr>
        <p:spPr>
          <a:xfrm>
            <a:off x="1356528" y="1341438"/>
            <a:ext cx="10269416" cy="4895850"/>
          </a:xfrm>
        </p:spPr>
        <p:txBody>
          <a:bodyPr/>
          <a:lstStyle/>
          <a:p>
            <a:pPr eaLnBrk="1" hangingPunct="1">
              <a:lnSpc>
                <a:spcPct val="110000"/>
              </a:lnSpc>
            </a:pPr>
            <a:r>
              <a:rPr lang="zh-CN" altLang="en-US" sz="2400" b="1" dirty="0">
                <a:ea typeface="宋体" panose="02010600030101010101" pitchFamily="2" charset="-122"/>
              </a:rPr>
              <a:t>由</a:t>
            </a:r>
            <a:r>
              <a:rPr lang="en-US" altLang="zh-CN" sz="2400" b="1" dirty="0">
                <a:solidFill>
                  <a:srgbClr val="FF3300"/>
                </a:solidFill>
                <a:ea typeface="宋体" panose="02010600030101010101" pitchFamily="2" charset="-122"/>
              </a:rPr>
              <a:t>abstract</a:t>
            </a:r>
            <a:r>
              <a:rPr lang="zh-CN" altLang="en-US" sz="2400" b="1" dirty="0">
                <a:ea typeface="宋体" panose="02010600030101010101" pitchFamily="2" charset="-122"/>
              </a:rPr>
              <a:t>修饰的方法叫</a:t>
            </a:r>
            <a:r>
              <a:rPr lang="zh-CN" altLang="en-US" sz="2400" b="1" dirty="0">
                <a:solidFill>
                  <a:srgbClr val="FF3300"/>
                </a:solidFill>
                <a:ea typeface="宋体" panose="02010600030101010101" pitchFamily="2" charset="-122"/>
              </a:rPr>
              <a:t>抽象方法</a:t>
            </a:r>
            <a:r>
              <a:rPr lang="zh-CN" altLang="en-US" sz="2400" b="1" dirty="0">
                <a:ea typeface="宋体" panose="02010600030101010101" pitchFamily="2" charset="-122"/>
              </a:rPr>
              <a:t>；由</a:t>
            </a:r>
            <a:r>
              <a:rPr lang="en-US" altLang="zh-CN" sz="2400" b="1" dirty="0">
                <a:solidFill>
                  <a:srgbClr val="FF3300"/>
                </a:solidFill>
                <a:ea typeface="宋体" panose="02010600030101010101" pitchFamily="2" charset="-122"/>
              </a:rPr>
              <a:t>abstract</a:t>
            </a:r>
            <a:r>
              <a:rPr lang="zh-CN" altLang="en-US" sz="2400" b="1" dirty="0">
                <a:ea typeface="宋体" panose="02010600030101010101" pitchFamily="2" charset="-122"/>
              </a:rPr>
              <a:t>修饰的类叫</a:t>
            </a:r>
            <a:r>
              <a:rPr lang="zh-CN" altLang="en-US" sz="2400" b="1" dirty="0">
                <a:solidFill>
                  <a:srgbClr val="FF3300"/>
                </a:solidFill>
                <a:ea typeface="宋体" panose="02010600030101010101" pitchFamily="2" charset="-122"/>
              </a:rPr>
              <a:t>抽象类</a:t>
            </a:r>
          </a:p>
          <a:p>
            <a:pPr eaLnBrk="1" hangingPunct="1">
              <a:lnSpc>
                <a:spcPct val="110000"/>
              </a:lnSpc>
            </a:pPr>
            <a:r>
              <a:rPr lang="zh-CN" altLang="en-US" sz="2400" b="1" dirty="0">
                <a:ea typeface="宋体" panose="02010600030101010101" pitchFamily="2" charset="-122"/>
              </a:rPr>
              <a:t>抽象方法必须声明在抽象类中</a:t>
            </a:r>
          </a:p>
          <a:p>
            <a:pPr eaLnBrk="1" hangingPunct="1">
              <a:lnSpc>
                <a:spcPct val="110000"/>
              </a:lnSpc>
            </a:pPr>
            <a:r>
              <a:rPr lang="zh-CN" altLang="en-US" sz="2400" b="1" dirty="0">
                <a:ea typeface="宋体" panose="02010600030101010101" pitchFamily="2" charset="-122"/>
              </a:rPr>
              <a:t>抽象方法语法：</a:t>
            </a:r>
          </a:p>
          <a:p>
            <a:pPr lvl="1" eaLnBrk="1" hangingPunct="1">
              <a:lnSpc>
                <a:spcPct val="125000"/>
              </a:lnSpc>
              <a:buFont typeface="Wingdings" panose="05000000000000000000" pitchFamily="2" charset="2"/>
              <a:buNone/>
            </a:pPr>
            <a:r>
              <a:rPr lang="en-US" altLang="zh-CN" b="1" dirty="0">
                <a:ea typeface="宋体" panose="02010600030101010101" pitchFamily="2" charset="-122"/>
              </a:rPr>
              <a:t>abstract </a:t>
            </a:r>
            <a:r>
              <a:rPr lang="zh-CN" altLang="en-US" b="1" dirty="0">
                <a:ea typeface="宋体" panose="02010600030101010101" pitchFamily="2" charset="-122"/>
              </a:rPr>
              <a:t>   类型   方法名</a:t>
            </a:r>
            <a:r>
              <a:rPr lang="en-US" altLang="zh-CN" b="1" dirty="0">
                <a:ea typeface="宋体" panose="02010600030101010101" pitchFamily="2" charset="-122"/>
              </a:rPr>
              <a:t>(</a:t>
            </a:r>
            <a:r>
              <a:rPr lang="zh-CN" altLang="en-US" b="1" dirty="0">
                <a:ea typeface="宋体" panose="02010600030101010101" pitchFamily="2" charset="-122"/>
              </a:rPr>
              <a:t>形参列表</a:t>
            </a:r>
            <a:r>
              <a:rPr lang="en-US" altLang="zh-CN" b="1" dirty="0">
                <a:ea typeface="宋体" panose="02010600030101010101" pitchFamily="2" charset="-122"/>
              </a:rPr>
              <a:t>);</a:t>
            </a:r>
          </a:p>
          <a:p>
            <a:pPr eaLnBrk="1" hangingPunct="1">
              <a:lnSpc>
                <a:spcPct val="110000"/>
              </a:lnSpc>
            </a:pPr>
            <a:r>
              <a:rPr lang="zh-CN" altLang="en-US" sz="2400" b="1" dirty="0">
                <a:ea typeface="宋体" panose="02010600030101010101" pitchFamily="2" charset="-122"/>
              </a:rPr>
              <a:t>声明抽象类语法：</a:t>
            </a:r>
          </a:p>
          <a:p>
            <a:pPr eaLnBrk="1" hangingPunct="1">
              <a:lnSpc>
                <a:spcPct val="110000"/>
              </a:lnSpc>
            </a:pPr>
            <a:r>
              <a:rPr lang="en-US" altLang="zh-CN" sz="2400" b="1" dirty="0">
                <a:solidFill>
                  <a:srgbClr val="FF3300"/>
                </a:solidFill>
                <a:ea typeface="宋体" panose="02010600030101010101" pitchFamily="2" charset="-122"/>
              </a:rPr>
              <a:t>abstract</a:t>
            </a:r>
            <a:r>
              <a:rPr lang="en-US" altLang="zh-CN" sz="2400" b="1" dirty="0">
                <a:ea typeface="宋体" panose="02010600030101010101" pitchFamily="2" charset="-122"/>
              </a:rPr>
              <a:t>    class </a:t>
            </a:r>
            <a:r>
              <a:rPr lang="zh-CN" altLang="en-US" sz="2400" b="1" dirty="0">
                <a:ea typeface="宋体" panose="02010600030101010101" pitchFamily="2" charset="-122"/>
              </a:rPr>
              <a:t>类名称     </a:t>
            </a:r>
            <a:r>
              <a:rPr lang="en-US" altLang="zh-CN" sz="2400" b="1" dirty="0">
                <a:ea typeface="宋体" panose="02010600030101010101" pitchFamily="2" charset="-122"/>
              </a:rPr>
              <a:t>{</a:t>
            </a:r>
          </a:p>
          <a:p>
            <a:pPr eaLnBrk="1" hangingPunct="1">
              <a:lnSpc>
                <a:spcPct val="90000"/>
              </a:lnSpc>
              <a:buFont typeface="Wingdings" panose="05000000000000000000" pitchFamily="2" charset="2"/>
              <a:buNone/>
            </a:pPr>
            <a:r>
              <a:rPr lang="en-US" altLang="zh-CN" sz="2400" b="1" dirty="0">
                <a:ea typeface="宋体" panose="02010600030101010101" pitchFamily="2" charset="-122"/>
              </a:rPr>
              <a:t>    		   </a:t>
            </a:r>
            <a:r>
              <a:rPr lang="zh-CN" altLang="en-US" sz="2400" b="1" dirty="0">
                <a:ea typeface="宋体" panose="02010600030101010101" pitchFamily="2" charset="-122"/>
              </a:rPr>
              <a:t>成员变量；</a:t>
            </a:r>
          </a:p>
          <a:p>
            <a:pPr eaLnBrk="1" hangingPunct="1">
              <a:lnSpc>
                <a:spcPct val="90000"/>
              </a:lnSpc>
              <a:buFont typeface="Wingdings" panose="05000000000000000000" pitchFamily="2" charset="2"/>
              <a:buNone/>
            </a:pPr>
            <a:r>
              <a:rPr lang="zh-CN" altLang="en-US" sz="2400" b="1" dirty="0">
                <a:ea typeface="宋体" panose="02010600030101010101" pitchFamily="2" charset="-122"/>
              </a:rPr>
              <a:t>    		   方法（）；</a:t>
            </a:r>
          </a:p>
          <a:p>
            <a:pPr eaLnBrk="1" hangingPunct="1">
              <a:lnSpc>
                <a:spcPct val="90000"/>
              </a:lnSpc>
              <a:buFont typeface="Wingdings" panose="05000000000000000000" pitchFamily="2" charset="2"/>
              <a:buNone/>
            </a:pPr>
            <a:r>
              <a:rPr lang="zh-CN" altLang="en-US" sz="2400" b="1" dirty="0">
                <a:ea typeface="宋体" panose="02010600030101010101" pitchFamily="2" charset="-122"/>
              </a:rPr>
              <a:t>               </a:t>
            </a:r>
            <a:r>
              <a:rPr lang="en-US" altLang="zh-CN" sz="2400" b="1" dirty="0">
                <a:solidFill>
                  <a:srgbClr val="FF3300"/>
                </a:solidFill>
                <a:ea typeface="宋体" panose="02010600030101010101" pitchFamily="2" charset="-122"/>
              </a:rPr>
              <a:t>abstract</a:t>
            </a:r>
            <a:r>
              <a:rPr lang="en-US" altLang="zh-CN" sz="2400" b="1" dirty="0">
                <a:ea typeface="宋体" panose="02010600030101010101" pitchFamily="2" charset="-122"/>
              </a:rPr>
              <a:t> </a:t>
            </a:r>
            <a:r>
              <a:rPr lang="zh-CN" altLang="en-US" sz="2400" b="1" dirty="0">
                <a:ea typeface="宋体" panose="02010600030101010101" pitchFamily="2" charset="-122"/>
              </a:rPr>
              <a:t>方法（）；</a:t>
            </a:r>
          </a:p>
          <a:p>
            <a:pPr eaLnBrk="1" hangingPunct="1">
              <a:lnSpc>
                <a:spcPct val="90000"/>
              </a:lnSpc>
              <a:buFont typeface="Wingdings" panose="05000000000000000000" pitchFamily="2" charset="2"/>
              <a:buNone/>
            </a:pPr>
            <a:r>
              <a:rPr lang="zh-CN" altLang="en-US" sz="2400" b="1" dirty="0">
                <a:ea typeface="宋体" panose="02010600030101010101" pitchFamily="2" charset="-122"/>
              </a:rPr>
              <a:t>           </a:t>
            </a:r>
            <a:r>
              <a:rPr lang="en-US" altLang="zh-CN" sz="2400" b="1" dirty="0">
                <a:ea typeface="宋体" panose="02010600030101010101" pitchFamily="2" charset="-122"/>
              </a:rPr>
              <a:t>}</a:t>
            </a:r>
            <a:r>
              <a:rPr lang="zh-CN" altLang="en-US" sz="2400" b="1" dirty="0">
                <a:ea typeface="宋体" panose="02010600030101010101" pitchFamily="2" charset="-122"/>
              </a:rPr>
              <a:t>   </a:t>
            </a:r>
            <a:endParaRPr lang="en-US" altLang="zh-CN" sz="2400" b="1" dirty="0">
              <a:ea typeface="宋体" panose="02010600030101010101" pitchFamily="2" charset="-122"/>
            </a:endParaRPr>
          </a:p>
          <a:p>
            <a:pPr eaLnBrk="1" hangingPunct="1">
              <a:lnSpc>
                <a:spcPct val="90000"/>
              </a:lnSpc>
              <a:spcBef>
                <a:spcPct val="0"/>
              </a:spcBef>
              <a:buFont typeface="Wingdings" panose="05000000000000000000" pitchFamily="2" charset="2"/>
              <a:buNone/>
            </a:pPr>
            <a:r>
              <a:rPr lang="zh-CN" altLang="en-US" sz="2400" b="1" dirty="0">
                <a:ea typeface="宋体" panose="02010600030101010101" pitchFamily="2" charset="-122"/>
              </a:rPr>
              <a:t> 说明：抽象方法不具有任何实现代码。</a:t>
            </a:r>
            <a:endParaRPr lang="en-US" altLang="zh-CN" sz="2400" b="1" dirty="0">
              <a:ea typeface="宋体" panose="02010600030101010101" pitchFamily="2" charset="-122"/>
            </a:endParaRPr>
          </a:p>
        </p:txBody>
      </p:sp>
      <p:sp>
        <p:nvSpPr>
          <p:cNvPr id="80900" name="Rectangle 4"/>
          <p:cNvSpPr>
            <a:spLocks noChangeArrowheads="1"/>
          </p:cNvSpPr>
          <p:nvPr/>
        </p:nvSpPr>
        <p:spPr bwMode="auto">
          <a:xfrm>
            <a:off x="1887486" y="2967782"/>
            <a:ext cx="5040313" cy="433388"/>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9"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1904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10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8" fill="hold" nodeType="afterEffect">
                                  <p:stCondLst>
                                    <p:cond delay="0"/>
                                  </p:stCondLst>
                                  <p:childTnLst>
                                    <p:set>
                                      <p:cBhvr>
                                        <p:cTn id="11" dur="1" fill="hold">
                                          <p:stCondLst>
                                            <p:cond delay="0"/>
                                          </p:stCondLst>
                                        </p:cTn>
                                        <p:tgtEl>
                                          <p:spTgt spid="80899">
                                            <p:txEl>
                                              <p:pRg st="1" end="1"/>
                                            </p:txEl>
                                          </p:spTgt>
                                        </p:tgtEl>
                                        <p:attrNameLst>
                                          <p:attrName>style.visibility</p:attrName>
                                        </p:attrNameLst>
                                      </p:cBhvr>
                                      <p:to>
                                        <p:strVal val="visible"/>
                                      </p:to>
                                    </p:set>
                                    <p:anim calcmode="lin" valueType="num">
                                      <p:cBhvr additive="base">
                                        <p:cTn id="12" dur="1000" fill="hold"/>
                                        <p:tgtEl>
                                          <p:spTgt spid="80899">
                                            <p:txEl>
                                              <p:pRg st="1" end="1"/>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8089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2" presetClass="entr" presetSubtype="8" fill="hold" nodeType="afterEffect">
                                  <p:stCondLst>
                                    <p:cond delay="0"/>
                                  </p:stCondLst>
                                  <p:childTnLst>
                                    <p:set>
                                      <p:cBhvr>
                                        <p:cTn id="16" dur="1" fill="hold">
                                          <p:stCondLst>
                                            <p:cond delay="0"/>
                                          </p:stCondLst>
                                        </p:cTn>
                                        <p:tgtEl>
                                          <p:spTgt spid="80899">
                                            <p:txEl>
                                              <p:pRg st="2" end="2"/>
                                            </p:txEl>
                                          </p:spTgt>
                                        </p:tgtEl>
                                        <p:attrNameLst>
                                          <p:attrName>style.visibility</p:attrName>
                                        </p:attrNameLst>
                                      </p:cBhvr>
                                      <p:to>
                                        <p:strVal val="visible"/>
                                      </p:to>
                                    </p:set>
                                    <p:anim calcmode="lin" valueType="num">
                                      <p:cBhvr additive="base">
                                        <p:cTn id="17" dur="1000" fill="hold"/>
                                        <p:tgtEl>
                                          <p:spTgt spid="80899">
                                            <p:txEl>
                                              <p:pRg st="2" end="2"/>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8089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3000"/>
                            </p:stCondLst>
                            <p:childTnLst>
                              <p:par>
                                <p:cTn id="20" presetID="2" presetClass="entr" presetSubtype="8" fill="hold" nodeType="afterEffect">
                                  <p:stCondLst>
                                    <p:cond delay="0"/>
                                  </p:stCondLst>
                                  <p:childTnLst>
                                    <p:set>
                                      <p:cBhvr>
                                        <p:cTn id="21" dur="1" fill="hold">
                                          <p:stCondLst>
                                            <p:cond delay="0"/>
                                          </p:stCondLst>
                                        </p:cTn>
                                        <p:tgtEl>
                                          <p:spTgt spid="80899">
                                            <p:txEl>
                                              <p:pRg st="3" end="3"/>
                                            </p:txEl>
                                          </p:spTgt>
                                        </p:tgtEl>
                                        <p:attrNameLst>
                                          <p:attrName>style.visibility</p:attrName>
                                        </p:attrNameLst>
                                      </p:cBhvr>
                                      <p:to>
                                        <p:strVal val="visible"/>
                                      </p:to>
                                    </p:set>
                                    <p:anim calcmode="lin" valueType="num">
                                      <p:cBhvr additive="base">
                                        <p:cTn id="22" dur="1000" fill="hold"/>
                                        <p:tgtEl>
                                          <p:spTgt spid="80899">
                                            <p:txEl>
                                              <p:pRg st="3" end="3"/>
                                            </p:tx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8089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4000"/>
                            </p:stCondLst>
                            <p:childTnLst>
                              <p:par>
                                <p:cTn id="25" presetID="2" presetClass="entr" presetSubtype="8" fill="hold" nodeType="afterEffect">
                                  <p:stCondLst>
                                    <p:cond delay="0"/>
                                  </p:stCondLst>
                                  <p:childTnLst>
                                    <p:set>
                                      <p:cBhvr>
                                        <p:cTn id="26" dur="1" fill="hold">
                                          <p:stCondLst>
                                            <p:cond delay="0"/>
                                          </p:stCondLst>
                                        </p:cTn>
                                        <p:tgtEl>
                                          <p:spTgt spid="80899">
                                            <p:txEl>
                                              <p:pRg st="4" end="4"/>
                                            </p:txEl>
                                          </p:spTgt>
                                        </p:tgtEl>
                                        <p:attrNameLst>
                                          <p:attrName>style.visibility</p:attrName>
                                        </p:attrNameLst>
                                      </p:cBhvr>
                                      <p:to>
                                        <p:strVal val="visible"/>
                                      </p:to>
                                    </p:set>
                                    <p:anim calcmode="lin" valueType="num">
                                      <p:cBhvr additive="base">
                                        <p:cTn id="27" dur="1000" fill="hold"/>
                                        <p:tgtEl>
                                          <p:spTgt spid="80899">
                                            <p:txEl>
                                              <p:pRg st="4" end="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8089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0"/>
                            </p:stCondLst>
                            <p:childTnLst>
                              <p:par>
                                <p:cTn id="30" presetID="2" presetClass="entr" presetSubtype="8" fill="hold" nodeType="afterEffect">
                                  <p:stCondLst>
                                    <p:cond delay="0"/>
                                  </p:stCondLst>
                                  <p:childTnLst>
                                    <p:set>
                                      <p:cBhvr>
                                        <p:cTn id="31" dur="1" fill="hold">
                                          <p:stCondLst>
                                            <p:cond delay="0"/>
                                          </p:stCondLst>
                                        </p:cTn>
                                        <p:tgtEl>
                                          <p:spTgt spid="80899">
                                            <p:txEl>
                                              <p:pRg st="5" end="5"/>
                                            </p:txEl>
                                          </p:spTgt>
                                        </p:tgtEl>
                                        <p:attrNameLst>
                                          <p:attrName>style.visibility</p:attrName>
                                        </p:attrNameLst>
                                      </p:cBhvr>
                                      <p:to>
                                        <p:strVal val="visible"/>
                                      </p:to>
                                    </p:set>
                                    <p:anim calcmode="lin" valueType="num">
                                      <p:cBhvr additive="base">
                                        <p:cTn id="32" dur="1000" fill="hold"/>
                                        <p:tgtEl>
                                          <p:spTgt spid="80899">
                                            <p:txEl>
                                              <p:pRg st="5" end="5"/>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80899">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6000"/>
                            </p:stCondLst>
                            <p:childTnLst>
                              <p:par>
                                <p:cTn id="35" presetID="2" presetClass="entr" presetSubtype="8" fill="hold" nodeType="afterEffect">
                                  <p:stCondLst>
                                    <p:cond delay="0"/>
                                  </p:stCondLst>
                                  <p:childTnLst>
                                    <p:set>
                                      <p:cBhvr>
                                        <p:cTn id="36" dur="1" fill="hold">
                                          <p:stCondLst>
                                            <p:cond delay="0"/>
                                          </p:stCondLst>
                                        </p:cTn>
                                        <p:tgtEl>
                                          <p:spTgt spid="80899">
                                            <p:txEl>
                                              <p:pRg st="6" end="6"/>
                                            </p:txEl>
                                          </p:spTgt>
                                        </p:tgtEl>
                                        <p:attrNameLst>
                                          <p:attrName>style.visibility</p:attrName>
                                        </p:attrNameLst>
                                      </p:cBhvr>
                                      <p:to>
                                        <p:strVal val="visible"/>
                                      </p:to>
                                    </p:set>
                                    <p:anim calcmode="lin" valueType="num">
                                      <p:cBhvr additive="base">
                                        <p:cTn id="37" dur="1000" fill="hold"/>
                                        <p:tgtEl>
                                          <p:spTgt spid="80899">
                                            <p:txEl>
                                              <p:pRg st="6" end="6"/>
                                            </p:txEl>
                                          </p:spTgt>
                                        </p:tgtEl>
                                        <p:attrNameLst>
                                          <p:attrName>ppt_x</p:attrName>
                                        </p:attrNameLst>
                                      </p:cBhvr>
                                      <p:tavLst>
                                        <p:tav tm="0">
                                          <p:val>
                                            <p:strVal val="0-#ppt_w/2"/>
                                          </p:val>
                                        </p:tav>
                                        <p:tav tm="100000">
                                          <p:val>
                                            <p:strVal val="#ppt_x"/>
                                          </p:val>
                                        </p:tav>
                                      </p:tavLst>
                                    </p:anim>
                                    <p:anim calcmode="lin" valueType="num">
                                      <p:cBhvr additive="base">
                                        <p:cTn id="38" dur="1000" fill="hold"/>
                                        <p:tgtEl>
                                          <p:spTgt spid="80899">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7000"/>
                            </p:stCondLst>
                            <p:childTnLst>
                              <p:par>
                                <p:cTn id="40" presetID="2" presetClass="entr" presetSubtype="8" fill="hold" nodeType="afterEffect">
                                  <p:stCondLst>
                                    <p:cond delay="0"/>
                                  </p:stCondLst>
                                  <p:childTnLst>
                                    <p:set>
                                      <p:cBhvr>
                                        <p:cTn id="41" dur="1" fill="hold">
                                          <p:stCondLst>
                                            <p:cond delay="0"/>
                                          </p:stCondLst>
                                        </p:cTn>
                                        <p:tgtEl>
                                          <p:spTgt spid="80899">
                                            <p:txEl>
                                              <p:pRg st="7" end="7"/>
                                            </p:txEl>
                                          </p:spTgt>
                                        </p:tgtEl>
                                        <p:attrNameLst>
                                          <p:attrName>style.visibility</p:attrName>
                                        </p:attrNameLst>
                                      </p:cBhvr>
                                      <p:to>
                                        <p:strVal val="visible"/>
                                      </p:to>
                                    </p:set>
                                    <p:anim calcmode="lin" valueType="num">
                                      <p:cBhvr additive="base">
                                        <p:cTn id="42" dur="1000" fill="hold"/>
                                        <p:tgtEl>
                                          <p:spTgt spid="80899">
                                            <p:txEl>
                                              <p:pRg st="7" end="7"/>
                                            </p:txEl>
                                          </p:spTgt>
                                        </p:tgtEl>
                                        <p:attrNameLst>
                                          <p:attrName>ppt_x</p:attrName>
                                        </p:attrNameLst>
                                      </p:cBhvr>
                                      <p:tavLst>
                                        <p:tav tm="0">
                                          <p:val>
                                            <p:strVal val="0-#ppt_w/2"/>
                                          </p:val>
                                        </p:tav>
                                        <p:tav tm="100000">
                                          <p:val>
                                            <p:strVal val="#ppt_x"/>
                                          </p:val>
                                        </p:tav>
                                      </p:tavLst>
                                    </p:anim>
                                    <p:anim calcmode="lin" valueType="num">
                                      <p:cBhvr additive="base">
                                        <p:cTn id="43" dur="1000" fill="hold"/>
                                        <p:tgtEl>
                                          <p:spTgt spid="80899">
                                            <p:txEl>
                                              <p:pRg st="7" end="7"/>
                                            </p:txEl>
                                          </p:spTgt>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8000"/>
                            </p:stCondLst>
                            <p:childTnLst>
                              <p:par>
                                <p:cTn id="45" presetID="2" presetClass="entr" presetSubtype="8" fill="hold" nodeType="afterEffect">
                                  <p:stCondLst>
                                    <p:cond delay="0"/>
                                  </p:stCondLst>
                                  <p:childTnLst>
                                    <p:set>
                                      <p:cBhvr>
                                        <p:cTn id="46" dur="1" fill="hold">
                                          <p:stCondLst>
                                            <p:cond delay="0"/>
                                          </p:stCondLst>
                                        </p:cTn>
                                        <p:tgtEl>
                                          <p:spTgt spid="80899">
                                            <p:txEl>
                                              <p:pRg st="8" end="8"/>
                                            </p:txEl>
                                          </p:spTgt>
                                        </p:tgtEl>
                                        <p:attrNameLst>
                                          <p:attrName>style.visibility</p:attrName>
                                        </p:attrNameLst>
                                      </p:cBhvr>
                                      <p:to>
                                        <p:strVal val="visible"/>
                                      </p:to>
                                    </p:set>
                                    <p:anim calcmode="lin" valueType="num">
                                      <p:cBhvr additive="base">
                                        <p:cTn id="47" dur="1000" fill="hold"/>
                                        <p:tgtEl>
                                          <p:spTgt spid="80899">
                                            <p:txEl>
                                              <p:pRg st="8" end="8"/>
                                            </p:txEl>
                                          </p:spTgt>
                                        </p:tgtEl>
                                        <p:attrNameLst>
                                          <p:attrName>ppt_x</p:attrName>
                                        </p:attrNameLst>
                                      </p:cBhvr>
                                      <p:tavLst>
                                        <p:tav tm="0">
                                          <p:val>
                                            <p:strVal val="0-#ppt_w/2"/>
                                          </p:val>
                                        </p:tav>
                                        <p:tav tm="100000">
                                          <p:val>
                                            <p:strVal val="#ppt_x"/>
                                          </p:val>
                                        </p:tav>
                                      </p:tavLst>
                                    </p:anim>
                                    <p:anim calcmode="lin" valueType="num">
                                      <p:cBhvr additive="base">
                                        <p:cTn id="48" dur="1000" fill="hold"/>
                                        <p:tgtEl>
                                          <p:spTgt spid="80899">
                                            <p:txEl>
                                              <p:pRg st="8" end="8"/>
                                            </p:txEl>
                                          </p:spTgt>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9000"/>
                            </p:stCondLst>
                            <p:childTnLst>
                              <p:par>
                                <p:cTn id="50" presetID="2" presetClass="entr" presetSubtype="8" fill="hold" nodeType="afterEffect">
                                  <p:stCondLst>
                                    <p:cond delay="0"/>
                                  </p:stCondLst>
                                  <p:childTnLst>
                                    <p:set>
                                      <p:cBhvr>
                                        <p:cTn id="51" dur="1" fill="hold">
                                          <p:stCondLst>
                                            <p:cond delay="0"/>
                                          </p:stCondLst>
                                        </p:cTn>
                                        <p:tgtEl>
                                          <p:spTgt spid="80899">
                                            <p:txEl>
                                              <p:pRg st="9" end="9"/>
                                            </p:txEl>
                                          </p:spTgt>
                                        </p:tgtEl>
                                        <p:attrNameLst>
                                          <p:attrName>style.visibility</p:attrName>
                                        </p:attrNameLst>
                                      </p:cBhvr>
                                      <p:to>
                                        <p:strVal val="visible"/>
                                      </p:to>
                                    </p:set>
                                    <p:anim calcmode="lin" valueType="num">
                                      <p:cBhvr additive="base">
                                        <p:cTn id="52" dur="1000" fill="hold"/>
                                        <p:tgtEl>
                                          <p:spTgt spid="80899">
                                            <p:txEl>
                                              <p:pRg st="9" end="9"/>
                                            </p:txEl>
                                          </p:spTgt>
                                        </p:tgtEl>
                                        <p:attrNameLst>
                                          <p:attrName>ppt_x</p:attrName>
                                        </p:attrNameLst>
                                      </p:cBhvr>
                                      <p:tavLst>
                                        <p:tav tm="0">
                                          <p:val>
                                            <p:strVal val="0-#ppt_w/2"/>
                                          </p:val>
                                        </p:tav>
                                        <p:tav tm="100000">
                                          <p:val>
                                            <p:strVal val="#ppt_x"/>
                                          </p:val>
                                        </p:tav>
                                      </p:tavLst>
                                    </p:anim>
                                    <p:anim calcmode="lin" valueType="num">
                                      <p:cBhvr additive="base">
                                        <p:cTn id="53" dur="1000" fill="hold"/>
                                        <p:tgtEl>
                                          <p:spTgt spid="80899">
                                            <p:txEl>
                                              <p:pRg st="9" end="9"/>
                                            </p:txEl>
                                          </p:spTgt>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0000"/>
                            </p:stCondLst>
                            <p:childTnLst>
                              <p:par>
                                <p:cTn id="55" presetID="2" presetClass="entr" presetSubtype="8" fill="hold" nodeType="afterEffect">
                                  <p:stCondLst>
                                    <p:cond delay="0"/>
                                  </p:stCondLst>
                                  <p:childTnLst>
                                    <p:set>
                                      <p:cBhvr>
                                        <p:cTn id="56" dur="1" fill="hold">
                                          <p:stCondLst>
                                            <p:cond delay="0"/>
                                          </p:stCondLst>
                                        </p:cTn>
                                        <p:tgtEl>
                                          <p:spTgt spid="80899">
                                            <p:txEl>
                                              <p:pRg st="10" end="10"/>
                                            </p:txEl>
                                          </p:spTgt>
                                        </p:tgtEl>
                                        <p:attrNameLst>
                                          <p:attrName>style.visibility</p:attrName>
                                        </p:attrNameLst>
                                      </p:cBhvr>
                                      <p:to>
                                        <p:strVal val="visible"/>
                                      </p:to>
                                    </p:set>
                                    <p:anim calcmode="lin" valueType="num">
                                      <p:cBhvr additive="base">
                                        <p:cTn id="57" dur="1000" fill="hold"/>
                                        <p:tgtEl>
                                          <p:spTgt spid="80899">
                                            <p:txEl>
                                              <p:pRg st="10" end="10"/>
                                            </p:txEl>
                                          </p:spTgt>
                                        </p:tgtEl>
                                        <p:attrNameLst>
                                          <p:attrName>ppt_x</p:attrName>
                                        </p:attrNameLst>
                                      </p:cBhvr>
                                      <p:tavLst>
                                        <p:tav tm="0">
                                          <p:val>
                                            <p:strVal val="0-#ppt_w/2"/>
                                          </p:val>
                                        </p:tav>
                                        <p:tav tm="100000">
                                          <p:val>
                                            <p:strVal val="#ppt_x"/>
                                          </p:val>
                                        </p:tav>
                                      </p:tavLst>
                                    </p:anim>
                                    <p:anim calcmode="lin" valueType="num">
                                      <p:cBhvr additive="base">
                                        <p:cTn id="58" dur="1000" fill="hold"/>
                                        <p:tgtEl>
                                          <p:spTgt spid="80899">
                                            <p:txEl>
                                              <p:pRg st="10" end="10"/>
                                            </p:txEl>
                                          </p:spTgt>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11000"/>
                            </p:stCondLst>
                            <p:childTnLst>
                              <p:par>
                                <p:cTn id="60" presetID="22" presetClass="entr" presetSubtype="1" fill="hold" grpId="0" nodeType="afterEffect">
                                  <p:stCondLst>
                                    <p:cond delay="0"/>
                                  </p:stCondLst>
                                  <p:childTnLst>
                                    <p:set>
                                      <p:cBhvr>
                                        <p:cTn id="61" dur="1" fill="hold">
                                          <p:stCondLst>
                                            <p:cond delay="0"/>
                                          </p:stCondLst>
                                        </p:cTn>
                                        <p:tgtEl>
                                          <p:spTgt spid="80900"/>
                                        </p:tgtEl>
                                        <p:attrNameLst>
                                          <p:attrName>style.visibility</p:attrName>
                                        </p:attrNameLst>
                                      </p:cBhvr>
                                      <p:to>
                                        <p:strVal val="visible"/>
                                      </p:to>
                                    </p:set>
                                    <p:animEffect transition="in" filter="wipe(up)">
                                      <p:cBhvr>
                                        <p:cTn id="62" dur="1000"/>
                                        <p:tgtEl>
                                          <p:spTgt spid="80900"/>
                                        </p:tgtEl>
                                      </p:cBhvr>
                                    </p:animEffect>
                                  </p:childTnLst>
                                </p:cTn>
                              </p:par>
                            </p:childTnLst>
                          </p:cTn>
                        </p:par>
                        <p:par>
                          <p:cTn id="63" fill="hold" nodeType="afterGroup">
                            <p:stCondLst>
                              <p:cond delay="12000"/>
                            </p:stCondLst>
                            <p:childTnLst>
                              <p:par>
                                <p:cTn id="64" presetID="35" presetClass="emph" presetSubtype="0" repeatCount="2000" fill="hold" grpId="1" nodeType="afterEffect">
                                  <p:stCondLst>
                                    <p:cond delay="0"/>
                                  </p:stCondLst>
                                  <p:childTnLst>
                                    <p:anim calcmode="discrete" valueType="str">
                                      <p:cBhvr>
                                        <p:cTn id="65" dur="1000" fill="hold"/>
                                        <p:tgtEl>
                                          <p:spTgt spid="8090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nimBg="1"/>
      <p:bldP spid="8090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2"/>
          </p:nvPr>
        </p:nvSpPr>
        <p:spPr/>
        <p:txBody>
          <a:bodyPr/>
          <a:lstStyle/>
          <a:p>
            <a:pPr>
              <a:defRPr/>
            </a:pPr>
            <a:fld id="{632F8731-C101-4231-A515-9E834A0206F5}" type="slidenum">
              <a:rPr lang="zh-CN" altLang="en-US"/>
              <a:pPr>
                <a:defRPr/>
              </a:pPr>
              <a:t>8</a:t>
            </a:fld>
            <a:endParaRPr lang="en-US" altLang="zh-CN"/>
          </a:p>
        </p:txBody>
      </p:sp>
      <p:sp>
        <p:nvSpPr>
          <p:cNvPr id="81928" name="Line 8"/>
          <p:cNvSpPr>
            <a:spLocks noChangeShapeType="1"/>
          </p:cNvSpPr>
          <p:nvPr/>
        </p:nvSpPr>
        <p:spPr bwMode="auto">
          <a:xfrm>
            <a:off x="5853741" y="1338163"/>
            <a:ext cx="0" cy="7207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9" name="Line 9"/>
          <p:cNvSpPr>
            <a:spLocks noChangeShapeType="1"/>
          </p:cNvSpPr>
          <p:nvPr/>
        </p:nvSpPr>
        <p:spPr bwMode="auto">
          <a:xfrm>
            <a:off x="2829553" y="2058887"/>
            <a:ext cx="6186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Line 19"/>
          <p:cNvSpPr>
            <a:spLocks noChangeShapeType="1"/>
          </p:cNvSpPr>
          <p:nvPr/>
        </p:nvSpPr>
        <p:spPr bwMode="auto">
          <a:xfrm>
            <a:off x="2829553" y="2058888"/>
            <a:ext cx="0" cy="51911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0" name="Line 20"/>
          <p:cNvSpPr>
            <a:spLocks noChangeShapeType="1"/>
          </p:cNvSpPr>
          <p:nvPr/>
        </p:nvSpPr>
        <p:spPr bwMode="auto">
          <a:xfrm>
            <a:off x="9020803" y="2058887"/>
            <a:ext cx="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1941" name="Line 21"/>
          <p:cNvSpPr>
            <a:spLocks noChangeShapeType="1"/>
          </p:cNvSpPr>
          <p:nvPr/>
        </p:nvSpPr>
        <p:spPr bwMode="auto">
          <a:xfrm>
            <a:off x="5853741" y="2058888"/>
            <a:ext cx="0" cy="5048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27"/>
          <p:cNvGrpSpPr>
            <a:grpSpLocks/>
          </p:cNvGrpSpPr>
          <p:nvPr/>
        </p:nvGrpSpPr>
        <p:grpSpPr bwMode="auto">
          <a:xfrm>
            <a:off x="4629778" y="690463"/>
            <a:ext cx="2376488" cy="650875"/>
            <a:chOff x="4150" y="1117"/>
            <a:chExt cx="1270" cy="409"/>
          </a:xfrm>
        </p:grpSpPr>
        <p:sp>
          <p:nvSpPr>
            <p:cNvPr id="11287" name="Rectangle 28"/>
            <p:cNvSpPr>
              <a:spLocks noChangeArrowheads="1"/>
            </p:cNvSpPr>
            <p:nvPr/>
          </p:nvSpPr>
          <p:spPr bwMode="auto">
            <a:xfrm>
              <a:off x="4150" y="1117"/>
              <a:ext cx="1270" cy="409"/>
            </a:xfrm>
            <a:prstGeom prst="rect">
              <a:avLst/>
            </a:prstGeom>
            <a:gradFill rotWithShape="1">
              <a:gsLst>
                <a:gs pos="0">
                  <a:srgbClr val="B0EAD0"/>
                </a:gs>
                <a:gs pos="100000">
                  <a:srgbClr val="008000"/>
                </a:gs>
              </a:gsLst>
              <a:path path="rect">
                <a:fillToRect l="100000" b="100000"/>
              </a:path>
            </a:gradFill>
            <a:ln w="9525" algn="ctr">
              <a:solidFill>
                <a:schemeClr val="tx1"/>
              </a:solidFill>
              <a:miter lim="800000"/>
              <a:headEnd/>
              <a:tailEnd/>
            </a:ln>
            <a:effectLst>
              <a:prstShdw prst="shdw13" dist="74053" dir="19742175">
                <a:schemeClr val="bg2">
                  <a:alpha val="50000"/>
                </a:schemeClr>
              </a:prstShdw>
            </a:effectLst>
          </p:spPr>
          <p:txBody>
            <a:bodyPr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zh-CN" sz="1800"/>
                <a:t>                                                               </a:t>
              </a:r>
            </a:p>
          </p:txBody>
        </p:sp>
        <p:sp>
          <p:nvSpPr>
            <p:cNvPr id="11288" name="Text Box 29"/>
            <p:cNvSpPr txBox="1">
              <a:spLocks noChangeArrowheads="1"/>
            </p:cNvSpPr>
            <p:nvPr/>
          </p:nvSpPr>
          <p:spPr bwMode="auto">
            <a:xfrm>
              <a:off x="4377" y="1169"/>
              <a:ext cx="862" cy="299"/>
            </a:xfrm>
            <a:prstGeom prst="rect">
              <a:avLst/>
            </a:prstGeom>
            <a:noFill/>
            <a:ln>
              <a:noFill/>
            </a:ln>
            <a:effectLst>
              <a:outerShdw dist="40161" dir="1106097"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algn="ctr" eaLnBrk="1" hangingPunct="1">
                <a:lnSpc>
                  <a:spcPct val="90000"/>
                </a:lnSpc>
                <a:spcBef>
                  <a:spcPct val="50000"/>
                </a:spcBef>
                <a:buClr>
                  <a:srgbClr val="339966"/>
                </a:buClr>
              </a:pPr>
              <a:r>
                <a:rPr lang="en-US" altLang="zh-CN" sz="2800" b="1">
                  <a:solidFill>
                    <a:schemeClr val="bg1"/>
                  </a:solidFill>
                </a:rPr>
                <a:t>abstract</a:t>
              </a:r>
            </a:p>
          </p:txBody>
        </p:sp>
      </p:grpSp>
      <p:grpSp>
        <p:nvGrpSpPr>
          <p:cNvPr id="3" name="Group 30"/>
          <p:cNvGrpSpPr>
            <a:grpSpLocks/>
          </p:cNvGrpSpPr>
          <p:nvPr/>
        </p:nvGrpSpPr>
        <p:grpSpPr bwMode="auto">
          <a:xfrm>
            <a:off x="7725403" y="2562126"/>
            <a:ext cx="2305050" cy="835025"/>
            <a:chOff x="476" y="3249"/>
            <a:chExt cx="1588" cy="362"/>
          </a:xfrm>
        </p:grpSpPr>
        <p:sp>
          <p:nvSpPr>
            <p:cNvPr id="11285" name="Rectangle 31"/>
            <p:cNvSpPr>
              <a:spLocks noChangeArrowheads="1"/>
            </p:cNvSpPr>
            <p:nvPr/>
          </p:nvSpPr>
          <p:spPr bwMode="auto">
            <a:xfrm>
              <a:off x="476" y="3249"/>
              <a:ext cx="1588" cy="362"/>
            </a:xfrm>
            <a:prstGeom prst="rect">
              <a:avLst/>
            </a:prstGeom>
            <a:gradFill rotWithShape="1">
              <a:gsLst>
                <a:gs pos="0">
                  <a:srgbClr val="FFE783"/>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11286" name="Text Box 32"/>
            <p:cNvSpPr txBox="1">
              <a:spLocks noChangeArrowheads="1"/>
            </p:cNvSpPr>
            <p:nvPr/>
          </p:nvSpPr>
          <p:spPr bwMode="auto">
            <a:xfrm>
              <a:off x="567" y="3271"/>
              <a:ext cx="1409"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Tx/>
                <a:buFontTx/>
                <a:buNone/>
              </a:pPr>
              <a:r>
                <a:rPr lang="zh-CN" altLang="en-US" sz="2000">
                  <a:ea typeface="黑体" panose="02010609060101010101" pitchFamily="49" charset="-122"/>
                </a:rPr>
                <a:t>抽象类不能被</a:t>
              </a:r>
            </a:p>
            <a:p>
              <a:pPr algn="ctr" eaLnBrk="1" hangingPunct="1">
                <a:buClrTx/>
                <a:buFontTx/>
                <a:buNone/>
              </a:pPr>
              <a:r>
                <a:rPr lang="zh-CN" altLang="en-US" sz="2000">
                  <a:ea typeface="黑体" panose="02010609060101010101" pitchFamily="49" charset="-122"/>
                </a:rPr>
                <a:t>实例化</a:t>
              </a:r>
            </a:p>
          </p:txBody>
        </p:sp>
      </p:grpSp>
      <p:grpSp>
        <p:nvGrpSpPr>
          <p:cNvPr id="4" name="Group 33"/>
          <p:cNvGrpSpPr>
            <a:grpSpLocks/>
          </p:cNvGrpSpPr>
          <p:nvPr/>
        </p:nvGrpSpPr>
        <p:grpSpPr bwMode="auto">
          <a:xfrm>
            <a:off x="4701217" y="2562126"/>
            <a:ext cx="2879725" cy="835025"/>
            <a:chOff x="476" y="3249"/>
            <a:chExt cx="1588" cy="362"/>
          </a:xfrm>
        </p:grpSpPr>
        <p:sp>
          <p:nvSpPr>
            <p:cNvPr id="11283" name="Rectangle 34"/>
            <p:cNvSpPr>
              <a:spLocks noChangeArrowheads="1"/>
            </p:cNvSpPr>
            <p:nvPr/>
          </p:nvSpPr>
          <p:spPr bwMode="auto">
            <a:xfrm>
              <a:off x="476" y="3249"/>
              <a:ext cx="1588" cy="362"/>
            </a:xfrm>
            <a:prstGeom prst="rect">
              <a:avLst/>
            </a:prstGeom>
            <a:gradFill rotWithShape="1">
              <a:gsLst>
                <a:gs pos="0">
                  <a:srgbClr val="FFE783"/>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r>
                <a:rPr lang="zh-CN" altLang="en-US" sz="2000">
                  <a:ea typeface="黑体" panose="02010609060101010101" pitchFamily="49" charset="-122"/>
                </a:rPr>
                <a:t>如果类中有一个抽象</a:t>
              </a:r>
              <a:endParaRPr lang="en-US" altLang="zh-CN" sz="2000">
                <a:ea typeface="黑体" panose="02010609060101010101" pitchFamily="49" charset="-122"/>
              </a:endParaRPr>
            </a:p>
            <a:p>
              <a:pPr eaLnBrk="1" hangingPunct="1">
                <a:spcBef>
                  <a:spcPct val="0"/>
                </a:spcBef>
                <a:buClrTx/>
                <a:buFontTx/>
                <a:buNone/>
              </a:pPr>
              <a:r>
                <a:rPr lang="zh-CN" altLang="en-US" sz="2000">
                  <a:ea typeface="黑体" panose="02010609060101010101" pitchFamily="49" charset="-122"/>
                </a:rPr>
                <a:t>方法，该类必须为抽象</a:t>
              </a:r>
              <a:endParaRPr lang="en-US" altLang="zh-CN" sz="2000">
                <a:ea typeface="黑体" panose="02010609060101010101" pitchFamily="49" charset="-122"/>
              </a:endParaRPr>
            </a:p>
            <a:p>
              <a:pPr eaLnBrk="1" hangingPunct="1">
                <a:spcBef>
                  <a:spcPct val="0"/>
                </a:spcBef>
                <a:buClrTx/>
                <a:buFontTx/>
                <a:buNone/>
              </a:pPr>
              <a:r>
                <a:rPr lang="zh-CN" altLang="en-US" sz="2000">
                  <a:ea typeface="黑体" panose="02010609060101010101" pitchFamily="49" charset="-122"/>
                </a:rPr>
                <a:t>类</a:t>
              </a:r>
            </a:p>
          </p:txBody>
        </p:sp>
        <p:sp>
          <p:nvSpPr>
            <p:cNvPr id="11284" name="Text Box 35"/>
            <p:cNvSpPr txBox="1">
              <a:spLocks noChangeArrowheads="1"/>
            </p:cNvSpPr>
            <p:nvPr/>
          </p:nvSpPr>
          <p:spPr bwMode="auto">
            <a:xfrm>
              <a:off x="567" y="3271"/>
              <a:ext cx="14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endParaRPr lang="en-US" altLang="zh-CN" sz="2000">
                <a:latin typeface="黑体" panose="02010609060101010101" pitchFamily="49" charset="-122"/>
                <a:ea typeface="黑体" panose="02010609060101010101" pitchFamily="49" charset="-122"/>
              </a:endParaRPr>
            </a:p>
          </p:txBody>
        </p:sp>
      </p:grpSp>
      <p:grpSp>
        <p:nvGrpSpPr>
          <p:cNvPr id="5" name="Group 36"/>
          <p:cNvGrpSpPr>
            <a:grpSpLocks/>
          </p:cNvGrpSpPr>
          <p:nvPr/>
        </p:nvGrpSpPr>
        <p:grpSpPr bwMode="auto">
          <a:xfrm>
            <a:off x="1748466" y="2562126"/>
            <a:ext cx="2736850" cy="835025"/>
            <a:chOff x="476" y="3249"/>
            <a:chExt cx="1588" cy="362"/>
          </a:xfrm>
        </p:grpSpPr>
        <p:sp>
          <p:nvSpPr>
            <p:cNvPr id="11281" name="Rectangle 37"/>
            <p:cNvSpPr>
              <a:spLocks noChangeArrowheads="1"/>
            </p:cNvSpPr>
            <p:nvPr/>
          </p:nvSpPr>
          <p:spPr bwMode="auto">
            <a:xfrm>
              <a:off x="476" y="3249"/>
              <a:ext cx="1588" cy="362"/>
            </a:xfrm>
            <a:prstGeom prst="rect">
              <a:avLst/>
            </a:prstGeom>
            <a:gradFill rotWithShape="1">
              <a:gsLst>
                <a:gs pos="0">
                  <a:srgbClr val="FFE783"/>
                </a:gs>
                <a:gs pos="100000">
                  <a:schemeClr val="bg1"/>
                </a:gs>
              </a:gsLst>
              <a:lin ang="5400000" scaled="1"/>
            </a:gradFill>
            <a:ln w="9525">
              <a:solidFill>
                <a:schemeClr val="tx1"/>
              </a:solidFill>
              <a:miter lim="800000"/>
              <a:headEnd/>
              <a:tailEnd/>
            </a:ln>
            <a:effectLst>
              <a:outerShdw dist="81320" dir="2319588" algn="ctr" rotWithShape="0">
                <a:schemeClr val="bg2">
                  <a:alpha val="50000"/>
                </a:schemeClr>
              </a:outerShdw>
            </a:effectLst>
          </p:spPr>
          <p:txBody>
            <a:bodyPr wrap="none" anchor="ctr"/>
            <a:lstStyle>
              <a:lvl1pPr>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1pPr>
              <a:lvl2pPr marL="742950" indent="-28575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2pPr>
              <a:lvl3pPr marL="11430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3pPr>
              <a:lvl4pPr marL="16002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4pPr>
              <a:lvl5pPr marL="2057400" indent="-228600">
                <a:spcBef>
                  <a:spcPct val="20000"/>
                </a:spcBef>
                <a:buClr>
                  <a:schemeClr val="hlink"/>
                </a:buClr>
                <a:buFont typeface="Wingdings" panose="05000000000000000000" pitchFamily="2" charset="2"/>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defRPr sz="2400">
                  <a:solidFill>
                    <a:schemeClr val="tx1"/>
                  </a:solidFill>
                  <a:latin typeface="Arial" panose="020B0604020202020204" pitchFamily="34" charset="0"/>
                </a:defRPr>
              </a:lvl9pPr>
            </a:lstStyle>
            <a:p>
              <a:pPr eaLnBrk="1" hangingPunct="1">
                <a:spcBef>
                  <a:spcPct val="0"/>
                </a:spcBef>
                <a:buClrTx/>
                <a:buFontTx/>
                <a:buNone/>
              </a:pPr>
              <a:endParaRPr lang="zh-CN" altLang="en-US" sz="1800"/>
            </a:p>
          </p:txBody>
        </p:sp>
        <p:sp>
          <p:nvSpPr>
            <p:cNvPr id="11282" name="Text Box 38"/>
            <p:cNvSpPr txBox="1">
              <a:spLocks noChangeArrowheads="1"/>
            </p:cNvSpPr>
            <p:nvPr/>
          </p:nvSpPr>
          <p:spPr bwMode="auto">
            <a:xfrm>
              <a:off x="567" y="3271"/>
              <a:ext cx="140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zh-CN" altLang="en-US" sz="2000">
                  <a:ea typeface="黑体" panose="02010609060101010101" pitchFamily="49" charset="-122"/>
                </a:rPr>
                <a:t>父类的抽象方法在子类中实现</a:t>
              </a:r>
              <a:r>
                <a:rPr lang="zh-CN" altLang="en-US" sz="1800"/>
                <a:t> </a:t>
              </a:r>
            </a:p>
          </p:txBody>
        </p:sp>
      </p:grpSp>
      <p:sp>
        <p:nvSpPr>
          <p:cNvPr id="11280" name="Rectangle 40"/>
          <p:cNvSpPr>
            <a:spLocks noChangeArrowheads="1"/>
          </p:cNvSpPr>
          <p:nvPr/>
        </p:nvSpPr>
        <p:spPr bwMode="auto">
          <a:xfrm>
            <a:off x="2566989" y="1052513"/>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lgn="ctr">
                <a:solidFill>
                  <a:srgbClr val="000000"/>
                </a:solidFill>
                <a:miter lim="800000"/>
                <a:headEnd/>
                <a:tailEnd/>
              </a14:hiddenLine>
            </a:ext>
          </a:extLst>
        </p:spPr>
        <p:txBody>
          <a:bodyPr lIns="228528" r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zh-CN" altLang="zh-CN" sz="2400">
              <a:ea typeface="黑体" panose="02010609060101010101" pitchFamily="49" charset="-122"/>
            </a:endParaRPr>
          </a:p>
        </p:txBody>
      </p:sp>
      <p:sp>
        <p:nvSpPr>
          <p:cNvPr id="25"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6" name="Rectangle 2"/>
          <p:cNvSpPr txBox="1">
            <a:spLocks noChangeArrowheads="1"/>
          </p:cNvSpPr>
          <p:nvPr/>
        </p:nvSpPr>
        <p:spPr bwMode="auto">
          <a:xfrm>
            <a:off x="343180" y="3741636"/>
            <a:ext cx="11595797" cy="2458197"/>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80000"/>
              </a:lnSpc>
              <a:buFont typeface="Arial" panose="020B0604020202020204" pitchFamily="34" charset="0"/>
              <a:buNone/>
            </a:pPr>
            <a:r>
              <a:rPr lang="zh-CN" altLang="en-US" b="1" dirty="0" smtClean="0">
                <a:latin typeface="华文楷体" panose="02010600040101010101" pitchFamily="2" charset="-122"/>
                <a:ea typeface="华文楷体" panose="02010600040101010101" pitchFamily="2" charset="-122"/>
              </a:rPr>
              <a:t>注：</a:t>
            </a:r>
            <a:r>
              <a:rPr lang="zh-CN" altLang="en-US" b="1" dirty="0" smtClean="0">
                <a:solidFill>
                  <a:srgbClr val="FF3300"/>
                </a:solidFill>
                <a:latin typeface="华文楷体" panose="02010600040101010101" pitchFamily="2" charset="-122"/>
                <a:ea typeface="华文楷体" panose="02010600040101010101" pitchFamily="2" charset="-122"/>
              </a:rPr>
              <a:t>没有实现的方法和空方法体的方法的区别。</a:t>
            </a:r>
          </a:p>
          <a:p>
            <a:pPr marL="533400" indent="-533400">
              <a:lnSpc>
                <a:spcPct val="80000"/>
              </a:lnSpc>
              <a:buFont typeface="Arial" panose="020B0604020202020204" pitchFamily="34" charset="0"/>
              <a:buNone/>
            </a:pPr>
            <a:r>
              <a:rPr lang="zh-CN" altLang="en-US" b="1" dirty="0" smtClean="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public </a:t>
            </a:r>
            <a:r>
              <a:rPr lang="en-US" altLang="zh-CN" b="1" dirty="0" err="1" smtClean="0">
                <a:latin typeface="华文楷体" panose="02010600040101010101" pitchFamily="2" charset="-122"/>
                <a:ea typeface="华文楷体" panose="02010600040101010101" pitchFamily="2" charset="-122"/>
              </a:rPr>
              <a:t>int</a:t>
            </a:r>
            <a:r>
              <a:rPr lang="en-US" altLang="zh-CN" b="1" dirty="0" smtClean="0">
                <a:latin typeface="华文楷体" panose="02010600040101010101" pitchFamily="2" charset="-122"/>
                <a:ea typeface="华文楷体" panose="02010600040101010101" pitchFamily="2" charset="-122"/>
              </a:rPr>
              <a:t> </a:t>
            </a:r>
            <a:r>
              <a:rPr lang="en-US" altLang="zh-CN" b="1" dirty="0" err="1" smtClean="0">
                <a:latin typeface="华文楷体" panose="02010600040101010101" pitchFamily="2" charset="-122"/>
                <a:ea typeface="华文楷体" panose="02010600040101010101" pitchFamily="2" charset="-122"/>
              </a:rPr>
              <a:t>methodA</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是没有实现的方法</a:t>
            </a:r>
          </a:p>
          <a:p>
            <a:pPr marL="533400" indent="-533400">
              <a:lnSpc>
                <a:spcPct val="80000"/>
              </a:lnSpc>
              <a:buFont typeface="Arial" panose="020B0604020202020204" pitchFamily="34" charset="0"/>
              <a:buNone/>
            </a:pPr>
            <a:r>
              <a:rPr lang="zh-CN" altLang="en-US" b="1" dirty="0" smtClean="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public </a:t>
            </a:r>
            <a:r>
              <a:rPr lang="en-US" altLang="zh-CN" b="1" dirty="0" err="1" smtClean="0">
                <a:latin typeface="华文楷体" panose="02010600040101010101" pitchFamily="2" charset="-122"/>
                <a:ea typeface="华文楷体" panose="02010600040101010101" pitchFamily="2" charset="-122"/>
              </a:rPr>
              <a:t>int</a:t>
            </a:r>
            <a:r>
              <a:rPr lang="en-US" altLang="zh-CN" b="1" dirty="0" smtClean="0">
                <a:latin typeface="华文楷体" panose="02010600040101010101" pitchFamily="2" charset="-122"/>
                <a:ea typeface="华文楷体" panose="02010600040101010101" pitchFamily="2" charset="-122"/>
              </a:rPr>
              <a:t> </a:t>
            </a:r>
            <a:r>
              <a:rPr lang="en-US" altLang="zh-CN" b="1" dirty="0" err="1" smtClean="0">
                <a:latin typeface="华文楷体" panose="02010600040101010101" pitchFamily="2" charset="-122"/>
                <a:ea typeface="华文楷体" panose="02010600040101010101" pitchFamily="2" charset="-122"/>
              </a:rPr>
              <a:t>methodA</a:t>
            </a:r>
            <a:r>
              <a:rPr lang="en-US" altLang="zh-CN" b="1" dirty="0" smtClean="0">
                <a:latin typeface="华文楷体" panose="02010600040101010101" pitchFamily="2" charset="-122"/>
                <a:ea typeface="华文楷体" panose="02010600040101010101" pitchFamily="2" charset="-122"/>
              </a:rPr>
              <a:t>() { }</a:t>
            </a:r>
            <a:r>
              <a:rPr lang="zh-CN" altLang="en-US" b="1" dirty="0" smtClean="0">
                <a:latin typeface="华文楷体" panose="02010600040101010101" pitchFamily="2" charset="-122"/>
                <a:ea typeface="华文楷体" panose="02010600040101010101" pitchFamily="2" charset="-122"/>
              </a:rPr>
              <a:t>是空方法体的方法。</a:t>
            </a:r>
          </a:p>
          <a:p>
            <a:pPr marL="533400" indent="-533400">
              <a:lnSpc>
                <a:spcPct val="80000"/>
              </a:lnSpc>
              <a:buFont typeface="Arial" panose="020B0604020202020204" pitchFamily="34" charset="0"/>
              <a:buNone/>
            </a:pPr>
            <a:r>
              <a:rPr lang="zh-CN" altLang="en-US" b="1" dirty="0" smtClean="0">
                <a:latin typeface="华文楷体" panose="02010600040101010101" pitchFamily="2" charset="-122"/>
                <a:ea typeface="华文楷体" panose="02010600040101010101" pitchFamily="2" charset="-122"/>
              </a:rPr>
              <a:t>       </a:t>
            </a:r>
            <a:endParaRPr lang="en-US" altLang="zh-CN" b="1" dirty="0" smtClean="0">
              <a:latin typeface="华文楷体" panose="02010600040101010101" pitchFamily="2" charset="-122"/>
              <a:ea typeface="华文楷体" panose="02010600040101010101" pitchFamily="2" charset="-122"/>
            </a:endParaRPr>
          </a:p>
          <a:p>
            <a:pPr marL="0" indent="0">
              <a:lnSpc>
                <a:spcPct val="80000"/>
              </a:lnSpc>
              <a:buFont typeface="Arial" panose="020B0604020202020204" pitchFamily="34" charset="0"/>
              <a:buNone/>
            </a:pPr>
            <a:r>
              <a:rPr lang="zh-CN" altLang="en-US" b="1" dirty="0" smtClean="0">
                <a:latin typeface="华文楷体" panose="02010600040101010101" pitchFamily="2" charset="-122"/>
                <a:ea typeface="华文楷体" panose="02010600040101010101" pitchFamily="2" charset="-122"/>
              </a:rPr>
              <a:t> 没有实现的方法可用</a:t>
            </a:r>
            <a:r>
              <a:rPr lang="en-US" altLang="zh-CN" b="1" dirty="0" smtClean="0">
                <a:latin typeface="华文楷体" panose="02010600040101010101" pitchFamily="2" charset="-122"/>
                <a:ea typeface="华文楷体" panose="02010600040101010101" pitchFamily="2" charset="-122"/>
              </a:rPr>
              <a:t>abstract</a:t>
            </a:r>
            <a:r>
              <a:rPr lang="zh-CN" altLang="en-US" b="1" dirty="0" smtClean="0">
                <a:latin typeface="华文楷体" panose="02010600040101010101" pitchFamily="2" charset="-122"/>
                <a:ea typeface="华文楷体" panose="02010600040101010101" pitchFamily="2" charset="-122"/>
              </a:rPr>
              <a:t>来修饰，而空方法体 却不能用</a:t>
            </a:r>
            <a:r>
              <a:rPr lang="en-US" altLang="zh-CN" b="1" dirty="0" smtClean="0">
                <a:latin typeface="华文楷体" panose="02010600040101010101" pitchFamily="2" charset="-122"/>
                <a:ea typeface="华文楷体" panose="02010600040101010101" pitchFamily="2" charset="-122"/>
              </a:rPr>
              <a:t>abstract</a:t>
            </a:r>
            <a:r>
              <a:rPr lang="zh-CN" altLang="en-US" b="1" dirty="0" smtClean="0">
                <a:latin typeface="华文楷体" panose="02010600040101010101" pitchFamily="2" charset="-122"/>
                <a:ea typeface="华文楷体" panose="02010600040101010101" pitchFamily="2" charset="-122"/>
              </a:rPr>
              <a:t>来修饰。</a:t>
            </a:r>
            <a:endParaRPr lang="en-US" altLang="zh-CN"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65852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81928"/>
                                        </p:tgtEl>
                                        <p:attrNameLst>
                                          <p:attrName>style.visibility</p:attrName>
                                        </p:attrNameLst>
                                      </p:cBhvr>
                                      <p:to>
                                        <p:strVal val="visible"/>
                                      </p:to>
                                    </p:set>
                                    <p:animEffect transition="in" filter="wipe(up)">
                                      <p:cBhvr>
                                        <p:cTn id="11" dur="1000"/>
                                        <p:tgtEl>
                                          <p:spTgt spid="81928"/>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81929"/>
                                        </p:tgtEl>
                                        <p:attrNameLst>
                                          <p:attrName>style.visibility</p:attrName>
                                        </p:attrNameLst>
                                      </p:cBhvr>
                                      <p:to>
                                        <p:strVal val="visible"/>
                                      </p:to>
                                    </p:set>
                                    <p:animEffect transition="in" filter="wipe(left)">
                                      <p:cBhvr>
                                        <p:cTn id="15" dur="1000"/>
                                        <p:tgtEl>
                                          <p:spTgt spid="81929"/>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81939"/>
                                        </p:tgtEl>
                                        <p:attrNameLst>
                                          <p:attrName>style.visibility</p:attrName>
                                        </p:attrNameLst>
                                      </p:cBhvr>
                                      <p:to>
                                        <p:strVal val="visible"/>
                                      </p:to>
                                    </p:set>
                                    <p:animEffect transition="in" filter="wipe(up)">
                                      <p:cBhvr>
                                        <p:cTn id="19" dur="1000"/>
                                        <p:tgtEl>
                                          <p:spTgt spid="81939"/>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81941"/>
                                        </p:tgtEl>
                                        <p:attrNameLst>
                                          <p:attrName>style.visibility</p:attrName>
                                        </p:attrNameLst>
                                      </p:cBhvr>
                                      <p:to>
                                        <p:strVal val="visible"/>
                                      </p:to>
                                    </p:set>
                                    <p:animEffect transition="in" filter="wipe(right)">
                                      <p:cBhvr>
                                        <p:cTn id="22" dur="1000"/>
                                        <p:tgtEl>
                                          <p:spTgt spid="81941"/>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81940"/>
                                        </p:tgtEl>
                                        <p:attrNameLst>
                                          <p:attrName>style.visibility</p:attrName>
                                        </p:attrNameLst>
                                      </p:cBhvr>
                                      <p:to>
                                        <p:strVal val="visible"/>
                                      </p:to>
                                    </p:set>
                                    <p:animEffect transition="in" filter="wipe(right)">
                                      <p:cBhvr>
                                        <p:cTn id="25" dur="1000"/>
                                        <p:tgtEl>
                                          <p:spTgt spid="81940"/>
                                        </p:tgtEl>
                                      </p:cBhvr>
                                    </p:animEffect>
                                  </p:childTnLst>
                                </p:cTn>
                              </p:par>
                            </p:childTnLst>
                          </p:cTn>
                        </p:par>
                        <p:par>
                          <p:cTn id="26" fill="hold" nodeType="afterGroup">
                            <p:stCondLst>
                              <p:cond delay="400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2000"/>
                                        <p:tgtEl>
                                          <p:spTgt spid="3"/>
                                        </p:tgtEl>
                                      </p:cBhvr>
                                    </p:animEffect>
                                  </p:childTnLst>
                                </p:cTn>
                              </p:par>
                            </p:childTnLst>
                          </p:cTn>
                        </p:par>
                        <p:par>
                          <p:cTn id="30" fill="hold" nodeType="afterGroup">
                            <p:stCondLst>
                              <p:cond delay="6000"/>
                            </p:stCondLst>
                            <p:childTnLst>
                              <p:par>
                                <p:cTn id="31" presetID="10"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2000"/>
                                        <p:tgtEl>
                                          <p:spTgt spid="4"/>
                                        </p:tgtEl>
                                      </p:cBhvr>
                                    </p:animEffect>
                                  </p:childTnLst>
                                </p:cTn>
                              </p:par>
                            </p:childTnLst>
                          </p:cTn>
                        </p:par>
                        <p:par>
                          <p:cTn id="34" fill="hold" nodeType="afterGroup">
                            <p:stCondLst>
                              <p:cond delay="8000"/>
                            </p:stCondLst>
                            <p:childTnLst>
                              <p:par>
                                <p:cTn id="35" presetID="10"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8" grpId="0" animBg="1"/>
      <p:bldP spid="81929" grpId="0" animBg="1"/>
      <p:bldP spid="81939" grpId="0" animBg="1"/>
      <p:bldP spid="81940" grpId="0" animBg="1"/>
      <p:bldP spid="819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E551DB3-8D4C-44AB-A33B-B56D5DCEDA2B}" type="slidenum">
              <a:rPr lang="zh-CN" altLang="en-US"/>
              <a:pPr>
                <a:defRPr/>
              </a:pPr>
              <a:t>9</a:t>
            </a:fld>
            <a:endParaRPr lang="en-US" altLang="zh-CN"/>
          </a:p>
        </p:txBody>
      </p:sp>
      <p:sp>
        <p:nvSpPr>
          <p:cNvPr id="13318" name="Rectangle 3"/>
          <p:cNvSpPr>
            <a:spLocks noGrp="1" noChangeArrowheads="1"/>
          </p:cNvSpPr>
          <p:nvPr>
            <p:ph type="body" idx="1"/>
          </p:nvPr>
        </p:nvSpPr>
        <p:spPr>
          <a:xfrm>
            <a:off x="361741" y="1097678"/>
            <a:ext cx="11304396" cy="4879975"/>
          </a:xfrm>
        </p:spPr>
        <p:txBody>
          <a:bodyPr/>
          <a:lstStyle/>
          <a:p>
            <a:pPr eaLnBrk="1" hangingPunct="1">
              <a:lnSpc>
                <a:spcPct val="150000"/>
              </a:lnSpc>
            </a:pPr>
            <a:r>
              <a:rPr lang="zh-CN" altLang="en-US" sz="2400" dirty="0" smtClean="0">
                <a:latin typeface="华文楷体" panose="02010600040101010101" pitchFamily="2" charset="-122"/>
                <a:ea typeface="华文楷体" panose="02010600040101010101" pitchFamily="2" charset="-122"/>
              </a:rPr>
              <a:t>在面向对象技术中，</a:t>
            </a:r>
            <a:r>
              <a:rPr lang="zh-CN" altLang="en-US" sz="2400" dirty="0" smtClean="0">
                <a:solidFill>
                  <a:srgbClr val="FF3300"/>
                </a:solidFill>
                <a:latin typeface="华文楷体" panose="02010600040101010101" pitchFamily="2" charset="-122"/>
                <a:ea typeface="华文楷体" panose="02010600040101010101" pitchFamily="2" charset="-122"/>
              </a:rPr>
              <a:t>所有的对象都是通过类来描绘的，但是反过来却不是这样</a:t>
            </a:r>
            <a:r>
              <a:rPr lang="zh-CN" altLang="en-US" sz="2400" dirty="0" smtClean="0">
                <a:latin typeface="华文楷体" panose="02010600040101010101" pitchFamily="2" charset="-122"/>
                <a:ea typeface="华文楷体" panose="02010600040101010101" pitchFamily="2" charset="-122"/>
              </a:rPr>
              <a:t>。并不是所有的类都是用来描绘对象的，</a:t>
            </a:r>
            <a:r>
              <a:rPr lang="zh-CN" altLang="en-US" sz="2400" dirty="0" smtClean="0">
                <a:solidFill>
                  <a:srgbClr val="FF3300"/>
                </a:solidFill>
                <a:latin typeface="华文楷体" panose="02010600040101010101" pitchFamily="2" charset="-122"/>
                <a:ea typeface="华文楷体" panose="02010600040101010101" pitchFamily="2" charset="-122"/>
              </a:rPr>
              <a:t>如果一个类中没有包含足够的信息来描绘一个具体的对象，这样的类就是抽象类。</a:t>
            </a:r>
          </a:p>
          <a:p>
            <a:pPr lvl="1" eaLnBrk="1" hangingPunct="1">
              <a:lnSpc>
                <a:spcPct val="150000"/>
              </a:lnSpc>
            </a:pPr>
            <a:r>
              <a:rPr lang="zh-CN" altLang="en-US" dirty="0" smtClean="0">
                <a:latin typeface="华文楷体" panose="02010600040101010101" pitchFamily="2" charset="-122"/>
                <a:ea typeface="华文楷体" panose="02010600040101010101" pitchFamily="2" charset="-122"/>
              </a:rPr>
              <a:t>抽象类往往用来表征我们在对问题领域进行分析、设计中得出的抽象概念，是对一系列看上去不同，但是本质上相同的具体概念的抽象。</a:t>
            </a:r>
            <a:endParaRPr lang="en-US" altLang="zh-CN" dirty="0" smtClean="0">
              <a:latin typeface="华文楷体" panose="02010600040101010101" pitchFamily="2" charset="-122"/>
              <a:ea typeface="华文楷体" panose="02010600040101010101" pitchFamily="2" charset="-122"/>
            </a:endParaRPr>
          </a:p>
          <a:p>
            <a:pPr lvl="1">
              <a:lnSpc>
                <a:spcPct val="150000"/>
              </a:lnSpc>
            </a:pPr>
            <a:r>
              <a:rPr lang="zh-CN" altLang="en-US" b="1" dirty="0">
                <a:latin typeface="华文楷体" panose="02010600040101010101" pitchFamily="2" charset="-122"/>
                <a:ea typeface="华文楷体" panose="02010600040101010101" pitchFamily="2" charset="-122"/>
              </a:rPr>
              <a:t>比如：</a:t>
            </a:r>
            <a:r>
              <a:rPr lang="zh-CN" altLang="en-US" b="1" dirty="0" smtClean="0">
                <a:latin typeface="华文楷体" panose="02010600040101010101" pitchFamily="2" charset="-122"/>
                <a:ea typeface="华文楷体" panose="02010600040101010101" pitchFamily="2" charset="-122"/>
              </a:rPr>
              <a:t>如果进行</a:t>
            </a:r>
            <a:r>
              <a:rPr lang="zh-CN" altLang="en-US" b="1" dirty="0">
                <a:latin typeface="华文楷体" panose="02010600040101010101" pitchFamily="2" charset="-122"/>
                <a:ea typeface="华文楷体" panose="02010600040101010101" pitchFamily="2" charset="-122"/>
              </a:rPr>
              <a:t>一个图形编辑软件的开发，就会发现问题领域存在着</a:t>
            </a:r>
            <a:r>
              <a:rPr lang="zh-CN" altLang="en-US" b="1" dirty="0">
                <a:solidFill>
                  <a:srgbClr val="FF3300"/>
                </a:solidFill>
                <a:latin typeface="华文楷体" panose="02010600040101010101" pitchFamily="2" charset="-122"/>
                <a:ea typeface="华文楷体" panose="02010600040101010101" pitchFamily="2" charset="-122"/>
              </a:rPr>
              <a:t>圆、三角形这样一些具体概念</a:t>
            </a:r>
            <a:r>
              <a:rPr lang="zh-CN" altLang="en-US" b="1" dirty="0">
                <a:latin typeface="华文楷体" panose="02010600040101010101" pitchFamily="2" charset="-122"/>
                <a:ea typeface="华文楷体" panose="02010600040101010101" pitchFamily="2" charset="-122"/>
              </a:rPr>
              <a:t>，它们是不同的，</a:t>
            </a:r>
            <a:r>
              <a:rPr lang="zh-CN" altLang="en-US" b="1" dirty="0" smtClean="0">
                <a:latin typeface="华文楷体" panose="02010600040101010101" pitchFamily="2" charset="-122"/>
                <a:ea typeface="华文楷体" panose="02010600040101010101" pitchFamily="2" charset="-122"/>
              </a:rPr>
              <a:t>但是又都</a:t>
            </a:r>
            <a:r>
              <a:rPr lang="zh-CN" altLang="en-US" b="1" dirty="0">
                <a:latin typeface="华文楷体" panose="02010600040101010101" pitchFamily="2" charset="-122"/>
                <a:ea typeface="华文楷体" panose="02010600040101010101" pitchFamily="2" charset="-122"/>
              </a:rPr>
              <a:t>属于</a:t>
            </a:r>
            <a:r>
              <a:rPr lang="zh-CN" altLang="en-US" b="1" dirty="0">
                <a:solidFill>
                  <a:srgbClr val="FF3300"/>
                </a:solidFill>
                <a:latin typeface="华文楷体" panose="02010600040101010101" pitchFamily="2" charset="-122"/>
                <a:ea typeface="华文楷体" panose="02010600040101010101" pitchFamily="2" charset="-122"/>
              </a:rPr>
              <a:t>形状</a:t>
            </a:r>
            <a:r>
              <a:rPr lang="zh-CN" altLang="en-US" b="1" dirty="0">
                <a:latin typeface="华文楷体" panose="02010600040101010101" pitchFamily="2" charset="-122"/>
                <a:ea typeface="华文楷体" panose="02010600040101010101" pitchFamily="2" charset="-122"/>
              </a:rPr>
              <a:t>这样一个概念，形状这个概念在问题领域是不存在的，它就是一个抽象概念。</a:t>
            </a:r>
          </a:p>
          <a:p>
            <a:pPr lvl="1" eaLnBrk="1" hangingPunct="1">
              <a:lnSpc>
                <a:spcPct val="150000"/>
              </a:lnSpc>
            </a:pPr>
            <a:endParaRPr lang="zh-CN" altLang="en-US" dirty="0" smtClean="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抽象类和接口</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21523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422</TotalTime>
  <Words>4109</Words>
  <Application>Microsoft Office PowerPoint</Application>
  <PresentationFormat>宽屏</PresentationFormat>
  <Paragraphs>428</Paragraphs>
  <Slides>57</Slides>
  <Notes>13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Calibri</vt:lpstr>
      <vt:lpstr>Calibri Light</vt:lpstr>
      <vt:lpstr>Gungsuh</vt:lpstr>
      <vt:lpstr>Monotype Sorts</vt:lpstr>
      <vt:lpstr>黑体</vt:lpstr>
      <vt:lpstr>华文楷体</vt:lpstr>
      <vt:lpstr>楷体_GB2312</vt:lpstr>
      <vt:lpstr>宋体</vt:lpstr>
      <vt:lpstr>微软雅黑</vt:lpstr>
      <vt:lpstr>Arial</vt:lpstr>
      <vt:lpstr>Impact</vt:lpstr>
      <vt:lpstr>Times New Roman</vt:lpstr>
      <vt:lpstr>Verdana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什么是抽象类——abstract 修饰符1-1</vt:lpstr>
      <vt:lpstr>PowerPoint 演示文稿</vt:lpstr>
      <vt:lpstr>PowerPoint 演示文稿</vt:lpstr>
      <vt:lpstr>PowerPoint 演示文稿</vt:lpstr>
      <vt:lpstr>生活中的接口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为什么需要接口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关键概念和知识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972</cp:revision>
  <dcterms:created xsi:type="dcterms:W3CDTF">2016-03-18T06:16:00Z</dcterms:created>
  <dcterms:modified xsi:type="dcterms:W3CDTF">2023-10-05T02:17:56Z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