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81"/>
  </p:notesMasterIdLst>
  <p:handoutMasterIdLst>
    <p:handoutMasterId r:id="rId82"/>
  </p:handoutMasterIdLst>
  <p:sldIdLst>
    <p:sldId id="548" r:id="rId2"/>
    <p:sldId id="554" r:id="rId3"/>
    <p:sldId id="547" r:id="rId4"/>
    <p:sldId id="800" r:id="rId5"/>
    <p:sldId id="801" r:id="rId6"/>
    <p:sldId id="1044" r:id="rId7"/>
    <p:sldId id="1046" r:id="rId8"/>
    <p:sldId id="1121" r:id="rId9"/>
    <p:sldId id="1047" r:id="rId10"/>
    <p:sldId id="1048" r:id="rId11"/>
    <p:sldId id="1049" r:id="rId12"/>
    <p:sldId id="1050" r:id="rId13"/>
    <p:sldId id="1051" r:id="rId14"/>
    <p:sldId id="1053" r:id="rId15"/>
    <p:sldId id="1055" r:id="rId16"/>
    <p:sldId id="1056" r:id="rId17"/>
    <p:sldId id="1057" r:id="rId18"/>
    <p:sldId id="1058" r:id="rId19"/>
    <p:sldId id="1059" r:id="rId20"/>
    <p:sldId id="1060" r:id="rId21"/>
    <p:sldId id="1061" r:id="rId22"/>
    <p:sldId id="1062" r:id="rId23"/>
    <p:sldId id="1063" r:id="rId24"/>
    <p:sldId id="1064" r:id="rId25"/>
    <p:sldId id="1065" r:id="rId26"/>
    <p:sldId id="1066" r:id="rId27"/>
    <p:sldId id="1067" r:id="rId28"/>
    <p:sldId id="1068" r:id="rId29"/>
    <p:sldId id="1069" r:id="rId30"/>
    <p:sldId id="1070" r:id="rId31"/>
    <p:sldId id="1071" r:id="rId32"/>
    <p:sldId id="1072" r:id="rId33"/>
    <p:sldId id="1073" r:id="rId34"/>
    <p:sldId id="1074" r:id="rId35"/>
    <p:sldId id="1075" r:id="rId36"/>
    <p:sldId id="1076" r:id="rId37"/>
    <p:sldId id="1077" r:id="rId38"/>
    <p:sldId id="1122" r:id="rId39"/>
    <p:sldId id="1078" r:id="rId40"/>
    <p:sldId id="1079" r:id="rId41"/>
    <p:sldId id="1080" r:id="rId42"/>
    <p:sldId id="1081" r:id="rId43"/>
    <p:sldId id="1082" r:id="rId44"/>
    <p:sldId id="1083" r:id="rId45"/>
    <p:sldId id="1084" r:id="rId46"/>
    <p:sldId id="1085" r:id="rId47"/>
    <p:sldId id="1086" r:id="rId48"/>
    <p:sldId id="1087" r:id="rId49"/>
    <p:sldId id="1088" r:id="rId50"/>
    <p:sldId id="1089" r:id="rId51"/>
    <p:sldId id="1090" r:id="rId52"/>
    <p:sldId id="1091" r:id="rId53"/>
    <p:sldId id="1092" r:id="rId54"/>
    <p:sldId id="1094" r:id="rId55"/>
    <p:sldId id="1095" r:id="rId56"/>
    <p:sldId id="1096" r:id="rId57"/>
    <p:sldId id="1097" r:id="rId58"/>
    <p:sldId id="1098" r:id="rId59"/>
    <p:sldId id="1099" r:id="rId60"/>
    <p:sldId id="1100" r:id="rId61"/>
    <p:sldId id="1101" r:id="rId62"/>
    <p:sldId id="1102" r:id="rId63"/>
    <p:sldId id="1103" r:id="rId64"/>
    <p:sldId id="1123" r:id="rId65"/>
    <p:sldId id="1104" r:id="rId66"/>
    <p:sldId id="1105" r:id="rId67"/>
    <p:sldId id="1106" r:id="rId68"/>
    <p:sldId id="1107" r:id="rId69"/>
    <p:sldId id="1108" r:id="rId70"/>
    <p:sldId id="1109" r:id="rId71"/>
    <p:sldId id="1110" r:id="rId72"/>
    <p:sldId id="1111" r:id="rId73"/>
    <p:sldId id="1112" r:id="rId74"/>
    <p:sldId id="1124" r:id="rId75"/>
    <p:sldId id="1116" r:id="rId76"/>
    <p:sldId id="1117" r:id="rId77"/>
    <p:sldId id="1118" r:id="rId78"/>
    <p:sldId id="1119" r:id="rId79"/>
    <p:sldId id="1120" r:id="rId80"/>
  </p:sldIdLst>
  <p:sldSz cx="12192000" cy="6858000"/>
  <p:notesSz cx="6858000" cy="9144000"/>
  <p:custDataLst>
    <p:tags r:id="rId8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26" autoAdjust="0"/>
    <p:restoredTop sz="88063" autoAdjust="0"/>
  </p:normalViewPr>
  <p:slideViewPr>
    <p:cSldViewPr snapToGrid="0">
      <p:cViewPr varScale="1">
        <p:scale>
          <a:sx n="63" d="100"/>
          <a:sy n="63" d="100"/>
        </p:scale>
        <p:origin x="648" y="24"/>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2023/9/30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2023/9/30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2023/9/30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2023/9/30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2023/9/30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2023/9/30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2023/9/30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2023/9/30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2023/9/30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2023/9/30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2023/9/30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2023/9/30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2023/9/30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7.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453234"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第八章：交互图</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2023年9月30日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58B620B-13A7-43AB-B14D-9DE01A12D151}" type="slidenum">
              <a:rPr lang="zh-CN" altLang="en-US"/>
              <a:pPr/>
              <a:t>10</a:t>
            </a:fld>
            <a:endParaRPr lang="en-US" altLang="zh-CN"/>
          </a:p>
        </p:txBody>
      </p:sp>
      <p:sp>
        <p:nvSpPr>
          <p:cNvPr id="289795" name="Rectangle 3"/>
          <p:cNvSpPr>
            <a:spLocks noGrp="1" noChangeArrowheads="1"/>
          </p:cNvSpPr>
          <p:nvPr>
            <p:ph type="body" idx="1"/>
          </p:nvPr>
        </p:nvSpPr>
        <p:spPr>
          <a:xfrm>
            <a:off x="552661" y="879378"/>
            <a:ext cx="10972798" cy="4351338"/>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序列图组成部分</a:t>
            </a:r>
            <a:endParaRPr lang="en-US" altLang="zh-CN" dirty="0" smtClean="0">
              <a:solidFill>
                <a:srgbClr val="FF3300"/>
              </a:solidFill>
              <a:latin typeface="华文楷体" panose="02010600040101010101" pitchFamily="2" charset="-122"/>
              <a:ea typeface="华文楷体" panose="02010600040101010101" pitchFamily="2" charset="-122"/>
            </a:endParaRPr>
          </a:p>
          <a:p>
            <a:pPr>
              <a:lnSpc>
                <a:spcPct val="150000"/>
              </a:lnSpc>
              <a:spcBef>
                <a:spcPts val="0"/>
              </a:spcBef>
              <a:spcAft>
                <a:spcPts val="0"/>
              </a:spcAft>
            </a:pPr>
            <a:r>
              <a:rPr lang="zh-CN" altLang="en-US" dirty="0" smtClean="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1</a:t>
            </a:r>
            <a:r>
              <a:rPr lang="zh-CN" altLang="en-US" dirty="0">
                <a:solidFill>
                  <a:srgbClr val="FF3300"/>
                </a:solidFill>
                <a:latin typeface="华文楷体" panose="02010600040101010101" pitchFamily="2" charset="-122"/>
                <a:ea typeface="华文楷体" panose="02010600040101010101" pitchFamily="2" charset="-122"/>
              </a:rPr>
              <a:t>）对象</a:t>
            </a:r>
            <a:r>
              <a:rPr lang="zh-CN" altLang="en-US" dirty="0">
                <a:latin typeface="华文楷体" panose="02010600040101010101" pitchFamily="2" charset="-122"/>
                <a:ea typeface="华文楷体" panose="02010600040101010101" pitchFamily="2" charset="-122"/>
              </a:rPr>
              <a:t>：序列图中所包含的每个对象用一个对象框（短式）表示，对象名需带下划线。</a:t>
            </a:r>
          </a:p>
          <a:p>
            <a:pPr>
              <a:lnSpc>
                <a:spcPct val="150000"/>
              </a:lnSpc>
              <a:spcBef>
                <a:spcPts val="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2</a:t>
            </a:r>
            <a:r>
              <a:rPr lang="zh-CN" altLang="en-US" dirty="0">
                <a:solidFill>
                  <a:srgbClr val="FF3300"/>
                </a:solidFill>
                <a:latin typeface="华文楷体" panose="02010600040101010101" pitchFamily="2" charset="-122"/>
                <a:ea typeface="华文楷体" panose="02010600040101010101" pitchFamily="2" charset="-122"/>
              </a:rPr>
              <a:t>）生存线</a:t>
            </a:r>
            <a:r>
              <a:rPr lang="zh-CN" altLang="en-US" dirty="0">
                <a:latin typeface="华文楷体" panose="02010600040101010101" pitchFamily="2" charset="-122"/>
                <a:ea typeface="华文楷体" panose="02010600040101010101" pitchFamily="2" charset="-122"/>
              </a:rPr>
              <a:t>：对象框下画的一条垂直虚线，称为该对象的生存线</a:t>
            </a:r>
            <a:r>
              <a:rPr lang="zh-CN" altLang="en-US" dirty="0" smtClean="0">
                <a:latin typeface="华文楷体" panose="02010600040101010101" pitchFamily="2" charset="-122"/>
                <a:ea typeface="华文楷体" panose="02010600040101010101" pitchFamily="2" charset="-122"/>
              </a:rPr>
              <a:t>，表示对象</a:t>
            </a:r>
            <a:r>
              <a:rPr lang="zh-CN" altLang="en-US" dirty="0">
                <a:latin typeface="华文楷体" panose="02010600040101010101" pitchFamily="2" charset="-122"/>
                <a:ea typeface="华文楷体" panose="02010600040101010101" pitchFamily="2" charset="-122"/>
              </a:rPr>
              <a:t>的生存时间。</a:t>
            </a:r>
          </a:p>
          <a:p>
            <a:pPr>
              <a:lnSpc>
                <a:spcPct val="150000"/>
              </a:lnSpc>
              <a:spcBef>
                <a:spcPts val="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3</a:t>
            </a:r>
            <a:r>
              <a:rPr lang="zh-CN" altLang="en-US" dirty="0">
                <a:solidFill>
                  <a:srgbClr val="FF3300"/>
                </a:solidFill>
                <a:latin typeface="华文楷体" panose="02010600040101010101" pitchFamily="2" charset="-122"/>
                <a:ea typeface="华文楷体" panose="02010600040101010101" pitchFamily="2" charset="-122"/>
              </a:rPr>
              <a:t>）激活期</a:t>
            </a:r>
            <a:r>
              <a:rPr lang="zh-CN" altLang="en-US" dirty="0">
                <a:latin typeface="华文楷体" panose="02010600040101010101" pitchFamily="2" charset="-122"/>
                <a:ea typeface="华文楷体" panose="02010600040101010101" pitchFamily="2" charset="-122"/>
              </a:rPr>
              <a:t>：对象生存线上的一个细长方形框</a:t>
            </a:r>
            <a:r>
              <a:rPr lang="zh-CN" altLang="en-US" dirty="0" smtClean="0">
                <a:latin typeface="华文楷体" panose="02010600040101010101" pitchFamily="2" charset="-122"/>
                <a:ea typeface="华文楷体" panose="02010600040101010101" pitchFamily="2" charset="-122"/>
              </a:rPr>
              <a:t>，表示</a:t>
            </a:r>
            <a:r>
              <a:rPr lang="zh-CN" altLang="en-US" dirty="0">
                <a:latin typeface="华文楷体" panose="02010600040101010101" pitchFamily="2" charset="-122"/>
                <a:ea typeface="华文楷体" panose="02010600040101010101" pitchFamily="2" charset="-122"/>
              </a:rPr>
              <a:t>该对象的激活时间段，即活动期间。</a:t>
            </a:r>
          </a:p>
          <a:p>
            <a:pPr>
              <a:lnSpc>
                <a:spcPct val="150000"/>
              </a:lnSpc>
              <a:spcBef>
                <a:spcPts val="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4</a:t>
            </a:r>
            <a:r>
              <a:rPr lang="zh-CN" altLang="en-US" dirty="0">
                <a:solidFill>
                  <a:srgbClr val="FF3300"/>
                </a:solidFill>
                <a:latin typeface="华文楷体" panose="02010600040101010101" pitchFamily="2" charset="-122"/>
                <a:ea typeface="华文楷体" panose="02010600040101010101" pitchFamily="2" charset="-122"/>
              </a:rPr>
              <a:t>）消息</a:t>
            </a:r>
            <a:r>
              <a:rPr lang="zh-CN" altLang="en-US" dirty="0">
                <a:latin typeface="华文楷体" panose="02010600040101010101" pitchFamily="2" charset="-122"/>
                <a:ea typeface="华文楷体" panose="02010600040101010101" pitchFamily="2" charset="-122"/>
              </a:rPr>
              <a:t>：对象之间消息的发送和接收用两</a:t>
            </a:r>
            <a:r>
              <a:rPr lang="zh-CN" altLang="en-US" dirty="0" smtClean="0">
                <a:latin typeface="华文楷体" panose="02010600040101010101" pitchFamily="2" charset="-122"/>
                <a:ea typeface="华文楷体" panose="02010600040101010101" pitchFamily="2" charset="-122"/>
              </a:rPr>
              <a:t>个对象</a:t>
            </a:r>
            <a:r>
              <a:rPr lang="zh-CN" altLang="en-US" dirty="0">
                <a:latin typeface="华文楷体" panose="02010600040101010101" pitchFamily="2" charset="-122"/>
                <a:ea typeface="华文楷体" panose="02010600040101010101" pitchFamily="2" charset="-122"/>
              </a:rPr>
              <a:t>生存线（激活期）之间的消息箭头线。</a:t>
            </a:r>
          </a:p>
          <a:p>
            <a:pPr>
              <a:lnSpc>
                <a:spcPct val="150000"/>
              </a:lnSpc>
              <a:spcBef>
                <a:spcPts val="0"/>
              </a:spcBef>
              <a:spcAft>
                <a:spcPts val="0"/>
              </a:spcAft>
            </a:pPr>
            <a:endParaRPr lang="zh-CN" altLang="en-US"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99743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FE12F6E-D4F2-4273-A109-AFC99015B816}" type="slidenum">
              <a:rPr lang="zh-CN" altLang="en-US"/>
              <a:pPr/>
              <a:t>11</a:t>
            </a:fld>
            <a:endParaRPr lang="en-US" altLang="zh-CN"/>
          </a:p>
        </p:txBody>
      </p:sp>
      <p:pic>
        <p:nvPicPr>
          <p:cNvPr id="290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207" y="174624"/>
            <a:ext cx="9144000" cy="636428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17559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3A0C05B-5FD3-4769-AA3A-F43F75B1491D}" type="slidenum">
              <a:rPr lang="zh-CN" altLang="en-US"/>
              <a:pPr/>
              <a:t>12</a:t>
            </a:fld>
            <a:endParaRPr lang="en-US" altLang="zh-CN"/>
          </a:p>
        </p:txBody>
      </p:sp>
      <p:sp>
        <p:nvSpPr>
          <p:cNvPr id="291843" name="Rectangle 3"/>
          <p:cNvSpPr>
            <a:spLocks noGrp="1" noChangeArrowheads="1"/>
          </p:cNvSpPr>
          <p:nvPr>
            <p:ph type="body" idx="1"/>
          </p:nvPr>
        </p:nvSpPr>
        <p:spPr>
          <a:xfrm>
            <a:off x="439615" y="1036694"/>
            <a:ext cx="11296860" cy="4800600"/>
          </a:xfrm>
        </p:spPr>
        <p:txBody>
          <a:bodyPr/>
          <a:lstStyle/>
          <a:p>
            <a:pPr>
              <a:lnSpc>
                <a:spcPct val="150000"/>
              </a:lnSpc>
              <a:spcAft>
                <a:spcPts val="0"/>
              </a:spcAft>
            </a:pPr>
            <a:r>
              <a:rPr lang="zh-CN" altLang="en-US" dirty="0">
                <a:latin typeface="华文楷体" panose="02010600040101010101" pitchFamily="2" charset="-122"/>
                <a:ea typeface="华文楷体" panose="02010600040101010101" pitchFamily="2" charset="-122"/>
              </a:rPr>
              <a:t>序列图的构成</a:t>
            </a:r>
          </a:p>
          <a:p>
            <a:pPr lvl="1">
              <a:lnSpc>
                <a:spcPct val="15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参加交互的各对象在序列图的顶端沿水平方向排列</a:t>
            </a:r>
          </a:p>
          <a:p>
            <a:pPr lvl="1">
              <a:lnSpc>
                <a:spcPct val="15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对象之间传送的消息</a:t>
            </a:r>
          </a:p>
          <a:p>
            <a:pPr lvl="2">
              <a:lnSpc>
                <a:spcPct val="15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用箭头表示，水平放置，沿垂直方向排列</a:t>
            </a:r>
          </a:p>
          <a:p>
            <a:pPr lvl="2">
              <a:lnSpc>
                <a:spcPct val="15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用垂直方向上越靠近序列图顶端的消息越先发送</a:t>
            </a:r>
          </a:p>
          <a:p>
            <a:pPr lvl="2">
              <a:lnSpc>
                <a:spcPct val="15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从而给出了消息被执行的先后顺序的明确而直观的表示</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45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BDAFB72-9CA7-4E97-A40D-68D88080C33C}" type="slidenum">
              <a:rPr lang="zh-CN" altLang="en-US"/>
              <a:pPr/>
              <a:t>13</a:t>
            </a:fld>
            <a:endParaRPr lang="en-US" altLang="zh-CN"/>
          </a:p>
        </p:txBody>
      </p:sp>
      <p:sp>
        <p:nvSpPr>
          <p:cNvPr id="347139" name="Rectangle 3"/>
          <p:cNvSpPr>
            <a:spLocks noGrp="1" noChangeArrowheads="1"/>
          </p:cNvSpPr>
          <p:nvPr>
            <p:ph type="body" idx="1"/>
          </p:nvPr>
        </p:nvSpPr>
        <p:spPr>
          <a:xfrm>
            <a:off x="552661" y="1132288"/>
            <a:ext cx="11033088" cy="4351338"/>
          </a:xfrm>
        </p:spPr>
        <p:txBody>
          <a:bodyPr/>
          <a:lstStyle/>
          <a:p>
            <a:pPr>
              <a:lnSpc>
                <a:spcPct val="140000"/>
              </a:lnSpc>
              <a:spcAft>
                <a:spcPts val="0"/>
              </a:spcAft>
            </a:pPr>
            <a:r>
              <a:rPr lang="zh-CN" altLang="en-US" dirty="0">
                <a:latin typeface="华文楷体" panose="02010600040101010101" pitchFamily="2" charset="-122"/>
                <a:ea typeface="华文楷体" panose="02010600040101010101" pitchFamily="2" charset="-122"/>
              </a:rPr>
              <a:t>每个对象的底部中心都绘有一个垂直虚线</a:t>
            </a:r>
          </a:p>
          <a:p>
            <a:pPr lvl="1">
              <a:lnSpc>
                <a:spcPct val="14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当一个对象向另一个对象发送消息时</a:t>
            </a:r>
          </a:p>
          <a:p>
            <a:pPr lvl="2">
              <a:lnSpc>
                <a:spcPct val="14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消息始于发送对象底部的虚线</a:t>
            </a:r>
          </a:p>
          <a:p>
            <a:pPr lvl="2">
              <a:lnSpc>
                <a:spcPct val="14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终止于接受对象底部的虚线</a:t>
            </a:r>
          </a:p>
          <a:p>
            <a:pPr lvl="1">
              <a:lnSpc>
                <a:spcPct val="140000"/>
              </a:lnSpc>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这条虚线被称为对象的</a:t>
            </a:r>
            <a:r>
              <a:rPr lang="zh-CN" altLang="en-US" sz="2800" dirty="0">
                <a:solidFill>
                  <a:srgbClr val="FF3300"/>
                </a:solidFill>
                <a:latin typeface="华文楷体" panose="02010600040101010101" pitchFamily="2" charset="-122"/>
                <a:ea typeface="华文楷体" panose="02010600040101010101" pitchFamily="2" charset="-122"/>
              </a:rPr>
              <a:t>生命线（</a:t>
            </a:r>
            <a:r>
              <a:rPr lang="en-US" altLang="zh-CN" sz="2800" dirty="0">
                <a:solidFill>
                  <a:srgbClr val="FF3300"/>
                </a:solidFill>
                <a:latin typeface="华文楷体" panose="02010600040101010101" pitchFamily="2" charset="-122"/>
                <a:ea typeface="华文楷体" panose="02010600040101010101" pitchFamily="2" charset="-122"/>
              </a:rPr>
              <a:t>Object lifeline</a:t>
            </a:r>
            <a:r>
              <a:rPr lang="zh-CN" altLang="en-US" sz="2800" dirty="0" smtClean="0">
                <a:solidFill>
                  <a:srgbClr val="FF3300"/>
                </a:solidFill>
                <a:latin typeface="华文楷体" panose="02010600040101010101" pitchFamily="2" charset="-122"/>
                <a:ea typeface="华文楷体" panose="02010600040101010101" pitchFamily="2" charset="-122"/>
              </a:rPr>
              <a:t>）</a:t>
            </a:r>
            <a:endParaRPr lang="en-US" altLang="zh-CN" sz="2800" dirty="0" smtClean="0">
              <a:solidFill>
                <a:srgbClr val="FF3300"/>
              </a:solidFill>
              <a:latin typeface="华文楷体" panose="02010600040101010101" pitchFamily="2" charset="-122"/>
              <a:ea typeface="华文楷体" panose="02010600040101010101" pitchFamily="2" charset="-122"/>
            </a:endParaRPr>
          </a:p>
          <a:p>
            <a:pPr>
              <a:lnSpc>
                <a:spcPct val="140000"/>
              </a:lnSpc>
              <a:spcAft>
                <a:spcPts val="0"/>
              </a:spcAft>
            </a:pPr>
            <a:r>
              <a:rPr lang="zh-CN" altLang="en-US" dirty="0">
                <a:latin typeface="华文楷体" panose="02010600040101010101" pitchFamily="2" charset="-122"/>
                <a:ea typeface="华文楷体" panose="02010600040101010101" pitchFamily="2" charset="-122"/>
              </a:rPr>
              <a:t>对象生命线代表一个对象在一个时间段内的存在</a:t>
            </a:r>
          </a:p>
          <a:p>
            <a:pPr>
              <a:lnSpc>
                <a:spcPct val="140000"/>
              </a:lnSpc>
              <a:spcAft>
                <a:spcPts val="0"/>
              </a:spcAft>
            </a:pPr>
            <a:r>
              <a:rPr lang="zh-CN" altLang="en-US" dirty="0">
                <a:latin typeface="华文楷体" panose="02010600040101010101" pitchFamily="2" charset="-122"/>
                <a:ea typeface="华文楷体" panose="02010600040101010101" pitchFamily="2" charset="-122"/>
              </a:rPr>
              <a:t>如果</a:t>
            </a:r>
            <a:r>
              <a:rPr lang="zh-CN" altLang="en-US" dirty="0" smtClean="0">
                <a:latin typeface="华文楷体" panose="02010600040101010101" pitchFamily="2" charset="-122"/>
                <a:ea typeface="华文楷体" panose="02010600040101010101" pitchFamily="2" charset="-122"/>
              </a:rPr>
              <a:t>在顺序图</a:t>
            </a:r>
            <a:r>
              <a:rPr lang="zh-CN" altLang="en-US" dirty="0">
                <a:latin typeface="华文楷体" panose="02010600040101010101" pitchFamily="2" charset="-122"/>
                <a:ea typeface="华文楷体" panose="02010600040101010101" pitchFamily="2" charset="-122"/>
              </a:rPr>
              <a:t>上某一对象收到了创建消息或销毁消息，则此对象的生存其始于它收到 创建消息的时刻，终止于收到销毁消息的时刻</a:t>
            </a:r>
            <a:r>
              <a:rPr lang="zh-CN" altLang="en-US" dirty="0" smtClean="0">
                <a:latin typeface="华文楷体" panose="02010600040101010101" pitchFamily="2" charset="-122"/>
                <a:ea typeface="华文楷体" panose="02010600040101010101" pitchFamily="2" charset="-122"/>
              </a:rPr>
              <a:t>。</a:t>
            </a:r>
            <a:endParaRPr lang="zh-CN" altLang="en-US" dirty="0">
              <a:ea typeface="SimSun" panose="0201060003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334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5C5794E-2B3C-45FB-9FB0-A6689C944C3C}" type="slidenum">
              <a:rPr lang="zh-CN" altLang="en-US"/>
              <a:pPr/>
              <a:t>14</a:t>
            </a:fld>
            <a:endParaRPr lang="en-US" altLang="zh-CN"/>
          </a:p>
        </p:txBody>
      </p:sp>
      <p:sp>
        <p:nvSpPr>
          <p:cNvPr id="293891" name="Rectangle 3"/>
          <p:cNvSpPr>
            <a:spLocks noChangeArrowheads="1"/>
          </p:cNvSpPr>
          <p:nvPr/>
        </p:nvSpPr>
        <p:spPr bwMode="auto">
          <a:xfrm>
            <a:off x="3688183" y="5891214"/>
            <a:ext cx="43123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buSzPct val="110000"/>
            </a:pPr>
            <a:r>
              <a:rPr kumimoji="1" lang="zh-CN" altLang="en-US" sz="2000" b="1" dirty="0">
                <a:solidFill>
                  <a:srgbClr val="181A36"/>
                </a:solidFill>
                <a:latin typeface="Times New Roman" panose="02020603050405020304" pitchFamily="18" charset="0"/>
                <a:ea typeface="SimSun" panose="02010600030101010101" pitchFamily="2" charset="-122"/>
              </a:rPr>
              <a:t>图</a:t>
            </a:r>
            <a:r>
              <a:rPr kumimoji="1" lang="en-US" altLang="zh-CN" sz="2000" b="1" dirty="0">
                <a:solidFill>
                  <a:srgbClr val="181A36"/>
                </a:solidFill>
                <a:latin typeface="Times New Roman" panose="02020603050405020304" pitchFamily="18" charset="0"/>
                <a:ea typeface="SimSun" panose="02010600030101010101" pitchFamily="2" charset="-122"/>
              </a:rPr>
              <a:t>7. </a:t>
            </a:r>
            <a:r>
              <a:rPr kumimoji="1" lang="zh-CN" altLang="en-US" sz="2000" b="1" dirty="0" smtClean="0">
                <a:solidFill>
                  <a:srgbClr val="181A36"/>
                </a:solidFill>
                <a:latin typeface="Times New Roman" panose="02020603050405020304" pitchFamily="18" charset="0"/>
                <a:ea typeface="SimSun" panose="02010600030101010101" pitchFamily="2" charset="-122"/>
              </a:rPr>
              <a:t>顺序图</a:t>
            </a:r>
            <a:r>
              <a:rPr kumimoji="1" lang="zh-CN" altLang="en-US" sz="2000" b="1" dirty="0">
                <a:solidFill>
                  <a:srgbClr val="181A36"/>
                </a:solidFill>
                <a:latin typeface="Times New Roman" panose="02020603050405020304" pitchFamily="18" charset="0"/>
                <a:ea typeface="SimSun" panose="02010600030101010101" pitchFamily="2" charset="-122"/>
              </a:rPr>
              <a:t>、对象生存线、控制焦点</a:t>
            </a:r>
          </a:p>
        </p:txBody>
      </p:sp>
      <p:pic>
        <p:nvPicPr>
          <p:cNvPr id="293892"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501" y="522516"/>
            <a:ext cx="8335133" cy="497039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4002548"/>
      </p:ext>
    </p:extLst>
  </p:cSld>
  <p:clrMapOvr>
    <a:masterClrMapping/>
  </p:clrMapOvr>
  <p:transition spd="slow">
    <p:check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7FD4C9E-02D6-4AB3-9853-19EE5D5EE9BF}" type="slidenum">
              <a:rPr lang="zh-CN" altLang="en-US"/>
              <a:pPr/>
              <a:t>15</a:t>
            </a:fld>
            <a:endParaRPr lang="en-US" altLang="zh-CN"/>
          </a:p>
        </p:txBody>
      </p:sp>
      <p:sp>
        <p:nvSpPr>
          <p:cNvPr id="295939" name="Rectangle 3"/>
          <p:cNvSpPr>
            <a:spLocks noGrp="1" noChangeArrowheads="1"/>
          </p:cNvSpPr>
          <p:nvPr>
            <p:ph type="body" idx="1"/>
          </p:nvPr>
        </p:nvSpPr>
        <p:spPr>
          <a:xfrm>
            <a:off x="552660" y="1172482"/>
            <a:ext cx="11384781" cy="4351338"/>
          </a:xfrm>
        </p:spPr>
        <p:txBody>
          <a:bodyPr/>
          <a:lstStyle/>
          <a:p>
            <a:pPr>
              <a:spcAft>
                <a:spcPct val="30000"/>
              </a:spcAft>
            </a:pP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、消息</a:t>
            </a:r>
            <a:endParaRPr lang="en-US" altLang="zh-CN" b="1" dirty="0" smtClean="0">
              <a:latin typeface="华文楷体" panose="02010600040101010101" pitchFamily="2" charset="-122"/>
              <a:ea typeface="华文楷体" panose="02010600040101010101" pitchFamily="2" charset="-122"/>
            </a:endParaRPr>
          </a:p>
          <a:p>
            <a:pPr>
              <a:spcAft>
                <a:spcPct val="30000"/>
              </a:spcAft>
            </a:pPr>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前面的用例中，用户和系统的交互，可以分为三个连续执行的动作</a:t>
            </a:r>
          </a:p>
          <a:p>
            <a:pPr lvl="1">
              <a:spcAft>
                <a:spcPct val="30000"/>
              </a:spcAft>
              <a:buClr>
                <a:schemeClr val="hlink"/>
              </a:buClr>
              <a:buFont typeface="Wingdings" panose="05000000000000000000" pitchFamily="2" charset="2"/>
              <a:buChar char="v"/>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、用户在位图区域内按下鼠标左键；</a:t>
            </a:r>
          </a:p>
          <a:p>
            <a:pPr lvl="1">
              <a:spcAft>
                <a:spcPct val="30000"/>
              </a:spcAft>
              <a:buClr>
                <a:schemeClr val="hlink"/>
              </a:buClr>
              <a:buFont typeface="Wingdings" panose="05000000000000000000" pitchFamily="2" charset="2"/>
              <a:buChar char="v"/>
            </a:pP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、保持左键按下拖动鼠标；</a:t>
            </a:r>
          </a:p>
          <a:p>
            <a:pPr lvl="1">
              <a:spcAft>
                <a:spcPct val="30000"/>
              </a:spcAft>
              <a:buClr>
                <a:schemeClr val="hlink"/>
              </a:buClr>
              <a:buFont typeface="Wingdings" panose="05000000000000000000" pitchFamily="2" charset="2"/>
              <a:buChar char="v"/>
            </a:pP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、释放鼠标左键；</a:t>
            </a:r>
          </a:p>
          <a:p>
            <a:pPr>
              <a:spcAft>
                <a:spcPct val="30000"/>
              </a:spcAft>
            </a:pPr>
            <a:r>
              <a:rPr lang="zh-CN" altLang="en-US" dirty="0">
                <a:latin typeface="华文楷体" panose="02010600040101010101" pitchFamily="2" charset="-122"/>
                <a:ea typeface="华文楷体" panose="02010600040101010101" pitchFamily="2" charset="-122"/>
              </a:rPr>
              <a:t>这三个动作构成了系统作用者和系统的联系</a:t>
            </a:r>
          </a:p>
          <a:p>
            <a:pPr lvl="1">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每一动作都相当于向系统发出了一个命令</a:t>
            </a:r>
          </a:p>
          <a:p>
            <a:pPr lvl="1">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系统必须在内部执行相应的操作以正确响应这命令</a:t>
            </a:r>
          </a:p>
          <a:p>
            <a:pPr lvl="1">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这在</a:t>
            </a:r>
            <a:r>
              <a:rPr lang="en-US" altLang="zh-CN" sz="2800" dirty="0">
                <a:latin typeface="华文楷体" panose="02010600040101010101" pitchFamily="2" charset="-122"/>
                <a:ea typeface="华文楷体" panose="02010600040101010101" pitchFamily="2" charset="-122"/>
              </a:rPr>
              <a:t>UML</a:t>
            </a:r>
            <a:r>
              <a:rPr lang="zh-CN" altLang="en-US" sz="2800" dirty="0">
                <a:latin typeface="华文楷体" panose="02010600040101010101" pitchFamily="2" charset="-122"/>
                <a:ea typeface="华文楷体" panose="02010600040101010101" pitchFamily="2" charset="-122"/>
              </a:rPr>
              <a:t>里被称为消息（</a:t>
            </a:r>
            <a:r>
              <a:rPr lang="en-US" altLang="zh-CN" sz="2800" dirty="0">
                <a:latin typeface="华文楷体" panose="02010600040101010101" pitchFamily="2" charset="-122"/>
                <a:ea typeface="华文楷体" panose="02010600040101010101" pitchFamily="2" charset="-122"/>
              </a:rPr>
              <a:t>Message)</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05157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53BDB1A-F07C-4F13-A191-4BA3794B28CE}" type="slidenum">
              <a:rPr lang="zh-CN" altLang="en-US"/>
              <a:pPr/>
              <a:t>16</a:t>
            </a:fld>
            <a:endParaRPr lang="en-US" altLang="zh-CN"/>
          </a:p>
        </p:txBody>
      </p:sp>
      <p:sp>
        <p:nvSpPr>
          <p:cNvPr id="297987" name="Rectangle 3"/>
          <p:cNvSpPr>
            <a:spLocks noGrp="1" noChangeArrowheads="1"/>
          </p:cNvSpPr>
          <p:nvPr>
            <p:ph type="body" idx="1"/>
          </p:nvPr>
        </p:nvSpPr>
        <p:spPr>
          <a:xfrm>
            <a:off x="552661" y="1021583"/>
            <a:ext cx="11230080" cy="4572000"/>
          </a:xfrm>
        </p:spPr>
        <p:txBody>
          <a:bodyPr/>
          <a:lstStyle/>
          <a:p>
            <a:pPr>
              <a:lnSpc>
                <a:spcPct val="150000"/>
              </a:lnSpc>
              <a:spcBef>
                <a:spcPts val="0"/>
              </a:spcBef>
              <a:spcAft>
                <a:spcPts val="0"/>
              </a:spcAft>
            </a:pPr>
            <a:r>
              <a:rPr lang="en-US" altLang="zh-CN" b="1" dirty="0">
                <a:ea typeface="SimSun" panose="02010600030101010101" pitchFamily="2" charset="-122"/>
              </a:rPr>
              <a:t>2</a:t>
            </a:r>
            <a:r>
              <a:rPr lang="zh-CN" altLang="en-US" b="1" dirty="0">
                <a:ea typeface="SimSun" panose="02010600030101010101" pitchFamily="2" charset="-122"/>
              </a:rPr>
              <a:t>、对象</a:t>
            </a:r>
            <a:endParaRPr lang="en-US" altLang="zh-CN" b="1" dirty="0" smtClean="0">
              <a:latin typeface="华文楷体" panose="02010600040101010101" pitchFamily="2" charset="-122"/>
              <a:ea typeface="华文楷体" panose="02010600040101010101" pitchFamily="2" charset="-122"/>
            </a:endParaRPr>
          </a:p>
          <a:p>
            <a:pPr>
              <a:lnSpc>
                <a:spcPct val="150000"/>
              </a:lnSpc>
              <a:spcBef>
                <a:spcPts val="0"/>
              </a:spcBef>
              <a:spcAft>
                <a:spcPts val="0"/>
              </a:spcAft>
            </a:pPr>
            <a:r>
              <a:rPr lang="zh-CN" altLang="en-US" dirty="0" smtClean="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里，对象使用与其对应的类一样的图符</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为了使对象的图符和类的图符相区别</a:t>
            </a:r>
          </a:p>
          <a:p>
            <a:pPr lvl="2">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图符中</a:t>
            </a:r>
            <a:r>
              <a:rPr lang="zh-CN" altLang="en-US" sz="2800" dirty="0">
                <a:solidFill>
                  <a:srgbClr val="FF3300"/>
                </a:solidFill>
                <a:latin typeface="华文楷体" panose="02010600040101010101" pitchFamily="2" charset="-122"/>
                <a:ea typeface="华文楷体" panose="02010600040101010101" pitchFamily="2" charset="-122"/>
              </a:rPr>
              <a:t>对象的名字下面加有下划线</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对象的名字后面标上此对象的实现类的名字</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对象名和类名之间用冒号分开。</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对象名可以缺失，只标记类而不标记对象名的对象称为匿名对象</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标记名字的对象称为记名对象（</a:t>
            </a:r>
            <a:r>
              <a:rPr lang="en-US" altLang="zh-CN" sz="2800" dirty="0">
                <a:latin typeface="华文楷体" panose="02010600040101010101" pitchFamily="2" charset="-122"/>
                <a:ea typeface="华文楷体" panose="02010600040101010101" pitchFamily="2" charset="-122"/>
              </a:rPr>
              <a:t>named object)</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9562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79AE3803-F8A6-41D4-AB7A-6361F3416E3A}" type="slidenum">
              <a:rPr lang="zh-CN" altLang="en-US"/>
              <a:pPr/>
              <a:t>17</a:t>
            </a:fld>
            <a:endParaRPr lang="en-US" altLang="zh-CN"/>
          </a:p>
        </p:txBody>
      </p:sp>
      <p:grpSp>
        <p:nvGrpSpPr>
          <p:cNvPr id="299011" name="Group 3"/>
          <p:cNvGrpSpPr>
            <a:grpSpLocks/>
          </p:cNvGrpSpPr>
          <p:nvPr/>
        </p:nvGrpSpPr>
        <p:grpSpPr bwMode="auto">
          <a:xfrm>
            <a:off x="1094224" y="1236331"/>
            <a:ext cx="9958126" cy="2883493"/>
            <a:chOff x="204" y="845"/>
            <a:chExt cx="5261" cy="1134"/>
          </a:xfrm>
        </p:grpSpPr>
        <p:pic>
          <p:nvPicPr>
            <p:cNvPr id="299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 y="1253"/>
              <a:ext cx="3039" cy="726"/>
            </a:xfrm>
            <a:prstGeom prst="rect">
              <a:avLst/>
            </a:prstGeom>
            <a:noFill/>
            <a:extLst>
              <a:ext uri="{909E8E84-426E-40DD-AFC4-6F175D3DCCD1}">
                <a14:hiddenFill xmlns:a14="http://schemas.microsoft.com/office/drawing/2010/main">
                  <a:solidFill>
                    <a:srgbClr val="FFFFFF"/>
                  </a:solidFill>
                </a14:hiddenFill>
              </a:ext>
            </a:extLst>
          </p:spPr>
        </p:pic>
        <p:sp>
          <p:nvSpPr>
            <p:cNvPr id="299013" name="AutoShape 5"/>
            <p:cNvSpPr>
              <a:spLocks noChangeArrowheads="1"/>
            </p:cNvSpPr>
            <p:nvPr/>
          </p:nvSpPr>
          <p:spPr bwMode="auto">
            <a:xfrm>
              <a:off x="204" y="1661"/>
              <a:ext cx="1043" cy="318"/>
            </a:xfrm>
            <a:prstGeom prst="wedgeRoundRectCallout">
              <a:avLst>
                <a:gd name="adj1" fmla="val 89597"/>
                <a:gd name="adj2" fmla="val -60380"/>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sz="1600" b="1">
                  <a:ea typeface="SimSun" panose="02010600030101010101" pitchFamily="2" charset="-122"/>
                </a:rPr>
                <a:t>对象名：类名</a:t>
              </a:r>
            </a:p>
          </p:txBody>
        </p:sp>
        <p:sp>
          <p:nvSpPr>
            <p:cNvPr id="299014" name="AutoShape 6"/>
            <p:cNvSpPr>
              <a:spLocks noChangeArrowheads="1"/>
            </p:cNvSpPr>
            <p:nvPr/>
          </p:nvSpPr>
          <p:spPr bwMode="auto">
            <a:xfrm>
              <a:off x="2971" y="845"/>
              <a:ext cx="589" cy="318"/>
            </a:xfrm>
            <a:prstGeom prst="wedgeRoundRectCallout">
              <a:avLst>
                <a:gd name="adj1" fmla="val -54245"/>
                <a:gd name="adj2" fmla="val 133648"/>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sz="1600" b="1">
                  <a:ea typeface="SimSun" panose="02010600030101010101" pitchFamily="2" charset="-122"/>
                </a:rPr>
                <a:t>：类名</a:t>
              </a:r>
            </a:p>
          </p:txBody>
        </p:sp>
        <p:sp>
          <p:nvSpPr>
            <p:cNvPr id="299015" name="AutoShape 7"/>
            <p:cNvSpPr>
              <a:spLocks noChangeArrowheads="1"/>
            </p:cNvSpPr>
            <p:nvPr/>
          </p:nvSpPr>
          <p:spPr bwMode="auto">
            <a:xfrm>
              <a:off x="4785" y="1253"/>
              <a:ext cx="680" cy="318"/>
            </a:xfrm>
            <a:prstGeom prst="wedgeRoundRectCallout">
              <a:avLst>
                <a:gd name="adj1" fmla="val -140884"/>
                <a:gd name="adj2" fmla="val 45597"/>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spcBef>
                  <a:spcPct val="0"/>
                </a:spcBef>
                <a:buClrTx/>
                <a:buFontTx/>
                <a:buNone/>
              </a:pPr>
              <a:r>
                <a:rPr lang="zh-CN" altLang="en-US" sz="1600" b="1">
                  <a:ea typeface="SimSun" panose="02010600030101010101" pitchFamily="2" charset="-122"/>
                </a:rPr>
                <a:t>：对象名</a:t>
              </a:r>
            </a:p>
          </p:txBody>
        </p:sp>
      </p:grpSp>
      <p:sp>
        <p:nvSpPr>
          <p:cNvPr id="11"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532574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232424F-C39F-4CD6-8353-FAA6ACFF78C1}" type="slidenum">
              <a:rPr lang="zh-CN" altLang="en-US"/>
              <a:pPr/>
              <a:t>18</a:t>
            </a:fld>
            <a:endParaRPr lang="en-US" altLang="zh-CN"/>
          </a:p>
        </p:txBody>
      </p:sp>
      <p:sp>
        <p:nvSpPr>
          <p:cNvPr id="300035" name="Rectangle 3"/>
          <p:cNvSpPr>
            <a:spLocks noGrp="1" noChangeArrowheads="1"/>
          </p:cNvSpPr>
          <p:nvPr>
            <p:ph type="body" idx="1"/>
          </p:nvPr>
        </p:nvSpPr>
        <p:spPr>
          <a:xfrm>
            <a:off x="446313" y="981564"/>
            <a:ext cx="11179630" cy="4351338"/>
          </a:xfrm>
        </p:spPr>
        <p:txBody>
          <a:bodyPr/>
          <a:lstStyle/>
          <a:p>
            <a:pPr>
              <a:lnSpc>
                <a:spcPct val="130000"/>
              </a:lnSpc>
              <a:spcBef>
                <a:spcPts val="0"/>
              </a:spcBef>
              <a:spcAft>
                <a:spcPts val="0"/>
              </a:spcAft>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消息</a:t>
            </a:r>
            <a:endParaRPr lang="en-US" altLang="zh-CN" dirty="0" smtClean="0">
              <a:latin typeface="华文楷体" panose="02010600040101010101" pitchFamily="2" charset="-122"/>
              <a:ea typeface="华文楷体" panose="02010600040101010101" pitchFamily="2" charset="-122"/>
            </a:endParaRPr>
          </a:p>
          <a:p>
            <a:pPr>
              <a:lnSpc>
                <a:spcPct val="130000"/>
              </a:lnSpc>
              <a:spcBef>
                <a:spcPts val="0"/>
              </a:spcBef>
              <a:spcAft>
                <a:spcPts val="0"/>
              </a:spcAft>
            </a:pPr>
            <a:r>
              <a:rPr lang="zh-CN" altLang="en-US" dirty="0" smtClean="0">
                <a:latin typeface="华文楷体" panose="02010600040101010101" pitchFamily="2" charset="-122"/>
                <a:ea typeface="华文楷体" panose="02010600040101010101" pitchFamily="2" charset="-122"/>
              </a:rPr>
              <a:t>对象</a:t>
            </a:r>
            <a:r>
              <a:rPr lang="zh-CN" altLang="en-US" dirty="0">
                <a:latin typeface="华文楷体" panose="02010600040101010101" pitchFamily="2" charset="-122"/>
                <a:ea typeface="华文楷体" panose="02010600040101010101" pitchFamily="2" charset="-122"/>
              </a:rPr>
              <a:t>间的互相合作与交流表现为一个对象以某种方式启动另一一个对象的活动。</a:t>
            </a:r>
          </a:p>
          <a:p>
            <a:pPr>
              <a:lnSpc>
                <a:spcPct val="130000"/>
              </a:lnSpc>
              <a:spcBef>
                <a:spcPts val="0"/>
              </a:spcBef>
              <a:spcAft>
                <a:spcPts val="0"/>
              </a:spcAft>
            </a:pPr>
            <a:r>
              <a:rPr lang="zh-CN" altLang="en-US" dirty="0">
                <a:latin typeface="华文楷体" panose="02010600040101010101" pitchFamily="2" charset="-122"/>
                <a:ea typeface="华文楷体" panose="02010600040101010101" pitchFamily="2" charset="-122"/>
              </a:rPr>
              <a:t>这种交流在</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中被定义为</a:t>
            </a:r>
            <a:r>
              <a:rPr lang="zh-CN" altLang="en-US" dirty="0">
                <a:solidFill>
                  <a:srgbClr val="FF3300"/>
                </a:solidFill>
                <a:latin typeface="华文楷体" panose="02010600040101010101" pitchFamily="2" charset="-122"/>
                <a:ea typeface="华文楷体" panose="02010600040101010101" pitchFamily="2" charset="-122"/>
              </a:rPr>
              <a:t>消息</a:t>
            </a:r>
          </a:p>
          <a:p>
            <a:pPr lvl="1">
              <a:lnSpc>
                <a:spcPct val="13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消息是对对象间的一种信息的通讯的描述，此信息期望在通讯完成之后，某一活动随之发生。</a:t>
            </a:r>
          </a:p>
          <a:p>
            <a:pPr>
              <a:lnSpc>
                <a:spcPct val="130000"/>
              </a:lnSpc>
              <a:spcBef>
                <a:spcPts val="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消息相当于向目标对象发送了一条命令，此命令启动了目标对象的一个动作。</a:t>
            </a:r>
          </a:p>
          <a:p>
            <a:pPr lvl="1">
              <a:lnSpc>
                <a:spcPct val="13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动作一般通过函数调用（</a:t>
            </a:r>
            <a:r>
              <a:rPr lang="en-US" altLang="zh-CN" sz="2800" dirty="0">
                <a:latin typeface="华文楷体" panose="02010600040101010101" pitchFamily="2" charset="-122"/>
                <a:ea typeface="华文楷体" panose="02010600040101010101" pitchFamily="2" charset="-122"/>
              </a:rPr>
              <a:t>Call</a:t>
            </a:r>
            <a:r>
              <a:rPr lang="zh-CN" altLang="en-US" sz="2800" dirty="0">
                <a:latin typeface="华文楷体" panose="02010600040101010101" pitchFamily="2" charset="-122"/>
                <a:ea typeface="华文楷体" panose="02010600040101010101" pitchFamily="2" charset="-122"/>
              </a:rPr>
              <a:t>）启动</a:t>
            </a:r>
          </a:p>
          <a:p>
            <a:pPr lvl="1">
              <a:lnSpc>
                <a:spcPct val="13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但也可以通过其他方式</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71017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BBCACCA-78A7-4F57-9F23-F99E93543A57}" type="slidenum">
              <a:rPr lang="zh-CN" altLang="en-US"/>
              <a:pPr/>
              <a:t>19</a:t>
            </a:fld>
            <a:endParaRPr lang="en-US" altLang="zh-CN"/>
          </a:p>
        </p:txBody>
      </p:sp>
      <p:sp>
        <p:nvSpPr>
          <p:cNvPr id="301059" name="Rectangle 3"/>
          <p:cNvSpPr>
            <a:spLocks noGrp="1" noChangeArrowheads="1"/>
          </p:cNvSpPr>
          <p:nvPr>
            <p:ph type="body" idx="1"/>
          </p:nvPr>
        </p:nvSpPr>
        <p:spPr>
          <a:xfrm>
            <a:off x="472273" y="1082047"/>
            <a:ext cx="10801139" cy="4351338"/>
          </a:xfrm>
        </p:spPr>
        <p:txBody>
          <a:bodyPr/>
          <a:lstStyle/>
          <a:p>
            <a:pPr>
              <a:lnSpc>
                <a:spcPct val="150000"/>
              </a:lnSpc>
              <a:spcAft>
                <a:spcPts val="600"/>
              </a:spcAft>
            </a:pPr>
            <a:r>
              <a:rPr lang="zh-CN" altLang="en-US" dirty="0">
                <a:latin typeface="华文楷体" panose="02010600040101010101" pitchFamily="2" charset="-122"/>
                <a:ea typeface="华文楷体" panose="02010600040101010101" pitchFamily="2" charset="-122"/>
              </a:rPr>
              <a:t>消息所能采取的方式</a:t>
            </a:r>
          </a:p>
          <a:p>
            <a:pPr lvl="1">
              <a:lnSpc>
                <a:spcPct val="150000"/>
              </a:lnSpc>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调用（</a:t>
            </a:r>
            <a:r>
              <a:rPr lang="en-US" altLang="zh-CN" sz="2800" dirty="0">
                <a:latin typeface="华文楷体" panose="02010600040101010101" pitchFamily="2" charset="-122"/>
                <a:ea typeface="华文楷体" panose="02010600040101010101" pitchFamily="2" charset="-122"/>
              </a:rPr>
              <a:t>Call</a:t>
            </a:r>
            <a:r>
              <a:rPr lang="zh-CN" altLang="en-US" sz="2800" dirty="0">
                <a:latin typeface="华文楷体" panose="02010600040101010101" pitchFamily="2" charset="-122"/>
                <a:ea typeface="华文楷体" panose="02010600040101010101" pitchFamily="2" charset="-122"/>
              </a:rPr>
              <a:t>）：启动一个对象里的操作</a:t>
            </a:r>
          </a:p>
          <a:p>
            <a:pPr lvl="1">
              <a:lnSpc>
                <a:spcPct val="150000"/>
              </a:lnSpc>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操作是对象的类所能提供的服务的实现。</a:t>
            </a:r>
          </a:p>
          <a:p>
            <a:pPr>
              <a:lnSpc>
                <a:spcPct val="150000"/>
              </a:lnSpc>
              <a:spcAft>
                <a:spcPts val="600"/>
              </a:spcAft>
            </a:pPr>
            <a:r>
              <a:rPr lang="zh-CN" altLang="en-US" dirty="0">
                <a:latin typeface="华文楷体" panose="02010600040101010101" pitchFamily="2" charset="-122"/>
                <a:ea typeface="华文楷体" panose="02010600040101010101" pitchFamily="2" charset="-122"/>
              </a:rPr>
              <a:t>调用消息一般是顺序执行的。</a:t>
            </a:r>
          </a:p>
          <a:p>
            <a:pPr lvl="1">
              <a:lnSpc>
                <a:spcPct val="150000"/>
              </a:lnSpc>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返回（</a:t>
            </a:r>
            <a:r>
              <a:rPr lang="en-US" altLang="zh-CN" sz="2800" dirty="0">
                <a:latin typeface="华文楷体" panose="02010600040101010101" pitchFamily="2" charset="-122"/>
                <a:ea typeface="华文楷体" panose="02010600040101010101" pitchFamily="2" charset="-122"/>
              </a:rPr>
              <a:t>return</a:t>
            </a:r>
            <a:r>
              <a:rPr lang="zh-CN" altLang="en-US" sz="2800" dirty="0">
                <a:latin typeface="华文楷体" panose="02010600040101010101" pitchFamily="2" charset="-122"/>
                <a:ea typeface="华文楷体" panose="02010600040101010101" pitchFamily="2" charset="-122"/>
              </a:rPr>
              <a:t>）：操作向调用者返回一个值。</a:t>
            </a:r>
          </a:p>
          <a:p>
            <a:pPr lvl="1">
              <a:lnSpc>
                <a:spcPct val="150000"/>
              </a:lnSpc>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发送（</a:t>
            </a:r>
            <a:r>
              <a:rPr lang="en-US" altLang="zh-CN" sz="2800" dirty="0">
                <a:latin typeface="华文楷体" panose="02010600040101010101" pitchFamily="2" charset="-122"/>
                <a:ea typeface="华文楷体" panose="02010600040101010101" pitchFamily="2" charset="-122"/>
              </a:rPr>
              <a:t>send</a:t>
            </a:r>
            <a:r>
              <a:rPr lang="zh-CN" altLang="en-US" sz="2800" dirty="0">
                <a:latin typeface="华文楷体" panose="02010600040101010101" pitchFamily="2" charset="-122"/>
                <a:ea typeface="华文楷体" panose="02010600040101010101" pitchFamily="2" charset="-122"/>
              </a:rPr>
              <a:t>）：向一个对象发送一个信号。</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15398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4"/>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5"/>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6"/>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交互图简述</a:t>
              </a:r>
              <a:endParaRPr lang="en-US" altLang="zh-CN" sz="2400" dirty="0">
                <a:latin typeface="微软雅黑" panose="020B0503020204020204" pitchFamily="34" charset="-122"/>
              </a:endParaRPr>
            </a:p>
          </p:txBody>
        </p:sp>
      </p:grpSp>
      <p:grpSp>
        <p:nvGrpSpPr>
          <p:cNvPr id="46" name="组合 45"/>
          <p:cNvGrpSpPr/>
          <p:nvPr/>
        </p:nvGrpSpPr>
        <p:grpSpPr>
          <a:xfrm>
            <a:off x="1488855" y="3667787"/>
            <a:ext cx="4129542" cy="600404"/>
            <a:chOff x="2442708" y="3763858"/>
            <a:chExt cx="4129542" cy="600404"/>
          </a:xfrm>
        </p:grpSpPr>
        <p:sp>
          <p:nvSpPr>
            <p:cNvPr id="147" name="MH_Others_6"/>
            <p:cNvSpPr/>
            <p:nvPr>
              <p:custDataLst>
                <p:tags r:id="rId11"/>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12"/>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3"/>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顺序图</a:t>
              </a:r>
              <a:endParaRPr lang="zh-CN" altLang="en-US" sz="2400" dirty="0">
                <a:latin typeface="微软雅黑" panose="020B0503020204020204" pitchFamily="34" charset="-122"/>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grpSp>
        <p:nvGrpSpPr>
          <p:cNvPr id="13" name="组合 12"/>
          <p:cNvGrpSpPr/>
          <p:nvPr/>
        </p:nvGrpSpPr>
        <p:grpSpPr>
          <a:xfrm>
            <a:off x="1570917" y="4609856"/>
            <a:ext cx="4129542" cy="600404"/>
            <a:chOff x="2442708" y="3763858"/>
            <a:chExt cx="4129542" cy="600404"/>
          </a:xfrm>
        </p:grpSpPr>
        <p:sp>
          <p:nvSpPr>
            <p:cNvPr id="14" name="MH_Others_6"/>
            <p:cNvSpPr/>
            <p:nvPr>
              <p:custDataLst>
                <p:tags r:id="rId8"/>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 name="MH_Number_4"/>
            <p:cNvSpPr/>
            <p:nvPr>
              <p:custDataLst>
                <p:tags r:id="rId9"/>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6" name="MH_Entry_4"/>
            <p:cNvSpPr txBox="1">
              <a:spLocks noChangeArrowheads="1"/>
            </p:cNvSpPr>
            <p:nvPr>
              <p:custDataLst>
                <p:tags r:id="rId10"/>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协作图</a:t>
              </a:r>
              <a:endParaRPr lang="zh-CN" altLang="en-US" sz="2400" dirty="0">
                <a:latin typeface="微软雅黑" panose="020B0503020204020204" pitchFamily="34" charset="-122"/>
              </a:endParaRPr>
            </a:p>
          </p:txBody>
        </p:sp>
      </p:grpSp>
      <p:grpSp>
        <p:nvGrpSpPr>
          <p:cNvPr id="25" name="组合 24"/>
          <p:cNvGrpSpPr/>
          <p:nvPr/>
        </p:nvGrpSpPr>
        <p:grpSpPr>
          <a:xfrm>
            <a:off x="6024737" y="2608654"/>
            <a:ext cx="4110492" cy="600404"/>
            <a:chOff x="2442708" y="2890647"/>
            <a:chExt cx="4110492" cy="600404"/>
          </a:xfrm>
        </p:grpSpPr>
        <p:sp>
          <p:nvSpPr>
            <p:cNvPr id="26" name="MH_Others_4"/>
            <p:cNvSpPr/>
            <p:nvPr>
              <p:custDataLst>
                <p:tags r:id="rId5"/>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27" name="MH_Number_2"/>
            <p:cNvSpPr/>
            <p:nvPr>
              <p:custDataLst>
                <p:tags r:id="rId6"/>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8" name="MH_Entry_2"/>
            <p:cNvSpPr txBox="1">
              <a:spLocks noChangeArrowheads="1"/>
            </p:cNvSpPr>
            <p:nvPr>
              <p:custDataLst>
                <p:tags r:id="rId7"/>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a:latin typeface="微软雅黑" panose="020B0503020204020204" pitchFamily="34" charset="-122"/>
                </a:rPr>
                <a:t>通信</a:t>
              </a:r>
              <a:r>
                <a:rPr lang="zh-CN" altLang="en-US" sz="2400" dirty="0" smtClean="0">
                  <a:latin typeface="微软雅黑" panose="020B0503020204020204" pitchFamily="34" charset="-122"/>
                </a:rPr>
                <a:t>图</a:t>
              </a:r>
              <a:endParaRPr lang="en-US" altLang="zh-CN" sz="2400" dirty="0">
                <a:latin typeface="微软雅黑" panose="020B0503020204020204" pitchFamily="34" charset="-122"/>
              </a:endParaRPr>
            </a:p>
          </p:txBody>
        </p:sp>
      </p:grpSp>
      <p:grpSp>
        <p:nvGrpSpPr>
          <p:cNvPr id="29" name="组合 28"/>
          <p:cNvGrpSpPr/>
          <p:nvPr/>
        </p:nvGrpSpPr>
        <p:grpSpPr>
          <a:xfrm>
            <a:off x="6042434" y="3639459"/>
            <a:ext cx="4129542" cy="600404"/>
            <a:chOff x="2442708" y="3763858"/>
            <a:chExt cx="4129542" cy="600404"/>
          </a:xfrm>
        </p:grpSpPr>
        <p:sp>
          <p:nvSpPr>
            <p:cNvPr id="30" name="MH_Others_6"/>
            <p:cNvSpPr/>
            <p:nvPr>
              <p:custDataLst>
                <p:tags r:id="rId2"/>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31" name="MH_Number_4"/>
            <p:cNvSpPr/>
            <p:nvPr>
              <p:custDataLst>
                <p:tags r:id="rId3"/>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5</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32" name="MH_Entry_4"/>
            <p:cNvSpPr txBox="1">
              <a:spLocks noChangeArrowheads="1"/>
            </p:cNvSpPr>
            <p:nvPr>
              <p:custDataLst>
                <p:tags r:id="rId4"/>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小结</a:t>
              </a:r>
              <a:endParaRPr lang="zh-CN" altLang="en-US" sz="2400" dirty="0">
                <a:latin typeface="微软雅黑" panose="020B0503020204020204" pitchFamily="34" charset="-122"/>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F541CA3-0705-4DD6-8E95-67D4F4108964}" type="slidenum">
              <a:rPr lang="zh-CN" altLang="en-US"/>
              <a:pPr/>
              <a:t>20</a:t>
            </a:fld>
            <a:endParaRPr lang="en-US" altLang="zh-CN"/>
          </a:p>
        </p:txBody>
      </p:sp>
      <p:sp>
        <p:nvSpPr>
          <p:cNvPr id="348163" name="Rectangle 3"/>
          <p:cNvSpPr>
            <a:spLocks noGrp="1" noChangeArrowheads="1"/>
          </p:cNvSpPr>
          <p:nvPr>
            <p:ph type="body" idx="1"/>
          </p:nvPr>
        </p:nvSpPr>
        <p:spPr>
          <a:xfrm>
            <a:off x="552661" y="1182531"/>
            <a:ext cx="11193862" cy="4351338"/>
          </a:xfrm>
        </p:spPr>
        <p:txBody>
          <a:bodyPr/>
          <a:lstStyle/>
          <a:p>
            <a:pPr>
              <a:lnSpc>
                <a:spcPct val="150000"/>
              </a:lnSpc>
              <a:spcBef>
                <a:spcPts val="0"/>
              </a:spcBef>
              <a:spcAft>
                <a:spcPts val="600"/>
              </a:spcAft>
            </a:pPr>
            <a:r>
              <a:rPr lang="zh-CN" altLang="en-US" dirty="0">
                <a:latin typeface="华文楷体" panose="02010600040101010101" pitchFamily="2" charset="-122"/>
                <a:ea typeface="华文楷体" panose="02010600040101010101" pitchFamily="2" charset="-122"/>
              </a:rPr>
              <a:t>发送消息是异步消息</a:t>
            </a:r>
          </a:p>
          <a:p>
            <a:pPr lvl="1">
              <a:lnSpc>
                <a:spcPct val="150000"/>
              </a:lnSpc>
              <a:spcBef>
                <a:spcPts val="0"/>
              </a:spcBef>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意味着发送消息的对象在发送了消息给目标对象后，不论目标对象是否接受此消息，它都能继续进行下一消息的发送。</a:t>
            </a:r>
          </a:p>
          <a:p>
            <a:pPr lvl="1">
              <a:lnSpc>
                <a:spcPct val="150000"/>
              </a:lnSpc>
              <a:spcBef>
                <a:spcPts val="0"/>
              </a:spcBef>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创建：此消息的发送导致目标对象被创建。</a:t>
            </a:r>
          </a:p>
          <a:p>
            <a:pPr lvl="1">
              <a:lnSpc>
                <a:spcPct val="150000"/>
              </a:lnSpc>
              <a:spcBef>
                <a:spcPts val="0"/>
              </a:spcBef>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销毁</a:t>
            </a:r>
            <a:r>
              <a:rPr lang="en-US" altLang="zh-CN" sz="2800" dirty="0">
                <a:latin typeface="华文楷体" panose="02010600040101010101" pitchFamily="2" charset="-122"/>
                <a:ea typeface="华文楷体" panose="02010600040101010101" pitchFamily="2" charset="-122"/>
              </a:rPr>
              <a:t>(destroy)</a:t>
            </a:r>
            <a:r>
              <a:rPr lang="zh-CN" altLang="en-US" sz="2800" dirty="0">
                <a:latin typeface="华文楷体" panose="02010600040101010101" pitchFamily="2" charset="-122"/>
                <a:ea typeface="华文楷体" panose="02010600040101010101" pitchFamily="2" charset="-122"/>
              </a:rPr>
              <a:t>：此消息的发送导致目标对象被销毁。</a:t>
            </a:r>
          </a:p>
          <a:p>
            <a:pPr>
              <a:lnSpc>
                <a:spcPct val="150000"/>
              </a:lnSpc>
              <a:spcBef>
                <a:spcPts val="0"/>
              </a:spcBef>
              <a:spcAft>
                <a:spcPts val="600"/>
              </a:spcAft>
            </a:pP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里，消息用箭头表示</a:t>
            </a:r>
          </a:p>
          <a:p>
            <a:pPr lvl="1">
              <a:lnSpc>
                <a:spcPct val="150000"/>
              </a:lnSpc>
              <a:spcBef>
                <a:spcPts val="0"/>
              </a:spcBef>
              <a:spcAft>
                <a:spcPts val="6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此箭头从发送消息的对象指向接收消息的对象</a:t>
            </a:r>
            <a:endParaRPr lang="zh-CN" altLang="en-US" sz="2800" dirty="0">
              <a:ea typeface="SimSun" panose="0201060003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949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4D4CCA0-FB6F-4A3C-B74C-DED5A9DE7073}" type="slidenum">
              <a:rPr lang="zh-CN" altLang="en-US"/>
              <a:pPr/>
              <a:t>21</a:t>
            </a:fld>
            <a:endParaRPr lang="en-US" altLang="zh-CN"/>
          </a:p>
        </p:txBody>
      </p:sp>
      <p:sp>
        <p:nvSpPr>
          <p:cNvPr id="302083" name="Rectangle 3"/>
          <p:cNvSpPr>
            <a:spLocks noGrp="1" noChangeArrowheads="1"/>
          </p:cNvSpPr>
          <p:nvPr>
            <p:ph type="body" idx="1"/>
          </p:nvPr>
        </p:nvSpPr>
        <p:spPr>
          <a:xfrm>
            <a:off x="481013" y="1138413"/>
            <a:ext cx="11004253" cy="4608512"/>
          </a:xfrm>
        </p:spPr>
        <p:txBody>
          <a:bodyPr/>
          <a:lstStyle/>
          <a:p>
            <a:pPr>
              <a:lnSpc>
                <a:spcPct val="90000"/>
              </a:lnSpc>
              <a:spcAft>
                <a:spcPct val="30000"/>
              </a:spcAft>
            </a:pP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中，消息的分类可以从两个角度区分：</a:t>
            </a:r>
          </a:p>
          <a:p>
            <a:pPr lvl="1">
              <a:lnSpc>
                <a:spcPct val="90000"/>
              </a:lnSpc>
              <a:spcAft>
                <a:spcPct val="30000"/>
              </a:spcAft>
            </a:pPr>
            <a:r>
              <a:rPr lang="zh-CN" altLang="en-US" sz="2800" dirty="0">
                <a:solidFill>
                  <a:srgbClr val="FF3300"/>
                </a:solidFill>
                <a:latin typeface="华文楷体" panose="02010600040101010101" pitchFamily="2" charset="-122"/>
                <a:ea typeface="华文楷体" panose="02010600040101010101" pitchFamily="2" charset="-122"/>
              </a:rPr>
              <a:t>一是从消息触发的动作来区分</a:t>
            </a:r>
          </a:p>
          <a:p>
            <a:pPr lvl="1">
              <a:lnSpc>
                <a:spcPct val="90000"/>
              </a:lnSpc>
              <a:spcAft>
                <a:spcPct val="30000"/>
              </a:spcAft>
            </a:pPr>
            <a:r>
              <a:rPr lang="zh-CN" altLang="en-US" sz="2800" dirty="0">
                <a:solidFill>
                  <a:srgbClr val="FF3300"/>
                </a:solidFill>
                <a:latin typeface="华文楷体" panose="02010600040101010101" pitchFamily="2" charset="-122"/>
                <a:ea typeface="华文楷体" panose="02010600040101010101" pitchFamily="2" charset="-122"/>
              </a:rPr>
              <a:t>二是从消息的过程控制流进行区分。</a:t>
            </a:r>
          </a:p>
          <a:p>
            <a:pPr>
              <a:lnSpc>
                <a:spcPct val="90000"/>
              </a:lnSpc>
              <a:spcAft>
                <a:spcPct val="30000"/>
              </a:spcAft>
            </a:pPr>
            <a:r>
              <a:rPr lang="zh-CN" altLang="en-US" dirty="0">
                <a:latin typeface="华文楷体" panose="02010600040101010101" pitchFamily="2" charset="-122"/>
                <a:ea typeface="华文楷体" panose="02010600040101010101" pitchFamily="2" charset="-122"/>
              </a:rPr>
              <a:t>通过发送消息可以触发的动作有：</a:t>
            </a:r>
          </a:p>
          <a:p>
            <a:pPr lvl="1">
              <a:lnSpc>
                <a:spcPct val="9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创建一个对象或释放对象</a:t>
            </a:r>
          </a:p>
          <a:p>
            <a:pPr lvl="1">
              <a:lnSpc>
                <a:spcPct val="9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调用另一个对象的操作</a:t>
            </a:r>
          </a:p>
          <a:p>
            <a:pPr lvl="1">
              <a:lnSpc>
                <a:spcPct val="9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调用本对象的操作</a:t>
            </a:r>
          </a:p>
          <a:p>
            <a:pPr lvl="1">
              <a:lnSpc>
                <a:spcPct val="9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发送信息给另一个对象</a:t>
            </a:r>
          </a:p>
          <a:p>
            <a:pPr lvl="1">
              <a:lnSpc>
                <a:spcPct val="9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返回值给调用者</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837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464D726E-3824-44DD-AC6A-E5DF2565E0D8}" type="slidenum">
              <a:rPr lang="zh-CN" altLang="en-US"/>
              <a:pPr/>
              <a:t>22</a:t>
            </a:fld>
            <a:endParaRPr lang="en-US" altLang="zh-CN"/>
          </a:p>
        </p:txBody>
      </p:sp>
      <p:sp>
        <p:nvSpPr>
          <p:cNvPr id="303107" name="Rectangle 3"/>
          <p:cNvSpPr>
            <a:spLocks noGrp="1" noChangeArrowheads="1"/>
          </p:cNvSpPr>
          <p:nvPr>
            <p:ph type="body" idx="1"/>
          </p:nvPr>
        </p:nvSpPr>
        <p:spPr>
          <a:xfrm>
            <a:off x="435431" y="1007416"/>
            <a:ext cx="11083330" cy="4351338"/>
          </a:xfrm>
        </p:spPr>
        <p:txBody>
          <a:bodyPr/>
          <a:lstStyle/>
          <a:p>
            <a:pPr>
              <a:lnSpc>
                <a:spcPct val="120000"/>
              </a:lnSpc>
              <a:spcBef>
                <a:spcPts val="0"/>
              </a:spcBef>
              <a:spcAft>
                <a:spcPts val="0"/>
              </a:spcAft>
            </a:pPr>
            <a:r>
              <a:rPr lang="zh-CN" altLang="en-US" dirty="0">
                <a:latin typeface="华文楷体" panose="02010600040101010101" pitchFamily="2" charset="-122"/>
                <a:ea typeface="华文楷体" panose="02010600040101010101" pitchFamily="2" charset="-122"/>
              </a:rPr>
              <a:t>消息可以分为四种控制流，分别是简单消息、异步消息、同步消息和返回消息。</a:t>
            </a:r>
          </a:p>
          <a:p>
            <a:pPr>
              <a:lnSpc>
                <a:spcPct val="120000"/>
              </a:lnSpc>
              <a:spcBef>
                <a:spcPts val="0"/>
              </a:spcBef>
              <a:spcAft>
                <a:spcPts val="0"/>
              </a:spcAft>
            </a:pPr>
            <a:r>
              <a:rPr lang="en-US" altLang="zh-CN" dirty="0">
                <a:solidFill>
                  <a:srgbClr val="FF3300"/>
                </a:solidFill>
                <a:latin typeface="华文楷体" panose="02010600040101010101" pitchFamily="2" charset="-122"/>
                <a:ea typeface="华文楷体" panose="02010600040101010101" pitchFamily="2" charset="-122"/>
              </a:rPr>
              <a:t>1</a:t>
            </a:r>
            <a:r>
              <a:rPr lang="zh-CN" altLang="en-US" dirty="0">
                <a:solidFill>
                  <a:srgbClr val="FF3300"/>
                </a:solidFill>
                <a:latin typeface="华文楷体" panose="02010600040101010101" pitchFamily="2" charset="-122"/>
                <a:ea typeface="华文楷体" panose="02010600040101010101" pitchFamily="2" charset="-122"/>
              </a:rPr>
              <a:t>）简单消息</a:t>
            </a:r>
          </a:p>
          <a:p>
            <a:pPr lvl="1">
              <a:lnSpc>
                <a:spcPct val="12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展示了控制如何从一个对象传递到另一个对象，但不描述任何通信的细节。</a:t>
            </a:r>
          </a:p>
          <a:p>
            <a:pPr>
              <a:lnSpc>
                <a:spcPct val="120000"/>
              </a:lnSpc>
              <a:spcBef>
                <a:spcPts val="0"/>
              </a:spcBef>
              <a:spcAft>
                <a:spcPts val="0"/>
              </a:spcAft>
            </a:pPr>
            <a:r>
              <a:rPr lang="en-US" altLang="zh-CN" dirty="0">
                <a:solidFill>
                  <a:srgbClr val="FF3300"/>
                </a:solidFill>
                <a:latin typeface="华文楷体" panose="02010600040101010101" pitchFamily="2" charset="-122"/>
                <a:ea typeface="华文楷体" panose="02010600040101010101" pitchFamily="2" charset="-122"/>
              </a:rPr>
              <a:t>2</a:t>
            </a:r>
            <a:r>
              <a:rPr lang="zh-CN" altLang="en-US" dirty="0">
                <a:solidFill>
                  <a:srgbClr val="FF3300"/>
                </a:solidFill>
                <a:latin typeface="华文楷体" panose="02010600040101010101" pitchFamily="2" charset="-122"/>
                <a:ea typeface="华文楷体" panose="02010600040101010101" pitchFamily="2" charset="-122"/>
              </a:rPr>
              <a:t>）同步消息</a:t>
            </a:r>
          </a:p>
          <a:p>
            <a:pPr lvl="1">
              <a:lnSpc>
                <a:spcPct val="12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是一种嵌套的控制流，通常用操作调用来实现。</a:t>
            </a:r>
          </a:p>
          <a:p>
            <a:pPr>
              <a:lnSpc>
                <a:spcPct val="120000"/>
              </a:lnSpc>
              <a:spcBef>
                <a:spcPts val="0"/>
              </a:spcBef>
              <a:spcAft>
                <a:spcPts val="0"/>
              </a:spcAft>
            </a:pPr>
            <a:r>
              <a:rPr lang="en-US" altLang="zh-CN" dirty="0">
                <a:solidFill>
                  <a:srgbClr val="FF3300"/>
                </a:solidFill>
                <a:latin typeface="华文楷体" panose="02010600040101010101" pitchFamily="2" charset="-122"/>
                <a:ea typeface="华文楷体" panose="02010600040101010101" pitchFamily="2" charset="-122"/>
              </a:rPr>
              <a:t>3</a:t>
            </a:r>
            <a:r>
              <a:rPr lang="zh-CN" altLang="en-US" dirty="0">
                <a:solidFill>
                  <a:srgbClr val="FF3300"/>
                </a:solidFill>
                <a:latin typeface="华文楷体" panose="02010600040101010101" pitchFamily="2" charset="-122"/>
                <a:ea typeface="华文楷体" panose="02010600040101010101" pitchFamily="2" charset="-122"/>
              </a:rPr>
              <a:t>）异步消息</a:t>
            </a:r>
          </a:p>
          <a:p>
            <a:pPr lvl="1">
              <a:lnSpc>
                <a:spcPct val="12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异步控制流，没有明显的返回信息回送给调用者。</a:t>
            </a:r>
          </a:p>
          <a:p>
            <a:pPr>
              <a:lnSpc>
                <a:spcPct val="120000"/>
              </a:lnSpc>
              <a:spcBef>
                <a:spcPts val="0"/>
              </a:spcBef>
              <a:spcAft>
                <a:spcPts val="0"/>
              </a:spcAft>
            </a:pPr>
            <a:r>
              <a:rPr lang="en-US" altLang="zh-CN" dirty="0">
                <a:solidFill>
                  <a:srgbClr val="FF3300"/>
                </a:solidFill>
                <a:latin typeface="华文楷体" panose="02010600040101010101" pitchFamily="2" charset="-122"/>
                <a:ea typeface="华文楷体" panose="02010600040101010101" pitchFamily="2" charset="-122"/>
              </a:rPr>
              <a:t>4</a:t>
            </a:r>
            <a:r>
              <a:rPr lang="zh-CN" altLang="en-US" dirty="0">
                <a:solidFill>
                  <a:srgbClr val="FF3300"/>
                </a:solidFill>
                <a:latin typeface="华文楷体" panose="02010600040101010101" pitchFamily="2" charset="-122"/>
                <a:ea typeface="华文楷体" panose="02010600040101010101" pitchFamily="2" charset="-122"/>
              </a:rPr>
              <a:t>）返回消息</a:t>
            </a:r>
          </a:p>
          <a:p>
            <a:pPr lvl="1">
              <a:lnSpc>
                <a:spcPct val="12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表示控制流从过程调用的返回。</a:t>
            </a:r>
          </a:p>
          <a:p>
            <a:pPr>
              <a:lnSpc>
                <a:spcPct val="120000"/>
              </a:lnSpc>
              <a:spcBef>
                <a:spcPts val="0"/>
              </a:spcBef>
              <a:spcAft>
                <a:spcPts val="0"/>
              </a:spcAft>
            </a:pPr>
            <a:endParaRPr lang="zh-CN" altLang="en-US" dirty="0">
              <a:latin typeface="华文楷体" panose="02010600040101010101" pitchFamily="2" charset="-122"/>
              <a:ea typeface="华文楷体" panose="02010600040101010101" pitchFamily="2" charset="-122"/>
            </a:endParaRPr>
          </a:p>
        </p:txBody>
      </p:sp>
      <p:pic>
        <p:nvPicPr>
          <p:cNvPr id="303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862" y="4769618"/>
            <a:ext cx="25987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31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862" y="2225339"/>
            <a:ext cx="25987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31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862" y="3792046"/>
            <a:ext cx="25987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31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862" y="5915094"/>
            <a:ext cx="25987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54182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3173381-AA74-4A63-A64F-C7DADC9FB968}" type="slidenum">
              <a:rPr lang="zh-CN" altLang="en-US"/>
              <a:pPr/>
              <a:t>23</a:t>
            </a:fld>
            <a:endParaRPr lang="en-US" altLang="zh-CN"/>
          </a:p>
        </p:txBody>
      </p:sp>
      <p:sp>
        <p:nvSpPr>
          <p:cNvPr id="304130" name="Rectangle 2"/>
          <p:cNvSpPr>
            <a:spLocks noGrp="1" noChangeArrowheads="1"/>
          </p:cNvSpPr>
          <p:nvPr>
            <p:ph type="title"/>
          </p:nvPr>
        </p:nvSpPr>
        <p:spPr>
          <a:xfrm>
            <a:off x="3360545" y="671416"/>
            <a:ext cx="6172200" cy="471487"/>
          </a:xfrm>
        </p:spPr>
        <p:txBody>
          <a:bodyPr/>
          <a:lstStyle/>
          <a:p>
            <a:pPr>
              <a:buFont typeface="Monotype Sorts" pitchFamily="2" charset="2"/>
              <a:buNone/>
            </a:pPr>
            <a:r>
              <a:rPr lang="zh-CN" altLang="en-US" sz="3200" b="0" dirty="0">
                <a:ea typeface="SimSun" panose="02010600030101010101" pitchFamily="2" charset="-122"/>
              </a:rPr>
              <a:t>消息的发送形式</a:t>
            </a:r>
          </a:p>
        </p:txBody>
      </p:sp>
      <p:sp>
        <p:nvSpPr>
          <p:cNvPr id="304133" name="Rectangle 5"/>
          <p:cNvSpPr>
            <a:spLocks noChangeArrowheads="1"/>
          </p:cNvSpPr>
          <p:nvPr/>
        </p:nvSpPr>
        <p:spPr bwMode="auto">
          <a:xfrm>
            <a:off x="4743450" y="6218239"/>
            <a:ext cx="248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lang="zh-CN" altLang="en-US" sz="2000" b="1" i="1">
                <a:solidFill>
                  <a:srgbClr val="660033"/>
                </a:solidFill>
                <a:effectLst>
                  <a:outerShdw blurRad="38100" dist="38100" dir="2700000" algn="tl">
                    <a:srgbClr val="C0C0C0"/>
                  </a:outerShdw>
                </a:effectLst>
                <a:latin typeface="Times New Roman" panose="02020603050405020304" pitchFamily="18" charset="0"/>
                <a:ea typeface="SimSun" panose="02010600030101010101" pitchFamily="2" charset="-122"/>
              </a:rPr>
              <a:t>图 </a:t>
            </a:r>
            <a:r>
              <a:rPr lang="en-US" altLang="zh-CN" sz="2000" b="1" i="1">
                <a:solidFill>
                  <a:srgbClr val="660033"/>
                </a:solidFill>
                <a:effectLst>
                  <a:outerShdw blurRad="38100" dist="38100" dir="2700000" algn="tl">
                    <a:srgbClr val="C0C0C0"/>
                  </a:outerShdw>
                </a:effectLst>
                <a:latin typeface="Times New Roman" panose="02020603050405020304" pitchFamily="18" charset="0"/>
                <a:ea typeface="SimSun" panose="02010600030101010101" pitchFamily="2" charset="-122"/>
              </a:rPr>
              <a:t>3.</a:t>
            </a:r>
            <a:r>
              <a:rPr lang="zh-CN" altLang="en-US" sz="2000" b="1" i="1">
                <a:solidFill>
                  <a:srgbClr val="660033"/>
                </a:solidFill>
                <a:effectLst>
                  <a:outerShdw blurRad="38100" dist="38100" dir="2700000" algn="tl">
                    <a:srgbClr val="C0C0C0"/>
                  </a:outerShdw>
                </a:effectLst>
                <a:latin typeface="Times New Roman" panose="02020603050405020304" pitchFamily="18" charset="0"/>
                <a:ea typeface="SimSun" panose="02010600030101010101" pitchFamily="2" charset="-122"/>
              </a:rPr>
              <a:t>消息的发送形式</a:t>
            </a:r>
          </a:p>
        </p:txBody>
      </p:sp>
      <p:pic>
        <p:nvPicPr>
          <p:cNvPr id="304134" name="Picture 6"/>
          <p:cNvPicPr>
            <a:picLocks noChangeAspect="1" noChangeArrowheads="1"/>
          </p:cNvPicPr>
          <p:nvPr/>
        </p:nvPicPr>
        <p:blipFill>
          <a:blip r:embed="rId2">
            <a:extLst>
              <a:ext uri="{28A0092B-C50C-407E-A947-70E740481C1C}">
                <a14:useLocalDpi xmlns:a14="http://schemas.microsoft.com/office/drawing/2010/main" val="0"/>
              </a:ext>
            </a:extLst>
          </a:blip>
          <a:srcRect l="17361" t="23299" r="21872" b="37869"/>
          <a:stretch>
            <a:fillRect/>
          </a:stretch>
        </p:blipFill>
        <p:spPr bwMode="auto">
          <a:xfrm>
            <a:off x="1774825" y="1557338"/>
            <a:ext cx="8497888"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246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4C025D9-A5E4-4616-B19B-ABE089F66F06}" type="slidenum">
              <a:rPr lang="zh-CN" altLang="en-US"/>
              <a:pPr/>
              <a:t>24</a:t>
            </a:fld>
            <a:endParaRPr lang="en-US" altLang="zh-CN"/>
          </a:p>
        </p:txBody>
      </p:sp>
      <p:sp>
        <p:nvSpPr>
          <p:cNvPr id="305155" name="Rectangle 3"/>
          <p:cNvSpPr>
            <a:spLocks noGrp="1" noChangeArrowheads="1"/>
          </p:cNvSpPr>
          <p:nvPr>
            <p:ph type="body" idx="1"/>
          </p:nvPr>
        </p:nvSpPr>
        <p:spPr>
          <a:xfrm>
            <a:off x="552661" y="1070891"/>
            <a:ext cx="9208877" cy="4648200"/>
          </a:xfrm>
        </p:spPr>
        <p:txBody>
          <a:bodyPr/>
          <a:lstStyle/>
          <a:p>
            <a:pPr>
              <a:lnSpc>
                <a:spcPct val="80000"/>
              </a:lnSpc>
              <a:spcAft>
                <a:spcPct val="30000"/>
              </a:spcAft>
            </a:pPr>
            <a:r>
              <a:rPr lang="zh-CN" altLang="en-US" dirty="0">
                <a:latin typeface="华文楷体" panose="02010600040101010101" pitchFamily="2" charset="-122"/>
                <a:ea typeface="华文楷体" panose="02010600040101010101" pitchFamily="2" charset="-122"/>
              </a:rPr>
              <a:t>消息的表示</a:t>
            </a:r>
          </a:p>
          <a:p>
            <a:pPr lvl="1">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消息可以有名字</a:t>
            </a:r>
          </a:p>
          <a:p>
            <a:pPr lvl="2">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它列在消息的箭头的直线上</a:t>
            </a:r>
          </a:p>
          <a:p>
            <a:pPr>
              <a:lnSpc>
                <a:spcPct val="80000"/>
              </a:lnSpc>
              <a:spcAft>
                <a:spcPct val="30000"/>
              </a:spcAft>
            </a:pPr>
            <a:r>
              <a:rPr lang="zh-CN" altLang="en-US" dirty="0">
                <a:latin typeface="华文楷体" panose="02010600040101010101" pitchFamily="2" charset="-122"/>
                <a:ea typeface="华文楷体" panose="02010600040101010101" pitchFamily="2" charset="-122"/>
              </a:rPr>
              <a:t>类的某一操作的定义</a:t>
            </a:r>
          </a:p>
          <a:p>
            <a:pPr lvl="1">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例如，</a:t>
            </a:r>
            <a:r>
              <a:rPr lang="en-US" altLang="zh-CN" sz="2800" dirty="0">
                <a:latin typeface="华文楷体" panose="02010600040101010101" pitchFamily="2" charset="-122"/>
                <a:ea typeface="华文楷体" panose="02010600040101010101" pitchFamily="2" charset="-122"/>
              </a:rPr>
              <a:t>C/C++</a:t>
            </a:r>
            <a:r>
              <a:rPr lang="zh-CN" altLang="en-US" sz="2800" dirty="0">
                <a:latin typeface="华文楷体" panose="02010600040101010101" pitchFamily="2" charset="-122"/>
                <a:ea typeface="华文楷体" panose="02010600040101010101" pitchFamily="2" charset="-122"/>
              </a:rPr>
              <a:t>语言里的函数定义等。</a:t>
            </a:r>
          </a:p>
          <a:p>
            <a:pPr lvl="1">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消息的发送是有顺序的</a:t>
            </a:r>
          </a:p>
          <a:p>
            <a:pPr lvl="2">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此顺序由它的序列图垂直方向上的位置决定</a:t>
            </a:r>
          </a:p>
          <a:p>
            <a:pPr lvl="2">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垂直方向靠近序列图的顶端的消息先报告 </a:t>
            </a:r>
          </a:p>
          <a:p>
            <a:pPr lvl="2">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靠近序列图底部的消息后执行</a:t>
            </a:r>
          </a:p>
          <a:p>
            <a:pPr lvl="1">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因此，每一消息都有一个顺序号</a:t>
            </a:r>
          </a:p>
        </p:txBody>
      </p:sp>
      <p:pic>
        <p:nvPicPr>
          <p:cNvPr id="305156" name="Picture 4"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015" y="100484"/>
            <a:ext cx="3708400" cy="3100388"/>
          </a:xfrm>
          <a:prstGeom prst="rect">
            <a:avLst/>
          </a:prstGeom>
          <a:noFill/>
          <a:extLst>
            <a:ext uri="{909E8E84-426E-40DD-AFC4-6F175D3DCCD1}">
              <a14:hiddenFill xmlns:a14="http://schemas.microsoft.com/office/drawing/2010/main">
                <a:solidFill>
                  <a:srgbClr val="FFFFFF"/>
                </a:solidFill>
              </a14:hiddenFill>
            </a:ext>
          </a:extLst>
        </p:spPr>
      </p:pic>
      <p:sp>
        <p:nvSpPr>
          <p:cNvPr id="305157" name="Rectangle 5"/>
          <p:cNvSpPr>
            <a:spLocks noChangeArrowheads="1"/>
          </p:cNvSpPr>
          <p:nvPr/>
        </p:nvSpPr>
        <p:spPr bwMode="auto">
          <a:xfrm>
            <a:off x="7251766" y="3623706"/>
            <a:ext cx="43775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ctr" eaLnBrk="0" hangingPunct="0">
              <a:spcBef>
                <a:spcPct val="0"/>
              </a:spcBef>
              <a:buClrTx/>
              <a:buFontTx/>
              <a:buNone/>
            </a:pPr>
            <a:r>
              <a:rPr lang="zh-CN" altLang="en-US" b="1" dirty="0">
                <a:solidFill>
                  <a:srgbClr val="181A36"/>
                </a:solidFill>
                <a:latin typeface="Times New Roman" panose="02020603050405020304" pitchFamily="18" charset="0"/>
                <a:ea typeface="SimSun" panose="02010600030101010101" pitchFamily="2" charset="-122"/>
              </a:rPr>
              <a:t>图 </a:t>
            </a:r>
            <a:r>
              <a:rPr lang="en-US" altLang="zh-CN" b="1" dirty="0">
                <a:solidFill>
                  <a:srgbClr val="181A36"/>
                </a:solidFill>
                <a:latin typeface="Times New Roman" panose="02020603050405020304" pitchFamily="18" charset="0"/>
                <a:ea typeface="SimSun" panose="02010600030101010101" pitchFamily="2" charset="-122"/>
              </a:rPr>
              <a:t>4. </a:t>
            </a:r>
            <a:r>
              <a:rPr lang="zh-CN" altLang="en-US" b="1" dirty="0">
                <a:solidFill>
                  <a:srgbClr val="181A36"/>
                </a:solidFill>
                <a:latin typeface="Times New Roman" panose="02020603050405020304" pitchFamily="18" charset="0"/>
                <a:ea typeface="SimSun" panose="02010600030101010101" pitchFamily="2" charset="-122"/>
              </a:rPr>
              <a:t>消息、消息</a:t>
            </a:r>
            <a:r>
              <a:rPr lang="zh-CN" altLang="en-US" b="1" dirty="0" smtClean="0">
                <a:solidFill>
                  <a:srgbClr val="181A36"/>
                </a:solidFill>
                <a:latin typeface="Times New Roman" panose="02020603050405020304" pitchFamily="18" charset="0"/>
                <a:ea typeface="SimSun" panose="02010600030101010101" pitchFamily="2" charset="-122"/>
              </a:rPr>
              <a:t>名和</a:t>
            </a:r>
            <a:r>
              <a:rPr lang="zh-CN" altLang="en-US" b="1" dirty="0">
                <a:solidFill>
                  <a:srgbClr val="181A36"/>
                </a:solidFill>
                <a:latin typeface="Times New Roman" panose="02020603050405020304" pitchFamily="18" charset="0"/>
                <a:ea typeface="SimSun" panose="02010600030101010101" pitchFamily="2" charset="-122"/>
              </a:rPr>
              <a:t>调用顺序号</a:t>
            </a:r>
          </a:p>
        </p:txBody>
      </p:sp>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59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C613285-9A06-444F-B7A1-C8D47FC951D5}" type="slidenum">
              <a:rPr lang="zh-CN" altLang="en-US"/>
              <a:pPr/>
              <a:t>25</a:t>
            </a:fld>
            <a:endParaRPr lang="en-US" altLang="zh-CN"/>
          </a:p>
        </p:txBody>
      </p:sp>
      <p:sp>
        <p:nvSpPr>
          <p:cNvPr id="306179" name="Rectangle 3"/>
          <p:cNvSpPr>
            <a:spLocks noGrp="1" noChangeArrowheads="1"/>
          </p:cNvSpPr>
          <p:nvPr>
            <p:ph type="body" idx="1"/>
          </p:nvPr>
        </p:nvSpPr>
        <p:spPr>
          <a:xfrm>
            <a:off x="359229" y="1272491"/>
            <a:ext cx="11357149" cy="4438650"/>
          </a:xfrm>
        </p:spPr>
        <p:txBody>
          <a:bodyPr/>
          <a:lstStyle/>
          <a:p>
            <a:pPr>
              <a:lnSpc>
                <a:spcPct val="80000"/>
              </a:lnSpc>
              <a:spcAft>
                <a:spcPct val="30000"/>
              </a:spcAft>
            </a:pPr>
            <a:r>
              <a:rPr lang="zh-CN" altLang="en-US" dirty="0">
                <a:latin typeface="华文楷体" panose="02010600040101010101" pitchFamily="2" charset="-122"/>
                <a:ea typeface="华文楷体" panose="02010600040101010101" pitchFamily="2" charset="-122"/>
              </a:rPr>
              <a:t>消息的顺序号</a:t>
            </a:r>
          </a:p>
          <a:p>
            <a:pPr lvl="1">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此顺序号可前缀于消息的名字前面</a:t>
            </a:r>
          </a:p>
          <a:p>
            <a:pPr lvl="2">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它们之间用冒号分隔（图</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a:t>
            </a:r>
          </a:p>
          <a:p>
            <a:pPr lvl="1">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顺序号分为两种</a:t>
            </a:r>
          </a:p>
          <a:p>
            <a:pPr lvl="2">
              <a:lnSpc>
                <a:spcPct val="80000"/>
              </a:lnSpc>
              <a:spcAft>
                <a:spcPct val="30000"/>
              </a:spcAft>
              <a:buClr>
                <a:schemeClr val="hlink"/>
              </a:buClr>
              <a:buFont typeface="Wingdings" panose="05000000000000000000" pitchFamily="2" charset="2"/>
              <a:buChar char="v"/>
            </a:pPr>
            <a:r>
              <a:rPr lang="zh-CN" altLang="en-US" sz="2800" dirty="0">
                <a:solidFill>
                  <a:srgbClr val="CC0000"/>
                </a:solidFill>
                <a:latin typeface="华文楷体" panose="02010600040101010101" pitchFamily="2" charset="-122"/>
                <a:ea typeface="华文楷体" panose="02010600040101010101" pitchFamily="2" charset="-122"/>
              </a:rPr>
              <a:t>单调顺序号</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Flag sequence</a:t>
            </a:r>
            <a:r>
              <a:rPr lang="zh-CN" altLang="en-US" sz="2800" dirty="0">
                <a:latin typeface="华文楷体" panose="02010600040101010101" pitchFamily="2" charset="-122"/>
                <a:ea typeface="华文楷体" panose="02010600040101010101" pitchFamily="2" charset="-122"/>
              </a:rPr>
              <a:t>）</a:t>
            </a:r>
          </a:p>
          <a:p>
            <a:pPr lvl="2">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单调顺序号严格按照消息的发送顺序排列</a:t>
            </a:r>
          </a:p>
          <a:p>
            <a:pPr lvl="3">
              <a:lnSpc>
                <a:spcPct val="80000"/>
              </a:lnSpc>
              <a:spcAft>
                <a:spcPct val="3000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，等等（如图</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a:t>
            </a:r>
          </a:p>
        </p:txBody>
      </p:sp>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90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zh-CN" altLang="en-US"/>
              <a:t>软 件 工 程</a:t>
            </a:r>
          </a:p>
        </p:txBody>
      </p:sp>
      <p:sp>
        <p:nvSpPr>
          <p:cNvPr id="8" name="灯片编号占位符 5"/>
          <p:cNvSpPr>
            <a:spLocks noGrp="1"/>
          </p:cNvSpPr>
          <p:nvPr>
            <p:ph type="sldNum" sz="quarter" idx="12"/>
          </p:nvPr>
        </p:nvSpPr>
        <p:spPr/>
        <p:txBody>
          <a:bodyPr/>
          <a:lstStyle/>
          <a:p>
            <a:fld id="{B9C038F7-072F-41F5-9BF2-FBEDFD94AC92}" type="slidenum">
              <a:rPr lang="zh-CN" altLang="en-US"/>
              <a:pPr/>
              <a:t>26</a:t>
            </a:fld>
            <a:endParaRPr lang="en-US" altLang="zh-CN"/>
          </a:p>
        </p:txBody>
      </p:sp>
      <p:sp>
        <p:nvSpPr>
          <p:cNvPr id="307203" name="Rectangle 3"/>
          <p:cNvSpPr>
            <a:spLocks noGrp="1" noChangeArrowheads="1"/>
          </p:cNvSpPr>
          <p:nvPr>
            <p:ph type="body" idx="1"/>
          </p:nvPr>
        </p:nvSpPr>
        <p:spPr>
          <a:xfrm>
            <a:off x="469617" y="993652"/>
            <a:ext cx="11252765" cy="4135438"/>
          </a:xfrm>
        </p:spPr>
        <p:txBody>
          <a:bodyPr/>
          <a:lstStyle/>
          <a:p>
            <a:pPr>
              <a:lnSpc>
                <a:spcPct val="100000"/>
              </a:lnSpc>
              <a:spcBef>
                <a:spcPts val="0"/>
              </a:spcBef>
              <a:spcAft>
                <a:spcPts val="0"/>
              </a:spcAft>
            </a:pPr>
            <a:r>
              <a:rPr lang="zh-CN" altLang="en-US" dirty="0">
                <a:solidFill>
                  <a:srgbClr val="CC0000"/>
                </a:solidFill>
                <a:latin typeface="华文楷体" panose="02010600040101010101" pitchFamily="2" charset="-122"/>
                <a:ea typeface="华文楷体" panose="02010600040101010101" pitchFamily="2" charset="-122"/>
              </a:rPr>
              <a:t>过程顺序号（</a:t>
            </a:r>
            <a:r>
              <a:rPr lang="en-US" altLang="zh-CN" dirty="0" err="1">
                <a:solidFill>
                  <a:srgbClr val="CC0000"/>
                </a:solidFill>
                <a:latin typeface="华文楷体" panose="02010600040101010101" pitchFamily="2" charset="-122"/>
                <a:ea typeface="华文楷体" panose="02010600040101010101" pitchFamily="2" charset="-122"/>
              </a:rPr>
              <a:t>Procedual</a:t>
            </a:r>
            <a:r>
              <a:rPr lang="en-US" altLang="zh-CN" dirty="0">
                <a:solidFill>
                  <a:srgbClr val="CC0000"/>
                </a:solidFill>
                <a:latin typeface="华文楷体" panose="02010600040101010101" pitchFamily="2" charset="-122"/>
                <a:ea typeface="华文楷体" panose="02010600040101010101" pitchFamily="2" charset="-122"/>
              </a:rPr>
              <a:t> sequence)</a:t>
            </a:r>
          </a:p>
          <a:p>
            <a:pPr lvl="1">
              <a:lnSpc>
                <a:spcPct val="10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过程顺序号是嵌入式的</a:t>
            </a:r>
          </a:p>
          <a:p>
            <a:pPr lvl="2">
              <a:lnSpc>
                <a:spcPct val="10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当一个消息启动了另一个消息序列的时，此消息序列内的各消息可以重新开始编号</a:t>
            </a:r>
          </a:p>
          <a:p>
            <a:pPr lvl="2">
              <a:lnSpc>
                <a:spcPct val="10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如：消息</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发送后，启动了其后的一系列消息，则这些消息可以编号为</a:t>
            </a:r>
            <a:r>
              <a:rPr lang="en-US" altLang="zh-CN" sz="2800" dirty="0">
                <a:latin typeface="华文楷体" panose="02010600040101010101" pitchFamily="2" charset="-122"/>
                <a:ea typeface="华文楷体" panose="02010600040101010101" pitchFamily="2" charset="-122"/>
              </a:rPr>
              <a:t>2.1</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2.2</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2.3</a:t>
            </a:r>
            <a:r>
              <a:rPr lang="zh-CN" altLang="en-US" sz="2800" dirty="0">
                <a:latin typeface="华文楷体" panose="02010600040101010101" pitchFamily="2" charset="-122"/>
                <a:ea typeface="华文楷体" panose="02010600040101010101" pitchFamily="2" charset="-122"/>
              </a:rPr>
              <a:t>，。。。，等等。（图</a:t>
            </a:r>
            <a:r>
              <a:rPr lang="en-US" altLang="zh-CN"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a:t>
            </a:r>
          </a:p>
          <a:p>
            <a:pPr>
              <a:lnSpc>
                <a:spcPct val="100000"/>
              </a:lnSpc>
              <a:spcBef>
                <a:spcPts val="0"/>
              </a:spcBef>
              <a:spcAft>
                <a:spcPts val="0"/>
              </a:spcAft>
            </a:pPr>
            <a:endParaRPr lang="zh-CN" altLang="en-US" dirty="0">
              <a:latin typeface="华文楷体" panose="02010600040101010101" pitchFamily="2" charset="-122"/>
              <a:ea typeface="华文楷体" panose="02010600040101010101" pitchFamily="2" charset="-122"/>
            </a:endParaRPr>
          </a:p>
        </p:txBody>
      </p:sp>
      <p:pic>
        <p:nvPicPr>
          <p:cNvPr id="307204"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279" y="3942279"/>
            <a:ext cx="4179888" cy="2733675"/>
          </a:xfrm>
          <a:prstGeom prst="rect">
            <a:avLst/>
          </a:prstGeom>
          <a:noFill/>
          <a:extLst>
            <a:ext uri="{909E8E84-426E-40DD-AFC4-6F175D3DCCD1}">
              <a14:hiddenFill xmlns:a14="http://schemas.microsoft.com/office/drawing/2010/main">
                <a:solidFill>
                  <a:srgbClr val="FFFFFF"/>
                </a:solidFill>
              </a14:hiddenFill>
            </a:ext>
          </a:extLst>
        </p:spPr>
      </p:pic>
      <p:sp>
        <p:nvSpPr>
          <p:cNvPr id="307205" name="Rectangle 5"/>
          <p:cNvSpPr>
            <a:spLocks noChangeArrowheads="1"/>
          </p:cNvSpPr>
          <p:nvPr/>
        </p:nvSpPr>
        <p:spPr bwMode="auto">
          <a:xfrm>
            <a:off x="4487403" y="6491288"/>
            <a:ext cx="18678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lang="zh-CN" altLang="en-US" b="1">
                <a:solidFill>
                  <a:srgbClr val="181A36"/>
                </a:solidFill>
                <a:latin typeface="Times New Roman" panose="02020603050405020304" pitchFamily="18" charset="0"/>
                <a:ea typeface="SimSun" panose="02010600030101010101" pitchFamily="2" charset="-122"/>
              </a:rPr>
              <a:t>图 </a:t>
            </a:r>
            <a:r>
              <a:rPr lang="en-US" altLang="zh-CN" b="1">
                <a:solidFill>
                  <a:srgbClr val="181A36"/>
                </a:solidFill>
                <a:latin typeface="Times New Roman" panose="02020603050405020304" pitchFamily="18" charset="0"/>
                <a:ea typeface="SimSun" panose="02010600030101010101" pitchFamily="2" charset="-122"/>
              </a:rPr>
              <a:t>6. </a:t>
            </a:r>
            <a:r>
              <a:rPr lang="zh-CN" altLang="en-US" b="1">
                <a:solidFill>
                  <a:srgbClr val="181A36"/>
                </a:solidFill>
                <a:latin typeface="Times New Roman" panose="02020603050405020304" pitchFamily="18" charset="0"/>
                <a:ea typeface="SimSun" panose="02010600030101010101" pitchFamily="2" charset="-122"/>
              </a:rPr>
              <a:t>过程顺序号</a:t>
            </a:r>
          </a:p>
        </p:txBody>
      </p:sp>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388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295BC71-A4B0-4F85-98AE-ABAA50D27A20}" type="slidenum">
              <a:rPr lang="zh-CN" altLang="en-US"/>
              <a:pPr/>
              <a:t>27</a:t>
            </a:fld>
            <a:endParaRPr lang="en-US" altLang="zh-CN"/>
          </a:p>
        </p:txBody>
      </p:sp>
      <p:sp>
        <p:nvSpPr>
          <p:cNvPr id="308227" name="Rectangle 3"/>
          <p:cNvSpPr>
            <a:spLocks noChangeArrowheads="1"/>
          </p:cNvSpPr>
          <p:nvPr>
            <p:ph type="body" idx="1"/>
          </p:nvPr>
        </p:nvSpPr>
        <p:spPr>
          <a:xfrm>
            <a:off x="685800" y="1014047"/>
            <a:ext cx="11090868" cy="4495800"/>
          </a:xfrm>
        </p:spPr>
        <p:txBody>
          <a:bodyPr/>
          <a:lstStyle/>
          <a:p>
            <a:pPr>
              <a:lnSpc>
                <a:spcPct val="110000"/>
              </a:lnSpc>
              <a:spcBef>
                <a:spcPts val="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控制焦点</a:t>
            </a:r>
          </a:p>
          <a:p>
            <a:pPr lvl="1">
              <a:lnSpc>
                <a:spcPct val="11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在</a:t>
            </a:r>
            <a:r>
              <a:rPr lang="en-US" altLang="zh-CN" sz="2800" dirty="0">
                <a:latin typeface="华文楷体" panose="02010600040101010101" pitchFamily="2" charset="-122"/>
                <a:ea typeface="华文楷体" panose="02010600040101010101" pitchFamily="2" charset="-122"/>
              </a:rPr>
              <a:t>UML</a:t>
            </a:r>
            <a:r>
              <a:rPr lang="zh-CN" altLang="en-US" sz="2800" dirty="0">
                <a:latin typeface="华文楷体" panose="02010600040101010101" pitchFamily="2" charset="-122"/>
                <a:ea typeface="华文楷体" panose="02010600040101010101" pitchFamily="2" charset="-122"/>
              </a:rPr>
              <a:t>里，由消息引发的动作的执行过程被描述为控制焦点或激活期</a:t>
            </a:r>
          </a:p>
          <a:p>
            <a:pPr>
              <a:lnSpc>
                <a:spcPct val="110000"/>
              </a:lnSpc>
              <a:spcBef>
                <a:spcPts val="0"/>
              </a:spcBef>
              <a:spcAft>
                <a:spcPts val="0"/>
              </a:spcAft>
            </a:pPr>
            <a:r>
              <a:rPr lang="zh-CN" altLang="en-US" dirty="0">
                <a:latin typeface="华文楷体" panose="02010600040101010101" pitchFamily="2" charset="-122"/>
                <a:ea typeface="华文楷体" panose="02010600040101010101" pitchFamily="2" charset="-122"/>
              </a:rPr>
              <a:t>定义：</a:t>
            </a:r>
          </a:p>
          <a:p>
            <a:pPr lvl="1">
              <a:lnSpc>
                <a:spcPct val="11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控制焦点代表一个对象直接地或通过 个子过程间接的执行一个动作的那段时间。</a:t>
            </a:r>
          </a:p>
          <a:p>
            <a:pPr>
              <a:lnSpc>
                <a:spcPct val="110000"/>
              </a:lnSpc>
              <a:spcBef>
                <a:spcPts val="0"/>
              </a:spcBef>
              <a:spcAft>
                <a:spcPts val="0"/>
              </a:spcAft>
            </a:pPr>
            <a:r>
              <a:rPr lang="zh-CN" altLang="en-US" dirty="0">
                <a:latin typeface="华文楷体" panose="02010600040101010101" pitchFamily="2" charset="-122"/>
                <a:ea typeface="华文楷体" panose="02010600040101010101" pitchFamily="2" charset="-122"/>
              </a:rPr>
              <a:t>绘制：</a:t>
            </a:r>
          </a:p>
          <a:p>
            <a:pPr lvl="1">
              <a:lnSpc>
                <a:spcPct val="11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它由位于对象生存线上的一个窄长方形代表</a:t>
            </a:r>
          </a:p>
          <a:p>
            <a:pPr lvl="1">
              <a:lnSpc>
                <a:spcPct val="11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控制焦点长方形的顶端代表动作的开始时刻</a:t>
            </a:r>
          </a:p>
          <a:p>
            <a:pPr lvl="1">
              <a:lnSpc>
                <a:spcPct val="11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底端代表动作的结束时刻</a:t>
            </a:r>
          </a:p>
          <a:p>
            <a:pPr lvl="1">
              <a:lnSpc>
                <a:spcPct val="11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控制焦点可以理解是</a:t>
            </a:r>
            <a:r>
              <a:rPr lang="en-US" altLang="zh-CN" sz="2800" dirty="0">
                <a:latin typeface="华文楷体" panose="02010600040101010101" pitchFamily="2" charset="-122"/>
                <a:ea typeface="华文楷体" panose="02010600040101010101" pitchFamily="2" charset="-122"/>
              </a:rPr>
              <a:t>C</a:t>
            </a:r>
            <a:r>
              <a:rPr lang="zh-CN" altLang="en-US" sz="2800" dirty="0">
                <a:latin typeface="华文楷体" panose="02010600040101010101" pitchFamily="2" charset="-122"/>
                <a:ea typeface="华文楷体" panose="02010600040101010101" pitchFamily="2" charset="-122"/>
              </a:rPr>
              <a:t>语言中一对花括弧“｛｝”内的内容。</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16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dissolve">
                                      <p:cBhvr>
                                        <p:cTn id="7" dur="500"/>
                                        <p:tgtEl>
                                          <p:spTgt spid="3082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8227">
                                            <p:txEl>
                                              <p:pRg st="1" end="1"/>
                                            </p:txEl>
                                          </p:spTgt>
                                        </p:tgtEl>
                                        <p:attrNameLst>
                                          <p:attrName>style.visibility</p:attrName>
                                        </p:attrNameLst>
                                      </p:cBhvr>
                                      <p:to>
                                        <p:strVal val="visible"/>
                                      </p:to>
                                    </p:set>
                                    <p:animEffect transition="in" filter="dissolve">
                                      <p:cBhvr>
                                        <p:cTn id="10" dur="500"/>
                                        <p:tgtEl>
                                          <p:spTgt spid="3082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animEffect transition="in" filter="dissolve">
                                      <p:cBhvr>
                                        <p:cTn id="15" dur="500"/>
                                        <p:tgtEl>
                                          <p:spTgt spid="30822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8227">
                                            <p:txEl>
                                              <p:pRg st="3" end="3"/>
                                            </p:txEl>
                                          </p:spTgt>
                                        </p:tgtEl>
                                        <p:attrNameLst>
                                          <p:attrName>style.visibility</p:attrName>
                                        </p:attrNameLst>
                                      </p:cBhvr>
                                      <p:to>
                                        <p:strVal val="visible"/>
                                      </p:to>
                                    </p:set>
                                    <p:animEffect transition="in" filter="dissolve">
                                      <p:cBhvr>
                                        <p:cTn id="18" dur="500"/>
                                        <p:tgtEl>
                                          <p:spTgt spid="3082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08227">
                                            <p:txEl>
                                              <p:pRg st="4" end="4"/>
                                            </p:txEl>
                                          </p:spTgt>
                                        </p:tgtEl>
                                        <p:attrNameLst>
                                          <p:attrName>style.visibility</p:attrName>
                                        </p:attrNameLst>
                                      </p:cBhvr>
                                      <p:to>
                                        <p:strVal val="visible"/>
                                      </p:to>
                                    </p:set>
                                    <p:animEffect transition="in" filter="dissolve">
                                      <p:cBhvr>
                                        <p:cTn id="23" dur="500"/>
                                        <p:tgtEl>
                                          <p:spTgt spid="308227">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8227">
                                            <p:txEl>
                                              <p:pRg st="5" end="5"/>
                                            </p:txEl>
                                          </p:spTgt>
                                        </p:tgtEl>
                                        <p:attrNameLst>
                                          <p:attrName>style.visibility</p:attrName>
                                        </p:attrNameLst>
                                      </p:cBhvr>
                                      <p:to>
                                        <p:strVal val="visible"/>
                                      </p:to>
                                    </p:set>
                                    <p:animEffect transition="in" filter="dissolve">
                                      <p:cBhvr>
                                        <p:cTn id="26" dur="500"/>
                                        <p:tgtEl>
                                          <p:spTgt spid="30822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animEffect transition="in" filter="dissolve">
                                      <p:cBhvr>
                                        <p:cTn id="29" dur="500"/>
                                        <p:tgtEl>
                                          <p:spTgt spid="308227">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8227">
                                            <p:txEl>
                                              <p:pRg st="7" end="7"/>
                                            </p:txEl>
                                          </p:spTgt>
                                        </p:tgtEl>
                                        <p:attrNameLst>
                                          <p:attrName>style.visibility</p:attrName>
                                        </p:attrNameLst>
                                      </p:cBhvr>
                                      <p:to>
                                        <p:strVal val="visible"/>
                                      </p:to>
                                    </p:set>
                                    <p:animEffect transition="in" filter="dissolve">
                                      <p:cBhvr>
                                        <p:cTn id="32" dur="500"/>
                                        <p:tgtEl>
                                          <p:spTgt spid="308227">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8227">
                                            <p:txEl>
                                              <p:pRg st="8" end="8"/>
                                            </p:txEl>
                                          </p:spTgt>
                                        </p:tgtEl>
                                        <p:attrNameLst>
                                          <p:attrName>style.visibility</p:attrName>
                                        </p:attrNameLst>
                                      </p:cBhvr>
                                      <p:to>
                                        <p:strVal val="visible"/>
                                      </p:to>
                                    </p:set>
                                    <p:animEffect transition="in" filter="dissolve">
                                      <p:cBhvr>
                                        <p:cTn id="35" dur="500"/>
                                        <p:tgtEl>
                                          <p:spTgt spid="308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753C19-E220-43DC-AF27-15705748610D}" type="slidenum">
              <a:rPr lang="zh-CN" altLang="en-US"/>
              <a:pPr/>
              <a:t>28</a:t>
            </a:fld>
            <a:endParaRPr lang="en-US" altLang="zh-CN"/>
          </a:p>
        </p:txBody>
      </p:sp>
      <p:sp>
        <p:nvSpPr>
          <p:cNvPr id="309251" name="Rectangle 3"/>
          <p:cNvSpPr>
            <a:spLocks noChangeArrowheads="1"/>
          </p:cNvSpPr>
          <p:nvPr>
            <p:ph type="body" idx="1"/>
          </p:nvPr>
        </p:nvSpPr>
        <p:spPr>
          <a:xfrm>
            <a:off x="552661" y="879378"/>
            <a:ext cx="11063445" cy="4648200"/>
          </a:xfrm>
        </p:spPr>
        <p:txBody>
          <a:bodyPr/>
          <a:lstStyle/>
          <a:p>
            <a:pPr>
              <a:lnSpc>
                <a:spcPct val="150000"/>
              </a:lnSpc>
              <a:spcBef>
                <a:spcPts val="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控制焦点的嵌套</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动作执行过程可以引起其他消息的，从而对应子动作的执行，就产生了控制焦点的嵌套</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控制焦点的嵌套的表示</a:t>
            </a:r>
          </a:p>
          <a:p>
            <a:pPr lvl="2">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另一个控制焦点向右叠放在父控制焦点上</a:t>
            </a:r>
          </a:p>
          <a:p>
            <a:pPr lvl="2">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子控制焦点中消息发送的顺序号可以用过程顺序号表示</a:t>
            </a:r>
          </a:p>
          <a:p>
            <a:pPr lvl="1">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对象生存线和控制焦点</a:t>
            </a:r>
          </a:p>
          <a:p>
            <a:pPr lvl="2">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是序列图所特有的。</a:t>
            </a:r>
          </a:p>
          <a:p>
            <a:pPr lvl="2">
              <a:lnSpc>
                <a:spcPct val="150000"/>
              </a:lnSpc>
              <a:spcBef>
                <a:spcPts val="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它不在协同图里出现。</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5048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6C7238C-3C21-4BE7-A22A-91051AC8EBE7}" type="slidenum">
              <a:rPr lang="zh-CN" altLang="en-US"/>
              <a:pPr/>
              <a:t>29</a:t>
            </a:fld>
            <a:endParaRPr lang="en-US" altLang="zh-CN"/>
          </a:p>
        </p:txBody>
      </p:sp>
      <p:sp>
        <p:nvSpPr>
          <p:cNvPr id="310275" name="Rectangle 3"/>
          <p:cNvSpPr>
            <a:spLocks noGrp="1" noChangeArrowheads="1"/>
          </p:cNvSpPr>
          <p:nvPr>
            <p:ph type="body" idx="1"/>
          </p:nvPr>
        </p:nvSpPr>
        <p:spPr>
          <a:xfrm>
            <a:off x="552661" y="879378"/>
            <a:ext cx="11061561" cy="4879975"/>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对象的创建和消亡</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在序列图中，一个对象可以通过一条消息创建另一个对象，当对象消亡时，在图中该对象图符位置上用一个</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号表示。</a:t>
            </a:r>
          </a:p>
          <a:p>
            <a:pPr>
              <a:lnSpc>
                <a:spcPct val="150000"/>
              </a:lnSpc>
              <a:spcBef>
                <a:spcPts val="0"/>
              </a:spcBef>
              <a:spcAft>
                <a:spcPts val="0"/>
              </a:spcAft>
            </a:pPr>
            <a:endParaRPr lang="zh-CN" altLang="en-US" dirty="0">
              <a:latin typeface="华文楷体" panose="02010600040101010101" pitchFamily="2" charset="-122"/>
              <a:ea typeface="华文楷体" panose="02010600040101010101" pitchFamily="2" charset="-122"/>
            </a:endParaRPr>
          </a:p>
        </p:txBody>
      </p:sp>
      <p:pic>
        <p:nvPicPr>
          <p:cNvPr id="310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258" y="2638774"/>
            <a:ext cx="1722437"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200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交互图简述</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a:t>
            </a:fld>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0395524-F5FB-426E-ADC4-9A18047E7B3B}" type="slidenum">
              <a:rPr lang="zh-CN" altLang="en-US"/>
              <a:pPr/>
              <a:t>30</a:t>
            </a:fld>
            <a:endParaRPr lang="en-US" altLang="zh-CN"/>
          </a:p>
        </p:txBody>
      </p:sp>
      <p:sp>
        <p:nvSpPr>
          <p:cNvPr id="311298" name="Rectangle 2"/>
          <p:cNvSpPr>
            <a:spLocks noGrp="1" noChangeArrowheads="1"/>
          </p:cNvSpPr>
          <p:nvPr>
            <p:ph type="title"/>
          </p:nvPr>
        </p:nvSpPr>
        <p:spPr>
          <a:xfrm>
            <a:off x="4267200" y="765077"/>
            <a:ext cx="7772400" cy="519113"/>
          </a:xfrm>
        </p:spPr>
        <p:txBody>
          <a:bodyPr/>
          <a:lstStyle/>
          <a:p>
            <a:r>
              <a:rPr lang="zh-CN" altLang="en-US" sz="2800">
                <a:latin typeface="SimSun" panose="02010600030101010101" pitchFamily="2" charset="-122"/>
                <a:ea typeface="SimSun" panose="02010600030101010101" pitchFamily="2" charset="-122"/>
              </a:rPr>
              <a:t>序列图中的分支控制</a:t>
            </a:r>
          </a:p>
        </p:txBody>
      </p:sp>
      <p:sp>
        <p:nvSpPr>
          <p:cNvPr id="311299" name="Rectangle 3"/>
          <p:cNvSpPr>
            <a:spLocks noGrp="1" noChangeArrowheads="1"/>
          </p:cNvSpPr>
          <p:nvPr>
            <p:ph type="body" idx="1"/>
          </p:nvPr>
        </p:nvSpPr>
        <p:spPr>
          <a:xfrm>
            <a:off x="1992313" y="5977426"/>
            <a:ext cx="8229600" cy="600075"/>
          </a:xfrm>
        </p:spPr>
        <p:txBody>
          <a:bodyPr/>
          <a:lstStyle/>
          <a:p>
            <a:pPr algn="ctr">
              <a:lnSpc>
                <a:spcPct val="90000"/>
              </a:lnSpc>
              <a:buFont typeface="Wingdings" panose="05000000000000000000" pitchFamily="2" charset="2"/>
              <a:buNone/>
            </a:pPr>
            <a:r>
              <a:rPr lang="zh-CN" altLang="en-US" dirty="0">
                <a:latin typeface="SimSun" panose="02010600030101010101" pitchFamily="2" charset="-122"/>
                <a:ea typeface="SimSun" panose="02010600030101010101" pitchFamily="2" charset="-122"/>
              </a:rPr>
              <a:t>图</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带条件和分支并发执行的序列图</a:t>
            </a:r>
          </a:p>
        </p:txBody>
      </p:sp>
      <p:pic>
        <p:nvPicPr>
          <p:cNvPr id="311300" name="Picture 4"/>
          <p:cNvPicPr>
            <a:picLocks noChangeAspect="1" noChangeArrowheads="1"/>
          </p:cNvPicPr>
          <p:nvPr/>
        </p:nvPicPr>
        <p:blipFill>
          <a:blip r:embed="rId2">
            <a:extLst>
              <a:ext uri="{28A0092B-C50C-407E-A947-70E740481C1C}">
                <a14:useLocalDpi xmlns:a14="http://schemas.microsoft.com/office/drawing/2010/main" val="0"/>
              </a:ext>
            </a:extLst>
          </a:blip>
          <a:srcRect l="17361" t="23299" r="21872" b="37869"/>
          <a:stretch>
            <a:fillRect/>
          </a:stretch>
        </p:blipFill>
        <p:spPr bwMode="auto">
          <a:xfrm>
            <a:off x="1563251" y="1563883"/>
            <a:ext cx="8497888"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1484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C2FEC68-4D42-4122-BCB6-8CB09A806166}" type="slidenum">
              <a:rPr lang="zh-CN" altLang="en-US"/>
              <a:pPr/>
              <a:t>31</a:t>
            </a:fld>
            <a:endParaRPr lang="en-US" altLang="zh-CN"/>
          </a:p>
        </p:txBody>
      </p:sp>
      <p:sp>
        <p:nvSpPr>
          <p:cNvPr id="312322" name="Rectangle 2"/>
          <p:cNvSpPr>
            <a:spLocks noGrp="1" noChangeArrowheads="1"/>
          </p:cNvSpPr>
          <p:nvPr>
            <p:ph type="title"/>
          </p:nvPr>
        </p:nvSpPr>
        <p:spPr>
          <a:xfrm>
            <a:off x="4129873" y="599977"/>
            <a:ext cx="7772400" cy="519113"/>
          </a:xfrm>
        </p:spPr>
        <p:txBody>
          <a:bodyPr/>
          <a:lstStyle/>
          <a:p>
            <a:r>
              <a:rPr lang="zh-CN" altLang="en-US" sz="2800" dirty="0">
                <a:latin typeface="SimSun" panose="02010600030101010101" pitchFamily="2" charset="-122"/>
                <a:ea typeface="SimSun" panose="02010600030101010101" pitchFamily="2" charset="-122"/>
              </a:rPr>
              <a:t>序列图中的约束标记</a:t>
            </a:r>
          </a:p>
        </p:txBody>
      </p:sp>
      <p:sp>
        <p:nvSpPr>
          <p:cNvPr id="312323" name="Rectangle 3"/>
          <p:cNvSpPr>
            <a:spLocks noGrp="1" noChangeArrowheads="1"/>
          </p:cNvSpPr>
          <p:nvPr>
            <p:ph type="body" idx="1"/>
          </p:nvPr>
        </p:nvSpPr>
        <p:spPr>
          <a:xfrm>
            <a:off x="2209800" y="5999162"/>
            <a:ext cx="7772400" cy="722313"/>
          </a:xfrm>
        </p:spPr>
        <p:txBody>
          <a:bodyPr/>
          <a:lstStyle/>
          <a:p>
            <a:pPr algn="ctr">
              <a:buFont typeface="Wingdings" panose="05000000000000000000" pitchFamily="2" charset="2"/>
              <a:buNone/>
            </a:pPr>
            <a:r>
              <a:rPr lang="zh-CN" altLang="en-US" dirty="0">
                <a:latin typeface="SimSun" panose="02010600030101010101" pitchFamily="2" charset="-122"/>
                <a:ea typeface="SimSun" panose="02010600030101010101" pitchFamily="2" charset="-122"/>
              </a:rPr>
              <a:t>图</a:t>
            </a:r>
            <a:r>
              <a:rPr lang="en-US" altLang="zh-CN" dirty="0">
                <a:latin typeface="SimSun" panose="02010600030101010101" pitchFamily="2" charset="-122"/>
                <a:ea typeface="SimSun" panose="02010600030101010101" pitchFamily="2" charset="-122"/>
              </a:rPr>
              <a:t>. </a:t>
            </a:r>
            <a:r>
              <a:rPr lang="zh-CN" altLang="en-US" dirty="0">
                <a:latin typeface="SimSun" panose="02010600030101010101" pitchFamily="2" charset="-122"/>
                <a:ea typeface="SimSun" panose="02010600030101010101" pitchFamily="2" charset="-122"/>
              </a:rPr>
              <a:t>带有时间延迟标记的序列图</a:t>
            </a:r>
          </a:p>
        </p:txBody>
      </p:sp>
      <p:pic>
        <p:nvPicPr>
          <p:cNvPr id="312324" name="Picture 4"/>
          <p:cNvPicPr>
            <a:picLocks noChangeAspect="1" noChangeArrowheads="1"/>
          </p:cNvPicPr>
          <p:nvPr/>
        </p:nvPicPr>
        <p:blipFill>
          <a:blip r:embed="rId2">
            <a:extLst>
              <a:ext uri="{28A0092B-C50C-407E-A947-70E740481C1C}">
                <a14:useLocalDpi xmlns:a14="http://schemas.microsoft.com/office/drawing/2010/main" val="0"/>
              </a:ext>
            </a:extLst>
          </a:blip>
          <a:srcRect l="15192" t="18121" r="32722" b="37869"/>
          <a:stretch>
            <a:fillRect/>
          </a:stretch>
        </p:blipFill>
        <p:spPr bwMode="auto">
          <a:xfrm>
            <a:off x="2135188" y="1268413"/>
            <a:ext cx="7848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067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4755B93-06E0-4377-BF3D-B9199A3856FD}" type="slidenum">
              <a:rPr lang="zh-CN" altLang="en-US"/>
              <a:pPr/>
              <a:t>32</a:t>
            </a:fld>
            <a:endParaRPr lang="en-US" altLang="zh-CN"/>
          </a:p>
        </p:txBody>
      </p:sp>
      <p:sp>
        <p:nvSpPr>
          <p:cNvPr id="313346" name="Rectangle 2"/>
          <p:cNvSpPr>
            <a:spLocks noGrp="1" noChangeArrowheads="1"/>
          </p:cNvSpPr>
          <p:nvPr>
            <p:ph type="title"/>
          </p:nvPr>
        </p:nvSpPr>
        <p:spPr>
          <a:xfrm>
            <a:off x="3721728" y="586990"/>
            <a:ext cx="7772400" cy="519113"/>
          </a:xfrm>
        </p:spPr>
        <p:txBody>
          <a:bodyPr/>
          <a:lstStyle/>
          <a:p>
            <a:r>
              <a:rPr lang="zh-CN" altLang="en-US" sz="2800" dirty="0">
                <a:latin typeface="SimSun" panose="02010600030101010101" pitchFamily="2" charset="-122"/>
                <a:ea typeface="SimSun" panose="02010600030101010101" pitchFamily="2" charset="-122"/>
              </a:rPr>
              <a:t>序列图中的循环处理操作</a:t>
            </a:r>
          </a:p>
        </p:txBody>
      </p:sp>
      <p:pic>
        <p:nvPicPr>
          <p:cNvPr id="313347" name="Picture 3"/>
          <p:cNvPicPr>
            <a:picLocks noChangeAspect="1" noChangeArrowheads="1"/>
          </p:cNvPicPr>
          <p:nvPr/>
        </p:nvPicPr>
        <p:blipFill>
          <a:blip r:embed="rId2">
            <a:extLst>
              <a:ext uri="{28A0092B-C50C-407E-A947-70E740481C1C}">
                <a14:useLocalDpi xmlns:a14="http://schemas.microsoft.com/office/drawing/2010/main" val="0"/>
              </a:ext>
            </a:extLst>
          </a:blip>
          <a:srcRect l="22639" t="31400" r="28508" b="20856"/>
          <a:stretch>
            <a:fillRect/>
          </a:stretch>
        </p:blipFill>
        <p:spPr bwMode="auto">
          <a:xfrm>
            <a:off x="2208823" y="1345233"/>
            <a:ext cx="8000302" cy="537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1580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6A5803A-5B3A-428E-B5C1-D06C14791D88}" type="slidenum">
              <a:rPr lang="zh-CN" altLang="en-US"/>
              <a:pPr/>
              <a:t>33</a:t>
            </a:fld>
            <a:endParaRPr lang="en-US" altLang="zh-CN"/>
          </a:p>
        </p:txBody>
      </p:sp>
      <p:sp>
        <p:nvSpPr>
          <p:cNvPr id="314370" name="Rectangle 2"/>
          <p:cNvSpPr>
            <a:spLocks noChangeArrowheads="1"/>
          </p:cNvSpPr>
          <p:nvPr/>
        </p:nvSpPr>
        <p:spPr bwMode="auto">
          <a:xfrm>
            <a:off x="4367213" y="-100013"/>
            <a:ext cx="331311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20000"/>
              </a:lnSpc>
              <a:buFont typeface="Wingdings" panose="05000000000000000000" pitchFamily="2" charset="2"/>
              <a:buNone/>
            </a:pPr>
            <a:r>
              <a:rPr lang="zh-CN" altLang="en-US" b="1">
                <a:solidFill>
                  <a:schemeClr val="bg1"/>
                </a:solidFill>
                <a:ea typeface="黑体" panose="02010609060101010101" pitchFamily="49" charset="-122"/>
              </a:rPr>
              <a:t>   </a:t>
            </a:r>
            <a:r>
              <a:rPr lang="zh-CN" altLang="en-US" sz="2400" b="1">
                <a:solidFill>
                  <a:schemeClr val="bg1"/>
                </a:solidFill>
                <a:ea typeface="黑体" panose="02010609060101010101" pitchFamily="49" charset="-122"/>
              </a:rPr>
              <a:t>零售业务序列图</a:t>
            </a:r>
            <a:endParaRPr lang="zh-CN" altLang="en-US" sz="2400" b="1">
              <a:solidFill>
                <a:schemeClr val="bg1"/>
              </a:solidFill>
              <a:ea typeface="SimSun" panose="02010600030101010101" pitchFamily="2" charset="-122"/>
            </a:endParaRPr>
          </a:p>
        </p:txBody>
      </p:sp>
      <p:pic>
        <p:nvPicPr>
          <p:cNvPr id="314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263" y="188118"/>
            <a:ext cx="8229600" cy="6400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11"/>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691663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3CBB061-B8F1-4408-9B07-2237A46C6445}" type="slidenum">
              <a:rPr lang="zh-CN" altLang="en-US"/>
              <a:pPr/>
              <a:t>34</a:t>
            </a:fld>
            <a:endParaRPr lang="en-US" altLang="zh-CN"/>
          </a:p>
        </p:txBody>
      </p:sp>
      <p:sp>
        <p:nvSpPr>
          <p:cNvPr id="315394" name="Rectangle 2"/>
          <p:cNvSpPr>
            <a:spLocks noGrp="1" noChangeArrowheads="1"/>
          </p:cNvSpPr>
          <p:nvPr>
            <p:ph type="body" idx="1"/>
          </p:nvPr>
        </p:nvSpPr>
        <p:spPr>
          <a:xfrm>
            <a:off x="664570" y="980960"/>
            <a:ext cx="10904136" cy="4648200"/>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建立序列图     </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① 从用例中识别交互过程</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0"/>
              </a:spcAft>
            </a:pPr>
            <a:r>
              <a:rPr lang="zh-CN" altLang="zh-CN" dirty="0">
                <a:latin typeface="华文楷体" panose="02010600040101010101" pitchFamily="2" charset="-122"/>
                <a:ea typeface="华文楷体" panose="02010600040101010101" pitchFamily="2" charset="-122"/>
              </a:rPr>
              <a:t>②</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识别参与交互过程的对象</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③ </a:t>
            </a:r>
            <a:r>
              <a:rPr lang="zh-CN" altLang="en-US" dirty="0">
                <a:latin typeface="华文楷体" panose="02010600040101010101" pitchFamily="2" charset="-122"/>
                <a:ea typeface="华文楷体" panose="02010600040101010101" pitchFamily="2" charset="-122"/>
              </a:rPr>
              <a:t>为每一个对象设置生命线</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并确定对象的存在期限</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④ </a:t>
            </a:r>
            <a:r>
              <a:rPr lang="zh-CN" altLang="en-US" dirty="0">
                <a:latin typeface="华文楷体" panose="02010600040101010101" pitchFamily="2" charset="-122"/>
                <a:ea typeface="华文楷体" panose="02010600040101010101" pitchFamily="2" charset="-122"/>
              </a:rPr>
              <a:t>从引发交互的初始消息开始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在对象生命线上依次画出交互的消息</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⑤</a:t>
            </a:r>
            <a:r>
              <a:rPr lang="zh-CN" altLang="en-US" dirty="0">
                <a:latin typeface="华文楷体" panose="02010600040101010101" pitchFamily="2" charset="-122"/>
                <a:ea typeface="华文楷体" panose="02010600040101010101" pitchFamily="2" charset="-122"/>
              </a:rPr>
              <a:t>如果需要</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可以给消息增加时间约束</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以及前置条件和后置条件。</a:t>
            </a:r>
          </a:p>
        </p:txBody>
      </p:sp>
      <p:sp>
        <p:nvSpPr>
          <p:cNvPr id="315395" name="Rectangle 3"/>
          <p:cNvSpPr>
            <a:spLocks noChangeArrowheads="1"/>
          </p:cNvSpPr>
          <p:nvPr/>
        </p:nvSpPr>
        <p:spPr bwMode="auto">
          <a:xfrm>
            <a:off x="2135188" y="620713"/>
            <a:ext cx="79629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20000"/>
              </a:lnSpc>
              <a:buFont typeface="Wingdings" panose="05000000000000000000" pitchFamily="2" charset="2"/>
              <a:buNone/>
            </a:pPr>
            <a:r>
              <a:rPr lang="zh-CN" altLang="en-US" b="1">
                <a:ea typeface="黑体" panose="02010609060101010101" pitchFamily="49" charset="-122"/>
              </a:rPr>
              <a:t>   </a:t>
            </a:r>
            <a:endParaRPr lang="zh-CN" altLang="en-US" sz="2400" b="1">
              <a:solidFill>
                <a:schemeClr val="folHlink"/>
              </a:solidFill>
              <a:ea typeface="SimSun" panose="02010600030101010101" pitchFamily="2" charset="-122"/>
            </a:endParaRPr>
          </a:p>
        </p:txBody>
      </p:sp>
      <p:sp>
        <p:nvSpPr>
          <p:cNvPr id="315396" name="Rectangle 4"/>
          <p:cNvSpPr>
            <a:spLocks noChangeArrowheads="1"/>
          </p:cNvSpPr>
          <p:nvPr/>
        </p:nvSpPr>
        <p:spPr bwMode="auto">
          <a:xfrm>
            <a:off x="1992314" y="692150"/>
            <a:ext cx="8281987"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40000"/>
              </a:lnSpc>
              <a:buFont typeface="Wingdings" panose="05000000000000000000" pitchFamily="2" charset="2"/>
              <a:buNone/>
            </a:pPr>
            <a:endParaRPr lang="zh-CN" altLang="en-US" sz="2400" b="1">
              <a:solidFill>
                <a:srgbClr val="000000"/>
              </a:solidFill>
              <a:ea typeface="SimSun" panose="02010600030101010101" pitchFamily="2" charset="-122"/>
            </a:endParaRPr>
          </a:p>
        </p:txBody>
      </p:sp>
      <p:sp>
        <p:nvSpPr>
          <p:cNvPr id="8" name="文本框 11"/>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599028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D989FD19-DCC7-466E-8A98-870C5F17A381}" type="slidenum">
              <a:rPr lang="zh-CN" altLang="en-US"/>
              <a:pPr/>
              <a:t>35</a:t>
            </a:fld>
            <a:endParaRPr lang="en-US" altLang="zh-CN"/>
          </a:p>
        </p:txBody>
      </p:sp>
      <p:sp>
        <p:nvSpPr>
          <p:cNvPr id="316419" name="Oval 3"/>
          <p:cNvSpPr>
            <a:spLocks noChangeArrowheads="1"/>
          </p:cNvSpPr>
          <p:nvPr/>
        </p:nvSpPr>
        <p:spPr bwMode="auto">
          <a:xfrm>
            <a:off x="8077200" y="990600"/>
            <a:ext cx="2286000" cy="381000"/>
          </a:xfrm>
          <a:prstGeom prst="ellipse">
            <a:avLst/>
          </a:prstGeom>
          <a:gradFill rotWithShape="0">
            <a:gsLst>
              <a:gs pos="0">
                <a:srgbClr val="0066FF"/>
              </a:gs>
              <a:gs pos="100000">
                <a:srgbClr val="000066"/>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6420" name="Picture 4" descr="Multi_3"/>
          <p:cNvPicPr>
            <a:picLocks noChangeAspect="1" noChangeArrowheads="1"/>
          </p:cNvPicPr>
          <p:nvPr/>
        </p:nvPicPr>
        <p:blipFill>
          <a:blip r:embed="rId2" cstate="print">
            <a:clrChange>
              <a:clrFrom>
                <a:srgbClr val="4800A1"/>
              </a:clrFrom>
              <a:clrTo>
                <a:srgbClr val="4800A1">
                  <a:alpha val="0"/>
                </a:srgbClr>
              </a:clrTo>
            </a:clrChange>
            <a:extLst>
              <a:ext uri="{28A0092B-C50C-407E-A947-70E740481C1C}">
                <a14:useLocalDpi xmlns:a14="http://schemas.microsoft.com/office/drawing/2010/main" val="0"/>
              </a:ext>
            </a:extLst>
          </a:blip>
          <a:srcRect/>
          <a:stretch>
            <a:fillRect/>
          </a:stretch>
        </p:blipFill>
        <p:spPr bwMode="auto">
          <a:xfrm>
            <a:off x="9048750" y="188914"/>
            <a:ext cx="1295400" cy="841375"/>
          </a:xfrm>
          <a:prstGeom prst="rect">
            <a:avLst/>
          </a:prstGeom>
          <a:noFill/>
          <a:extLst>
            <a:ext uri="{909E8E84-426E-40DD-AFC4-6F175D3DCCD1}">
              <a14:hiddenFill xmlns:a14="http://schemas.microsoft.com/office/drawing/2010/main">
                <a:solidFill>
                  <a:srgbClr val="FFFFFF"/>
                </a:solidFill>
              </a14:hiddenFill>
            </a:ext>
          </a:extLst>
        </p:spPr>
      </p:pic>
      <p:pic>
        <p:nvPicPr>
          <p:cNvPr id="316422" name="Picture 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9950" y="7427"/>
            <a:ext cx="960438" cy="1422400"/>
          </a:xfrm>
          <a:prstGeom prst="rect">
            <a:avLst/>
          </a:prstGeom>
          <a:noFill/>
          <a:extLst>
            <a:ext uri="{909E8E84-426E-40DD-AFC4-6F175D3DCCD1}">
              <a14:hiddenFill xmlns:a14="http://schemas.microsoft.com/office/drawing/2010/main">
                <a:solidFill>
                  <a:srgbClr val="FFFFFF"/>
                </a:solidFill>
              </a14:hiddenFill>
            </a:ext>
          </a:extLst>
        </p:spPr>
      </p:pic>
      <p:sp>
        <p:nvSpPr>
          <p:cNvPr id="316423" name="Rectangle 7"/>
          <p:cNvSpPr>
            <a:spLocks noChangeArrowheads="1"/>
          </p:cNvSpPr>
          <p:nvPr/>
        </p:nvSpPr>
        <p:spPr bwMode="auto">
          <a:xfrm>
            <a:off x="592853" y="1665346"/>
            <a:ext cx="11143622"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nSpc>
                <a:spcPct val="150000"/>
              </a:lnSpc>
              <a:spcAft>
                <a:spcPts val="0"/>
              </a:spcAft>
              <a:buNone/>
            </a:pPr>
            <a:r>
              <a:rPr lang="zh-CN" altLang="en-US" sz="2800" dirty="0">
                <a:ea typeface="SimSun" panose="02010600030101010101" pitchFamily="2" charset="-122"/>
              </a:rPr>
              <a:t>实例：图书馆借书处理的序列图</a:t>
            </a:r>
            <a:endParaRPr lang="en-US" altLang="zh-CN" sz="2800" dirty="0" smtClean="0">
              <a:solidFill>
                <a:srgbClr val="FF3300"/>
              </a:solidFill>
              <a:latin typeface="华文楷体" panose="02010600040101010101" pitchFamily="2" charset="-122"/>
              <a:ea typeface="华文楷体" panose="02010600040101010101" pitchFamily="2" charset="-122"/>
            </a:endParaRPr>
          </a:p>
          <a:p>
            <a:pPr marL="0" indent="0">
              <a:lnSpc>
                <a:spcPct val="150000"/>
              </a:lnSpc>
              <a:spcAft>
                <a:spcPts val="0"/>
              </a:spcAft>
              <a:buNone/>
            </a:pPr>
            <a:r>
              <a:rPr lang="zh-CN" altLang="en-US" sz="2800" dirty="0" smtClean="0">
                <a:solidFill>
                  <a:srgbClr val="FF3300"/>
                </a:solidFill>
                <a:latin typeface="华文楷体" panose="02010600040101010101" pitchFamily="2" charset="-122"/>
                <a:ea typeface="华文楷体" panose="02010600040101010101" pitchFamily="2" charset="-122"/>
              </a:rPr>
              <a:t>① </a:t>
            </a:r>
            <a:r>
              <a:rPr lang="zh-CN" altLang="en-US" sz="2800" dirty="0">
                <a:solidFill>
                  <a:srgbClr val="FF3300"/>
                </a:solidFill>
                <a:latin typeface="华文楷体" panose="02010600040101010101" pitchFamily="2" charset="-122"/>
                <a:ea typeface="华文楷体" panose="02010600040101010101" pitchFamily="2" charset="-122"/>
              </a:rPr>
              <a:t>识别交互过程。</a:t>
            </a:r>
          </a:p>
          <a:p>
            <a:pPr marL="0" indent="0">
              <a:lnSpc>
                <a:spcPct val="150000"/>
              </a:lnSpc>
              <a:spcAft>
                <a:spcPts val="0"/>
              </a:spcAft>
              <a:buNone/>
            </a:pPr>
            <a:r>
              <a:rPr lang="zh-CN" altLang="en-US" sz="2800" dirty="0" smtClean="0">
                <a:latin typeface="华文楷体" panose="02010600040101010101" pitchFamily="2" charset="-122"/>
                <a:ea typeface="华文楷体" panose="02010600040101010101" pitchFamily="2" charset="-122"/>
              </a:rPr>
              <a:t>读者</a:t>
            </a:r>
            <a:r>
              <a:rPr lang="zh-CN" altLang="en-US" sz="2800" dirty="0">
                <a:latin typeface="华文楷体" panose="02010600040101010101" pitchFamily="2" charset="-122"/>
                <a:ea typeface="华文楷体" panose="02010600040101010101" pitchFamily="2" charset="-122"/>
              </a:rPr>
              <a:t>在借书时，先由馆员把读者编号输入给系统，系统返回读者的身份信息，以及读者的借阅信息。</a:t>
            </a:r>
          </a:p>
          <a:p>
            <a:pPr marL="0" indent="0">
              <a:lnSpc>
                <a:spcPct val="150000"/>
              </a:lnSpc>
              <a:spcAft>
                <a:spcPts val="0"/>
              </a:spcAft>
              <a:buNone/>
            </a:pPr>
            <a:r>
              <a:rPr lang="zh-CN" altLang="en-US" sz="2800" dirty="0" smtClean="0">
                <a:latin typeface="华文楷体" panose="02010600040101010101" pitchFamily="2" charset="-122"/>
                <a:ea typeface="华文楷体" panose="02010600040101010101" pitchFamily="2" charset="-122"/>
              </a:rPr>
              <a:t>如果</a:t>
            </a:r>
            <a:r>
              <a:rPr lang="zh-CN" altLang="en-US" sz="2800" dirty="0">
                <a:latin typeface="华文楷体" panose="02010600040101010101" pitchFamily="2" charset="-122"/>
                <a:ea typeface="华文楷体" panose="02010600040101010101" pitchFamily="2" charset="-122"/>
              </a:rPr>
              <a:t>读者借书数量没有超过借书的上限，则把要借书的图书编号输入系统，系统登记借书信息，并返回借书成功信息，借书过程完成。</a:t>
            </a:r>
          </a:p>
          <a:p>
            <a:pPr>
              <a:lnSpc>
                <a:spcPct val="150000"/>
              </a:lnSpc>
              <a:spcAft>
                <a:spcPts val="0"/>
              </a:spcAft>
            </a:pPr>
            <a:endParaRPr lang="zh-CN" altLang="en-US" sz="2800" dirty="0">
              <a:latin typeface="华文楷体" panose="02010600040101010101" pitchFamily="2" charset="-122"/>
              <a:ea typeface="华文楷体" panose="02010600040101010101" pitchFamily="2" charset="-122"/>
            </a:endParaRPr>
          </a:p>
        </p:txBody>
      </p:sp>
      <p:sp>
        <p:nvSpPr>
          <p:cNvPr id="11" name="文本框 11"/>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556229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681819B5-F33A-4BCE-A3FA-EE417E4F848A}" type="slidenum">
              <a:rPr lang="zh-CN" altLang="en-US"/>
              <a:pPr/>
              <a:t>36</a:t>
            </a:fld>
            <a:endParaRPr lang="en-US" altLang="zh-CN"/>
          </a:p>
        </p:txBody>
      </p:sp>
      <p:sp>
        <p:nvSpPr>
          <p:cNvPr id="317447" name="Rectangle 7"/>
          <p:cNvSpPr>
            <a:spLocks noChangeArrowheads="1"/>
          </p:cNvSpPr>
          <p:nvPr/>
        </p:nvSpPr>
        <p:spPr bwMode="auto">
          <a:xfrm>
            <a:off x="828152" y="1072863"/>
            <a:ext cx="10637018"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nSpc>
                <a:spcPct val="150000"/>
              </a:lnSpc>
              <a:buFont typeface="Wingdings" panose="05000000000000000000" pitchFamily="2" charset="2"/>
              <a:buNone/>
            </a:pPr>
            <a:r>
              <a:rPr lang="zh-CN" altLang="zh-CN" sz="2800" b="1" dirty="0">
                <a:solidFill>
                  <a:srgbClr val="FF3300"/>
                </a:solidFill>
                <a:latin typeface="华文楷体" panose="02010600040101010101" pitchFamily="2" charset="-122"/>
                <a:ea typeface="华文楷体" panose="02010600040101010101" pitchFamily="2" charset="-122"/>
              </a:rPr>
              <a:t>②</a:t>
            </a:r>
            <a:r>
              <a:rPr lang="zh-CN" altLang="en-US" sz="2800" b="1" dirty="0">
                <a:solidFill>
                  <a:srgbClr val="FF3300"/>
                </a:solidFill>
                <a:latin typeface="华文楷体" panose="02010600040101010101" pitchFamily="2" charset="-122"/>
                <a:ea typeface="华文楷体" panose="02010600040101010101" pitchFamily="2" charset="-122"/>
              </a:rPr>
              <a:t> 识别参与交互过程的对象；</a:t>
            </a:r>
          </a:p>
          <a:p>
            <a:pPr>
              <a:lnSpc>
                <a:spcPct val="150000"/>
              </a:lnSpc>
              <a:buFont typeface="Wingdings" panose="05000000000000000000" pitchFamily="2" charset="2"/>
              <a:buNone/>
            </a:pPr>
            <a:r>
              <a:rPr lang="zh-CN" altLang="en-US" sz="2800" b="1" dirty="0">
                <a:solidFill>
                  <a:srgbClr val="FF3300"/>
                </a:solidFill>
                <a:latin typeface="华文楷体" panose="02010600040101010101" pitchFamily="2" charset="-122"/>
                <a:ea typeface="华文楷体" panose="02010600040101010101" pitchFamily="2" charset="-122"/>
              </a:rPr>
              <a:t>③ 为每一个对象设置生命线</a:t>
            </a:r>
            <a:r>
              <a:rPr lang="en-US" altLang="zh-CN"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rPr>
              <a:t>并确定对象的存在期限；</a:t>
            </a:r>
          </a:p>
        </p:txBody>
      </p:sp>
      <p:pic>
        <p:nvPicPr>
          <p:cNvPr id="3174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66" y="2876341"/>
            <a:ext cx="9628980" cy="2288512"/>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34712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E9B6644-AA38-4713-A3F2-7CE3BB2FBD31}" type="slidenum">
              <a:rPr lang="zh-CN" altLang="en-US"/>
              <a:pPr/>
              <a:t>37</a:t>
            </a:fld>
            <a:endParaRPr lang="en-US" altLang="zh-CN"/>
          </a:p>
        </p:txBody>
      </p:sp>
      <p:pic>
        <p:nvPicPr>
          <p:cNvPr id="318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53" y="1061482"/>
            <a:ext cx="8964612" cy="5678487"/>
          </a:xfrm>
          <a:prstGeom prst="rect">
            <a:avLst/>
          </a:prstGeom>
          <a:noFill/>
          <a:extLst>
            <a:ext uri="{909E8E84-426E-40DD-AFC4-6F175D3DCCD1}">
              <a14:hiddenFill xmlns:a14="http://schemas.microsoft.com/office/drawing/2010/main">
                <a:solidFill>
                  <a:srgbClr val="FFFFFF"/>
                </a:solidFill>
              </a14:hiddenFill>
            </a:ext>
          </a:extLst>
        </p:spPr>
      </p:pic>
      <p:sp>
        <p:nvSpPr>
          <p:cNvPr id="318467" name="Rectangle 3"/>
          <p:cNvSpPr>
            <a:spLocks noChangeArrowheads="1"/>
          </p:cNvSpPr>
          <p:nvPr/>
        </p:nvSpPr>
        <p:spPr bwMode="auto">
          <a:xfrm>
            <a:off x="1992313" y="692150"/>
            <a:ext cx="8928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FontTx/>
              <a:buNone/>
            </a:pPr>
            <a:r>
              <a:rPr kumimoji="1" lang="zh-CN" altLang="en-US" b="1">
                <a:solidFill>
                  <a:schemeClr val="bg1"/>
                </a:solidFill>
                <a:ea typeface="SimSun" panose="02010600030101010101" pitchFamily="2" charset="-122"/>
              </a:rPr>
              <a:t>从引发交互的初始消息开始</a:t>
            </a:r>
            <a:r>
              <a:rPr kumimoji="1" lang="en-US" altLang="zh-CN" b="1">
                <a:solidFill>
                  <a:schemeClr val="bg1"/>
                </a:solidFill>
                <a:ea typeface="SimSun" panose="02010600030101010101" pitchFamily="2" charset="-122"/>
              </a:rPr>
              <a:t>,</a:t>
            </a:r>
            <a:r>
              <a:rPr kumimoji="1" lang="zh-CN" altLang="en-US" b="1">
                <a:solidFill>
                  <a:schemeClr val="bg1"/>
                </a:solidFill>
                <a:ea typeface="SimSun" panose="02010600030101010101" pitchFamily="2" charset="-122"/>
              </a:rPr>
              <a:t>在对象生命线上依次画出交互的消息</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627389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协作图</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38</a:t>
            </a:fld>
            <a:endParaRPr lang="zh-CN" altLang="en-US"/>
          </a:p>
        </p:txBody>
      </p:sp>
    </p:spTree>
    <p:custDataLst>
      <p:tags r:id="rId1"/>
    </p:custDataLst>
    <p:extLst>
      <p:ext uri="{BB962C8B-B14F-4D97-AF65-F5344CB8AC3E}">
        <p14:creationId xmlns:p14="http://schemas.microsoft.com/office/powerpoint/2010/main" val="3767638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97DB6D7-7622-4ADD-83B3-F4CBADC99AAF}" type="slidenum">
              <a:rPr lang="zh-CN" altLang="en-US"/>
              <a:pPr/>
              <a:t>39</a:t>
            </a:fld>
            <a:endParaRPr lang="en-US" altLang="zh-CN"/>
          </a:p>
        </p:txBody>
      </p:sp>
      <p:sp>
        <p:nvSpPr>
          <p:cNvPr id="319491" name="Rectangle 3"/>
          <p:cNvSpPr>
            <a:spLocks noChangeArrowheads="1"/>
          </p:cNvSpPr>
          <p:nvPr>
            <p:ph type="body" idx="1"/>
          </p:nvPr>
        </p:nvSpPr>
        <p:spPr>
          <a:xfrm>
            <a:off x="514350" y="1058797"/>
            <a:ext cx="10515600" cy="4351338"/>
          </a:xfrm>
        </p:spPr>
        <p:txBody>
          <a:bodyPr/>
          <a:lstStyle/>
          <a:p>
            <a:pPr>
              <a:lnSpc>
                <a:spcPct val="150000"/>
              </a:lnSpc>
            </a:pPr>
            <a:r>
              <a:rPr lang="zh-CN" altLang="en-US" dirty="0">
                <a:latin typeface="华文楷体" panose="02010600040101010101" pitchFamily="2" charset="-122"/>
                <a:ea typeface="华文楷体" panose="02010600040101010101" pitchFamily="2" charset="-122"/>
              </a:rPr>
              <a:t>协作图是交互图的另一种表现形式</a:t>
            </a:r>
          </a:p>
          <a:p>
            <a:pPr>
              <a:lnSpc>
                <a:spcPct val="150000"/>
              </a:lnSpc>
            </a:pPr>
            <a:r>
              <a:rPr lang="zh-CN" altLang="en-US" dirty="0">
                <a:latin typeface="华文楷体" panose="02010600040101010101" pitchFamily="2" charset="-122"/>
                <a:ea typeface="华文楷体" panose="02010600040101010101" pitchFamily="2" charset="-122"/>
              </a:rPr>
              <a:t>它在语义上和交互图是等价的（如图</a:t>
            </a:r>
            <a:r>
              <a:rPr lang="en-US" altLang="zh-CN" dirty="0">
                <a:latin typeface="华文楷体" panose="02010600040101010101" pitchFamily="2" charset="-122"/>
                <a:ea typeface="华文楷体" panose="02010600040101010101" pitchFamily="2" charset="-122"/>
              </a:rPr>
              <a:t>8</a:t>
            </a:r>
            <a:r>
              <a:rPr lang="zh-CN" altLang="en-US" dirty="0">
                <a:latin typeface="华文楷体" panose="02010600040101010101" pitchFamily="2" charset="-122"/>
                <a:ea typeface="华文楷体" panose="02010600040101010101" pitchFamily="2" charset="-122"/>
              </a:rPr>
              <a:t>）</a:t>
            </a:r>
          </a:p>
          <a:p>
            <a:pPr>
              <a:lnSpc>
                <a:spcPct val="150000"/>
              </a:lnSpc>
            </a:pPr>
            <a:endParaRPr lang="zh-CN" dirty="0">
              <a:ea typeface="SimSun" panose="02010600030101010101" pitchFamily="2" charset="-122"/>
            </a:endParaRPr>
          </a:p>
        </p:txBody>
      </p:sp>
      <p:pic>
        <p:nvPicPr>
          <p:cNvPr id="319492"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54267"/>
            <a:ext cx="6210300" cy="3228975"/>
          </a:xfrm>
          <a:prstGeom prst="rect">
            <a:avLst/>
          </a:prstGeom>
          <a:noFill/>
          <a:extLst>
            <a:ext uri="{909E8E84-426E-40DD-AFC4-6F175D3DCCD1}">
              <a14:hiddenFill xmlns:a14="http://schemas.microsoft.com/office/drawing/2010/main">
                <a:solidFill>
                  <a:srgbClr val="FFFFFF"/>
                </a:solidFill>
              </a14:hiddenFill>
            </a:ext>
          </a:extLst>
        </p:spPr>
      </p:pic>
      <p:sp>
        <p:nvSpPr>
          <p:cNvPr id="319493" name="Rectangle 5"/>
          <p:cNvSpPr>
            <a:spLocks noChangeArrowheads="1"/>
          </p:cNvSpPr>
          <p:nvPr/>
        </p:nvSpPr>
        <p:spPr bwMode="auto">
          <a:xfrm>
            <a:off x="4343401" y="5943601"/>
            <a:ext cx="4200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dirty="0">
                <a:solidFill>
                  <a:srgbClr val="181A36"/>
                </a:solidFill>
                <a:latin typeface="Times New Roman" panose="02020603050405020304" pitchFamily="18" charset="0"/>
                <a:ea typeface="SimSun" panose="02010600030101010101" pitchFamily="2" charset="-122"/>
              </a:rPr>
              <a:t>图 </a:t>
            </a:r>
            <a:r>
              <a:rPr kumimoji="1" lang="en-US" altLang="zh-CN" sz="2800" b="1" dirty="0">
                <a:solidFill>
                  <a:srgbClr val="181A36"/>
                </a:solidFill>
                <a:latin typeface="Times New Roman" panose="02020603050405020304" pitchFamily="18" charset="0"/>
                <a:ea typeface="SimSun" panose="02010600030101010101" pitchFamily="2" charset="-122"/>
              </a:rPr>
              <a:t>8. </a:t>
            </a:r>
            <a:r>
              <a:rPr kumimoji="1" lang="zh-CN" altLang="en-US" sz="2800" b="1" dirty="0">
                <a:solidFill>
                  <a:srgbClr val="181A36"/>
                </a:solidFill>
                <a:latin typeface="Times New Roman" panose="02020603050405020304" pitchFamily="18" charset="0"/>
                <a:ea typeface="SimSun" panose="02010600030101010101" pitchFamily="2" charset="-122"/>
              </a:rPr>
              <a:t>协同图、消息、连接</a:t>
            </a:r>
          </a:p>
        </p:txBody>
      </p:sp>
      <p:sp>
        <p:nvSpPr>
          <p:cNvPr id="9" name="文本框 8"/>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811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78975E-59B9-4ACE-A4F2-B0948F87D86A}" type="slidenum">
              <a:rPr lang="zh-CN" altLang="en-US"/>
              <a:pPr/>
              <a:t>4</a:t>
            </a:fld>
            <a:endParaRPr lang="en-US" altLang="zh-CN"/>
          </a:p>
        </p:txBody>
      </p:sp>
      <p:sp>
        <p:nvSpPr>
          <p:cNvPr id="350211" name="Rectangle 3"/>
          <p:cNvSpPr>
            <a:spLocks noGrp="1" noChangeArrowheads="1"/>
          </p:cNvSpPr>
          <p:nvPr>
            <p:ph type="body" idx="1"/>
          </p:nvPr>
        </p:nvSpPr>
        <p:spPr>
          <a:xfrm>
            <a:off x="552661" y="1281420"/>
            <a:ext cx="10515600" cy="4351338"/>
          </a:xfrm>
        </p:spPr>
        <p:txBody>
          <a:bodyPr/>
          <a:lstStyle/>
          <a:p>
            <a:pPr>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）掌握交互图的作用，特别是顺序图和协作图各自的作用和区别。</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）顺序图的构成及其特点，掌握顺序图的画法和步骤。</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）协作图的构成及其特点，掌握顺序图的画法和步骤。</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中的通信图。</a:t>
            </a:r>
          </a:p>
          <a:p>
            <a:pPr eaLnBrk="1" hangingPunct="1">
              <a:spcAft>
                <a:spcPct val="30000"/>
              </a:spcAft>
            </a:pPr>
            <a:endParaRPr lang="zh-CN" altLang="en-US" dirty="0">
              <a:latin typeface="华文楷体" panose="02010600040101010101" pitchFamily="2" charset="-122"/>
              <a:ea typeface="华文楷体" panose="02010600040101010101" pitchFamily="2" charset="-122"/>
            </a:endParaRPr>
          </a:p>
          <a:p>
            <a:pPr>
              <a:spcAft>
                <a:spcPct val="30000"/>
              </a:spcAft>
            </a:pPr>
            <a:endParaRPr lang="zh-CN" altLang="en-US" sz="36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本章知识点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698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EFAFCE2-9D47-4130-BA42-76E3F7E4DA49}" type="slidenum">
              <a:rPr lang="zh-CN" altLang="en-US"/>
              <a:pPr/>
              <a:t>40</a:t>
            </a:fld>
            <a:endParaRPr lang="en-US" altLang="zh-CN"/>
          </a:p>
        </p:txBody>
      </p:sp>
      <p:sp>
        <p:nvSpPr>
          <p:cNvPr id="320514" name="Rectangle 2"/>
          <p:cNvSpPr>
            <a:spLocks noGrp="1" noChangeArrowheads="1"/>
          </p:cNvSpPr>
          <p:nvPr>
            <p:ph type="body" idx="1"/>
          </p:nvPr>
        </p:nvSpPr>
        <p:spPr>
          <a:xfrm>
            <a:off x="381838" y="1112019"/>
            <a:ext cx="11274250" cy="4386263"/>
          </a:xfrm>
        </p:spPr>
        <p:txBody>
          <a:bodyPr/>
          <a:lstStyle/>
          <a:p>
            <a:pPr>
              <a:lnSpc>
                <a:spcPct val="150000"/>
              </a:lnSpc>
              <a:spcBef>
                <a:spcPts val="600"/>
              </a:spcBef>
              <a:spcAft>
                <a:spcPts val="600"/>
              </a:spcAft>
            </a:pPr>
            <a:r>
              <a:rPr lang="zh-CN" altLang="en-US" dirty="0">
                <a:latin typeface="华文楷体" panose="02010600040101010101" pitchFamily="2" charset="-122"/>
                <a:ea typeface="华文楷体" panose="02010600040101010101" pitchFamily="2" charset="-122"/>
              </a:rPr>
              <a:t>协作图描述对象之间消息的连接关系，侧重说明哪些对象之间有消息传递。</a:t>
            </a:r>
          </a:p>
          <a:p>
            <a:pPr>
              <a:lnSpc>
                <a:spcPct val="150000"/>
              </a:lnSpc>
              <a:spcBef>
                <a:spcPts val="600"/>
              </a:spcBef>
              <a:spcAft>
                <a:spcPts val="600"/>
              </a:spcAft>
            </a:pPr>
            <a:r>
              <a:rPr lang="zh-CN" altLang="en-US" dirty="0">
                <a:latin typeface="华文楷体" panose="02010600040101010101" pitchFamily="2" charset="-122"/>
                <a:ea typeface="华文楷体" panose="02010600040101010101" pitchFamily="2" charset="-122"/>
              </a:rPr>
              <a:t>协作图中对象用对象图符表示，箭头表示消息发送的方向，编号标明消息的执行顺序。</a:t>
            </a:r>
          </a:p>
          <a:p>
            <a:pPr>
              <a:lnSpc>
                <a:spcPct val="150000"/>
              </a:lnSpc>
              <a:spcBef>
                <a:spcPts val="600"/>
              </a:spcBef>
              <a:spcAft>
                <a:spcPts val="600"/>
              </a:spcAft>
            </a:pPr>
            <a:r>
              <a:rPr lang="zh-CN" altLang="en-US" dirty="0">
                <a:latin typeface="华文楷体" panose="02010600040101010101" pitchFamily="2" charset="-122"/>
                <a:ea typeface="华文楷体" panose="02010600040101010101" pitchFamily="2" charset="-122"/>
              </a:rPr>
              <a:t>与序列图相比，通过编号来看消息的执行顺序比较困难，但协作图中对象间灵活的空间布局可以更方便地展示动态连接关系等有用信息。</a:t>
            </a:r>
          </a:p>
        </p:txBody>
      </p:sp>
      <p:sp>
        <p:nvSpPr>
          <p:cNvPr id="6" name="文本框 5"/>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0651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BE11920-6553-4EAE-90BE-E7DBF8AA37CD}" type="slidenum">
              <a:rPr lang="zh-CN" altLang="en-US"/>
              <a:pPr/>
              <a:t>41</a:t>
            </a:fld>
            <a:endParaRPr lang="en-US" altLang="zh-CN"/>
          </a:p>
        </p:txBody>
      </p:sp>
      <p:sp>
        <p:nvSpPr>
          <p:cNvPr id="321539" name="Rectangle 3"/>
          <p:cNvSpPr>
            <a:spLocks noGrp="1" noChangeArrowheads="1"/>
          </p:cNvSpPr>
          <p:nvPr>
            <p:ph type="body" idx="1"/>
          </p:nvPr>
        </p:nvSpPr>
        <p:spPr>
          <a:xfrm>
            <a:off x="373463" y="1181100"/>
            <a:ext cx="11364685" cy="4343400"/>
          </a:xfrm>
        </p:spPr>
        <p:txBody>
          <a:bodyPr/>
          <a:lstStyle/>
          <a:p>
            <a:pPr>
              <a:lnSpc>
                <a:spcPct val="150000"/>
              </a:lnSpc>
              <a:spcBef>
                <a:spcPts val="600"/>
              </a:spcBef>
              <a:spcAft>
                <a:spcPts val="0"/>
              </a:spcAft>
            </a:pPr>
            <a:r>
              <a:rPr lang="zh-CN" altLang="en-US" dirty="0">
                <a:latin typeface="华文楷体" panose="02010600040101010101" pitchFamily="2" charset="-122"/>
                <a:ea typeface="华文楷体" panose="02010600040101010101" pitchFamily="2" charset="-122"/>
              </a:rPr>
              <a:t>协作图中最常用的消息执行顺序的编号方案有两种：</a:t>
            </a:r>
          </a:p>
          <a:p>
            <a:pPr>
              <a:lnSpc>
                <a:spcPct val="150000"/>
              </a:lnSpc>
              <a:spcBef>
                <a:spcPts val="60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顺序法</a:t>
            </a:r>
            <a:r>
              <a:rPr lang="zh-CN" altLang="en-US" dirty="0">
                <a:latin typeface="华文楷体" panose="02010600040101010101" pitchFamily="2" charset="-122"/>
                <a:ea typeface="华文楷体" panose="02010600040101010101" pitchFamily="2" charset="-122"/>
              </a:rPr>
              <a:t>：用简单编号方案，从</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开始，由小到大，顺序排列。</a:t>
            </a:r>
          </a:p>
          <a:p>
            <a:pPr>
              <a:lnSpc>
                <a:spcPct val="150000"/>
              </a:lnSpc>
              <a:spcBef>
                <a:spcPts val="600"/>
              </a:spcBef>
              <a:spcAft>
                <a:spcPts val="0"/>
              </a:spcAft>
            </a:pPr>
            <a:r>
              <a:rPr lang="zh-CN" altLang="en-US" dirty="0">
                <a:solidFill>
                  <a:srgbClr val="FF3300"/>
                </a:solidFill>
                <a:latin typeface="华文楷体" panose="02010600040101010101" pitchFamily="2" charset="-122"/>
                <a:ea typeface="华文楷体" panose="02010600040101010101" pitchFamily="2" charset="-122"/>
              </a:rPr>
              <a:t>层次法：</a:t>
            </a:r>
            <a:r>
              <a:rPr lang="zh-CN" altLang="en-US" dirty="0">
                <a:latin typeface="华文楷体" panose="02010600040101010101" pitchFamily="2" charset="-122"/>
                <a:ea typeface="华文楷体" panose="02010600040101010101" pitchFamily="2" charset="-122"/>
              </a:rPr>
              <a:t>用小数点制编号方案，此时常常要求表示系统号、子系统号和模块号。</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使用了小数点方案。</a:t>
            </a:r>
          </a:p>
          <a:p>
            <a:pPr>
              <a:lnSpc>
                <a:spcPct val="150000"/>
              </a:lnSpc>
              <a:spcBef>
                <a:spcPts val="600"/>
              </a:spcBef>
              <a:spcAft>
                <a:spcPts val="0"/>
              </a:spcAft>
            </a:pPr>
            <a:endParaRPr lang="zh-CN" altLang="en-US" dirty="0">
              <a:latin typeface="华文楷体" panose="02010600040101010101" pitchFamily="2" charset="-122"/>
              <a:ea typeface="华文楷体" panose="02010600040101010101" pitchFamily="2" charset="-122"/>
            </a:endParaRPr>
          </a:p>
        </p:txBody>
      </p:sp>
      <p:sp>
        <p:nvSpPr>
          <p:cNvPr id="321540" name="Rectangle 4"/>
          <p:cNvSpPr>
            <a:spLocks noChangeArrowheads="1"/>
          </p:cNvSpPr>
          <p:nvPr/>
        </p:nvSpPr>
        <p:spPr bwMode="auto">
          <a:xfrm>
            <a:off x="2590800" y="3352800"/>
            <a:ext cx="7315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spcBef>
                <a:spcPct val="60000"/>
              </a:spcBef>
              <a:buFont typeface="Monotype Sorts" pitchFamily="2" charset="2"/>
              <a:buChar char="u"/>
            </a:pPr>
            <a:endParaRPr lang="zh-CN" altLang="en-US" sz="2800" b="1">
              <a:ea typeface="SimSun" panose="02010600030101010101" pitchFamily="2" charset="-122"/>
            </a:endParaRPr>
          </a:p>
        </p:txBody>
      </p:sp>
      <p:sp>
        <p:nvSpPr>
          <p:cNvPr id="9" name="文本框 8"/>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6130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644B449-F408-411A-AD96-B150839E03A8}" type="slidenum">
              <a:rPr lang="zh-CN" altLang="en-US"/>
              <a:pPr/>
              <a:t>42</a:t>
            </a:fld>
            <a:endParaRPr lang="en-US" altLang="zh-CN"/>
          </a:p>
        </p:txBody>
      </p:sp>
      <p:sp>
        <p:nvSpPr>
          <p:cNvPr id="322563" name="Rectangle 3"/>
          <p:cNvSpPr>
            <a:spLocks noChangeArrowheads="1"/>
          </p:cNvSpPr>
          <p:nvPr>
            <p:ph type="body" idx="1"/>
          </p:nvPr>
        </p:nvSpPr>
        <p:spPr>
          <a:xfrm>
            <a:off x="452176" y="1223963"/>
            <a:ext cx="5315577" cy="4438650"/>
          </a:xfrm>
        </p:spPr>
        <p:txBody>
          <a:bodyPr/>
          <a:lstStyle/>
          <a:p>
            <a:pPr>
              <a:lnSpc>
                <a:spcPct val="150000"/>
              </a:lnSpc>
              <a:spcBef>
                <a:spcPts val="0"/>
              </a:spcBef>
              <a:spcAft>
                <a:spcPct val="30000"/>
              </a:spcAft>
            </a:pPr>
            <a:r>
              <a:rPr lang="zh-CN" altLang="en-US" dirty="0">
                <a:latin typeface="华文楷体" panose="02010600040101010101" pitchFamily="2" charset="-122"/>
                <a:ea typeface="华文楷体" panose="02010600040101010101" pitchFamily="2" charset="-122"/>
              </a:rPr>
              <a:t>协作图强调的是参加一个交互的各对象的组织。</a:t>
            </a:r>
          </a:p>
          <a:p>
            <a:pPr>
              <a:lnSpc>
                <a:spcPct val="150000"/>
              </a:lnSpc>
              <a:spcBef>
                <a:spcPts val="0"/>
              </a:spcBef>
              <a:spcAft>
                <a:spcPct val="30000"/>
              </a:spcAft>
            </a:pPr>
            <a:r>
              <a:rPr lang="zh-CN" altLang="en-US" dirty="0">
                <a:latin typeface="华文楷体" panose="02010600040101010101" pitchFamily="2" charset="-122"/>
                <a:ea typeface="华文楷体" panose="02010600040101010101" pitchFamily="2" charset="-122"/>
              </a:rPr>
              <a:t>协作图的构成：</a:t>
            </a:r>
          </a:p>
          <a:p>
            <a:pPr lvl="1">
              <a:lnSpc>
                <a:spcPct val="150000"/>
              </a:lnSpc>
              <a:spcBef>
                <a:spcPts val="0"/>
              </a:spcBef>
              <a:spcAft>
                <a:spcPct val="30000"/>
              </a:spcAft>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对象</a:t>
            </a:r>
          </a:p>
          <a:p>
            <a:pPr lvl="1">
              <a:lnSpc>
                <a:spcPct val="150000"/>
              </a:lnSpc>
              <a:spcBef>
                <a:spcPts val="0"/>
              </a:spcBef>
              <a:spcAft>
                <a:spcPct val="30000"/>
              </a:spcAft>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连接</a:t>
            </a:r>
          </a:p>
          <a:p>
            <a:pPr lvl="1">
              <a:lnSpc>
                <a:spcPct val="150000"/>
              </a:lnSpc>
              <a:spcBef>
                <a:spcPts val="0"/>
              </a:spcBef>
              <a:spcAft>
                <a:spcPct val="30000"/>
              </a:spcAft>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在此连接上传递的消息</a:t>
            </a:r>
            <a:endParaRPr lang="zh-CN" sz="2800" dirty="0">
              <a:solidFill>
                <a:srgbClr val="FF3300"/>
              </a:solidFill>
              <a:latin typeface="华文楷体" panose="02010600040101010101" pitchFamily="2" charset="-122"/>
              <a:ea typeface="华文楷体" panose="02010600040101010101" pitchFamily="2" charset="-122"/>
            </a:endParaRPr>
          </a:p>
        </p:txBody>
      </p:sp>
      <p:pic>
        <p:nvPicPr>
          <p:cNvPr id="322564" name="Picture 4"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7753" y="890997"/>
            <a:ext cx="5215095" cy="5007814"/>
          </a:xfrm>
          <a:prstGeom prst="rect">
            <a:avLst/>
          </a:prstGeom>
          <a:noFill/>
          <a:extLst>
            <a:ext uri="{909E8E84-426E-40DD-AFC4-6F175D3DCCD1}">
              <a14:hiddenFill xmlns:a14="http://schemas.microsoft.com/office/drawing/2010/main">
                <a:solidFill>
                  <a:srgbClr val="FFFFFF"/>
                </a:solidFill>
              </a14:hiddenFill>
            </a:ext>
          </a:extLst>
        </p:spPr>
      </p:pic>
      <p:sp>
        <p:nvSpPr>
          <p:cNvPr id="322565" name="Rectangle 5"/>
          <p:cNvSpPr>
            <a:spLocks noChangeArrowheads="1"/>
          </p:cNvSpPr>
          <p:nvPr/>
        </p:nvSpPr>
        <p:spPr bwMode="auto">
          <a:xfrm>
            <a:off x="6171381" y="5898811"/>
            <a:ext cx="42402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800" b="1">
                <a:solidFill>
                  <a:srgbClr val="181A36"/>
                </a:solidFill>
                <a:latin typeface="Times New Roman" panose="02020603050405020304" pitchFamily="18" charset="0"/>
                <a:ea typeface="SimSun" panose="02010600030101010101" pitchFamily="2" charset="-122"/>
              </a:rPr>
              <a:t>图 </a:t>
            </a:r>
            <a:r>
              <a:rPr kumimoji="1" lang="en-US" altLang="zh-CN" sz="2800" b="1">
                <a:solidFill>
                  <a:srgbClr val="181A36"/>
                </a:solidFill>
                <a:latin typeface="Times New Roman" panose="02020603050405020304" pitchFamily="18" charset="0"/>
                <a:ea typeface="SimSun" panose="02010600030101010101" pitchFamily="2" charset="-122"/>
              </a:rPr>
              <a:t>8. </a:t>
            </a:r>
            <a:r>
              <a:rPr kumimoji="1" lang="zh-CN" altLang="en-US" sz="2800" b="1">
                <a:solidFill>
                  <a:srgbClr val="181A36"/>
                </a:solidFill>
                <a:latin typeface="Times New Roman" panose="02020603050405020304" pitchFamily="18" charset="0"/>
                <a:ea typeface="SimSun" panose="02010600030101010101" pitchFamily="2" charset="-122"/>
              </a:rPr>
              <a:t>协同图、消息、连接</a:t>
            </a:r>
          </a:p>
        </p:txBody>
      </p:sp>
      <p:sp>
        <p:nvSpPr>
          <p:cNvPr id="9" name="文本框 8"/>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3551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dissolve">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dissolve">
                                      <p:cBhvr>
                                        <p:cTn id="12" dur="500"/>
                                        <p:tgtEl>
                                          <p:spTgt spid="32256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animEffect transition="in" filter="dissolve">
                                      <p:cBhvr>
                                        <p:cTn id="15" dur="500"/>
                                        <p:tgtEl>
                                          <p:spTgt spid="32256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22563">
                                            <p:txEl>
                                              <p:pRg st="3" end="3"/>
                                            </p:txEl>
                                          </p:spTgt>
                                        </p:tgtEl>
                                        <p:attrNameLst>
                                          <p:attrName>style.visibility</p:attrName>
                                        </p:attrNameLst>
                                      </p:cBhvr>
                                      <p:to>
                                        <p:strVal val="visible"/>
                                      </p:to>
                                    </p:set>
                                    <p:animEffect transition="in" filter="dissolve">
                                      <p:cBhvr>
                                        <p:cTn id="18" dur="500"/>
                                        <p:tgtEl>
                                          <p:spTgt spid="32256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2563">
                                            <p:txEl>
                                              <p:pRg st="4" end="4"/>
                                            </p:txEl>
                                          </p:spTgt>
                                        </p:tgtEl>
                                        <p:attrNameLst>
                                          <p:attrName>style.visibility</p:attrName>
                                        </p:attrNameLst>
                                      </p:cBhvr>
                                      <p:to>
                                        <p:strVal val="visible"/>
                                      </p:to>
                                    </p:set>
                                    <p:animEffect transition="in" filter="dissolve">
                                      <p:cBhvr>
                                        <p:cTn id="21" dur="500"/>
                                        <p:tgtEl>
                                          <p:spTgt spid="322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9E07B76-4CED-4F89-AB33-B40189BF1A31}" type="slidenum">
              <a:rPr lang="zh-CN" altLang="en-US"/>
              <a:pPr/>
              <a:t>43</a:t>
            </a:fld>
            <a:endParaRPr lang="en-US" altLang="zh-CN"/>
          </a:p>
        </p:txBody>
      </p:sp>
      <p:sp>
        <p:nvSpPr>
          <p:cNvPr id="323587" name="Rectangle 3"/>
          <p:cNvSpPr>
            <a:spLocks noChangeArrowheads="1"/>
          </p:cNvSpPr>
          <p:nvPr>
            <p:ph type="body" idx="1"/>
          </p:nvPr>
        </p:nvSpPr>
        <p:spPr>
          <a:xfrm>
            <a:off x="452177" y="1152210"/>
            <a:ext cx="11115989" cy="4591050"/>
          </a:xfrm>
        </p:spPr>
        <p:txBody>
          <a:bodyPr/>
          <a:lstStyle/>
          <a:p>
            <a:pPr>
              <a:lnSpc>
                <a:spcPct val="150000"/>
              </a:lnSpc>
              <a:spcBef>
                <a:spcPts val="600"/>
              </a:spcBef>
              <a:spcAft>
                <a:spcPts val="0"/>
              </a:spcAft>
            </a:pPr>
            <a:r>
              <a:rPr lang="zh-CN" altLang="en-US" dirty="0">
                <a:latin typeface="华文楷体" panose="02010600040101010101" pitchFamily="2" charset="-122"/>
                <a:ea typeface="华文楷体" panose="02010600040101010101" pitchFamily="2" charset="-122"/>
              </a:rPr>
              <a:t>连接（</a:t>
            </a:r>
            <a:r>
              <a:rPr lang="en-US" altLang="zh-CN" dirty="0">
                <a:latin typeface="华文楷体" panose="02010600040101010101" pitchFamily="2" charset="-122"/>
                <a:ea typeface="华文楷体" panose="02010600040101010101" pitchFamily="2" charset="-122"/>
              </a:rPr>
              <a:t>Link)</a:t>
            </a:r>
            <a:r>
              <a:rPr lang="zh-CN" altLang="en-US" dirty="0">
                <a:latin typeface="华文楷体" panose="02010600040101010101" pitchFamily="2" charset="-122"/>
                <a:ea typeface="华文楷体" panose="02010600040101010101" pitchFamily="2" charset="-122"/>
              </a:rPr>
              <a:t>的定义</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在</a:t>
            </a:r>
            <a:r>
              <a:rPr lang="en-US" altLang="zh-CN" sz="2800" dirty="0">
                <a:latin typeface="华文楷体" panose="02010600040101010101" pitchFamily="2" charset="-122"/>
                <a:ea typeface="华文楷体" panose="02010600040101010101" pitchFamily="2" charset="-122"/>
              </a:rPr>
              <a:t>UML</a:t>
            </a:r>
            <a:r>
              <a:rPr lang="zh-CN" altLang="en-US" sz="2800" dirty="0">
                <a:latin typeface="华文楷体" panose="02010600040101010101" pitchFamily="2" charset="-122"/>
                <a:ea typeface="华文楷体" panose="02010600040101010101" pitchFamily="2" charset="-122"/>
              </a:rPr>
              <a:t>中，</a:t>
            </a:r>
            <a:r>
              <a:rPr lang="zh-CN" altLang="en-US" sz="2800" dirty="0">
                <a:solidFill>
                  <a:srgbClr val="FF3300"/>
                </a:solidFill>
                <a:latin typeface="华文楷体" panose="02010600040101010101" pitchFamily="2" charset="-122"/>
                <a:ea typeface="华文楷体" panose="02010600040101010101" pitchFamily="2" charset="-122"/>
              </a:rPr>
              <a:t>连接（</a:t>
            </a:r>
            <a:r>
              <a:rPr lang="en-US" altLang="zh-CN" sz="2800" dirty="0">
                <a:solidFill>
                  <a:srgbClr val="FF3300"/>
                </a:solidFill>
                <a:latin typeface="华文楷体" panose="02010600040101010101" pitchFamily="2" charset="-122"/>
                <a:ea typeface="华文楷体" panose="02010600040101010101" pitchFamily="2" charset="-122"/>
              </a:rPr>
              <a:t>Link)</a:t>
            </a:r>
            <a:r>
              <a:rPr lang="zh-CN" altLang="en-US" sz="2800" dirty="0">
                <a:solidFill>
                  <a:srgbClr val="FF3300"/>
                </a:solidFill>
                <a:latin typeface="华文楷体" panose="02010600040101010101" pitchFamily="2" charset="-122"/>
                <a:ea typeface="华文楷体" panose="02010600040101010101" pitchFamily="2" charset="-122"/>
              </a:rPr>
              <a:t>被定义为对象之间的语义联系</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连接是类之间的关联关系实例</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在序列图中，两个对象之间有消息，意味着它们之间在语义上存在着联系，所以它们的对象之间存在着连接关系</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反之，只要对象间存在连接关系，就可以在它们之间发送消息</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1586068"/>
      </p:ext>
    </p:extLst>
  </p:cSld>
  <p:clrMapOvr>
    <a:masterClrMapping/>
  </p:clrMapOvr>
  <p:transition spd="slow">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F537B9A-D57E-4A47-92F8-5B0B031CDAFB}" type="slidenum">
              <a:rPr lang="zh-CN" altLang="en-US"/>
              <a:pPr/>
              <a:t>44</a:t>
            </a:fld>
            <a:endParaRPr lang="en-US" altLang="zh-CN"/>
          </a:p>
        </p:txBody>
      </p:sp>
      <p:sp>
        <p:nvSpPr>
          <p:cNvPr id="349187" name="Rectangle 3"/>
          <p:cNvSpPr>
            <a:spLocks noGrp="1" noChangeArrowheads="1"/>
          </p:cNvSpPr>
          <p:nvPr>
            <p:ph type="body" idx="1"/>
          </p:nvPr>
        </p:nvSpPr>
        <p:spPr>
          <a:xfrm>
            <a:off x="452177" y="991612"/>
            <a:ext cx="11073282" cy="4351338"/>
          </a:xfrm>
        </p:spPr>
        <p:txBody>
          <a:bodyPr/>
          <a:lstStyle/>
          <a:p>
            <a:pPr>
              <a:lnSpc>
                <a:spcPct val="150000"/>
              </a:lnSpc>
              <a:spcBef>
                <a:spcPts val="600"/>
              </a:spcBef>
              <a:spcAft>
                <a:spcPts val="0"/>
              </a:spcAft>
            </a:pPr>
            <a:r>
              <a:rPr lang="zh-CN" altLang="en-US" dirty="0">
                <a:latin typeface="华文楷体" panose="02010600040101010101" pitchFamily="2" charset="-122"/>
                <a:ea typeface="华文楷体" panose="02010600040101010101" pitchFamily="2" charset="-122"/>
              </a:rPr>
              <a:t>连接的表示</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在协作图上，连接用对象之间相连的直线来表示</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连接可以有名字，它标在表示连接的直线上</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如果有消息借助此连接关系传递，则把消息的图符沿直线方向绘制，消息的箭头指向接受消息的对象</a:t>
            </a:r>
          </a:p>
          <a:p>
            <a:pPr lvl="1">
              <a:lnSpc>
                <a:spcPct val="150000"/>
              </a:lnSpc>
              <a:spcBef>
                <a:spcPts val="600"/>
              </a:spcBef>
              <a:spcAft>
                <a:spcPts val="0"/>
              </a:spcAft>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由于仅从图符的绘制上无法在协同图上读出消息发送的顺序，所以通常在消息上保留对应的序列图的消息顺序号</a:t>
            </a:r>
            <a:r>
              <a:rPr lang="zh-CN" altLang="en-US" sz="2800" dirty="0" smtClean="0">
                <a:latin typeface="华文楷体" panose="02010600040101010101" pitchFamily="2" charset="-122"/>
                <a:ea typeface="华文楷体" panose="02010600040101010101" pitchFamily="2" charset="-122"/>
              </a:rPr>
              <a:t>。</a:t>
            </a:r>
            <a:endParaRPr lang="zh-CN" altLang="en-US" dirty="0">
              <a:ea typeface="SimSun" panose="0201060003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449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8F3C94-A0FA-4BAF-8B71-4C1A62CB3482}" type="slidenum">
              <a:rPr lang="zh-CN" altLang="en-US"/>
              <a:pPr/>
              <a:t>45</a:t>
            </a:fld>
            <a:endParaRPr lang="en-US" altLang="zh-CN"/>
          </a:p>
        </p:txBody>
      </p:sp>
      <p:sp>
        <p:nvSpPr>
          <p:cNvPr id="324611" name="Rectangle 3"/>
          <p:cNvSpPr>
            <a:spLocks noChangeArrowheads="1"/>
          </p:cNvSpPr>
          <p:nvPr>
            <p:ph type="body" idx="1"/>
          </p:nvPr>
        </p:nvSpPr>
        <p:spPr>
          <a:xfrm>
            <a:off x="635786" y="1077061"/>
            <a:ext cx="10899722" cy="5111750"/>
          </a:xfrm>
        </p:spPr>
        <p:txBody>
          <a:bodyPr/>
          <a:lstStyle/>
          <a:p>
            <a:pPr>
              <a:lnSpc>
                <a:spcPct val="80000"/>
              </a:lnSpc>
              <a:spcAft>
                <a:spcPct val="30000"/>
              </a:spcAft>
            </a:pPr>
            <a:r>
              <a:rPr lang="zh-CN" altLang="en-US" sz="2600" dirty="0">
                <a:latin typeface="华文楷体" panose="02010600040101010101" pitchFamily="2" charset="-122"/>
                <a:ea typeface="华文楷体" panose="02010600040101010101" pitchFamily="2" charset="-122"/>
              </a:rPr>
              <a:t>连接的通路（</a:t>
            </a:r>
            <a:r>
              <a:rPr lang="en-US" altLang="zh-CN" sz="2600" dirty="0">
                <a:latin typeface="华文楷体" panose="02010600040101010101" pitchFamily="2" charset="-122"/>
                <a:ea typeface="华文楷体" panose="02010600040101010101" pitchFamily="2" charset="-122"/>
              </a:rPr>
              <a:t>path)</a:t>
            </a:r>
          </a:p>
          <a:p>
            <a:pPr lvl="1">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连接表明两个对象之间有语义连接</a:t>
            </a:r>
          </a:p>
          <a:p>
            <a:pPr lvl="1">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也意味着两对象之间是可以互相访问的</a:t>
            </a:r>
          </a:p>
          <a:p>
            <a:pPr lvl="2">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但具体是通过什么方式使两个对象成为互相可见？</a:t>
            </a:r>
          </a:p>
          <a:p>
            <a:pPr lvl="2">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两对象之间的连接可以有多种形式，例如：</a:t>
            </a:r>
          </a:p>
          <a:p>
            <a:pPr lvl="3">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通过类的成员变量使对象可见</a:t>
            </a:r>
          </a:p>
          <a:p>
            <a:pPr lvl="3">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使两对象位于程序的全局使它们互相可见。</a:t>
            </a:r>
          </a:p>
          <a:p>
            <a:pPr>
              <a:lnSpc>
                <a:spcPct val="80000"/>
              </a:lnSpc>
              <a:spcAft>
                <a:spcPct val="30000"/>
              </a:spcAft>
            </a:pPr>
            <a:r>
              <a:rPr lang="en-US" altLang="zh-CN" sz="2600" dirty="0">
                <a:latin typeface="华文楷体" panose="02010600040101010101" pitchFamily="2" charset="-122"/>
                <a:ea typeface="华文楷体" panose="02010600040101010101" pitchFamily="2" charset="-122"/>
              </a:rPr>
              <a:t>UML</a:t>
            </a:r>
            <a:r>
              <a:rPr lang="zh-CN" altLang="en-US" sz="2600" dirty="0">
                <a:latin typeface="华文楷体" panose="02010600040101010101" pitchFamily="2" charset="-122"/>
                <a:ea typeface="华文楷体" panose="02010600040101010101" pitchFamily="2" charset="-122"/>
              </a:rPr>
              <a:t>为连接关系指定了四种特定的变体</a:t>
            </a:r>
          </a:p>
          <a:p>
            <a:pPr lvl="1">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来描述对象连接的方式</a:t>
            </a:r>
          </a:p>
          <a:p>
            <a:pPr>
              <a:lnSpc>
                <a:spcPct val="80000"/>
              </a:lnSpc>
              <a:spcAft>
                <a:spcPct val="30000"/>
              </a:spcAft>
            </a:pPr>
            <a:r>
              <a:rPr lang="zh-CN" altLang="en-US" sz="2600" dirty="0">
                <a:latin typeface="华文楷体" panose="02010600040101010101" pitchFamily="2" charset="-122"/>
                <a:ea typeface="华文楷体" panose="02010600040101010101" pitchFamily="2" charset="-122"/>
              </a:rPr>
              <a:t>这四种变体统一称为通路（</a:t>
            </a:r>
            <a:r>
              <a:rPr lang="en-US" altLang="zh-CN" sz="2600" dirty="0">
                <a:latin typeface="华文楷体" panose="02010600040101010101" pitchFamily="2" charset="-122"/>
                <a:ea typeface="华文楷体" panose="02010600040101010101" pitchFamily="2" charset="-122"/>
              </a:rPr>
              <a:t>path)</a:t>
            </a:r>
          </a:p>
          <a:p>
            <a:pPr lvl="1">
              <a:lnSpc>
                <a:spcPct val="80000"/>
              </a:lnSpc>
              <a:spcAft>
                <a:spcPct val="30000"/>
              </a:spcAft>
              <a:buClr>
                <a:schemeClr val="hlink"/>
              </a:buClr>
              <a:buFont typeface="Wingdings" panose="05000000000000000000" pitchFamily="2" charset="2"/>
              <a:buChar char="v"/>
            </a:pPr>
            <a:r>
              <a:rPr lang="zh-CN" altLang="en-US" sz="2600" dirty="0">
                <a:latin typeface="华文楷体" panose="02010600040101010101" pitchFamily="2" charset="-122"/>
                <a:ea typeface="华文楷体" panose="02010600040101010101" pitchFamily="2" charset="-122"/>
              </a:rPr>
              <a:t>通路用于分别位于连接两端的对象的可见方式</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7990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8B646F5-3D89-43D6-8A8B-CDED7DD63833}" type="slidenum">
              <a:rPr lang="zh-CN" altLang="en-US"/>
              <a:pPr/>
              <a:t>46</a:t>
            </a:fld>
            <a:endParaRPr lang="en-US" altLang="zh-CN"/>
          </a:p>
        </p:txBody>
      </p:sp>
      <p:sp>
        <p:nvSpPr>
          <p:cNvPr id="325635" name="Rectangle 3"/>
          <p:cNvSpPr>
            <a:spLocks noChangeArrowheads="1"/>
          </p:cNvSpPr>
          <p:nvPr>
            <p:ph type="body" idx="1"/>
          </p:nvPr>
        </p:nvSpPr>
        <p:spPr>
          <a:xfrm>
            <a:off x="452177" y="1152212"/>
            <a:ext cx="11075133" cy="4233863"/>
          </a:xfrm>
        </p:spPr>
        <p:txBody>
          <a:bodyPr/>
          <a:lstStyle/>
          <a:p>
            <a:pPr>
              <a:lnSpc>
                <a:spcPct val="150000"/>
              </a:lnSpc>
              <a:spcBef>
                <a:spcPts val="0"/>
              </a:spcBef>
              <a:spcAft>
                <a:spcPts val="600"/>
              </a:spcAft>
            </a:pPr>
            <a:r>
              <a:rPr lang="zh-CN" altLang="en-US" dirty="0">
                <a:latin typeface="华文楷体" panose="02010600040101010101" pitchFamily="2" charset="-122"/>
                <a:ea typeface="华文楷体" panose="02010600040101010101" pitchFamily="2" charset="-122"/>
              </a:rPr>
              <a:t>通路的四种形式：</a:t>
            </a:r>
          </a:p>
          <a:p>
            <a:pPr>
              <a:lnSpc>
                <a:spcPct val="150000"/>
              </a:lnSpc>
              <a:spcBef>
                <a:spcPts val="0"/>
              </a:spcBef>
              <a:spcAft>
                <a:spcPts val="600"/>
              </a:spcAft>
            </a:pPr>
            <a:r>
              <a:rPr lang="en-US" altLang="zh-CN" dirty="0">
                <a:solidFill>
                  <a:srgbClr val="FF3300"/>
                </a:solidFill>
                <a:latin typeface="华文楷体" panose="02010600040101010101" pitchFamily="2" charset="-122"/>
                <a:ea typeface="华文楷体" panose="02010600040101010101" pitchFamily="2" charset="-122"/>
              </a:rPr>
              <a:t>1</a:t>
            </a: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Field</a:t>
            </a:r>
            <a:r>
              <a:rPr lang="zh-CN" altLang="en-US" dirty="0">
                <a:latin typeface="华文楷体" panose="02010600040101010101" pitchFamily="2" charset="-122"/>
                <a:ea typeface="华文楷体" panose="02010600040101010101" pitchFamily="2" charset="-122"/>
              </a:rPr>
              <a:t>：对象能被另一个对象看见，是由于此对象是另一个对象的一部分。例如，如果一个对象是另一个对象的成员变量，那么另一个对象肯定可以访问此对象</a:t>
            </a:r>
          </a:p>
          <a:p>
            <a:pPr>
              <a:lnSpc>
                <a:spcPct val="150000"/>
              </a:lnSpc>
              <a:spcBef>
                <a:spcPts val="0"/>
              </a:spcBef>
              <a:spcAft>
                <a:spcPts val="600"/>
              </a:spcAft>
            </a:pPr>
            <a:r>
              <a:rPr lang="en-US" altLang="zh-CN" dirty="0">
                <a:solidFill>
                  <a:srgbClr val="FF3300"/>
                </a:solidFill>
                <a:latin typeface="华文楷体" panose="02010600040101010101" pitchFamily="2" charset="-122"/>
                <a:ea typeface="华文楷体" panose="02010600040101010101" pitchFamily="2" charset="-122"/>
              </a:rPr>
              <a:t>2</a:t>
            </a: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Parameter</a:t>
            </a:r>
            <a:r>
              <a:rPr lang="zh-CN" altLang="en-US" dirty="0">
                <a:solidFill>
                  <a:srgbClr val="FF3300"/>
                </a:solidFill>
                <a:latin typeface="华文楷体" panose="02010600040101010101" pitchFamily="2" charset="-122"/>
                <a:ea typeface="华文楷体" panose="02010600040101010101" pitchFamily="2" charset="-122"/>
              </a:rPr>
              <a:t>（参数</a:t>
            </a:r>
            <a:r>
              <a:rPr lang="zh-CN" altLang="en-US" dirty="0">
                <a:latin typeface="华文楷体" panose="02010600040101010101" pitchFamily="2" charset="-122"/>
                <a:ea typeface="华文楷体" panose="02010600040101010101" pitchFamily="2" charset="-122"/>
              </a:rPr>
              <a:t>）：对象能被另一个对象看见，是因为此对象是另一对象的某一操作的参数。</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059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0105350-5765-4C24-A2BE-334EFA49DA7B}" type="slidenum">
              <a:rPr lang="zh-CN" altLang="en-US"/>
              <a:pPr/>
              <a:t>47</a:t>
            </a:fld>
            <a:endParaRPr lang="en-US" altLang="zh-CN"/>
          </a:p>
        </p:txBody>
      </p:sp>
      <p:sp>
        <p:nvSpPr>
          <p:cNvPr id="350211" name="Rectangle 3"/>
          <p:cNvSpPr>
            <a:spLocks noGrp="1" noChangeArrowheads="1"/>
          </p:cNvSpPr>
          <p:nvPr>
            <p:ph type="body" idx="1"/>
          </p:nvPr>
        </p:nvSpPr>
        <p:spPr>
          <a:xfrm>
            <a:off x="631790" y="1061951"/>
            <a:ext cx="10868130" cy="4351338"/>
          </a:xfrm>
        </p:spPr>
        <p:txBody>
          <a:bodyPr/>
          <a:lstStyle/>
          <a:p>
            <a:pPr>
              <a:lnSpc>
                <a:spcPct val="150000"/>
              </a:lnSpc>
              <a:spcBef>
                <a:spcPts val="0"/>
              </a:spcBef>
              <a:spcAft>
                <a:spcPts val="600"/>
              </a:spcAft>
            </a:pPr>
            <a:r>
              <a:rPr lang="en-US" altLang="zh-CN" dirty="0">
                <a:solidFill>
                  <a:srgbClr val="FF3300"/>
                </a:solidFill>
                <a:latin typeface="华文楷体" panose="02010600040101010101" pitchFamily="2" charset="-122"/>
                <a:ea typeface="华文楷体" panose="02010600040101010101" pitchFamily="2" charset="-122"/>
              </a:rPr>
              <a:t>3</a:t>
            </a: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Local</a:t>
            </a:r>
            <a:r>
              <a:rPr lang="zh-CN" altLang="en-US" dirty="0">
                <a:solidFill>
                  <a:srgbClr val="FF3300"/>
                </a:solidFill>
                <a:latin typeface="华文楷体" panose="02010600040101010101" pitchFamily="2" charset="-122"/>
                <a:ea typeface="华文楷体" panose="02010600040101010101" pitchFamily="2" charset="-122"/>
              </a:rPr>
              <a:t>（局部）：</a:t>
            </a:r>
            <a:r>
              <a:rPr lang="zh-CN" altLang="en-US" dirty="0">
                <a:latin typeface="华文楷体" panose="02010600040101010101" pitchFamily="2" charset="-122"/>
                <a:ea typeface="华文楷体" panose="02010600040101010101" pitchFamily="2" charset="-122"/>
              </a:rPr>
              <a:t>此对象能被另一个对象看见，是因为此对象存在于另一对象的局部作用域中。例如：某一对象是另一对象的某个函数的局部变量，就可以用此路径描述。</a:t>
            </a:r>
          </a:p>
          <a:p>
            <a:pPr>
              <a:lnSpc>
                <a:spcPct val="150000"/>
              </a:lnSpc>
              <a:spcBef>
                <a:spcPts val="0"/>
              </a:spcBef>
              <a:spcAft>
                <a:spcPts val="600"/>
              </a:spcAft>
            </a:pPr>
            <a:r>
              <a:rPr lang="en-US" altLang="zh-CN" dirty="0">
                <a:solidFill>
                  <a:srgbClr val="FF3300"/>
                </a:solidFill>
                <a:latin typeface="华文楷体" panose="02010600040101010101" pitchFamily="2" charset="-122"/>
                <a:ea typeface="华文楷体" panose="02010600040101010101" pitchFamily="2" charset="-122"/>
              </a:rPr>
              <a:t>4</a:t>
            </a:r>
            <a:r>
              <a:rPr lang="zh-CN" altLang="en-US"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Global</a:t>
            </a:r>
            <a:r>
              <a:rPr lang="zh-CN" altLang="en-US" dirty="0">
                <a:solidFill>
                  <a:srgbClr val="FF3300"/>
                </a:solidFill>
                <a:latin typeface="华文楷体" panose="02010600040101010101" pitchFamily="2" charset="-122"/>
                <a:ea typeface="华文楷体" panose="02010600040101010101" pitchFamily="2" charset="-122"/>
              </a:rPr>
              <a:t>（全局）：</a:t>
            </a:r>
            <a:r>
              <a:rPr lang="zh-CN" altLang="en-US" dirty="0">
                <a:latin typeface="华文楷体" panose="02010600040101010101" pitchFamily="2" charset="-122"/>
                <a:ea typeface="华文楷体" panose="02010600040101010101" pitchFamily="2" charset="-122"/>
              </a:rPr>
              <a:t>此对象能被另一个对象看见，是因为此对象存在于全局作用域中。</a:t>
            </a:r>
          </a:p>
          <a:p>
            <a:pPr>
              <a:lnSpc>
                <a:spcPct val="150000"/>
              </a:lnSpc>
              <a:spcBef>
                <a:spcPts val="0"/>
              </a:spcBef>
              <a:spcAft>
                <a:spcPts val="600"/>
              </a:spcAft>
            </a:pPr>
            <a:r>
              <a:rPr lang="zh-CN" altLang="en-US" dirty="0">
                <a:latin typeface="华文楷体" panose="02010600040101010101" pitchFamily="2" charset="-122"/>
                <a:ea typeface="华文楷体" panose="02010600040101010101" pitchFamily="2" charset="-122"/>
              </a:rPr>
              <a:t>与消息顺序号不同，通路和连接只有在协作图里描绘。</a:t>
            </a:r>
          </a:p>
          <a:p>
            <a:pPr>
              <a:lnSpc>
                <a:spcPct val="150000"/>
              </a:lnSpc>
              <a:spcBef>
                <a:spcPts val="0"/>
              </a:spcBef>
              <a:spcAft>
                <a:spcPts val="600"/>
              </a:spcAft>
            </a:pPr>
            <a:r>
              <a:rPr lang="en-US" altLang="zh-CN" dirty="0">
                <a:latin typeface="华文楷体" panose="02010600040101010101" pitchFamily="2" charset="-122"/>
                <a:ea typeface="华文楷体" panose="02010600040101010101" pitchFamily="2" charset="-122"/>
              </a:rPr>
              <a:t>UML 2.0</a:t>
            </a:r>
            <a:r>
              <a:rPr lang="zh-CN" altLang="en-US" dirty="0">
                <a:latin typeface="华文楷体" panose="02010600040101010101" pitchFamily="2" charset="-122"/>
                <a:ea typeface="华文楷体" panose="02010600040101010101" pitchFamily="2" charset="-122"/>
              </a:rPr>
              <a:t>称为</a:t>
            </a:r>
            <a:r>
              <a:rPr lang="en-US" altLang="zh-CN" dirty="0">
                <a:solidFill>
                  <a:srgbClr val="FF3300"/>
                </a:solidFill>
                <a:latin typeface="华文楷体" panose="02010600040101010101" pitchFamily="2" charset="-122"/>
                <a:ea typeface="华文楷体" panose="02010600040101010101" pitchFamily="2" charset="-122"/>
              </a:rPr>
              <a:t>communication diagram.</a:t>
            </a:r>
            <a:endParaRPr lang="zh-CN" altLang="en-US" dirty="0">
              <a:solidFill>
                <a:srgbClr val="FF3300"/>
              </a:solidFill>
              <a:latin typeface="华文楷体" panose="02010600040101010101" pitchFamily="2" charset="-122"/>
              <a:ea typeface="华文楷体" panose="02010600040101010101" pitchFamily="2" charset="-122"/>
            </a:endParaRPr>
          </a:p>
          <a:p>
            <a:pPr>
              <a:lnSpc>
                <a:spcPct val="150000"/>
              </a:lnSpc>
              <a:spcBef>
                <a:spcPts val="0"/>
              </a:spcBef>
              <a:spcAft>
                <a:spcPts val="600"/>
              </a:spcAft>
            </a:pPr>
            <a:endParaRPr lang="zh-CN" altLang="en-US" sz="2400" dirty="0">
              <a:solidFill>
                <a:srgbClr val="FF3300"/>
              </a:solidFill>
              <a:ea typeface="SimSun" panose="0201060003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4565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14F96E43-670D-4659-B517-BF8CB2ECE66B}" type="slidenum">
              <a:rPr lang="zh-CN" altLang="en-US"/>
              <a:pPr/>
              <a:t>48</a:t>
            </a:fld>
            <a:endParaRPr lang="en-US" altLang="zh-CN"/>
          </a:p>
        </p:txBody>
      </p:sp>
      <p:pic>
        <p:nvPicPr>
          <p:cNvPr id="326660" name="Picture 4"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67" y="824619"/>
            <a:ext cx="10925466" cy="4054363"/>
          </a:xfrm>
          <a:prstGeom prst="rect">
            <a:avLst/>
          </a:prstGeom>
          <a:noFill/>
          <a:extLst>
            <a:ext uri="{909E8E84-426E-40DD-AFC4-6F175D3DCCD1}">
              <a14:hiddenFill xmlns:a14="http://schemas.microsoft.com/office/drawing/2010/main">
                <a:solidFill>
                  <a:srgbClr val="FFFFFF"/>
                </a:solidFill>
              </a14:hiddenFill>
            </a:ext>
          </a:extLst>
        </p:spPr>
      </p:pic>
      <p:sp>
        <p:nvSpPr>
          <p:cNvPr id="326661" name="Rectangle 5"/>
          <p:cNvSpPr>
            <a:spLocks noChangeArrowheads="1"/>
          </p:cNvSpPr>
          <p:nvPr/>
        </p:nvSpPr>
        <p:spPr bwMode="auto">
          <a:xfrm>
            <a:off x="4038600" y="5148020"/>
            <a:ext cx="24256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kumimoji="1" lang="zh-CN" altLang="en-US" sz="2400" b="1" dirty="0">
                <a:solidFill>
                  <a:srgbClr val="181A36"/>
                </a:solidFill>
                <a:latin typeface="Times New Roman" panose="02020603050405020304" pitchFamily="18" charset="0"/>
                <a:ea typeface="SimSun" panose="02010600030101010101" pitchFamily="2" charset="-122"/>
              </a:rPr>
              <a:t>图 </a:t>
            </a:r>
            <a:r>
              <a:rPr kumimoji="1" lang="en-US" altLang="zh-CN" sz="2400" b="1" dirty="0">
                <a:solidFill>
                  <a:srgbClr val="181A36"/>
                </a:solidFill>
                <a:latin typeface="Times New Roman" panose="02020603050405020304" pitchFamily="18" charset="0"/>
                <a:ea typeface="SimSun" panose="02010600030101010101" pitchFamily="2" charset="-122"/>
              </a:rPr>
              <a:t>9. </a:t>
            </a:r>
            <a:r>
              <a:rPr kumimoji="1" lang="zh-CN" altLang="en-US" sz="2400" b="1" dirty="0">
                <a:solidFill>
                  <a:srgbClr val="181A36"/>
                </a:solidFill>
                <a:latin typeface="Times New Roman" panose="02020603050405020304" pitchFamily="18" charset="0"/>
                <a:ea typeface="SimSun" panose="02010600030101010101" pitchFamily="2" charset="-122"/>
              </a:rPr>
              <a:t>连接的通路</a:t>
            </a:r>
          </a:p>
        </p:txBody>
      </p:sp>
      <p:sp>
        <p:nvSpPr>
          <p:cNvPr id="9" name="文本框 8"/>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3542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2B03E53-75D9-4F93-BBC5-23A02C7F4550}" type="slidenum">
              <a:rPr lang="zh-CN" altLang="en-US"/>
              <a:pPr/>
              <a:t>49</a:t>
            </a:fld>
            <a:endParaRPr lang="en-US" altLang="zh-CN"/>
          </a:p>
        </p:txBody>
      </p:sp>
      <p:pic>
        <p:nvPicPr>
          <p:cNvPr id="327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72" y="153796"/>
            <a:ext cx="8891116" cy="647555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427291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1F5389-37BC-49A8-A68C-2CFB8A3970A1}" type="slidenum">
              <a:rPr lang="zh-CN" altLang="en-US"/>
              <a:pPr/>
              <a:t>5</a:t>
            </a:fld>
            <a:endParaRPr lang="en-US" altLang="zh-CN"/>
          </a:p>
        </p:txBody>
      </p:sp>
      <p:sp>
        <p:nvSpPr>
          <p:cNvPr id="282627" name="Rectangle 3"/>
          <p:cNvSpPr>
            <a:spLocks noGrp="1" noChangeArrowheads="1"/>
          </p:cNvSpPr>
          <p:nvPr>
            <p:ph type="body" idx="1"/>
          </p:nvPr>
        </p:nvSpPr>
        <p:spPr>
          <a:xfrm>
            <a:off x="552661" y="879378"/>
            <a:ext cx="11284297" cy="4572000"/>
          </a:xfrm>
        </p:spPr>
        <p:txBody>
          <a:bodyPr/>
          <a:lstStyle/>
          <a:p>
            <a:pPr>
              <a:lnSpc>
                <a:spcPct val="130000"/>
              </a:lnSpc>
              <a:spcAft>
                <a:spcPct val="30000"/>
              </a:spcAft>
            </a:pPr>
            <a:r>
              <a:rPr lang="zh-CN" altLang="en-US" dirty="0" smtClean="0">
                <a:solidFill>
                  <a:srgbClr val="FF0000"/>
                </a:solidFill>
                <a:latin typeface="华文楷体" panose="02010600040101010101" pitchFamily="2" charset="-122"/>
                <a:ea typeface="华文楷体" panose="02010600040101010101" pitchFamily="2" charset="-122"/>
              </a:rPr>
              <a:t>交互</a:t>
            </a:r>
            <a:r>
              <a:rPr lang="zh-CN" altLang="en-US" dirty="0">
                <a:solidFill>
                  <a:srgbClr val="FF0000"/>
                </a:solidFill>
                <a:latin typeface="华文楷体" panose="02010600040101010101" pitchFamily="2" charset="-122"/>
                <a:ea typeface="华文楷体" panose="02010600040101010101" pitchFamily="2" charset="-122"/>
              </a:rPr>
              <a:t>图描述对象间的动态合作关系及合作过程中的行为次序。常用来描述一个用例的行为，显示该用例中所涉及的对象及它们间的消息传递情况。</a:t>
            </a:r>
            <a:endParaRPr lang="en-US" altLang="zh-CN" dirty="0">
              <a:solidFill>
                <a:srgbClr val="FF0000"/>
              </a:solidFill>
              <a:latin typeface="华文楷体" panose="02010600040101010101" pitchFamily="2" charset="-122"/>
              <a:ea typeface="华文楷体" panose="02010600040101010101" pitchFamily="2" charset="-122"/>
            </a:endParaRPr>
          </a:p>
          <a:p>
            <a:pPr>
              <a:lnSpc>
                <a:spcPct val="130000"/>
              </a:lnSpc>
              <a:spcAft>
                <a:spcPct val="30000"/>
              </a:spcAft>
            </a:pP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中，用</a:t>
            </a:r>
            <a:r>
              <a:rPr lang="zh-CN" altLang="en-US" dirty="0">
                <a:solidFill>
                  <a:srgbClr val="FF0000"/>
                </a:solidFill>
                <a:latin typeface="华文楷体" panose="02010600040101010101" pitchFamily="2" charset="-122"/>
                <a:ea typeface="华文楷体" panose="02010600040101010101" pitchFamily="2" charset="-122"/>
              </a:rPr>
              <a:t>序列图</a:t>
            </a:r>
            <a:r>
              <a:rPr lang="zh-CN" altLang="en-US" dirty="0">
                <a:latin typeface="华文楷体" panose="02010600040101010101" pitchFamily="2" charset="-122"/>
                <a:ea typeface="华文楷体" panose="02010600040101010101" pitchFamily="2" charset="-122"/>
              </a:rPr>
              <a:t>和</a:t>
            </a:r>
            <a:r>
              <a:rPr lang="zh-CN" altLang="en-US" dirty="0">
                <a:solidFill>
                  <a:srgbClr val="FF0000"/>
                </a:solidFill>
                <a:latin typeface="华文楷体" panose="02010600040101010101" pitchFamily="2" charset="-122"/>
                <a:ea typeface="华文楷体" panose="02010600040101010101" pitchFamily="2" charset="-122"/>
              </a:rPr>
              <a:t>协作图</a:t>
            </a:r>
            <a:r>
              <a:rPr lang="zh-CN" altLang="en-US" dirty="0">
                <a:latin typeface="华文楷体" panose="02010600040101010101" pitchFamily="2" charset="-122"/>
                <a:ea typeface="华文楷体" panose="02010600040101010101" pitchFamily="2" charset="-122"/>
              </a:rPr>
              <a:t>为交互模型建模，用状态图和活动图为状态模型建模。</a:t>
            </a:r>
          </a:p>
          <a:p>
            <a:pPr>
              <a:lnSpc>
                <a:spcPct val="130000"/>
              </a:lnSpc>
              <a:spcAft>
                <a:spcPct val="30000"/>
              </a:spcAft>
            </a:pPr>
            <a:r>
              <a:rPr lang="zh-CN" altLang="en-US" dirty="0">
                <a:latin typeface="华文楷体" panose="02010600040101010101" pitchFamily="2" charset="-122"/>
                <a:ea typeface="华文楷体" panose="02010600040101010101" pitchFamily="2" charset="-122"/>
              </a:rPr>
              <a:t>交互图有序列图和协作图两种形式。</a:t>
            </a:r>
          </a:p>
          <a:p>
            <a:pPr lvl="1">
              <a:lnSpc>
                <a:spcPct val="130000"/>
              </a:lnSpc>
              <a:spcAft>
                <a:spcPct val="30000"/>
              </a:spcAft>
            </a:pPr>
            <a:r>
              <a:rPr lang="zh-CN" altLang="en-US" sz="2800" dirty="0">
                <a:solidFill>
                  <a:srgbClr val="FF0000"/>
                </a:solidFill>
                <a:latin typeface="华文楷体" panose="02010600040101010101" pitchFamily="2" charset="-122"/>
                <a:ea typeface="华文楷体" panose="02010600040101010101" pitchFamily="2" charset="-122"/>
              </a:rPr>
              <a:t>序列图主要用来描述对象之间信息交换时的时间顺序</a:t>
            </a:r>
            <a:r>
              <a:rPr lang="en-US" altLang="zh-CN" sz="2800" dirty="0">
                <a:solidFill>
                  <a:srgbClr val="FF0000"/>
                </a:solidFill>
                <a:latin typeface="华文楷体" panose="02010600040101010101" pitchFamily="2" charset="-122"/>
                <a:ea typeface="华文楷体" panose="02010600040101010101" pitchFamily="2" charset="-122"/>
              </a:rPr>
              <a:t>.</a:t>
            </a:r>
          </a:p>
          <a:p>
            <a:pPr lvl="1">
              <a:lnSpc>
                <a:spcPct val="130000"/>
              </a:lnSpc>
              <a:spcAft>
                <a:spcPct val="30000"/>
              </a:spcAft>
            </a:pPr>
            <a:r>
              <a:rPr lang="zh-CN" altLang="en-US" sz="2800" dirty="0">
                <a:solidFill>
                  <a:srgbClr val="FF0000"/>
                </a:solidFill>
                <a:latin typeface="华文楷体" panose="02010600040101010101" pitchFamily="2" charset="-122"/>
                <a:ea typeface="华文楷体" panose="02010600040101010101" pitchFamily="2" charset="-122"/>
              </a:rPr>
              <a:t>而协作图则用来描述系统</a:t>
            </a:r>
            <a:r>
              <a:rPr lang="zh-CN" altLang="en-US" sz="2800" dirty="0" smtClean="0">
                <a:solidFill>
                  <a:srgbClr val="FF0000"/>
                </a:solidFill>
                <a:latin typeface="华文楷体" panose="02010600040101010101" pitchFamily="2" charset="-122"/>
                <a:ea typeface="华文楷体" panose="02010600040101010101" pitchFamily="2" charset="-122"/>
              </a:rPr>
              <a:t>对象间</a:t>
            </a:r>
            <a:r>
              <a:rPr lang="zh-CN" altLang="en-US" sz="2800" dirty="0">
                <a:solidFill>
                  <a:srgbClr val="FF0000"/>
                </a:solidFill>
                <a:latin typeface="华文楷体" panose="02010600040101010101" pitchFamily="2" charset="-122"/>
                <a:ea typeface="华文楷体" panose="02010600040101010101" pitchFamily="2" charset="-122"/>
              </a:rPr>
              <a:t>如何协作共同完成系统功能的要求</a:t>
            </a:r>
            <a:r>
              <a:rPr lang="zh-CN" altLang="en-US" sz="2800" dirty="0">
                <a:solidFill>
                  <a:srgbClr val="FF0000"/>
                </a:solidFill>
                <a:latin typeface="华文楷体" panose="02010600040101010101" pitchFamily="2" charset="-122"/>
                <a:ea typeface="华文楷体" panose="02010600040101010101" pitchFamily="2" charset="-122"/>
              </a:rPr>
              <a:t>。</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交互图简述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611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0B47E2-957E-4B63-8EDC-2876303B4DED}" type="slidenum">
              <a:rPr lang="zh-CN" altLang="en-US"/>
              <a:pPr/>
              <a:t>50</a:t>
            </a:fld>
            <a:endParaRPr lang="en-US" altLang="zh-CN"/>
          </a:p>
        </p:txBody>
      </p:sp>
      <p:sp>
        <p:nvSpPr>
          <p:cNvPr id="328707" name="Rectangle 3"/>
          <p:cNvSpPr>
            <a:spLocks noGrp="1" noChangeArrowheads="1"/>
          </p:cNvSpPr>
          <p:nvPr>
            <p:ph type="body" idx="1"/>
          </p:nvPr>
        </p:nvSpPr>
        <p:spPr>
          <a:xfrm>
            <a:off x="689778" y="1065963"/>
            <a:ext cx="10845730" cy="4572000"/>
          </a:xfrm>
        </p:spPr>
        <p:txBody>
          <a:bodyPr/>
          <a:lstStyle/>
          <a:p>
            <a:pPr>
              <a:lnSpc>
                <a:spcPct val="150000"/>
              </a:lnSpc>
              <a:spcBef>
                <a:spcPts val="0"/>
              </a:spcBef>
              <a:spcAft>
                <a:spcPts val="600"/>
              </a:spcAft>
            </a:pPr>
            <a:r>
              <a:rPr lang="zh-CN" altLang="en-US" dirty="0">
                <a:latin typeface="华文楷体" panose="02010600040101010101" pitchFamily="2" charset="-122"/>
                <a:ea typeface="华文楷体" panose="02010600040101010101" pitchFamily="2" charset="-122"/>
              </a:rPr>
              <a:t>建立协作图     </a:t>
            </a:r>
          </a:p>
          <a:p>
            <a:pPr>
              <a:lnSpc>
                <a:spcPct val="150000"/>
              </a:lnSpc>
              <a:spcBef>
                <a:spcPts val="0"/>
              </a:spcBef>
              <a:spcAft>
                <a:spcPts val="600"/>
              </a:spcAft>
            </a:pPr>
            <a:r>
              <a:rPr lang="zh-CN" altLang="en-US" dirty="0">
                <a:latin typeface="华文楷体" panose="02010600040101010101" pitchFamily="2" charset="-122"/>
                <a:ea typeface="华文楷体" panose="02010600040101010101" pitchFamily="2" charset="-122"/>
              </a:rPr>
              <a:t>① 从用例中识别交互过程</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600"/>
              </a:spcAft>
            </a:pPr>
            <a:r>
              <a:rPr lang="zh-CN" altLang="zh-CN" dirty="0">
                <a:latin typeface="华文楷体" panose="02010600040101010101" pitchFamily="2" charset="-122"/>
                <a:ea typeface="华文楷体" panose="02010600040101010101" pitchFamily="2" charset="-122"/>
              </a:rPr>
              <a:t>②</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识别参与交互过程的对象</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600"/>
              </a:spcAft>
            </a:pPr>
            <a:r>
              <a:rPr lang="en-US" altLang="zh-CN" dirty="0">
                <a:latin typeface="华文楷体" panose="02010600040101010101" pitchFamily="2" charset="-122"/>
                <a:ea typeface="华文楷体" panose="02010600040101010101" pitchFamily="2" charset="-122"/>
              </a:rPr>
              <a:t>③ </a:t>
            </a:r>
            <a:r>
              <a:rPr lang="zh-CN" altLang="en-US" dirty="0">
                <a:latin typeface="华文楷体" panose="02010600040101010101" pitchFamily="2" charset="-122"/>
                <a:ea typeface="华文楷体" panose="02010600040101010101" pitchFamily="2" charset="-122"/>
              </a:rPr>
              <a:t>确定对象之间的链，以及链上的消息</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600"/>
              </a:spcAft>
            </a:pPr>
            <a:r>
              <a:rPr lang="en-US" altLang="zh-CN" dirty="0">
                <a:latin typeface="华文楷体" panose="02010600040101010101" pitchFamily="2" charset="-122"/>
                <a:ea typeface="华文楷体" panose="02010600040101010101" pitchFamily="2" charset="-122"/>
              </a:rPr>
              <a:t>④ </a:t>
            </a:r>
            <a:r>
              <a:rPr lang="zh-CN" altLang="en-US" dirty="0">
                <a:latin typeface="华文楷体" panose="02010600040101010101" pitchFamily="2" charset="-122"/>
                <a:ea typeface="华文楷体" panose="02010600040101010101" pitchFamily="2" charset="-122"/>
              </a:rPr>
              <a:t>从引发交互的初始消息开始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将随后每个消息附在相应的链上</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600"/>
              </a:spcAft>
            </a:pPr>
            <a:r>
              <a:rPr lang="en-US" altLang="zh-CN" dirty="0">
                <a:latin typeface="华文楷体" panose="02010600040101010101" pitchFamily="2" charset="-122"/>
                <a:ea typeface="华文楷体" panose="02010600040101010101" pitchFamily="2" charset="-122"/>
              </a:rPr>
              <a:t>⑤ </a:t>
            </a:r>
            <a:r>
              <a:rPr lang="zh-CN" altLang="en-US" dirty="0">
                <a:latin typeface="华文楷体" panose="02010600040101010101" pitchFamily="2" charset="-122"/>
                <a:ea typeface="华文楷体" panose="02010600040101010101" pitchFamily="2" charset="-122"/>
              </a:rPr>
              <a:t>如果需要</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可以给消息增加时间约束</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以及前置条件和后置条件。</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113911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E939B2-4F9F-4673-9A02-9AF34DC6E241}" type="slidenum">
              <a:rPr lang="zh-CN" altLang="en-US"/>
              <a:pPr/>
              <a:t>51</a:t>
            </a:fld>
            <a:endParaRPr lang="en-US" altLang="zh-CN"/>
          </a:p>
        </p:txBody>
      </p:sp>
      <p:sp>
        <p:nvSpPr>
          <p:cNvPr id="329731" name="Rectangle 3"/>
          <p:cNvSpPr>
            <a:spLocks noGrp="1" noChangeArrowheads="1"/>
          </p:cNvSpPr>
          <p:nvPr>
            <p:ph type="body" idx="1"/>
          </p:nvPr>
        </p:nvSpPr>
        <p:spPr>
          <a:xfrm>
            <a:off x="452177" y="1061951"/>
            <a:ext cx="11354635" cy="4351338"/>
          </a:xfrm>
        </p:spPr>
        <p:txBody>
          <a:bodyPr/>
          <a:lstStyle/>
          <a:p>
            <a:pPr marL="0" indent="0">
              <a:lnSpc>
                <a:spcPct val="150000"/>
              </a:lnSpc>
              <a:spcBef>
                <a:spcPts val="0"/>
              </a:spcBef>
              <a:spcAft>
                <a:spcPts val="600"/>
              </a:spcAft>
              <a:buNone/>
            </a:pPr>
            <a:r>
              <a:rPr lang="zh-CN" altLang="en-US" dirty="0">
                <a:latin typeface="华文楷体" panose="02010600040101010101" pitchFamily="2" charset="-122"/>
                <a:ea typeface="华文楷体" panose="02010600040101010101" pitchFamily="2" charset="-122"/>
              </a:rPr>
              <a:t>序列图和协作图的异同</a:t>
            </a:r>
            <a:endParaRPr lang="en-US" altLang="zh-CN" dirty="0" smtClean="0">
              <a:latin typeface="华文楷体" panose="02010600040101010101" pitchFamily="2" charset="-122"/>
              <a:ea typeface="华文楷体" panose="02010600040101010101" pitchFamily="2" charset="-122"/>
            </a:endParaRPr>
          </a:p>
          <a:p>
            <a:pPr>
              <a:lnSpc>
                <a:spcPct val="150000"/>
              </a:lnSpc>
              <a:spcBef>
                <a:spcPts val="0"/>
              </a:spcBef>
              <a:spcAft>
                <a:spcPts val="600"/>
              </a:spcAft>
            </a:pPr>
            <a:r>
              <a:rPr lang="en-US" altLang="zh-CN" dirty="0" smtClean="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序列图和协作图</a:t>
            </a:r>
            <a:r>
              <a:rPr lang="zh-CN" altLang="en-US" dirty="0">
                <a:solidFill>
                  <a:srgbClr val="FF3300"/>
                </a:solidFill>
                <a:latin typeface="华文楷体" panose="02010600040101010101" pitchFamily="2" charset="-122"/>
                <a:ea typeface="华文楷体" panose="02010600040101010101" pitchFamily="2" charset="-122"/>
              </a:rPr>
              <a:t>都属于交互图</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用来描述对象之间的动态关系。</a:t>
            </a:r>
          </a:p>
          <a:p>
            <a:pPr>
              <a:lnSpc>
                <a:spcPct val="150000"/>
              </a:lnSpc>
              <a:spcBef>
                <a:spcPts val="0"/>
              </a:spcBef>
              <a:spcAft>
                <a:spcPts val="600"/>
              </a:spcAft>
            </a:pP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序列图强调消息的</a:t>
            </a:r>
            <a:r>
              <a:rPr lang="zh-CN" altLang="en-US" dirty="0">
                <a:solidFill>
                  <a:srgbClr val="FF3300"/>
                </a:solidFill>
                <a:latin typeface="华文楷体" panose="02010600040101010101" pitchFamily="2" charset="-122"/>
                <a:ea typeface="华文楷体" panose="02010600040101010101" pitchFamily="2" charset="-122"/>
              </a:rPr>
              <a:t>时间顺序</a:t>
            </a:r>
            <a:r>
              <a:rPr lang="zh-CN" altLang="en-US" dirty="0">
                <a:latin typeface="华文楷体" panose="02010600040101010101" pitchFamily="2" charset="-122"/>
                <a:ea typeface="华文楷体" panose="02010600040101010101" pitchFamily="2" charset="-122"/>
              </a:rPr>
              <a:t>，协作图强调参与交互的对象的</a:t>
            </a:r>
            <a:r>
              <a:rPr lang="zh-CN" altLang="en-US" dirty="0">
                <a:solidFill>
                  <a:srgbClr val="FF3300"/>
                </a:solidFill>
                <a:latin typeface="华文楷体" panose="02010600040101010101" pitchFamily="2" charset="-122"/>
                <a:ea typeface="华文楷体" panose="02010600040101010101" pitchFamily="2" charset="-122"/>
              </a:rPr>
              <a:t>组织关系</a:t>
            </a:r>
            <a:r>
              <a:rPr lang="zh-CN" altLang="en-US" dirty="0">
                <a:latin typeface="华文楷体" panose="02010600040101010101" pitchFamily="2" charset="-122"/>
                <a:ea typeface="华文楷体" panose="02010600040101010101" pitchFamily="2" charset="-122"/>
              </a:rPr>
              <a:t>。</a:t>
            </a:r>
          </a:p>
          <a:p>
            <a:pPr>
              <a:lnSpc>
                <a:spcPct val="150000"/>
              </a:lnSpc>
              <a:spcBef>
                <a:spcPts val="0"/>
              </a:spcBef>
              <a:spcAft>
                <a:spcPts val="600"/>
              </a:spcAft>
            </a:pPr>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序列图和协作图在</a:t>
            </a:r>
            <a:r>
              <a:rPr lang="zh-CN" altLang="en-US" dirty="0">
                <a:solidFill>
                  <a:srgbClr val="FF3300"/>
                </a:solidFill>
                <a:latin typeface="华文楷体" panose="02010600040101010101" pitchFamily="2" charset="-122"/>
                <a:ea typeface="华文楷体" panose="02010600040101010101" pitchFamily="2" charset="-122"/>
              </a:rPr>
              <a:t>语义上是等价的</a:t>
            </a:r>
            <a:r>
              <a:rPr lang="zh-CN" altLang="en-US" dirty="0">
                <a:latin typeface="华文楷体" panose="02010600040101010101" pitchFamily="2" charset="-122"/>
                <a:ea typeface="华文楷体" panose="02010600040101010101" pitchFamily="2" charset="-122"/>
              </a:rPr>
              <a:t>，两者可以相互转换。</a:t>
            </a:r>
          </a:p>
          <a:p>
            <a:pPr>
              <a:lnSpc>
                <a:spcPct val="150000"/>
              </a:lnSpc>
              <a:spcBef>
                <a:spcPts val="0"/>
              </a:spcBef>
              <a:spcAft>
                <a:spcPts val="600"/>
              </a:spcAft>
            </a:pPr>
            <a:endParaRPr lang="zh-CN" altLang="en-US" dirty="0">
              <a:latin typeface="华文楷体" panose="02010600040101010101" pitchFamily="2" charset="-122"/>
              <a:ea typeface="华文楷体" panose="0201060004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281309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软 件 工 程</a:t>
            </a:r>
          </a:p>
        </p:txBody>
      </p:sp>
      <p:sp>
        <p:nvSpPr>
          <p:cNvPr id="7" name="灯片编号占位符 5"/>
          <p:cNvSpPr>
            <a:spLocks noGrp="1"/>
          </p:cNvSpPr>
          <p:nvPr>
            <p:ph type="sldNum" sz="quarter" idx="12"/>
          </p:nvPr>
        </p:nvSpPr>
        <p:spPr/>
        <p:txBody>
          <a:bodyPr/>
          <a:lstStyle/>
          <a:p>
            <a:fld id="{3E58F39B-4AFD-4075-8CAB-E5693EE4FA8E}" type="slidenum">
              <a:rPr lang="zh-CN" altLang="en-US"/>
              <a:pPr/>
              <a:t>52</a:t>
            </a:fld>
            <a:endParaRPr lang="en-US" altLang="zh-CN"/>
          </a:p>
        </p:txBody>
      </p:sp>
      <p:sp>
        <p:nvSpPr>
          <p:cNvPr id="330754" name="Rectangle 2"/>
          <p:cNvSpPr>
            <a:spLocks noGrp="1" noChangeArrowheads="1"/>
          </p:cNvSpPr>
          <p:nvPr>
            <p:ph type="title"/>
          </p:nvPr>
        </p:nvSpPr>
        <p:spPr>
          <a:xfrm>
            <a:off x="3352800" y="246741"/>
            <a:ext cx="10515600" cy="1325563"/>
          </a:xfrm>
        </p:spPr>
        <p:txBody>
          <a:bodyPr/>
          <a:lstStyle/>
          <a:p>
            <a:r>
              <a:rPr lang="en-US" altLang="zh-CN" sz="3200" dirty="0">
                <a:ea typeface="SimSun" panose="02010600030101010101" pitchFamily="2" charset="-122"/>
              </a:rPr>
              <a:t>UML 2.0</a:t>
            </a:r>
            <a:r>
              <a:rPr lang="zh-CN" altLang="en-US" sz="3200" dirty="0">
                <a:ea typeface="SimSun" panose="02010600030101010101" pitchFamily="2" charset="-122"/>
              </a:rPr>
              <a:t>中的顺序图</a:t>
            </a:r>
          </a:p>
        </p:txBody>
      </p:sp>
      <p:pic>
        <p:nvPicPr>
          <p:cNvPr id="330756" name="Picture 4"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190171"/>
            <a:ext cx="8353425" cy="554831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070601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0363FEB-A9A7-40C6-A884-AC1B7303F72F}" type="slidenum">
              <a:rPr lang="zh-CN" altLang="en-US"/>
              <a:pPr/>
              <a:t>53</a:t>
            </a:fld>
            <a:endParaRPr lang="en-US" altLang="zh-CN"/>
          </a:p>
        </p:txBody>
      </p:sp>
      <p:sp>
        <p:nvSpPr>
          <p:cNvPr id="331779" name="Rectangle 3"/>
          <p:cNvSpPr>
            <a:spLocks noGrp="1" noChangeArrowheads="1"/>
          </p:cNvSpPr>
          <p:nvPr>
            <p:ph type="body" idx="1"/>
          </p:nvPr>
        </p:nvSpPr>
        <p:spPr>
          <a:xfrm>
            <a:off x="452177" y="1041853"/>
            <a:ext cx="11320305" cy="4351338"/>
          </a:xfrm>
        </p:spPr>
        <p:txBody>
          <a:bodyPr/>
          <a:lstStyle/>
          <a:p>
            <a:pPr>
              <a:lnSpc>
                <a:spcPct val="120000"/>
              </a:lnSpc>
              <a:spcBef>
                <a:spcPts val="0"/>
              </a:spcBef>
              <a:spcAft>
                <a:spcPts val="600"/>
              </a:spcAft>
            </a:pPr>
            <a:r>
              <a:rPr lang="zh-CN" altLang="en-US" dirty="0">
                <a:latin typeface="华文楷体" panose="02010600040101010101" pitchFamily="2" charset="-122"/>
                <a:ea typeface="华文楷体" panose="02010600040101010101" pitchFamily="2" charset="-122"/>
              </a:rPr>
              <a:t>①左上角的小五边形标签“</a:t>
            </a:r>
            <a:r>
              <a:rPr lang="en-US" altLang="zh-CN" dirty="0" err="1">
                <a:latin typeface="华文楷体" panose="02010600040101010101" pitchFamily="2" charset="-122"/>
                <a:ea typeface="华文楷体" panose="02010600040101010101" pitchFamily="2" charset="-122"/>
              </a:rPr>
              <a:t>sd</a:t>
            </a:r>
            <a:r>
              <a:rPr lang="en-US" altLang="zh-CN" dirty="0">
                <a:latin typeface="华文楷体" panose="02010600040101010101" pitchFamily="2" charset="-122"/>
                <a:ea typeface="华文楷体" panose="02010600040101010101" pitchFamily="2" charset="-122"/>
              </a:rPr>
              <a:t> ticketing”</a:t>
            </a:r>
            <a:r>
              <a:rPr lang="zh-CN" altLang="en-US" dirty="0">
                <a:latin typeface="华文楷体" panose="02010600040101010101" pitchFamily="2" charset="-122"/>
                <a:ea typeface="华文楷体" panose="02010600040101010101" pitchFamily="2" charset="-122"/>
              </a:rPr>
              <a:t>用来标识这张图，</a:t>
            </a:r>
            <a:r>
              <a:rPr lang="en-US" altLang="zh-CN" dirty="0" err="1">
                <a:latin typeface="华文楷体" panose="02010600040101010101" pitchFamily="2" charset="-122"/>
                <a:ea typeface="华文楷体" panose="02010600040101010101" pitchFamily="2" charset="-122"/>
              </a:rPr>
              <a:t>sd</a:t>
            </a:r>
            <a:r>
              <a:rPr lang="zh-CN" altLang="en-US" dirty="0">
                <a:latin typeface="华文楷体" panose="02010600040101010101" pitchFamily="2" charset="-122"/>
                <a:ea typeface="华文楷体" panose="02010600040101010101" pitchFamily="2" charset="-122"/>
              </a:rPr>
              <a:t>表明这是一张序列图（</a:t>
            </a:r>
            <a:r>
              <a:rPr lang="en-US" altLang="zh-CN" dirty="0">
                <a:latin typeface="华文楷体" panose="02010600040101010101" pitchFamily="2" charset="-122"/>
                <a:ea typeface="华文楷体" panose="02010600040101010101" pitchFamily="2" charset="-122"/>
              </a:rPr>
              <a:t>sequence diagram</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class</a:t>
            </a:r>
            <a:r>
              <a:rPr lang="zh-CN" altLang="en-US" dirty="0">
                <a:latin typeface="华文楷体" panose="02010600040101010101" pitchFamily="2" charset="-122"/>
                <a:ea typeface="华文楷体" panose="02010600040101010101" pitchFamily="2" charset="-122"/>
              </a:rPr>
              <a:t>表明是类图，</a:t>
            </a:r>
            <a:r>
              <a:rPr lang="en-US" altLang="zh-CN" dirty="0" err="1">
                <a:latin typeface="华文楷体" panose="02010600040101010101" pitchFamily="2" charset="-122"/>
                <a:ea typeface="华文楷体" panose="02010600040101010101" pitchFamily="2" charset="-122"/>
              </a:rPr>
              <a:t>comm</a:t>
            </a:r>
            <a:r>
              <a:rPr lang="zh-CN" altLang="en-US" dirty="0">
                <a:latin typeface="华文楷体" panose="02010600040101010101" pitchFamily="2" charset="-122"/>
                <a:ea typeface="华文楷体" panose="02010600040101010101" pitchFamily="2" charset="-122"/>
              </a:rPr>
              <a:t>表明是通信图</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a:p>
            <a:pPr>
              <a:lnSpc>
                <a:spcPct val="120000"/>
              </a:lnSpc>
              <a:spcBef>
                <a:spcPts val="0"/>
              </a:spcBef>
              <a:spcAft>
                <a:spcPts val="600"/>
              </a:spcAft>
            </a:pPr>
            <a:r>
              <a:rPr lang="zh-CN" altLang="en-US" dirty="0">
                <a:latin typeface="华文楷体" panose="02010600040101010101" pitchFamily="2" charset="-122"/>
                <a:ea typeface="华文楷体" panose="02010600040101010101" pitchFamily="2" charset="-122"/>
              </a:rPr>
              <a:t>这样就相当于给这张图加了一个“框”（</a:t>
            </a:r>
            <a:r>
              <a:rPr lang="en-US" altLang="zh-CN" dirty="0">
                <a:latin typeface="华文楷体" panose="02010600040101010101" pitchFamily="2" charset="-122"/>
                <a:ea typeface="华文楷体" panose="02010600040101010101" pitchFamily="2" charset="-122"/>
              </a:rPr>
              <a:t>frame</a:t>
            </a:r>
            <a:r>
              <a:rPr lang="zh-CN" altLang="en-US" dirty="0">
                <a:latin typeface="华文楷体" panose="02010600040101010101" pitchFamily="2" charset="-122"/>
                <a:ea typeface="华文楷体" panose="02010600040101010101" pitchFamily="2" charset="-122"/>
              </a:rPr>
              <a:t>），以便整个嵌到更大“框”里，实现交互的复用。</a:t>
            </a:r>
          </a:p>
          <a:p>
            <a:pPr>
              <a:lnSpc>
                <a:spcPct val="120000"/>
              </a:lnSpc>
              <a:spcBef>
                <a:spcPts val="0"/>
              </a:spcBef>
              <a:spcAft>
                <a:spcPts val="600"/>
              </a:spcAft>
            </a:pPr>
            <a:r>
              <a:rPr lang="zh-CN" altLang="en-US" dirty="0">
                <a:latin typeface="华文楷体" panose="02010600040101010101" pitchFamily="2" charset="-122"/>
                <a:ea typeface="华文楷体" panose="02010600040101010101" pitchFamily="2" charset="-122"/>
              </a:rPr>
              <a:t>用一个框把它框起来，在别的地方就可以通过</a:t>
            </a:r>
            <a:r>
              <a:rPr lang="en-US" altLang="zh-CN" dirty="0">
                <a:latin typeface="华文楷体" panose="02010600040101010101" pitchFamily="2" charset="-122"/>
                <a:ea typeface="华文楷体" panose="02010600040101010101" pitchFamily="2" charset="-122"/>
              </a:rPr>
              <a:t>ref</a:t>
            </a:r>
            <a:r>
              <a:rPr lang="zh-CN" altLang="en-US" dirty="0">
                <a:latin typeface="华文楷体" panose="02010600040101010101" pitchFamily="2" charset="-122"/>
                <a:ea typeface="华文楷体" panose="02010600040101010101" pitchFamily="2" charset="-122"/>
              </a:rPr>
              <a:t>关键字速复用，如：</a:t>
            </a:r>
            <a:r>
              <a:rPr lang="en-US" altLang="zh-CN" dirty="0">
                <a:latin typeface="华文楷体" panose="02010600040101010101" pitchFamily="2" charset="-122"/>
                <a:ea typeface="华文楷体" panose="02010600040101010101" pitchFamily="2" charset="-122"/>
              </a:rPr>
              <a:t>ref Login</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20000"/>
              </a:lnSpc>
              <a:spcBef>
                <a:spcPts val="0"/>
              </a:spcBef>
              <a:spcAft>
                <a:spcPts val="600"/>
              </a:spcAft>
            </a:pPr>
            <a:r>
              <a:rPr lang="zh-CN" altLang="en-US" dirty="0">
                <a:latin typeface="华文楷体" panose="02010600040101010101" pitchFamily="2" charset="-122"/>
                <a:ea typeface="华文楷体" panose="02010600040101010101" pitchFamily="2" charset="-122"/>
              </a:rPr>
              <a:t>②“主动对象”（</a:t>
            </a:r>
            <a:r>
              <a:rPr lang="en-US" altLang="zh-CN" dirty="0">
                <a:latin typeface="华文楷体" panose="02010600040101010101" pitchFamily="2" charset="-122"/>
                <a:ea typeface="华文楷体" panose="02010600040101010101" pitchFamily="2" charset="-122"/>
              </a:rPr>
              <a:t>active object</a:t>
            </a:r>
            <a:r>
              <a:rPr lang="zh-CN" altLang="en-US" dirty="0">
                <a:latin typeface="华文楷体" panose="02010600040101010101" pitchFamily="2" charset="-122"/>
                <a:ea typeface="华文楷体" panose="02010600040101010101" pitchFamily="2" charset="-122"/>
              </a:rPr>
              <a:t>）变成了“头记号”（</a:t>
            </a:r>
            <a:r>
              <a:rPr lang="en-US" altLang="zh-CN" dirty="0">
                <a:latin typeface="华文楷体" panose="02010600040101010101" pitchFamily="2" charset="-122"/>
                <a:ea typeface="华文楷体" panose="02010600040101010101" pitchFamily="2" charset="-122"/>
              </a:rPr>
              <a:t>head symbol</a:t>
            </a:r>
            <a:r>
              <a:rPr lang="zh-CN" altLang="en-US" dirty="0">
                <a:latin typeface="华文楷体" panose="02010600040101010101" pitchFamily="2" charset="-122"/>
                <a:ea typeface="华文楷体" panose="02010600040101010101" pitchFamily="2" charset="-122"/>
              </a:rPr>
              <a:t>）。序列图中的对象已经改成不是主动象，还用了“对象名：类名”的完整方式来表达。此处应是一个更正，与</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新特性无关</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292889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81BE53-1A3E-4085-8DD1-BD8409C6A9A1}" type="slidenum">
              <a:rPr lang="zh-CN" altLang="en-US"/>
              <a:pPr/>
              <a:t>54</a:t>
            </a:fld>
            <a:endParaRPr lang="en-US" altLang="zh-CN"/>
          </a:p>
        </p:txBody>
      </p:sp>
      <p:sp>
        <p:nvSpPr>
          <p:cNvPr id="351235" name="Rectangle 3"/>
          <p:cNvSpPr>
            <a:spLocks noGrp="1" noChangeArrowheads="1"/>
          </p:cNvSpPr>
          <p:nvPr>
            <p:ph type="body" idx="1"/>
          </p:nvPr>
        </p:nvSpPr>
        <p:spPr>
          <a:xfrm>
            <a:off x="381838" y="1041854"/>
            <a:ext cx="11244104" cy="4351338"/>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③</a:t>
            </a:r>
            <a:r>
              <a:rPr lang="en-US" altLang="zh-CN" dirty="0">
                <a:latin typeface="华文楷体" panose="02010600040101010101" pitchFamily="2" charset="-122"/>
                <a:ea typeface="华文楷体" panose="02010600040101010101" pitchFamily="2" charset="-122"/>
              </a:rPr>
              <a:t>loop</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中序列图的表示法很大程度上基于</a:t>
            </a:r>
            <a:r>
              <a:rPr lang="en-US" altLang="zh-CN" dirty="0">
                <a:latin typeface="华文楷体" panose="02010600040101010101" pitchFamily="2" charset="-122"/>
                <a:ea typeface="华文楷体" panose="02010600040101010101" pitchFamily="2" charset="-122"/>
              </a:rPr>
              <a:t>ITU</a:t>
            </a:r>
            <a:r>
              <a:rPr lang="zh-CN" altLang="en-US" dirty="0">
                <a:latin typeface="华文楷体" panose="02010600040101010101" pitchFamily="2" charset="-122"/>
                <a:ea typeface="华文楷体" panose="02010600040101010101" pitchFamily="2" charset="-122"/>
              </a:rPr>
              <a:t>制定的消息序列图（</a:t>
            </a:r>
            <a:r>
              <a:rPr lang="en-US" altLang="zh-CN" dirty="0">
                <a:latin typeface="华文楷体" panose="02010600040101010101" pitchFamily="2" charset="-122"/>
                <a:ea typeface="华文楷体" panose="02010600040101010101" pitchFamily="2" charset="-122"/>
              </a:rPr>
              <a:t>Message Sequence Charts</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MSC</a:t>
            </a:r>
            <a:r>
              <a:rPr lang="zh-CN" altLang="en-US" dirty="0">
                <a:latin typeface="华文楷体" panose="02010600040101010101" pitchFamily="2" charset="-122"/>
                <a:ea typeface="华文楷体" panose="02010600040101010101" pitchFamily="2" charset="-122"/>
              </a:rPr>
              <a:t>）标。</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UML1</a:t>
            </a:r>
            <a:r>
              <a:rPr lang="zh-CN" altLang="en-US" dirty="0">
                <a:latin typeface="华文楷体" panose="02010600040101010101" pitchFamily="2" charset="-122"/>
                <a:ea typeface="华文楷体" panose="02010600040101010101" pitchFamily="2" charset="-122"/>
              </a:rPr>
              <a:t>中的交互不适合用来构建更复杂的元素，比如条件、循环和并发线程。这点为许多人所诟病。</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作了很大的改进。</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交互中的复合片断元素能够以简洁而有效的方式处理结构化元素。一个复合片断包含一个说明它是哪一种构造的关键字，例如：</a:t>
            </a:r>
            <a:r>
              <a:rPr lang="en-US" altLang="zh-CN" dirty="0">
                <a:latin typeface="华文楷体" panose="02010600040101010101" pitchFamily="2" charset="-122"/>
                <a:ea typeface="华文楷体" panose="02010600040101010101" pitchFamily="2" charset="-122"/>
              </a:rPr>
              <a:t>loop</a:t>
            </a:r>
            <a:r>
              <a:rPr lang="zh-CN" altLang="en-US" dirty="0">
                <a:latin typeface="华文楷体" panose="02010600040101010101" pitchFamily="2" charset="-122"/>
                <a:ea typeface="华文楷体" panose="02010600040101010101" pitchFamily="2" charset="-122"/>
              </a:rPr>
              <a:t>构造表示循环。 </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UML1</a:t>
            </a:r>
            <a:r>
              <a:rPr lang="zh-CN" altLang="en-US" dirty="0">
                <a:latin typeface="华文楷体" panose="02010600040101010101" pitchFamily="2" charset="-122"/>
                <a:ea typeface="华文楷体" panose="02010600040101010101" pitchFamily="2" charset="-122"/>
              </a:rPr>
              <a:t>中表示循环，做法是在图上消息旁加上一个“*”，例如：*</a:t>
            </a:r>
            <a:r>
              <a:rPr lang="en-US" altLang="zh-CN" dirty="0">
                <a:latin typeface="华文楷体" panose="02010600040101010101" pitchFamily="2" charset="-122"/>
                <a:ea typeface="华文楷体" panose="02010600040101010101" pitchFamily="2" charset="-122"/>
              </a:rPr>
              <a:t>[for each seat]</a:t>
            </a:r>
            <a:r>
              <a:rPr lang="zh-CN" altLang="en-US" dirty="0">
                <a:latin typeface="华文楷体" panose="02010600040101010101" pitchFamily="2" charset="-122"/>
                <a:ea typeface="华文楷体" panose="02010600040101010101" pitchFamily="2" charset="-122"/>
              </a:rPr>
              <a:t>。 </a:t>
            </a:r>
            <a:endParaRPr lang="zh-CN" altLang="en-US" sz="2000" dirty="0">
              <a:ea typeface="SimSun" panose="0201060003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4190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7F665FB-A300-461E-B80D-A39095A397AD}" type="slidenum">
              <a:rPr lang="zh-CN" altLang="en-US"/>
              <a:pPr/>
              <a:t>55</a:t>
            </a:fld>
            <a:endParaRPr lang="en-US" altLang="zh-CN"/>
          </a:p>
        </p:txBody>
      </p:sp>
      <p:sp>
        <p:nvSpPr>
          <p:cNvPr id="333827" name="Rectangle 3"/>
          <p:cNvSpPr>
            <a:spLocks noGrp="1" noChangeArrowheads="1"/>
          </p:cNvSpPr>
          <p:nvPr>
            <p:ph type="body" idx="1"/>
          </p:nvPr>
        </p:nvSpPr>
        <p:spPr>
          <a:xfrm>
            <a:off x="452177" y="1182530"/>
            <a:ext cx="11133572" cy="4351338"/>
          </a:xfrm>
        </p:spPr>
        <p:txBody>
          <a:bodyPr/>
          <a:lstStyle/>
          <a:p>
            <a:pPr>
              <a:lnSpc>
                <a:spcPct val="150000"/>
              </a:lnSpc>
            </a:pPr>
            <a:r>
              <a:rPr lang="zh-CN" altLang="en-US" dirty="0">
                <a:latin typeface="华文楷体" panose="02010600040101010101" pitchFamily="2" charset="-122"/>
                <a:ea typeface="华文楷体" panose="02010600040101010101" pitchFamily="2" charset="-122"/>
              </a:rPr>
              <a:t>④</a:t>
            </a:r>
            <a:r>
              <a:rPr lang="en-US" altLang="zh-CN" dirty="0">
                <a:latin typeface="华文楷体" panose="02010600040101010101" pitchFamily="2" charset="-122"/>
                <a:ea typeface="华文楷体" panose="02010600040101010101" pitchFamily="2" charset="-122"/>
              </a:rPr>
              <a:t>alt</a:t>
            </a:r>
            <a:r>
              <a:rPr lang="zh-CN" altLang="en-US" dirty="0">
                <a:latin typeface="华文楷体" panose="02010600040101010101" pitchFamily="2" charset="-122"/>
                <a:ea typeface="华文楷体" panose="02010600040101010101" pitchFamily="2" charset="-122"/>
              </a:rPr>
              <a:t>。同上，</a:t>
            </a:r>
            <a:r>
              <a:rPr lang="en-US" altLang="zh-CN" dirty="0">
                <a:latin typeface="华文楷体" panose="02010600040101010101" pitchFamily="2" charset="-122"/>
                <a:ea typeface="华文楷体" panose="02010600040101010101" pitchFamily="2" charset="-122"/>
              </a:rPr>
              <a:t>alt</a:t>
            </a:r>
            <a:r>
              <a:rPr lang="zh-CN" altLang="en-US" dirty="0">
                <a:latin typeface="华文楷体" panose="02010600040101010101" pitchFamily="2" charset="-122"/>
                <a:ea typeface="华文楷体" panose="02010600040101010101" pitchFamily="2" charset="-122"/>
              </a:rPr>
              <a:t>也是一个构造关键字，表示分支。用水平虚线隔开不同条件下的消息组，根据监护条件决定走哪个分区。 </a:t>
            </a:r>
          </a:p>
          <a:p>
            <a:pPr>
              <a:lnSpc>
                <a:spcPct val="150000"/>
              </a:lnSpc>
            </a:pPr>
            <a:r>
              <a:rPr lang="zh-CN" altLang="en-US" dirty="0" smtClean="0">
                <a:latin typeface="华文楷体" panose="02010600040101010101" pitchFamily="2" charset="-122"/>
                <a:ea typeface="华文楷体" panose="02010600040101010101" pitchFamily="2" charset="-122"/>
              </a:rPr>
              <a:t>如果</a:t>
            </a:r>
            <a:r>
              <a:rPr lang="zh-CN" altLang="en-US" dirty="0">
                <a:latin typeface="华文楷体" panose="02010600040101010101" pitchFamily="2" charset="-122"/>
                <a:ea typeface="华文楷体" panose="02010600040101010101" pitchFamily="2" charset="-122"/>
              </a:rPr>
              <a:t>用</a:t>
            </a:r>
            <a:r>
              <a:rPr lang="en-US" altLang="zh-CN" dirty="0">
                <a:latin typeface="华文楷体" panose="02010600040101010101" pitchFamily="2" charset="-122"/>
                <a:ea typeface="华文楷体" panose="02010600040101010101" pitchFamily="2" charset="-122"/>
              </a:rPr>
              <a:t>UML1</a:t>
            </a:r>
            <a:r>
              <a:rPr lang="zh-CN" altLang="en-US" dirty="0">
                <a:latin typeface="华文楷体" panose="02010600040101010101" pitchFamily="2" charset="-122"/>
                <a:ea typeface="华文楷体" panose="02010600040101010101" pitchFamily="2" charset="-122"/>
              </a:rPr>
              <a:t>来表示分支，可以在图上用中括号把条件放在消息旁边，如果工具允许，可以把条件和消息绑在一起。</a:t>
            </a:r>
            <a:r>
              <a:rPr lang="zh-CN" altLang="en-US" sz="4000" dirty="0">
                <a:ea typeface="SimSun" panose="02010600030101010101" pitchFamily="2" charset="-122"/>
              </a:rPr>
              <a:t> </a:t>
            </a:r>
          </a:p>
          <a:p>
            <a:pPr>
              <a:lnSpc>
                <a:spcPct val="150000"/>
              </a:lnSpc>
            </a:pPr>
            <a:endParaRPr lang="zh-CN" altLang="en-US" dirty="0">
              <a:ea typeface="SimSun" panose="02010600030101010101" pitchFamily="2" charset="-122"/>
            </a:endParaRPr>
          </a:p>
          <a:p>
            <a:pPr>
              <a:lnSpc>
                <a:spcPct val="150000"/>
              </a:lnSpc>
            </a:pPr>
            <a:endParaRPr lang="zh-CN" altLang="en-US" dirty="0">
              <a:ea typeface="SimSun" panose="0201060003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06771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BDFC789-04D5-4DC7-91EA-7A2A5545F99E}" type="slidenum">
              <a:rPr lang="zh-CN" altLang="en-US"/>
              <a:pPr/>
              <a:t>56</a:t>
            </a:fld>
            <a:endParaRPr lang="en-US" altLang="zh-CN"/>
          </a:p>
        </p:txBody>
      </p:sp>
      <p:sp>
        <p:nvSpPr>
          <p:cNvPr id="353283" name="Rectangle 3"/>
          <p:cNvSpPr>
            <a:spLocks noGrp="1" noChangeArrowheads="1"/>
          </p:cNvSpPr>
          <p:nvPr>
            <p:ph type="body" idx="1"/>
          </p:nvPr>
        </p:nvSpPr>
        <p:spPr>
          <a:xfrm>
            <a:off x="452178" y="909523"/>
            <a:ext cx="11304394" cy="4351338"/>
          </a:xfrm>
        </p:spPr>
        <p:txBody>
          <a:bodyPr/>
          <a:lstStyle/>
          <a:p>
            <a:pPr>
              <a:lnSpc>
                <a:spcPct val="150000"/>
              </a:lnSpc>
            </a:pPr>
            <a:r>
              <a:rPr lang="zh-CN" altLang="en-US" dirty="0">
                <a:latin typeface="华文楷体" panose="02010600040101010101" pitchFamily="2" charset="-122"/>
                <a:ea typeface="华文楷体" panose="02010600040101010101" pitchFamily="2" charset="-122"/>
              </a:rPr>
              <a:t>组合区和操作符：为了增强重用，顺序图被划分为区域，该区域被称为组合区或组合片段，组合区有若干运算单元</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称为操作数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，监护条件（表示某运算单元是否被执行），并有一个操作符，确定运算单元如何被执行，操作符放在组合区左上角。</a:t>
            </a:r>
          </a:p>
        </p:txBody>
      </p:sp>
      <p:pic>
        <p:nvPicPr>
          <p:cNvPr id="353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0" y="3454400"/>
            <a:ext cx="52197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0982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5EC0DA8-4BB4-48BF-B66D-9B15738910ED}" type="slidenum">
              <a:rPr lang="zh-CN" altLang="en-US"/>
              <a:pPr/>
              <a:t>57</a:t>
            </a:fld>
            <a:endParaRPr lang="en-US" altLang="zh-CN"/>
          </a:p>
        </p:txBody>
      </p:sp>
      <p:sp>
        <p:nvSpPr>
          <p:cNvPr id="354307" name="Rectangle 3"/>
          <p:cNvSpPr>
            <a:spLocks noGrp="1" noChangeArrowheads="1"/>
          </p:cNvSpPr>
          <p:nvPr>
            <p:ph type="body" idx="1"/>
          </p:nvPr>
        </p:nvSpPr>
        <p:spPr>
          <a:xfrm>
            <a:off x="452177" y="1059341"/>
            <a:ext cx="11284298" cy="4351338"/>
          </a:xfrm>
        </p:spPr>
        <p:txBody>
          <a:bodyPr/>
          <a:lstStyle/>
          <a:p>
            <a:pPr>
              <a:lnSpc>
                <a:spcPct val="150000"/>
              </a:lnSpc>
              <a:spcBef>
                <a:spcPts val="0"/>
              </a:spcBef>
            </a:pPr>
            <a:r>
              <a:rPr lang="zh-CN" altLang="en-US" b="1" dirty="0">
                <a:latin typeface="华文楷体" panose="02010600040101010101" pitchFamily="2" charset="-122"/>
                <a:ea typeface="华文楷体" panose="02010600040101010101" pitchFamily="2" charset="-122"/>
              </a:rPr>
              <a:t>常用的操作符有</a:t>
            </a:r>
            <a:r>
              <a:rPr lang="en-US" altLang="zh-CN" b="1" dirty="0">
                <a:latin typeface="华文楷体" panose="02010600040101010101" pitchFamily="2" charset="-122"/>
                <a:ea typeface="华文楷体" panose="02010600040101010101" pitchFamily="2" charset="-122"/>
              </a:rPr>
              <a:t>:</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opt</a:t>
            </a:r>
            <a:r>
              <a:rPr lang="zh-CN" altLang="en-US" b="1" dirty="0">
                <a:latin typeface="华文楷体" panose="02010600040101010101" pitchFamily="2" charset="-122"/>
                <a:ea typeface="华文楷体" panose="02010600040101010101" pitchFamily="2" charset="-122"/>
              </a:rPr>
              <a:t>：可选操作符，监护条件为真执行操作符的主体，监护条件是用方括号括起来的布尔表达式，象语言中</a:t>
            </a:r>
            <a:r>
              <a:rPr lang="en-US" altLang="zh-CN" b="1" dirty="0">
                <a:latin typeface="华文楷体" panose="02010600040101010101" pitchFamily="2" charset="-122"/>
                <a:ea typeface="华文楷体" panose="02010600040101010101" pitchFamily="2" charset="-122"/>
              </a:rPr>
              <a:t>if</a:t>
            </a:r>
            <a:r>
              <a:rPr lang="zh-CN" altLang="en-US" b="1" dirty="0">
                <a:latin typeface="华文楷体" panose="02010600040101010101" pitchFamily="2" charset="-122"/>
                <a:ea typeface="华文楷体" panose="02010600040101010101" pitchFamily="2" charset="-122"/>
              </a:rPr>
              <a:t>语句一样。</a:t>
            </a:r>
          </a:p>
          <a:p>
            <a:pPr>
              <a:lnSpc>
                <a:spcPct val="150000"/>
              </a:lnSpc>
              <a:spcBef>
                <a:spcPts val="0"/>
              </a:spcBef>
            </a:pPr>
            <a:endParaRPr lang="en-US" altLang="zh-CN" b="1" dirty="0">
              <a:latin typeface="华文楷体" panose="02010600040101010101" pitchFamily="2" charset="-122"/>
              <a:ea typeface="华文楷体" panose="02010600040101010101" pitchFamily="2" charset="-122"/>
            </a:endParaRPr>
          </a:p>
        </p:txBody>
      </p:sp>
      <p:pic>
        <p:nvPicPr>
          <p:cNvPr id="354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937" y="3401899"/>
            <a:ext cx="6419274" cy="303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0275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D0EB346-6B7D-47D4-81FA-8CF4A0A5DAC3}" type="slidenum">
              <a:rPr lang="zh-CN" altLang="en-US"/>
              <a:pPr/>
              <a:t>58</a:t>
            </a:fld>
            <a:endParaRPr lang="en-US" altLang="zh-CN"/>
          </a:p>
        </p:txBody>
      </p:sp>
      <p:sp>
        <p:nvSpPr>
          <p:cNvPr id="355331" name="Rectangle 3"/>
          <p:cNvSpPr>
            <a:spLocks noGrp="1" noChangeArrowheads="1"/>
          </p:cNvSpPr>
          <p:nvPr>
            <p:ph type="body" idx="1"/>
          </p:nvPr>
        </p:nvSpPr>
        <p:spPr>
          <a:xfrm>
            <a:off x="355879" y="967092"/>
            <a:ext cx="11360499" cy="4351338"/>
          </a:xfrm>
        </p:spPr>
        <p:txBody>
          <a:bodyPr/>
          <a:lstStyle/>
          <a:p>
            <a:pPr algn="just">
              <a:lnSpc>
                <a:spcPct val="15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alt</a:t>
            </a:r>
            <a:r>
              <a:rPr lang="zh-CN" altLang="en-US" dirty="0">
                <a:latin typeface="华文楷体" panose="02010600040101010101" pitchFamily="2" charset="-122"/>
                <a:ea typeface="华文楷体" panose="02010600040101010101" pitchFamily="2" charset="-122"/>
              </a:rPr>
              <a:t>：操作符的主体被分割为几个分区，每一个分区有一个监护条件，如果监护条件为真，就执行这个分区，但只能执行一个分区，所有的条件都为假时，行一个特殊的分区，就象语言中的</a:t>
            </a:r>
            <a:r>
              <a:rPr lang="en-US" altLang="zh-CN" dirty="0">
                <a:latin typeface="华文楷体" panose="02010600040101010101" pitchFamily="2" charset="-122"/>
                <a:ea typeface="华文楷体" panose="02010600040101010101" pitchFamily="2" charset="-122"/>
              </a:rPr>
              <a:t>select…case</a:t>
            </a:r>
            <a:r>
              <a:rPr lang="zh-CN" altLang="en-US" dirty="0">
                <a:latin typeface="华文楷体" panose="02010600040101010101" pitchFamily="2" charset="-122"/>
                <a:ea typeface="华文楷体" panose="02010600040101010101" pitchFamily="2" charset="-122"/>
              </a:rPr>
              <a:t>语句一样。</a:t>
            </a:r>
          </a:p>
        </p:txBody>
      </p:sp>
      <p:pic>
        <p:nvPicPr>
          <p:cNvPr id="3553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8580" y="3142761"/>
            <a:ext cx="4076700" cy="35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6932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7646251-0690-4600-9320-A3FBB528FED8}" type="slidenum">
              <a:rPr lang="zh-CN" altLang="en-US"/>
              <a:pPr/>
              <a:t>59</a:t>
            </a:fld>
            <a:endParaRPr lang="en-US" altLang="zh-CN"/>
          </a:p>
        </p:txBody>
      </p:sp>
      <p:sp>
        <p:nvSpPr>
          <p:cNvPr id="356355" name="Rectangle 3"/>
          <p:cNvSpPr>
            <a:spLocks noGrp="1" noChangeArrowheads="1"/>
          </p:cNvSpPr>
          <p:nvPr>
            <p:ph type="body" idx="1"/>
          </p:nvPr>
        </p:nvSpPr>
        <p:spPr>
          <a:xfrm>
            <a:off x="452176" y="1031805"/>
            <a:ext cx="11203911" cy="4351338"/>
          </a:xfrm>
        </p:spPr>
        <p:txBody>
          <a:bodyPr/>
          <a:lstStyle/>
          <a:p>
            <a:pPr>
              <a:lnSpc>
                <a:spcPct val="15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loop</a:t>
            </a:r>
            <a:r>
              <a:rPr lang="zh-CN" altLang="en-US" dirty="0">
                <a:latin typeface="华文楷体" panose="02010600040101010101" pitchFamily="2" charset="-122"/>
                <a:ea typeface="华文楷体" panose="02010600040101010101" pitchFamily="2" charset="-122"/>
              </a:rPr>
              <a:t>：循环执行，控制符主体内有一个监护条件，只要在每次循环前监护条件成立，循环主体就被重复执行，就象语言中的循环语句一样。</a:t>
            </a:r>
          </a:p>
        </p:txBody>
      </p:sp>
      <p:pic>
        <p:nvPicPr>
          <p:cNvPr id="356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880" y="2879271"/>
            <a:ext cx="6599507" cy="322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129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09B9879-3124-4E5B-816A-39D11175E8AE}" type="slidenum">
              <a:rPr lang="zh-CN" altLang="en-US"/>
              <a:pPr/>
              <a:t>6</a:t>
            </a:fld>
            <a:endParaRPr lang="en-US" altLang="zh-CN"/>
          </a:p>
        </p:txBody>
      </p:sp>
      <p:sp>
        <p:nvSpPr>
          <p:cNvPr id="282626" name="Rectangle 2"/>
          <p:cNvSpPr>
            <a:spLocks noGrp="1" noChangeArrowheads="1"/>
          </p:cNvSpPr>
          <p:nvPr>
            <p:ph type="title"/>
          </p:nvPr>
        </p:nvSpPr>
        <p:spPr>
          <a:xfrm>
            <a:off x="3814927" y="748394"/>
            <a:ext cx="6324600" cy="762000"/>
          </a:xfrm>
        </p:spPr>
        <p:txBody>
          <a:bodyPr/>
          <a:lstStyle/>
          <a:p>
            <a:r>
              <a:rPr lang="en-US" altLang="zh-CN" sz="2800" dirty="0">
                <a:latin typeface="+mn-ea"/>
                <a:ea typeface="+mn-ea"/>
              </a:rPr>
              <a:t>1. </a:t>
            </a:r>
            <a:r>
              <a:rPr lang="zh-CN" altLang="en-US" sz="2800" dirty="0">
                <a:latin typeface="+mn-ea"/>
                <a:ea typeface="+mn-ea"/>
              </a:rPr>
              <a:t>用交互描述软件的动态行为</a:t>
            </a:r>
            <a:endParaRPr lang="zh-CN" altLang="en-US" sz="3600" dirty="0">
              <a:latin typeface="+mn-ea"/>
              <a:ea typeface="+mn-ea"/>
            </a:endParaRPr>
          </a:p>
        </p:txBody>
      </p:sp>
      <p:sp>
        <p:nvSpPr>
          <p:cNvPr id="282628" name="Rectangle 4"/>
          <p:cNvSpPr>
            <a:spLocks noChangeArrowheads="1"/>
          </p:cNvSpPr>
          <p:nvPr/>
        </p:nvSpPr>
        <p:spPr bwMode="auto">
          <a:xfrm>
            <a:off x="3865168" y="6149525"/>
            <a:ext cx="43348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0"/>
              </a:spcBef>
              <a:buClrTx/>
              <a:buFontTx/>
              <a:buNone/>
            </a:pPr>
            <a:r>
              <a:rPr lang="zh-CN" altLang="en-US" sz="2800" dirty="0">
                <a:latin typeface="Times New Roman" panose="02020603050405020304" pitchFamily="18" charset="0"/>
                <a:ea typeface="SimSun" panose="02010600030101010101" pitchFamily="2" charset="-122"/>
              </a:rPr>
              <a:t>图</a:t>
            </a:r>
            <a:r>
              <a:rPr lang="en-US" altLang="zh-CN" sz="2800" dirty="0">
                <a:latin typeface="Times New Roman" panose="02020603050405020304" pitchFamily="18" charset="0"/>
                <a:ea typeface="SimSun" panose="02010600030101010101" pitchFamily="2" charset="-122"/>
              </a:rPr>
              <a:t>1. “</a:t>
            </a:r>
            <a:r>
              <a:rPr lang="zh-CN" altLang="en-US" sz="2800" dirty="0">
                <a:latin typeface="Times New Roman" panose="02020603050405020304" pitchFamily="18" charset="0"/>
                <a:ea typeface="SimSun" panose="02010600030101010101" pitchFamily="2" charset="-122"/>
              </a:rPr>
              <a:t>浏览位图”的用例图</a:t>
            </a:r>
          </a:p>
        </p:txBody>
      </p:sp>
      <p:pic>
        <p:nvPicPr>
          <p:cNvPr id="282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925" y="1358856"/>
            <a:ext cx="8041193" cy="531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688"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交互图简述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8963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46F07F5-B17B-4288-8858-ABB6096CFAF2}" type="slidenum">
              <a:rPr lang="zh-CN" altLang="en-US"/>
              <a:pPr/>
              <a:t>60</a:t>
            </a:fld>
            <a:endParaRPr lang="en-US" altLang="zh-CN"/>
          </a:p>
        </p:txBody>
      </p:sp>
      <p:sp>
        <p:nvSpPr>
          <p:cNvPr id="357379" name="Rectangle 3"/>
          <p:cNvSpPr>
            <a:spLocks noGrp="1" noChangeArrowheads="1"/>
          </p:cNvSpPr>
          <p:nvPr>
            <p:ph type="body" idx="1"/>
          </p:nvPr>
        </p:nvSpPr>
        <p:spPr>
          <a:xfrm>
            <a:off x="325733" y="1061262"/>
            <a:ext cx="11370547" cy="4351338"/>
          </a:xfrm>
        </p:spPr>
        <p:txBody>
          <a:bodyPr/>
          <a:lstStyle/>
          <a:p>
            <a:pPr>
              <a:lnSpc>
                <a:spcPct val="150000"/>
              </a:lnSpc>
              <a:spcBef>
                <a:spcPts val="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ref</a:t>
            </a:r>
            <a:r>
              <a:rPr lang="zh-CN" altLang="en-US" b="1" dirty="0">
                <a:latin typeface="华文楷体" panose="02010600040101010101" pitchFamily="2" charset="-122"/>
                <a:ea typeface="华文楷体" panose="02010600040101010101" pitchFamily="2" charset="-122"/>
              </a:rPr>
              <a:t>：引用，引用其他交互，如子活动或子行为。</a:t>
            </a:r>
          </a:p>
          <a:p>
            <a:pPr>
              <a:lnSpc>
                <a:spcPct val="150000"/>
              </a:lnSpc>
              <a:spcBef>
                <a:spcPts val="0"/>
              </a:spcBef>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break</a:t>
            </a:r>
            <a:r>
              <a:rPr lang="zh-CN" altLang="en-US" b="1" dirty="0">
                <a:latin typeface="华文楷体" panose="02010600040101010101" pitchFamily="2" charset="-122"/>
                <a:ea typeface="华文楷体" panose="02010600040101010101" pitchFamily="2" charset="-122"/>
              </a:rPr>
              <a:t>：监护为真执行主体，而不是循环的其他部分，而是循环中断以后要执行的内容。</a:t>
            </a:r>
          </a:p>
        </p:txBody>
      </p:sp>
      <p:pic>
        <p:nvPicPr>
          <p:cNvPr id="357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565" y="2415095"/>
            <a:ext cx="5008580" cy="4442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199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53321E5-0B8C-441E-A22B-953774E1D377}" type="slidenum">
              <a:rPr lang="zh-CN" altLang="en-US"/>
              <a:pPr/>
              <a:t>61</a:t>
            </a:fld>
            <a:endParaRPr lang="en-US" altLang="zh-CN"/>
          </a:p>
        </p:txBody>
      </p:sp>
      <p:sp>
        <p:nvSpPr>
          <p:cNvPr id="358403" name="Rectangle 3"/>
          <p:cNvSpPr>
            <a:spLocks noGrp="1" noChangeArrowheads="1"/>
          </p:cNvSpPr>
          <p:nvPr>
            <p:ph type="body" idx="1"/>
          </p:nvPr>
        </p:nvSpPr>
        <p:spPr>
          <a:xfrm>
            <a:off x="452177" y="909523"/>
            <a:ext cx="11254153" cy="4351338"/>
          </a:xfrm>
        </p:spPr>
        <p:txBody>
          <a:bodyPr/>
          <a:lstStyle/>
          <a:p>
            <a:pPr>
              <a:lnSpc>
                <a:spcPct val="150000"/>
              </a:lnSpc>
              <a:spcBef>
                <a:spcPts val="0"/>
              </a:spcBef>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par</a:t>
            </a:r>
            <a:r>
              <a:rPr lang="zh-CN" altLang="en-US" dirty="0">
                <a:latin typeface="华文楷体" panose="02010600040101010101" pitchFamily="2" charset="-122"/>
                <a:ea typeface="华文楷体" panose="02010600040101010101" pitchFamily="2" charset="-122"/>
              </a:rPr>
              <a:t>：并行执行，操作符的主体被分割为几个分区，每一个分区表示一个并行计算，不同的分区有不同的生命线，进入操作控制符时并发的执行所有分区，各分区内部是顺序执行的。</a:t>
            </a:r>
          </a:p>
        </p:txBody>
      </p:sp>
      <p:pic>
        <p:nvPicPr>
          <p:cNvPr id="358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557" y="3307085"/>
            <a:ext cx="39528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0637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70E963E-63DC-4706-A24E-5DCF872EEE36}" type="slidenum">
              <a:rPr lang="zh-CN" altLang="en-US"/>
              <a:pPr/>
              <a:t>62</a:t>
            </a:fld>
            <a:endParaRPr lang="en-US" altLang="zh-CN"/>
          </a:p>
        </p:txBody>
      </p:sp>
      <p:sp>
        <p:nvSpPr>
          <p:cNvPr id="359427" name="Rectangle 3"/>
          <p:cNvSpPr>
            <a:spLocks noGrp="1" noChangeArrowheads="1"/>
          </p:cNvSpPr>
          <p:nvPr>
            <p:ph type="body" idx="1"/>
          </p:nvPr>
        </p:nvSpPr>
        <p:spPr>
          <a:xfrm>
            <a:off x="597040" y="991611"/>
            <a:ext cx="10827936" cy="4351338"/>
          </a:xfrm>
        </p:spPr>
        <p:txBody>
          <a:bodyPr/>
          <a:lstStyle/>
          <a:p>
            <a:pPr>
              <a:lnSpc>
                <a:spcPct val="120000"/>
              </a:lnSpc>
              <a:spcBef>
                <a:spcPts val="600"/>
              </a:spcBef>
            </a:pPr>
            <a:r>
              <a:rPr lang="zh-CN" altLang="en-US" sz="2400" dirty="0">
                <a:solidFill>
                  <a:srgbClr val="FF0000"/>
                </a:solidFill>
                <a:latin typeface="华文楷体" panose="02010600040101010101" pitchFamily="2" charset="-122"/>
                <a:ea typeface="华文楷体" panose="02010600040101010101" pitchFamily="2" charset="-122"/>
              </a:rPr>
              <a:t>顺序图的建模分析步骤</a:t>
            </a:r>
            <a:endParaRPr lang="en-US" altLang="zh-CN" sz="2400" dirty="0" smtClean="0">
              <a:solidFill>
                <a:srgbClr val="FF0000"/>
              </a:solidFill>
              <a:latin typeface="华文楷体" panose="02010600040101010101" pitchFamily="2" charset="-122"/>
              <a:ea typeface="华文楷体" panose="02010600040101010101" pitchFamily="2" charset="-122"/>
            </a:endParaRPr>
          </a:p>
          <a:p>
            <a:pPr>
              <a:lnSpc>
                <a:spcPct val="120000"/>
              </a:lnSpc>
              <a:spcBef>
                <a:spcPts val="600"/>
              </a:spcBef>
            </a:pPr>
            <a:r>
              <a:rPr lang="en-US" altLang="zh-CN" sz="2400" dirty="0" smtClean="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完成用例图的分析；</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对每个用例，识别出参与基本事件流的对象</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包括接口、子系统、角色等</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识别出这些对象是主动对象还是被动对象。</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识别出这些对象发出的消息是同步消息还是异步消息。</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从主动对象开始向接收对象发消息。</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接收对象再调用自己的服务为主动对象返回结果。</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如果接收对象需要再调用其他对象的服务，需要向其他对象再发消息。</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如此反复，最后返回给主动对象有意义的结果。</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用</a:t>
            </a:r>
            <a:r>
              <a:rPr lang="en-US" altLang="zh-CN" sz="2400" dirty="0">
                <a:latin typeface="华文楷体" panose="02010600040101010101" pitchFamily="2" charset="-122"/>
                <a:ea typeface="华文楷体" panose="02010600040101010101" pitchFamily="2" charset="-122"/>
              </a:rPr>
              <a:t>UML</a:t>
            </a:r>
            <a:r>
              <a:rPr lang="zh-CN" altLang="en-US" sz="2400" dirty="0">
                <a:latin typeface="华文楷体" panose="02010600040101010101" pitchFamily="2" charset="-122"/>
                <a:ea typeface="华文楷体" panose="02010600040101010101" pitchFamily="2" charset="-122"/>
              </a:rPr>
              <a:t>建模工具绘出顺序图。</a:t>
            </a:r>
          </a:p>
          <a:p>
            <a:pPr>
              <a:lnSpc>
                <a:spcPct val="120000"/>
              </a:lnSpc>
              <a:spcBef>
                <a:spcPts val="600"/>
              </a:spcBef>
            </a:pP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给顺序图补充必要的说明文档。</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81208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软 件 工 程</a:t>
            </a:r>
          </a:p>
        </p:txBody>
      </p:sp>
      <p:sp>
        <p:nvSpPr>
          <p:cNvPr id="7" name="灯片编号占位符 5"/>
          <p:cNvSpPr>
            <a:spLocks noGrp="1"/>
          </p:cNvSpPr>
          <p:nvPr>
            <p:ph type="sldNum" sz="quarter" idx="12"/>
          </p:nvPr>
        </p:nvSpPr>
        <p:spPr/>
        <p:txBody>
          <a:bodyPr/>
          <a:lstStyle/>
          <a:p>
            <a:fld id="{AA8EBF3B-35D5-4F8E-B0F7-5A3879F7FD18}" type="slidenum">
              <a:rPr lang="zh-CN" altLang="en-US"/>
              <a:pPr/>
              <a:t>63</a:t>
            </a:fld>
            <a:endParaRPr lang="en-US" altLang="zh-CN"/>
          </a:p>
        </p:txBody>
      </p:sp>
      <p:sp>
        <p:nvSpPr>
          <p:cNvPr id="360450" name="Rectangle 2"/>
          <p:cNvSpPr>
            <a:spLocks noGrp="1" noChangeArrowheads="1"/>
          </p:cNvSpPr>
          <p:nvPr>
            <p:ph type="title"/>
          </p:nvPr>
        </p:nvSpPr>
        <p:spPr>
          <a:xfrm>
            <a:off x="3144517" y="422936"/>
            <a:ext cx="5902963" cy="662782"/>
          </a:xfrm>
        </p:spPr>
        <p:txBody>
          <a:bodyPr/>
          <a:lstStyle/>
          <a:p>
            <a:r>
              <a:rPr lang="zh-CN" altLang="en-US" sz="2800" dirty="0">
                <a:ea typeface="SimSun" panose="02010600030101010101" pitchFamily="2" charset="-122"/>
              </a:rPr>
              <a:t>会议管理中会议申请顺序图</a:t>
            </a:r>
          </a:p>
        </p:txBody>
      </p:sp>
      <p:pic>
        <p:nvPicPr>
          <p:cNvPr id="360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1196975"/>
            <a:ext cx="8353425"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协作图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5829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04</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a:latin typeface="微软雅黑" panose="020B0503020204020204" pitchFamily="34" charset="-122"/>
                <a:ea typeface="微软雅黑" panose="020B0503020204020204" pitchFamily="34" charset="-122"/>
              </a:rPr>
              <a:t>通信</a:t>
            </a:r>
            <a:r>
              <a:rPr lang="zh-CN" altLang="en-US" sz="3600" b="1" dirty="0" smtClean="0">
                <a:latin typeface="微软雅黑" panose="020B0503020204020204" pitchFamily="34" charset="-122"/>
                <a:ea typeface="微软雅黑" panose="020B0503020204020204" pitchFamily="34" charset="-122"/>
              </a:rPr>
              <a:t>图</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64</a:t>
            </a:fld>
            <a:endParaRPr lang="zh-CN" altLang="en-US"/>
          </a:p>
        </p:txBody>
      </p:sp>
    </p:spTree>
    <p:custDataLst>
      <p:tags r:id="rId1"/>
    </p:custDataLst>
    <p:extLst>
      <p:ext uri="{BB962C8B-B14F-4D97-AF65-F5344CB8AC3E}">
        <p14:creationId xmlns:p14="http://schemas.microsoft.com/office/powerpoint/2010/main" val="26397563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7960564-1336-44FC-92D4-9450CE7B04F2}" type="slidenum">
              <a:rPr lang="zh-CN" altLang="en-US"/>
              <a:pPr/>
              <a:t>65</a:t>
            </a:fld>
            <a:endParaRPr lang="en-US" altLang="zh-CN"/>
          </a:p>
        </p:txBody>
      </p:sp>
      <p:sp>
        <p:nvSpPr>
          <p:cNvPr id="362499" name="Rectangle 3"/>
          <p:cNvSpPr>
            <a:spLocks noGrp="1" noChangeArrowheads="1"/>
          </p:cNvSpPr>
          <p:nvPr>
            <p:ph type="body" idx="1"/>
          </p:nvPr>
        </p:nvSpPr>
        <p:spPr>
          <a:xfrm>
            <a:off x="293078" y="1032175"/>
            <a:ext cx="5494773" cy="4879975"/>
          </a:xfrm>
        </p:spPr>
        <p:txBody>
          <a:bodyPr/>
          <a:lstStyle/>
          <a:p>
            <a:pPr>
              <a:lnSpc>
                <a:spcPct val="150000"/>
              </a:lnSpc>
            </a:pPr>
            <a:r>
              <a:rPr lang="zh-CN" altLang="en-US" sz="2400" dirty="0">
                <a:latin typeface="华文楷体" panose="02010600040101010101" pitchFamily="2" charset="-122"/>
                <a:ea typeface="华文楷体" panose="02010600040101010101" pitchFamily="2" charset="-122"/>
              </a:rPr>
              <a:t>在</a:t>
            </a:r>
            <a:r>
              <a:rPr lang="en-US" altLang="zh-CN" sz="2400" dirty="0">
                <a:latin typeface="华文楷体" panose="02010600040101010101" pitchFamily="2" charset="-122"/>
                <a:ea typeface="华文楷体" panose="02010600040101010101" pitchFamily="2" charset="-122"/>
              </a:rPr>
              <a:t>UML2.0</a:t>
            </a:r>
            <a:r>
              <a:rPr lang="zh-CN" altLang="en-US" sz="2400" dirty="0">
                <a:latin typeface="华文楷体" panose="02010600040101010101" pitchFamily="2" charset="-122"/>
                <a:ea typeface="华文楷体" panose="02010600040101010101" pitchFamily="2" charset="-122"/>
              </a:rPr>
              <a:t>中，</a:t>
            </a:r>
            <a:r>
              <a:rPr lang="zh-CN" altLang="en-US" sz="2400" b="1" dirty="0">
                <a:solidFill>
                  <a:srgbClr val="FF0000"/>
                </a:solidFill>
                <a:latin typeface="华文楷体" panose="02010600040101010101" pitchFamily="2" charset="-122"/>
                <a:ea typeface="华文楷体" panose="02010600040101010101" pitchFamily="2" charset="-122"/>
              </a:rPr>
              <a:t>通信图</a:t>
            </a:r>
            <a:r>
              <a:rPr lang="zh-CN" altLang="en-US" sz="2400" dirty="0">
                <a:latin typeface="华文楷体" panose="02010600040101010101" pitchFamily="2" charset="-122"/>
                <a:ea typeface="华文楷体" panose="02010600040101010101" pitchFamily="2" charset="-122"/>
              </a:rPr>
              <a:t>实际上是以前版本的协作图，使用通信图重点是把消息和对象之间的链直观的布局展示出来，它从空间角度反映对象之间的组织关系。通信图侧重对象之间的交互、对象的结构，有助于验证类间的关联。它同样可以表示消息的类型，如同步消息、异步消息、返回消息、丢失消息、发现消息以及对象的创建消息，但其表示方法和顺序图截然不同。</a:t>
            </a:r>
          </a:p>
        </p:txBody>
      </p:sp>
      <p:pic>
        <p:nvPicPr>
          <p:cNvPr id="3625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382" y="1896017"/>
            <a:ext cx="5837708" cy="2967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2159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04846EF-9C33-4E5C-AAB7-A3DC815E29A2}" type="slidenum">
              <a:rPr lang="zh-CN" altLang="en-US"/>
              <a:pPr/>
              <a:t>66</a:t>
            </a:fld>
            <a:endParaRPr lang="en-US" altLang="zh-CN"/>
          </a:p>
        </p:txBody>
      </p:sp>
      <p:sp>
        <p:nvSpPr>
          <p:cNvPr id="361474" name="Rectangle 2"/>
          <p:cNvSpPr>
            <a:spLocks noGrp="1" noChangeArrowheads="1"/>
          </p:cNvSpPr>
          <p:nvPr>
            <p:ph type="title"/>
          </p:nvPr>
        </p:nvSpPr>
        <p:spPr>
          <a:xfrm>
            <a:off x="3256503" y="175174"/>
            <a:ext cx="6934200" cy="819150"/>
          </a:xfrm>
        </p:spPr>
        <p:txBody>
          <a:bodyPr/>
          <a:lstStyle/>
          <a:p>
            <a:r>
              <a:rPr lang="en-US" altLang="zh-CN" sz="3200" dirty="0">
                <a:ea typeface="SimSun" panose="02010600030101010101" pitchFamily="2" charset="-122"/>
              </a:rPr>
              <a:t>UML 2.0</a:t>
            </a:r>
            <a:r>
              <a:rPr lang="zh-CN" altLang="en-US" sz="3200" dirty="0">
                <a:ea typeface="SimSun" panose="02010600030101010101" pitchFamily="2" charset="-122"/>
              </a:rPr>
              <a:t>中的通信图</a:t>
            </a:r>
          </a:p>
        </p:txBody>
      </p:sp>
      <p:pic>
        <p:nvPicPr>
          <p:cNvPr id="361475"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81075"/>
            <a:ext cx="8839200" cy="608488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60335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60BB048-E1D0-44BD-9882-A38A25535E03}" type="slidenum">
              <a:rPr lang="zh-CN" altLang="en-US"/>
              <a:pPr/>
              <a:t>67</a:t>
            </a:fld>
            <a:endParaRPr lang="en-US" altLang="zh-CN"/>
          </a:p>
        </p:txBody>
      </p:sp>
      <p:pic>
        <p:nvPicPr>
          <p:cNvPr id="335876" name="Picture 4"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703" y="250825"/>
            <a:ext cx="8955806" cy="637103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904748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1E1B356-2F5E-4E79-8B4F-4532F3EDECB6}" type="slidenum">
              <a:rPr lang="zh-CN" altLang="en-US"/>
              <a:pPr/>
              <a:t>68</a:t>
            </a:fld>
            <a:endParaRPr lang="en-US" altLang="zh-CN"/>
          </a:p>
        </p:txBody>
      </p:sp>
      <p:sp>
        <p:nvSpPr>
          <p:cNvPr id="336899" name="Rectangle 3"/>
          <p:cNvSpPr>
            <a:spLocks noGrp="1" noChangeArrowheads="1"/>
          </p:cNvSpPr>
          <p:nvPr>
            <p:ph type="body" idx="1"/>
          </p:nvPr>
        </p:nvSpPr>
        <p:spPr>
          <a:xfrm>
            <a:off x="452177" y="1041853"/>
            <a:ext cx="11254153" cy="4351338"/>
          </a:xfrm>
        </p:spPr>
        <p:txBody>
          <a:bodyPr/>
          <a:lstStyle/>
          <a:p>
            <a:pPr>
              <a:lnSpc>
                <a:spcPct val="150000"/>
              </a:lnSpc>
              <a:spcBef>
                <a:spcPts val="0"/>
              </a:spcBef>
            </a:pPr>
            <a:r>
              <a:rPr lang="en-US" altLang="zh-CN" dirty="0">
                <a:latin typeface="华文楷体" panose="02010600040101010101" pitchFamily="2" charset="-122"/>
                <a:ea typeface="华文楷体" panose="02010600040101010101" pitchFamily="2" charset="-122"/>
              </a:rPr>
              <a:t>UML1</a:t>
            </a:r>
            <a:r>
              <a:rPr lang="zh-CN" altLang="en-US" dirty="0">
                <a:latin typeface="华文楷体" panose="02010600040101010101" pitchFamily="2" charset="-122"/>
                <a:ea typeface="华文楷体" panose="02010600040101010101" pitchFamily="2" charset="-122"/>
              </a:rPr>
              <a:t>中的协作图在</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有了新的名字：通信图。 </a:t>
            </a:r>
          </a:p>
          <a:p>
            <a:pPr>
              <a:lnSpc>
                <a:spcPct val="150000"/>
              </a:lnSpc>
              <a:spcBef>
                <a:spcPts val="0"/>
              </a:spcBef>
            </a:pPr>
            <a:r>
              <a:rPr lang="zh-CN" altLang="en-US" dirty="0">
                <a:latin typeface="华文楷体" panose="02010600040101010101" pitchFamily="2" charset="-122"/>
                <a:ea typeface="华文楷体" panose="02010600040101010101" pitchFamily="2" charset="-122"/>
              </a:rPr>
              <a:t>①主动对象从大黑框变成了双重边。</a:t>
            </a:r>
            <a:r>
              <a:rPr lang="en-US" altLang="zh-CN" dirty="0">
                <a:latin typeface="华文楷体" panose="02010600040101010101" pitchFamily="2" charset="-122"/>
                <a:ea typeface="华文楷体" panose="02010600040101010101" pitchFamily="2" charset="-122"/>
              </a:rPr>
              <a:t>UML1</a:t>
            </a:r>
            <a:r>
              <a:rPr lang="zh-CN" altLang="en-US" dirty="0">
                <a:latin typeface="华文楷体" panose="02010600040101010101" pitchFamily="2" charset="-122"/>
                <a:ea typeface="华文楷体" panose="02010600040101010101" pitchFamily="2" charset="-122"/>
              </a:rPr>
              <a:t>用粗边线的矩形表示主动对象，</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改进了主动对象的表示法，用左右边为双线的矩形表示。比起区分粗和细来，区分单和双容易多了。 </a:t>
            </a:r>
          </a:p>
          <a:p>
            <a:pPr>
              <a:lnSpc>
                <a:spcPct val="150000"/>
              </a:lnSpc>
              <a:spcBef>
                <a:spcPts val="0"/>
              </a:spcBef>
            </a:pPr>
            <a:r>
              <a:rPr lang="zh-CN" altLang="en-US" dirty="0" smtClean="0">
                <a:latin typeface="华文楷体" panose="02010600040101010101" pitchFamily="2" charset="-122"/>
                <a:ea typeface="华文楷体" panose="02010600040101010101" pitchFamily="2" charset="-122"/>
              </a:rPr>
              <a:t>②</a:t>
            </a:r>
            <a:r>
              <a:rPr lang="zh-CN" altLang="en-US" dirty="0">
                <a:latin typeface="华文楷体" panose="02010600040101010101" pitchFamily="2" charset="-122"/>
                <a:ea typeface="华文楷体" panose="02010600040101010101" pitchFamily="2" charset="-122"/>
              </a:rPr>
              <a:t>“主动对象”变成了“与主动对象绑定的角色”，“被动对象”变成了“与被动对象绑定的角色”。通信图更着重描述对象在交互中承担的角色，一个对象能够扮演（绑定）多个角色。名称下面也没有下划线了。 </a:t>
            </a:r>
          </a:p>
          <a:p>
            <a:pPr>
              <a:lnSpc>
                <a:spcPct val="150000"/>
              </a:lnSpc>
              <a:spcBef>
                <a:spcPts val="0"/>
              </a:spcBef>
            </a:pPr>
            <a:endParaRPr lang="zh-CN" altLang="en-US" dirty="0">
              <a:latin typeface="华文楷体" panose="02010600040101010101" pitchFamily="2" charset="-122"/>
              <a:ea typeface="华文楷体" panose="02010600040101010101" pitchFamily="2" charset="-122"/>
            </a:endParaRPr>
          </a:p>
          <a:p>
            <a:pPr>
              <a:lnSpc>
                <a:spcPct val="150000"/>
              </a:lnSpc>
              <a:spcBef>
                <a:spcPts val="0"/>
              </a:spcBef>
            </a:pPr>
            <a:endParaRPr lang="zh-CN" altLang="en-US" sz="2400" dirty="0">
              <a:ea typeface="SimSun" panose="0201060003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471160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B7D9DE9-40C0-4E3D-BFCD-B8DB1FB43773}" type="slidenum">
              <a:rPr lang="zh-CN" altLang="en-US"/>
              <a:pPr/>
              <a:t>69</a:t>
            </a:fld>
            <a:endParaRPr lang="en-US" altLang="zh-CN"/>
          </a:p>
        </p:txBody>
      </p:sp>
      <p:sp>
        <p:nvSpPr>
          <p:cNvPr id="337923" name="Rectangle 3"/>
          <p:cNvSpPr>
            <a:spLocks noGrp="1" noChangeArrowheads="1"/>
          </p:cNvSpPr>
          <p:nvPr>
            <p:ph type="body" idx="1"/>
          </p:nvPr>
        </p:nvSpPr>
        <p:spPr>
          <a:xfrm>
            <a:off x="526701" y="1162434"/>
            <a:ext cx="11149484" cy="4351338"/>
          </a:xfrm>
        </p:spPr>
        <p:txBody>
          <a:bodyPr/>
          <a:lstStyle/>
          <a:p>
            <a:pPr>
              <a:lnSpc>
                <a:spcPct val="150000"/>
              </a:lnSpc>
              <a:spcBef>
                <a:spcPts val="0"/>
              </a:spcBef>
            </a:pPr>
            <a:r>
              <a:rPr lang="zh-CN" altLang="en-US" dirty="0">
                <a:latin typeface="华文楷体" panose="02010600040101010101" pitchFamily="2" charset="-122"/>
                <a:ea typeface="华文楷体" panose="02010600040101010101" pitchFamily="2" charset="-122"/>
              </a:rPr>
              <a:t>③“临时链”变成了“与临时链绑定的连接器”。就像对象和角色绑定一样，链（</a:t>
            </a:r>
            <a:r>
              <a:rPr lang="en-US" altLang="zh-CN" dirty="0">
                <a:latin typeface="华文楷体" panose="02010600040101010101" pitchFamily="2" charset="-122"/>
                <a:ea typeface="华文楷体" panose="02010600040101010101" pitchFamily="2" charset="-122"/>
              </a:rPr>
              <a:t>link</a:t>
            </a:r>
            <a:r>
              <a:rPr lang="zh-CN" altLang="en-US" dirty="0">
                <a:latin typeface="华文楷体" panose="02010600040101010101" pitchFamily="2" charset="-122"/>
                <a:ea typeface="华文楷体" panose="02010600040101010101" pitchFamily="2" charset="-122"/>
              </a:rPr>
              <a:t>）也和连接器绑定。</a:t>
            </a:r>
          </a:p>
          <a:p>
            <a:pPr>
              <a:lnSpc>
                <a:spcPct val="150000"/>
              </a:lnSpc>
              <a:spcBef>
                <a:spcPts val="0"/>
              </a:spcBef>
            </a:pPr>
            <a:r>
              <a:rPr lang="zh-CN" altLang="en-US" dirty="0">
                <a:latin typeface="华文楷体" panose="02010600040101010101" pitchFamily="2" charset="-122"/>
                <a:ea typeface="华文楷体" panose="02010600040101010101" pitchFamily="2" charset="-122"/>
              </a:rPr>
              <a:t>连接器（</a:t>
            </a:r>
            <a:r>
              <a:rPr lang="en-US" altLang="zh-CN" dirty="0">
                <a:latin typeface="华文楷体" panose="02010600040101010101" pitchFamily="2" charset="-122"/>
                <a:ea typeface="华文楷体" panose="02010600040101010101" pitchFamily="2" charset="-122"/>
              </a:rPr>
              <a:t>connector</a:t>
            </a:r>
            <a:r>
              <a:rPr lang="zh-CN" altLang="en-US" dirty="0">
                <a:latin typeface="华文楷体" panose="02010600040101010101" pitchFamily="2" charset="-122"/>
                <a:ea typeface="华文楷体" panose="02010600040101010101" pitchFamily="2" charset="-122"/>
              </a:rPr>
              <a:t>）是结构化类元中的或者协作中的两个结构化部件（</a:t>
            </a:r>
            <a:r>
              <a:rPr lang="en-US" altLang="zh-CN" dirty="0">
                <a:latin typeface="华文楷体" panose="02010600040101010101" pitchFamily="2" charset="-122"/>
                <a:ea typeface="华文楷体" panose="02010600040101010101" pitchFamily="2" charset="-122"/>
              </a:rPr>
              <a:t>structured part</a:t>
            </a:r>
            <a:r>
              <a:rPr lang="zh-CN" altLang="en-US" dirty="0">
                <a:latin typeface="华文楷体" panose="02010600040101010101" pitchFamily="2" charset="-122"/>
                <a:ea typeface="华文楷体" panose="02010600040101010101" pitchFamily="2" charset="-122"/>
              </a:rPr>
              <a:t>）之间的连接。</a:t>
            </a:r>
          </a:p>
          <a:p>
            <a:pPr>
              <a:lnSpc>
                <a:spcPct val="150000"/>
              </a:lnSpc>
              <a:spcBef>
                <a:spcPts val="0"/>
              </a:spcBef>
            </a:pPr>
            <a:r>
              <a:rPr lang="zh-CN" altLang="en-US" dirty="0">
                <a:latin typeface="华文楷体" panose="02010600040101010101" pitchFamily="2" charset="-122"/>
                <a:ea typeface="华文楷体" panose="02010600040101010101" pitchFamily="2" charset="-122"/>
              </a:rPr>
              <a:t>它描述的是只在特定上下文中适用的上下文关联，比如类元中的对象或者参与协作的对象。 </a:t>
            </a:r>
          </a:p>
          <a:p>
            <a:pPr>
              <a:lnSpc>
                <a:spcPct val="150000"/>
              </a:lnSpc>
              <a:spcBef>
                <a:spcPts val="0"/>
              </a:spcBef>
            </a:pPr>
            <a:endParaRPr lang="zh-CN" altLang="en-US" dirty="0">
              <a:latin typeface="华文楷体" panose="02010600040101010101" pitchFamily="2" charset="-122"/>
              <a:ea typeface="华文楷体" panose="0201060004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51275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8263DBC-3A15-45FF-91DC-F5ACEEB0500B}" type="slidenum">
              <a:rPr lang="zh-CN" altLang="en-US"/>
              <a:pPr/>
              <a:t>7</a:t>
            </a:fld>
            <a:endParaRPr lang="en-US" altLang="zh-CN"/>
          </a:p>
        </p:txBody>
      </p:sp>
      <p:sp>
        <p:nvSpPr>
          <p:cNvPr id="286723" name="Rectangle 3"/>
          <p:cNvSpPr>
            <a:spLocks noGrp="1" noChangeArrowheads="1"/>
          </p:cNvSpPr>
          <p:nvPr>
            <p:ph type="body" idx="1"/>
          </p:nvPr>
        </p:nvSpPr>
        <p:spPr>
          <a:xfrm>
            <a:off x="552661" y="1005673"/>
            <a:ext cx="11016552" cy="4572000"/>
          </a:xfrm>
        </p:spPr>
        <p:txBody>
          <a:bodyPr/>
          <a:lstStyle/>
          <a:p>
            <a:pPr>
              <a:lnSpc>
                <a:spcPct val="150000"/>
              </a:lnSpc>
              <a:spcBef>
                <a:spcPts val="0"/>
              </a:spcBef>
              <a:spcAft>
                <a:spcPts val="0"/>
              </a:spcAft>
            </a:pPr>
            <a:r>
              <a:rPr lang="zh-CN" altLang="en-US" sz="2400" dirty="0">
                <a:latin typeface="华文楷体" panose="02010600040101010101" pitchFamily="2" charset="-122"/>
                <a:ea typeface="华文楷体" panose="02010600040101010101" pitchFamily="2" charset="-122"/>
              </a:rPr>
              <a:t>交互图的定义</a:t>
            </a:r>
          </a:p>
          <a:p>
            <a:pPr lvl="1">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交互图描述一个交互，其中包括了一系列的对象及其关系以及通过这些关系在对象之间传送的消息。</a:t>
            </a:r>
          </a:p>
          <a:p>
            <a:pPr>
              <a:lnSpc>
                <a:spcPct val="150000"/>
              </a:lnSpc>
              <a:spcBef>
                <a:spcPts val="0"/>
              </a:spcBef>
              <a:spcAft>
                <a:spcPts val="0"/>
              </a:spcAft>
            </a:pPr>
            <a:r>
              <a:rPr lang="zh-CN" altLang="en-US" sz="2400" dirty="0">
                <a:latin typeface="华文楷体" panose="02010600040101010101" pitchFamily="2" charset="-122"/>
                <a:ea typeface="华文楷体" panose="02010600040101010101" pitchFamily="2" charset="-122"/>
              </a:rPr>
              <a:t>交互图可分为两类：</a:t>
            </a:r>
            <a:r>
              <a:rPr lang="zh-CN" altLang="en-US" sz="2400" dirty="0">
                <a:solidFill>
                  <a:srgbClr val="FF3300"/>
                </a:solidFill>
                <a:latin typeface="华文楷体" panose="02010600040101010101" pitchFamily="2" charset="-122"/>
                <a:ea typeface="华文楷体" panose="02010600040101010101" pitchFamily="2" charset="-122"/>
              </a:rPr>
              <a:t>序列图、协同图</a:t>
            </a:r>
          </a:p>
          <a:p>
            <a:pPr lvl="1">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它们在语义上是等价的</a:t>
            </a:r>
          </a:p>
          <a:p>
            <a:pPr lvl="2">
              <a:lnSpc>
                <a:spcPct val="150000"/>
              </a:lnSpc>
              <a:spcBef>
                <a:spcPts val="0"/>
              </a:spcBef>
              <a:spcAft>
                <a:spcPts val="0"/>
              </a:spcAft>
              <a:buClr>
                <a:schemeClr val="accent1"/>
              </a:buClr>
              <a:buFont typeface="Wingdings" panose="05000000000000000000" pitchFamily="2" charset="2"/>
              <a:buChar char="§"/>
            </a:pPr>
            <a:r>
              <a:rPr lang="zh-CN" altLang="en-US" sz="2400" dirty="0">
                <a:latin typeface="华文楷体" panose="02010600040101010101" pitchFamily="2" charset="-122"/>
                <a:ea typeface="华文楷体" panose="02010600040101010101" pitchFamily="2" charset="-122"/>
              </a:rPr>
              <a:t>这意味着序列图和协同图内部包含的信息是相同的</a:t>
            </a:r>
          </a:p>
          <a:p>
            <a:pPr lvl="2">
              <a:lnSpc>
                <a:spcPct val="150000"/>
              </a:lnSpc>
              <a:spcBef>
                <a:spcPts val="0"/>
              </a:spcBef>
              <a:spcAft>
                <a:spcPts val="0"/>
              </a:spcAft>
              <a:buClr>
                <a:schemeClr val="accent1"/>
              </a:buClr>
              <a:buFont typeface="Wingdings" panose="05000000000000000000" pitchFamily="2" charset="2"/>
              <a:buChar char="§"/>
            </a:pPr>
            <a:r>
              <a:rPr lang="zh-CN" altLang="en-US" sz="2400" dirty="0">
                <a:latin typeface="华文楷体" panose="02010600040101010101" pitchFamily="2" charset="-122"/>
                <a:ea typeface="华文楷体" panose="02010600040101010101" pitchFamily="2" charset="-122"/>
              </a:rPr>
              <a:t>因此两图可以互相推导，可通过工具互相自动转换</a:t>
            </a:r>
          </a:p>
          <a:p>
            <a:pPr>
              <a:lnSpc>
                <a:spcPct val="150000"/>
              </a:lnSpc>
              <a:spcBef>
                <a:spcPts val="0"/>
              </a:spcBef>
              <a:spcAft>
                <a:spcPts val="0"/>
              </a:spcAft>
            </a:pPr>
            <a:r>
              <a:rPr lang="zh-CN" altLang="en-US" sz="2400" dirty="0">
                <a:latin typeface="华文楷体" panose="02010600040101010101" pitchFamily="2" charset="-122"/>
                <a:ea typeface="华文楷体" panose="02010600040101010101" pitchFamily="2" charset="-122"/>
              </a:rPr>
              <a:t>交互图可以为软件系统的下列构成的对象的动态行为进行建模：</a:t>
            </a:r>
          </a:p>
          <a:p>
            <a:pPr lvl="1">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类、接口、部件、节点</a:t>
            </a: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交互图简述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1614802"/>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D3A6C9B-391E-4B0B-933B-3C9DA95F125C}" type="slidenum">
              <a:rPr lang="zh-CN" altLang="en-US"/>
              <a:pPr/>
              <a:t>70</a:t>
            </a:fld>
            <a:endParaRPr lang="en-US" altLang="zh-CN"/>
          </a:p>
        </p:txBody>
      </p:sp>
      <p:sp>
        <p:nvSpPr>
          <p:cNvPr id="338947" name="Rectangle 3"/>
          <p:cNvSpPr>
            <a:spLocks noGrp="1" noChangeArrowheads="1"/>
          </p:cNvSpPr>
          <p:nvPr>
            <p:ph type="body" idx="1"/>
          </p:nvPr>
        </p:nvSpPr>
        <p:spPr>
          <a:xfrm>
            <a:off x="546798" y="1142337"/>
            <a:ext cx="10988710" cy="4351338"/>
          </a:xfrm>
        </p:spPr>
        <p:txBody>
          <a:bodyPr/>
          <a:lstStyle/>
          <a:p>
            <a:pPr>
              <a:lnSpc>
                <a:spcPct val="150000"/>
              </a:lnSpc>
              <a:spcBef>
                <a:spcPts val="0"/>
              </a:spcBef>
            </a:pPr>
            <a:r>
              <a:rPr lang="zh-CN" altLang="en-US" dirty="0">
                <a:latin typeface="华文楷体" panose="02010600040101010101" pitchFamily="2" charset="-122"/>
                <a:ea typeface="华文楷体" panose="02010600040101010101" pitchFamily="2" charset="-122"/>
              </a:rPr>
              <a:t>④多对象（</a:t>
            </a:r>
            <a:r>
              <a:rPr lang="en-US" altLang="zh-CN" dirty="0" err="1">
                <a:latin typeface="华文楷体" panose="02010600040101010101" pitchFamily="2" charset="-122"/>
                <a:ea typeface="华文楷体" panose="02010600040101010101" pitchFamily="2" charset="-122"/>
              </a:rPr>
              <a:t>multiobject</a:t>
            </a:r>
            <a:r>
              <a:rPr lang="zh-CN" altLang="en-US" dirty="0">
                <a:latin typeface="华文楷体" panose="02010600040101010101" pitchFamily="2" charset="-122"/>
                <a:ea typeface="华文楷体" panose="02010600040101010101" pitchFamily="2" charset="-122"/>
              </a:rPr>
              <a:t>）是</a:t>
            </a:r>
            <a:r>
              <a:rPr lang="en-US" altLang="zh-CN" dirty="0">
                <a:latin typeface="华文楷体" panose="02010600040101010101" pitchFamily="2" charset="-122"/>
                <a:ea typeface="华文楷体" panose="02010600040101010101" pitchFamily="2" charset="-122"/>
              </a:rPr>
              <a:t>UML1</a:t>
            </a:r>
            <a:r>
              <a:rPr lang="zh-CN" altLang="en-US" dirty="0">
                <a:latin typeface="华文楷体" panose="02010600040101010101" pitchFamily="2" charset="-122"/>
                <a:ea typeface="华文楷体" panose="02010600040101010101" pitchFamily="2" charset="-122"/>
              </a:rPr>
              <a:t>中的概念，在</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中已删除。</a:t>
            </a:r>
          </a:p>
          <a:p>
            <a:pPr>
              <a:lnSpc>
                <a:spcPct val="150000"/>
              </a:lnSpc>
              <a:spcBef>
                <a:spcPts val="0"/>
              </a:spcBef>
            </a:pPr>
            <a:r>
              <a:rPr lang="zh-CN" altLang="en-US" dirty="0">
                <a:latin typeface="华文楷体" panose="02010600040101010101" pitchFamily="2" charset="-122"/>
                <a:ea typeface="华文楷体" panose="02010600040101010101" pitchFamily="2" charset="-122"/>
              </a:rPr>
              <a:t>多对象是为了让建模者以两种互补的方式对一个集合建模：</a:t>
            </a:r>
          </a:p>
          <a:p>
            <a:pPr lvl="1">
              <a:lnSpc>
                <a:spcPct val="150000"/>
              </a:lnSpc>
              <a:spcBef>
                <a:spcPts val="0"/>
              </a:spcBef>
            </a:pPr>
            <a:r>
              <a:rPr lang="zh-CN" altLang="en-US" sz="2800" dirty="0">
                <a:latin typeface="华文楷体" panose="02010600040101010101" pitchFamily="2" charset="-122"/>
                <a:ea typeface="华文楷体" panose="02010600040101010101" pitchFamily="2" charset="-122"/>
              </a:rPr>
              <a:t>一种方式是作为单个对象，具有对整个集合的操作</a:t>
            </a:r>
          </a:p>
          <a:p>
            <a:pPr lvl="1">
              <a:lnSpc>
                <a:spcPct val="150000"/>
              </a:lnSpc>
              <a:spcBef>
                <a:spcPts val="0"/>
              </a:spcBef>
            </a:pPr>
            <a:r>
              <a:rPr lang="zh-CN" altLang="en-US" sz="2800" dirty="0">
                <a:latin typeface="华文楷体" panose="02010600040101010101" pitchFamily="2" charset="-122"/>
                <a:ea typeface="华文楷体" panose="02010600040101010101" pitchFamily="2" charset="-122"/>
              </a:rPr>
              <a:t>另一种方式是作为多个对象的集合，每个对象有自己的操作。</a:t>
            </a:r>
          </a:p>
          <a:p>
            <a:pPr>
              <a:lnSpc>
                <a:spcPct val="150000"/>
              </a:lnSpc>
              <a:spcBef>
                <a:spcPts val="0"/>
              </a:spcBef>
            </a:pPr>
            <a:r>
              <a:rPr lang="zh-CN" altLang="en-US" dirty="0">
                <a:latin typeface="华文楷体" panose="02010600040101010101" pitchFamily="2" charset="-122"/>
                <a:ea typeface="华文楷体" panose="02010600040101010101" pitchFamily="2" charset="-122"/>
              </a:rPr>
              <a:t>这一概念在</a:t>
            </a:r>
            <a:r>
              <a:rPr lang="en-US" altLang="zh-CN" dirty="0">
                <a:latin typeface="华文楷体" panose="02010600040101010101" pitchFamily="2" charset="-122"/>
                <a:ea typeface="华文楷体" panose="02010600040101010101" pitchFamily="2" charset="-122"/>
              </a:rPr>
              <a:t>UML2</a:t>
            </a:r>
            <a:r>
              <a:rPr lang="zh-CN" altLang="en-US" dirty="0">
                <a:latin typeface="华文楷体" panose="02010600040101010101" pitchFamily="2" charset="-122"/>
                <a:ea typeface="华文楷体" panose="02010600040101010101" pitchFamily="2" charset="-122"/>
              </a:rPr>
              <a:t>中可以通过使用结构化类来建模，而不必使用多对象。结构化类包含一组对象。其它类既可以与该结构化类关联，也可与其部件关联。 </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747930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730227E-1DDA-4D55-8C5A-A4E0AB9D63FF}" type="slidenum">
              <a:rPr lang="zh-CN" altLang="en-US"/>
              <a:pPr/>
              <a:t>71</a:t>
            </a:fld>
            <a:endParaRPr lang="en-US" altLang="zh-CN"/>
          </a:p>
        </p:txBody>
      </p:sp>
      <p:pic>
        <p:nvPicPr>
          <p:cNvPr id="363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099286"/>
            <a:ext cx="81915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24448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198A1EE-4A04-469E-9EFD-3A763AA7A9D0}" type="slidenum">
              <a:rPr lang="zh-CN" altLang="en-US"/>
              <a:pPr/>
              <a:t>72</a:t>
            </a:fld>
            <a:endParaRPr lang="en-US" altLang="zh-CN"/>
          </a:p>
        </p:txBody>
      </p:sp>
      <p:sp>
        <p:nvSpPr>
          <p:cNvPr id="364547" name="Rectangle 3"/>
          <p:cNvSpPr>
            <a:spLocks noGrp="1" noChangeArrowheads="1"/>
          </p:cNvSpPr>
          <p:nvPr>
            <p:ph type="body" idx="1"/>
          </p:nvPr>
        </p:nvSpPr>
        <p:spPr>
          <a:xfrm>
            <a:off x="526700" y="1132289"/>
            <a:ext cx="10898275" cy="4351338"/>
          </a:xfrm>
        </p:spPr>
        <p:txBody>
          <a:bodyPr/>
          <a:lstStyle/>
          <a:p>
            <a:pPr marL="0" indent="0">
              <a:lnSpc>
                <a:spcPct val="150000"/>
              </a:lnSpc>
              <a:spcBef>
                <a:spcPts val="0"/>
              </a:spcBef>
              <a:buNone/>
            </a:pPr>
            <a:r>
              <a:rPr lang="zh-CN" altLang="en-US" b="1" dirty="0">
                <a:solidFill>
                  <a:srgbClr val="FF0000"/>
                </a:solidFill>
                <a:latin typeface="华文楷体" panose="02010600040101010101" pitchFamily="2" charset="-122"/>
                <a:ea typeface="华文楷体" panose="02010600040101010101" pitchFamily="2" charset="-122"/>
              </a:rPr>
              <a:t>顺序图和通信图的区别</a:t>
            </a:r>
            <a:endParaRPr lang="en-US" altLang="zh-CN" b="1" dirty="0" smtClean="0">
              <a:solidFill>
                <a:srgbClr val="FF0000"/>
              </a:solidFill>
              <a:latin typeface="华文楷体" panose="02010600040101010101" pitchFamily="2" charset="-122"/>
              <a:ea typeface="华文楷体" panose="02010600040101010101" pitchFamily="2" charset="-122"/>
            </a:endParaRPr>
          </a:p>
          <a:p>
            <a:pPr>
              <a:lnSpc>
                <a:spcPct val="150000"/>
              </a:lnSpc>
              <a:spcBef>
                <a:spcPts val="0"/>
              </a:spcBef>
            </a:pPr>
            <a:r>
              <a:rPr lang="zh-CN" altLang="en-US" dirty="0" smtClean="0">
                <a:latin typeface="华文楷体" panose="02010600040101010101" pitchFamily="2" charset="-122"/>
                <a:ea typeface="华文楷体" panose="02010600040101010101" pitchFamily="2" charset="-122"/>
              </a:rPr>
              <a:t>顺序</a:t>
            </a:r>
            <a:r>
              <a:rPr lang="zh-CN" altLang="en-US" dirty="0">
                <a:latin typeface="华文楷体" panose="02010600040101010101" pitchFamily="2" charset="-122"/>
                <a:ea typeface="华文楷体" panose="02010600040101010101" pitchFamily="2" charset="-122"/>
              </a:rPr>
              <a:t>图和通信图是由于描述对象交互的关注点不同而引起的，如果关心对象间的关系（上下文关系），就用通信图，如果关心对象之间的顺序、时间选项，就用顺序图。它们之间既有联系，又有区别。</a:t>
            </a:r>
          </a:p>
          <a:p>
            <a:pPr>
              <a:lnSpc>
                <a:spcPct val="150000"/>
              </a:lnSpc>
              <a:spcBef>
                <a:spcPts val="0"/>
              </a:spcBef>
            </a:pPr>
            <a:r>
              <a:rPr lang="zh-CN" altLang="en-US" dirty="0">
                <a:solidFill>
                  <a:srgbClr val="990033"/>
                </a:solidFill>
                <a:latin typeface="华文楷体" panose="02010600040101010101" pitchFamily="2" charset="-122"/>
                <a:ea typeface="华文楷体" panose="02010600040101010101" pitchFamily="2" charset="-122"/>
              </a:rPr>
              <a:t>相同点：</a:t>
            </a:r>
          </a:p>
          <a:p>
            <a:pPr>
              <a:lnSpc>
                <a:spcPct val="150000"/>
              </a:lnSpc>
              <a:spcBef>
                <a:spcPts val="0"/>
              </a:spcBef>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它们都表现出了对象之间的交互信息。</a:t>
            </a:r>
          </a:p>
          <a:p>
            <a:pPr>
              <a:lnSpc>
                <a:spcPct val="150000"/>
              </a:lnSpc>
              <a:spcBef>
                <a:spcPts val="0"/>
              </a:spcBef>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两个图对象的绘制方式相同</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546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952DCD3-6A3E-4D15-A335-465C16246CD9}" type="slidenum">
              <a:rPr lang="zh-CN" altLang="en-US"/>
              <a:pPr/>
              <a:t>73</a:t>
            </a:fld>
            <a:endParaRPr lang="en-US" altLang="zh-CN"/>
          </a:p>
        </p:txBody>
      </p:sp>
      <p:sp>
        <p:nvSpPr>
          <p:cNvPr id="365571" name="Rectangle 3"/>
          <p:cNvSpPr>
            <a:spLocks noGrp="1" noChangeArrowheads="1"/>
          </p:cNvSpPr>
          <p:nvPr>
            <p:ph type="body" idx="1"/>
          </p:nvPr>
        </p:nvSpPr>
        <p:spPr>
          <a:xfrm>
            <a:off x="452177" y="991612"/>
            <a:ext cx="11360499" cy="4351338"/>
          </a:xfrm>
        </p:spPr>
        <p:txBody>
          <a:bodyPr/>
          <a:lstStyle/>
          <a:p>
            <a:pPr marL="0" indent="0">
              <a:lnSpc>
                <a:spcPct val="150000"/>
              </a:lnSpc>
              <a:spcBef>
                <a:spcPts val="0"/>
              </a:spcBef>
              <a:buNone/>
            </a:pPr>
            <a:r>
              <a:rPr lang="zh-CN" altLang="en-US" b="1" dirty="0">
                <a:latin typeface="华文楷体" panose="02010600040101010101" pitchFamily="2" charset="-122"/>
                <a:ea typeface="华文楷体" panose="02010600040101010101" pitchFamily="2" charset="-122"/>
              </a:rPr>
              <a:t>顺序图和通信图的区别</a:t>
            </a:r>
            <a:endParaRPr lang="en-US" altLang="zh-CN" b="1" dirty="0" smtClean="0">
              <a:solidFill>
                <a:srgbClr val="990033"/>
              </a:solidFill>
              <a:latin typeface="华文楷体" panose="02010600040101010101" pitchFamily="2" charset="-122"/>
              <a:ea typeface="华文楷体" panose="02010600040101010101" pitchFamily="2" charset="-122"/>
            </a:endParaRPr>
          </a:p>
          <a:p>
            <a:pPr>
              <a:lnSpc>
                <a:spcPct val="150000"/>
              </a:lnSpc>
              <a:spcBef>
                <a:spcPts val="0"/>
              </a:spcBef>
            </a:pPr>
            <a:r>
              <a:rPr lang="zh-CN" altLang="en-US" dirty="0" smtClean="0">
                <a:solidFill>
                  <a:srgbClr val="990033"/>
                </a:solidFill>
                <a:latin typeface="华文楷体" panose="02010600040101010101" pitchFamily="2" charset="-122"/>
                <a:ea typeface="华文楷体" panose="02010600040101010101" pitchFamily="2" charset="-122"/>
              </a:rPr>
              <a:t>不同点</a:t>
            </a:r>
            <a:r>
              <a:rPr lang="zh-CN" altLang="en-US" dirty="0">
                <a:solidFill>
                  <a:srgbClr val="990033"/>
                </a:solidFill>
                <a:latin typeface="华文楷体" panose="02010600040101010101" pitchFamily="2" charset="-122"/>
                <a:ea typeface="华文楷体" panose="02010600040101010101" pitchFamily="2" charset="-122"/>
              </a:rPr>
              <a:t>：</a:t>
            </a:r>
          </a:p>
          <a:p>
            <a:pPr>
              <a:lnSpc>
                <a:spcPct val="150000"/>
              </a:lnSpc>
              <a:spcBef>
                <a:spcPts val="0"/>
              </a:spcBef>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顺序图反映了对象之间交互的时间关系，而通信图反映了对象之间交互的空间关系。</a:t>
            </a:r>
          </a:p>
          <a:p>
            <a:pPr>
              <a:lnSpc>
                <a:spcPct val="150000"/>
              </a:lnSpc>
              <a:spcBef>
                <a:spcPts val="0"/>
              </a:spcBef>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顺序图用于展示特定的业务场景，而通信图用来展示详细的业务过程。</a:t>
            </a:r>
          </a:p>
          <a:p>
            <a:pPr>
              <a:lnSpc>
                <a:spcPct val="150000"/>
              </a:lnSpc>
              <a:spcBef>
                <a:spcPts val="0"/>
              </a:spcBef>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顺序图的对象在图形的顶部一字排开，而通信图对象的摆放位置在二维空间只要选择合适的位置即可。</a:t>
            </a:r>
          </a:p>
          <a:p>
            <a:pPr>
              <a:lnSpc>
                <a:spcPct val="150000"/>
              </a:lnSpc>
              <a:spcBef>
                <a:spcPts val="0"/>
              </a:spcBef>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通信图不能表现组合片段。</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 </a:t>
            </a:r>
            <a:r>
              <a:rPr lang="zh-CN" altLang="en-US" sz="3200" b="1" dirty="0" smtClean="0">
                <a:solidFill>
                  <a:schemeClr val="accent1"/>
                </a:solidFill>
                <a:latin typeface="微软雅黑" panose="020B0503020204020204" pitchFamily="34" charset="-122"/>
                <a:ea typeface="微软雅黑" panose="020B0503020204020204" pitchFamily="34" charset="-122"/>
              </a:rPr>
              <a:t>通信图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14214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05</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小结</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74</a:t>
            </a:fld>
            <a:endParaRPr lang="zh-CN" altLang="en-US"/>
          </a:p>
        </p:txBody>
      </p:sp>
    </p:spTree>
    <p:custDataLst>
      <p:tags r:id="rId1"/>
    </p:custDataLst>
    <p:extLst>
      <p:ext uri="{BB962C8B-B14F-4D97-AF65-F5344CB8AC3E}">
        <p14:creationId xmlns:p14="http://schemas.microsoft.com/office/powerpoint/2010/main" val="4706897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AA7FB37-5890-47F8-86C1-2947BC66A57B}" type="slidenum">
              <a:rPr lang="zh-CN" altLang="en-US"/>
              <a:pPr/>
              <a:t>75</a:t>
            </a:fld>
            <a:endParaRPr lang="en-US" altLang="zh-CN"/>
          </a:p>
        </p:txBody>
      </p:sp>
      <p:sp>
        <p:nvSpPr>
          <p:cNvPr id="343043" name="Rectangle 3"/>
          <p:cNvSpPr>
            <a:spLocks noGrp="1" noChangeArrowheads="1"/>
          </p:cNvSpPr>
          <p:nvPr>
            <p:ph type="body" idx="1"/>
          </p:nvPr>
        </p:nvSpPr>
        <p:spPr>
          <a:xfrm>
            <a:off x="562707" y="1175083"/>
            <a:ext cx="10892413" cy="4383087"/>
          </a:xfrm>
        </p:spPr>
        <p:txBody>
          <a:bodyPr/>
          <a:lstStyle/>
          <a:p>
            <a:pPr>
              <a:lnSpc>
                <a:spcPct val="150000"/>
              </a:lnSpc>
              <a:spcBef>
                <a:spcPts val="0"/>
              </a:spcBef>
              <a:spcAft>
                <a:spcPts val="0"/>
              </a:spcAft>
            </a:pPr>
            <a:r>
              <a:rPr lang="zh-CN" altLang="en-US" b="1" dirty="0">
                <a:solidFill>
                  <a:srgbClr val="FF0000"/>
                </a:solidFill>
                <a:ea typeface="SimSun" panose="02010600030101010101" pitchFamily="2" charset="-122"/>
              </a:rPr>
              <a:t>小结：序列图的基本要素</a:t>
            </a:r>
            <a:endParaRPr lang="en-US" altLang="zh-CN" b="1" dirty="0" smtClean="0">
              <a:solidFill>
                <a:srgbClr val="FF0000"/>
              </a:solidFill>
              <a:latin typeface="华文楷体" panose="02010600040101010101" pitchFamily="2" charset="-122"/>
              <a:ea typeface="华文楷体" panose="02010600040101010101" pitchFamily="2" charset="-122"/>
            </a:endParaRPr>
          </a:p>
          <a:p>
            <a:pPr>
              <a:lnSpc>
                <a:spcPct val="150000"/>
              </a:lnSpc>
              <a:spcBef>
                <a:spcPts val="0"/>
              </a:spcBef>
              <a:spcAft>
                <a:spcPts val="0"/>
              </a:spcAft>
            </a:pPr>
            <a:r>
              <a:rPr lang="zh-CN" altLang="en-US" dirty="0" smtClean="0">
                <a:latin typeface="华文楷体" panose="02010600040101010101" pitchFamily="2" charset="-122"/>
                <a:ea typeface="华文楷体" panose="02010600040101010101" pitchFamily="2" charset="-122"/>
              </a:rPr>
              <a:t>序列</a:t>
            </a:r>
            <a:r>
              <a:rPr lang="zh-CN" altLang="en-US" dirty="0">
                <a:latin typeface="华文楷体" panose="02010600040101010101" pitchFamily="2" charset="-122"/>
                <a:ea typeface="华文楷体" panose="02010600040101010101" pitchFamily="2" charset="-122"/>
              </a:rPr>
              <a:t>图描述对象之间的动态交互关系，着重体现对象间消息传递的时间顺序。</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序列图的基本要素：</a:t>
            </a:r>
          </a:p>
          <a:p>
            <a:pPr lvl="1">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对象：对象、对象的生命线、激活的对象和对象的删除。</a:t>
            </a:r>
          </a:p>
          <a:p>
            <a:pPr lvl="1">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消息：简单消息、同步消息、异步消息、返回消息。</a:t>
            </a:r>
          </a:p>
          <a:p>
            <a:pPr lvl="1">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条件、注释体和注释连接</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小结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7670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291E729-7105-49D6-8981-B7955A5E07F9}" type="slidenum">
              <a:rPr lang="zh-CN" altLang="en-US"/>
              <a:pPr/>
              <a:t>76</a:t>
            </a:fld>
            <a:endParaRPr lang="en-US" altLang="zh-CN"/>
          </a:p>
        </p:txBody>
      </p:sp>
      <p:sp>
        <p:nvSpPr>
          <p:cNvPr id="344067" name="Rectangle 3"/>
          <p:cNvSpPr>
            <a:spLocks noGrp="1" noChangeArrowheads="1"/>
          </p:cNvSpPr>
          <p:nvPr>
            <p:ph type="body" idx="1"/>
          </p:nvPr>
        </p:nvSpPr>
        <p:spPr>
          <a:xfrm>
            <a:off x="452177" y="1045904"/>
            <a:ext cx="11183814" cy="4953000"/>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序列图突出对象的执行时序，协作图能更清楚地表示对象之间的静态连接关系。</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交互图擅长显示对象之间的合作关系，尽管它并不对这些对象的行为进行精确定义。如要描述一个用例中几个对象协同工作的行为时，交互图是一种有力的工具。</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虽然交互图能清楚地显示消息机制，但当消息中有太多的条件或循环时，交互图就失去其简明性。交互图仅适用于条件判断和循环不太多的时序过程。</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小结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41131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8335DFD-7BDD-438E-8CED-5CF4BB44BA1B}" type="slidenum">
              <a:rPr lang="zh-CN" altLang="en-US"/>
              <a:pPr/>
              <a:t>77</a:t>
            </a:fld>
            <a:endParaRPr lang="en-US" altLang="zh-CN"/>
          </a:p>
        </p:txBody>
      </p:sp>
      <p:sp>
        <p:nvSpPr>
          <p:cNvPr id="352259" name="Rectangle 3"/>
          <p:cNvSpPr>
            <a:spLocks noGrp="1" noChangeArrowheads="1"/>
          </p:cNvSpPr>
          <p:nvPr>
            <p:ph type="body" idx="1"/>
          </p:nvPr>
        </p:nvSpPr>
        <p:spPr>
          <a:xfrm>
            <a:off x="452176" y="1192579"/>
            <a:ext cx="10972799" cy="4351338"/>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当行为比较简单时，交互图比较好；当行为比较复杂时，则应使用活动图。</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如果想描述跨越多个用例的单个对象的行为，应当使用状态图。如果想描述跨越多个用例或多个线程的复杂行为，则应使用活动图。</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最基本的选择原则是用哪种图更简明清楚则选用哪种图。“越简明，价值越大”。</a:t>
            </a:r>
          </a:p>
          <a:p>
            <a:pPr>
              <a:lnSpc>
                <a:spcPct val="150000"/>
              </a:lnSpc>
              <a:spcBef>
                <a:spcPts val="0"/>
              </a:spcBef>
              <a:spcAft>
                <a:spcPts val="0"/>
              </a:spcAft>
            </a:pPr>
            <a:endParaRPr lang="zh-CN" altLang="en-US" sz="2400" dirty="0">
              <a:ea typeface="SimSun" panose="0201060003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小结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35279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0BDAF8-5104-472E-927B-AAA268F3C4AA}" type="slidenum">
              <a:rPr lang="zh-CN" altLang="en-US"/>
              <a:pPr/>
              <a:t>78</a:t>
            </a:fld>
            <a:endParaRPr lang="en-US" altLang="zh-CN"/>
          </a:p>
        </p:txBody>
      </p:sp>
      <p:sp>
        <p:nvSpPr>
          <p:cNvPr id="345091" name="Rectangle 3"/>
          <p:cNvSpPr>
            <a:spLocks noGrp="1" noChangeArrowheads="1"/>
          </p:cNvSpPr>
          <p:nvPr>
            <p:ph type="body" idx="1"/>
          </p:nvPr>
        </p:nvSpPr>
        <p:spPr>
          <a:xfrm>
            <a:off x="556847" y="1102143"/>
            <a:ext cx="10515600" cy="4351338"/>
          </a:xfrm>
        </p:spPr>
        <p:txBody>
          <a:bodyPr/>
          <a:lstStyle/>
          <a:p>
            <a:pPr>
              <a:lnSpc>
                <a:spcPct val="150000"/>
              </a:lnSpc>
              <a:spcBef>
                <a:spcPts val="0"/>
              </a:spcBef>
              <a:spcAft>
                <a:spcPts val="0"/>
              </a:spcAft>
            </a:pPr>
            <a:r>
              <a:rPr lang="zh-CN" altLang="en-US" b="1" dirty="0" smtClean="0">
                <a:solidFill>
                  <a:srgbClr val="FF0000"/>
                </a:solidFill>
                <a:latin typeface="华文楷体" panose="02010600040101010101" pitchFamily="2" charset="-122"/>
                <a:ea typeface="华文楷体" panose="02010600040101010101" pitchFamily="2" charset="-122"/>
              </a:rPr>
              <a:t>本章要点</a:t>
            </a:r>
            <a:r>
              <a:rPr lang="en-US" altLang="zh-CN" b="1" dirty="0" smtClean="0">
                <a:solidFill>
                  <a:srgbClr val="FF0000"/>
                </a:solidFill>
                <a:latin typeface="华文楷体" panose="02010600040101010101" pitchFamily="2" charset="-122"/>
                <a:ea typeface="华文楷体" panose="02010600040101010101" pitchFamily="2" charset="-122"/>
              </a:rPr>
              <a:t>:</a:t>
            </a:r>
          </a:p>
          <a:p>
            <a:pPr>
              <a:lnSpc>
                <a:spcPct val="150000"/>
              </a:lnSpc>
              <a:spcBef>
                <a:spcPts val="0"/>
              </a:spcBef>
              <a:spcAft>
                <a:spcPts val="0"/>
              </a:spcAft>
            </a:pPr>
            <a:r>
              <a:rPr lang="en-US" altLang="zh-CN"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交互图分为哪两种类型？</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序列图和协作图的相同和不同点在什么地方？</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序列图的基本要素都有那些？</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(4)  </a:t>
            </a:r>
            <a:r>
              <a:rPr lang="zh-CN" altLang="en-US" dirty="0">
                <a:latin typeface="华文楷体" panose="02010600040101010101" pitchFamily="2" charset="-122"/>
                <a:ea typeface="华文楷体" panose="02010600040101010101" pitchFamily="2" charset="-122"/>
              </a:rPr>
              <a:t>消息有那几种类型</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(5)  </a:t>
            </a:r>
            <a:r>
              <a:rPr lang="zh-CN" altLang="en-US" dirty="0">
                <a:latin typeface="华文楷体" panose="02010600040101010101" pitchFamily="2" charset="-122"/>
                <a:ea typeface="华文楷体" panose="02010600040101010101" pitchFamily="2" charset="-122"/>
              </a:rPr>
              <a:t>生命线是什么？用什么来表示？</a:t>
            </a:r>
          </a:p>
          <a:p>
            <a:pPr>
              <a:lnSpc>
                <a:spcPct val="150000"/>
              </a:lnSpc>
              <a:spcBef>
                <a:spcPts val="0"/>
              </a:spcBef>
              <a:spcAft>
                <a:spcPts val="0"/>
              </a:spcAft>
            </a:pPr>
            <a:r>
              <a:rPr lang="en-US" altLang="zh-CN" dirty="0">
                <a:latin typeface="华文楷体" panose="02010600040101010101" pitchFamily="2" charset="-122"/>
                <a:ea typeface="华文楷体" panose="02010600040101010101" pitchFamily="2" charset="-122"/>
              </a:rPr>
              <a:t>(6)  </a:t>
            </a:r>
            <a:r>
              <a:rPr lang="zh-CN" altLang="en-US" dirty="0">
                <a:latin typeface="华文楷体" panose="02010600040101010101" pitchFamily="2" charset="-122"/>
                <a:ea typeface="华文楷体" panose="02010600040101010101" pitchFamily="2" charset="-122"/>
              </a:rPr>
              <a:t>交互图在软件建模中有什么作用</a:t>
            </a:r>
            <a:r>
              <a:rPr lang="en-US" altLang="zh-CN" dirty="0">
                <a:latin typeface="华文楷体" panose="02010600040101010101" pitchFamily="2" charset="-122"/>
                <a:ea typeface="华文楷体" panose="02010600040101010101" pitchFamily="2" charset="-122"/>
              </a:rPr>
              <a:t>?</a:t>
            </a:r>
          </a:p>
          <a:p>
            <a:pPr>
              <a:lnSpc>
                <a:spcPct val="150000"/>
              </a:lnSpc>
              <a:spcBef>
                <a:spcPts val="0"/>
              </a:spcBef>
              <a:spcAft>
                <a:spcPts val="0"/>
              </a:spcAft>
            </a:pPr>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小结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605727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A7B156-7AC4-4D6C-9229-AAEE14727F3A}" type="slidenum">
              <a:rPr lang="zh-CN" altLang="en-US"/>
              <a:pPr/>
              <a:t>79</a:t>
            </a:fld>
            <a:endParaRPr lang="en-US" altLang="zh-CN"/>
          </a:p>
        </p:txBody>
      </p:sp>
      <p:sp>
        <p:nvSpPr>
          <p:cNvPr id="367619" name="Rectangle 3"/>
          <p:cNvSpPr>
            <a:spLocks noGrp="1" noChangeArrowheads="1"/>
          </p:cNvSpPr>
          <p:nvPr>
            <p:ph type="body" idx="1"/>
          </p:nvPr>
        </p:nvSpPr>
        <p:spPr>
          <a:xfrm>
            <a:off x="381837" y="1152385"/>
            <a:ext cx="11314443" cy="4351338"/>
          </a:xfrm>
        </p:spPr>
        <p:txBody>
          <a:bodyPr/>
          <a:lstStyle/>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本章需要掌握的知识点</a:t>
            </a:r>
            <a:endParaRPr lang="en-US" altLang="zh-CN" dirty="0" smtClean="0">
              <a:latin typeface="华文楷体" panose="02010600040101010101" pitchFamily="2" charset="-122"/>
              <a:ea typeface="华文楷体" panose="02010600040101010101" pitchFamily="2" charset="-122"/>
            </a:endParaRPr>
          </a:p>
          <a:p>
            <a:pPr>
              <a:lnSpc>
                <a:spcPct val="150000"/>
              </a:lnSpc>
              <a:spcBef>
                <a:spcPts val="0"/>
              </a:spcBef>
              <a:spcAft>
                <a:spcPts val="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）掌握交互图的作用，特别是顺序图和协作图各自的作用和区别。</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）顺序图的构成及其特点，掌握顺序图的画法和步骤。</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）协作图的构成及其特点，掌握顺序图的画法和步骤。</a:t>
            </a:r>
          </a:p>
          <a:p>
            <a:pPr>
              <a:lnSpc>
                <a:spcPct val="150000"/>
              </a:lnSpc>
              <a:spcBef>
                <a:spcPts val="0"/>
              </a:spcBef>
              <a:spcAft>
                <a:spcPts val="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中的通信图。</a:t>
            </a:r>
          </a:p>
        </p:txBody>
      </p:sp>
      <p:sp>
        <p:nvSpPr>
          <p:cNvPr id="7" name="文本框 6"/>
          <p:cNvSpPr txBox="1"/>
          <p:nvPr/>
        </p:nvSpPr>
        <p:spPr>
          <a:xfrm>
            <a:off x="452177" y="32474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5. </a:t>
            </a:r>
            <a:r>
              <a:rPr lang="zh-CN" altLang="en-US" sz="3200" b="1" dirty="0" smtClean="0">
                <a:solidFill>
                  <a:schemeClr val="accent1"/>
                </a:solidFill>
                <a:latin typeface="微软雅黑" panose="020B0503020204020204" pitchFamily="34" charset="-122"/>
                <a:ea typeface="微软雅黑" panose="020B0503020204020204" pitchFamily="34" charset="-122"/>
              </a:rPr>
              <a:t>小结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05763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顺序图</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8</a:t>
            </a:fld>
            <a:endParaRPr lang="zh-CN" altLang="en-US"/>
          </a:p>
        </p:txBody>
      </p:sp>
    </p:spTree>
    <p:custDataLst>
      <p:tags r:id="rId1"/>
    </p:custDataLst>
    <p:extLst>
      <p:ext uri="{BB962C8B-B14F-4D97-AF65-F5344CB8AC3E}">
        <p14:creationId xmlns:p14="http://schemas.microsoft.com/office/powerpoint/2010/main" val="4125333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25EF5D1-1372-45A4-8477-545B23D4AE7C}" type="slidenum">
              <a:rPr lang="zh-CN" altLang="en-US"/>
              <a:pPr/>
              <a:t>9</a:t>
            </a:fld>
            <a:endParaRPr lang="en-US" altLang="zh-CN"/>
          </a:p>
        </p:txBody>
      </p:sp>
      <p:sp>
        <p:nvSpPr>
          <p:cNvPr id="288771" name="Rectangle 3"/>
          <p:cNvSpPr>
            <a:spLocks noGrp="1" noChangeArrowheads="1"/>
          </p:cNvSpPr>
          <p:nvPr>
            <p:ph type="body" idx="1"/>
          </p:nvPr>
        </p:nvSpPr>
        <p:spPr>
          <a:xfrm>
            <a:off x="667377" y="1065963"/>
            <a:ext cx="10898275" cy="4648200"/>
          </a:xfrm>
        </p:spPr>
        <p:txBody>
          <a:bodyPr/>
          <a:lstStyle/>
          <a:p>
            <a:pPr>
              <a:lnSpc>
                <a:spcPct val="150000"/>
              </a:lnSpc>
              <a:spcAft>
                <a:spcPts val="600"/>
              </a:spcAft>
            </a:pPr>
            <a:r>
              <a:rPr lang="zh-CN" altLang="en-US" b="1" dirty="0" smtClean="0">
                <a:latin typeface="华文楷体" panose="02010600040101010101" pitchFamily="2" charset="-122"/>
                <a:ea typeface="华文楷体" panose="02010600040101010101" pitchFamily="2" charset="-122"/>
              </a:rPr>
              <a:t>顺序图（也叫序列图）的</a:t>
            </a:r>
            <a:r>
              <a:rPr lang="zh-CN" altLang="en-US" b="1" dirty="0">
                <a:latin typeface="华文楷体" panose="02010600040101010101" pitchFamily="2" charset="-122"/>
                <a:ea typeface="华文楷体" panose="02010600040101010101" pitchFamily="2" charset="-122"/>
              </a:rPr>
              <a:t>定义</a:t>
            </a:r>
          </a:p>
          <a:p>
            <a:pPr lvl="1">
              <a:lnSpc>
                <a:spcPct val="150000"/>
              </a:lnSpc>
              <a:spcAft>
                <a:spcPts val="600"/>
              </a:spcAft>
            </a:pPr>
            <a:r>
              <a:rPr lang="zh-CN" altLang="en-US" sz="2800" b="1" dirty="0" smtClean="0">
                <a:latin typeface="华文楷体" panose="02010600040101010101" pitchFamily="2" charset="-122"/>
                <a:ea typeface="华文楷体" panose="02010600040101010101" pitchFamily="2" charset="-122"/>
              </a:rPr>
              <a:t>是</a:t>
            </a:r>
            <a:r>
              <a:rPr lang="zh-CN" altLang="en-US" sz="2800" b="1" dirty="0">
                <a:latin typeface="华文楷体" panose="02010600040101010101" pitchFamily="2" charset="-122"/>
                <a:ea typeface="华文楷体" panose="02010600040101010101" pitchFamily="2" charset="-122"/>
              </a:rPr>
              <a:t>交互图的一种，它</a:t>
            </a:r>
            <a:r>
              <a:rPr lang="zh-CN" altLang="en-US" sz="2800" b="1" dirty="0">
                <a:solidFill>
                  <a:srgbClr val="FF3300"/>
                </a:solidFill>
                <a:latin typeface="华文楷体" panose="02010600040101010101" pitchFamily="2" charset="-122"/>
                <a:ea typeface="华文楷体" panose="02010600040101010101" pitchFamily="2" charset="-122"/>
              </a:rPr>
              <a:t>强调的是消息发送的时间的先后顺序</a:t>
            </a:r>
          </a:p>
          <a:p>
            <a:pPr>
              <a:lnSpc>
                <a:spcPct val="150000"/>
              </a:lnSpc>
              <a:spcAft>
                <a:spcPts val="600"/>
              </a:spcAft>
            </a:pPr>
            <a:r>
              <a:rPr lang="zh-CN" altLang="en-US" b="1" dirty="0" smtClean="0">
                <a:latin typeface="华文楷体" panose="02010600040101010101" pitchFamily="2" charset="-122"/>
                <a:ea typeface="华文楷体" panose="02010600040101010101" pitchFamily="2" charset="-122"/>
              </a:rPr>
              <a:t>在</a:t>
            </a:r>
            <a:r>
              <a:rPr lang="zh-CN" altLang="en-US" b="1" dirty="0">
                <a:latin typeface="华文楷体" panose="02010600040101010101" pitchFamily="2" charset="-122"/>
                <a:ea typeface="华文楷体" panose="02010600040101010101" pitchFamily="2" charset="-122"/>
              </a:rPr>
              <a:t>考察一个系统的对象的交互时</a:t>
            </a:r>
          </a:p>
          <a:p>
            <a:pPr lvl="1">
              <a:lnSpc>
                <a:spcPct val="150000"/>
              </a:lnSpc>
              <a:spcAft>
                <a:spcPts val="600"/>
              </a:spcAft>
            </a:pPr>
            <a:r>
              <a:rPr lang="zh-CN" altLang="en-US" sz="2800" b="1" dirty="0">
                <a:latin typeface="华文楷体" panose="02010600040101010101" pitchFamily="2" charset="-122"/>
                <a:ea typeface="华文楷体" panose="02010600040101010101" pitchFamily="2" charset="-122"/>
              </a:rPr>
              <a:t>通过</a:t>
            </a:r>
            <a:r>
              <a:rPr lang="zh-CN" altLang="en-US" sz="2800" b="1" dirty="0" smtClean="0">
                <a:latin typeface="华文楷体" panose="02010600040101010101" pitchFamily="2" charset="-122"/>
                <a:ea typeface="华文楷体" panose="02010600040101010101" pitchFamily="2" charset="-122"/>
              </a:rPr>
              <a:t>从</a:t>
            </a:r>
            <a:r>
              <a:rPr lang="zh-CN" altLang="en-US" sz="2800" b="1" dirty="0">
                <a:latin typeface="华文楷体" panose="02010600040101010101" pitchFamily="2" charset="-122"/>
                <a:ea typeface="华文楷体" panose="02010600040101010101" pitchFamily="2" charset="-122"/>
              </a:rPr>
              <a:t>顺序</a:t>
            </a:r>
            <a:r>
              <a:rPr lang="zh-CN" altLang="en-US" sz="2800" b="1" dirty="0" smtClean="0">
                <a:latin typeface="华文楷体" panose="02010600040101010101" pitchFamily="2" charset="-122"/>
                <a:ea typeface="华文楷体" panose="02010600040101010101" pitchFamily="2" charset="-122"/>
              </a:rPr>
              <a:t>图</a:t>
            </a:r>
            <a:r>
              <a:rPr lang="zh-CN" altLang="en-US" sz="2800" b="1" dirty="0">
                <a:latin typeface="华文楷体" panose="02010600040101010101" pitchFamily="2" charset="-122"/>
                <a:ea typeface="华文楷体" panose="02010600040101010101" pitchFamily="2" charset="-122"/>
              </a:rPr>
              <a:t>开始</a:t>
            </a:r>
          </a:p>
          <a:p>
            <a:pPr lvl="1">
              <a:lnSpc>
                <a:spcPct val="150000"/>
              </a:lnSpc>
              <a:spcAft>
                <a:spcPts val="600"/>
              </a:spcAft>
            </a:pPr>
            <a:r>
              <a:rPr lang="zh-CN" altLang="en-US" sz="2800" b="1" dirty="0">
                <a:latin typeface="华文楷体" panose="02010600040101010101" pitchFamily="2" charset="-122"/>
                <a:ea typeface="华文楷体" panose="02010600040101010101" pitchFamily="2" charset="-122"/>
              </a:rPr>
              <a:t>然后</a:t>
            </a:r>
            <a:r>
              <a:rPr lang="zh-CN" altLang="en-US" sz="2800" b="1" dirty="0" smtClean="0">
                <a:latin typeface="华文楷体" panose="02010600040101010101" pitchFamily="2" charset="-122"/>
                <a:ea typeface="华文楷体" panose="02010600040101010101" pitchFamily="2" charset="-122"/>
              </a:rPr>
              <a:t>将</a:t>
            </a:r>
            <a:r>
              <a:rPr lang="zh-CN" altLang="en-US" sz="2800" b="1" dirty="0">
                <a:latin typeface="华文楷体" panose="02010600040101010101" pitchFamily="2" charset="-122"/>
                <a:ea typeface="华文楷体" panose="02010600040101010101" pitchFamily="2" charset="-122"/>
              </a:rPr>
              <a:t>顺序</a:t>
            </a:r>
            <a:r>
              <a:rPr lang="zh-CN" altLang="en-US" sz="2800" b="1" dirty="0" smtClean="0">
                <a:latin typeface="华文楷体" panose="02010600040101010101" pitchFamily="2" charset="-122"/>
                <a:ea typeface="华文楷体" panose="02010600040101010101" pitchFamily="2" charset="-122"/>
              </a:rPr>
              <a:t>图</a:t>
            </a:r>
            <a:r>
              <a:rPr lang="zh-CN" altLang="en-US" sz="2800" b="1" dirty="0">
                <a:latin typeface="华文楷体" panose="02010600040101010101" pitchFamily="2" charset="-122"/>
                <a:ea typeface="华文楷体" panose="02010600040101010101" pitchFamily="2" charset="-122"/>
              </a:rPr>
              <a:t>转换为协同图</a:t>
            </a:r>
          </a:p>
          <a:p>
            <a:pPr lvl="2">
              <a:lnSpc>
                <a:spcPct val="150000"/>
              </a:lnSpc>
              <a:spcAft>
                <a:spcPts val="600"/>
              </a:spcAft>
              <a:buClr>
                <a:schemeClr val="accent1"/>
              </a:buClr>
              <a:buFont typeface="Wingdings" panose="05000000000000000000" pitchFamily="2" charset="2"/>
              <a:buChar char="§"/>
            </a:pPr>
            <a:r>
              <a:rPr lang="zh-CN" altLang="en-US" sz="2800" b="1" dirty="0">
                <a:latin typeface="华文楷体" panose="02010600040101010101" pitchFamily="2" charset="-122"/>
                <a:ea typeface="华文楷体" panose="02010600040101010101" pitchFamily="2" charset="-122"/>
              </a:rPr>
              <a:t>以分析系统在结构方面应该具备的特点</a:t>
            </a:r>
          </a:p>
          <a:p>
            <a:pPr>
              <a:lnSpc>
                <a:spcPct val="150000"/>
              </a:lnSpc>
              <a:spcAft>
                <a:spcPts val="600"/>
              </a:spcAft>
            </a:pPr>
            <a:endParaRPr lang="zh-CN" altLang="en-US" b="1"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顺序图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3592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2.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6.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4.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486</TotalTime>
  <Words>5072</Words>
  <Application>Microsoft Office PowerPoint</Application>
  <PresentationFormat>宽屏</PresentationFormat>
  <Paragraphs>486</Paragraphs>
  <Slides>79</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79</vt:i4>
      </vt:variant>
    </vt:vector>
  </HeadingPairs>
  <TitlesOfParts>
    <vt:vector size="93" baseType="lpstr">
      <vt:lpstr>Calibri</vt:lpstr>
      <vt:lpstr>Calibri Light</vt:lpstr>
      <vt:lpstr>Gungsuh</vt:lpstr>
      <vt:lpstr>黑体</vt:lpstr>
      <vt:lpstr>华文楷体</vt:lpstr>
      <vt:lpstr>SimSun</vt:lpstr>
      <vt:lpstr>SimSun</vt:lpstr>
      <vt:lpstr>微软雅黑</vt:lpstr>
      <vt:lpstr>Arial</vt:lpstr>
      <vt:lpstr>Impact</vt:lpstr>
      <vt:lpstr>Monotype Sorts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1. 用交互描述软件的动态行为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消息的发送形式</vt:lpstr>
      <vt:lpstr>PowerPoint 演示文稿</vt:lpstr>
      <vt:lpstr>PowerPoint 演示文稿</vt:lpstr>
      <vt:lpstr>PowerPoint 演示文稿</vt:lpstr>
      <vt:lpstr>PowerPoint 演示文稿</vt:lpstr>
      <vt:lpstr>PowerPoint 演示文稿</vt:lpstr>
      <vt:lpstr>PowerPoint 演示文稿</vt:lpstr>
      <vt:lpstr>序列图中的分支控制</vt:lpstr>
      <vt:lpstr>序列图中的约束标记</vt:lpstr>
      <vt:lpstr>序列图中的循环处理操作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 2.0中的顺序图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会议管理中会议申请顺序图</vt:lpstr>
      <vt:lpstr>PowerPoint 演示文稿</vt:lpstr>
      <vt:lpstr>PowerPoint 演示文稿</vt:lpstr>
      <vt:lpstr>UML 2.0中的通信图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1087</cp:revision>
  <dcterms:created xsi:type="dcterms:W3CDTF">2016-03-18T06:16:00Z</dcterms:created>
  <dcterms:modified xsi:type="dcterms:W3CDTF">2023-09-30T14:45:51Z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